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8" r:id="rId6"/>
    <p:sldId id="279" r:id="rId7"/>
  </p:sldIdLst>
  <p:sldSz cx="12192000" cy="6858000"/>
  <p:notesSz cx="12192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64A2"/>
    <a:srgbClr val="4F81BD"/>
    <a:srgbClr val="C0504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Komisija\Stipendiju%20sadale%202024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Stipendiju%20sadale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Komisija\Stipendiju%20sadale%202024%20-%20Cop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Komisija\Stipendiju%20sadale%202024%20-%20Cop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0" i="0" u="none" strike="noStrike" kern="1200" spc="0" baseline="0" dirty="0" err="1">
                <a:solidFill>
                  <a:schemeClr val="tx1"/>
                </a:solidFill>
              </a:rPr>
              <a:t>Academic</a:t>
            </a:r>
            <a:r>
              <a:rPr lang="lv-LV" sz="1400" b="0" i="0" u="none" strike="noStrike" kern="1200" spc="0" baseline="0" dirty="0">
                <a:solidFill>
                  <a:schemeClr val="tx1"/>
                </a:solidFill>
              </a:rPr>
              <a:t> </a:t>
            </a:r>
            <a:r>
              <a:rPr lang="lv-LV" sz="1400" b="0" i="0" u="none" strike="noStrike" kern="1200" spc="0" baseline="0" dirty="0" err="1">
                <a:solidFill>
                  <a:schemeClr val="tx1"/>
                </a:solidFill>
              </a:rPr>
              <a:t>years</a:t>
            </a:r>
            <a:r>
              <a:rPr lang="lv-LV" sz="1400" b="0" i="0" u="none" strike="noStrike" kern="1200" spc="0" baseline="0" dirty="0">
                <a:solidFill>
                  <a:schemeClr val="tx1"/>
                </a:solidFill>
              </a:rPr>
              <a:t> 2022./2023., 2023./2024. and 2024./2025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Sheet3!$B$11</c:f>
              <c:strCache>
                <c:ptCount val="1"/>
                <c:pt idx="0">
                  <c:v>Studies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Sheet3!$A$12:$A$14</c:f>
              <c:strCache>
                <c:ptCount val="3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</c:strCache>
            </c:strRef>
          </c:cat>
          <c:val>
            <c:numRef>
              <c:f>Sheet3!$B$12:$B$14</c:f>
              <c:numCache>
                <c:formatCode>#,##0</c:formatCode>
                <c:ptCount val="3"/>
                <c:pt idx="0">
                  <c:v>541823</c:v>
                </c:pt>
                <c:pt idx="1">
                  <c:v>501593</c:v>
                </c:pt>
                <c:pt idx="2">
                  <c:v>521593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3B-4948-823D-BDF3AC0C8049}"/>
            </c:ext>
          </c:extLst>
        </c:ser>
        <c:ser>
          <c:idx val="1"/>
          <c:order val="1"/>
          <c:tx>
            <c:strRef>
              <c:f>Sheet3!$C$11</c:f>
              <c:strCache>
                <c:ptCount val="1"/>
                <c:pt idx="0">
                  <c:v>Summer schools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Sheet3!$A$12:$A$14</c:f>
              <c:strCache>
                <c:ptCount val="3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</c:strCache>
            </c:strRef>
          </c:cat>
          <c:val>
            <c:numRef>
              <c:f>Sheet3!$C$12:$C$14</c:f>
              <c:numCache>
                <c:formatCode>#,##0</c:formatCode>
                <c:ptCount val="3"/>
                <c:pt idx="0">
                  <c:v>49770</c:v>
                </c:pt>
                <c:pt idx="1">
                  <c:v>90000</c:v>
                </c:pt>
                <c:pt idx="2">
                  <c:v>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3B-4948-823D-BDF3AC0C8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5221152"/>
        <c:axId val="1235228832"/>
      </c:barChart>
      <c:catAx>
        <c:axId val="123522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8832"/>
        <c:crosses val="autoZero"/>
        <c:auto val="1"/>
        <c:lblAlgn val="ctr"/>
        <c:lblOffset val="100"/>
        <c:noMultiLvlLbl val="0"/>
      </c:catAx>
      <c:valAx>
        <c:axId val="1235228832"/>
        <c:scaling>
          <c:orientation val="minMax"/>
          <c:max val="60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[Stipendiju sadale 2024.xlsx]valstis!PivotTable1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baseline="0" dirty="0"/>
              <a:t>Distribution of scholarships awarded by country</a:t>
            </a:r>
            <a:r>
              <a:rPr lang="lv-LV" sz="1600" b="1" i="0" u="none" strike="noStrike" baseline="0" dirty="0"/>
              <a:t> </a:t>
            </a:r>
            <a:r>
              <a:rPr lang="en-US" sz="1600" b="1" i="0" u="none" strike="noStrike" baseline="0" dirty="0"/>
              <a:t>(applications received from </a:t>
            </a:r>
            <a:r>
              <a:rPr lang="lv-LV" sz="1600" b="1" i="0" u="none" strike="noStrike" baseline="0" dirty="0"/>
              <a:t> 29</a:t>
            </a:r>
            <a:r>
              <a:rPr lang="en-US" sz="1600" b="1" i="0" u="none" strike="noStrike" baseline="0" dirty="0"/>
              <a:t> </a:t>
            </a:r>
            <a:r>
              <a:rPr lang="en-US" sz="1600" b="1" i="0" u="none" strike="noStrike" baseline="0" dirty="0" err="1"/>
              <a:t>countr</a:t>
            </a:r>
            <a:r>
              <a:rPr lang="lv-LV" sz="1600" b="1" i="0" u="none" strike="noStrike" baseline="0" dirty="0"/>
              <a:t>ies</a:t>
            </a:r>
            <a:r>
              <a:rPr lang="en-US" sz="1600" b="1" i="0" u="none" strike="noStrike" baseline="0" dirty="0"/>
              <a:t>,</a:t>
            </a:r>
            <a:endParaRPr lang="lv-LV" sz="1600" b="1" i="0" u="none" strike="noStrike" baseline="0" dirty="0"/>
          </a:p>
          <a:p>
            <a:pPr>
              <a:defRPr/>
            </a:pPr>
            <a:r>
              <a:rPr lang="en-US" sz="1600" b="1" i="0" u="none" strike="noStrike" baseline="0" dirty="0"/>
              <a:t> scholarships awarded to 24 countries)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20130465692787422"/>
          <c:y val="0.15220332604032552"/>
          <c:w val="0.77896926732260541"/>
          <c:h val="0.787353638623324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valstis!$B$3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valstis!$A$4:$A$29</c:f>
              <c:strCache>
                <c:ptCount val="25"/>
                <c:pt idx="0">
                  <c:v>Kyrgyzstan</c:v>
                </c:pt>
                <c:pt idx="1">
                  <c:v>Austria</c:v>
                </c:pt>
                <c:pt idx="2">
                  <c:v>Vietnam</c:v>
                </c:pt>
                <c:pt idx="3">
                  <c:v>Tajikistan</c:v>
                </c:pt>
                <c:pt idx="4">
                  <c:v>Japan</c:v>
                </c:pt>
                <c:pt idx="5">
                  <c:v>Peru</c:v>
                </c:pt>
                <c:pt idx="6">
                  <c:v>Georgia</c:v>
                </c:pt>
                <c:pt idx="7">
                  <c:v>Poland</c:v>
                </c:pt>
                <c:pt idx="8">
                  <c:v>Egypt</c:v>
                </c:pt>
                <c:pt idx="9">
                  <c:v>The United States of America</c:v>
                </c:pt>
                <c:pt idx="10">
                  <c:v>Belgium (Federation Wallonia-Brussels)</c:v>
                </c:pt>
                <c:pt idx="11">
                  <c:v>Kazakhstan</c:v>
                </c:pt>
                <c:pt idx="12">
                  <c:v>Mongolia</c:v>
                </c:pt>
                <c:pt idx="13">
                  <c:v>South Korea</c:v>
                </c:pt>
                <c:pt idx="14">
                  <c:v>Indonesia</c:v>
                </c:pt>
                <c:pt idx="15">
                  <c:v>Israel</c:v>
                </c:pt>
                <c:pt idx="16">
                  <c:v>People's Republic of China</c:v>
                </c:pt>
                <c:pt idx="17">
                  <c:v>Italy</c:v>
                </c:pt>
                <c:pt idx="18">
                  <c:v>Turkey</c:v>
                </c:pt>
                <c:pt idx="19">
                  <c:v>Estonia</c:v>
                </c:pt>
                <c:pt idx="20">
                  <c:v>Germany</c:v>
                </c:pt>
                <c:pt idx="21">
                  <c:v>Azerbaijan</c:v>
                </c:pt>
                <c:pt idx="22">
                  <c:v>Finland</c:v>
                </c:pt>
                <c:pt idx="23">
                  <c:v>Uzbekistan</c:v>
                </c:pt>
                <c:pt idx="24">
                  <c:v>Ukraine</c:v>
                </c:pt>
              </c:strCache>
            </c:strRef>
          </c:cat>
          <c:val>
            <c:numRef>
              <c:f>valstis!$B$4:$B$29</c:f>
              <c:numCache>
                <c:formatCode>General</c:formatCode>
                <c:ptCount val="2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5</c:v>
                </c:pt>
                <c:pt idx="19">
                  <c:v>5</c:v>
                </c:pt>
                <c:pt idx="20">
                  <c:v>8</c:v>
                </c:pt>
                <c:pt idx="21">
                  <c:v>8</c:v>
                </c:pt>
                <c:pt idx="22">
                  <c:v>9</c:v>
                </c:pt>
                <c:pt idx="23">
                  <c:v>10</c:v>
                </c:pt>
                <c:pt idx="2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E-4116-93CB-1898ED3360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1056495"/>
        <c:axId val="2032486799"/>
      </c:barChart>
      <c:catAx>
        <c:axId val="1951056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032486799"/>
        <c:crosses val="autoZero"/>
        <c:auto val="1"/>
        <c:lblAlgn val="ctr"/>
        <c:lblOffset val="100"/>
        <c:noMultiLvlLbl val="0"/>
      </c:catAx>
      <c:valAx>
        <c:axId val="20324867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51056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Top</a:t>
            </a:r>
            <a:r>
              <a:rPr lang="lv-LV" baseline="0" dirty="0"/>
              <a:t> 3 </a:t>
            </a:r>
            <a:r>
              <a:rPr lang="lv-LV" baseline="0" dirty="0" err="1"/>
              <a:t>universities</a:t>
            </a:r>
            <a:r>
              <a:rPr lang="lv-LV" baseline="0" dirty="0"/>
              <a:t> </a:t>
            </a:r>
            <a:r>
              <a:rPr lang="lv-LV" baseline="0" dirty="0" err="1"/>
              <a:t>by</a:t>
            </a:r>
            <a:r>
              <a:rPr lang="lv-LV" baseline="0" dirty="0"/>
              <a:t> </a:t>
            </a:r>
            <a:r>
              <a:rPr lang="lv-LV" baseline="0" dirty="0" err="1"/>
              <a:t>number</a:t>
            </a:r>
            <a:r>
              <a:rPr lang="lv-LV" baseline="0" dirty="0"/>
              <a:t> of </a:t>
            </a:r>
            <a:r>
              <a:rPr lang="lv-LV" baseline="0" dirty="0" err="1"/>
              <a:t>awarded</a:t>
            </a:r>
            <a:r>
              <a:rPr lang="lv-LV" baseline="0" dirty="0"/>
              <a:t> </a:t>
            </a:r>
            <a:r>
              <a:rPr lang="lv-LV" baseline="0" dirty="0" err="1"/>
              <a:t>scholarships</a:t>
            </a:r>
            <a:endParaRPr lang="lv-LV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Sheet1!$A$6</c:f>
              <c:strCache>
                <c:ptCount val="1"/>
                <c:pt idx="0">
                  <c:v>2024./2025.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25</c:v>
                </c:pt>
                <c:pt idx="1">
                  <c:v>22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3A-48E9-ACFD-7D5DA78C9826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2023./2024.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3A-48E9-ACFD-7D5DA78C982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2022./2023.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34</c:v>
                </c:pt>
                <c:pt idx="1">
                  <c:v>18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3A-48E9-ACFD-7D5DA78C9826}"/>
            </c:ext>
          </c:extLst>
        </c:ser>
        <c:ser>
          <c:idx val="3"/>
          <c:order val="3"/>
          <c:tx>
            <c:strRef>
              <c:f>Sheet1!$A$3</c:f>
              <c:strCache>
                <c:ptCount val="1"/>
                <c:pt idx="0">
                  <c:v>2021./2022.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41</c:v>
                </c:pt>
                <c:pt idx="1">
                  <c:v>25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3A-48E9-ACFD-7D5DA78C98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51805744"/>
        <c:axId val="1851804304"/>
      </c:barChart>
      <c:catAx>
        <c:axId val="1851805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1804304"/>
        <c:crosses val="autoZero"/>
        <c:auto val="1"/>
        <c:lblAlgn val="ctr"/>
        <c:lblOffset val="100"/>
        <c:noMultiLvlLbl val="0"/>
      </c:catAx>
      <c:valAx>
        <c:axId val="1851804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180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Skaits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BA-4E2B-B24F-EEE3E4CE09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BA-4E2B-B24F-EEE3E4CE095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BA-4E2B-B24F-EEE3E4CE095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BA-4E2B-B24F-EEE3E4CE095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7BA-4E2B-B24F-EEE3E4CE09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Bachelor level studies </c:v>
                </c:pt>
                <c:pt idx="1">
                  <c:v>2nd level professional higher education</c:v>
                </c:pt>
                <c:pt idx="2">
                  <c:v>Master level studies</c:v>
                </c:pt>
                <c:pt idx="3">
                  <c:v>Doctoral level studies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</c:v>
                </c:pt>
                <c:pt idx="1">
                  <c:v>32</c:v>
                </c:pt>
                <c:pt idx="2">
                  <c:v>23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7BA-4E2B-B24F-EEE3E4CE09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Sheet4!$A$2</c:f>
              <c:strCache>
                <c:ptCount val="1"/>
                <c:pt idx="0">
                  <c:v> Law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5B-4696-A241-B07F5052C2B7}"/>
            </c:ext>
          </c:extLst>
        </c:ser>
        <c:ser>
          <c:idx val="1"/>
          <c:order val="1"/>
          <c:tx>
            <c:strRef>
              <c:f>Sheet4!$A$3</c:f>
              <c:strCache>
                <c:ptCount val="1"/>
                <c:pt idx="0">
                  <c:v>Other studies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Sheet4!$B$3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5B-4696-A241-B07F5052C2B7}"/>
            </c:ext>
          </c:extLst>
        </c:ser>
        <c:ser>
          <c:idx val="2"/>
          <c:order val="2"/>
          <c:tx>
            <c:strRef>
              <c:f>Sheet4!$A$4</c:f>
              <c:strCache>
                <c:ptCount val="1"/>
                <c:pt idx="0">
                  <c:v>Veterinary Medicine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Sheet4!$B$4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5B-4696-A241-B07F5052C2B7}"/>
            </c:ext>
          </c:extLst>
        </c:ser>
        <c:ser>
          <c:idx val="3"/>
          <c:order val="3"/>
          <c:tx>
            <c:strRef>
              <c:f>Sheet4!$A$5</c:f>
              <c:strCache>
                <c:ptCount val="1"/>
                <c:pt idx="0">
                  <c:v>Economics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Sheet4!$B$5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5B-4696-A241-B07F5052C2B7}"/>
            </c:ext>
          </c:extLst>
        </c:ser>
        <c:ser>
          <c:idx val="4"/>
          <c:order val="4"/>
          <c:tx>
            <c:strRef>
              <c:f>Sheet4!$A$6</c:f>
              <c:strCache>
                <c:ptCount val="1"/>
                <c:pt idx="0">
                  <c:v>Humanities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Sheet4!$B$6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5B-4696-A241-B07F5052C2B7}"/>
            </c:ext>
          </c:extLst>
        </c:ser>
        <c:ser>
          <c:idx val="5"/>
          <c:order val="5"/>
          <c:tx>
            <c:strRef>
              <c:f>Sheet4!$A$7</c:f>
              <c:strCache>
                <c:ptCount val="1"/>
                <c:pt idx="0">
                  <c:v> Business administration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Sheet4!$B$7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5B-4696-A241-B07F5052C2B7}"/>
            </c:ext>
          </c:extLst>
        </c:ser>
        <c:ser>
          <c:idx val="6"/>
          <c:order val="6"/>
          <c:tx>
            <c:strRef>
              <c:f>Sheet4!$A$8</c:f>
              <c:strCache>
                <c:ptCount val="1"/>
                <c:pt idx="0">
                  <c:v>Computer Science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Sheet4!$B$8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5B-4696-A241-B07F5052C2B7}"/>
            </c:ext>
          </c:extLst>
        </c:ser>
        <c:ser>
          <c:idx val="7"/>
          <c:order val="7"/>
          <c:tx>
            <c:strRef>
              <c:f>Sheet4!$A$9</c:f>
              <c:strCache>
                <c:ptCount val="1"/>
                <c:pt idx="0">
                  <c:v>Health care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Sheet4!$B$9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35B-4696-A241-B07F5052C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078432"/>
        <c:axId val="785072672"/>
      </c:barChart>
      <c:catAx>
        <c:axId val="785078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5072672"/>
        <c:crosses val="autoZero"/>
        <c:auto val="1"/>
        <c:lblAlgn val="ctr"/>
        <c:lblOffset val="100"/>
        <c:noMultiLvlLbl val="0"/>
      </c:catAx>
      <c:valAx>
        <c:axId val="785072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85078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13037107430536701"/>
          <c:w val="0.21620335364245322"/>
          <c:h val="0.6990784485272674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4876800" y="2819400"/>
            <a:ext cx="6694170" cy="3276600"/>
          </a:xfrm>
          <a:prstGeom prst="rect">
            <a:avLst/>
          </a:prstGeom>
        </p:spPr>
        <p:txBody>
          <a:bodyPr wrap="square" lIns="0" tIns="31115" rIns="0" bIns="0" rtlCol="0">
            <a:noAutofit/>
          </a:bodyPr>
          <a:lstStyle/>
          <a:p>
            <a:pPr marR="42216" algn="ctr">
              <a:lnSpc>
                <a:spcPts val="4900"/>
              </a:lnSpc>
            </a:pP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R</a:t>
            </a:r>
            <a:r>
              <a:rPr lang="en-US" sz="4800" spc="-3" dirty="0" err="1">
                <a:solidFill>
                  <a:srgbClr val="A6A6A6"/>
                </a:solidFill>
                <a:latin typeface="Calibri"/>
                <a:cs typeface="Calibri"/>
              </a:rPr>
              <a:t>esults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 of the Latvian</a:t>
            </a:r>
          </a:p>
          <a:p>
            <a:pPr marR="42216" algn="ctr">
              <a:lnSpc>
                <a:spcPts val="4900"/>
              </a:lnSpc>
            </a:pP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State scholarship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s for </a:t>
            </a:r>
            <a:r>
              <a:rPr lang="lv-LV" sz="4800" spc="-3" dirty="0" err="1">
                <a:solidFill>
                  <a:srgbClr val="A6A6A6"/>
                </a:solidFill>
                <a:latin typeface="Calibri"/>
                <a:cs typeface="Calibri"/>
              </a:rPr>
              <a:t>foreigners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for the academic year</a:t>
            </a:r>
          </a:p>
          <a:p>
            <a:pPr marR="42216" algn="ctr">
              <a:lnSpc>
                <a:spcPts val="4900"/>
              </a:lnSpc>
            </a:pP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202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4.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/202</a:t>
            </a:r>
            <a:r>
              <a:rPr lang="lv-LV" sz="4800" spc="-3">
                <a:solidFill>
                  <a:srgbClr val="A6A6A6"/>
                </a:solidFill>
                <a:latin typeface="Calibri"/>
                <a:cs typeface="Calibri"/>
              </a:rPr>
              <a:t>5.</a:t>
            </a:r>
            <a:endParaRPr lang="lv-LV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93412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Latvia state funding for scholarships, EUR</a:t>
            </a:r>
            <a:endParaRPr lang="lv-LV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8A34A06-B8C4-B048-68F3-E352EA9275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2758010"/>
              </p:ext>
            </p:extLst>
          </p:nvPr>
        </p:nvGraphicFramePr>
        <p:xfrm>
          <a:off x="1600200" y="1600200"/>
          <a:ext cx="9525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496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49125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An overview of the Latvian state study scholarships</a:t>
            </a:r>
            <a:endParaRPr lang="lv-LV" sz="3200" dirty="0"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22D023F-BCEB-1B23-CA46-17A8223646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7149153"/>
              </p:ext>
            </p:extLst>
          </p:nvPr>
        </p:nvGraphicFramePr>
        <p:xfrm>
          <a:off x="609600" y="1283025"/>
          <a:ext cx="10038104" cy="485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990600" y="349125"/>
            <a:ext cx="1059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scholarships by higher education institutions</a:t>
            </a:r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C5D0E5-A380-8562-C3BC-D5A6DA75A7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5810502"/>
              </p:ext>
            </p:extLst>
          </p:nvPr>
        </p:nvGraphicFramePr>
        <p:xfrm>
          <a:off x="838200" y="1447800"/>
          <a:ext cx="9982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88EC6A-4CC2-A1F4-B99E-5E0EAC2CA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731063"/>
              </p:ext>
            </p:extLst>
          </p:nvPr>
        </p:nvGraphicFramePr>
        <p:xfrm>
          <a:off x="4800600" y="5001747"/>
          <a:ext cx="5226048" cy="1539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4348">
                  <a:extLst>
                    <a:ext uri="{9D8B030D-6E8A-4147-A177-3AD203B41FA5}">
                      <a16:colId xmlns:a16="http://schemas.microsoft.com/office/drawing/2014/main" val="1623636807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3183226904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779016601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1085559351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835923966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690617943"/>
                    </a:ext>
                  </a:extLst>
                </a:gridCol>
              </a:tblGrid>
              <a:tr h="30795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Turība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LBTU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40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SSE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DU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TSI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866574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2021./2022.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3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 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425441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2022./2023.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8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534308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2023./2024.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7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3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3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45477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2024./2025.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4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5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4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41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12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228600" y="32657"/>
            <a:ext cx="1173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Latvian state study </a:t>
            </a:r>
          </a:p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scholarships by study levels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320C326-774A-517E-D70A-A1FC978E18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129606"/>
              </p:ext>
            </p:extLst>
          </p:nvPr>
        </p:nvGraphicFramePr>
        <p:xfrm>
          <a:off x="1447800" y="1624088"/>
          <a:ext cx="8458200" cy="462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2657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Latvian state study scholarships by sectors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03114F7-52AE-9B2A-5853-5091C2A9C0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058019"/>
              </p:ext>
            </p:extLst>
          </p:nvPr>
        </p:nvGraphicFramePr>
        <p:xfrm>
          <a:off x="762000" y="1524000"/>
          <a:ext cx="10363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3212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145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Indira Balcere</dc:creator>
  <cp:lastModifiedBy>Indira Balcere</cp:lastModifiedBy>
  <cp:revision>19</cp:revision>
  <dcterms:modified xsi:type="dcterms:W3CDTF">2024-09-04T12:52:10Z</dcterms:modified>
</cp:coreProperties>
</file>