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4A2"/>
    <a:srgbClr val="4F81BD"/>
    <a:srgbClr val="C0504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ownloads\Stipendiju%20sadale%202025-06-16%2022-34-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stipednijusis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ownloads\Stipendiju%20sadale%202025-06-16%2022-34-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Academic years 2022./2023., 2023./2024. , 2024./2025 and 2025/2026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Sheet3!$B$11</c:f>
              <c:strCache>
                <c:ptCount val="1"/>
                <c:pt idx="0">
                  <c:v>studies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Sheet3!$B$12:$B$15</c:f>
              <c:numCache>
                <c:formatCode>#,##0</c:formatCode>
                <c:ptCount val="4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  <c:pt idx="3">
                  <c:v>531593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1F-4F25-B954-76F3D115D601}"/>
            </c:ext>
          </c:extLst>
        </c:ser>
        <c:ser>
          <c:idx val="1"/>
          <c:order val="1"/>
          <c:tx>
            <c:strRef>
              <c:f>Sheet3!$C$11</c:f>
              <c:strCache>
                <c:ptCount val="1"/>
                <c:pt idx="0">
                  <c:v>summer schools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Sheet3!$C$12:$C$15</c:f>
              <c:numCache>
                <c:formatCode>#,##0</c:formatCode>
                <c:ptCount val="4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  <c:pt idx="3">
                  <c:v>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1F-4F25-B954-76F3D115D6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5221152"/>
        <c:axId val="1235228832"/>
      </c:barChart>
      <c:catAx>
        <c:axId val="123522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8832"/>
        <c:crosses val="autoZero"/>
        <c:auto val="1"/>
        <c:lblAlgn val="ctr"/>
        <c:lblOffset val="100"/>
        <c:noMultiLvlLbl val="0"/>
      </c:catAx>
      <c:valAx>
        <c:axId val="1235228832"/>
        <c:scaling>
          <c:orientation val="minMax"/>
          <c:max val="6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2025-06-16 22-34-20.xlsx]Sheet6!PivotTable1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lv-LV" sz="1200" cap="non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scholarships awarded by country (applications received from citizens from 27 countries, scholarships awarded to citizens of 23 countries)</a:t>
            </a:r>
            <a:r>
              <a:rPr lang="lv-LV" sz="12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Sheet6!$B$3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BCA3CD"/>
            </a:solidFill>
            <a:ln>
              <a:solidFill>
                <a:srgbClr val="BCA3CD"/>
              </a:solidFill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Sheet6!$A$4:$A$27</c:f>
              <c:strCache>
                <c:ptCount val="23"/>
                <c:pt idx="0">
                  <c:v>Indonesia</c:v>
                </c:pt>
                <c:pt idx="1">
                  <c:v>Belgium (Federation Wallonia-Brussels)</c:v>
                </c:pt>
                <c:pt idx="2">
                  <c:v>The United States of America</c:v>
                </c:pt>
                <c:pt idx="3">
                  <c:v>Czech Republic</c:v>
                </c:pt>
                <c:pt idx="4">
                  <c:v>Egypt</c:v>
                </c:pt>
                <c:pt idx="5">
                  <c:v>France</c:v>
                </c:pt>
                <c:pt idx="6">
                  <c:v>Mongolia</c:v>
                </c:pt>
                <c:pt idx="7">
                  <c:v>South Korea</c:v>
                </c:pt>
                <c:pt idx="8">
                  <c:v>Peru</c:v>
                </c:pt>
                <c:pt idx="9">
                  <c:v>Mexico</c:v>
                </c:pt>
                <c:pt idx="10">
                  <c:v>Israel</c:v>
                </c:pt>
                <c:pt idx="11">
                  <c:v>People's Republic of China</c:v>
                </c:pt>
                <c:pt idx="12">
                  <c:v>Vietnam</c:v>
                </c:pt>
                <c:pt idx="13">
                  <c:v>Georgia</c:v>
                </c:pt>
                <c:pt idx="14">
                  <c:v>Kazakhstan</c:v>
                </c:pt>
                <c:pt idx="15">
                  <c:v>Estonia</c:v>
                </c:pt>
                <c:pt idx="16">
                  <c:v>Italy</c:v>
                </c:pt>
                <c:pt idx="17">
                  <c:v>Turkey</c:v>
                </c:pt>
                <c:pt idx="18">
                  <c:v>Uzbekistan</c:v>
                </c:pt>
                <c:pt idx="19">
                  <c:v>Finland</c:v>
                </c:pt>
                <c:pt idx="20">
                  <c:v>Azerbaijan</c:v>
                </c:pt>
                <c:pt idx="21">
                  <c:v>Germany</c:v>
                </c:pt>
                <c:pt idx="22">
                  <c:v>Ukraine</c:v>
                </c:pt>
              </c:strCache>
            </c:strRef>
          </c:cat>
          <c:val>
            <c:numRef>
              <c:f>Sheet6!$B$4:$B$27</c:f>
              <c:numCache>
                <c:formatCode>General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7</c:v>
                </c:pt>
                <c:pt idx="18">
                  <c:v>9</c:v>
                </c:pt>
                <c:pt idx="19">
                  <c:v>9</c:v>
                </c:pt>
                <c:pt idx="20">
                  <c:v>10</c:v>
                </c:pt>
                <c:pt idx="21">
                  <c:v>10</c:v>
                </c:pt>
                <c:pt idx="2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7-4C60-9642-965FC2368C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777075312"/>
        <c:axId val="1777075792"/>
      </c:barChart>
      <c:catAx>
        <c:axId val="1777075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792"/>
        <c:crosses val="autoZero"/>
        <c:auto val="1"/>
        <c:lblAlgn val="ctr"/>
        <c:lblOffset val="100"/>
        <c:noMultiLvlLbl val="0"/>
      </c:catAx>
      <c:valAx>
        <c:axId val="17770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lv-LV" sz="2000" b="0" i="0" u="none" strike="noStrike" kern="1200" spc="0" baseline="0" dirty="0">
                <a:solidFill>
                  <a:schemeClr val="accent3">
                    <a:lumMod val="50000"/>
                  </a:schemeClr>
                </a:solidFill>
              </a:rPr>
              <a:t>Top 3 universities of awarded scholarships</a:t>
            </a:r>
            <a:endParaRPr lang="lv-L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3.2778785053184142E-2"/>
          <c:y val="0.13150014581510644"/>
          <c:w val="0.95015981143804396"/>
          <c:h val="0.697857684456109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Sheet3!$B$2</c:f>
              <c:strCache>
                <c:ptCount val="1"/>
                <c:pt idx="0">
                  <c:v>2023./2024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Sheet3!$B$3:$B$5</c:f>
              <c:numCache>
                <c:formatCode>General</c:formatCode>
                <c:ptCount val="3"/>
                <c:pt idx="0">
                  <c:v>24</c:v>
                </c:pt>
                <c:pt idx="1">
                  <c:v>20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6F-4212-9E79-5649F6D31103}"/>
            </c:ext>
          </c:extLst>
        </c:ser>
        <c:ser>
          <c:idx val="1"/>
          <c:order val="1"/>
          <c:tx>
            <c:strRef>
              <c:f>Sheet3!$C$2</c:f>
              <c:strCache>
                <c:ptCount val="1"/>
                <c:pt idx="0">
                  <c:v>2024./2025</c:v>
                </c:pt>
              </c:strCache>
            </c:strRef>
          </c:tx>
          <c:spPr>
            <a:solidFill>
              <a:srgbClr val="BCA3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Sheet3!$C$3:$C$5</c:f>
              <c:numCache>
                <c:formatCode>General</c:formatCode>
                <c:ptCount val="3"/>
                <c:pt idx="0">
                  <c:v>12</c:v>
                </c:pt>
                <c:pt idx="1">
                  <c:v>22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6F-4212-9E79-5649F6D31103}"/>
            </c:ext>
          </c:extLst>
        </c:ser>
        <c:ser>
          <c:idx val="2"/>
          <c:order val="2"/>
          <c:tx>
            <c:strRef>
              <c:f>Sheet3!$D$2</c:f>
              <c:strCache>
                <c:ptCount val="1"/>
                <c:pt idx="0">
                  <c:v>2025./2026</c:v>
                </c:pt>
              </c:strCache>
            </c:strRef>
          </c:tx>
          <c:spPr>
            <a:solidFill>
              <a:srgbClr val="FBBA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Sheet3!$D$3:$D$5</c:f>
              <c:numCache>
                <c:formatCode>General</c:formatCode>
                <c:ptCount val="3"/>
                <c:pt idx="0">
                  <c:v>14</c:v>
                </c:pt>
                <c:pt idx="1">
                  <c:v>23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6F-4212-9E79-5649F6D31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21967055"/>
        <c:axId val="621972335"/>
      </c:barChart>
      <c:catAx>
        <c:axId val="62196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72335"/>
        <c:crosses val="autoZero"/>
        <c:auto val="1"/>
        <c:lblAlgn val="ctr"/>
        <c:lblOffset val="100"/>
        <c:noMultiLvlLbl val="0"/>
      </c:catAx>
      <c:valAx>
        <c:axId val="621972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67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75-4E30-975B-11028256B4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75-4E30-975B-11028256B4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75-4E30-975B-11028256B4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75-4E30-975B-11028256B4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Sheet5!$A$2:$A$5</c:f>
              <c:strCache>
                <c:ptCount val="4"/>
                <c:pt idx="0">
                  <c:v>Bachelor level studies</c:v>
                </c:pt>
                <c:pt idx="1">
                  <c:v>Doctoral level studies</c:v>
                </c:pt>
                <c:pt idx="2">
                  <c:v>Master level studies</c:v>
                </c:pt>
                <c:pt idx="3">
                  <c:v>2nd level professional higher education</c:v>
                </c:pt>
              </c:strCache>
            </c:strRef>
          </c:cat>
          <c:val>
            <c:numRef>
              <c:f>Sheet5!$B$2:$B$5</c:f>
              <c:numCache>
                <c:formatCode>General</c:formatCode>
                <c:ptCount val="4"/>
                <c:pt idx="0">
                  <c:v>28</c:v>
                </c:pt>
                <c:pt idx="1">
                  <c:v>8</c:v>
                </c:pt>
                <c:pt idx="2">
                  <c:v>25</c:v>
                </c:pt>
                <c:pt idx="3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75-4E30-975B-11028256B4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876800" y="2819400"/>
            <a:ext cx="66941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Results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 of the Latvian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State scholarship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s for foreigners 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for the academic year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202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5.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/202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6.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Latvia state funding for scholarships, EUR</a:t>
            </a:r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2DF96CA-AC81-E189-66FF-C2FD75A662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832105"/>
              </p:ext>
            </p:extLst>
          </p:nvPr>
        </p:nvGraphicFramePr>
        <p:xfrm>
          <a:off x="762000" y="1600200"/>
          <a:ext cx="10736826" cy="4707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49125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An overview of the Latvian state study scholarships</a:t>
            </a:r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4852436-A637-44F4-205E-9EF4226AB9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019024"/>
              </p:ext>
            </p:extLst>
          </p:nvPr>
        </p:nvGraphicFramePr>
        <p:xfrm>
          <a:off x="304800" y="1371600"/>
          <a:ext cx="11266714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scholarships by higher education institutions</a:t>
            </a:r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BAE0C4C-0895-82BF-41ED-018D3BA01F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43637"/>
              </p:ext>
            </p:extLst>
          </p:nvPr>
        </p:nvGraphicFramePr>
        <p:xfrm>
          <a:off x="381000" y="1295400"/>
          <a:ext cx="11582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68C1119-D44A-2345-C292-6F97DDCE2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12622"/>
              </p:ext>
            </p:extLst>
          </p:nvPr>
        </p:nvGraphicFramePr>
        <p:xfrm>
          <a:off x="914400" y="5029200"/>
          <a:ext cx="10441858" cy="1363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427">
                  <a:extLst>
                    <a:ext uri="{9D8B030D-6E8A-4147-A177-3AD203B41FA5}">
                      <a16:colId xmlns:a16="http://schemas.microsoft.com/office/drawing/2014/main" val="1623636807"/>
                    </a:ext>
                  </a:extLst>
                </a:gridCol>
                <a:gridCol w="689876">
                  <a:extLst>
                    <a:ext uri="{9D8B030D-6E8A-4147-A177-3AD203B41FA5}">
                      <a16:colId xmlns:a16="http://schemas.microsoft.com/office/drawing/2014/main" val="3183226904"/>
                    </a:ext>
                  </a:extLst>
                </a:gridCol>
                <a:gridCol w="678426">
                  <a:extLst>
                    <a:ext uri="{9D8B030D-6E8A-4147-A177-3AD203B41FA5}">
                      <a16:colId xmlns:a16="http://schemas.microsoft.com/office/drawing/2014/main" val="779016601"/>
                    </a:ext>
                  </a:extLst>
                </a:gridCol>
                <a:gridCol w="786581">
                  <a:extLst>
                    <a:ext uri="{9D8B030D-6E8A-4147-A177-3AD203B41FA5}">
                      <a16:colId xmlns:a16="http://schemas.microsoft.com/office/drawing/2014/main" val="1085559351"/>
                    </a:ext>
                  </a:extLst>
                </a:gridCol>
                <a:gridCol w="825910">
                  <a:extLst>
                    <a:ext uri="{9D8B030D-6E8A-4147-A177-3AD203B41FA5}">
                      <a16:colId xmlns:a16="http://schemas.microsoft.com/office/drawing/2014/main" val="835923966"/>
                    </a:ext>
                  </a:extLst>
                </a:gridCol>
                <a:gridCol w="796412">
                  <a:extLst>
                    <a:ext uri="{9D8B030D-6E8A-4147-A177-3AD203B41FA5}">
                      <a16:colId xmlns:a16="http://schemas.microsoft.com/office/drawing/2014/main" val="690617943"/>
                    </a:ext>
                  </a:extLst>
                </a:gridCol>
                <a:gridCol w="776749">
                  <a:extLst>
                    <a:ext uri="{9D8B030D-6E8A-4147-A177-3AD203B41FA5}">
                      <a16:colId xmlns:a16="http://schemas.microsoft.com/office/drawing/2014/main" val="994440550"/>
                    </a:ext>
                  </a:extLst>
                </a:gridCol>
                <a:gridCol w="668593">
                  <a:extLst>
                    <a:ext uri="{9D8B030D-6E8A-4147-A177-3AD203B41FA5}">
                      <a16:colId xmlns:a16="http://schemas.microsoft.com/office/drawing/2014/main" val="3241645026"/>
                    </a:ext>
                  </a:extLst>
                </a:gridCol>
                <a:gridCol w="737420">
                  <a:extLst>
                    <a:ext uri="{9D8B030D-6E8A-4147-A177-3AD203B41FA5}">
                      <a16:colId xmlns:a16="http://schemas.microsoft.com/office/drawing/2014/main" val="195358423"/>
                    </a:ext>
                  </a:extLst>
                </a:gridCol>
                <a:gridCol w="796413">
                  <a:extLst>
                    <a:ext uri="{9D8B030D-6E8A-4147-A177-3AD203B41FA5}">
                      <a16:colId xmlns:a16="http://schemas.microsoft.com/office/drawing/2014/main" val="2452659043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184057679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701320484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3781808998"/>
                    </a:ext>
                  </a:extLst>
                </a:gridCol>
              </a:tblGrid>
              <a:tr h="17366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BAT</a:t>
                      </a:r>
                    </a:p>
                  </a:txBody>
                  <a:tcPr marL="7620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LBTU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40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SSE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TSI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EKA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BSA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JVLMA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RISEBA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866574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2023./2024.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45477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2024./2025.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41155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2025./2026</a:t>
                      </a:r>
                    </a:p>
                  </a:txBody>
                  <a:tcPr marL="6350" marR="6350" marT="6350" marB="0" anchor="b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35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228600" y="32657"/>
            <a:ext cx="1173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Latvian state study </a:t>
            </a:r>
          </a:p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scholarships by study levels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F70531C-907A-6CBF-089F-EC36F3B236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1372112"/>
              </p:ext>
            </p:extLst>
          </p:nvPr>
        </p:nvGraphicFramePr>
        <p:xfrm>
          <a:off x="762000" y="1524000"/>
          <a:ext cx="10363199" cy="4702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149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21</cp:revision>
  <dcterms:modified xsi:type="dcterms:W3CDTF">2025-07-01T11:45:03Z</dcterms:modified>
</cp:coreProperties>
</file>