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76" r:id="rId5"/>
    <p:sldId id="278" r:id="rId6"/>
    <p:sldId id="279" r:id="rId7"/>
  </p:sldIdLst>
  <p:sldSz cx="12192000" cy="6858000"/>
  <p:notesSz cx="12192000" cy="6858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64A2"/>
    <a:srgbClr val="4F81BD"/>
    <a:srgbClr val="C0504D"/>
    <a:srgbClr val="9BB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940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ndira.balcere\Desktop\Komisija\Stipendiju%20sadale%202024%20-%20Cop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ndira.balcere\Desktop\Stipendiju%20sadale%20202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ndira.balcere\Desktop\Komisija\Stipendiju%20sadale%202024%20-%20Copy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ndira.balcere\Desktop\Komisija\Stipendiju%20sadale%202024%20-%20Copy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0" i="0" u="none" strike="noStrike" kern="1200" spc="0" baseline="0" dirty="0" err="1">
                <a:solidFill>
                  <a:schemeClr val="tx1"/>
                </a:solidFill>
              </a:rPr>
              <a:t>Academic</a:t>
            </a:r>
            <a:r>
              <a:rPr lang="lv-LV" sz="1400" b="0" i="0" u="none" strike="noStrike" kern="1200" spc="0" baseline="0" dirty="0">
                <a:solidFill>
                  <a:schemeClr val="tx1"/>
                </a:solidFill>
              </a:rPr>
              <a:t> </a:t>
            </a:r>
            <a:r>
              <a:rPr lang="lv-LV" sz="1400" b="0" i="0" u="none" strike="noStrike" kern="1200" spc="0" baseline="0" dirty="0" err="1">
                <a:solidFill>
                  <a:schemeClr val="tx1"/>
                </a:solidFill>
              </a:rPr>
              <a:t>years</a:t>
            </a:r>
            <a:r>
              <a:rPr lang="lv-LV" sz="1400" b="0" i="0" u="none" strike="noStrike" kern="1200" spc="0" baseline="0" dirty="0">
                <a:solidFill>
                  <a:schemeClr val="tx1"/>
                </a:solidFill>
              </a:rPr>
              <a:t> 2022./2023., 2023./2024. and 2024./2025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Sheet3!$B$11</c:f>
              <c:strCache>
                <c:ptCount val="1"/>
                <c:pt idx="0">
                  <c:v>Studies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Sheet3!$A$12:$A$14</c:f>
              <c:strCache>
                <c:ptCount val="3"/>
                <c:pt idx="0">
                  <c:v>2022/2023</c:v>
                </c:pt>
                <c:pt idx="1">
                  <c:v>2023/2024</c:v>
                </c:pt>
                <c:pt idx="2">
                  <c:v>2024/2025</c:v>
                </c:pt>
              </c:strCache>
            </c:strRef>
          </c:cat>
          <c:val>
            <c:numRef>
              <c:f>Sheet3!$B$12:$B$14</c:f>
              <c:numCache>
                <c:formatCode>#,##0</c:formatCode>
                <c:ptCount val="3"/>
                <c:pt idx="0">
                  <c:v>541823</c:v>
                </c:pt>
                <c:pt idx="1">
                  <c:v>501593</c:v>
                </c:pt>
                <c:pt idx="2">
                  <c:v>521593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3B-4948-823D-BDF3AC0C8049}"/>
            </c:ext>
          </c:extLst>
        </c:ser>
        <c:ser>
          <c:idx val="1"/>
          <c:order val="1"/>
          <c:tx>
            <c:strRef>
              <c:f>Sheet3!$C$11</c:f>
              <c:strCache>
                <c:ptCount val="1"/>
                <c:pt idx="0">
                  <c:v>Summer schools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Sheet3!$A$12:$A$14</c:f>
              <c:strCache>
                <c:ptCount val="3"/>
                <c:pt idx="0">
                  <c:v>2022/2023</c:v>
                </c:pt>
                <c:pt idx="1">
                  <c:v>2023/2024</c:v>
                </c:pt>
                <c:pt idx="2">
                  <c:v>2024/2025</c:v>
                </c:pt>
              </c:strCache>
            </c:strRef>
          </c:cat>
          <c:val>
            <c:numRef>
              <c:f>Sheet3!$C$12:$C$14</c:f>
              <c:numCache>
                <c:formatCode>#,##0</c:formatCode>
                <c:ptCount val="3"/>
                <c:pt idx="0">
                  <c:v>49770</c:v>
                </c:pt>
                <c:pt idx="1">
                  <c:v>90000</c:v>
                </c:pt>
                <c:pt idx="2">
                  <c:v>70000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3B-4948-823D-BDF3AC0C80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35221152"/>
        <c:axId val="1235228832"/>
      </c:barChart>
      <c:catAx>
        <c:axId val="12352211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5228832"/>
        <c:crosses val="autoZero"/>
        <c:auto val="1"/>
        <c:lblAlgn val="ctr"/>
        <c:lblOffset val="100"/>
        <c:noMultiLvlLbl val="0"/>
      </c:catAx>
      <c:valAx>
        <c:axId val="1235228832"/>
        <c:scaling>
          <c:orientation val="minMax"/>
          <c:max val="6000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5221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[Stipendiju sadale 2024.xlsx]valstis!PivotTable1</c:name>
    <c:fmtId val="4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i="0" u="none" strike="noStrike" baseline="0" dirty="0"/>
              <a:t>Distribution of scholarships awarded by country</a:t>
            </a:r>
            <a:r>
              <a:rPr lang="lv-LV" sz="1600" b="1" i="0" u="none" strike="noStrike" baseline="0" dirty="0"/>
              <a:t> </a:t>
            </a:r>
            <a:r>
              <a:rPr lang="en-US" sz="1600" b="1" i="0" u="none" strike="noStrike" baseline="0" dirty="0"/>
              <a:t>(applications received from </a:t>
            </a:r>
            <a:r>
              <a:rPr lang="lv-LV" sz="1600" b="1" i="0" u="none" strike="noStrike" baseline="0" dirty="0"/>
              <a:t> 29</a:t>
            </a:r>
            <a:r>
              <a:rPr lang="en-US" sz="1600" b="1" i="0" u="none" strike="noStrike" baseline="0" dirty="0"/>
              <a:t> </a:t>
            </a:r>
            <a:r>
              <a:rPr lang="en-US" sz="1600" b="1" i="0" u="none" strike="noStrike" baseline="0" dirty="0" err="1"/>
              <a:t>countr</a:t>
            </a:r>
            <a:r>
              <a:rPr lang="lv-LV" sz="1600" b="1" i="0" u="none" strike="noStrike" baseline="0" dirty="0"/>
              <a:t>ies</a:t>
            </a:r>
            <a:r>
              <a:rPr lang="en-US" sz="1600" b="1" i="0" u="none" strike="noStrike" baseline="0" dirty="0"/>
              <a:t>,</a:t>
            </a:r>
            <a:endParaRPr lang="lv-LV" sz="1600" b="1" i="0" u="none" strike="noStrike" baseline="0" dirty="0"/>
          </a:p>
          <a:p>
            <a:pPr>
              <a:defRPr/>
            </a:pPr>
            <a:r>
              <a:rPr lang="en-US" sz="1600" b="1" i="0" u="none" strike="noStrike" baseline="0" dirty="0"/>
              <a:t> scholarships awarded to 24 countries)</a:t>
            </a:r>
            <a:endParaRPr lang="en-US" sz="16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0.20130465692787422"/>
          <c:y val="0.15220332604032552"/>
          <c:w val="0.77896926732260541"/>
          <c:h val="0.7873536386233247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valstis!$B$3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valstis!$A$4:$A$29</c:f>
              <c:strCache>
                <c:ptCount val="25"/>
                <c:pt idx="0">
                  <c:v>Kyrgyzstan</c:v>
                </c:pt>
                <c:pt idx="1">
                  <c:v>Austria</c:v>
                </c:pt>
                <c:pt idx="2">
                  <c:v>Vietnam</c:v>
                </c:pt>
                <c:pt idx="3">
                  <c:v>Tajikistan</c:v>
                </c:pt>
                <c:pt idx="4">
                  <c:v>Japan</c:v>
                </c:pt>
                <c:pt idx="5">
                  <c:v>Peru</c:v>
                </c:pt>
                <c:pt idx="6">
                  <c:v>Georgia</c:v>
                </c:pt>
                <c:pt idx="7">
                  <c:v>Poland</c:v>
                </c:pt>
                <c:pt idx="8">
                  <c:v>Egypt</c:v>
                </c:pt>
                <c:pt idx="9">
                  <c:v>The United States of America</c:v>
                </c:pt>
                <c:pt idx="10">
                  <c:v>Belgium (Federation Wallonia-Brussels)</c:v>
                </c:pt>
                <c:pt idx="11">
                  <c:v>Kazakhstan</c:v>
                </c:pt>
                <c:pt idx="12">
                  <c:v>Mongolia</c:v>
                </c:pt>
                <c:pt idx="13">
                  <c:v>South Korea</c:v>
                </c:pt>
                <c:pt idx="14">
                  <c:v>Indonesia</c:v>
                </c:pt>
                <c:pt idx="15">
                  <c:v>Israel</c:v>
                </c:pt>
                <c:pt idx="16">
                  <c:v>People's Republic of China</c:v>
                </c:pt>
                <c:pt idx="17">
                  <c:v>Italy</c:v>
                </c:pt>
                <c:pt idx="18">
                  <c:v>Turkey</c:v>
                </c:pt>
                <c:pt idx="19">
                  <c:v>Estonia</c:v>
                </c:pt>
                <c:pt idx="20">
                  <c:v>Germany</c:v>
                </c:pt>
                <c:pt idx="21">
                  <c:v>Azerbaijan</c:v>
                </c:pt>
                <c:pt idx="22">
                  <c:v>Finland</c:v>
                </c:pt>
                <c:pt idx="23">
                  <c:v>Uzbekistan</c:v>
                </c:pt>
                <c:pt idx="24">
                  <c:v>Ukraine</c:v>
                </c:pt>
              </c:strCache>
            </c:strRef>
          </c:cat>
          <c:val>
            <c:numRef>
              <c:f>valstis!$B$4:$B$29</c:f>
              <c:numCache>
                <c:formatCode>General</c:formatCode>
                <c:ptCount val="2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2</c:v>
                </c:pt>
                <c:pt idx="15">
                  <c:v>3</c:v>
                </c:pt>
                <c:pt idx="16">
                  <c:v>3</c:v>
                </c:pt>
                <c:pt idx="17">
                  <c:v>3</c:v>
                </c:pt>
                <c:pt idx="18">
                  <c:v>5</c:v>
                </c:pt>
                <c:pt idx="19">
                  <c:v>5</c:v>
                </c:pt>
                <c:pt idx="20">
                  <c:v>8</c:v>
                </c:pt>
                <c:pt idx="21">
                  <c:v>8</c:v>
                </c:pt>
                <c:pt idx="22">
                  <c:v>9</c:v>
                </c:pt>
                <c:pt idx="23">
                  <c:v>10</c:v>
                </c:pt>
                <c:pt idx="24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3E-4116-93CB-1898ED3360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951056495"/>
        <c:axId val="2032486799"/>
      </c:barChart>
      <c:catAx>
        <c:axId val="195105649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032486799"/>
        <c:crosses val="autoZero"/>
        <c:auto val="1"/>
        <c:lblAlgn val="ctr"/>
        <c:lblOffset val="100"/>
        <c:noMultiLvlLbl val="0"/>
      </c:catAx>
      <c:valAx>
        <c:axId val="203248679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9510564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Top</a:t>
            </a:r>
            <a:r>
              <a:rPr lang="lv-LV" baseline="0" dirty="0"/>
              <a:t> 3 </a:t>
            </a:r>
            <a:r>
              <a:rPr lang="lv-LV" baseline="0" dirty="0" err="1"/>
              <a:t>universities</a:t>
            </a:r>
            <a:r>
              <a:rPr lang="lv-LV" baseline="0" dirty="0"/>
              <a:t> </a:t>
            </a:r>
            <a:r>
              <a:rPr lang="lv-LV" baseline="0" dirty="0" err="1"/>
              <a:t>by</a:t>
            </a:r>
            <a:r>
              <a:rPr lang="lv-LV" baseline="0" dirty="0"/>
              <a:t> </a:t>
            </a:r>
            <a:r>
              <a:rPr lang="lv-LV" baseline="0" dirty="0" err="1"/>
              <a:t>number</a:t>
            </a:r>
            <a:r>
              <a:rPr lang="lv-LV" baseline="0" dirty="0"/>
              <a:t> of </a:t>
            </a:r>
            <a:r>
              <a:rPr lang="lv-LV" baseline="0" dirty="0" err="1"/>
              <a:t>awarded</a:t>
            </a:r>
            <a:r>
              <a:rPr lang="lv-LV" baseline="0" dirty="0"/>
              <a:t> </a:t>
            </a:r>
            <a:r>
              <a:rPr lang="lv-LV" baseline="0" dirty="0" err="1"/>
              <a:t>scholarships</a:t>
            </a:r>
            <a:endParaRPr lang="lv-LV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Sheet1!$A$6</c:f>
              <c:strCache>
                <c:ptCount val="1"/>
                <c:pt idx="0">
                  <c:v>2024./2025.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Sheet1!$B$2:$D$2</c:f>
              <c:strCache>
                <c:ptCount val="3"/>
                <c:pt idx="0">
                  <c:v>RSU</c:v>
                </c:pt>
                <c:pt idx="1">
                  <c:v>RTU</c:v>
                </c:pt>
                <c:pt idx="2">
                  <c:v>LU</c:v>
                </c:pt>
              </c:strCache>
            </c:strRef>
          </c:cat>
          <c:val>
            <c:numRef>
              <c:f>Sheet1!$B$6:$D$6</c:f>
              <c:numCache>
                <c:formatCode>General</c:formatCode>
                <c:ptCount val="3"/>
                <c:pt idx="0">
                  <c:v>25</c:v>
                </c:pt>
                <c:pt idx="1">
                  <c:v>22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3A-48E9-ACFD-7D5DA78C9826}"/>
            </c:ext>
          </c:extLst>
        </c:ser>
        <c:ser>
          <c:idx val="1"/>
          <c:order val="1"/>
          <c:tx>
            <c:strRef>
              <c:f>Sheet1!$A$5</c:f>
              <c:strCache>
                <c:ptCount val="1"/>
                <c:pt idx="0">
                  <c:v>2023./2024.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Sheet1!$B$2:$D$2</c:f>
              <c:strCache>
                <c:ptCount val="3"/>
                <c:pt idx="0">
                  <c:v>RSU</c:v>
                </c:pt>
                <c:pt idx="1">
                  <c:v>RTU</c:v>
                </c:pt>
                <c:pt idx="2">
                  <c:v>LU</c:v>
                </c:pt>
              </c:strCache>
            </c:strRef>
          </c:cat>
          <c:val>
            <c:numRef>
              <c:f>Sheet1!$B$5:$D$5</c:f>
              <c:numCache>
                <c:formatCode>General</c:formatCode>
                <c:ptCount val="3"/>
                <c:pt idx="0">
                  <c:v>30</c:v>
                </c:pt>
                <c:pt idx="1">
                  <c:v>20</c:v>
                </c:pt>
                <c:pt idx="2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E3A-48E9-ACFD-7D5DA78C9826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2022./2023.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Sheet1!$B$2:$D$2</c:f>
              <c:strCache>
                <c:ptCount val="3"/>
                <c:pt idx="0">
                  <c:v>RSU</c:v>
                </c:pt>
                <c:pt idx="1">
                  <c:v>RTU</c:v>
                </c:pt>
                <c:pt idx="2">
                  <c:v>LU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  <c:pt idx="0">
                  <c:v>34</c:v>
                </c:pt>
                <c:pt idx="1">
                  <c:v>18</c:v>
                </c:pt>
                <c:pt idx="2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E3A-48E9-ACFD-7D5DA78C9826}"/>
            </c:ext>
          </c:extLst>
        </c:ser>
        <c:ser>
          <c:idx val="3"/>
          <c:order val="3"/>
          <c:tx>
            <c:strRef>
              <c:f>Sheet1!$A$3</c:f>
              <c:strCache>
                <c:ptCount val="1"/>
                <c:pt idx="0">
                  <c:v>2021./2022.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Sheet1!$B$2:$D$2</c:f>
              <c:strCache>
                <c:ptCount val="3"/>
                <c:pt idx="0">
                  <c:v>RSU</c:v>
                </c:pt>
                <c:pt idx="1">
                  <c:v>RTU</c:v>
                </c:pt>
                <c:pt idx="2">
                  <c:v>LU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41</c:v>
                </c:pt>
                <c:pt idx="1">
                  <c:v>25</c:v>
                </c:pt>
                <c:pt idx="2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E3A-48E9-ACFD-7D5DA78C98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851805744"/>
        <c:axId val="1851804304"/>
      </c:barChart>
      <c:catAx>
        <c:axId val="18518057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51804304"/>
        <c:crosses val="autoZero"/>
        <c:auto val="1"/>
        <c:lblAlgn val="ctr"/>
        <c:lblOffset val="100"/>
        <c:noMultiLvlLbl val="0"/>
      </c:catAx>
      <c:valAx>
        <c:axId val="18518043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51805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Skaits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7BA-4E2B-B24F-EEE3E4CE095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7BA-4E2B-B24F-EEE3E4CE095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7BA-4E2B-B24F-EEE3E4CE095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7BA-4E2B-B24F-EEE3E4CE095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7BA-4E2B-B24F-EEE3E4CE095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Bachelor level studies </c:v>
                </c:pt>
                <c:pt idx="1">
                  <c:v>2nd level professional higher education</c:v>
                </c:pt>
                <c:pt idx="2">
                  <c:v>Master level studies</c:v>
                </c:pt>
                <c:pt idx="3">
                  <c:v>Doctoral level studies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24</c:v>
                </c:pt>
                <c:pt idx="1">
                  <c:v>32</c:v>
                </c:pt>
                <c:pt idx="2">
                  <c:v>23</c:v>
                </c:pt>
                <c:pt idx="3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7BA-4E2B-B24F-EEE3E4CE09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Sheet4!$A$2</c:f>
              <c:strCache>
                <c:ptCount val="1"/>
                <c:pt idx="0">
                  <c:v> Law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Sheet4!$B$1</c:f>
              <c:strCache>
                <c:ptCount val="1"/>
                <c:pt idx="0">
                  <c:v>Skaits</c:v>
                </c:pt>
              </c:strCache>
            </c:strRef>
          </c:cat>
          <c:val>
            <c:numRef>
              <c:f>Sheet4!$B$2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5B-4696-A241-B07F5052C2B7}"/>
            </c:ext>
          </c:extLst>
        </c:ser>
        <c:ser>
          <c:idx val="1"/>
          <c:order val="1"/>
          <c:tx>
            <c:strRef>
              <c:f>Sheet4!$A$3</c:f>
              <c:strCache>
                <c:ptCount val="1"/>
                <c:pt idx="0">
                  <c:v>Other studies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Sheet4!$B$1</c:f>
              <c:strCache>
                <c:ptCount val="1"/>
                <c:pt idx="0">
                  <c:v>Skaits</c:v>
                </c:pt>
              </c:strCache>
            </c:strRef>
          </c:cat>
          <c:val>
            <c:numRef>
              <c:f>Sheet4!$B$3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5B-4696-A241-B07F5052C2B7}"/>
            </c:ext>
          </c:extLst>
        </c:ser>
        <c:ser>
          <c:idx val="2"/>
          <c:order val="2"/>
          <c:tx>
            <c:strRef>
              <c:f>Sheet4!$A$4</c:f>
              <c:strCache>
                <c:ptCount val="1"/>
                <c:pt idx="0">
                  <c:v>Veterinary Medicine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Sheet4!$B$1</c:f>
              <c:strCache>
                <c:ptCount val="1"/>
                <c:pt idx="0">
                  <c:v>Skaits</c:v>
                </c:pt>
              </c:strCache>
            </c:strRef>
          </c:cat>
          <c:val>
            <c:numRef>
              <c:f>Sheet4!$B$4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35B-4696-A241-B07F5052C2B7}"/>
            </c:ext>
          </c:extLst>
        </c:ser>
        <c:ser>
          <c:idx val="3"/>
          <c:order val="3"/>
          <c:tx>
            <c:strRef>
              <c:f>Sheet4!$A$5</c:f>
              <c:strCache>
                <c:ptCount val="1"/>
                <c:pt idx="0">
                  <c:v>Economics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Sheet4!$B$1</c:f>
              <c:strCache>
                <c:ptCount val="1"/>
                <c:pt idx="0">
                  <c:v>Skaits</c:v>
                </c:pt>
              </c:strCache>
            </c:strRef>
          </c:cat>
          <c:val>
            <c:numRef>
              <c:f>Sheet4!$B$5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35B-4696-A241-B07F5052C2B7}"/>
            </c:ext>
          </c:extLst>
        </c:ser>
        <c:ser>
          <c:idx val="4"/>
          <c:order val="4"/>
          <c:tx>
            <c:strRef>
              <c:f>Sheet4!$A$6</c:f>
              <c:strCache>
                <c:ptCount val="1"/>
                <c:pt idx="0">
                  <c:v>Humanities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Sheet4!$B$1</c:f>
              <c:strCache>
                <c:ptCount val="1"/>
                <c:pt idx="0">
                  <c:v>Skaits</c:v>
                </c:pt>
              </c:strCache>
            </c:strRef>
          </c:cat>
          <c:val>
            <c:numRef>
              <c:f>Sheet4!$B$6</c:f>
              <c:numCache>
                <c:formatCode>General</c:formatCode>
                <c:ptCount val="1"/>
                <c:pt idx="0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35B-4696-A241-B07F5052C2B7}"/>
            </c:ext>
          </c:extLst>
        </c:ser>
        <c:ser>
          <c:idx val="5"/>
          <c:order val="5"/>
          <c:tx>
            <c:strRef>
              <c:f>Sheet4!$A$7</c:f>
              <c:strCache>
                <c:ptCount val="1"/>
                <c:pt idx="0">
                  <c:v> Business administration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Sheet4!$B$1</c:f>
              <c:strCache>
                <c:ptCount val="1"/>
                <c:pt idx="0">
                  <c:v>Skaits</c:v>
                </c:pt>
              </c:strCache>
            </c:strRef>
          </c:cat>
          <c:val>
            <c:numRef>
              <c:f>Sheet4!$B$7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35B-4696-A241-B07F5052C2B7}"/>
            </c:ext>
          </c:extLst>
        </c:ser>
        <c:ser>
          <c:idx val="6"/>
          <c:order val="6"/>
          <c:tx>
            <c:strRef>
              <c:f>Sheet4!$A$8</c:f>
              <c:strCache>
                <c:ptCount val="1"/>
                <c:pt idx="0">
                  <c:v>Computer Science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Sheet4!$B$1</c:f>
              <c:strCache>
                <c:ptCount val="1"/>
                <c:pt idx="0">
                  <c:v>Skaits</c:v>
                </c:pt>
              </c:strCache>
            </c:strRef>
          </c:cat>
          <c:val>
            <c:numRef>
              <c:f>Sheet4!$B$8</c:f>
              <c:numCache>
                <c:formatCode>General</c:formatCode>
                <c:ptCount val="1"/>
                <c:pt idx="0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35B-4696-A241-B07F5052C2B7}"/>
            </c:ext>
          </c:extLst>
        </c:ser>
        <c:ser>
          <c:idx val="7"/>
          <c:order val="7"/>
          <c:tx>
            <c:strRef>
              <c:f>Sheet4!$A$9</c:f>
              <c:strCache>
                <c:ptCount val="1"/>
                <c:pt idx="0">
                  <c:v>Health care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Sheet4!$B$1</c:f>
              <c:strCache>
                <c:ptCount val="1"/>
                <c:pt idx="0">
                  <c:v>Skaits</c:v>
                </c:pt>
              </c:strCache>
            </c:strRef>
          </c:cat>
          <c:val>
            <c:numRef>
              <c:f>Sheet4!$B$9</c:f>
              <c:numCache>
                <c:formatCode>General</c:formatCode>
                <c:ptCount val="1"/>
                <c:pt idx="0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35B-4696-A241-B07F5052C2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85078432"/>
        <c:axId val="785072672"/>
      </c:barChart>
      <c:catAx>
        <c:axId val="7850784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85072672"/>
        <c:crosses val="autoZero"/>
        <c:auto val="1"/>
        <c:lblAlgn val="ctr"/>
        <c:lblOffset val="100"/>
        <c:noMultiLvlLbl val="0"/>
      </c:catAx>
      <c:valAx>
        <c:axId val="7850726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85078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"/>
          <c:y val="0.13037107430536701"/>
          <c:w val="0.21620335364245322"/>
          <c:h val="0.6990784485272674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>
                  <a:lumMod val="9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4876800" y="2819400"/>
            <a:ext cx="6694170" cy="3276600"/>
          </a:xfrm>
          <a:prstGeom prst="rect">
            <a:avLst/>
          </a:prstGeom>
        </p:spPr>
        <p:txBody>
          <a:bodyPr wrap="square" lIns="0" tIns="31115" rIns="0" bIns="0" rtlCol="0">
            <a:noAutofit/>
          </a:bodyPr>
          <a:lstStyle/>
          <a:p>
            <a:pPr marR="42216" algn="ctr">
              <a:lnSpc>
                <a:spcPts val="4900"/>
              </a:lnSpc>
            </a:pPr>
            <a:r>
              <a:rPr lang="lv-LV" sz="4800" spc="-3" dirty="0">
                <a:solidFill>
                  <a:srgbClr val="A6A6A6"/>
                </a:solidFill>
                <a:latin typeface="Calibri"/>
                <a:cs typeface="Calibri"/>
              </a:rPr>
              <a:t>R</a:t>
            </a:r>
            <a:r>
              <a:rPr lang="en-US" sz="4800" spc="-3" dirty="0" err="1">
                <a:solidFill>
                  <a:srgbClr val="A6A6A6"/>
                </a:solidFill>
                <a:latin typeface="Calibri"/>
                <a:cs typeface="Calibri"/>
              </a:rPr>
              <a:t>esults</a:t>
            </a:r>
            <a:r>
              <a:rPr lang="en-US" sz="4800" spc="-3" dirty="0">
                <a:solidFill>
                  <a:srgbClr val="A6A6A6"/>
                </a:solidFill>
                <a:latin typeface="Calibri"/>
                <a:cs typeface="Calibri"/>
              </a:rPr>
              <a:t> of the Latvian</a:t>
            </a:r>
          </a:p>
          <a:p>
            <a:pPr marR="42216" algn="ctr">
              <a:lnSpc>
                <a:spcPts val="4900"/>
              </a:lnSpc>
            </a:pPr>
            <a:r>
              <a:rPr lang="en-US" sz="4800" spc="-3" dirty="0">
                <a:solidFill>
                  <a:srgbClr val="A6A6A6"/>
                </a:solidFill>
                <a:latin typeface="Calibri"/>
                <a:cs typeface="Calibri"/>
              </a:rPr>
              <a:t>State scholarship</a:t>
            </a:r>
            <a:r>
              <a:rPr lang="lv-LV" sz="4800" spc="-3" dirty="0">
                <a:solidFill>
                  <a:srgbClr val="A6A6A6"/>
                </a:solidFill>
                <a:latin typeface="Calibri"/>
                <a:cs typeface="Calibri"/>
              </a:rPr>
              <a:t>s for </a:t>
            </a:r>
            <a:r>
              <a:rPr lang="lv-LV" sz="4800" spc="-3" dirty="0" err="1">
                <a:solidFill>
                  <a:srgbClr val="A6A6A6"/>
                </a:solidFill>
                <a:latin typeface="Calibri"/>
                <a:cs typeface="Calibri"/>
              </a:rPr>
              <a:t>foreigners</a:t>
            </a:r>
            <a:r>
              <a:rPr lang="lv-LV" sz="4800" spc="-3" dirty="0">
                <a:solidFill>
                  <a:srgbClr val="A6A6A6"/>
                </a:solidFill>
                <a:latin typeface="Calibri"/>
                <a:cs typeface="Calibri"/>
              </a:rPr>
              <a:t> </a:t>
            </a:r>
            <a:r>
              <a:rPr lang="en-US" sz="4800" spc="-3" dirty="0">
                <a:solidFill>
                  <a:srgbClr val="A6A6A6"/>
                </a:solidFill>
                <a:latin typeface="Calibri"/>
                <a:cs typeface="Calibri"/>
              </a:rPr>
              <a:t>for the academic year</a:t>
            </a:r>
          </a:p>
          <a:p>
            <a:pPr marR="42216" algn="ctr">
              <a:lnSpc>
                <a:spcPts val="4900"/>
              </a:lnSpc>
            </a:pPr>
            <a:r>
              <a:rPr lang="en-US" sz="4800" spc="-3" dirty="0">
                <a:solidFill>
                  <a:srgbClr val="A6A6A6"/>
                </a:solidFill>
                <a:latin typeface="Calibri"/>
                <a:cs typeface="Calibri"/>
              </a:rPr>
              <a:t>202</a:t>
            </a:r>
            <a:r>
              <a:rPr lang="lv-LV" sz="4800" spc="-3" dirty="0">
                <a:solidFill>
                  <a:srgbClr val="A6A6A6"/>
                </a:solidFill>
                <a:latin typeface="Calibri"/>
                <a:cs typeface="Calibri"/>
              </a:rPr>
              <a:t>4.</a:t>
            </a:r>
            <a:r>
              <a:rPr lang="en-US" sz="4800" spc="-3" dirty="0">
                <a:solidFill>
                  <a:srgbClr val="A6A6A6"/>
                </a:solidFill>
                <a:latin typeface="Calibri"/>
                <a:cs typeface="Calibri"/>
              </a:rPr>
              <a:t>/202</a:t>
            </a:r>
            <a:r>
              <a:rPr lang="lv-LV" sz="4800" spc="-3">
                <a:solidFill>
                  <a:srgbClr val="A6A6A6"/>
                </a:solidFill>
                <a:latin typeface="Calibri"/>
                <a:cs typeface="Calibri"/>
              </a:rPr>
              <a:t>5.</a:t>
            </a:r>
            <a:endParaRPr lang="lv-LV"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5">
            <a:extLst>
              <a:ext uri="{FF2B5EF4-FFF2-40B4-BE49-F238E27FC236}">
                <a16:creationId xmlns:a16="http://schemas.microsoft.com/office/drawing/2014/main" id="{3416E971-2524-743D-2348-4AB4094B0A31}"/>
              </a:ext>
            </a:extLst>
          </p:cNvPr>
          <p:cNvSpPr/>
          <p:nvPr/>
        </p:nvSpPr>
        <p:spPr>
          <a:xfrm>
            <a:off x="0" y="-1"/>
            <a:ext cx="12268200" cy="70104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FD01DA-13F0-FD5D-F1EC-4C98A9913784}"/>
              </a:ext>
            </a:extLst>
          </p:cNvPr>
          <p:cNvSpPr txBox="1"/>
          <p:nvPr/>
        </p:nvSpPr>
        <p:spPr>
          <a:xfrm>
            <a:off x="1600200" y="393412"/>
            <a:ext cx="975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-7" dirty="0">
                <a:solidFill>
                  <a:srgbClr val="A6A6A6"/>
                </a:solidFill>
                <a:latin typeface="Calibri"/>
                <a:cs typeface="Calibri"/>
              </a:rPr>
              <a:t>Latvia state funding for scholarships, EUR</a:t>
            </a:r>
            <a:endParaRPr lang="lv-LV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8A34A06-B8C4-B048-68F3-E352EA9275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2758010"/>
              </p:ext>
            </p:extLst>
          </p:nvPr>
        </p:nvGraphicFramePr>
        <p:xfrm>
          <a:off x="1600200" y="1600200"/>
          <a:ext cx="95250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84961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5">
            <a:extLst>
              <a:ext uri="{FF2B5EF4-FFF2-40B4-BE49-F238E27FC236}">
                <a16:creationId xmlns:a16="http://schemas.microsoft.com/office/drawing/2014/main" id="{3416E971-2524-743D-2348-4AB4094B0A31}"/>
              </a:ext>
            </a:extLst>
          </p:cNvPr>
          <p:cNvSpPr/>
          <p:nvPr/>
        </p:nvSpPr>
        <p:spPr>
          <a:xfrm>
            <a:off x="0" y="-1"/>
            <a:ext cx="12268200" cy="70104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FD01DA-13F0-FD5D-F1EC-4C98A9913784}"/>
              </a:ext>
            </a:extLst>
          </p:cNvPr>
          <p:cNvSpPr txBox="1"/>
          <p:nvPr/>
        </p:nvSpPr>
        <p:spPr>
          <a:xfrm>
            <a:off x="1828800" y="349125"/>
            <a:ext cx="975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-7" dirty="0">
                <a:solidFill>
                  <a:srgbClr val="A6A6A6"/>
                </a:solidFill>
                <a:latin typeface="Calibri"/>
                <a:cs typeface="Calibri"/>
              </a:rPr>
              <a:t>An overview of the Latvian state study scholarships</a:t>
            </a:r>
            <a:endParaRPr lang="lv-LV" sz="3200" dirty="0">
              <a:latin typeface="Calibri"/>
              <a:cs typeface="Calibri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22D023F-BCEB-1B23-CA46-17A8223646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7149153"/>
              </p:ext>
            </p:extLst>
          </p:nvPr>
        </p:nvGraphicFramePr>
        <p:xfrm>
          <a:off x="609600" y="1283025"/>
          <a:ext cx="10038104" cy="48565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23571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5">
            <a:extLst>
              <a:ext uri="{FF2B5EF4-FFF2-40B4-BE49-F238E27FC236}">
                <a16:creationId xmlns:a16="http://schemas.microsoft.com/office/drawing/2014/main" id="{3416E971-2524-743D-2348-4AB4094B0A31}"/>
              </a:ext>
            </a:extLst>
          </p:cNvPr>
          <p:cNvSpPr/>
          <p:nvPr/>
        </p:nvSpPr>
        <p:spPr>
          <a:xfrm>
            <a:off x="0" y="-1"/>
            <a:ext cx="12268200" cy="70104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FD01DA-13F0-FD5D-F1EC-4C98A9913784}"/>
              </a:ext>
            </a:extLst>
          </p:cNvPr>
          <p:cNvSpPr txBox="1"/>
          <p:nvPr/>
        </p:nvSpPr>
        <p:spPr>
          <a:xfrm>
            <a:off x="990600" y="349125"/>
            <a:ext cx="1059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-4" dirty="0">
                <a:solidFill>
                  <a:srgbClr val="A6A6A6"/>
                </a:solidFill>
                <a:latin typeface="Calibri"/>
                <a:cs typeface="Calibri"/>
              </a:rPr>
              <a:t>Distribution of scholarships by higher education institutions</a:t>
            </a:r>
            <a:endParaRPr lang="lv-LV" sz="3200" spc="-4" dirty="0">
              <a:solidFill>
                <a:srgbClr val="A6A6A6"/>
              </a:solidFill>
              <a:latin typeface="Calibri"/>
              <a:cs typeface="Calibri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EC5D0E5-A380-8562-C3BC-D5A6DA75A7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5810502"/>
              </p:ext>
            </p:extLst>
          </p:nvPr>
        </p:nvGraphicFramePr>
        <p:xfrm>
          <a:off x="838200" y="1447800"/>
          <a:ext cx="99822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088EC6A-4CC2-A1F4-B99E-5E0EAC2CA4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4731063"/>
              </p:ext>
            </p:extLst>
          </p:nvPr>
        </p:nvGraphicFramePr>
        <p:xfrm>
          <a:off x="4800600" y="5001747"/>
          <a:ext cx="5226048" cy="15397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4348">
                  <a:extLst>
                    <a:ext uri="{9D8B030D-6E8A-4147-A177-3AD203B41FA5}">
                      <a16:colId xmlns:a16="http://schemas.microsoft.com/office/drawing/2014/main" val="1623636807"/>
                    </a:ext>
                  </a:extLst>
                </a:gridCol>
                <a:gridCol w="850340">
                  <a:extLst>
                    <a:ext uri="{9D8B030D-6E8A-4147-A177-3AD203B41FA5}">
                      <a16:colId xmlns:a16="http://schemas.microsoft.com/office/drawing/2014/main" val="3183226904"/>
                    </a:ext>
                  </a:extLst>
                </a:gridCol>
                <a:gridCol w="850340">
                  <a:extLst>
                    <a:ext uri="{9D8B030D-6E8A-4147-A177-3AD203B41FA5}">
                      <a16:colId xmlns:a16="http://schemas.microsoft.com/office/drawing/2014/main" val="779016601"/>
                    </a:ext>
                  </a:extLst>
                </a:gridCol>
                <a:gridCol w="850340">
                  <a:extLst>
                    <a:ext uri="{9D8B030D-6E8A-4147-A177-3AD203B41FA5}">
                      <a16:colId xmlns:a16="http://schemas.microsoft.com/office/drawing/2014/main" val="1085559351"/>
                    </a:ext>
                  </a:extLst>
                </a:gridCol>
                <a:gridCol w="850340">
                  <a:extLst>
                    <a:ext uri="{9D8B030D-6E8A-4147-A177-3AD203B41FA5}">
                      <a16:colId xmlns:a16="http://schemas.microsoft.com/office/drawing/2014/main" val="835923966"/>
                    </a:ext>
                  </a:extLst>
                </a:gridCol>
                <a:gridCol w="850340">
                  <a:extLst>
                    <a:ext uri="{9D8B030D-6E8A-4147-A177-3AD203B41FA5}">
                      <a16:colId xmlns:a16="http://schemas.microsoft.com/office/drawing/2014/main" val="690617943"/>
                    </a:ext>
                  </a:extLst>
                </a:gridCol>
              </a:tblGrid>
              <a:tr h="3079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u="none" strike="noStrike" dirty="0">
                          <a:effectLst/>
                        </a:rPr>
                        <a:t>Turība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u="none" strike="noStrike" dirty="0">
                          <a:effectLst/>
                        </a:rPr>
                        <a:t>LBTU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40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SSE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DU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TSI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303866574"/>
                  </a:ext>
                </a:extLst>
              </a:tr>
              <a:tr h="307957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</a:rPr>
                        <a:t>2021./2022.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3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2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2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1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</a:rPr>
                        <a:t> 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8064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5425441"/>
                  </a:ext>
                </a:extLst>
              </a:tr>
              <a:tr h="307957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</a:rPr>
                        <a:t>2022./2023.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8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6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1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2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1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BBB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2534308"/>
                  </a:ext>
                </a:extLst>
              </a:tr>
              <a:tr h="307957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</a:rPr>
                        <a:t>2023./2024.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7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6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6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3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3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C050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545477"/>
                  </a:ext>
                </a:extLst>
              </a:tr>
              <a:tr h="307957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</a:rPr>
                        <a:t>2024./2025.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4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5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6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6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4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5411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3121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5">
            <a:extLst>
              <a:ext uri="{FF2B5EF4-FFF2-40B4-BE49-F238E27FC236}">
                <a16:creationId xmlns:a16="http://schemas.microsoft.com/office/drawing/2014/main" id="{3416E971-2524-743D-2348-4AB4094B0A31}"/>
              </a:ext>
            </a:extLst>
          </p:cNvPr>
          <p:cNvSpPr/>
          <p:nvPr/>
        </p:nvSpPr>
        <p:spPr>
          <a:xfrm>
            <a:off x="0" y="10886"/>
            <a:ext cx="12268200" cy="70104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FD01DA-13F0-FD5D-F1EC-4C98A9913784}"/>
              </a:ext>
            </a:extLst>
          </p:cNvPr>
          <p:cNvSpPr txBox="1"/>
          <p:nvPr/>
        </p:nvSpPr>
        <p:spPr>
          <a:xfrm>
            <a:off x="228600" y="32657"/>
            <a:ext cx="11734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-4" dirty="0">
                <a:solidFill>
                  <a:srgbClr val="A6A6A6"/>
                </a:solidFill>
                <a:latin typeface="Calibri"/>
                <a:cs typeface="Calibri"/>
              </a:rPr>
              <a:t>Distribution of Latvian state study </a:t>
            </a:r>
          </a:p>
          <a:p>
            <a:pPr algn="ctr"/>
            <a:r>
              <a:rPr lang="en-US" sz="3200" spc="-4" dirty="0">
                <a:solidFill>
                  <a:srgbClr val="A6A6A6"/>
                </a:solidFill>
                <a:latin typeface="Calibri"/>
                <a:cs typeface="Calibri"/>
              </a:rPr>
              <a:t>scholarships by study levels</a:t>
            </a:r>
          </a:p>
          <a:p>
            <a:pPr algn="ctr"/>
            <a:endParaRPr lang="lv-LV" sz="3200" spc="-4" dirty="0">
              <a:solidFill>
                <a:srgbClr val="A6A6A6"/>
              </a:solidFill>
              <a:latin typeface="Calibri"/>
              <a:cs typeface="Calibri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D320C326-774A-517E-D70A-A1FC978E18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7129606"/>
              </p:ext>
            </p:extLst>
          </p:nvPr>
        </p:nvGraphicFramePr>
        <p:xfrm>
          <a:off x="1447800" y="1624088"/>
          <a:ext cx="8458200" cy="4624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111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5">
            <a:extLst>
              <a:ext uri="{FF2B5EF4-FFF2-40B4-BE49-F238E27FC236}">
                <a16:creationId xmlns:a16="http://schemas.microsoft.com/office/drawing/2014/main" id="{3416E971-2524-743D-2348-4AB4094B0A31}"/>
              </a:ext>
            </a:extLst>
          </p:cNvPr>
          <p:cNvSpPr/>
          <p:nvPr/>
        </p:nvSpPr>
        <p:spPr>
          <a:xfrm>
            <a:off x="0" y="10886"/>
            <a:ext cx="12268200" cy="70104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FD01DA-13F0-FD5D-F1EC-4C98A9913784}"/>
              </a:ext>
            </a:extLst>
          </p:cNvPr>
          <p:cNvSpPr txBox="1"/>
          <p:nvPr/>
        </p:nvSpPr>
        <p:spPr>
          <a:xfrm>
            <a:off x="1828800" y="32657"/>
            <a:ext cx="975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-4" dirty="0">
                <a:solidFill>
                  <a:srgbClr val="A6A6A6"/>
                </a:solidFill>
                <a:latin typeface="Calibri"/>
                <a:cs typeface="Calibri"/>
              </a:rPr>
              <a:t>Distribution of Latvian state study scholarships by sectors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03114F7-52AE-9B2A-5853-5091C2A9C0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6058019"/>
              </p:ext>
            </p:extLst>
          </p:nvPr>
        </p:nvGraphicFramePr>
        <p:xfrm>
          <a:off x="762000" y="1524000"/>
          <a:ext cx="103632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732129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</TotalTime>
  <Words>145</Words>
  <Application>Microsoft Office PowerPoint</Application>
  <PresentationFormat>Widescreen</PresentationFormat>
  <Paragraphs>43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Indira Balcere</dc:creator>
  <cp:lastModifiedBy>Indira Balcere</cp:lastModifiedBy>
  <cp:revision>19</cp:revision>
  <dcterms:modified xsi:type="dcterms:W3CDTF">2024-09-04T12:52:10Z</dcterms:modified>
</cp:coreProperties>
</file>