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29" r:id="rId1"/>
  </p:sldMasterIdLst>
  <p:notesMasterIdLst>
    <p:notesMasterId r:id="rId20"/>
  </p:notesMasterIdLst>
  <p:sldIdLst>
    <p:sldId id="256" r:id="rId2"/>
    <p:sldId id="284" r:id="rId3"/>
    <p:sldId id="291" r:id="rId4"/>
    <p:sldId id="285" r:id="rId5"/>
    <p:sldId id="266" r:id="rId6"/>
    <p:sldId id="286" r:id="rId7"/>
    <p:sldId id="274" r:id="rId8"/>
    <p:sldId id="283" r:id="rId9"/>
    <p:sldId id="287" r:id="rId10"/>
    <p:sldId id="292" r:id="rId11"/>
    <p:sldId id="278" r:id="rId12"/>
    <p:sldId id="288" r:id="rId13"/>
    <p:sldId id="276" r:id="rId14"/>
    <p:sldId id="279" r:id="rId15"/>
    <p:sldId id="289" r:id="rId16"/>
    <p:sldId id="281" r:id="rId17"/>
    <p:sldId id="293" r:id="rId18"/>
    <p:sldId id="290" r:id="rId19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35A4"/>
    <a:srgbClr val="CC0000"/>
    <a:srgbClr val="67478B"/>
    <a:srgbClr val="664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74" autoAdjust="0"/>
  </p:normalViewPr>
  <p:slideViewPr>
    <p:cSldViewPr snapToGrid="0" snapToObjects="1">
      <p:cViewPr varScale="1">
        <p:scale>
          <a:sx n="59" d="100"/>
          <a:sy n="59" d="100"/>
        </p:scale>
        <p:origin x="94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6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r>
              <a:rPr lang="en-US" sz="1582" b="1" noProof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Academic year </a:t>
            </a:r>
            <a:r>
              <a:rPr lang="lv-LV" sz="1582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2023./2024.</a:t>
            </a:r>
            <a:endParaRPr lang="lv-LV" sz="16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7130547143145574"/>
          <c:y val="3.6421395601411895E-2"/>
        </c:manualLayout>
      </c:layout>
      <c:overlay val="0"/>
      <c:spPr>
        <a:noFill/>
        <a:ln w="2467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15237609451956"/>
          <c:y val="0.1963811429648642"/>
          <c:w val="0.78898937979974726"/>
          <c:h val="0.60441942682694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Saņemtie iesniegumi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4679">
              <a:noFill/>
            </a:ln>
          </c:spPr>
          <c:invertIfNegative val="0"/>
          <c:dLbls>
            <c:spPr>
              <a:noFill/>
              <a:ln w="2467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8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Research -  not launched </c:v>
                </c:pt>
                <c:pt idx="1">
                  <c:v>Summer schools - 41% (90 scholarships)</c:v>
                </c:pt>
                <c:pt idx="2">
                  <c:v>Studies - 34%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1">
                  <c:v>22</c:v>
                </c:pt>
                <c:pt idx="2">
                  <c:v>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8-41C8-BCFD-BC15B416A6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Piešķirtās stipendijas</c:v>
                </c:pt>
              </c:strCache>
            </c:strRef>
          </c:tx>
          <c:spPr>
            <a:solidFill>
              <a:schemeClr val="accent2"/>
            </a:solidFill>
            <a:ln w="24679">
              <a:noFill/>
            </a:ln>
          </c:spPr>
          <c:invertIfNegative val="0"/>
          <c:dLbls>
            <c:spPr>
              <a:noFill/>
              <a:ln w="2467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8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Research -  not launched </c:v>
                </c:pt>
                <c:pt idx="1">
                  <c:v>Summer schools - 41% (90 scholarships)</c:v>
                </c:pt>
                <c:pt idx="2">
                  <c:v>Studies - 34%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1">
                  <c:v>9</c:v>
                </c:pt>
                <c:pt idx="2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78-41C8-BCFD-BC15B416A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83369887"/>
        <c:axId val="1"/>
      </c:barChart>
      <c:catAx>
        <c:axId val="1683369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24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24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16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78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1683369887"/>
        <c:crosses val="autoZero"/>
        <c:crossBetween val="between"/>
      </c:valAx>
      <c:spPr>
        <a:noFill/>
        <a:ln w="253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93384016653096"/>
          <c:y val="0.11014505061549552"/>
          <c:w val="0.61820085528102087"/>
          <c:h val="0.76485509155753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Nozares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F9B-42AF-923C-1DAEC96155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9B-42AF-923C-1DAEC961551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9B-42AF-923C-1DAEC96155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9B-42AF-923C-1DAEC961551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F9B-42AF-923C-1DAEC96155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9B-42AF-923C-1DAEC9615515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F9B-42AF-923C-1DAEC961551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9B-42AF-923C-1DAEC961551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F9B-42AF-923C-1DAEC9615515}"/>
              </c:ext>
            </c:extLst>
          </c:dPt>
          <c:dPt>
            <c:idx val="9"/>
            <c:invertIfNegative val="0"/>
            <c:bubble3D val="0"/>
            <c:spPr>
              <a:solidFill>
                <a:srgbClr val="D135A4"/>
              </a:solidFill>
              <a:ln w="18894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F9B-42AF-923C-1DAEC9615515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 w="18894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AF9B-42AF-923C-1DAEC9615515}"/>
              </c:ext>
            </c:extLst>
          </c:dPt>
          <c:dPt>
            <c:idx val="11"/>
            <c:invertIfNegative val="0"/>
            <c:bubble3D val="0"/>
            <c:spPr>
              <a:ln w="18894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AF9B-42AF-923C-1DAEC9615515}"/>
              </c:ext>
            </c:extLst>
          </c:dPt>
          <c:dLbls>
            <c:dLbl>
              <c:idx val="9"/>
              <c:layout>
                <c:manualLayout>
                  <c:x val="1.7894803149606298E-3"/>
                  <c:y val="-5.0321671226945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9B-42AF-923C-1DAEC9615515}"/>
                </c:ext>
              </c:extLst>
            </c:dLbl>
            <c:dLbl>
              <c:idx val="10"/>
              <c:layout>
                <c:manualLayout>
                  <c:x val="1.0757606299212599E-2"/>
                  <c:y val="1.8232269790581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F9B-42AF-923C-1DAEC9615515}"/>
                </c:ext>
              </c:extLst>
            </c:dLbl>
            <c:spPr>
              <a:noFill/>
              <a:ln w="2511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6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419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Health care</c:v>
                </c:pt>
                <c:pt idx="1">
                  <c:v>Computer sciences </c:v>
                </c:pt>
                <c:pt idx="2">
                  <c:v>Social and behavioral sciences</c:v>
                </c:pt>
                <c:pt idx="3">
                  <c:v>Business and administration</c:v>
                </c:pt>
                <c:pt idx="4">
                  <c:v>Engineering and technologies </c:v>
                </c:pt>
                <c:pt idx="5">
                  <c:v>Humanities</c:v>
                </c:pt>
                <c:pt idx="6">
                  <c:v>Law</c:v>
                </c:pt>
                <c:pt idx="7">
                  <c:v>Veterinary</c:v>
                </c:pt>
                <c:pt idx="8">
                  <c:v>Other fields</c:v>
                </c:pt>
                <c:pt idx="9">
                  <c:v>Teacher training and education science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38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9B-42AF-923C-1DAEC9615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62422431"/>
        <c:axId val="1962425343"/>
      </c:barChart>
      <c:catAx>
        <c:axId val="196242243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962425343"/>
        <c:crosses val="autoZero"/>
        <c:auto val="1"/>
        <c:lblAlgn val="ctr"/>
        <c:lblOffset val="100"/>
        <c:noMultiLvlLbl val="0"/>
      </c:catAx>
      <c:valAx>
        <c:axId val="1962425343"/>
        <c:scaling>
          <c:orientation val="minMax"/>
          <c:max val="4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962422431"/>
        <c:crosses val="autoZero"/>
        <c:crossBetween val="between"/>
      </c:valAx>
      <c:spPr>
        <a:noFill/>
        <a:ln w="253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60330670883901"/>
          <c:y val="8.8310299485018187E-2"/>
          <c:w val="0.48129371449436997"/>
          <c:h val="0.811965234246862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Applications submitted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LU - Summer School of Latvian Language and Culture 2023</c:v>
                </c:pt>
                <c:pt idx="1">
                  <c:v>LMA - International Porcelain Painting Symposium "TOGETHER 2023"</c:v>
                </c:pt>
                <c:pt idx="2">
                  <c:v>DU - From bryophyte identification to practical use 2023</c:v>
                </c:pt>
                <c:pt idx="3">
                  <c:v>LU - Current approaches and modern technologies in the historiography and source research of Latvian history and cultural heritage</c:v>
                </c:pt>
                <c:pt idx="4">
                  <c:v>LBTU - Latvian Food from Past to Future</c:v>
                </c:pt>
                <c:pt idx="5">
                  <c:v>RTU - IoT of Drones: GPS-Less Navigation</c:v>
                </c:pt>
                <c:pt idx="6">
                  <c:v>RTU - Baxter Robot Revival by Deep Learning Application</c:v>
                </c:pt>
                <c:pt idx="7">
                  <c:v>DU - Latvia’s Cultural Canon</c:v>
                </c:pt>
                <c:pt idx="8">
                  <c:v>LKA - Cultural Entrepreneurship &amp; Leadership: reconstructing, relearning, reflecting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36</c:v>
                </c:pt>
                <c:pt idx="1">
                  <c:v>43</c:v>
                </c:pt>
                <c:pt idx="2">
                  <c:v>44</c:v>
                </c:pt>
                <c:pt idx="3">
                  <c:v>53</c:v>
                </c:pt>
                <c:pt idx="4">
                  <c:v>68</c:v>
                </c:pt>
                <c:pt idx="5">
                  <c:v>76</c:v>
                </c:pt>
                <c:pt idx="6">
                  <c:v>88</c:v>
                </c:pt>
                <c:pt idx="7">
                  <c:v>100</c:v>
                </c:pt>
                <c:pt idx="8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5-4CEE-9B51-762A0625F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37057855"/>
        <c:axId val="1"/>
      </c:barChart>
      <c:catAx>
        <c:axId val="1637057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37057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316769442358987"/>
          <c:y val="8.8310299485018187E-2"/>
          <c:w val="0.36904840841545555"/>
          <c:h val="0.819854737092774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Applications submitted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2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Vietnam</c:v>
                </c:pt>
                <c:pt idx="1">
                  <c:v>South Korea, Moldova, Finland, People's Republic of China, Belgium</c:v>
                </c:pt>
                <c:pt idx="2">
                  <c:v>Kyrgyzstan, Italy</c:v>
                </c:pt>
                <c:pt idx="3">
                  <c:v>Mexico, Indonesia, Azerbaijan</c:v>
                </c:pt>
                <c:pt idx="4">
                  <c:v>Czech Republic</c:v>
                </c:pt>
                <c:pt idx="5">
                  <c:v>Turkey, Spain, Poland</c:v>
                </c:pt>
                <c:pt idx="6">
                  <c:v>Lithuania, Kazakhstan</c:v>
                </c:pt>
                <c:pt idx="7">
                  <c:v>Ukraine</c:v>
                </c:pt>
                <c:pt idx="8">
                  <c:v>Germany, Georgia</c:v>
                </c:pt>
                <c:pt idx="9">
                  <c:v>Uzbekistan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  <c:pt idx="7">
                  <c:v>11</c:v>
                </c:pt>
                <c:pt idx="8">
                  <c:v>17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D-4894-9008-B9D8CFD84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1226671"/>
        <c:axId val="1"/>
      </c:barChart>
      <c:catAx>
        <c:axId val="411226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4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5"/>
        </c:scaling>
        <c:delete val="0"/>
        <c:axPos val="b"/>
        <c:majorGridlines>
          <c:spPr>
            <a:ln w="94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2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7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411226671"/>
        <c:crosses val="autoZero"/>
        <c:crossBetween val="between"/>
      </c:valAx>
      <c:spPr>
        <a:noFill/>
        <a:ln w="25377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3704856301943289"/>
          <c:y val="0.94702445089100706"/>
          <c:w val="0.56826728270536431"/>
          <c:h val="5.1423936181205665E-2"/>
        </c:manualLayout>
      </c:layout>
      <c:overlay val="0"/>
      <c:spPr>
        <a:noFill/>
        <a:ln w="2529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1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76" b="1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r>
              <a:rPr lang="en-US" sz="1576" b="1" i="0" u="none" strike="noStrike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Academic year </a:t>
            </a:r>
            <a:r>
              <a:rPr lang="en-US" sz="1582" b="1" noProof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</a:t>
            </a:r>
            <a:r>
              <a:rPr lang="lv-LV" sz="1582" b="1" noProof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1582" b="1" noProof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./202</a:t>
            </a:r>
            <a:r>
              <a:rPr lang="lv-LV" sz="1582" b="1" noProof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  <a:r>
              <a:rPr lang="en-US" sz="1582" b="1" noProof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  <a:endParaRPr lang="en-US" sz="1600" b="1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6347467921247509"/>
          <c:y val="5.1835601474671159E-2"/>
        </c:manualLayout>
      </c:layout>
      <c:overlay val="0"/>
      <c:spPr>
        <a:noFill/>
        <a:ln w="2467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15237609451956"/>
          <c:y val="0.1963811429648642"/>
          <c:w val="0.78898937979974726"/>
          <c:h val="0.60441942682694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Saņemtie iesniegumi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4679">
              <a:noFill/>
            </a:ln>
          </c:spPr>
          <c:invertIfNegative val="0"/>
          <c:dLbls>
            <c:spPr>
              <a:noFill/>
              <a:ln w="2467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8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Research - not launched</c:v>
                </c:pt>
                <c:pt idx="1">
                  <c:v>Summer schools - 47% (70 scholarships)</c:v>
                </c:pt>
                <c:pt idx="2">
                  <c:v>Studies - 34%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1">
                  <c:v>15</c:v>
                </c:pt>
                <c:pt idx="2">
                  <c:v>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9-4E70-98C6-0DCBE7FB10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Piešķirtās stipendijas</c:v>
                </c:pt>
              </c:strCache>
            </c:strRef>
          </c:tx>
          <c:spPr>
            <a:solidFill>
              <a:schemeClr val="accent2"/>
            </a:solidFill>
            <a:ln w="24679">
              <a:noFill/>
            </a:ln>
          </c:spPr>
          <c:invertIfNegative val="0"/>
          <c:dLbls>
            <c:spPr>
              <a:noFill/>
              <a:ln w="2467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8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Research - not launched</c:v>
                </c:pt>
                <c:pt idx="1">
                  <c:v>Summer schools - 47% (70 scholarships)</c:v>
                </c:pt>
                <c:pt idx="2">
                  <c:v>Studies - 34%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1">
                  <c:v>7</c:v>
                </c:pt>
                <c:pt idx="2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89-4E70-98C6-0DCBE7FB1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14655072"/>
        <c:axId val="1"/>
      </c:barChart>
      <c:catAx>
        <c:axId val="121465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24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24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16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78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1214655072"/>
        <c:crosses val="autoZero"/>
        <c:crossBetween val="between"/>
      </c:valAx>
      <c:spPr>
        <a:noFill/>
        <a:ln w="253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 sz="1588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588" b="1" i="0" u="none" strike="noStrike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Academic</a:t>
            </a:r>
            <a:r>
              <a:rPr lang="en-US" sz="1588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year </a:t>
            </a:r>
            <a:r>
              <a:rPr lang="en-US" sz="158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lv-LV" sz="158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21./2022. </a:t>
            </a:r>
          </a:p>
        </c:rich>
      </c:tx>
      <c:layout>
        <c:manualLayout>
          <c:xMode val="edge"/>
          <c:yMode val="edge"/>
          <c:x val="0.4290979952936918"/>
          <c:y val="7.2777381039488831E-2"/>
        </c:manualLayout>
      </c:layout>
      <c:overlay val="0"/>
      <c:spPr>
        <a:noFill/>
        <a:ln w="2433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6260715240088243"/>
          <c:y val="0.21166263163974511"/>
          <c:w val="0.53199140825490199"/>
          <c:h val="0.443513710498594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Applications submitted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4333">
              <a:noFill/>
            </a:ln>
          </c:spPr>
          <c:invertIfNegative val="0"/>
          <c:dLbls>
            <c:spPr>
              <a:noFill/>
              <a:ln w="24333">
                <a:noFill/>
              </a:ln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Research - 26%</c:v>
                </c:pt>
                <c:pt idx="1">
                  <c:v>Summer schools - 53% (80 scholarships)</c:v>
                </c:pt>
                <c:pt idx="2">
                  <c:v>Studies - 33%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84</c:v>
                </c:pt>
                <c:pt idx="1">
                  <c:v>15</c:v>
                </c:pt>
                <c:pt idx="2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8-4190-ADBA-1E9B16C4AA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Applications selected</c:v>
                </c:pt>
              </c:strCache>
            </c:strRef>
          </c:tx>
          <c:spPr>
            <a:solidFill>
              <a:schemeClr val="accent2"/>
            </a:solidFill>
            <a:ln w="24333">
              <a:noFill/>
            </a:ln>
          </c:spPr>
          <c:invertIfNegative val="0"/>
          <c:dLbls>
            <c:spPr>
              <a:noFill/>
              <a:ln w="24333">
                <a:noFill/>
              </a:ln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Research - 26%</c:v>
                </c:pt>
                <c:pt idx="1">
                  <c:v>Summer schools - 53% (80 scholarships)</c:v>
                </c:pt>
                <c:pt idx="2">
                  <c:v>Studies - 33%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</c:v>
                </c:pt>
                <c:pt idx="1">
                  <c:v>8</c:v>
                </c:pt>
                <c:pt idx="2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B8-4190-ADBA-1E9B16C4A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8946544"/>
        <c:axId val="1"/>
      </c:barChart>
      <c:catAx>
        <c:axId val="113894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11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388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11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081">
            <a:noFill/>
          </a:ln>
        </c:spPr>
        <c:txPr>
          <a:bodyPr rot="-60000000" vert="horz"/>
          <a:lstStyle/>
          <a:p>
            <a:pPr>
              <a:defRPr sz="792" b="0"/>
            </a:pPr>
            <a:endParaRPr lang="lv-LV"/>
          </a:p>
        </c:txPr>
        <c:crossAx val="1138946544"/>
        <c:crosses val="autoZero"/>
        <c:crossBetween val="between"/>
      </c:valAx>
      <c:spPr>
        <a:noFill/>
        <a:ln w="2533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88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588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29844824569342626"/>
          <c:y val="0.72441680198535496"/>
          <c:w val="0.64330310435333504"/>
          <c:h val="0.27558319801464504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61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AU" sz="1588" b="1" noProof="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Academic years </a:t>
            </a:r>
            <a:r>
              <a:rPr lang="lv-LV" sz="1588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2021./2022. ,</a:t>
            </a:r>
            <a:r>
              <a:rPr lang="lv-LV" sz="1588" b="1" baseline="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lv-LV" sz="1588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2022./2023. un 2023./2024.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61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lv-LV" sz="1588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61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lv-LV" sz="16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1388694584198351"/>
          <c:y val="4.9248161385970102E-2"/>
        </c:manualLayout>
      </c:layout>
      <c:overlay val="0"/>
      <c:spPr>
        <a:noFill/>
        <a:ln w="2684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644769181821606"/>
          <c:y val="0.21029512267870795"/>
          <c:w val="0.76857782676818054"/>
          <c:h val="0.514966254873315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Studies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6847">
              <a:noFill/>
            </a:ln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501 593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F2F-4ACD-90B9-7F0A391825C0}"/>
                </c:ext>
              </c:extLst>
            </c:dLbl>
            <c:spPr>
              <a:noFill/>
              <a:ln w="2684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0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2021./2022.
591 593 EUR</c:v>
                </c:pt>
                <c:pt idx="1">
                  <c:v>2022./2023.
591 593 EUR</c:v>
                </c:pt>
                <c:pt idx="2">
                  <c:v>2023./2024.
591 593 EUR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450269</c:v>
                </c:pt>
                <c:pt idx="1">
                  <c:v>541823</c:v>
                </c:pt>
                <c:pt idx="2">
                  <c:v>501593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2F-4ACD-90B9-7F0A391825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Research</c:v>
                </c:pt>
              </c:strCache>
            </c:strRef>
          </c:tx>
          <c:spPr>
            <a:solidFill>
              <a:schemeClr val="accent2"/>
            </a:solidFill>
            <a:ln w="26847">
              <a:noFill/>
            </a:ln>
          </c:spPr>
          <c:invertIfNegative val="0"/>
          <c:dLbls>
            <c:spPr>
              <a:noFill/>
              <a:ln w="2684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0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2021./2022.
591 593 EUR</c:v>
                </c:pt>
                <c:pt idx="1">
                  <c:v>2022./2023.
591 593 EUR</c:v>
                </c:pt>
                <c:pt idx="2">
                  <c:v>2023./2024.
591 593 EUR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#,##0">
                  <c:v>84444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2F-4ACD-90B9-7F0A391825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Summer schools</c:v>
                </c:pt>
              </c:strCache>
            </c:strRef>
          </c:tx>
          <c:spPr>
            <a:solidFill>
              <a:srgbClr val="00B050"/>
            </a:solidFill>
            <a:ln w="26847">
              <a:noFill/>
            </a:ln>
          </c:spPr>
          <c:invertIfNegative val="0"/>
          <c:dLbls>
            <c:spPr>
              <a:noFill/>
              <a:ln w="2684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0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2021./2022.
591 593 EUR</c:v>
                </c:pt>
                <c:pt idx="1">
                  <c:v>2022./2023.
591 593 EUR</c:v>
                </c:pt>
                <c:pt idx="2">
                  <c:v>2023./2024.
591 593 EUR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56880</c:v>
                </c:pt>
                <c:pt idx="1">
                  <c:v>49770</c:v>
                </c:pt>
                <c:pt idx="2">
                  <c:v>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2F-4ACD-90B9-7F0A39182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1415919"/>
        <c:axId val="1"/>
      </c:barChart>
      <c:catAx>
        <c:axId val="1391415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005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00000"/>
        </c:scaling>
        <c:delete val="0"/>
        <c:axPos val="b"/>
        <c:majorGridlines>
          <c:spPr>
            <a:ln w="1005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7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79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1391415919"/>
        <c:crosses val="autoZero"/>
        <c:crossBetween val="between"/>
      </c:valAx>
      <c:spPr>
        <a:noFill/>
        <a:ln w="25357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8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8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58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24788199574815617"/>
          <c:y val="0.81114061254288605"/>
          <c:w val="0.56805556075086816"/>
          <c:h val="0.15697777538899793"/>
        </c:manualLayout>
      </c:layout>
      <c:overlay val="0"/>
      <c:spPr>
        <a:noFill/>
        <a:ln w="26847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6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1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defRPr>
            </a:pPr>
            <a:r>
              <a:rPr lang="en-GB" sz="1591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Distribution</a:t>
            </a:r>
            <a:r>
              <a:rPr lang="en-GB" sz="1591" b="1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of scholarships awarded by country  </a:t>
            </a:r>
            <a:r>
              <a:rPr lang="en-GB" sz="1591" b="1" i="0" u="none" strike="noStrike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(applications received from 31 country, scholarships awarded to 24 countries)</a:t>
            </a:r>
            <a:br>
              <a:rPr lang="lv-LV" sz="1591" b="1" i="0" u="none" strike="noStrike" baseline="0" dirty="0">
                <a:effectLst/>
              </a:rPr>
            </a:br>
            <a:endParaRPr lang="lv-LV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3062907067172158"/>
          <c:y val="2.0826506977631061E-3"/>
        </c:manualLayout>
      </c:layout>
      <c:overlay val="0"/>
      <c:spPr>
        <a:noFill/>
        <a:ln w="2576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0306989404102267"/>
          <c:y val="0.15265127001701073"/>
          <c:w val="0.51695848535878297"/>
          <c:h val="0.798964230470081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Studijas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768">
              <a:noFill/>
            </a:ln>
          </c:spPr>
          <c:invertIfNegative val="0"/>
          <c:dLbls>
            <c:spPr>
              <a:noFill/>
              <a:ln w="257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1" b="1" i="0" u="none" strike="noStrike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Belgium, Egypt, Kyrgyzstan, Peru, Poland </c:v>
                </c:pt>
                <c:pt idx="1">
                  <c:v>Indonesia, Lithuania, Turkey</c:v>
                </c:pt>
                <c:pt idx="2">
                  <c:v>Austria, Japan, USA, Uzbekistan</c:v>
                </c:pt>
                <c:pt idx="3">
                  <c:v>Israel, Italy, South Korea </c:v>
                </c:pt>
                <c:pt idx="4">
                  <c:v>Sweden</c:v>
                </c:pt>
                <c:pt idx="5">
                  <c:v>Estonia, Kazakhstan</c:v>
                </c:pt>
                <c:pt idx="6">
                  <c:v>Georgia, Germany, People's Republic of China</c:v>
                </c:pt>
                <c:pt idx="7">
                  <c:v>Azerbaijan</c:v>
                </c:pt>
                <c:pt idx="8">
                  <c:v>Ukraine</c:v>
                </c:pt>
                <c:pt idx="9">
                  <c:v>Finland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11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6-4B3B-BB0B-6288A49068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Pētniecība</c:v>
                </c:pt>
              </c:strCache>
            </c:strRef>
          </c:tx>
          <c:spPr>
            <a:solidFill>
              <a:schemeClr val="accent2"/>
            </a:solidFill>
            <a:ln w="25768">
              <a:noFill/>
            </a:ln>
          </c:spPr>
          <c:invertIfNegative val="0"/>
          <c:dLbls>
            <c:spPr>
              <a:noFill/>
              <a:ln w="257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1" b="1" i="0" u="none" strike="noStrike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Belgium, Egypt, Kyrgyzstan, Peru, Poland </c:v>
                </c:pt>
                <c:pt idx="1">
                  <c:v>Indonesia, Lithuania, Turkey</c:v>
                </c:pt>
                <c:pt idx="2">
                  <c:v>Austria, Japan, USA, Uzbekistan</c:v>
                </c:pt>
                <c:pt idx="3">
                  <c:v>Israel, Italy, South Korea </c:v>
                </c:pt>
                <c:pt idx="4">
                  <c:v>Sweden</c:v>
                </c:pt>
                <c:pt idx="5">
                  <c:v>Estonia, Kazakhstan</c:v>
                </c:pt>
                <c:pt idx="6">
                  <c:v>Georgia, Germany, People's Republic of China</c:v>
                </c:pt>
                <c:pt idx="7">
                  <c:v>Azerbaijan</c:v>
                </c:pt>
                <c:pt idx="8">
                  <c:v>Ukraine</c:v>
                </c:pt>
                <c:pt idx="9">
                  <c:v>Finland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96F6-4B3B-BB0B-6288A4906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3170304"/>
        <c:axId val="1"/>
      </c:barChart>
      <c:catAx>
        <c:axId val="453170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65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6"/>
          <c:min val="0"/>
        </c:scaling>
        <c:delete val="0"/>
        <c:axPos val="b"/>
        <c:majorGridlines>
          <c:spPr>
            <a:ln w="965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6443">
            <a:noFill/>
          </a:ln>
        </c:spPr>
        <c:txPr>
          <a:bodyPr rot="0" vert="horz"/>
          <a:lstStyle/>
          <a:p>
            <a:pPr>
              <a:defRPr sz="919" b="0" i="0" u="none" strike="noStrik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453170304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rgbClr val="FFFFFF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86519216421362"/>
          <c:y val="4.7244094488188977E-4"/>
          <c:w val="0.68522256410205351"/>
          <c:h val="0.836565683788101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Applications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1.3568521031207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CE-48A1-B90E-EC4B8B1E962F}"/>
                </c:ext>
              </c:extLst>
            </c:dLbl>
            <c:spPr>
              <a:noFill/>
              <a:ln w="2513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1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Sweden-28%</c:v>
                </c:pt>
                <c:pt idx="1">
                  <c:v>Kazakhstan - 29%</c:v>
                </c:pt>
                <c:pt idx="2">
                  <c:v>Estonia - 55%</c:v>
                </c:pt>
                <c:pt idx="3">
                  <c:v>People's Republic of China - 39%</c:v>
                </c:pt>
                <c:pt idx="4">
                  <c:v>Germany - 41%</c:v>
                </c:pt>
                <c:pt idx="5">
                  <c:v>Georgia - 78% </c:v>
                </c:pt>
                <c:pt idx="6">
                  <c:v>Azerbaijan - 17% *</c:v>
                </c:pt>
                <c:pt idx="7">
                  <c:v>Ukraine - 34%</c:v>
                </c:pt>
                <c:pt idx="8">
                  <c:v>Finland - 41%*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</c:v>
                </c:pt>
                <c:pt idx="1">
                  <c:v>21</c:v>
                </c:pt>
                <c:pt idx="2">
                  <c:v>11</c:v>
                </c:pt>
                <c:pt idx="3">
                  <c:v>18</c:v>
                </c:pt>
                <c:pt idx="4">
                  <c:v>17</c:v>
                </c:pt>
                <c:pt idx="5">
                  <c:v>9</c:v>
                </c:pt>
                <c:pt idx="6">
                  <c:v>56</c:v>
                </c:pt>
                <c:pt idx="7">
                  <c:v>32</c:v>
                </c:pt>
                <c:pt idx="8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CE-48A1-B90E-EC4B8B1E96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applications selected</c:v>
                </c:pt>
              </c:strCache>
            </c:strRef>
          </c:tx>
          <c:spPr>
            <a:solidFill>
              <a:srgbClr val="C0504D"/>
            </a:solidFill>
            <a:ln w="25136">
              <a:noFill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CE-48A1-B90E-EC4B8B1E962F}"/>
                </c:ext>
              </c:extLst>
            </c:dLbl>
            <c:spPr>
              <a:noFill/>
              <a:ln w="2513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1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Sweden-28%</c:v>
                </c:pt>
                <c:pt idx="1">
                  <c:v>Kazakhstan - 29%</c:v>
                </c:pt>
                <c:pt idx="2">
                  <c:v>Estonia - 55%</c:v>
                </c:pt>
                <c:pt idx="3">
                  <c:v>People's Republic of China - 39%</c:v>
                </c:pt>
                <c:pt idx="4">
                  <c:v>Germany - 41%</c:v>
                </c:pt>
                <c:pt idx="5">
                  <c:v>Georgia - 78% </c:v>
                </c:pt>
                <c:pt idx="6">
                  <c:v>Azerbaijan - 17% *</c:v>
                </c:pt>
                <c:pt idx="7">
                  <c:v>Ukraine - 34%</c:v>
                </c:pt>
                <c:pt idx="8">
                  <c:v>Finland - 41%*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9</c:v>
                </c:pt>
                <c:pt idx="7">
                  <c:v>11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CE-48A1-B90E-EC4B8B1E9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548591"/>
        <c:axId val="1"/>
      </c:barChart>
      <c:catAx>
        <c:axId val="104548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4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1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0"/>
        </c:scaling>
        <c:delete val="0"/>
        <c:axPos val="b"/>
        <c:majorGridlines>
          <c:spPr>
            <a:ln w="94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8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79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04548591"/>
        <c:crosses val="autoZero"/>
        <c:crossBetween val="between"/>
      </c:valAx>
      <c:spPr>
        <a:noFill/>
        <a:ln w="25345">
          <a:noFill/>
        </a:ln>
      </c:spPr>
    </c:plotArea>
    <c:legend>
      <c:legendPos val="b"/>
      <c:layout>
        <c:manualLayout>
          <c:xMode val="edge"/>
          <c:yMode val="edge"/>
          <c:x val="0.2634897775129344"/>
          <c:y val="0.94857605916931931"/>
          <c:w val="0.72751543381021033"/>
          <c:h val="5.142393786142585E-2"/>
        </c:manualLayout>
      </c:layout>
      <c:overlay val="0"/>
      <c:spPr>
        <a:noFill/>
        <a:ln w="2513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1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r>
              <a:rPr lang="lv-LV" sz="1587" b="1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"TOP" 3 </a:t>
            </a:r>
            <a:r>
              <a:rPr lang="en-US" sz="1575" b="1" i="0" u="none" strike="noStrike" baseline="0" dirty="0">
                <a:effectLst/>
              </a:rPr>
              <a:t>higher education institutions</a:t>
            </a:r>
            <a:endParaRPr lang="lv-LV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 sz="16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7256532583776"/>
          <c:y val="0"/>
        </c:manualLayout>
      </c:layout>
      <c:overlay val="0"/>
      <c:spPr>
        <a:noFill/>
        <a:ln w="2499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0696157814656629E-2"/>
          <c:y val="0.14119664762934675"/>
          <c:w val="0.87095873090726328"/>
          <c:h val="0.67116810662458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2021./2022.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4998">
              <a:noFill/>
            </a:ln>
          </c:spPr>
          <c:invertIfNegative val="0"/>
          <c:dLbls>
            <c:spPr>
              <a:noFill/>
              <a:ln w="249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1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RTU</c:v>
                </c:pt>
                <c:pt idx="1">
                  <c:v>LU</c:v>
                </c:pt>
                <c:pt idx="2">
                  <c:v>RSU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18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2-4E76-8D08-5355C3BA7A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2022./2023.</c:v>
                </c:pt>
              </c:strCache>
            </c:strRef>
          </c:tx>
          <c:spPr>
            <a:solidFill>
              <a:schemeClr val="accent2"/>
            </a:solidFill>
            <a:ln w="24998">
              <a:noFill/>
            </a:ln>
          </c:spPr>
          <c:invertIfNegative val="0"/>
          <c:dLbls>
            <c:spPr>
              <a:noFill/>
              <a:ln w="249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1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RTU</c:v>
                </c:pt>
                <c:pt idx="1">
                  <c:v>LU</c:v>
                </c:pt>
                <c:pt idx="2">
                  <c:v>RSU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</c:v>
                </c:pt>
                <c:pt idx="1">
                  <c:v>23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2-4E76-8D08-5355C3BA7A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2023./2024.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49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1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RTU</c:v>
                </c:pt>
                <c:pt idx="1">
                  <c:v>LU</c:v>
                </c:pt>
                <c:pt idx="2">
                  <c:v>RSU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</c:v>
                </c:pt>
                <c:pt idx="1">
                  <c:v>24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72-4E76-8D08-5355C3BA7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077631"/>
        <c:axId val="1"/>
      </c:barChart>
      <c:catAx>
        <c:axId val="177077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37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1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45"/>
        </c:scaling>
        <c:delete val="0"/>
        <c:axPos val="b"/>
        <c:majorGridlines>
          <c:spPr>
            <a:ln w="937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4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79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177077631"/>
        <c:crosses val="autoZero"/>
        <c:crossBetween val="between"/>
      </c:valAx>
      <c:spPr>
        <a:noFill/>
        <a:ln w="25352">
          <a:noFill/>
        </a:ln>
      </c:spPr>
    </c:plotArea>
    <c:legend>
      <c:legendPos val="b"/>
      <c:layout>
        <c:manualLayout>
          <c:xMode val="edge"/>
          <c:yMode val="edge"/>
          <c:x val="0.2588753280839895"/>
          <c:y val="0.90057776539990386"/>
          <c:w val="0.53817573371510385"/>
          <c:h val="4.4154577140879891E-2"/>
        </c:manualLayout>
      </c:layout>
      <c:overlay val="0"/>
      <c:spPr>
        <a:noFill/>
        <a:ln w="2499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1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98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r>
              <a:rPr lang="lv-LV" sz="1598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"TOP</a:t>
            </a:r>
            <a:r>
              <a:rPr lang="en-AU" sz="1598" b="1" i="0" u="none" strike="noStrike" baseline="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 3 </a:t>
            </a:r>
            <a:r>
              <a:rPr lang="en-AU" sz="1598" b="1" i="0" u="none" strike="noStrike" baseline="0" noProof="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higher education institutions</a:t>
            </a:r>
            <a:endParaRPr lang="en-AU" sz="1598" b="1" noProof="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6107963919817426"/>
          <c:y val="0"/>
        </c:manualLayout>
      </c:layout>
      <c:overlay val="0"/>
      <c:spPr>
        <a:noFill/>
        <a:ln w="251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104670920535158"/>
          <c:y val="4.9025371828521437E-2"/>
          <c:w val="0.72888119585646549"/>
          <c:h val="0.661385826771653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invitation letters issued</c:v>
                </c:pt>
              </c:strCache>
            </c:strRef>
          </c:tx>
          <c:spPr>
            <a:solidFill>
              <a:srgbClr val="0070C0"/>
            </a:solidFill>
            <a:ln w="2531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567-42D3-87AF-800436B22F9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7-42D3-87AF-800436B22F9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567-42D3-87AF-800436B22F9D}"/>
              </c:ext>
            </c:extLst>
          </c:dPt>
          <c:dLbls>
            <c:spPr>
              <a:noFill/>
              <a:ln w="2510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RTU - 23%</c:v>
                </c:pt>
                <c:pt idx="1">
                  <c:v>LU -45% </c:v>
                </c:pt>
                <c:pt idx="2">
                  <c:v>RSU - 41%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89</c:v>
                </c:pt>
                <c:pt idx="1">
                  <c:v>53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67-42D3-87AF-800436B22F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viens</c:v>
                </c:pt>
              </c:strCache>
            </c:strRef>
          </c:tx>
          <c:spPr>
            <a:solidFill>
              <a:srgbClr val="C0504D"/>
            </a:solidFill>
            <a:ln w="25106">
              <a:noFill/>
            </a:ln>
          </c:spPr>
          <c:invertIfNegative val="0"/>
          <c:dLbls>
            <c:spPr>
              <a:noFill/>
              <a:ln w="2510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RTU - 23%</c:v>
                </c:pt>
                <c:pt idx="1">
                  <c:v>LU -45% </c:v>
                </c:pt>
                <c:pt idx="2">
                  <c:v>RSU - 41%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D567-42D3-87AF-800436B22F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divi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RTU - 23%</c:v>
                </c:pt>
                <c:pt idx="1">
                  <c:v>LU -45% </c:v>
                </c:pt>
                <c:pt idx="2">
                  <c:v>RSU - 41%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D567-42D3-87AF-800436B22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8280975"/>
        <c:axId val="1"/>
      </c:barChart>
      <c:barChart>
        <c:barDir val="bar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Number of study scholarships awarded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470870658153657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67-42D3-87AF-800436B22F9D}"/>
                </c:ext>
              </c:extLst>
            </c:dLbl>
            <c:dLbl>
              <c:idx val="1"/>
              <c:layout>
                <c:manualLayout>
                  <c:x val="4.2755293071538832E-3"/>
                  <c:y val="-5.55555555555555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67-42D3-87AF-800436B22F9D}"/>
                </c:ext>
              </c:extLst>
            </c:dLbl>
            <c:dLbl>
              <c:idx val="2"/>
              <c:layout>
                <c:manualLayout>
                  <c:x val="-9.1795299198080185E-3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rPr>
                      <a:t>34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567-42D3-87AF-800436B22F9D}"/>
                </c:ext>
              </c:extLst>
            </c:dLbl>
            <c:spPr>
              <a:noFill/>
              <a:ln w="2519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8" b="1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RTU - 23%</c:v>
                </c:pt>
                <c:pt idx="1">
                  <c:v>LU -45% </c:v>
                </c:pt>
                <c:pt idx="2">
                  <c:v>RSU - 41%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20</c:v>
                </c:pt>
                <c:pt idx="1">
                  <c:v>24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567-42D3-87AF-800436B22F9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1.3971887244754833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67-42D3-87AF-800436B22F9D}"/>
                </c:ext>
              </c:extLst>
            </c:dLbl>
            <c:dLbl>
              <c:idx val="2"/>
              <c:layout>
                <c:manualLayout>
                  <c:x val="-6.2195987880310491E-3"/>
                  <c:y val="2.77777777777777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67-42D3-87AF-800436B22F9D}"/>
                </c:ext>
              </c:extLst>
            </c:dLbl>
            <c:spPr>
              <a:noFill/>
              <a:ln w="2519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8" b="1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RTU - 23%</c:v>
                </c:pt>
                <c:pt idx="1">
                  <c:v>LU -45% </c:v>
                </c:pt>
                <c:pt idx="2">
                  <c:v>RSU - 41%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C-D567-42D3-87AF-800436B22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100"/>
        <c:axId val="3"/>
        <c:axId val="4"/>
      </c:barChart>
      <c:catAx>
        <c:axId val="608280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38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90"/>
        </c:scaling>
        <c:delete val="0"/>
        <c:axPos val="b"/>
        <c:majorGridlines>
          <c:spPr>
            <a:ln w="938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7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7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608280975"/>
        <c:crosses val="autoZero"/>
        <c:crossBetween val="between"/>
      </c:valAx>
      <c:catAx>
        <c:axId val="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"/>
        <c:crosses val="max"/>
        <c:crossBetween val="between"/>
      </c:valAx>
      <c:spPr>
        <a:noFill/>
        <a:ln w="25382">
          <a:noFill/>
        </a:ln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7972798255926917"/>
          <c:y val="0.80242866731055706"/>
          <c:w val="0.46415146036481952"/>
          <c:h val="0.1975711144215081"/>
        </c:manualLayout>
      </c:layout>
      <c:overlay val="0"/>
      <c:spPr>
        <a:noFill/>
        <a:ln w="2510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61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7D9-4950-9211-FEB9E27C31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61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D9-4950-9211-FEB9E27C31A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261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7D9-4950-9211-FEB9E27C31A7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2616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7D9-4950-9211-FEB9E27C31A7}"/>
              </c:ext>
            </c:extLst>
          </c:dPt>
          <c:dLbls>
            <c:spPr>
              <a:noFill/>
              <a:ln w="2496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6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34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4"/>
                <c:pt idx="0">
                  <c:v>Doctoral level studies</c:v>
                </c:pt>
                <c:pt idx="1">
                  <c:v>Master level studies</c:v>
                </c:pt>
                <c:pt idx="2">
                  <c:v>Bachelor level studies</c:v>
                </c:pt>
                <c:pt idx="3">
                  <c:v>2nd level professional higher education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18</c:v>
                </c:pt>
                <c:pt idx="1">
                  <c:v>23</c:v>
                </c:pt>
                <c:pt idx="2">
                  <c:v>24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D9-4950-9211-FEB9E27C3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8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96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96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596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596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"/>
          <c:y val="0.82358035184502143"/>
          <c:w val="1"/>
          <c:h val="0.17641964815497857"/>
        </c:manualLayout>
      </c:layout>
      <c:overlay val="0"/>
      <c:spPr>
        <a:noFill/>
        <a:ln w="2496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5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0.41144</cdr:x>
      <cdr:y>0.01894</cdr:y>
    </cdr:from>
    <cdr:to>
      <cdr:x>0.82201</cdr:x>
      <cdr:y>0.08173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05664" y="95369"/>
          <a:ext cx="3298676" cy="316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v-LV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062D01-1A23-4997-9D33-D941B23C0F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4041B9-8311-4FA1-9997-999254163B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EE2F21A-AF83-4EBF-A601-0E60DB27D122}" type="datetimeFigureOut">
              <a:rPr lang="lv-LV" altLang="lv-LV"/>
              <a:pPr>
                <a:defRPr/>
              </a:pPr>
              <a:t>27.11.2025</a:t>
            </a:fld>
            <a:endParaRPr lang="lv-LV" alt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8F0A2D1-55EB-48E7-B8A9-DF0DFDE40D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EDFD662-EA96-4B64-B978-5E21B980B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BBAEE-B0E3-401F-A414-F0B7AEEBF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DE2DD-2633-4A5B-BD3A-BCB6C42AA5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DC7276-C37C-457B-BCD0-D891FB405099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E06792C4-C96A-4A40-AB86-23D301771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80E3953-9E9C-4977-945D-CEDE85DC7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A0ED6B8-0F5D-4DEF-A862-5F081998E8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F587601-B1C0-4744-98F5-4B4117B9F03F}" type="slidenum">
              <a:rPr lang="lv-LV" altLang="lv-LV" smtClean="0"/>
              <a:pPr/>
              <a:t>7</a:t>
            </a:fld>
            <a:endParaRPr lang="lv-LV" alt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udy_In_Latvia-Prezentacijas-1920x1080-RGB-Linija-Saku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3077" y="2349407"/>
            <a:ext cx="68985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3075" y="4105180"/>
            <a:ext cx="598415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4617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F03B2C-AD44-47A3-B480-C1075E26657C}" type="datetime1">
              <a:rPr lang="en-US" altLang="lv-LV" smtClean="0"/>
              <a:pPr>
                <a:defRPr/>
              </a:pPr>
              <a:t>11/27/2025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C80B591-05E7-4844-B952-088938261404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728388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F03B2C-AD44-47A3-B480-C1075E26657C}" type="datetime1">
              <a:rPr lang="en-US" altLang="lv-LV" smtClean="0"/>
              <a:pPr>
                <a:defRPr/>
              </a:pPr>
              <a:t>11/27/2025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C80B591-05E7-4844-B952-088938261404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239484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CA2EC5A-9FB8-4F4E-8DB6-E299531AB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B8F8353C-2F95-4FA6-947C-5561945795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E284C06-A9E6-4822-A3E9-188E9971D4A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5592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2724C171-9D04-43CC-A428-1EDE2483B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4C34EB1-99C4-4E53-8DA4-B935AF52F4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4F4B771-A3C3-4E0B-B9E5-78AB628C5566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44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C9714AE-C05D-4DB2-B742-91E003350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3A007AE-77DD-4C3C-BB04-7DA8BE2163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11660CD-25FE-4AB1-84CF-7CF63F131E0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7589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D6089D-F6D0-4298-96E2-F8CCA20193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95B0EAF0-F5D1-41DD-91FA-1C95788FD6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45EB569-C253-4E6A-B7CB-776E4C92728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3030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2DA046E0-1F47-43B7-BAA4-C0B522A97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51341D68-5464-4929-841F-8926A16E11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A5D85D7-64B5-45F1-8397-73201090B9D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4309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43E338B-FF0C-46F1-A269-FC32246470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4379970-B315-45FF-A5D5-5775305A20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309BF53-A85B-4CDD-99EE-1666E51DC1A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63650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489DD4-F8C3-4D20-9EDB-5053A5630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4B8157BE-A74C-45B5-9BA2-69D7EC0130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AB2AF0E-9288-4656-A544-D5C97C3D315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08545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247BF4B9-395C-4456-8EA4-B058816CA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D9F867F-C643-42C6-B8EC-F8DBEFAFEB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15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3077" y="2349407"/>
            <a:ext cx="68985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3075" y="4105180"/>
            <a:ext cx="598415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1054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F15C6B11-7967-4EE2-A408-F83561277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E32EBE6-7DC3-4C45-B171-17C4ABA4A1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DC6143E-D906-4769-BE7A-31256069369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41888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CA2EC5A-9FB8-4F4E-8DB6-E299531AB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B8F8353C-2F95-4FA6-947C-5561945795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E284C06-A9E6-4822-A3E9-188E9971D4A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945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udy_In_Latvia-Prezentacijas-1920x1080-RGB-Linija-ieksl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30163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udy_In_Latvia-Prezentacijas-1920x1080-RGB-Linija-ieksl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782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y_In_Latvia-Prezentacijas-1920x1080-RGB-Linija-ieksl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1468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udy_In_Latvia-Prezentacijas-1920x1080-RGB-Linija-ieksl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78694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udy_In_Latvia-Prezentacijas-1920x1080-RGB-Linija-ieksl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2039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y_In_Latvia-Prezentacijas-1920x1080-RGB-Linija-ieksl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7666800" cy="8656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2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54632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y_In_Latvia-Prezentacijas-1920x1080-RGB-Linija-ieksl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40129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6953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20268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865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  <p:sldLayoutId id="2147484842" r:id="rId12"/>
    <p:sldLayoutId id="2147484714" r:id="rId13"/>
    <p:sldLayoutId id="2147484695" r:id="rId14"/>
    <p:sldLayoutId id="2147484696" r:id="rId15"/>
    <p:sldLayoutId id="2147484697" r:id="rId16"/>
    <p:sldLayoutId id="2147484698" r:id="rId17"/>
    <p:sldLayoutId id="2147484700" r:id="rId18"/>
    <p:sldLayoutId id="2147484701" r:id="rId19"/>
    <p:sldLayoutId id="2147484799" r:id="rId20"/>
    <p:sldLayoutId id="2147484800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65D9B90-D2F0-4077-850D-AA8797657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8807" y="2349406"/>
            <a:ext cx="5773250" cy="3622186"/>
          </a:xfr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lv-LV" sz="4800" dirty="0">
                <a:solidFill>
                  <a:schemeClr val="bg1">
                    <a:lumMod val="65000"/>
                  </a:schemeClr>
                </a:solidFill>
              </a:rPr>
              <a:t>Results of the Latvian State scholarship application round </a:t>
            </a:r>
            <a:br>
              <a:rPr lang="en-US" altLang="lv-LV" sz="4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lv-LV" sz="4800" dirty="0">
                <a:solidFill>
                  <a:schemeClr val="bg1">
                    <a:lumMod val="65000"/>
                  </a:schemeClr>
                </a:solidFill>
              </a:rPr>
              <a:t>for the academic year 202</a:t>
            </a:r>
            <a:r>
              <a:rPr lang="lv-LV" altLang="lv-LV" sz="48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altLang="lv-LV" sz="4800" dirty="0">
                <a:solidFill>
                  <a:schemeClr val="bg1">
                    <a:lumMod val="65000"/>
                  </a:schemeClr>
                </a:solidFill>
              </a:rPr>
              <a:t>./202</a:t>
            </a:r>
            <a:r>
              <a:rPr lang="lv-LV" altLang="lv-LV" sz="4800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altLang="lv-LV" sz="4800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lv-LV" altLang="lv-LV" sz="4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CA4218-7A50-A83A-11F1-19279EE9EDD2}"/>
              </a:ext>
            </a:extLst>
          </p:cNvPr>
          <p:cNvSpPr txBox="1"/>
          <p:nvPr/>
        </p:nvSpPr>
        <p:spPr>
          <a:xfrm>
            <a:off x="2190206" y="1"/>
            <a:ext cx="7694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Distribution of scholarships by higher education institutions</a:t>
            </a:r>
            <a:endParaRPr lang="lv-LV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9DD685-E6E5-F765-4EF4-C3314A24F9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526284"/>
              </p:ext>
            </p:extLst>
          </p:nvPr>
        </p:nvGraphicFramePr>
        <p:xfrm>
          <a:off x="1905794" y="1163727"/>
          <a:ext cx="8380413" cy="283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A6187BF0-C120-A0CB-428B-1E564E6E3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1" y="3932238"/>
            <a:ext cx="4137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defTabSz="914400"/>
            <a:r>
              <a:rPr lang="en-AU" altLang="lv-LV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Other </a:t>
            </a:r>
            <a:r>
              <a: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higher education institutions</a:t>
            </a:r>
            <a:r>
              <a:rPr lang="en-AU" altLang="lv-LV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22B032-D9B1-400B-6DDA-FA9B7390B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099531"/>
              </p:ext>
            </p:extLst>
          </p:nvPr>
        </p:nvGraphicFramePr>
        <p:xfrm>
          <a:off x="2469010" y="4244328"/>
          <a:ext cx="6807200" cy="1806024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7700831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886266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225304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84716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09127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118891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218201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207091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070692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23017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3401513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l" fontAlgn="t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Turība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LBTU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REA (SSE)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DU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TSI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LSPA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 err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LiepU</a:t>
                      </a:r>
                      <a:endParaRPr lang="lv-LV" sz="12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EKA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RJA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484357"/>
                  </a:ext>
                </a:extLst>
              </a:tr>
              <a:tr h="270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2023/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240807"/>
                  </a:ext>
                </a:extLst>
              </a:tr>
              <a:tr h="246926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629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2022/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27216"/>
                  </a:ext>
                </a:extLst>
              </a:tr>
              <a:tr h="335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474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2021/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3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955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13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2EA7A57-E97F-4CEC-A7C3-39EACD69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AU" altLang="lv-LV" dirty="0">
                <a:solidFill>
                  <a:schemeClr val="bg1">
                    <a:lumMod val="65000"/>
                  </a:schemeClr>
                </a:solidFill>
              </a:rPr>
              <a:t>Higher education institutions success rate </a:t>
            </a:r>
          </a:p>
        </p:txBody>
      </p:sp>
      <p:graphicFrame>
        <p:nvGraphicFramePr>
          <p:cNvPr id="2" name="Content Placeholder 9">
            <a:extLst>
              <a:ext uri="{FF2B5EF4-FFF2-40B4-BE49-F238E27FC236}">
                <a16:creationId xmlns:a16="http://schemas.microsoft.com/office/drawing/2014/main" id="{36CDD369-0809-4D4B-8779-BC59D6D7E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997385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2" name="Slide Number Placeholder 5" hidden="1">
            <a:extLst>
              <a:ext uri="{FF2B5EF4-FFF2-40B4-BE49-F238E27FC236}">
                <a16:creationId xmlns:a16="http://schemas.microsoft.com/office/drawing/2014/main" id="{24387873-740C-4357-AE6F-72F41CC1CB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250488" y="6324600"/>
            <a:ext cx="41751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3F5CFA3D-70B2-4FEB-9E26-3CF731F60D6B}" type="slidenum">
              <a:rPr lang="en-US" altLang="lv-LV" smtClean="0"/>
              <a:pPr>
                <a:spcAft>
                  <a:spcPts val="600"/>
                </a:spcAft>
              </a:pPr>
              <a:t>11</a:t>
            </a:fld>
            <a:endParaRPr lang="en-US" altLang="lv-LV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96C7625-B08A-492A-B79A-EE79413845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07626" y="6324600"/>
            <a:ext cx="460375" cy="3048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E284C06-A9E6-4822-A3E9-188E9971D4AC}" type="slidenum">
              <a:rPr lang="en-US" altLang="lv-LV" smtClean="0"/>
              <a:pPr>
                <a:spcAft>
                  <a:spcPts val="600"/>
                </a:spcAft>
                <a:defRPr/>
              </a:pPr>
              <a:t>12</a:t>
            </a:fld>
            <a:endParaRPr lang="en-US" altLang="lv-LV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2A792C-14DB-54B5-94ED-899CC4942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971" y="1670152"/>
            <a:ext cx="6572058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7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2A3F-7409-4E2B-88A0-15F62D8D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3783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Distribution of Latvian state study scholarships by study levels</a:t>
            </a:r>
            <a:br>
              <a:rPr lang="lv-LV" sz="2300" dirty="0"/>
            </a:br>
            <a:br>
              <a:rPr lang="lv-LV" sz="2300" dirty="0"/>
            </a:br>
            <a:endParaRPr lang="lv-LV" sz="2300" dirty="0"/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E648F050-C930-43CB-BE4B-DCBC8575F2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407814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Slide Number Placeholder 5" hidden="1">
            <a:extLst>
              <a:ext uri="{FF2B5EF4-FFF2-40B4-BE49-F238E27FC236}">
                <a16:creationId xmlns:a16="http://schemas.microsoft.com/office/drawing/2014/main" id="{E60671B0-D2C6-4C35-B3C9-A2098208A1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0464" y="6324600"/>
            <a:ext cx="61753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A8602868-F94C-4E8B-BE2A-223C4D772558}" type="slidenum">
              <a:rPr lang="en-US" altLang="lv-LV" smtClean="0"/>
              <a:pPr>
                <a:spcAft>
                  <a:spcPts val="600"/>
                </a:spcAft>
              </a:pPr>
              <a:t>13</a:t>
            </a:fld>
            <a:endParaRPr lang="en-US" altLang="lv-LV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991725E-9164-4B3A-A3AA-F2DE6A61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lv-LV" sz="4000" dirty="0">
                <a:solidFill>
                  <a:schemeClr val="bg1">
                    <a:lumMod val="65000"/>
                  </a:schemeClr>
                </a:solidFill>
              </a:rPr>
              <a:t>Distribution of Latvian </a:t>
            </a:r>
            <a:r>
              <a:rPr lang="en-AU" altLang="lv-LV" sz="4000" dirty="0">
                <a:solidFill>
                  <a:schemeClr val="bg1">
                    <a:lumMod val="65000"/>
                  </a:schemeClr>
                </a:solidFill>
              </a:rPr>
              <a:t>state study</a:t>
            </a:r>
            <a:r>
              <a:rPr lang="en-US" altLang="lv-LV" sz="4000" dirty="0">
                <a:solidFill>
                  <a:schemeClr val="bg1">
                    <a:lumMod val="65000"/>
                  </a:schemeClr>
                </a:solidFill>
              </a:rPr>
              <a:t> scholarships by sectors</a:t>
            </a:r>
            <a:br>
              <a:rPr lang="lv-LV" altLang="lv-LV" sz="2500" dirty="0"/>
            </a:br>
            <a:endParaRPr lang="lv-LV" altLang="lv-LV" sz="2500" dirty="0"/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F7F22921-1A5E-4B88-9325-143961311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08673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Slide Number Placeholder 5" hidden="1">
            <a:extLst>
              <a:ext uri="{FF2B5EF4-FFF2-40B4-BE49-F238E27FC236}">
                <a16:creationId xmlns:a16="http://schemas.microsoft.com/office/drawing/2014/main" id="{EC77E29D-3EA0-4158-83E9-519F73885E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204450" y="6324600"/>
            <a:ext cx="46355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7EE805CF-17E6-4E64-853C-50C27B4DED47}" type="slidenum">
              <a:rPr lang="en-US" altLang="lv-LV" smtClean="0"/>
              <a:pPr>
                <a:spcAft>
                  <a:spcPts val="600"/>
                </a:spcAft>
              </a:pPr>
              <a:t>14</a:t>
            </a:fld>
            <a:endParaRPr lang="en-US" altLang="lv-LV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88DA522E-6AA4-419E-82CA-C22763F6E0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82238" y="6324600"/>
            <a:ext cx="385762" cy="3048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E284C06-A9E6-4822-A3E9-188E9971D4AC}" type="slidenum">
              <a:rPr lang="en-US" altLang="lv-LV" smtClean="0"/>
              <a:pPr>
                <a:spcAft>
                  <a:spcPts val="600"/>
                </a:spcAft>
                <a:defRPr/>
              </a:pPr>
              <a:t>15</a:t>
            </a:fld>
            <a:endParaRPr lang="en-US" alt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9D143-0B9C-0BA2-703E-CD9E4ADF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566" y="1907916"/>
            <a:ext cx="7254869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22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4D576F5-6478-4D91-B8AF-C04BE6AD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lv-LV" dirty="0">
                <a:solidFill>
                  <a:schemeClr val="bg1">
                    <a:lumMod val="65000"/>
                  </a:schemeClr>
                </a:solidFill>
              </a:rPr>
              <a:t>Latvian state scholarships for summer schools in 202</a:t>
            </a:r>
            <a:r>
              <a:rPr lang="lv-LV" altLang="lv-LV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altLang="lv-LV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lv-LV" altLang="lv-LV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" name="Content Placeholder 9">
            <a:extLst>
              <a:ext uri="{FF2B5EF4-FFF2-40B4-BE49-F238E27FC236}">
                <a16:creationId xmlns:a16="http://schemas.microsoft.com/office/drawing/2014/main" id="{F2516BD1-B293-41D1-BC62-FF35A51572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70766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Slide Number Placeholder 5" hidden="1">
            <a:extLst>
              <a:ext uri="{FF2B5EF4-FFF2-40B4-BE49-F238E27FC236}">
                <a16:creationId xmlns:a16="http://schemas.microsoft.com/office/drawing/2014/main" id="{49CA69EF-6E7E-4E2A-A99C-4233B1CE78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255250" y="6324600"/>
            <a:ext cx="41275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377E8B89-C460-4C1E-AFA6-09ACCFC3EA9B}" type="slidenum">
              <a:rPr lang="en-US" altLang="lv-LV" smtClean="0"/>
              <a:pPr>
                <a:spcAft>
                  <a:spcPts val="600"/>
                </a:spcAft>
              </a:pPr>
              <a:t>16</a:t>
            </a:fld>
            <a:endParaRPr lang="en-US" alt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758B8C-CBE1-62AC-71D0-0D19C46EE486}"/>
              </a:ext>
            </a:extLst>
          </p:cNvPr>
          <p:cNvSpPr txBox="1"/>
          <p:nvPr/>
        </p:nvSpPr>
        <p:spPr>
          <a:xfrm>
            <a:off x="1837509" y="1277035"/>
            <a:ext cx="852569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summer schools were approved out of </a:t>
            </a:r>
            <a:r>
              <a:rPr lang="lv-LV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applications</a:t>
            </a:r>
            <a:r>
              <a:rPr lang="lv-LV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 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scholarships for each summer school</a:t>
            </a:r>
            <a:r>
              <a:rPr lang="lv-LV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BF57-5CCE-1B41-8DC6-8A9D0023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lv-LV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Latvian state scholarships for summer schools and reservists by countries</a:t>
            </a:r>
            <a:endParaRPr lang="lv-LV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5CA13346-3422-B790-0DA5-ECCE72592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14999"/>
              </p:ext>
            </p:extLst>
          </p:nvPr>
        </p:nvGraphicFramePr>
        <p:xfrm>
          <a:off x="135468" y="1221670"/>
          <a:ext cx="10230027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1686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2BE7C0A-D504-41FE-9894-3A0B2D69AD96}"/>
              </a:ext>
            </a:extLst>
          </p:cNvPr>
          <p:cNvSpPr txBox="1"/>
          <p:nvPr/>
        </p:nvSpPr>
        <p:spPr>
          <a:xfrm>
            <a:off x="1981200" y="372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lv-LV" sz="36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Rockwell"/>
              </a:rPr>
              <a:t>Information on the Latvian state scholarships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0D12D-8254-451D-A64D-0273D73B3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368455"/>
            <a:ext cx="4038600" cy="989457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DA78B502-A16F-4466-85C9-25473E4F18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96514" y="6324600"/>
            <a:ext cx="471487" cy="3048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E284C06-A9E6-4822-A3E9-188E9971D4AC}" type="slidenum">
              <a:rPr lang="en-US" altLang="lv-LV" smtClean="0"/>
              <a:pPr>
                <a:spcAft>
                  <a:spcPts val="600"/>
                </a:spcAft>
                <a:defRPr/>
              </a:pPr>
              <a:t>18</a:t>
            </a:fld>
            <a:endParaRPr lang="en-US" altLang="lv-LV"/>
          </a:p>
        </p:txBody>
      </p:sp>
      <p:pic>
        <p:nvPicPr>
          <p:cNvPr id="2" name="Picture 1" descr="A group of purple square icons&#10;&#10;Description automatically generated">
            <a:extLst>
              <a:ext uri="{FF2B5EF4-FFF2-40B4-BE49-F238E27FC236}">
                <a16:creationId xmlns:a16="http://schemas.microsoft.com/office/drawing/2014/main" id="{818F1A82-2EE2-72AE-E6D3-7F280100C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74" y="2734038"/>
            <a:ext cx="4656827" cy="225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0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334C5B65-8636-48EC-81DD-6384D29EEA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63200" y="6324600"/>
            <a:ext cx="304800" cy="3048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E284C06-A9E6-4822-A3E9-188E9971D4AC}" type="slidenum">
              <a:rPr lang="en-US" altLang="lv-LV" smtClean="0"/>
              <a:pPr>
                <a:spcAft>
                  <a:spcPts val="600"/>
                </a:spcAft>
                <a:defRPr/>
              </a:pPr>
              <a:t>2</a:t>
            </a:fld>
            <a:endParaRPr lang="en-US" alt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152F5-4D1C-A21F-1FE1-90FC74651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323" y="1773793"/>
            <a:ext cx="6401355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1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3E4B-E6D6-7B41-3F39-C1BF6F7D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704" y="21487"/>
            <a:ext cx="8388096" cy="1143000"/>
          </a:xfrm>
        </p:spPr>
        <p:txBody>
          <a:bodyPr>
            <a:noAutofit/>
          </a:bodyPr>
          <a:lstStyle/>
          <a:p>
            <a:pPr algn="ctr"/>
            <a:r>
              <a:rPr lang="en-US" altLang="lv-LV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Results of the Call for applications for the Latvian state scholarships - success rate </a:t>
            </a:r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E0177BB9-991A-34F8-CA01-56231B43A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887358"/>
              </p:ext>
            </p:extLst>
          </p:nvPr>
        </p:nvGraphicFramePr>
        <p:xfrm>
          <a:off x="1868488" y="1284764"/>
          <a:ext cx="8285162" cy="164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088A215-BBDC-9A68-9473-7C8090679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553809"/>
              </p:ext>
            </p:extLst>
          </p:nvPr>
        </p:nvGraphicFramePr>
        <p:xfrm>
          <a:off x="2038350" y="2824164"/>
          <a:ext cx="8108950" cy="164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B918F621-FA3F-BB39-3BC1-FE71901B75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637842"/>
              </p:ext>
            </p:extLst>
          </p:nvPr>
        </p:nvGraphicFramePr>
        <p:xfrm>
          <a:off x="2044700" y="4154489"/>
          <a:ext cx="8839200" cy="244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364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F5CDCC89-80A2-4F69-93EA-DB07C0BECF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63200" y="6324600"/>
            <a:ext cx="304800" cy="3048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E284C06-A9E6-4822-A3E9-188E9971D4AC}" type="slidenum">
              <a:rPr lang="en-US" altLang="lv-LV" smtClean="0"/>
              <a:pPr>
                <a:spcAft>
                  <a:spcPts val="600"/>
                </a:spcAft>
                <a:defRPr/>
              </a:pPr>
              <a:t>4</a:t>
            </a:fld>
            <a:endParaRPr lang="en-US" alt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A6D87-B84F-FDC0-B2E0-DA7D48FBF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213" y="1511642"/>
            <a:ext cx="6541575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1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DEA0049-90E0-47B7-A629-04FCCF2F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lv-LV" dirty="0">
                <a:solidFill>
                  <a:schemeClr val="bg1">
                    <a:lumMod val="65000"/>
                  </a:schemeClr>
                </a:solidFill>
              </a:rPr>
              <a:t>Latvia state funding for scholarships, EUR</a:t>
            </a:r>
            <a:endParaRPr lang="lv-LV" altLang="lv-LV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5687B79E-A08F-4F64-8D63-A7538FD7A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28148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3" name="Slide Number Placeholder 5" hidden="1">
            <a:extLst>
              <a:ext uri="{FF2B5EF4-FFF2-40B4-BE49-F238E27FC236}">
                <a16:creationId xmlns:a16="http://schemas.microsoft.com/office/drawing/2014/main" id="{770058EC-4A9F-4343-BE7E-E8D5C900AC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363200" y="6324600"/>
            <a:ext cx="304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138AFE27-2310-4329-B102-C5C69BD4862E}" type="slidenum">
              <a:rPr lang="en-US" altLang="lv-LV" smtClean="0"/>
              <a:pPr>
                <a:spcAft>
                  <a:spcPts val="600"/>
                </a:spcAft>
              </a:pPr>
              <a:t>5</a:t>
            </a:fld>
            <a:endParaRPr lang="en-US" altLang="lv-L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2BAFF3DA-4531-425B-903A-414D600DD9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63200" y="6324600"/>
            <a:ext cx="304800" cy="3048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E284C06-A9E6-4822-A3E9-188E9971D4AC}" type="slidenum">
              <a:rPr lang="en-US" altLang="lv-LV" smtClean="0"/>
              <a:pPr>
                <a:spcAft>
                  <a:spcPts val="600"/>
                </a:spcAft>
                <a:defRPr/>
              </a:pPr>
              <a:t>6</a:t>
            </a:fld>
            <a:endParaRPr lang="en-US" alt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E606B-117C-FEC2-B800-C84844340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36" y="1991781"/>
            <a:ext cx="682201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53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E40448F-FD23-479F-92C0-A804A5B4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lv-LV" dirty="0">
                <a:solidFill>
                  <a:schemeClr val="bg1">
                    <a:lumMod val="65000"/>
                  </a:schemeClr>
                </a:solidFill>
              </a:rPr>
              <a:t>An overview of the Latvian state study scholarships</a:t>
            </a:r>
            <a:endParaRPr lang="lv-LV" altLang="lv-LV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97B46AD9-CBB5-4C1C-9620-976375005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286429"/>
              </p:ext>
            </p:extLst>
          </p:nvPr>
        </p:nvGraphicFramePr>
        <p:xfrm>
          <a:off x="1981200" y="136818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Slide Number Placeholder 5" hidden="1">
            <a:extLst>
              <a:ext uri="{FF2B5EF4-FFF2-40B4-BE49-F238E27FC236}">
                <a16:creationId xmlns:a16="http://schemas.microsoft.com/office/drawing/2014/main" id="{DFC982B0-97C0-456A-862A-A611110E84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363200" y="6324600"/>
            <a:ext cx="304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1388A93D-6E09-4781-A2A1-4B2E33B979B3}" type="slidenum">
              <a:rPr lang="en-US" altLang="lv-LV" smtClean="0"/>
              <a:pPr>
                <a:spcAft>
                  <a:spcPts val="600"/>
                </a:spcAft>
              </a:pPr>
              <a:t>7</a:t>
            </a:fld>
            <a:endParaRPr lang="en-US" altLang="lv-L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B076-9AE8-4C86-8460-52965330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lv-LV" sz="4000" dirty="0">
                <a:solidFill>
                  <a:schemeClr val="bg1">
                    <a:lumMod val="65000"/>
                  </a:schemeClr>
                </a:solidFill>
              </a:rPr>
              <a:t>Overview of the countries with the largest number of scholarship applications</a:t>
            </a:r>
            <a:br>
              <a:rPr lang="en-US" altLang="lv-LV" sz="1700" dirty="0"/>
            </a:br>
            <a:br>
              <a:rPr lang="en-US" altLang="lv-LV" sz="1700" dirty="0"/>
            </a:br>
            <a:endParaRPr lang="en-US" sz="1700" dirty="0"/>
          </a:p>
        </p:txBody>
      </p:sp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8947025C-965D-4BCF-BC1F-30806CA6AFD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157312"/>
              </p:ext>
            </p:extLst>
          </p:nvPr>
        </p:nvGraphicFramePr>
        <p:xfrm>
          <a:off x="1981201" y="1658983"/>
          <a:ext cx="8229602" cy="446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0" name="Slide Number Placeholder 5" hidden="1">
            <a:extLst>
              <a:ext uri="{FF2B5EF4-FFF2-40B4-BE49-F238E27FC236}">
                <a16:creationId xmlns:a16="http://schemas.microsoft.com/office/drawing/2014/main" id="{E4A990D1-87BF-45B0-8322-2BD2A0A8ED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363200" y="6324600"/>
            <a:ext cx="304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3A00236-9ED0-4F12-9D83-5158D8EBAE9E}" type="slidenum">
              <a:rPr lang="en-US" altLang="lv-LV" smtClean="0"/>
              <a:pPr>
                <a:spcAft>
                  <a:spcPts val="600"/>
                </a:spcAft>
              </a:pPr>
              <a:t>8</a:t>
            </a:fld>
            <a:endParaRPr lang="en-US" altLang="lv-LV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16567D7F-7A2A-457C-9C8E-F5534952B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318" y="5364956"/>
            <a:ext cx="2225042" cy="6397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lv-LV" altLang="lv-LV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* </a:t>
            </a:r>
            <a:r>
              <a:rPr lang="en-AU" altLang="lv-LV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indicator is affected by the  quota for particular countries </a:t>
            </a:r>
            <a:endParaRPr lang="en-AU" altLang="lv-LV" sz="1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C30DB951-6727-4042-9C2C-18A17C6BD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933" y="1050990"/>
            <a:ext cx="5134404" cy="6397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defTabSz="914400"/>
            <a:r>
              <a:rPr lang="lv-LV" altLang="lv-LV" sz="20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"TOP" 9 </a:t>
            </a:r>
            <a:r>
              <a:rPr lang="en-US" altLang="lv-LV" sz="20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 and success rate</a:t>
            </a:r>
            <a:endParaRPr lang="en-US" altLang="lv-LV" sz="2000" b="1" dirty="0">
              <a:solidFill>
                <a:srgbClr val="595959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B498B6E-AE8C-4757-B5EE-259A301A2E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50488" y="6324600"/>
            <a:ext cx="417512" cy="3048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E284C06-A9E6-4822-A3E9-188E9971D4AC}" type="slidenum">
              <a:rPr lang="en-US" altLang="lv-LV" smtClean="0"/>
              <a:pPr>
                <a:spcAft>
                  <a:spcPts val="600"/>
                </a:spcAft>
                <a:defRPr/>
              </a:pPr>
              <a:t>9</a:t>
            </a:fld>
            <a:endParaRPr lang="en-US" altLang="lv-LV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171B1A-28A6-599A-B913-FF619B7A0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647" y="1676248"/>
            <a:ext cx="6486706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85818"/>
      </p:ext>
    </p:extLst>
  </p:cSld>
  <p:clrMapOvr>
    <a:masterClrMapping/>
  </p:clrMapOvr>
</p:sld>
</file>

<file path=ppt/theme/theme1.xml><?xml version="1.0" encoding="utf-8"?>
<a:theme xmlns:a="http://schemas.openxmlformats.org/drawingml/2006/main" name="StudyInLatvia Prezentacija Violeta ar linij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14459</TotalTime>
  <Words>316</Words>
  <Application>Microsoft Office PowerPoint</Application>
  <PresentationFormat>Widescreen</PresentationFormat>
  <Paragraphs>102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StudyInLatvia Prezentacija Violeta ar liniju</vt:lpstr>
      <vt:lpstr>Results of the Latvian State scholarship application round  for the academic year 2023./2024.</vt:lpstr>
      <vt:lpstr>PowerPoint Presentation</vt:lpstr>
      <vt:lpstr>Results of the Call for applications for the Latvian state scholarships - success rate </vt:lpstr>
      <vt:lpstr>PowerPoint Presentation</vt:lpstr>
      <vt:lpstr>Latvia state funding for scholarships, EUR</vt:lpstr>
      <vt:lpstr>PowerPoint Presentation</vt:lpstr>
      <vt:lpstr>An overview of the Latvian state study scholarships</vt:lpstr>
      <vt:lpstr>Overview of the countries with the largest number of scholarship applications  </vt:lpstr>
      <vt:lpstr>PowerPoint Presentation</vt:lpstr>
      <vt:lpstr>PowerPoint Presentation</vt:lpstr>
      <vt:lpstr>Higher education institutions success rate </vt:lpstr>
      <vt:lpstr>PowerPoint Presentation</vt:lpstr>
      <vt:lpstr>Distribution of Latvian state study scholarships by study levels  </vt:lpstr>
      <vt:lpstr>Distribution of Latvian state study scholarships by sectors </vt:lpstr>
      <vt:lpstr>PowerPoint Presentation</vt:lpstr>
      <vt:lpstr>Latvian state scholarships for summer schools in 2022 </vt:lpstr>
      <vt:lpstr>Latvian state scholarships for summer schools and reservists by countries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Indira Balcere</cp:lastModifiedBy>
  <cp:revision>296</cp:revision>
  <cp:lastPrinted>2019-07-16T08:53:08Z</cp:lastPrinted>
  <dcterms:created xsi:type="dcterms:W3CDTF">2014-11-20T14:46:47Z</dcterms:created>
  <dcterms:modified xsi:type="dcterms:W3CDTF">2025-11-27T13:16:52Z</dcterms:modified>
</cp:coreProperties>
</file>