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7881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8845" y="2794"/>
            <a:ext cx="7814309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91360" y="1295146"/>
            <a:ext cx="8209279" cy="2126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Relationship Id="rId3" Type="http://schemas.openxmlformats.org/officeDocument/2006/relationships/image" Target="../media/image1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6549"/>
            <a:ext cx="12192000" cy="65214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888229" y="2389454"/>
            <a:ext cx="5403215" cy="339153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50165" marR="50165">
              <a:lnSpc>
                <a:spcPts val="5180"/>
              </a:lnSpc>
              <a:spcBef>
                <a:spcPts val="755"/>
              </a:spcBef>
            </a:pP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Results</a:t>
            </a:r>
            <a:r>
              <a:rPr dirty="0" sz="4800" spc="-6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of</a:t>
            </a:r>
            <a:r>
              <a:rPr dirty="0" sz="4800" spc="-7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the</a:t>
            </a:r>
            <a:r>
              <a:rPr dirty="0" sz="4800" spc="-5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A6A6A6"/>
                </a:solidFill>
                <a:latin typeface="Calibri"/>
                <a:cs typeface="Calibri"/>
              </a:rPr>
              <a:t>Latvian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State</a:t>
            </a:r>
            <a:r>
              <a:rPr dirty="0" sz="4800" spc="-195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A6A6A6"/>
                </a:solidFill>
                <a:latin typeface="Calibri"/>
                <a:cs typeface="Calibri"/>
              </a:rPr>
              <a:t>scholarship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application</a:t>
            </a:r>
            <a:r>
              <a:rPr dirty="0" sz="4800" spc="-204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20">
                <a:solidFill>
                  <a:srgbClr val="A6A6A6"/>
                </a:solidFill>
                <a:latin typeface="Calibri"/>
                <a:cs typeface="Calibri"/>
              </a:rPr>
              <a:t>round</a:t>
            </a:r>
            <a:endParaRPr sz="4800">
              <a:latin typeface="Calibri"/>
              <a:cs typeface="Calibri"/>
            </a:endParaRPr>
          </a:p>
          <a:p>
            <a:pPr algn="ctr" marL="12065" marR="5080">
              <a:lnSpc>
                <a:spcPts val="5190"/>
              </a:lnSpc>
              <a:spcBef>
                <a:spcPts val="10"/>
              </a:spcBef>
            </a:pP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for</a:t>
            </a:r>
            <a:r>
              <a:rPr dirty="0" sz="4800" spc="-8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the</a:t>
            </a:r>
            <a:r>
              <a:rPr dirty="0" sz="4800" spc="-55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academic</a:t>
            </a:r>
            <a:r>
              <a:rPr dirty="0" sz="4800" spc="-95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20">
                <a:solidFill>
                  <a:srgbClr val="A6A6A6"/>
                </a:solidFill>
                <a:latin typeface="Calibri"/>
                <a:cs typeface="Calibri"/>
              </a:rPr>
              <a:t>year </a:t>
            </a:r>
            <a:r>
              <a:rPr dirty="0" sz="4800" spc="-10">
                <a:solidFill>
                  <a:srgbClr val="A6A6A6"/>
                </a:solidFill>
                <a:latin typeface="Calibri"/>
                <a:cs typeface="Calibri"/>
              </a:rPr>
              <a:t>2022./2023.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493148" y="1563624"/>
            <a:ext cx="7141845" cy="1900555"/>
            <a:chOff x="2493148" y="1563624"/>
            <a:chExt cx="7141845" cy="1900555"/>
          </a:xfrm>
        </p:grpSpPr>
        <p:sp>
          <p:nvSpPr>
            <p:cNvPr id="3" name="object 3" descr=""/>
            <p:cNvSpPr/>
            <p:nvPr/>
          </p:nvSpPr>
          <p:spPr>
            <a:xfrm>
              <a:off x="3308603" y="1563624"/>
              <a:ext cx="5676900" cy="1900555"/>
            </a:xfrm>
            <a:custGeom>
              <a:avLst/>
              <a:gdLst/>
              <a:ahLst/>
              <a:cxnLst/>
              <a:rect l="l" t="t" r="r" b="b"/>
              <a:pathLst>
                <a:path w="5676900" h="1900554">
                  <a:moveTo>
                    <a:pt x="0" y="0"/>
                  </a:moveTo>
                  <a:lnTo>
                    <a:pt x="0" y="118872"/>
                  </a:lnTo>
                </a:path>
                <a:path w="5676900" h="1900554">
                  <a:moveTo>
                    <a:pt x="0" y="513588"/>
                  </a:moveTo>
                  <a:lnTo>
                    <a:pt x="0" y="752855"/>
                  </a:lnTo>
                </a:path>
                <a:path w="5676900" h="1900554">
                  <a:moveTo>
                    <a:pt x="0" y="1780031"/>
                  </a:moveTo>
                  <a:lnTo>
                    <a:pt x="0" y="1900427"/>
                  </a:lnTo>
                </a:path>
                <a:path w="5676900" h="1900554">
                  <a:moveTo>
                    <a:pt x="0" y="1147572"/>
                  </a:moveTo>
                  <a:lnTo>
                    <a:pt x="0" y="1386839"/>
                  </a:lnTo>
                </a:path>
                <a:path w="5676900" h="1900554">
                  <a:moveTo>
                    <a:pt x="812292" y="0"/>
                  </a:moveTo>
                  <a:lnTo>
                    <a:pt x="812292" y="118872"/>
                  </a:lnTo>
                </a:path>
                <a:path w="5676900" h="1900554">
                  <a:moveTo>
                    <a:pt x="812292" y="1147572"/>
                  </a:moveTo>
                  <a:lnTo>
                    <a:pt x="812292" y="1386839"/>
                  </a:lnTo>
                </a:path>
                <a:path w="5676900" h="1900554">
                  <a:moveTo>
                    <a:pt x="812292" y="513588"/>
                  </a:moveTo>
                  <a:lnTo>
                    <a:pt x="812292" y="752855"/>
                  </a:lnTo>
                </a:path>
                <a:path w="5676900" h="1900554">
                  <a:moveTo>
                    <a:pt x="812292" y="1780031"/>
                  </a:moveTo>
                  <a:lnTo>
                    <a:pt x="812292" y="1900427"/>
                  </a:lnTo>
                </a:path>
                <a:path w="5676900" h="1900554">
                  <a:moveTo>
                    <a:pt x="1623060" y="0"/>
                  </a:moveTo>
                  <a:lnTo>
                    <a:pt x="1623060" y="118872"/>
                  </a:lnTo>
                </a:path>
                <a:path w="5676900" h="1900554">
                  <a:moveTo>
                    <a:pt x="1623060" y="513588"/>
                  </a:moveTo>
                  <a:lnTo>
                    <a:pt x="1623060" y="752855"/>
                  </a:lnTo>
                </a:path>
                <a:path w="5676900" h="1900554">
                  <a:moveTo>
                    <a:pt x="1623060" y="1147572"/>
                  </a:moveTo>
                  <a:lnTo>
                    <a:pt x="1623060" y="1386839"/>
                  </a:lnTo>
                </a:path>
                <a:path w="5676900" h="1900554">
                  <a:moveTo>
                    <a:pt x="1623060" y="1780031"/>
                  </a:moveTo>
                  <a:lnTo>
                    <a:pt x="1623060" y="1900427"/>
                  </a:lnTo>
                </a:path>
                <a:path w="5676900" h="1900554">
                  <a:moveTo>
                    <a:pt x="2433828" y="1147572"/>
                  </a:moveTo>
                  <a:lnTo>
                    <a:pt x="2433828" y="1517903"/>
                  </a:lnTo>
                </a:path>
                <a:path w="5676900" h="1900554">
                  <a:moveTo>
                    <a:pt x="2433828" y="0"/>
                  </a:moveTo>
                  <a:lnTo>
                    <a:pt x="2433828" y="118872"/>
                  </a:lnTo>
                </a:path>
                <a:path w="5676900" h="1900554">
                  <a:moveTo>
                    <a:pt x="2433828" y="883920"/>
                  </a:moveTo>
                  <a:lnTo>
                    <a:pt x="2433828" y="1014984"/>
                  </a:lnTo>
                </a:path>
                <a:path w="5676900" h="1900554">
                  <a:moveTo>
                    <a:pt x="2433828" y="1780031"/>
                  </a:moveTo>
                  <a:lnTo>
                    <a:pt x="2433828" y="1900427"/>
                  </a:lnTo>
                </a:path>
                <a:path w="5676900" h="1900554">
                  <a:moveTo>
                    <a:pt x="2433828" y="513588"/>
                  </a:moveTo>
                  <a:lnTo>
                    <a:pt x="2433828" y="752855"/>
                  </a:lnTo>
                </a:path>
                <a:path w="5676900" h="1900554">
                  <a:moveTo>
                    <a:pt x="3244596" y="0"/>
                  </a:moveTo>
                  <a:lnTo>
                    <a:pt x="3244596" y="118872"/>
                  </a:lnTo>
                </a:path>
                <a:path w="5676900" h="1900554">
                  <a:moveTo>
                    <a:pt x="3244596" y="513588"/>
                  </a:moveTo>
                  <a:lnTo>
                    <a:pt x="3244596" y="1900427"/>
                  </a:lnTo>
                </a:path>
                <a:path w="5676900" h="1900554">
                  <a:moveTo>
                    <a:pt x="4055364" y="0"/>
                  </a:moveTo>
                  <a:lnTo>
                    <a:pt x="4055364" y="118872"/>
                  </a:lnTo>
                </a:path>
                <a:path w="5676900" h="1900554">
                  <a:moveTo>
                    <a:pt x="4055364" y="513588"/>
                  </a:moveTo>
                  <a:lnTo>
                    <a:pt x="4055364" y="1900427"/>
                  </a:lnTo>
                </a:path>
                <a:path w="5676900" h="1900554">
                  <a:moveTo>
                    <a:pt x="4866132" y="513588"/>
                  </a:moveTo>
                  <a:lnTo>
                    <a:pt x="4866132" y="1900427"/>
                  </a:lnTo>
                </a:path>
                <a:path w="5676900" h="1900554">
                  <a:moveTo>
                    <a:pt x="4866132" y="0"/>
                  </a:moveTo>
                  <a:lnTo>
                    <a:pt x="4866132" y="251460"/>
                  </a:lnTo>
                </a:path>
                <a:path w="5676900" h="1900554">
                  <a:moveTo>
                    <a:pt x="5676900" y="513588"/>
                  </a:moveTo>
                  <a:lnTo>
                    <a:pt x="5676900" y="1900427"/>
                  </a:lnTo>
                </a:path>
                <a:path w="5676900" h="1900554">
                  <a:moveTo>
                    <a:pt x="5676900" y="0"/>
                  </a:moveTo>
                  <a:lnTo>
                    <a:pt x="5676900" y="251460"/>
                  </a:lnTo>
                </a:path>
              </a:pathLst>
            </a:custGeom>
            <a:ln w="937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497836" y="1946147"/>
              <a:ext cx="7137400" cy="1397635"/>
            </a:xfrm>
            <a:custGeom>
              <a:avLst/>
              <a:gdLst/>
              <a:ahLst/>
              <a:cxnLst/>
              <a:rect l="l" t="t" r="r" b="b"/>
              <a:pathLst>
                <a:path w="7137400" h="1397635">
                  <a:moveTo>
                    <a:pt x="3406140" y="632460"/>
                  </a:moveTo>
                  <a:lnTo>
                    <a:pt x="0" y="632460"/>
                  </a:lnTo>
                  <a:lnTo>
                    <a:pt x="0" y="765048"/>
                  </a:lnTo>
                  <a:lnTo>
                    <a:pt x="3406140" y="765048"/>
                  </a:lnTo>
                  <a:lnTo>
                    <a:pt x="3406140" y="632460"/>
                  </a:lnTo>
                  <a:close/>
                </a:path>
                <a:path w="7137400" h="1397635">
                  <a:moveTo>
                    <a:pt x="3893820" y="1266444"/>
                  </a:moveTo>
                  <a:lnTo>
                    <a:pt x="0" y="1266444"/>
                  </a:lnTo>
                  <a:lnTo>
                    <a:pt x="0" y="1397508"/>
                  </a:lnTo>
                  <a:lnTo>
                    <a:pt x="3893820" y="1397508"/>
                  </a:lnTo>
                  <a:lnTo>
                    <a:pt x="3893820" y="1266444"/>
                  </a:lnTo>
                  <a:close/>
                </a:path>
                <a:path w="7137400" h="1397635">
                  <a:moveTo>
                    <a:pt x="7136892" y="0"/>
                  </a:moveTo>
                  <a:lnTo>
                    <a:pt x="0" y="0"/>
                  </a:lnTo>
                  <a:lnTo>
                    <a:pt x="0" y="131064"/>
                  </a:lnTo>
                  <a:lnTo>
                    <a:pt x="7136892" y="131064"/>
                  </a:lnTo>
                  <a:lnTo>
                    <a:pt x="7136892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497836" y="1815083"/>
              <a:ext cx="6650990" cy="1397635"/>
            </a:xfrm>
            <a:custGeom>
              <a:avLst/>
              <a:gdLst/>
              <a:ahLst/>
              <a:cxnLst/>
              <a:rect l="l" t="t" r="r" b="b"/>
              <a:pathLst>
                <a:path w="6650990" h="1397635">
                  <a:moveTo>
                    <a:pt x="2919984" y="632460"/>
                  </a:moveTo>
                  <a:lnTo>
                    <a:pt x="0" y="632460"/>
                  </a:lnTo>
                  <a:lnTo>
                    <a:pt x="0" y="763524"/>
                  </a:lnTo>
                  <a:lnTo>
                    <a:pt x="2919984" y="763524"/>
                  </a:lnTo>
                  <a:lnTo>
                    <a:pt x="2919984" y="632460"/>
                  </a:lnTo>
                  <a:close/>
                </a:path>
                <a:path w="6650990" h="1397635">
                  <a:moveTo>
                    <a:pt x="4055364" y="1266444"/>
                  </a:moveTo>
                  <a:lnTo>
                    <a:pt x="0" y="1266444"/>
                  </a:lnTo>
                  <a:lnTo>
                    <a:pt x="0" y="1397508"/>
                  </a:lnTo>
                  <a:lnTo>
                    <a:pt x="4055364" y="1397508"/>
                  </a:lnTo>
                  <a:lnTo>
                    <a:pt x="4055364" y="1266444"/>
                  </a:lnTo>
                  <a:close/>
                </a:path>
                <a:path w="6650990" h="1397635">
                  <a:moveTo>
                    <a:pt x="6650736" y="0"/>
                  </a:moveTo>
                  <a:lnTo>
                    <a:pt x="0" y="0"/>
                  </a:lnTo>
                  <a:lnTo>
                    <a:pt x="0" y="131064"/>
                  </a:lnTo>
                  <a:lnTo>
                    <a:pt x="6650736" y="131064"/>
                  </a:lnTo>
                  <a:lnTo>
                    <a:pt x="665073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497836" y="1682495"/>
              <a:ext cx="5515610" cy="1399540"/>
            </a:xfrm>
            <a:custGeom>
              <a:avLst/>
              <a:gdLst/>
              <a:ahLst/>
              <a:cxnLst/>
              <a:rect l="l" t="t" r="r" b="b"/>
              <a:pathLst>
                <a:path w="5515609" h="1399539">
                  <a:moveTo>
                    <a:pt x="2919984" y="1267968"/>
                  </a:moveTo>
                  <a:lnTo>
                    <a:pt x="0" y="1267968"/>
                  </a:lnTo>
                  <a:lnTo>
                    <a:pt x="0" y="1399032"/>
                  </a:lnTo>
                  <a:lnTo>
                    <a:pt x="2919984" y="1399032"/>
                  </a:lnTo>
                  <a:lnTo>
                    <a:pt x="2919984" y="1267968"/>
                  </a:lnTo>
                  <a:close/>
                </a:path>
                <a:path w="5515609" h="1399539">
                  <a:moveTo>
                    <a:pt x="3730752" y="633984"/>
                  </a:moveTo>
                  <a:lnTo>
                    <a:pt x="0" y="633984"/>
                  </a:lnTo>
                  <a:lnTo>
                    <a:pt x="0" y="765048"/>
                  </a:lnTo>
                  <a:lnTo>
                    <a:pt x="3730752" y="765048"/>
                  </a:lnTo>
                  <a:lnTo>
                    <a:pt x="3730752" y="633984"/>
                  </a:lnTo>
                  <a:close/>
                </a:path>
                <a:path w="5515609" h="1399539">
                  <a:moveTo>
                    <a:pt x="5515356" y="0"/>
                  </a:moveTo>
                  <a:lnTo>
                    <a:pt x="0" y="0"/>
                  </a:lnTo>
                  <a:lnTo>
                    <a:pt x="0" y="132588"/>
                  </a:lnTo>
                  <a:lnTo>
                    <a:pt x="5515356" y="132588"/>
                  </a:lnTo>
                  <a:lnTo>
                    <a:pt x="5515356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497835" y="1563624"/>
              <a:ext cx="0" cy="1900555"/>
            </a:xfrm>
            <a:custGeom>
              <a:avLst/>
              <a:gdLst/>
              <a:ahLst/>
              <a:cxnLst/>
              <a:rect l="l" t="t" r="r" b="b"/>
              <a:pathLst>
                <a:path w="0" h="1900554">
                  <a:moveTo>
                    <a:pt x="0" y="1900427"/>
                  </a:moveTo>
                  <a:lnTo>
                    <a:pt x="0" y="0"/>
                  </a:lnTo>
                </a:path>
              </a:pathLst>
            </a:custGeom>
            <a:ln w="937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9797795" y="1563624"/>
            <a:ext cx="0" cy="1900555"/>
          </a:xfrm>
          <a:custGeom>
            <a:avLst/>
            <a:gdLst/>
            <a:ahLst/>
            <a:cxnLst/>
            <a:rect l="l" t="t" r="r" b="b"/>
            <a:pathLst>
              <a:path w="0" h="1900554">
                <a:moveTo>
                  <a:pt x="0" y="0"/>
                </a:moveTo>
                <a:lnTo>
                  <a:pt x="0" y="1900427"/>
                </a:lnTo>
              </a:path>
            </a:pathLst>
          </a:custGeom>
          <a:ln w="93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6455155" y="3149041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68746" y="2515869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99752" y="1881962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617334" y="30179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81954" y="238455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12960" y="175082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81954" y="288658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92977" y="2252548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077327" y="1619504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54020" y="3519042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265170" y="3519042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44441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66613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910955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721977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952625" y="2989833"/>
            <a:ext cx="3714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081022" y="2356230"/>
            <a:ext cx="24320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957197" y="1722881"/>
            <a:ext cx="3670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RSU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2578989" y="3759"/>
            <a:ext cx="6916420" cy="14249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37640" marR="5080" indent="-1425575">
              <a:lnSpc>
                <a:spcPct val="100000"/>
              </a:lnSpc>
              <a:spcBef>
                <a:spcPts val="100"/>
              </a:spcBef>
            </a:pPr>
            <a:r>
              <a:rPr dirty="0"/>
              <a:t>Distribution</a:t>
            </a:r>
            <a:r>
              <a:rPr dirty="0" spc="-9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scholarships</a:t>
            </a:r>
            <a:r>
              <a:rPr dirty="0" spc="-85"/>
              <a:t> </a:t>
            </a:r>
            <a:r>
              <a:rPr dirty="0"/>
              <a:t>by</a:t>
            </a:r>
            <a:r>
              <a:rPr dirty="0" spc="-75"/>
              <a:t> </a:t>
            </a:r>
            <a:r>
              <a:rPr dirty="0" spc="-10"/>
              <a:t>higher </a:t>
            </a:r>
            <a:r>
              <a:rPr dirty="0"/>
              <a:t>education</a:t>
            </a:r>
            <a:r>
              <a:rPr dirty="0" spc="-125"/>
              <a:t> </a:t>
            </a:r>
            <a:r>
              <a:rPr dirty="0" spc="-10"/>
              <a:t>institutions</a:t>
            </a:r>
          </a:p>
          <a:p>
            <a:pPr marL="1652905">
              <a:lnSpc>
                <a:spcPct val="100000"/>
              </a:lnSpc>
              <a:spcBef>
                <a:spcPts val="509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1550" spc="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sz="1550" spc="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higher</a:t>
            </a:r>
            <a:r>
              <a:rPr dirty="0" sz="1550" spc="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education</a:t>
            </a:r>
            <a:r>
              <a:rPr dirty="0" sz="1550" spc="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institutions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4459223" y="3771900"/>
            <a:ext cx="97790" cy="96520"/>
          </a:xfrm>
          <a:custGeom>
            <a:avLst/>
            <a:gdLst/>
            <a:ahLst/>
            <a:cxnLst/>
            <a:rect l="l" t="t" r="r" b="b"/>
            <a:pathLst>
              <a:path w="97789" h="96520">
                <a:moveTo>
                  <a:pt x="97536" y="0"/>
                </a:moveTo>
                <a:lnTo>
                  <a:pt x="0" y="0"/>
                </a:lnTo>
                <a:lnTo>
                  <a:pt x="0" y="96012"/>
                </a:lnTo>
                <a:lnTo>
                  <a:pt x="97536" y="96012"/>
                </a:lnTo>
                <a:lnTo>
                  <a:pt x="9753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4588509" y="3495298"/>
            <a:ext cx="911860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279400">
              <a:lnSpc>
                <a:spcPct val="100000"/>
              </a:lnSpc>
              <a:spcBef>
                <a:spcPts val="275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5858255" y="3771900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012" y="0"/>
                </a:moveTo>
                <a:lnTo>
                  <a:pt x="0" y="0"/>
                </a:lnTo>
                <a:lnTo>
                  <a:pt x="0" y="96012"/>
                </a:lnTo>
                <a:lnTo>
                  <a:pt x="96012" y="96012"/>
                </a:lnTo>
                <a:lnTo>
                  <a:pt x="9601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5986398" y="3495298"/>
            <a:ext cx="911860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275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/>
          <p:nvPr/>
        </p:nvSpPr>
        <p:spPr>
          <a:xfrm>
            <a:off x="7255764" y="3771900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011" y="0"/>
                </a:moveTo>
                <a:lnTo>
                  <a:pt x="0" y="0"/>
                </a:lnTo>
                <a:lnTo>
                  <a:pt x="0" y="96012"/>
                </a:lnTo>
                <a:lnTo>
                  <a:pt x="96011" y="96012"/>
                </a:lnTo>
                <a:lnTo>
                  <a:pt x="96011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 txBox="1"/>
          <p:nvPr/>
        </p:nvSpPr>
        <p:spPr>
          <a:xfrm>
            <a:off x="7288783" y="3495298"/>
            <a:ext cx="1007744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823594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35</a:t>
            </a:r>
            <a:endParaRPr sz="800">
              <a:latin typeface="Verdana"/>
              <a:cs typeface="Verdana"/>
            </a:endParaRPr>
          </a:p>
          <a:p>
            <a:pPr marL="10795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654041" y="3954017"/>
            <a:ext cx="262445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Other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higher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education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institutions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5" name="object 35" descr=""/>
          <p:cNvGraphicFramePr>
            <a:graphicFrameLocks noGrp="1"/>
          </p:cNvGraphicFramePr>
          <p:nvPr/>
        </p:nvGraphicFramePr>
        <p:xfrm>
          <a:off x="2282063" y="4233926"/>
          <a:ext cx="7447280" cy="2034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532130"/>
                <a:gridCol w="487680"/>
                <a:gridCol w="509905"/>
                <a:gridCol w="509905"/>
                <a:gridCol w="509905"/>
                <a:gridCol w="509904"/>
                <a:gridCol w="509904"/>
                <a:gridCol w="509904"/>
                <a:gridCol w="509904"/>
                <a:gridCol w="509904"/>
                <a:gridCol w="509904"/>
                <a:gridCol w="509904"/>
                <a:gridCol w="509904"/>
              </a:tblGrid>
              <a:tr h="456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Turība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LLU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JVLMA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57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RJA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RISEBA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LSPA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8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BSA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EKA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803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REA</a:t>
                      </a:r>
                      <a:r>
                        <a:rPr dirty="0" sz="900" spc="50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(SSE)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</a:tr>
              <a:tr h="46926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2022/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0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</a:tr>
              <a:tr h="46926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2021/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2020/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6902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/>
              <a:t>Higher</a:t>
            </a:r>
            <a:r>
              <a:rPr dirty="0" spc="-100"/>
              <a:t> </a:t>
            </a:r>
            <a:r>
              <a:rPr dirty="0"/>
              <a:t>education</a:t>
            </a:r>
            <a:r>
              <a:rPr dirty="0" spc="-114"/>
              <a:t> </a:t>
            </a:r>
            <a:r>
              <a:rPr dirty="0"/>
              <a:t>institutions</a:t>
            </a:r>
            <a:r>
              <a:rPr dirty="0" spc="-100"/>
              <a:t> </a:t>
            </a:r>
            <a:r>
              <a:rPr dirty="0"/>
              <a:t>success</a:t>
            </a:r>
            <a:r>
              <a:rPr dirty="0" spc="-70"/>
              <a:t> </a:t>
            </a:r>
            <a:r>
              <a:rPr dirty="0" spc="-20"/>
              <a:t>rate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4303776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303776" y="3628644"/>
            <a:ext cx="0" cy="577850"/>
          </a:xfrm>
          <a:custGeom>
            <a:avLst/>
            <a:gdLst/>
            <a:ahLst/>
            <a:cxnLst/>
            <a:rect l="l" t="t" r="r" b="b"/>
            <a:pathLst>
              <a:path w="0" h="577850">
                <a:moveTo>
                  <a:pt x="0" y="0"/>
                </a:moveTo>
                <a:lnTo>
                  <a:pt x="0" y="5775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303776" y="2631948"/>
            <a:ext cx="0" cy="576580"/>
          </a:xfrm>
          <a:custGeom>
            <a:avLst/>
            <a:gdLst/>
            <a:ahLst/>
            <a:cxnLst/>
            <a:rect l="l" t="t" r="r" b="b"/>
            <a:pathLst>
              <a:path w="0" h="576580">
                <a:moveTo>
                  <a:pt x="0" y="0"/>
                </a:moveTo>
                <a:lnTo>
                  <a:pt x="0" y="576072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303776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053584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053584" y="3628644"/>
            <a:ext cx="0" cy="577850"/>
          </a:xfrm>
          <a:custGeom>
            <a:avLst/>
            <a:gdLst/>
            <a:ahLst/>
            <a:cxnLst/>
            <a:rect l="l" t="t" r="r" b="b"/>
            <a:pathLst>
              <a:path w="0" h="577850">
                <a:moveTo>
                  <a:pt x="0" y="0"/>
                </a:moveTo>
                <a:lnTo>
                  <a:pt x="0" y="5775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053584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053584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5803391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5803391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5803391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5803391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6553200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6553200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6553200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6553200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7303007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7303007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7303007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7303007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8052816" y="3628644"/>
            <a:ext cx="0" cy="1187450"/>
          </a:xfrm>
          <a:custGeom>
            <a:avLst/>
            <a:gdLst/>
            <a:ahLst/>
            <a:cxnLst/>
            <a:rect l="l" t="t" r="r" b="b"/>
            <a:pathLst>
              <a:path w="0" h="1187450">
                <a:moveTo>
                  <a:pt x="0" y="0"/>
                </a:moveTo>
                <a:lnTo>
                  <a:pt x="0" y="11871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8052816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8052816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8802623" y="3628644"/>
            <a:ext cx="0" cy="1187450"/>
          </a:xfrm>
          <a:custGeom>
            <a:avLst/>
            <a:gdLst/>
            <a:ahLst/>
            <a:cxnLst/>
            <a:rect l="l" t="t" r="r" b="b"/>
            <a:pathLst>
              <a:path w="0" h="1187450">
                <a:moveTo>
                  <a:pt x="0" y="0"/>
                </a:moveTo>
                <a:lnTo>
                  <a:pt x="0" y="11871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8802623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8802623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9552431" y="1822704"/>
            <a:ext cx="0" cy="2993390"/>
          </a:xfrm>
          <a:custGeom>
            <a:avLst/>
            <a:gdLst/>
            <a:ahLst/>
            <a:cxnLst/>
            <a:rect l="l" t="t" r="r" b="b"/>
            <a:pathLst>
              <a:path w="0" h="2993390">
                <a:moveTo>
                  <a:pt x="0" y="0"/>
                </a:moveTo>
                <a:lnTo>
                  <a:pt x="0" y="299313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3553967" y="1822704"/>
            <a:ext cx="0" cy="2993390"/>
          </a:xfrm>
          <a:custGeom>
            <a:avLst/>
            <a:gdLst/>
            <a:ahLst/>
            <a:cxnLst/>
            <a:rect l="l" t="t" r="r" b="b"/>
            <a:pathLst>
              <a:path w="0" h="2993390">
                <a:moveTo>
                  <a:pt x="0" y="2993136"/>
                </a:moveTo>
                <a:lnTo>
                  <a:pt x="0" y="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3553967" y="4419600"/>
            <a:ext cx="3823970" cy="207645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7945">
              <a:lnSpc>
                <a:spcPts val="158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51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553967" y="3422903"/>
            <a:ext cx="5773420" cy="205740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7310">
              <a:lnSpc>
                <a:spcPts val="157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77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553967" y="2424683"/>
            <a:ext cx="5922645" cy="207645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6675">
              <a:lnSpc>
                <a:spcPts val="157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79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553967" y="4206240"/>
            <a:ext cx="1724025" cy="220979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4765">
              <a:lnSpc>
                <a:spcPts val="163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23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553967" y="3208020"/>
            <a:ext cx="1348740" cy="220979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71120">
              <a:lnSpc>
                <a:spcPts val="1440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553967" y="2209800"/>
            <a:ext cx="2548255" cy="222885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R="142875">
              <a:lnSpc>
                <a:spcPts val="1440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34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509009" y="4873244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22681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976876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72668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476491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722655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7976361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60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8726169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70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9476358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80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2626867" y="4160647"/>
            <a:ext cx="7054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45%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2497963" y="3162680"/>
            <a:ext cx="8801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r>
              <a:rPr dirty="0" sz="16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23%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502535" y="2164156"/>
            <a:ext cx="8763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RSU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43%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978653" y="1597913"/>
            <a:ext cx="31623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higher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education</a:t>
            </a:r>
            <a:r>
              <a:rPr dirty="0" sz="1600" spc="-6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institutions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4722876" y="5407152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 descr=""/>
          <p:cNvSpPr/>
          <p:nvPr/>
        </p:nvSpPr>
        <p:spPr>
          <a:xfrm>
            <a:off x="4722876" y="5853684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 descr=""/>
          <p:cNvSpPr txBox="1"/>
          <p:nvPr/>
        </p:nvSpPr>
        <p:spPr>
          <a:xfrm>
            <a:off x="4852796" y="5316728"/>
            <a:ext cx="290385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Number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invitation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letters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issued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Number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study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scholarships awarded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0255" y="1670304"/>
            <a:ext cx="6571488" cy="351739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650" rIns="0" bIns="0" rtlCol="0" vert="horz">
            <a:spAutoFit/>
          </a:bodyPr>
          <a:lstStyle/>
          <a:p>
            <a:pPr marL="1367155" marR="5080" indent="-582930">
              <a:lnSpc>
                <a:spcPts val="3890"/>
              </a:lnSpc>
              <a:spcBef>
                <a:spcPts val="585"/>
              </a:spcBef>
            </a:pPr>
            <a:r>
              <a:rPr dirty="0"/>
              <a:t>Distribution</a:t>
            </a:r>
            <a:r>
              <a:rPr dirty="0" spc="-135"/>
              <a:t> </a:t>
            </a:r>
            <a:r>
              <a:rPr dirty="0"/>
              <a:t>of</a:t>
            </a:r>
            <a:r>
              <a:rPr dirty="0" spc="-95"/>
              <a:t> </a:t>
            </a:r>
            <a:r>
              <a:rPr dirty="0"/>
              <a:t>Latvian</a:t>
            </a:r>
            <a:r>
              <a:rPr dirty="0" spc="-105"/>
              <a:t> </a:t>
            </a:r>
            <a:r>
              <a:rPr dirty="0" spc="-10"/>
              <a:t>state</a:t>
            </a:r>
            <a:r>
              <a:rPr dirty="0" spc="-90"/>
              <a:t> </a:t>
            </a:r>
            <a:r>
              <a:rPr dirty="0" spc="-10"/>
              <a:t>study </a:t>
            </a:r>
            <a:r>
              <a:rPr dirty="0"/>
              <a:t>scholarships</a:t>
            </a:r>
            <a:r>
              <a:rPr dirty="0" spc="-80"/>
              <a:t> </a:t>
            </a:r>
            <a:r>
              <a:rPr dirty="0"/>
              <a:t>by</a:t>
            </a:r>
            <a:r>
              <a:rPr dirty="0" spc="-75"/>
              <a:t> </a:t>
            </a:r>
            <a:r>
              <a:rPr dirty="0"/>
              <a:t>study</a:t>
            </a:r>
            <a:r>
              <a:rPr dirty="0" spc="-65"/>
              <a:t> </a:t>
            </a:r>
            <a:r>
              <a:rPr dirty="0" spc="-10"/>
              <a:t>levels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555328" y="1972732"/>
            <a:ext cx="3081655" cy="3081655"/>
            <a:chOff x="4555328" y="1972732"/>
            <a:chExt cx="3081655" cy="3081655"/>
          </a:xfrm>
        </p:grpSpPr>
        <p:sp>
          <p:nvSpPr>
            <p:cNvPr id="4" name="object 4" descr=""/>
            <p:cNvSpPr/>
            <p:nvPr/>
          </p:nvSpPr>
          <p:spPr>
            <a:xfrm>
              <a:off x="6096000" y="1979040"/>
              <a:ext cx="1092835" cy="1534795"/>
            </a:xfrm>
            <a:custGeom>
              <a:avLst/>
              <a:gdLst/>
              <a:ahLst/>
              <a:cxnLst/>
              <a:rect l="l" t="t" r="r" b="b"/>
              <a:pathLst>
                <a:path w="1092834" h="1534795">
                  <a:moveTo>
                    <a:pt x="0" y="0"/>
                  </a:moveTo>
                  <a:lnTo>
                    <a:pt x="0" y="1534414"/>
                  </a:lnTo>
                  <a:lnTo>
                    <a:pt x="1092707" y="457200"/>
                  </a:lnTo>
                  <a:lnTo>
                    <a:pt x="1057598" y="422717"/>
                  </a:lnTo>
                  <a:lnTo>
                    <a:pt x="1021513" y="389476"/>
                  </a:lnTo>
                  <a:lnTo>
                    <a:pt x="984487" y="357490"/>
                  </a:lnTo>
                  <a:lnTo>
                    <a:pt x="946552" y="326772"/>
                  </a:lnTo>
                  <a:lnTo>
                    <a:pt x="907743" y="297338"/>
                  </a:lnTo>
                  <a:lnTo>
                    <a:pt x="868093" y="269201"/>
                  </a:lnTo>
                  <a:lnTo>
                    <a:pt x="827637" y="242376"/>
                  </a:lnTo>
                  <a:lnTo>
                    <a:pt x="786407" y="216877"/>
                  </a:lnTo>
                  <a:lnTo>
                    <a:pt x="744439" y="192718"/>
                  </a:lnTo>
                  <a:lnTo>
                    <a:pt x="701765" y="169913"/>
                  </a:lnTo>
                  <a:lnTo>
                    <a:pt x="658420" y="148477"/>
                  </a:lnTo>
                  <a:lnTo>
                    <a:pt x="614437" y="128423"/>
                  </a:lnTo>
                  <a:lnTo>
                    <a:pt x="569849" y="109766"/>
                  </a:lnTo>
                  <a:lnTo>
                    <a:pt x="524692" y="92520"/>
                  </a:lnTo>
                  <a:lnTo>
                    <a:pt x="478999" y="76699"/>
                  </a:lnTo>
                  <a:lnTo>
                    <a:pt x="432803" y="62318"/>
                  </a:lnTo>
                  <a:lnTo>
                    <a:pt x="386138" y="49390"/>
                  </a:lnTo>
                  <a:lnTo>
                    <a:pt x="339038" y="37930"/>
                  </a:lnTo>
                  <a:lnTo>
                    <a:pt x="291537" y="27952"/>
                  </a:lnTo>
                  <a:lnTo>
                    <a:pt x="243669" y="19470"/>
                  </a:lnTo>
                  <a:lnTo>
                    <a:pt x="195467" y="12499"/>
                  </a:lnTo>
                  <a:lnTo>
                    <a:pt x="146965" y="7051"/>
                  </a:lnTo>
                  <a:lnTo>
                    <a:pt x="98198" y="3143"/>
                  </a:lnTo>
                  <a:lnTo>
                    <a:pt x="49198" y="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096000" y="1979040"/>
              <a:ext cx="1092835" cy="1534795"/>
            </a:xfrm>
            <a:custGeom>
              <a:avLst/>
              <a:gdLst/>
              <a:ahLst/>
              <a:cxnLst/>
              <a:rect l="l" t="t" r="r" b="b"/>
              <a:pathLst>
                <a:path w="1092834" h="1534795">
                  <a:moveTo>
                    <a:pt x="0" y="0"/>
                  </a:moveTo>
                  <a:lnTo>
                    <a:pt x="49198" y="788"/>
                  </a:lnTo>
                  <a:lnTo>
                    <a:pt x="98198" y="3143"/>
                  </a:lnTo>
                  <a:lnTo>
                    <a:pt x="146965" y="7051"/>
                  </a:lnTo>
                  <a:lnTo>
                    <a:pt x="195467" y="12499"/>
                  </a:lnTo>
                  <a:lnTo>
                    <a:pt x="243669" y="19470"/>
                  </a:lnTo>
                  <a:lnTo>
                    <a:pt x="291537" y="27952"/>
                  </a:lnTo>
                  <a:lnTo>
                    <a:pt x="339038" y="37930"/>
                  </a:lnTo>
                  <a:lnTo>
                    <a:pt x="386138" y="49390"/>
                  </a:lnTo>
                  <a:lnTo>
                    <a:pt x="432803" y="62318"/>
                  </a:lnTo>
                  <a:lnTo>
                    <a:pt x="478999" y="76699"/>
                  </a:lnTo>
                  <a:lnTo>
                    <a:pt x="524692" y="92520"/>
                  </a:lnTo>
                  <a:lnTo>
                    <a:pt x="569849" y="109766"/>
                  </a:lnTo>
                  <a:lnTo>
                    <a:pt x="614437" y="128423"/>
                  </a:lnTo>
                  <a:lnTo>
                    <a:pt x="658420" y="148477"/>
                  </a:lnTo>
                  <a:lnTo>
                    <a:pt x="701765" y="169913"/>
                  </a:lnTo>
                  <a:lnTo>
                    <a:pt x="744439" y="192718"/>
                  </a:lnTo>
                  <a:lnTo>
                    <a:pt x="786407" y="216877"/>
                  </a:lnTo>
                  <a:lnTo>
                    <a:pt x="827637" y="242376"/>
                  </a:lnTo>
                  <a:lnTo>
                    <a:pt x="868093" y="269201"/>
                  </a:lnTo>
                  <a:lnTo>
                    <a:pt x="907743" y="297338"/>
                  </a:lnTo>
                  <a:lnTo>
                    <a:pt x="946552" y="326772"/>
                  </a:lnTo>
                  <a:lnTo>
                    <a:pt x="984487" y="357490"/>
                  </a:lnTo>
                  <a:lnTo>
                    <a:pt x="1021513" y="389476"/>
                  </a:lnTo>
                  <a:lnTo>
                    <a:pt x="1057598" y="422717"/>
                  </a:lnTo>
                  <a:lnTo>
                    <a:pt x="1092707" y="457200"/>
                  </a:lnTo>
                  <a:lnTo>
                    <a:pt x="0" y="1534414"/>
                  </a:lnTo>
                  <a:lnTo>
                    <a:pt x="0" y="0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096000" y="2436240"/>
              <a:ext cx="1534795" cy="2562225"/>
            </a:xfrm>
            <a:custGeom>
              <a:avLst/>
              <a:gdLst/>
              <a:ahLst/>
              <a:cxnLst/>
              <a:rect l="l" t="t" r="r" b="b"/>
              <a:pathLst>
                <a:path w="1534795" h="2562225">
                  <a:moveTo>
                    <a:pt x="1092707" y="0"/>
                  </a:moveTo>
                  <a:lnTo>
                    <a:pt x="0" y="1077214"/>
                  </a:lnTo>
                  <a:lnTo>
                    <a:pt x="386588" y="2562098"/>
                  </a:lnTo>
                  <a:lnTo>
                    <a:pt x="435204" y="2548595"/>
                  </a:lnTo>
                  <a:lnTo>
                    <a:pt x="483256" y="2533531"/>
                  </a:lnTo>
                  <a:lnTo>
                    <a:pt x="530709" y="2516927"/>
                  </a:lnTo>
                  <a:lnTo>
                    <a:pt x="577528" y="2498802"/>
                  </a:lnTo>
                  <a:lnTo>
                    <a:pt x="623679" y="2479176"/>
                  </a:lnTo>
                  <a:lnTo>
                    <a:pt x="669127" y="2458069"/>
                  </a:lnTo>
                  <a:lnTo>
                    <a:pt x="713838" y="2435501"/>
                  </a:lnTo>
                  <a:lnTo>
                    <a:pt x="757777" y="2411491"/>
                  </a:lnTo>
                  <a:lnTo>
                    <a:pt x="800909" y="2386061"/>
                  </a:lnTo>
                  <a:lnTo>
                    <a:pt x="843200" y="2359229"/>
                  </a:lnTo>
                  <a:lnTo>
                    <a:pt x="884615" y="2331015"/>
                  </a:lnTo>
                  <a:lnTo>
                    <a:pt x="925119" y="2301440"/>
                  </a:lnTo>
                  <a:lnTo>
                    <a:pt x="964679" y="2270523"/>
                  </a:lnTo>
                  <a:lnTo>
                    <a:pt x="1003258" y="2238284"/>
                  </a:lnTo>
                  <a:lnTo>
                    <a:pt x="1040824" y="2204744"/>
                  </a:lnTo>
                  <a:lnTo>
                    <a:pt x="1077341" y="2169922"/>
                  </a:lnTo>
                  <a:lnTo>
                    <a:pt x="1111489" y="2135182"/>
                  </a:lnTo>
                  <a:lnTo>
                    <a:pt x="1144313" y="2099640"/>
                  </a:lnTo>
                  <a:lnTo>
                    <a:pt x="1175814" y="2063325"/>
                  </a:lnTo>
                  <a:lnTo>
                    <a:pt x="1205990" y="2026270"/>
                  </a:lnTo>
                  <a:lnTo>
                    <a:pt x="1234841" y="1988506"/>
                  </a:lnTo>
                  <a:lnTo>
                    <a:pt x="1262368" y="1950066"/>
                  </a:lnTo>
                  <a:lnTo>
                    <a:pt x="1288570" y="1910981"/>
                  </a:lnTo>
                  <a:lnTo>
                    <a:pt x="1313447" y="1871283"/>
                  </a:lnTo>
                  <a:lnTo>
                    <a:pt x="1336998" y="1831003"/>
                  </a:lnTo>
                  <a:lnTo>
                    <a:pt x="1359224" y="1790174"/>
                  </a:lnTo>
                  <a:lnTo>
                    <a:pt x="1380124" y="1748827"/>
                  </a:lnTo>
                  <a:lnTo>
                    <a:pt x="1399697" y="1706995"/>
                  </a:lnTo>
                  <a:lnTo>
                    <a:pt x="1417945" y="1664708"/>
                  </a:lnTo>
                  <a:lnTo>
                    <a:pt x="1434865" y="1621998"/>
                  </a:lnTo>
                  <a:lnTo>
                    <a:pt x="1450460" y="1578898"/>
                  </a:lnTo>
                  <a:lnTo>
                    <a:pt x="1464727" y="1535439"/>
                  </a:lnTo>
                  <a:lnTo>
                    <a:pt x="1477667" y="1491653"/>
                  </a:lnTo>
                  <a:lnTo>
                    <a:pt x="1489279" y="1447572"/>
                  </a:lnTo>
                  <a:lnTo>
                    <a:pt x="1499564" y="1403227"/>
                  </a:lnTo>
                  <a:lnTo>
                    <a:pt x="1508521" y="1358650"/>
                  </a:lnTo>
                  <a:lnTo>
                    <a:pt x="1516150" y="1313874"/>
                  </a:lnTo>
                  <a:lnTo>
                    <a:pt x="1522451" y="1268929"/>
                  </a:lnTo>
                  <a:lnTo>
                    <a:pt x="1527423" y="1223848"/>
                  </a:lnTo>
                  <a:lnTo>
                    <a:pt x="1531066" y="1178662"/>
                  </a:lnTo>
                  <a:lnTo>
                    <a:pt x="1533381" y="1133403"/>
                  </a:lnTo>
                  <a:lnTo>
                    <a:pt x="1534366" y="1088104"/>
                  </a:lnTo>
                  <a:lnTo>
                    <a:pt x="1534022" y="1042795"/>
                  </a:lnTo>
                  <a:lnTo>
                    <a:pt x="1532348" y="997508"/>
                  </a:lnTo>
                  <a:lnTo>
                    <a:pt x="1529344" y="952276"/>
                  </a:lnTo>
                  <a:lnTo>
                    <a:pt x="1525010" y="907130"/>
                  </a:lnTo>
                  <a:lnTo>
                    <a:pt x="1519346" y="862101"/>
                  </a:lnTo>
                  <a:lnTo>
                    <a:pt x="1512352" y="817222"/>
                  </a:lnTo>
                  <a:lnTo>
                    <a:pt x="1504026" y="772525"/>
                  </a:lnTo>
                  <a:lnTo>
                    <a:pt x="1494370" y="728040"/>
                  </a:lnTo>
                  <a:lnTo>
                    <a:pt x="1483383" y="683801"/>
                  </a:lnTo>
                  <a:lnTo>
                    <a:pt x="1471064" y="639838"/>
                  </a:lnTo>
                  <a:lnTo>
                    <a:pt x="1457413" y="596184"/>
                  </a:lnTo>
                  <a:lnTo>
                    <a:pt x="1442431" y="552870"/>
                  </a:lnTo>
                  <a:lnTo>
                    <a:pt x="1426116" y="509928"/>
                  </a:lnTo>
                  <a:lnTo>
                    <a:pt x="1408469" y="467390"/>
                  </a:lnTo>
                  <a:lnTo>
                    <a:pt x="1389490" y="425288"/>
                  </a:lnTo>
                  <a:lnTo>
                    <a:pt x="1369178" y="383653"/>
                  </a:lnTo>
                  <a:lnTo>
                    <a:pt x="1347533" y="342517"/>
                  </a:lnTo>
                  <a:lnTo>
                    <a:pt x="1324555" y="301912"/>
                  </a:lnTo>
                  <a:lnTo>
                    <a:pt x="1300243" y="261870"/>
                  </a:lnTo>
                  <a:lnTo>
                    <a:pt x="1274598" y="222422"/>
                  </a:lnTo>
                  <a:lnTo>
                    <a:pt x="1247619" y="183600"/>
                  </a:lnTo>
                  <a:lnTo>
                    <a:pt x="1219306" y="145437"/>
                  </a:lnTo>
                  <a:lnTo>
                    <a:pt x="1189658" y="107963"/>
                  </a:lnTo>
                  <a:lnTo>
                    <a:pt x="1158676" y="71211"/>
                  </a:lnTo>
                  <a:lnTo>
                    <a:pt x="1126359" y="35213"/>
                  </a:lnTo>
                  <a:lnTo>
                    <a:pt x="109270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096000" y="2436240"/>
              <a:ext cx="1534795" cy="2562225"/>
            </a:xfrm>
            <a:custGeom>
              <a:avLst/>
              <a:gdLst/>
              <a:ahLst/>
              <a:cxnLst/>
              <a:rect l="l" t="t" r="r" b="b"/>
              <a:pathLst>
                <a:path w="1534795" h="2562225">
                  <a:moveTo>
                    <a:pt x="1092707" y="0"/>
                  </a:moveTo>
                  <a:lnTo>
                    <a:pt x="1126359" y="35213"/>
                  </a:lnTo>
                  <a:lnTo>
                    <a:pt x="1158676" y="71211"/>
                  </a:lnTo>
                  <a:lnTo>
                    <a:pt x="1189658" y="107963"/>
                  </a:lnTo>
                  <a:lnTo>
                    <a:pt x="1219306" y="145437"/>
                  </a:lnTo>
                  <a:lnTo>
                    <a:pt x="1247619" y="183600"/>
                  </a:lnTo>
                  <a:lnTo>
                    <a:pt x="1274598" y="222422"/>
                  </a:lnTo>
                  <a:lnTo>
                    <a:pt x="1300243" y="261870"/>
                  </a:lnTo>
                  <a:lnTo>
                    <a:pt x="1324555" y="301912"/>
                  </a:lnTo>
                  <a:lnTo>
                    <a:pt x="1347533" y="342517"/>
                  </a:lnTo>
                  <a:lnTo>
                    <a:pt x="1369178" y="383653"/>
                  </a:lnTo>
                  <a:lnTo>
                    <a:pt x="1389490" y="425288"/>
                  </a:lnTo>
                  <a:lnTo>
                    <a:pt x="1408469" y="467390"/>
                  </a:lnTo>
                  <a:lnTo>
                    <a:pt x="1426116" y="509928"/>
                  </a:lnTo>
                  <a:lnTo>
                    <a:pt x="1442431" y="552870"/>
                  </a:lnTo>
                  <a:lnTo>
                    <a:pt x="1457413" y="596184"/>
                  </a:lnTo>
                  <a:lnTo>
                    <a:pt x="1471064" y="639838"/>
                  </a:lnTo>
                  <a:lnTo>
                    <a:pt x="1483383" y="683801"/>
                  </a:lnTo>
                  <a:lnTo>
                    <a:pt x="1494370" y="728040"/>
                  </a:lnTo>
                  <a:lnTo>
                    <a:pt x="1504026" y="772525"/>
                  </a:lnTo>
                  <a:lnTo>
                    <a:pt x="1512352" y="817222"/>
                  </a:lnTo>
                  <a:lnTo>
                    <a:pt x="1519346" y="862101"/>
                  </a:lnTo>
                  <a:lnTo>
                    <a:pt x="1525010" y="907130"/>
                  </a:lnTo>
                  <a:lnTo>
                    <a:pt x="1529344" y="952276"/>
                  </a:lnTo>
                  <a:lnTo>
                    <a:pt x="1532348" y="997508"/>
                  </a:lnTo>
                  <a:lnTo>
                    <a:pt x="1534022" y="1042795"/>
                  </a:lnTo>
                  <a:lnTo>
                    <a:pt x="1534366" y="1088104"/>
                  </a:lnTo>
                  <a:lnTo>
                    <a:pt x="1533381" y="1133403"/>
                  </a:lnTo>
                  <a:lnTo>
                    <a:pt x="1531066" y="1178662"/>
                  </a:lnTo>
                  <a:lnTo>
                    <a:pt x="1527423" y="1223848"/>
                  </a:lnTo>
                  <a:lnTo>
                    <a:pt x="1522451" y="1268929"/>
                  </a:lnTo>
                  <a:lnTo>
                    <a:pt x="1516150" y="1313874"/>
                  </a:lnTo>
                  <a:lnTo>
                    <a:pt x="1508521" y="1358650"/>
                  </a:lnTo>
                  <a:lnTo>
                    <a:pt x="1499564" y="1403227"/>
                  </a:lnTo>
                  <a:lnTo>
                    <a:pt x="1489279" y="1447572"/>
                  </a:lnTo>
                  <a:lnTo>
                    <a:pt x="1477667" y="1491653"/>
                  </a:lnTo>
                  <a:lnTo>
                    <a:pt x="1464727" y="1535439"/>
                  </a:lnTo>
                  <a:lnTo>
                    <a:pt x="1450460" y="1578898"/>
                  </a:lnTo>
                  <a:lnTo>
                    <a:pt x="1434865" y="1621998"/>
                  </a:lnTo>
                  <a:lnTo>
                    <a:pt x="1417945" y="1664708"/>
                  </a:lnTo>
                  <a:lnTo>
                    <a:pt x="1399697" y="1706995"/>
                  </a:lnTo>
                  <a:lnTo>
                    <a:pt x="1380124" y="1748827"/>
                  </a:lnTo>
                  <a:lnTo>
                    <a:pt x="1359224" y="1790174"/>
                  </a:lnTo>
                  <a:lnTo>
                    <a:pt x="1336998" y="1831003"/>
                  </a:lnTo>
                  <a:lnTo>
                    <a:pt x="1313447" y="1871283"/>
                  </a:lnTo>
                  <a:lnTo>
                    <a:pt x="1288570" y="1910981"/>
                  </a:lnTo>
                  <a:lnTo>
                    <a:pt x="1262368" y="1950066"/>
                  </a:lnTo>
                  <a:lnTo>
                    <a:pt x="1234841" y="1988506"/>
                  </a:lnTo>
                  <a:lnTo>
                    <a:pt x="1205990" y="2026270"/>
                  </a:lnTo>
                  <a:lnTo>
                    <a:pt x="1175814" y="2063325"/>
                  </a:lnTo>
                  <a:lnTo>
                    <a:pt x="1144313" y="2099640"/>
                  </a:lnTo>
                  <a:lnTo>
                    <a:pt x="1111489" y="2135182"/>
                  </a:lnTo>
                  <a:lnTo>
                    <a:pt x="1077341" y="2169922"/>
                  </a:lnTo>
                  <a:lnTo>
                    <a:pt x="1040824" y="2204744"/>
                  </a:lnTo>
                  <a:lnTo>
                    <a:pt x="1003258" y="2238284"/>
                  </a:lnTo>
                  <a:lnTo>
                    <a:pt x="964679" y="2270523"/>
                  </a:lnTo>
                  <a:lnTo>
                    <a:pt x="925119" y="2301440"/>
                  </a:lnTo>
                  <a:lnTo>
                    <a:pt x="884615" y="2331015"/>
                  </a:lnTo>
                  <a:lnTo>
                    <a:pt x="843200" y="2359229"/>
                  </a:lnTo>
                  <a:lnTo>
                    <a:pt x="800909" y="2386061"/>
                  </a:lnTo>
                  <a:lnTo>
                    <a:pt x="757777" y="2411491"/>
                  </a:lnTo>
                  <a:lnTo>
                    <a:pt x="713838" y="2435501"/>
                  </a:lnTo>
                  <a:lnTo>
                    <a:pt x="669127" y="2458069"/>
                  </a:lnTo>
                  <a:lnTo>
                    <a:pt x="623679" y="2479176"/>
                  </a:lnTo>
                  <a:lnTo>
                    <a:pt x="577528" y="2498802"/>
                  </a:lnTo>
                  <a:lnTo>
                    <a:pt x="530709" y="2516927"/>
                  </a:lnTo>
                  <a:lnTo>
                    <a:pt x="483256" y="2533531"/>
                  </a:lnTo>
                  <a:lnTo>
                    <a:pt x="435204" y="2548595"/>
                  </a:lnTo>
                  <a:lnTo>
                    <a:pt x="386588" y="2562098"/>
                  </a:lnTo>
                  <a:lnTo>
                    <a:pt x="0" y="1077214"/>
                  </a:lnTo>
                  <a:lnTo>
                    <a:pt x="1092707" y="0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034280" y="3513454"/>
              <a:ext cx="1448435" cy="1534795"/>
            </a:xfrm>
            <a:custGeom>
              <a:avLst/>
              <a:gdLst/>
              <a:ahLst/>
              <a:cxnLst/>
              <a:rect l="l" t="t" r="r" b="b"/>
              <a:pathLst>
                <a:path w="1448435" h="1534795">
                  <a:moveTo>
                    <a:pt x="1061720" y="0"/>
                  </a:moveTo>
                  <a:lnTo>
                    <a:pt x="0" y="1107821"/>
                  </a:lnTo>
                  <a:lnTo>
                    <a:pt x="36525" y="1141709"/>
                  </a:lnTo>
                  <a:lnTo>
                    <a:pt x="73974" y="1174266"/>
                  </a:lnTo>
                  <a:lnTo>
                    <a:pt x="112310" y="1205480"/>
                  </a:lnTo>
                  <a:lnTo>
                    <a:pt x="151498" y="1235344"/>
                  </a:lnTo>
                  <a:lnTo>
                    <a:pt x="191501" y="1263846"/>
                  </a:lnTo>
                  <a:lnTo>
                    <a:pt x="232283" y="1290979"/>
                  </a:lnTo>
                  <a:lnTo>
                    <a:pt x="273808" y="1316733"/>
                  </a:lnTo>
                  <a:lnTo>
                    <a:pt x="316041" y="1341098"/>
                  </a:lnTo>
                  <a:lnTo>
                    <a:pt x="358945" y="1364064"/>
                  </a:lnTo>
                  <a:lnTo>
                    <a:pt x="402485" y="1385624"/>
                  </a:lnTo>
                  <a:lnTo>
                    <a:pt x="446624" y="1405766"/>
                  </a:lnTo>
                  <a:lnTo>
                    <a:pt x="491327" y="1424483"/>
                  </a:lnTo>
                  <a:lnTo>
                    <a:pt x="536557" y="1441764"/>
                  </a:lnTo>
                  <a:lnTo>
                    <a:pt x="582278" y="1457600"/>
                  </a:lnTo>
                  <a:lnTo>
                    <a:pt x="628455" y="1471981"/>
                  </a:lnTo>
                  <a:lnTo>
                    <a:pt x="675052" y="1484899"/>
                  </a:lnTo>
                  <a:lnTo>
                    <a:pt x="722032" y="1496344"/>
                  </a:lnTo>
                  <a:lnTo>
                    <a:pt x="769360" y="1506307"/>
                  </a:lnTo>
                  <a:lnTo>
                    <a:pt x="817000" y="1514778"/>
                  </a:lnTo>
                  <a:lnTo>
                    <a:pt x="864915" y="1521747"/>
                  </a:lnTo>
                  <a:lnTo>
                    <a:pt x="913070" y="1527207"/>
                  </a:lnTo>
                  <a:lnTo>
                    <a:pt x="961429" y="1531146"/>
                  </a:lnTo>
                  <a:lnTo>
                    <a:pt x="1009956" y="1533556"/>
                  </a:lnTo>
                  <a:lnTo>
                    <a:pt x="1058614" y="1534427"/>
                  </a:lnTo>
                  <a:lnTo>
                    <a:pt x="1107368" y="1533751"/>
                  </a:lnTo>
                  <a:lnTo>
                    <a:pt x="1156182" y="1531517"/>
                  </a:lnTo>
                  <a:lnTo>
                    <a:pt x="1205020" y="1527716"/>
                  </a:lnTo>
                  <a:lnTo>
                    <a:pt x="1253845" y="1522339"/>
                  </a:lnTo>
                  <a:lnTo>
                    <a:pt x="1302623" y="1515377"/>
                  </a:lnTo>
                  <a:lnTo>
                    <a:pt x="1351317" y="1506820"/>
                  </a:lnTo>
                  <a:lnTo>
                    <a:pt x="1399890" y="1496658"/>
                  </a:lnTo>
                  <a:lnTo>
                    <a:pt x="1448308" y="1484884"/>
                  </a:lnTo>
                  <a:lnTo>
                    <a:pt x="106172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034280" y="3513454"/>
              <a:ext cx="1448435" cy="1534795"/>
            </a:xfrm>
            <a:custGeom>
              <a:avLst/>
              <a:gdLst/>
              <a:ahLst/>
              <a:cxnLst/>
              <a:rect l="l" t="t" r="r" b="b"/>
              <a:pathLst>
                <a:path w="1448435" h="1534795">
                  <a:moveTo>
                    <a:pt x="1448308" y="1484884"/>
                  </a:moveTo>
                  <a:lnTo>
                    <a:pt x="1399890" y="1496658"/>
                  </a:lnTo>
                  <a:lnTo>
                    <a:pt x="1351317" y="1506820"/>
                  </a:lnTo>
                  <a:lnTo>
                    <a:pt x="1302623" y="1515377"/>
                  </a:lnTo>
                  <a:lnTo>
                    <a:pt x="1253845" y="1522339"/>
                  </a:lnTo>
                  <a:lnTo>
                    <a:pt x="1205020" y="1527716"/>
                  </a:lnTo>
                  <a:lnTo>
                    <a:pt x="1156182" y="1531517"/>
                  </a:lnTo>
                  <a:lnTo>
                    <a:pt x="1107368" y="1533751"/>
                  </a:lnTo>
                  <a:lnTo>
                    <a:pt x="1058614" y="1534427"/>
                  </a:lnTo>
                  <a:lnTo>
                    <a:pt x="1009956" y="1533556"/>
                  </a:lnTo>
                  <a:lnTo>
                    <a:pt x="961429" y="1531146"/>
                  </a:lnTo>
                  <a:lnTo>
                    <a:pt x="913070" y="1527207"/>
                  </a:lnTo>
                  <a:lnTo>
                    <a:pt x="864915" y="1521747"/>
                  </a:lnTo>
                  <a:lnTo>
                    <a:pt x="817000" y="1514778"/>
                  </a:lnTo>
                  <a:lnTo>
                    <a:pt x="769360" y="1506307"/>
                  </a:lnTo>
                  <a:lnTo>
                    <a:pt x="722032" y="1496344"/>
                  </a:lnTo>
                  <a:lnTo>
                    <a:pt x="675052" y="1484899"/>
                  </a:lnTo>
                  <a:lnTo>
                    <a:pt x="628455" y="1471981"/>
                  </a:lnTo>
                  <a:lnTo>
                    <a:pt x="582278" y="1457600"/>
                  </a:lnTo>
                  <a:lnTo>
                    <a:pt x="536557" y="1441764"/>
                  </a:lnTo>
                  <a:lnTo>
                    <a:pt x="491327" y="1424483"/>
                  </a:lnTo>
                  <a:lnTo>
                    <a:pt x="446624" y="1405766"/>
                  </a:lnTo>
                  <a:lnTo>
                    <a:pt x="402485" y="1385624"/>
                  </a:lnTo>
                  <a:lnTo>
                    <a:pt x="358945" y="1364064"/>
                  </a:lnTo>
                  <a:lnTo>
                    <a:pt x="316041" y="1341098"/>
                  </a:lnTo>
                  <a:lnTo>
                    <a:pt x="273808" y="1316733"/>
                  </a:lnTo>
                  <a:lnTo>
                    <a:pt x="232283" y="1290979"/>
                  </a:lnTo>
                  <a:lnTo>
                    <a:pt x="191501" y="1263846"/>
                  </a:lnTo>
                  <a:lnTo>
                    <a:pt x="151498" y="1235344"/>
                  </a:lnTo>
                  <a:lnTo>
                    <a:pt x="112310" y="1205480"/>
                  </a:lnTo>
                  <a:lnTo>
                    <a:pt x="73974" y="1174266"/>
                  </a:lnTo>
                  <a:lnTo>
                    <a:pt x="36525" y="1141709"/>
                  </a:lnTo>
                  <a:lnTo>
                    <a:pt x="0" y="1107821"/>
                  </a:lnTo>
                  <a:lnTo>
                    <a:pt x="1061720" y="0"/>
                  </a:lnTo>
                  <a:lnTo>
                    <a:pt x="1448308" y="1484884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561636" y="1979040"/>
              <a:ext cx="1534795" cy="2642235"/>
            </a:xfrm>
            <a:custGeom>
              <a:avLst/>
              <a:gdLst/>
              <a:ahLst/>
              <a:cxnLst/>
              <a:rect l="l" t="t" r="r" b="b"/>
              <a:pathLst>
                <a:path w="1534795" h="2642235">
                  <a:moveTo>
                    <a:pt x="1534363" y="0"/>
                  </a:moveTo>
                  <a:lnTo>
                    <a:pt x="1484270" y="817"/>
                  </a:lnTo>
                  <a:lnTo>
                    <a:pt x="1434386" y="3259"/>
                  </a:lnTo>
                  <a:lnTo>
                    <a:pt x="1384746" y="7310"/>
                  </a:lnTo>
                  <a:lnTo>
                    <a:pt x="1335386" y="12955"/>
                  </a:lnTo>
                  <a:lnTo>
                    <a:pt x="1286342" y="20179"/>
                  </a:lnTo>
                  <a:lnTo>
                    <a:pt x="1237649" y="28967"/>
                  </a:lnTo>
                  <a:lnTo>
                    <a:pt x="1189343" y="39303"/>
                  </a:lnTo>
                  <a:lnTo>
                    <a:pt x="1141458" y="51171"/>
                  </a:lnTo>
                  <a:lnTo>
                    <a:pt x="1094032" y="64558"/>
                  </a:lnTo>
                  <a:lnTo>
                    <a:pt x="1047100" y="79447"/>
                  </a:lnTo>
                  <a:lnTo>
                    <a:pt x="1000696" y="95823"/>
                  </a:lnTo>
                  <a:lnTo>
                    <a:pt x="954857" y="113671"/>
                  </a:lnTo>
                  <a:lnTo>
                    <a:pt x="909619" y="132975"/>
                  </a:lnTo>
                  <a:lnTo>
                    <a:pt x="865016" y="153721"/>
                  </a:lnTo>
                  <a:lnTo>
                    <a:pt x="821085" y="175893"/>
                  </a:lnTo>
                  <a:lnTo>
                    <a:pt x="777861" y="199476"/>
                  </a:lnTo>
                  <a:lnTo>
                    <a:pt x="735380" y="224455"/>
                  </a:lnTo>
                  <a:lnTo>
                    <a:pt x="693678" y="250814"/>
                  </a:lnTo>
                  <a:lnTo>
                    <a:pt x="652789" y="278538"/>
                  </a:lnTo>
                  <a:lnTo>
                    <a:pt x="612749" y="307612"/>
                  </a:lnTo>
                  <a:lnTo>
                    <a:pt x="573595" y="338020"/>
                  </a:lnTo>
                  <a:lnTo>
                    <a:pt x="535362" y="369748"/>
                  </a:lnTo>
                  <a:lnTo>
                    <a:pt x="498085" y="402779"/>
                  </a:lnTo>
                  <a:lnTo>
                    <a:pt x="461800" y="437100"/>
                  </a:lnTo>
                  <a:lnTo>
                    <a:pt x="426542" y="472694"/>
                  </a:lnTo>
                  <a:lnTo>
                    <a:pt x="393387" y="508388"/>
                  </a:lnTo>
                  <a:lnTo>
                    <a:pt x="361578" y="544848"/>
                  </a:lnTo>
                  <a:lnTo>
                    <a:pt x="331115" y="582043"/>
                  </a:lnTo>
                  <a:lnTo>
                    <a:pt x="301997" y="619939"/>
                  </a:lnTo>
                  <a:lnTo>
                    <a:pt x="274224" y="658506"/>
                  </a:lnTo>
                  <a:lnTo>
                    <a:pt x="247793" y="697712"/>
                  </a:lnTo>
                  <a:lnTo>
                    <a:pt x="222706" y="737524"/>
                  </a:lnTo>
                  <a:lnTo>
                    <a:pt x="198961" y="777912"/>
                  </a:lnTo>
                  <a:lnTo>
                    <a:pt x="176558" y="818843"/>
                  </a:lnTo>
                  <a:lnTo>
                    <a:pt x="155495" y="860286"/>
                  </a:lnTo>
                  <a:lnTo>
                    <a:pt x="135773" y="902209"/>
                  </a:lnTo>
                  <a:lnTo>
                    <a:pt x="117390" y="944580"/>
                  </a:lnTo>
                  <a:lnTo>
                    <a:pt x="100346" y="987367"/>
                  </a:lnTo>
                  <a:lnTo>
                    <a:pt x="84641" y="1030539"/>
                  </a:lnTo>
                  <a:lnTo>
                    <a:pt x="70272" y="1074063"/>
                  </a:lnTo>
                  <a:lnTo>
                    <a:pt x="57241" y="1117909"/>
                  </a:lnTo>
                  <a:lnTo>
                    <a:pt x="45545" y="1162044"/>
                  </a:lnTo>
                  <a:lnTo>
                    <a:pt x="35185" y="1206436"/>
                  </a:lnTo>
                  <a:lnTo>
                    <a:pt x="26160" y="1251055"/>
                  </a:lnTo>
                  <a:lnTo>
                    <a:pt x="18469" y="1295867"/>
                  </a:lnTo>
                  <a:lnTo>
                    <a:pt x="12111" y="1340842"/>
                  </a:lnTo>
                  <a:lnTo>
                    <a:pt x="7086" y="1385947"/>
                  </a:lnTo>
                  <a:lnTo>
                    <a:pt x="3393" y="1431151"/>
                  </a:lnTo>
                  <a:lnTo>
                    <a:pt x="1031" y="1476421"/>
                  </a:lnTo>
                  <a:lnTo>
                    <a:pt x="0" y="1521727"/>
                  </a:lnTo>
                  <a:lnTo>
                    <a:pt x="298" y="1567037"/>
                  </a:lnTo>
                  <a:lnTo>
                    <a:pt x="1926" y="1612318"/>
                  </a:lnTo>
                  <a:lnTo>
                    <a:pt x="4883" y="1657539"/>
                  </a:lnTo>
                  <a:lnTo>
                    <a:pt x="9167" y="1702668"/>
                  </a:lnTo>
                  <a:lnTo>
                    <a:pt x="14779" y="1747673"/>
                  </a:lnTo>
                  <a:lnTo>
                    <a:pt x="21717" y="1792524"/>
                  </a:lnTo>
                  <a:lnTo>
                    <a:pt x="29982" y="1837187"/>
                  </a:lnTo>
                  <a:lnTo>
                    <a:pt x="39571" y="1881631"/>
                  </a:lnTo>
                  <a:lnTo>
                    <a:pt x="50485" y="1925824"/>
                  </a:lnTo>
                  <a:lnTo>
                    <a:pt x="62722" y="1969735"/>
                  </a:lnTo>
                  <a:lnTo>
                    <a:pt x="76283" y="2013332"/>
                  </a:lnTo>
                  <a:lnTo>
                    <a:pt x="91166" y="2056583"/>
                  </a:lnTo>
                  <a:lnTo>
                    <a:pt x="107371" y="2099456"/>
                  </a:lnTo>
                  <a:lnTo>
                    <a:pt x="124897" y="2141920"/>
                  </a:lnTo>
                  <a:lnTo>
                    <a:pt x="143744" y="2183942"/>
                  </a:lnTo>
                  <a:lnTo>
                    <a:pt x="163910" y="2225492"/>
                  </a:lnTo>
                  <a:lnTo>
                    <a:pt x="185395" y="2266537"/>
                  </a:lnTo>
                  <a:lnTo>
                    <a:pt x="208198" y="2307045"/>
                  </a:lnTo>
                  <a:lnTo>
                    <a:pt x="232320" y="2346985"/>
                  </a:lnTo>
                  <a:lnTo>
                    <a:pt x="257758" y="2386325"/>
                  </a:lnTo>
                  <a:lnTo>
                    <a:pt x="284512" y="2425033"/>
                  </a:lnTo>
                  <a:lnTo>
                    <a:pt x="312582" y="2463077"/>
                  </a:lnTo>
                  <a:lnTo>
                    <a:pt x="341967" y="2500426"/>
                  </a:lnTo>
                  <a:lnTo>
                    <a:pt x="372667" y="2537049"/>
                  </a:lnTo>
                  <a:lnTo>
                    <a:pt x="404679" y="2572912"/>
                  </a:lnTo>
                  <a:lnTo>
                    <a:pt x="438005" y="2607984"/>
                  </a:lnTo>
                  <a:lnTo>
                    <a:pt x="472643" y="2642235"/>
                  </a:lnTo>
                  <a:lnTo>
                    <a:pt x="1534363" y="1534414"/>
                  </a:lnTo>
                  <a:lnTo>
                    <a:pt x="1534363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561636" y="1979040"/>
              <a:ext cx="1534795" cy="2642235"/>
            </a:xfrm>
            <a:custGeom>
              <a:avLst/>
              <a:gdLst/>
              <a:ahLst/>
              <a:cxnLst/>
              <a:rect l="l" t="t" r="r" b="b"/>
              <a:pathLst>
                <a:path w="1534795" h="2642235">
                  <a:moveTo>
                    <a:pt x="472643" y="2642235"/>
                  </a:moveTo>
                  <a:lnTo>
                    <a:pt x="438005" y="2607984"/>
                  </a:lnTo>
                  <a:lnTo>
                    <a:pt x="404679" y="2572912"/>
                  </a:lnTo>
                  <a:lnTo>
                    <a:pt x="372667" y="2537049"/>
                  </a:lnTo>
                  <a:lnTo>
                    <a:pt x="341967" y="2500426"/>
                  </a:lnTo>
                  <a:lnTo>
                    <a:pt x="312582" y="2463077"/>
                  </a:lnTo>
                  <a:lnTo>
                    <a:pt x="284512" y="2425033"/>
                  </a:lnTo>
                  <a:lnTo>
                    <a:pt x="257758" y="2386325"/>
                  </a:lnTo>
                  <a:lnTo>
                    <a:pt x="232320" y="2346985"/>
                  </a:lnTo>
                  <a:lnTo>
                    <a:pt x="208198" y="2307045"/>
                  </a:lnTo>
                  <a:lnTo>
                    <a:pt x="185395" y="2266537"/>
                  </a:lnTo>
                  <a:lnTo>
                    <a:pt x="163910" y="2225492"/>
                  </a:lnTo>
                  <a:lnTo>
                    <a:pt x="143744" y="2183942"/>
                  </a:lnTo>
                  <a:lnTo>
                    <a:pt x="124897" y="2141920"/>
                  </a:lnTo>
                  <a:lnTo>
                    <a:pt x="107371" y="2099456"/>
                  </a:lnTo>
                  <a:lnTo>
                    <a:pt x="91166" y="2056583"/>
                  </a:lnTo>
                  <a:lnTo>
                    <a:pt x="76283" y="2013332"/>
                  </a:lnTo>
                  <a:lnTo>
                    <a:pt x="62722" y="1969735"/>
                  </a:lnTo>
                  <a:lnTo>
                    <a:pt x="50485" y="1925824"/>
                  </a:lnTo>
                  <a:lnTo>
                    <a:pt x="39571" y="1881631"/>
                  </a:lnTo>
                  <a:lnTo>
                    <a:pt x="29982" y="1837187"/>
                  </a:lnTo>
                  <a:lnTo>
                    <a:pt x="21717" y="1792524"/>
                  </a:lnTo>
                  <a:lnTo>
                    <a:pt x="14779" y="1747673"/>
                  </a:lnTo>
                  <a:lnTo>
                    <a:pt x="9167" y="1702668"/>
                  </a:lnTo>
                  <a:lnTo>
                    <a:pt x="4883" y="1657539"/>
                  </a:lnTo>
                  <a:lnTo>
                    <a:pt x="1926" y="1612318"/>
                  </a:lnTo>
                  <a:lnTo>
                    <a:pt x="298" y="1567037"/>
                  </a:lnTo>
                  <a:lnTo>
                    <a:pt x="0" y="1521727"/>
                  </a:lnTo>
                  <a:lnTo>
                    <a:pt x="1031" y="1476421"/>
                  </a:lnTo>
                  <a:lnTo>
                    <a:pt x="3393" y="1431151"/>
                  </a:lnTo>
                  <a:lnTo>
                    <a:pt x="7086" y="1385947"/>
                  </a:lnTo>
                  <a:lnTo>
                    <a:pt x="12111" y="1340842"/>
                  </a:lnTo>
                  <a:lnTo>
                    <a:pt x="18469" y="1295867"/>
                  </a:lnTo>
                  <a:lnTo>
                    <a:pt x="26160" y="1251055"/>
                  </a:lnTo>
                  <a:lnTo>
                    <a:pt x="35185" y="1206436"/>
                  </a:lnTo>
                  <a:lnTo>
                    <a:pt x="45545" y="1162044"/>
                  </a:lnTo>
                  <a:lnTo>
                    <a:pt x="57241" y="1117909"/>
                  </a:lnTo>
                  <a:lnTo>
                    <a:pt x="70272" y="1074063"/>
                  </a:lnTo>
                  <a:lnTo>
                    <a:pt x="84641" y="1030539"/>
                  </a:lnTo>
                  <a:lnTo>
                    <a:pt x="100346" y="987367"/>
                  </a:lnTo>
                  <a:lnTo>
                    <a:pt x="117390" y="944580"/>
                  </a:lnTo>
                  <a:lnTo>
                    <a:pt x="135773" y="902209"/>
                  </a:lnTo>
                  <a:lnTo>
                    <a:pt x="155495" y="860286"/>
                  </a:lnTo>
                  <a:lnTo>
                    <a:pt x="176558" y="818843"/>
                  </a:lnTo>
                  <a:lnTo>
                    <a:pt x="198961" y="777912"/>
                  </a:lnTo>
                  <a:lnTo>
                    <a:pt x="222706" y="737524"/>
                  </a:lnTo>
                  <a:lnTo>
                    <a:pt x="247793" y="697712"/>
                  </a:lnTo>
                  <a:lnTo>
                    <a:pt x="274224" y="658506"/>
                  </a:lnTo>
                  <a:lnTo>
                    <a:pt x="301997" y="619939"/>
                  </a:lnTo>
                  <a:lnTo>
                    <a:pt x="331115" y="582043"/>
                  </a:lnTo>
                  <a:lnTo>
                    <a:pt x="361578" y="544848"/>
                  </a:lnTo>
                  <a:lnTo>
                    <a:pt x="393387" y="508388"/>
                  </a:lnTo>
                  <a:lnTo>
                    <a:pt x="426542" y="472694"/>
                  </a:lnTo>
                  <a:lnTo>
                    <a:pt x="461800" y="437100"/>
                  </a:lnTo>
                  <a:lnTo>
                    <a:pt x="498085" y="402779"/>
                  </a:lnTo>
                  <a:lnTo>
                    <a:pt x="535362" y="369748"/>
                  </a:lnTo>
                  <a:lnTo>
                    <a:pt x="573595" y="338020"/>
                  </a:lnTo>
                  <a:lnTo>
                    <a:pt x="612749" y="307612"/>
                  </a:lnTo>
                  <a:lnTo>
                    <a:pt x="652789" y="278538"/>
                  </a:lnTo>
                  <a:lnTo>
                    <a:pt x="693678" y="250814"/>
                  </a:lnTo>
                  <a:lnTo>
                    <a:pt x="735380" y="224455"/>
                  </a:lnTo>
                  <a:lnTo>
                    <a:pt x="777861" y="199476"/>
                  </a:lnTo>
                  <a:lnTo>
                    <a:pt x="821085" y="175893"/>
                  </a:lnTo>
                  <a:lnTo>
                    <a:pt x="865016" y="153721"/>
                  </a:lnTo>
                  <a:lnTo>
                    <a:pt x="909619" y="132975"/>
                  </a:lnTo>
                  <a:lnTo>
                    <a:pt x="954857" y="113671"/>
                  </a:lnTo>
                  <a:lnTo>
                    <a:pt x="1000696" y="95823"/>
                  </a:lnTo>
                  <a:lnTo>
                    <a:pt x="1047100" y="79447"/>
                  </a:lnTo>
                  <a:lnTo>
                    <a:pt x="1094032" y="64558"/>
                  </a:lnTo>
                  <a:lnTo>
                    <a:pt x="1141458" y="51171"/>
                  </a:lnTo>
                  <a:lnTo>
                    <a:pt x="1189343" y="39303"/>
                  </a:lnTo>
                  <a:lnTo>
                    <a:pt x="1237649" y="28967"/>
                  </a:lnTo>
                  <a:lnTo>
                    <a:pt x="1286342" y="20179"/>
                  </a:lnTo>
                  <a:lnTo>
                    <a:pt x="1335386" y="12955"/>
                  </a:lnTo>
                  <a:lnTo>
                    <a:pt x="1384746" y="7310"/>
                  </a:lnTo>
                  <a:lnTo>
                    <a:pt x="1434386" y="3259"/>
                  </a:lnTo>
                  <a:lnTo>
                    <a:pt x="1484270" y="817"/>
                  </a:lnTo>
                  <a:lnTo>
                    <a:pt x="1534363" y="0"/>
                  </a:lnTo>
                  <a:lnTo>
                    <a:pt x="1534363" y="1534414"/>
                  </a:lnTo>
                  <a:lnTo>
                    <a:pt x="472643" y="2642235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6464934" y="2131313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14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255509" y="3750945"/>
            <a:ext cx="23050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37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55309" y="4675123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18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88534" y="2817367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42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2326936" y="5464852"/>
            <a:ext cx="124460" cy="124460"/>
            <a:chOff x="2326936" y="5464852"/>
            <a:chExt cx="124460" cy="124460"/>
          </a:xfrm>
        </p:grpSpPr>
        <p:sp>
          <p:nvSpPr>
            <p:cNvPr id="17" name="object 17" descr=""/>
            <p:cNvSpPr/>
            <p:nvPr/>
          </p:nvSpPr>
          <p:spPr>
            <a:xfrm>
              <a:off x="23332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3332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2483357" y="5371846"/>
            <a:ext cx="184086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Doctoral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6441735" y="5464852"/>
            <a:ext cx="124460" cy="124460"/>
            <a:chOff x="6441735" y="5464852"/>
            <a:chExt cx="124460" cy="124460"/>
          </a:xfrm>
        </p:grpSpPr>
        <p:sp>
          <p:nvSpPr>
            <p:cNvPr id="21" name="object 21" descr=""/>
            <p:cNvSpPr/>
            <p:nvPr/>
          </p:nvSpPr>
          <p:spPr>
            <a:xfrm>
              <a:off x="6448043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448043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598666" y="5371846"/>
            <a:ext cx="172021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Master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2326936" y="5864140"/>
            <a:ext cx="124460" cy="124460"/>
            <a:chOff x="2326936" y="5864140"/>
            <a:chExt cx="124460" cy="124460"/>
          </a:xfrm>
        </p:grpSpPr>
        <p:sp>
          <p:nvSpPr>
            <p:cNvPr id="25" name="object 25" descr=""/>
            <p:cNvSpPr/>
            <p:nvPr/>
          </p:nvSpPr>
          <p:spPr>
            <a:xfrm>
              <a:off x="23332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3332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2483357" y="5771184"/>
            <a:ext cx="18586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Bachelor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6441735" y="5864140"/>
            <a:ext cx="124460" cy="124460"/>
            <a:chOff x="6441735" y="5864140"/>
            <a:chExt cx="124460" cy="124460"/>
          </a:xfrm>
        </p:grpSpPr>
        <p:sp>
          <p:nvSpPr>
            <p:cNvPr id="29" name="object 29" descr=""/>
            <p:cNvSpPr/>
            <p:nvPr/>
          </p:nvSpPr>
          <p:spPr>
            <a:xfrm>
              <a:off x="6448043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448043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6598666" y="5771184"/>
            <a:ext cx="33426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2nd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professional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higher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education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2886" y="199135"/>
            <a:ext cx="106095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Distribution</a:t>
            </a:r>
            <a:r>
              <a:rPr dirty="0" spc="-120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/>
              <a:t>Latvian</a:t>
            </a:r>
            <a:r>
              <a:rPr dirty="0" spc="-70"/>
              <a:t> </a:t>
            </a:r>
            <a:r>
              <a:rPr dirty="0" spc="-10"/>
              <a:t>state</a:t>
            </a:r>
            <a:r>
              <a:rPr dirty="0" spc="-70"/>
              <a:t> </a:t>
            </a:r>
            <a:r>
              <a:rPr dirty="0"/>
              <a:t>study</a:t>
            </a:r>
            <a:r>
              <a:rPr dirty="0" spc="-90"/>
              <a:t> </a:t>
            </a:r>
            <a:r>
              <a:rPr dirty="0"/>
              <a:t>scholarships</a:t>
            </a:r>
            <a:r>
              <a:rPr dirty="0" spc="-100"/>
              <a:t> </a:t>
            </a:r>
            <a:r>
              <a:rPr dirty="0"/>
              <a:t>by</a:t>
            </a:r>
            <a:r>
              <a:rPr dirty="0" spc="-95"/>
              <a:t> </a:t>
            </a:r>
            <a:r>
              <a:rPr dirty="0" spc="-10"/>
              <a:t>sectors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878323" y="2093785"/>
            <a:ext cx="5154930" cy="3507104"/>
            <a:chOff x="4878323" y="2093785"/>
            <a:chExt cx="5154930" cy="3507104"/>
          </a:xfrm>
        </p:grpSpPr>
        <p:sp>
          <p:nvSpPr>
            <p:cNvPr id="4" name="object 4" descr=""/>
            <p:cNvSpPr/>
            <p:nvPr/>
          </p:nvSpPr>
          <p:spPr>
            <a:xfrm>
              <a:off x="5571743" y="2098548"/>
              <a:ext cx="4451985" cy="3462654"/>
            </a:xfrm>
            <a:custGeom>
              <a:avLst/>
              <a:gdLst/>
              <a:ahLst/>
              <a:cxnLst/>
              <a:rect l="l" t="t" r="r" b="b"/>
              <a:pathLst>
                <a:path w="4451984" h="3462654">
                  <a:moveTo>
                    <a:pt x="0" y="1659635"/>
                  </a:moveTo>
                  <a:lnTo>
                    <a:pt x="0" y="1802891"/>
                  </a:lnTo>
                </a:path>
                <a:path w="4451984" h="3462654">
                  <a:moveTo>
                    <a:pt x="0" y="0"/>
                  </a:moveTo>
                  <a:lnTo>
                    <a:pt x="0" y="1514855"/>
                  </a:lnTo>
                </a:path>
                <a:path w="4451984" h="3462654">
                  <a:moveTo>
                    <a:pt x="0" y="3389376"/>
                  </a:moveTo>
                  <a:lnTo>
                    <a:pt x="0" y="3462528"/>
                  </a:lnTo>
                </a:path>
                <a:path w="4451984" h="3462654">
                  <a:moveTo>
                    <a:pt x="0" y="2235708"/>
                  </a:moveTo>
                  <a:lnTo>
                    <a:pt x="0" y="2380488"/>
                  </a:lnTo>
                </a:path>
                <a:path w="4451984" h="3462654">
                  <a:moveTo>
                    <a:pt x="0" y="3101340"/>
                  </a:moveTo>
                  <a:lnTo>
                    <a:pt x="0" y="3246120"/>
                  </a:lnTo>
                </a:path>
                <a:path w="4451984" h="3462654">
                  <a:moveTo>
                    <a:pt x="0" y="1947671"/>
                  </a:moveTo>
                  <a:lnTo>
                    <a:pt x="0" y="2090927"/>
                  </a:lnTo>
                </a:path>
                <a:path w="4451984" h="3462654">
                  <a:moveTo>
                    <a:pt x="0" y="2813304"/>
                  </a:moveTo>
                  <a:lnTo>
                    <a:pt x="0" y="2956560"/>
                  </a:lnTo>
                </a:path>
                <a:path w="4451984" h="3462654">
                  <a:moveTo>
                    <a:pt x="0" y="2523744"/>
                  </a:moveTo>
                  <a:lnTo>
                    <a:pt x="0" y="2668523"/>
                  </a:lnTo>
                </a:path>
                <a:path w="4451984" h="3462654">
                  <a:moveTo>
                    <a:pt x="635507" y="3101340"/>
                  </a:moveTo>
                  <a:lnTo>
                    <a:pt x="635507" y="3246120"/>
                  </a:lnTo>
                </a:path>
                <a:path w="4451984" h="3462654">
                  <a:moveTo>
                    <a:pt x="635507" y="2813304"/>
                  </a:moveTo>
                  <a:lnTo>
                    <a:pt x="635507" y="2956560"/>
                  </a:lnTo>
                </a:path>
                <a:path w="4451984" h="3462654">
                  <a:moveTo>
                    <a:pt x="635507" y="3389376"/>
                  </a:moveTo>
                  <a:lnTo>
                    <a:pt x="635507" y="3462528"/>
                  </a:lnTo>
                </a:path>
                <a:path w="4451984" h="3462654">
                  <a:moveTo>
                    <a:pt x="635507" y="0"/>
                  </a:moveTo>
                  <a:lnTo>
                    <a:pt x="635507" y="2668523"/>
                  </a:lnTo>
                </a:path>
                <a:path w="4451984" h="3462654">
                  <a:moveTo>
                    <a:pt x="1271015" y="3389376"/>
                  </a:moveTo>
                  <a:lnTo>
                    <a:pt x="1271015" y="3462528"/>
                  </a:lnTo>
                </a:path>
                <a:path w="4451984" h="3462654">
                  <a:moveTo>
                    <a:pt x="1271015" y="0"/>
                  </a:moveTo>
                  <a:lnTo>
                    <a:pt x="1271015" y="3246120"/>
                  </a:lnTo>
                </a:path>
                <a:path w="4451984" h="3462654">
                  <a:moveTo>
                    <a:pt x="1906524" y="0"/>
                  </a:moveTo>
                  <a:lnTo>
                    <a:pt x="1906524" y="3246120"/>
                  </a:lnTo>
                </a:path>
                <a:path w="4451984" h="3462654">
                  <a:moveTo>
                    <a:pt x="1906524" y="3389376"/>
                  </a:moveTo>
                  <a:lnTo>
                    <a:pt x="1906524" y="3462528"/>
                  </a:lnTo>
                </a:path>
                <a:path w="4451984" h="3462654">
                  <a:moveTo>
                    <a:pt x="2543555" y="3389376"/>
                  </a:moveTo>
                  <a:lnTo>
                    <a:pt x="2543555" y="3462528"/>
                  </a:lnTo>
                </a:path>
                <a:path w="4451984" h="3462654">
                  <a:moveTo>
                    <a:pt x="2543555" y="0"/>
                  </a:moveTo>
                  <a:lnTo>
                    <a:pt x="2543555" y="3246120"/>
                  </a:lnTo>
                </a:path>
                <a:path w="4451984" h="3462654">
                  <a:moveTo>
                    <a:pt x="3179063" y="0"/>
                  </a:moveTo>
                  <a:lnTo>
                    <a:pt x="3179063" y="3246120"/>
                  </a:lnTo>
                </a:path>
                <a:path w="4451984" h="3462654">
                  <a:moveTo>
                    <a:pt x="3179063" y="3389376"/>
                  </a:moveTo>
                  <a:lnTo>
                    <a:pt x="3179063" y="3462528"/>
                  </a:lnTo>
                </a:path>
                <a:path w="4451984" h="3462654">
                  <a:moveTo>
                    <a:pt x="3814572" y="3389376"/>
                  </a:moveTo>
                  <a:lnTo>
                    <a:pt x="3814572" y="3462528"/>
                  </a:lnTo>
                </a:path>
                <a:path w="4451984" h="3462654">
                  <a:moveTo>
                    <a:pt x="3814572" y="0"/>
                  </a:moveTo>
                  <a:lnTo>
                    <a:pt x="3814572" y="3246120"/>
                  </a:lnTo>
                </a:path>
                <a:path w="4451984" h="3462654">
                  <a:moveTo>
                    <a:pt x="4451604" y="0"/>
                  </a:moveTo>
                  <a:lnTo>
                    <a:pt x="4451604" y="3462528"/>
                  </a:lnTo>
                </a:path>
              </a:pathLst>
            </a:custGeom>
            <a:ln w="9525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934711" y="5344668"/>
              <a:ext cx="5088890" cy="143510"/>
            </a:xfrm>
            <a:custGeom>
              <a:avLst/>
              <a:gdLst/>
              <a:ahLst/>
              <a:cxnLst/>
              <a:rect l="l" t="t" r="r" b="b"/>
              <a:pathLst>
                <a:path w="5088890" h="143510">
                  <a:moveTo>
                    <a:pt x="5088636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5088636" y="143255"/>
                  </a:lnTo>
                  <a:lnTo>
                    <a:pt x="508863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934711" y="5344668"/>
              <a:ext cx="5088890" cy="143510"/>
            </a:xfrm>
            <a:custGeom>
              <a:avLst/>
              <a:gdLst/>
              <a:ahLst/>
              <a:cxnLst/>
              <a:rect l="l" t="t" r="r" b="b"/>
              <a:pathLst>
                <a:path w="5088890" h="143510">
                  <a:moveTo>
                    <a:pt x="0" y="143255"/>
                  </a:moveTo>
                  <a:lnTo>
                    <a:pt x="5088636" y="143255"/>
                  </a:lnTo>
                  <a:lnTo>
                    <a:pt x="5088636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934711" y="5055108"/>
              <a:ext cx="1781810" cy="144780"/>
            </a:xfrm>
            <a:custGeom>
              <a:avLst/>
              <a:gdLst/>
              <a:ahLst/>
              <a:cxnLst/>
              <a:rect l="l" t="t" r="r" b="b"/>
              <a:pathLst>
                <a:path w="1781809" h="144779">
                  <a:moveTo>
                    <a:pt x="1781556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1781556" y="144780"/>
                  </a:lnTo>
                  <a:lnTo>
                    <a:pt x="178155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934711" y="5055108"/>
              <a:ext cx="1781810" cy="144780"/>
            </a:xfrm>
            <a:custGeom>
              <a:avLst/>
              <a:gdLst/>
              <a:ahLst/>
              <a:cxnLst/>
              <a:rect l="l" t="t" r="r" b="b"/>
              <a:pathLst>
                <a:path w="1781809" h="144779">
                  <a:moveTo>
                    <a:pt x="0" y="144780"/>
                  </a:moveTo>
                  <a:lnTo>
                    <a:pt x="1781556" y="144780"/>
                  </a:lnTo>
                  <a:lnTo>
                    <a:pt x="1781556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934711" y="4767072"/>
              <a:ext cx="1653539" cy="144780"/>
            </a:xfrm>
            <a:custGeom>
              <a:avLst/>
              <a:gdLst/>
              <a:ahLst/>
              <a:cxnLst/>
              <a:rect l="l" t="t" r="r" b="b"/>
              <a:pathLst>
                <a:path w="1653540" h="144779">
                  <a:moveTo>
                    <a:pt x="1653539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1653539" y="144779"/>
                  </a:lnTo>
                  <a:lnTo>
                    <a:pt x="1653539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934711" y="4767072"/>
              <a:ext cx="1653539" cy="144780"/>
            </a:xfrm>
            <a:custGeom>
              <a:avLst/>
              <a:gdLst/>
              <a:ahLst/>
              <a:cxnLst/>
              <a:rect l="l" t="t" r="r" b="b"/>
              <a:pathLst>
                <a:path w="1653540" h="144779">
                  <a:moveTo>
                    <a:pt x="0" y="144779"/>
                  </a:moveTo>
                  <a:lnTo>
                    <a:pt x="1653539" y="144779"/>
                  </a:lnTo>
                  <a:lnTo>
                    <a:pt x="1653539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934711" y="4479036"/>
              <a:ext cx="1018540" cy="143510"/>
            </a:xfrm>
            <a:custGeom>
              <a:avLst/>
              <a:gdLst/>
              <a:ahLst/>
              <a:cxnLst/>
              <a:rect l="l" t="t" r="r" b="b"/>
              <a:pathLst>
                <a:path w="1018539" h="143510">
                  <a:moveTo>
                    <a:pt x="1018032" y="0"/>
                  </a:moveTo>
                  <a:lnTo>
                    <a:pt x="0" y="0"/>
                  </a:lnTo>
                  <a:lnTo>
                    <a:pt x="0" y="143256"/>
                  </a:lnTo>
                  <a:lnTo>
                    <a:pt x="1018032" y="143256"/>
                  </a:lnTo>
                  <a:lnTo>
                    <a:pt x="1018032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934711" y="4479036"/>
              <a:ext cx="1018540" cy="143510"/>
            </a:xfrm>
            <a:custGeom>
              <a:avLst/>
              <a:gdLst/>
              <a:ahLst/>
              <a:cxnLst/>
              <a:rect l="l" t="t" r="r" b="b"/>
              <a:pathLst>
                <a:path w="1018539" h="143510">
                  <a:moveTo>
                    <a:pt x="0" y="143256"/>
                  </a:moveTo>
                  <a:lnTo>
                    <a:pt x="1018032" y="143256"/>
                  </a:lnTo>
                  <a:lnTo>
                    <a:pt x="1018032" y="0"/>
                  </a:lnTo>
                  <a:lnTo>
                    <a:pt x="0" y="0"/>
                  </a:lnTo>
                  <a:lnTo>
                    <a:pt x="0" y="143256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934711" y="4189476"/>
              <a:ext cx="890269" cy="144780"/>
            </a:xfrm>
            <a:custGeom>
              <a:avLst/>
              <a:gdLst/>
              <a:ahLst/>
              <a:cxnLst/>
              <a:rect l="l" t="t" r="r" b="b"/>
              <a:pathLst>
                <a:path w="890270" h="144779">
                  <a:moveTo>
                    <a:pt x="890015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890015" y="144780"/>
                  </a:lnTo>
                  <a:lnTo>
                    <a:pt x="890015" y="0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934711" y="4189476"/>
              <a:ext cx="890269" cy="144780"/>
            </a:xfrm>
            <a:custGeom>
              <a:avLst/>
              <a:gdLst/>
              <a:ahLst/>
              <a:cxnLst/>
              <a:rect l="l" t="t" r="r" b="b"/>
              <a:pathLst>
                <a:path w="890270" h="144779">
                  <a:moveTo>
                    <a:pt x="0" y="144780"/>
                  </a:moveTo>
                  <a:lnTo>
                    <a:pt x="890015" y="144780"/>
                  </a:lnTo>
                  <a:lnTo>
                    <a:pt x="890015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934711" y="3901440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763524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763524" y="144780"/>
                  </a:lnTo>
                  <a:lnTo>
                    <a:pt x="763524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934711" y="3901440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0" y="144780"/>
                  </a:moveTo>
                  <a:lnTo>
                    <a:pt x="763524" y="144780"/>
                  </a:lnTo>
                  <a:lnTo>
                    <a:pt x="763524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934711" y="3613404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763524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763524" y="144780"/>
                  </a:lnTo>
                  <a:lnTo>
                    <a:pt x="76352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934711" y="3613404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0" y="144780"/>
                  </a:moveTo>
                  <a:lnTo>
                    <a:pt x="763524" y="144780"/>
                  </a:lnTo>
                  <a:lnTo>
                    <a:pt x="763524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934711" y="3325368"/>
              <a:ext cx="637540" cy="143510"/>
            </a:xfrm>
            <a:custGeom>
              <a:avLst/>
              <a:gdLst/>
              <a:ahLst/>
              <a:cxnLst/>
              <a:rect l="l" t="t" r="r" b="b"/>
              <a:pathLst>
                <a:path w="637539" h="143510">
                  <a:moveTo>
                    <a:pt x="637032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637032" y="143255"/>
                  </a:lnTo>
                  <a:lnTo>
                    <a:pt x="637032" y="0"/>
                  </a:lnTo>
                  <a:close/>
                </a:path>
              </a:pathLst>
            </a:custGeom>
            <a:solidFill>
              <a:srgbClr val="772C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934711" y="3325368"/>
              <a:ext cx="637540" cy="143510"/>
            </a:xfrm>
            <a:custGeom>
              <a:avLst/>
              <a:gdLst/>
              <a:ahLst/>
              <a:cxnLst/>
              <a:rect l="l" t="t" r="r" b="b"/>
              <a:pathLst>
                <a:path w="637539" h="143510">
                  <a:moveTo>
                    <a:pt x="0" y="143255"/>
                  </a:moveTo>
                  <a:lnTo>
                    <a:pt x="637032" y="143255"/>
                  </a:lnTo>
                  <a:lnTo>
                    <a:pt x="637032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934711" y="3035808"/>
              <a:ext cx="637540" cy="144780"/>
            </a:xfrm>
            <a:custGeom>
              <a:avLst/>
              <a:gdLst/>
              <a:ahLst/>
              <a:cxnLst/>
              <a:rect l="l" t="t" r="r" b="b"/>
              <a:pathLst>
                <a:path w="637539" h="144780">
                  <a:moveTo>
                    <a:pt x="637032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637032" y="144779"/>
                  </a:lnTo>
                  <a:lnTo>
                    <a:pt x="637032" y="0"/>
                  </a:lnTo>
                  <a:close/>
                </a:path>
              </a:pathLst>
            </a:custGeom>
            <a:solidFill>
              <a:srgbClr val="5F75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934711" y="3035808"/>
              <a:ext cx="637540" cy="144780"/>
            </a:xfrm>
            <a:custGeom>
              <a:avLst/>
              <a:gdLst/>
              <a:ahLst/>
              <a:cxnLst/>
              <a:rect l="l" t="t" r="r" b="b"/>
              <a:pathLst>
                <a:path w="637539" h="144780">
                  <a:moveTo>
                    <a:pt x="0" y="144779"/>
                  </a:moveTo>
                  <a:lnTo>
                    <a:pt x="637032" y="144779"/>
                  </a:lnTo>
                  <a:lnTo>
                    <a:pt x="637032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934711" y="2747772"/>
              <a:ext cx="509270" cy="144780"/>
            </a:xfrm>
            <a:custGeom>
              <a:avLst/>
              <a:gdLst/>
              <a:ahLst/>
              <a:cxnLst/>
              <a:rect l="l" t="t" r="r" b="b"/>
              <a:pathLst>
                <a:path w="509270" h="144780">
                  <a:moveTo>
                    <a:pt x="509015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509015" y="144779"/>
                  </a:lnTo>
                  <a:lnTo>
                    <a:pt x="509015" y="0"/>
                  </a:lnTo>
                  <a:close/>
                </a:path>
              </a:pathLst>
            </a:custGeom>
            <a:solidFill>
              <a:srgbClr val="D135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934711" y="2747772"/>
              <a:ext cx="509270" cy="144780"/>
            </a:xfrm>
            <a:custGeom>
              <a:avLst/>
              <a:gdLst/>
              <a:ahLst/>
              <a:cxnLst/>
              <a:rect l="l" t="t" r="r" b="b"/>
              <a:pathLst>
                <a:path w="509270" h="144780">
                  <a:moveTo>
                    <a:pt x="0" y="144779"/>
                  </a:moveTo>
                  <a:lnTo>
                    <a:pt x="509015" y="144779"/>
                  </a:lnTo>
                  <a:lnTo>
                    <a:pt x="509015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934711" y="2459736"/>
              <a:ext cx="254635" cy="143510"/>
            </a:xfrm>
            <a:custGeom>
              <a:avLst/>
              <a:gdLst/>
              <a:ahLst/>
              <a:cxnLst/>
              <a:rect l="l" t="t" r="r" b="b"/>
              <a:pathLst>
                <a:path w="254635" h="143510">
                  <a:moveTo>
                    <a:pt x="254508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254508" y="143255"/>
                  </a:lnTo>
                  <a:lnTo>
                    <a:pt x="25450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934711" y="2459736"/>
              <a:ext cx="254635" cy="143510"/>
            </a:xfrm>
            <a:custGeom>
              <a:avLst/>
              <a:gdLst/>
              <a:ahLst/>
              <a:cxnLst/>
              <a:rect l="l" t="t" r="r" b="b"/>
              <a:pathLst>
                <a:path w="254635" h="143510">
                  <a:moveTo>
                    <a:pt x="0" y="143255"/>
                  </a:moveTo>
                  <a:lnTo>
                    <a:pt x="254508" y="143255"/>
                  </a:lnTo>
                  <a:lnTo>
                    <a:pt x="254508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934711" y="2170176"/>
              <a:ext cx="128270" cy="144780"/>
            </a:xfrm>
            <a:custGeom>
              <a:avLst/>
              <a:gdLst/>
              <a:ahLst/>
              <a:cxnLst/>
              <a:rect l="l" t="t" r="r" b="b"/>
              <a:pathLst>
                <a:path w="128270" h="144780">
                  <a:moveTo>
                    <a:pt x="128015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128015" y="144779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934711" y="2170176"/>
              <a:ext cx="128270" cy="144780"/>
            </a:xfrm>
            <a:custGeom>
              <a:avLst/>
              <a:gdLst/>
              <a:ahLst/>
              <a:cxnLst/>
              <a:rect l="l" t="t" r="r" b="b"/>
              <a:pathLst>
                <a:path w="128270" h="144780">
                  <a:moveTo>
                    <a:pt x="0" y="144779"/>
                  </a:moveTo>
                  <a:lnTo>
                    <a:pt x="128015" y="144779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878323" y="2098548"/>
              <a:ext cx="5145405" cy="3502660"/>
            </a:xfrm>
            <a:custGeom>
              <a:avLst/>
              <a:gdLst/>
              <a:ahLst/>
              <a:cxnLst/>
              <a:rect l="l" t="t" r="r" b="b"/>
              <a:pathLst>
                <a:path w="5145405" h="3502660">
                  <a:moveTo>
                    <a:pt x="56387" y="3462528"/>
                  </a:moveTo>
                  <a:lnTo>
                    <a:pt x="5145024" y="3462528"/>
                  </a:lnTo>
                </a:path>
                <a:path w="5145405" h="3502660">
                  <a:moveTo>
                    <a:pt x="56387" y="3462528"/>
                  </a:moveTo>
                  <a:lnTo>
                    <a:pt x="56387" y="3502152"/>
                  </a:lnTo>
                </a:path>
                <a:path w="5145405" h="3502660">
                  <a:moveTo>
                    <a:pt x="693420" y="3462528"/>
                  </a:moveTo>
                  <a:lnTo>
                    <a:pt x="693420" y="3502152"/>
                  </a:lnTo>
                </a:path>
                <a:path w="5145405" h="3502660">
                  <a:moveTo>
                    <a:pt x="1328927" y="3462528"/>
                  </a:moveTo>
                  <a:lnTo>
                    <a:pt x="1328927" y="3502152"/>
                  </a:lnTo>
                </a:path>
                <a:path w="5145405" h="3502660">
                  <a:moveTo>
                    <a:pt x="1964435" y="3462528"/>
                  </a:moveTo>
                  <a:lnTo>
                    <a:pt x="1964435" y="3502152"/>
                  </a:lnTo>
                </a:path>
                <a:path w="5145405" h="3502660">
                  <a:moveTo>
                    <a:pt x="2599944" y="3462528"/>
                  </a:moveTo>
                  <a:lnTo>
                    <a:pt x="2599944" y="3502152"/>
                  </a:lnTo>
                </a:path>
                <a:path w="5145405" h="3502660">
                  <a:moveTo>
                    <a:pt x="3236976" y="3462528"/>
                  </a:moveTo>
                  <a:lnTo>
                    <a:pt x="3236976" y="3502152"/>
                  </a:lnTo>
                </a:path>
                <a:path w="5145405" h="3502660">
                  <a:moveTo>
                    <a:pt x="3872483" y="3462528"/>
                  </a:moveTo>
                  <a:lnTo>
                    <a:pt x="3872483" y="3502152"/>
                  </a:lnTo>
                </a:path>
                <a:path w="5145405" h="3502660">
                  <a:moveTo>
                    <a:pt x="4507992" y="3462528"/>
                  </a:moveTo>
                  <a:lnTo>
                    <a:pt x="4507992" y="3502152"/>
                  </a:lnTo>
                </a:path>
                <a:path w="5145405" h="3502660">
                  <a:moveTo>
                    <a:pt x="5145024" y="3462528"/>
                  </a:moveTo>
                  <a:lnTo>
                    <a:pt x="5145024" y="3502152"/>
                  </a:lnTo>
                </a:path>
                <a:path w="5145405" h="3502660">
                  <a:moveTo>
                    <a:pt x="56387" y="3462528"/>
                  </a:moveTo>
                  <a:lnTo>
                    <a:pt x="56387" y="0"/>
                  </a:lnTo>
                </a:path>
                <a:path w="5145405" h="3502660">
                  <a:moveTo>
                    <a:pt x="0" y="3462528"/>
                  </a:moveTo>
                  <a:lnTo>
                    <a:pt x="56387" y="3462528"/>
                  </a:lnTo>
                </a:path>
                <a:path w="5145405" h="3502660">
                  <a:moveTo>
                    <a:pt x="0" y="3172967"/>
                  </a:moveTo>
                  <a:lnTo>
                    <a:pt x="56387" y="3172967"/>
                  </a:lnTo>
                </a:path>
                <a:path w="5145405" h="3502660">
                  <a:moveTo>
                    <a:pt x="0" y="2884932"/>
                  </a:moveTo>
                  <a:lnTo>
                    <a:pt x="56387" y="2884932"/>
                  </a:lnTo>
                </a:path>
                <a:path w="5145405" h="3502660">
                  <a:moveTo>
                    <a:pt x="0" y="2596896"/>
                  </a:moveTo>
                  <a:lnTo>
                    <a:pt x="56387" y="2596896"/>
                  </a:lnTo>
                </a:path>
                <a:path w="5145405" h="3502660">
                  <a:moveTo>
                    <a:pt x="0" y="2307335"/>
                  </a:moveTo>
                  <a:lnTo>
                    <a:pt x="56387" y="2307335"/>
                  </a:lnTo>
                </a:path>
                <a:path w="5145405" h="3502660">
                  <a:moveTo>
                    <a:pt x="0" y="2019300"/>
                  </a:moveTo>
                  <a:lnTo>
                    <a:pt x="56387" y="2019300"/>
                  </a:lnTo>
                </a:path>
                <a:path w="5145405" h="3502660">
                  <a:moveTo>
                    <a:pt x="0" y="1731264"/>
                  </a:moveTo>
                  <a:lnTo>
                    <a:pt x="56387" y="1731264"/>
                  </a:lnTo>
                </a:path>
                <a:path w="5145405" h="3502660">
                  <a:moveTo>
                    <a:pt x="0" y="1443227"/>
                  </a:moveTo>
                  <a:lnTo>
                    <a:pt x="56387" y="1443227"/>
                  </a:lnTo>
                </a:path>
                <a:path w="5145405" h="3502660">
                  <a:moveTo>
                    <a:pt x="0" y="1153667"/>
                  </a:moveTo>
                  <a:lnTo>
                    <a:pt x="56387" y="1153667"/>
                  </a:lnTo>
                </a:path>
                <a:path w="5145405" h="3502660">
                  <a:moveTo>
                    <a:pt x="0" y="865631"/>
                  </a:moveTo>
                  <a:lnTo>
                    <a:pt x="56387" y="865631"/>
                  </a:lnTo>
                </a:path>
                <a:path w="5145405" h="3502660">
                  <a:moveTo>
                    <a:pt x="0" y="577596"/>
                  </a:moveTo>
                  <a:lnTo>
                    <a:pt x="56387" y="577596"/>
                  </a:lnTo>
                </a:path>
                <a:path w="5145405" h="3502660">
                  <a:moveTo>
                    <a:pt x="0" y="288036"/>
                  </a:moveTo>
                  <a:lnTo>
                    <a:pt x="56387" y="288036"/>
                  </a:lnTo>
                </a:path>
                <a:path w="5145405" h="3502660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525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189219" y="2531364"/>
              <a:ext cx="127000" cy="7620"/>
            </a:xfrm>
            <a:custGeom>
              <a:avLst/>
              <a:gdLst/>
              <a:ahLst/>
              <a:cxnLst/>
              <a:rect l="l" t="t" r="r" b="b"/>
              <a:pathLst>
                <a:path w="127000" h="7619">
                  <a:moveTo>
                    <a:pt x="0" y="0"/>
                  </a:moveTo>
                  <a:lnTo>
                    <a:pt x="70103" y="7620"/>
                  </a:lnTo>
                  <a:lnTo>
                    <a:pt x="126491" y="7620"/>
                  </a:lnTo>
                </a:path>
              </a:pathLst>
            </a:custGeom>
            <a:ln w="9418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9981692" y="528904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780021" y="500037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653021" y="47117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016244" y="442340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5888863" y="413473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761735" y="3846067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761735" y="3557777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634609" y="2903906"/>
            <a:ext cx="115570" cy="60325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522214" y="2669286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341365" y="241173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5125592" y="2114499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4890896" y="5623356"/>
            <a:ext cx="895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5526785" y="5623356"/>
            <a:ext cx="895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latin typeface="Calibri"/>
                <a:cs typeface="Calibri"/>
              </a:rPr>
              <a:t>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130544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766686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7402830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8038845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25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8674734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9310878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35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9946893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40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2359914" y="2028545"/>
            <a:ext cx="2550160" cy="34880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585" marR="5080" indent="-96520">
              <a:lnSpc>
                <a:spcPct val="1353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Information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communication…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Teacher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training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education…</a:t>
            </a:r>
            <a:endParaRPr sz="1400">
              <a:latin typeface="Calibri"/>
              <a:cs typeface="Calibri"/>
            </a:endParaRPr>
          </a:p>
          <a:p>
            <a:pPr algn="r" marR="130175">
              <a:lnSpc>
                <a:spcPct val="100000"/>
              </a:lnSpc>
              <a:spcBef>
                <a:spcPts val="5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Veterinary</a:t>
            </a:r>
            <a:endParaRPr sz="1400">
              <a:latin typeface="Calibri"/>
              <a:cs typeface="Calibri"/>
            </a:endParaRPr>
          </a:p>
          <a:p>
            <a:pPr algn="r" marR="172085">
              <a:lnSpc>
                <a:spcPct val="100000"/>
              </a:lnSpc>
              <a:spcBef>
                <a:spcPts val="5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Engineering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technologies</a:t>
            </a:r>
            <a:endParaRPr sz="1400">
              <a:latin typeface="Calibri"/>
              <a:cs typeface="Calibri"/>
            </a:endParaRPr>
          </a:p>
          <a:p>
            <a:pPr algn="r" marR="130810">
              <a:lnSpc>
                <a:spcPct val="100000"/>
              </a:lnSpc>
              <a:spcBef>
                <a:spcPts val="595"/>
              </a:spcBef>
            </a:pP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Arts</a:t>
            </a:r>
            <a:endParaRPr sz="1400">
              <a:latin typeface="Calibri"/>
              <a:cs typeface="Calibri"/>
            </a:endParaRPr>
          </a:p>
          <a:p>
            <a:pPr algn="r" marR="131445">
              <a:lnSpc>
                <a:spcPct val="100000"/>
              </a:lnSpc>
              <a:spcBef>
                <a:spcPts val="5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Social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behavioral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sciences</a:t>
            </a:r>
            <a:endParaRPr sz="1400">
              <a:latin typeface="Calibri"/>
              <a:cs typeface="Calibri"/>
            </a:endParaRPr>
          </a:p>
          <a:p>
            <a:pPr algn="r" marL="1092835" marR="130810" indent="1022350">
              <a:lnSpc>
                <a:spcPct val="135300"/>
              </a:lnSpc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Law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Computer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science</a:t>
            </a:r>
            <a:endParaRPr sz="1400">
              <a:latin typeface="Calibri"/>
              <a:cs typeface="Calibri"/>
            </a:endParaRPr>
          </a:p>
          <a:p>
            <a:pPr algn="r" marL="1565910" marR="130810" indent="-25400">
              <a:lnSpc>
                <a:spcPts val="2270"/>
              </a:lnSpc>
              <a:spcBef>
                <a:spcPts val="17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Other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fields Humanities</a:t>
            </a:r>
            <a:endParaRPr sz="1400">
              <a:latin typeface="Calibri"/>
              <a:cs typeface="Calibri"/>
            </a:endParaRPr>
          </a:p>
          <a:p>
            <a:pPr algn="r" marR="132080">
              <a:lnSpc>
                <a:spcPct val="100000"/>
              </a:lnSpc>
              <a:spcBef>
                <a:spcPts val="42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administration</a:t>
            </a:r>
            <a:endParaRPr sz="1400">
              <a:latin typeface="Calibri"/>
              <a:cs typeface="Calibri"/>
            </a:endParaRPr>
          </a:p>
          <a:p>
            <a:pPr algn="r" marR="130810">
              <a:lnSpc>
                <a:spcPct val="100000"/>
              </a:lnSpc>
              <a:spcBef>
                <a:spcPts val="5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Health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care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8879" y="1908048"/>
            <a:ext cx="7254240" cy="304190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9878" y="356996"/>
            <a:ext cx="99739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Latvian</a:t>
            </a:r>
            <a:r>
              <a:rPr dirty="0" spc="-95"/>
              <a:t> </a:t>
            </a:r>
            <a:r>
              <a:rPr dirty="0" spc="-10"/>
              <a:t>state</a:t>
            </a:r>
            <a:r>
              <a:rPr dirty="0" spc="-80"/>
              <a:t> </a:t>
            </a:r>
            <a:r>
              <a:rPr dirty="0"/>
              <a:t>scholarships</a:t>
            </a:r>
            <a:r>
              <a:rPr dirty="0" spc="-105"/>
              <a:t> </a:t>
            </a:r>
            <a:r>
              <a:rPr dirty="0"/>
              <a:t>for</a:t>
            </a:r>
            <a:r>
              <a:rPr dirty="0" spc="-75"/>
              <a:t> </a:t>
            </a:r>
            <a:r>
              <a:rPr dirty="0"/>
              <a:t>summer</a:t>
            </a:r>
            <a:r>
              <a:rPr dirty="0" spc="-100"/>
              <a:t> </a:t>
            </a:r>
            <a:r>
              <a:rPr dirty="0"/>
              <a:t>schools</a:t>
            </a:r>
            <a:r>
              <a:rPr dirty="0" spc="-80"/>
              <a:t> </a:t>
            </a:r>
            <a:r>
              <a:rPr dirty="0"/>
              <a:t>in</a:t>
            </a:r>
            <a:r>
              <a:rPr dirty="0" spc="-85"/>
              <a:t> </a:t>
            </a:r>
            <a:r>
              <a:rPr dirty="0" spc="-20"/>
              <a:t>2022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10047731" y="1999488"/>
            <a:ext cx="0" cy="3676015"/>
          </a:xfrm>
          <a:custGeom>
            <a:avLst/>
            <a:gdLst/>
            <a:ahLst/>
            <a:cxnLst/>
            <a:rect l="l" t="t" r="r" b="b"/>
            <a:pathLst>
              <a:path w="0" h="3676015">
                <a:moveTo>
                  <a:pt x="0" y="0"/>
                </a:moveTo>
                <a:lnTo>
                  <a:pt x="0" y="3675888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087188" y="1999488"/>
            <a:ext cx="3631565" cy="3676015"/>
            <a:chOff x="6087188" y="1999488"/>
            <a:chExt cx="3631565" cy="3676015"/>
          </a:xfrm>
        </p:grpSpPr>
        <p:sp>
          <p:nvSpPr>
            <p:cNvPr id="5" name="object 5" descr=""/>
            <p:cNvSpPr/>
            <p:nvPr/>
          </p:nvSpPr>
          <p:spPr>
            <a:xfrm>
              <a:off x="6751319" y="1999488"/>
              <a:ext cx="2638425" cy="3676015"/>
            </a:xfrm>
            <a:custGeom>
              <a:avLst/>
              <a:gdLst/>
              <a:ahLst/>
              <a:cxnLst/>
              <a:rect l="l" t="t" r="r" b="b"/>
              <a:pathLst>
                <a:path w="2638425" h="3676015">
                  <a:moveTo>
                    <a:pt x="0" y="880872"/>
                  </a:moveTo>
                  <a:lnTo>
                    <a:pt x="0" y="1219200"/>
                  </a:lnTo>
                </a:path>
                <a:path w="2638425" h="3676015">
                  <a:moveTo>
                    <a:pt x="0" y="3505200"/>
                  </a:moveTo>
                  <a:lnTo>
                    <a:pt x="0" y="3675888"/>
                  </a:lnTo>
                </a:path>
                <a:path w="2638425" h="3676015">
                  <a:moveTo>
                    <a:pt x="0" y="2456688"/>
                  </a:moveTo>
                  <a:lnTo>
                    <a:pt x="0" y="2795016"/>
                  </a:lnTo>
                </a:path>
                <a:path w="2638425" h="3676015">
                  <a:moveTo>
                    <a:pt x="0" y="356615"/>
                  </a:moveTo>
                  <a:lnTo>
                    <a:pt x="0" y="694944"/>
                  </a:lnTo>
                </a:path>
                <a:path w="2638425" h="3676015">
                  <a:moveTo>
                    <a:pt x="0" y="0"/>
                  </a:moveTo>
                  <a:lnTo>
                    <a:pt x="0" y="169163"/>
                  </a:lnTo>
                </a:path>
                <a:path w="2638425" h="3676015">
                  <a:moveTo>
                    <a:pt x="0" y="1406652"/>
                  </a:moveTo>
                  <a:lnTo>
                    <a:pt x="0" y="1744980"/>
                  </a:lnTo>
                </a:path>
                <a:path w="2638425" h="3676015">
                  <a:moveTo>
                    <a:pt x="0" y="1930908"/>
                  </a:moveTo>
                  <a:lnTo>
                    <a:pt x="0" y="2269236"/>
                  </a:lnTo>
                </a:path>
                <a:path w="2638425" h="3676015">
                  <a:moveTo>
                    <a:pt x="0" y="2980944"/>
                  </a:moveTo>
                  <a:lnTo>
                    <a:pt x="0" y="3319272"/>
                  </a:lnTo>
                </a:path>
                <a:path w="2638425" h="3676015">
                  <a:moveTo>
                    <a:pt x="659891" y="2456688"/>
                  </a:moveTo>
                  <a:lnTo>
                    <a:pt x="659891" y="3675888"/>
                  </a:lnTo>
                </a:path>
                <a:path w="2638425" h="3676015">
                  <a:moveTo>
                    <a:pt x="659891" y="356615"/>
                  </a:moveTo>
                  <a:lnTo>
                    <a:pt x="659891" y="694944"/>
                  </a:lnTo>
                </a:path>
                <a:path w="2638425" h="3676015">
                  <a:moveTo>
                    <a:pt x="659891" y="1406652"/>
                  </a:moveTo>
                  <a:lnTo>
                    <a:pt x="659891" y="1744980"/>
                  </a:lnTo>
                </a:path>
                <a:path w="2638425" h="3676015">
                  <a:moveTo>
                    <a:pt x="659891" y="880872"/>
                  </a:moveTo>
                  <a:lnTo>
                    <a:pt x="659891" y="1219200"/>
                  </a:lnTo>
                </a:path>
                <a:path w="2638425" h="3676015">
                  <a:moveTo>
                    <a:pt x="659891" y="1930908"/>
                  </a:moveTo>
                  <a:lnTo>
                    <a:pt x="659891" y="2269236"/>
                  </a:lnTo>
                </a:path>
                <a:path w="2638425" h="3676015">
                  <a:moveTo>
                    <a:pt x="659891" y="0"/>
                  </a:moveTo>
                  <a:lnTo>
                    <a:pt x="659891" y="169163"/>
                  </a:lnTo>
                </a:path>
                <a:path w="2638425" h="3676015">
                  <a:moveTo>
                    <a:pt x="1318259" y="880872"/>
                  </a:moveTo>
                  <a:lnTo>
                    <a:pt x="1318259" y="3675888"/>
                  </a:lnTo>
                </a:path>
                <a:path w="2638425" h="3676015">
                  <a:moveTo>
                    <a:pt x="1318259" y="0"/>
                  </a:moveTo>
                  <a:lnTo>
                    <a:pt x="1318259" y="169163"/>
                  </a:lnTo>
                </a:path>
                <a:path w="2638425" h="3676015">
                  <a:moveTo>
                    <a:pt x="1318259" y="356615"/>
                  </a:moveTo>
                  <a:lnTo>
                    <a:pt x="1318259" y="694944"/>
                  </a:lnTo>
                </a:path>
                <a:path w="2638425" h="3676015">
                  <a:moveTo>
                    <a:pt x="1978152" y="880872"/>
                  </a:moveTo>
                  <a:lnTo>
                    <a:pt x="1978152" y="3675888"/>
                  </a:lnTo>
                </a:path>
                <a:path w="2638425" h="3676015">
                  <a:moveTo>
                    <a:pt x="1978152" y="356615"/>
                  </a:moveTo>
                  <a:lnTo>
                    <a:pt x="1978152" y="694944"/>
                  </a:lnTo>
                </a:path>
                <a:path w="2638425" h="3676015">
                  <a:moveTo>
                    <a:pt x="1978152" y="0"/>
                  </a:moveTo>
                  <a:lnTo>
                    <a:pt x="1978152" y="169163"/>
                  </a:lnTo>
                </a:path>
                <a:path w="2638425" h="3676015">
                  <a:moveTo>
                    <a:pt x="2638044" y="356615"/>
                  </a:moveTo>
                  <a:lnTo>
                    <a:pt x="2638044" y="3675888"/>
                  </a:lnTo>
                </a:path>
                <a:path w="2638425" h="3676015">
                  <a:moveTo>
                    <a:pt x="2638044" y="0"/>
                  </a:moveTo>
                  <a:lnTo>
                    <a:pt x="2638044" y="169163"/>
                  </a:lnTo>
                </a:path>
              </a:pathLst>
            </a:custGeom>
            <a:ln w="8478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091428" y="2168651"/>
              <a:ext cx="3627120" cy="3336290"/>
            </a:xfrm>
            <a:custGeom>
              <a:avLst/>
              <a:gdLst/>
              <a:ahLst/>
              <a:cxnLst/>
              <a:rect l="l" t="t" r="r" b="b"/>
              <a:pathLst>
                <a:path w="3627120" h="3336290">
                  <a:moveTo>
                    <a:pt x="824484" y="3150108"/>
                  </a:moveTo>
                  <a:lnTo>
                    <a:pt x="0" y="3150108"/>
                  </a:lnTo>
                  <a:lnTo>
                    <a:pt x="0" y="3336036"/>
                  </a:lnTo>
                  <a:lnTo>
                    <a:pt x="824484" y="3336036"/>
                  </a:lnTo>
                  <a:lnTo>
                    <a:pt x="824484" y="3150108"/>
                  </a:lnTo>
                  <a:close/>
                </a:path>
                <a:path w="3627120" h="3336290">
                  <a:moveTo>
                    <a:pt x="1286256" y="2625852"/>
                  </a:moveTo>
                  <a:lnTo>
                    <a:pt x="0" y="2625852"/>
                  </a:lnTo>
                  <a:lnTo>
                    <a:pt x="0" y="2811780"/>
                  </a:lnTo>
                  <a:lnTo>
                    <a:pt x="1286256" y="2811780"/>
                  </a:lnTo>
                  <a:lnTo>
                    <a:pt x="1286256" y="2625852"/>
                  </a:lnTo>
                  <a:close/>
                </a:path>
                <a:path w="3627120" h="3336290">
                  <a:moveTo>
                    <a:pt x="1417320" y="2100072"/>
                  </a:moveTo>
                  <a:lnTo>
                    <a:pt x="0" y="2100072"/>
                  </a:lnTo>
                  <a:lnTo>
                    <a:pt x="0" y="2287524"/>
                  </a:lnTo>
                  <a:lnTo>
                    <a:pt x="1417320" y="2287524"/>
                  </a:lnTo>
                  <a:lnTo>
                    <a:pt x="1417320" y="2100072"/>
                  </a:lnTo>
                  <a:close/>
                </a:path>
                <a:path w="3627120" h="3336290">
                  <a:moveTo>
                    <a:pt x="1583436" y="1575816"/>
                  </a:moveTo>
                  <a:lnTo>
                    <a:pt x="0" y="1575816"/>
                  </a:lnTo>
                  <a:lnTo>
                    <a:pt x="0" y="1761744"/>
                  </a:lnTo>
                  <a:lnTo>
                    <a:pt x="1583436" y="1761744"/>
                  </a:lnTo>
                  <a:lnTo>
                    <a:pt x="1583436" y="1575816"/>
                  </a:lnTo>
                  <a:close/>
                </a:path>
                <a:path w="3627120" h="3336290">
                  <a:moveTo>
                    <a:pt x="1879092" y="1050036"/>
                  </a:moveTo>
                  <a:lnTo>
                    <a:pt x="0" y="1050036"/>
                  </a:lnTo>
                  <a:lnTo>
                    <a:pt x="0" y="1237488"/>
                  </a:lnTo>
                  <a:lnTo>
                    <a:pt x="1879092" y="1237488"/>
                  </a:lnTo>
                  <a:lnTo>
                    <a:pt x="1879092" y="1050036"/>
                  </a:lnTo>
                  <a:close/>
                </a:path>
                <a:path w="3627120" h="3336290">
                  <a:moveTo>
                    <a:pt x="2769108" y="525780"/>
                  </a:moveTo>
                  <a:lnTo>
                    <a:pt x="0" y="525780"/>
                  </a:lnTo>
                  <a:lnTo>
                    <a:pt x="0" y="711708"/>
                  </a:lnTo>
                  <a:lnTo>
                    <a:pt x="2769108" y="711708"/>
                  </a:lnTo>
                  <a:lnTo>
                    <a:pt x="2769108" y="525780"/>
                  </a:lnTo>
                  <a:close/>
                </a:path>
                <a:path w="3627120" h="3336290">
                  <a:moveTo>
                    <a:pt x="3627120" y="0"/>
                  </a:moveTo>
                  <a:lnTo>
                    <a:pt x="0" y="0"/>
                  </a:lnTo>
                  <a:lnTo>
                    <a:pt x="0" y="187452"/>
                  </a:lnTo>
                  <a:lnTo>
                    <a:pt x="3627120" y="187452"/>
                  </a:lnTo>
                  <a:lnTo>
                    <a:pt x="3627120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091427" y="1999488"/>
              <a:ext cx="0" cy="3676015"/>
            </a:xfrm>
            <a:custGeom>
              <a:avLst/>
              <a:gdLst/>
              <a:ahLst/>
              <a:cxnLst/>
              <a:rect l="l" t="t" r="r" b="b"/>
              <a:pathLst>
                <a:path w="0" h="3676015">
                  <a:moveTo>
                    <a:pt x="0" y="3675888"/>
                  </a:moveTo>
                  <a:lnTo>
                    <a:pt x="0" y="0"/>
                  </a:lnTo>
                </a:path>
              </a:pathLst>
            </a:custGeom>
            <a:ln w="8478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6979666" y="5283784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41183" y="4759197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573136" y="423405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738109" y="3708908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1041" y="5725159"/>
            <a:ext cx="8318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000745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60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60130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80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291066" y="5725159"/>
            <a:ext cx="199390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50322" y="5725159"/>
            <a:ext cx="199390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120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87676" y="3591814"/>
            <a:ext cx="3963035" cy="2028189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ctr" marL="98425" marR="13335">
              <a:lnSpc>
                <a:spcPct val="100699"/>
              </a:lnSpc>
              <a:spcBef>
                <a:spcPts val="8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DU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Soviet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Military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History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Traces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Territory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Latvia</a:t>
            </a:r>
            <a:endParaRPr sz="1400">
              <a:latin typeface="Calibri"/>
              <a:cs typeface="Calibri"/>
            </a:endParaRPr>
          </a:p>
          <a:p>
            <a:pPr algn="ctr" marL="339090">
              <a:lnSpc>
                <a:spcPct val="100000"/>
              </a:lnSpc>
              <a:spcBef>
                <a:spcPts val="76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DU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Phenonemology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Border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Area: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Eastern</a:t>
            </a:r>
            <a:endParaRPr sz="1400">
              <a:latin typeface="Calibri"/>
              <a:cs typeface="Calibri"/>
            </a:endParaRPr>
          </a:p>
          <a:p>
            <a:pPr algn="ctr" marL="33210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Latvia</a:t>
            </a:r>
            <a:endParaRPr sz="1400">
              <a:latin typeface="Calibri"/>
              <a:cs typeface="Calibri"/>
            </a:endParaRPr>
          </a:p>
          <a:p>
            <a:pPr algn="ctr" marL="12700" marR="13335">
              <a:lnSpc>
                <a:spcPct val="100699"/>
              </a:lnSpc>
              <a:spcBef>
                <a:spcPts val="75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Urban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Gardening.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Sustainable,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Green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Impact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on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Modern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Cities</a:t>
            </a:r>
            <a:endParaRPr sz="1400">
              <a:latin typeface="Calibri"/>
              <a:cs typeface="Calibri"/>
            </a:endParaRPr>
          </a:p>
          <a:p>
            <a:pPr algn="ctr" marL="144145" marR="13335">
              <a:lnSpc>
                <a:spcPct val="100699"/>
              </a:lnSpc>
              <a:spcBef>
                <a:spcPts val="75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Summer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School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Latvian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language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culture 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2022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6057900" y="5932932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012" y="0"/>
                </a:moveTo>
                <a:lnTo>
                  <a:pt x="0" y="0"/>
                </a:lnTo>
                <a:lnTo>
                  <a:pt x="0" y="96012"/>
                </a:lnTo>
                <a:lnTo>
                  <a:pt x="96012" y="96012"/>
                </a:lnTo>
                <a:lnTo>
                  <a:pt x="96012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6185661" y="5725159"/>
            <a:ext cx="1722755" cy="3556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110"/>
              </a:spcBef>
              <a:tabLst>
                <a:tab pos="1167765" algn="l"/>
              </a:tabLst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r>
              <a:rPr dirty="0" sz="7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7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submitted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278504" marR="5080" indent="-3259454">
              <a:lnSpc>
                <a:spcPct val="100000"/>
              </a:lnSpc>
              <a:spcBef>
                <a:spcPts val="95"/>
              </a:spcBef>
            </a:pPr>
            <a:r>
              <a:rPr dirty="0"/>
              <a:t>7</a:t>
            </a:r>
            <a:r>
              <a:rPr dirty="0" spc="-45"/>
              <a:t> </a:t>
            </a:r>
            <a:r>
              <a:rPr dirty="0"/>
              <a:t>summer</a:t>
            </a:r>
            <a:r>
              <a:rPr dirty="0" spc="-30"/>
              <a:t> </a:t>
            </a:r>
            <a:r>
              <a:rPr dirty="0"/>
              <a:t>schools</a:t>
            </a:r>
            <a:r>
              <a:rPr dirty="0" spc="-20"/>
              <a:t> </a:t>
            </a:r>
            <a:r>
              <a:rPr dirty="0"/>
              <a:t>were</a:t>
            </a:r>
            <a:r>
              <a:rPr dirty="0" spc="-45"/>
              <a:t> </a:t>
            </a:r>
            <a:r>
              <a:rPr dirty="0" spc="-10"/>
              <a:t>approved</a:t>
            </a:r>
            <a:r>
              <a:rPr dirty="0" spc="-45"/>
              <a:t> </a:t>
            </a:r>
            <a:r>
              <a:rPr dirty="0"/>
              <a:t>out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15</a:t>
            </a:r>
            <a:r>
              <a:rPr dirty="0" spc="-50"/>
              <a:t> </a:t>
            </a:r>
            <a:r>
              <a:rPr dirty="0"/>
              <a:t>applications</a:t>
            </a:r>
            <a:r>
              <a:rPr dirty="0" spc="15"/>
              <a:t> </a:t>
            </a:r>
            <a:r>
              <a:rPr dirty="0"/>
              <a:t>(</a:t>
            </a:r>
            <a:r>
              <a:rPr dirty="0" spc="-50"/>
              <a:t> </a:t>
            </a:r>
            <a:r>
              <a:rPr dirty="0"/>
              <a:t>10</a:t>
            </a:r>
            <a:r>
              <a:rPr dirty="0" spc="-45"/>
              <a:t> </a:t>
            </a:r>
            <a:r>
              <a:rPr dirty="0" spc="-10"/>
              <a:t>scholarships </a:t>
            </a:r>
            <a:r>
              <a:rPr dirty="0"/>
              <a:t>for</a:t>
            </a:r>
            <a:r>
              <a:rPr dirty="0" spc="-55"/>
              <a:t> </a:t>
            </a:r>
            <a:r>
              <a:rPr dirty="0" spc="-20"/>
              <a:t>each </a:t>
            </a:r>
            <a:r>
              <a:rPr dirty="0"/>
              <a:t>summer</a:t>
            </a:r>
            <a:r>
              <a:rPr dirty="0" spc="-55"/>
              <a:t> </a:t>
            </a:r>
            <a:r>
              <a:rPr dirty="0"/>
              <a:t>school</a:t>
            </a:r>
            <a:r>
              <a:rPr dirty="0" spc="-30"/>
              <a:t> </a:t>
            </a:r>
            <a:r>
              <a:rPr dirty="0" spc="-50"/>
              <a:t>)</a:t>
            </a:r>
          </a:p>
          <a:p>
            <a:pPr marL="1159510">
              <a:lnSpc>
                <a:spcPct val="100000"/>
              </a:lnSpc>
              <a:spcBef>
                <a:spcPts val="2040"/>
              </a:spcBef>
              <a:tabLst>
                <a:tab pos="7802245" algn="l"/>
              </a:tabLst>
            </a:pPr>
            <a:r>
              <a:rPr dirty="0" baseline="3968" sz="2100"/>
              <a:t>RTU</a:t>
            </a:r>
            <a:r>
              <a:rPr dirty="0" baseline="3968" sz="2100" spc="-44"/>
              <a:t> </a:t>
            </a:r>
            <a:r>
              <a:rPr dirty="0" baseline="3968" sz="2100"/>
              <a:t>-</a:t>
            </a:r>
            <a:r>
              <a:rPr dirty="0" baseline="3968" sz="2100" spc="-52"/>
              <a:t> </a:t>
            </a:r>
            <a:r>
              <a:rPr dirty="0" baseline="3968" sz="2100"/>
              <a:t>Deep</a:t>
            </a:r>
            <a:r>
              <a:rPr dirty="0" baseline="3968" sz="2100" spc="-52"/>
              <a:t> </a:t>
            </a:r>
            <a:r>
              <a:rPr dirty="0" baseline="3968" sz="2100" spc="-15"/>
              <a:t>Learning</a:t>
            </a:r>
            <a:r>
              <a:rPr dirty="0" baseline="3968" sz="2100" spc="-44"/>
              <a:t> </a:t>
            </a:r>
            <a:r>
              <a:rPr dirty="0" baseline="3968" sz="2100"/>
              <a:t>for</a:t>
            </a:r>
            <a:r>
              <a:rPr dirty="0" baseline="3968" sz="2100" spc="-52"/>
              <a:t> </a:t>
            </a:r>
            <a:r>
              <a:rPr dirty="0" baseline="3968" sz="2100" spc="-15"/>
              <a:t>Cybersecurity</a:t>
            </a:r>
            <a:r>
              <a:rPr dirty="0" baseline="3968" sz="2100"/>
              <a:t>	</a:t>
            </a:r>
            <a:r>
              <a:rPr dirty="0" sz="1400" spc="-25"/>
              <a:t>110</a:t>
            </a:r>
            <a:endParaRPr sz="1400"/>
          </a:p>
          <a:p>
            <a:pPr marL="6985">
              <a:lnSpc>
                <a:spcPct val="100000"/>
              </a:lnSpc>
              <a:spcBef>
                <a:spcPts val="745"/>
              </a:spcBef>
            </a:pPr>
            <a:endParaRPr sz="1400"/>
          </a:p>
          <a:p>
            <a:pPr marL="106680">
              <a:lnSpc>
                <a:spcPct val="100000"/>
              </a:lnSpc>
              <a:tabLst>
                <a:tab pos="6946265" algn="l"/>
              </a:tabLst>
            </a:pPr>
            <a:r>
              <a:rPr dirty="0" baseline="3968" sz="2100"/>
              <a:t>RTU</a:t>
            </a:r>
            <a:r>
              <a:rPr dirty="0" baseline="3968" sz="2100" spc="-30"/>
              <a:t> </a:t>
            </a:r>
            <a:r>
              <a:rPr dirty="0" baseline="3968" sz="2100"/>
              <a:t>-</a:t>
            </a:r>
            <a:r>
              <a:rPr dirty="0" baseline="3968" sz="2100" spc="-37"/>
              <a:t> </a:t>
            </a:r>
            <a:r>
              <a:rPr dirty="0" baseline="3968" sz="2100" spc="-15"/>
              <a:t>Fracture</a:t>
            </a:r>
            <a:r>
              <a:rPr dirty="0" baseline="3968" sz="2100" spc="-37"/>
              <a:t> </a:t>
            </a:r>
            <a:r>
              <a:rPr dirty="0" baseline="3968" sz="2100" spc="-15"/>
              <a:t>structures:</a:t>
            </a:r>
            <a:r>
              <a:rPr dirty="0" baseline="3968" sz="2100" spc="-37"/>
              <a:t> </a:t>
            </a:r>
            <a:r>
              <a:rPr dirty="0" baseline="3968" sz="2100" spc="-15"/>
              <a:t>Material</a:t>
            </a:r>
            <a:r>
              <a:rPr dirty="0" baseline="3968" sz="2100" spc="-30"/>
              <a:t> </a:t>
            </a:r>
            <a:r>
              <a:rPr dirty="0" baseline="3968" sz="2100" spc="-15"/>
              <a:t>Stress</a:t>
            </a:r>
            <a:r>
              <a:rPr dirty="0" baseline="3968" sz="2100" spc="-37"/>
              <a:t> </a:t>
            </a:r>
            <a:r>
              <a:rPr dirty="0" baseline="3968" sz="2100" spc="-15"/>
              <a:t>Resistance</a:t>
            </a:r>
            <a:r>
              <a:rPr dirty="0" baseline="3968" sz="2100"/>
              <a:t>	</a:t>
            </a:r>
            <a:r>
              <a:rPr dirty="0" sz="1400" spc="-25"/>
              <a:t>84</a:t>
            </a:r>
            <a:endParaRPr sz="1400"/>
          </a:p>
          <a:p>
            <a:pPr marL="6985">
              <a:lnSpc>
                <a:spcPct val="100000"/>
              </a:lnSpc>
              <a:spcBef>
                <a:spcPts val="745"/>
              </a:spcBef>
            </a:pPr>
            <a:endParaRPr sz="1400"/>
          </a:p>
          <a:p>
            <a:pPr marL="126364">
              <a:lnSpc>
                <a:spcPct val="100000"/>
              </a:lnSpc>
              <a:tabLst>
                <a:tab pos="6055995" algn="l"/>
              </a:tabLst>
            </a:pPr>
            <a:r>
              <a:rPr dirty="0" baseline="3968" sz="2100"/>
              <a:t>RTU</a:t>
            </a:r>
            <a:r>
              <a:rPr dirty="0" baseline="3968" sz="2100" spc="-44"/>
              <a:t> </a:t>
            </a:r>
            <a:r>
              <a:rPr dirty="0" baseline="3968" sz="2100"/>
              <a:t>-</a:t>
            </a:r>
            <a:r>
              <a:rPr dirty="0" baseline="3968" sz="2100" spc="-52"/>
              <a:t> </a:t>
            </a:r>
            <a:r>
              <a:rPr dirty="0" baseline="3968" sz="2100"/>
              <a:t>Waste</a:t>
            </a:r>
            <a:r>
              <a:rPr dirty="0" baseline="3968" sz="2100" spc="-52"/>
              <a:t> </a:t>
            </a:r>
            <a:r>
              <a:rPr dirty="0" baseline="3968" sz="2100" spc="-15"/>
              <a:t>Management.</a:t>
            </a:r>
            <a:r>
              <a:rPr dirty="0" baseline="3968" sz="2100" spc="-52"/>
              <a:t> </a:t>
            </a:r>
            <a:r>
              <a:rPr dirty="0" baseline="3968" sz="2100" spc="-15"/>
              <a:t>Clearwater</a:t>
            </a:r>
            <a:r>
              <a:rPr dirty="0" baseline="3968" sz="2100" spc="-44"/>
              <a:t> </a:t>
            </a:r>
            <a:r>
              <a:rPr dirty="0" baseline="3968" sz="2100" spc="-15"/>
              <a:t>Technologies</a:t>
            </a:r>
            <a:r>
              <a:rPr dirty="0" baseline="3968" sz="2100"/>
              <a:t>	</a:t>
            </a:r>
            <a:r>
              <a:rPr dirty="0" sz="1400" spc="-25"/>
              <a:t>57</a:t>
            </a:r>
            <a:endParaRPr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90245" marR="5080" indent="-279400">
              <a:lnSpc>
                <a:spcPct val="100000"/>
              </a:lnSpc>
              <a:spcBef>
                <a:spcPts val="100"/>
              </a:spcBef>
            </a:pPr>
            <a:r>
              <a:rPr dirty="0"/>
              <a:t>Latvian</a:t>
            </a:r>
            <a:r>
              <a:rPr dirty="0" spc="-125"/>
              <a:t> </a:t>
            </a:r>
            <a:r>
              <a:rPr dirty="0"/>
              <a:t>state</a:t>
            </a:r>
            <a:r>
              <a:rPr dirty="0" spc="-105"/>
              <a:t> </a:t>
            </a:r>
            <a:r>
              <a:rPr dirty="0"/>
              <a:t>scholarships</a:t>
            </a:r>
            <a:r>
              <a:rPr dirty="0" spc="-135"/>
              <a:t> </a:t>
            </a:r>
            <a:r>
              <a:rPr dirty="0"/>
              <a:t>for</a:t>
            </a:r>
            <a:r>
              <a:rPr dirty="0" spc="-105"/>
              <a:t> </a:t>
            </a:r>
            <a:r>
              <a:rPr dirty="0" spc="-10"/>
              <a:t>summer </a:t>
            </a:r>
            <a:r>
              <a:rPr dirty="0"/>
              <a:t>schools</a:t>
            </a:r>
            <a:r>
              <a:rPr dirty="0" spc="-65"/>
              <a:t> </a:t>
            </a:r>
            <a:r>
              <a:rPr dirty="0"/>
              <a:t>and</a:t>
            </a:r>
            <a:r>
              <a:rPr dirty="0" spc="-85"/>
              <a:t> </a:t>
            </a:r>
            <a:r>
              <a:rPr dirty="0"/>
              <a:t>reservists</a:t>
            </a:r>
            <a:r>
              <a:rPr dirty="0" spc="-85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 spc="-10"/>
              <a:t>countries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6403682" y="1647444"/>
            <a:ext cx="3784600" cy="3956685"/>
            <a:chOff x="6403682" y="1647444"/>
            <a:chExt cx="3784600" cy="3956685"/>
          </a:xfrm>
        </p:grpSpPr>
        <p:sp>
          <p:nvSpPr>
            <p:cNvPr id="4" name="object 4" descr=""/>
            <p:cNvSpPr/>
            <p:nvPr/>
          </p:nvSpPr>
          <p:spPr>
            <a:xfrm>
              <a:off x="7162799" y="1647444"/>
              <a:ext cx="2266315" cy="3956685"/>
            </a:xfrm>
            <a:custGeom>
              <a:avLst/>
              <a:gdLst/>
              <a:ahLst/>
              <a:cxnLst/>
              <a:rect l="l" t="t" r="r" b="b"/>
              <a:pathLst>
                <a:path w="2266315" h="3956685">
                  <a:moveTo>
                    <a:pt x="0" y="1213103"/>
                  </a:moveTo>
                  <a:lnTo>
                    <a:pt x="0" y="1424939"/>
                  </a:lnTo>
                </a:path>
                <a:path w="2266315" h="3956685">
                  <a:moveTo>
                    <a:pt x="0" y="883919"/>
                  </a:moveTo>
                  <a:lnTo>
                    <a:pt x="0" y="1095755"/>
                  </a:lnTo>
                </a:path>
                <a:path w="2266315" h="3956685">
                  <a:moveTo>
                    <a:pt x="0" y="553211"/>
                  </a:moveTo>
                  <a:lnTo>
                    <a:pt x="0" y="766571"/>
                  </a:lnTo>
                </a:path>
                <a:path w="2266315" h="3956685">
                  <a:moveTo>
                    <a:pt x="0" y="224027"/>
                  </a:moveTo>
                  <a:lnTo>
                    <a:pt x="0" y="435863"/>
                  </a:lnTo>
                </a:path>
                <a:path w="2266315" h="3956685">
                  <a:moveTo>
                    <a:pt x="0" y="0"/>
                  </a:moveTo>
                  <a:lnTo>
                    <a:pt x="0" y="106679"/>
                  </a:lnTo>
                </a:path>
                <a:path w="2266315" h="3956685">
                  <a:moveTo>
                    <a:pt x="0" y="1872995"/>
                  </a:moveTo>
                  <a:lnTo>
                    <a:pt x="0" y="3956304"/>
                  </a:lnTo>
                </a:path>
                <a:path w="2266315" h="3956685">
                  <a:moveTo>
                    <a:pt x="0" y="1542288"/>
                  </a:moveTo>
                  <a:lnTo>
                    <a:pt x="0" y="1755647"/>
                  </a:lnTo>
                </a:path>
                <a:path w="2266315" h="3956685">
                  <a:moveTo>
                    <a:pt x="755903" y="224027"/>
                  </a:moveTo>
                  <a:lnTo>
                    <a:pt x="755903" y="435863"/>
                  </a:lnTo>
                </a:path>
                <a:path w="2266315" h="3956685">
                  <a:moveTo>
                    <a:pt x="755903" y="0"/>
                  </a:moveTo>
                  <a:lnTo>
                    <a:pt x="755903" y="106679"/>
                  </a:lnTo>
                </a:path>
                <a:path w="2266315" h="3956685">
                  <a:moveTo>
                    <a:pt x="755903" y="553211"/>
                  </a:moveTo>
                  <a:lnTo>
                    <a:pt x="755903" y="3956304"/>
                  </a:lnTo>
                </a:path>
                <a:path w="2266315" h="3956685">
                  <a:moveTo>
                    <a:pt x="1510283" y="0"/>
                  </a:moveTo>
                  <a:lnTo>
                    <a:pt x="1510283" y="106679"/>
                  </a:lnTo>
                </a:path>
                <a:path w="2266315" h="3956685">
                  <a:moveTo>
                    <a:pt x="1510283" y="224027"/>
                  </a:moveTo>
                  <a:lnTo>
                    <a:pt x="1510283" y="3956304"/>
                  </a:lnTo>
                </a:path>
                <a:path w="2266315" h="3956685">
                  <a:moveTo>
                    <a:pt x="2266188" y="0"/>
                  </a:moveTo>
                  <a:lnTo>
                    <a:pt x="2266188" y="106679"/>
                  </a:lnTo>
                </a:path>
                <a:path w="2266315" h="3956685">
                  <a:moveTo>
                    <a:pt x="2266188" y="224027"/>
                  </a:moveTo>
                  <a:lnTo>
                    <a:pt x="2266188" y="3956304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183367" y="1647444"/>
              <a:ext cx="0" cy="3956685"/>
            </a:xfrm>
            <a:custGeom>
              <a:avLst/>
              <a:gdLst/>
              <a:ahLst/>
              <a:cxnLst/>
              <a:rect l="l" t="t" r="r" b="b"/>
              <a:pathLst>
                <a:path w="0" h="3956685">
                  <a:moveTo>
                    <a:pt x="0" y="0"/>
                  </a:moveTo>
                  <a:lnTo>
                    <a:pt x="0" y="3956304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408420" y="1754123"/>
              <a:ext cx="3775075" cy="3413760"/>
            </a:xfrm>
            <a:custGeom>
              <a:avLst/>
              <a:gdLst/>
              <a:ahLst/>
              <a:cxnLst/>
              <a:rect l="l" t="t" r="r" b="b"/>
              <a:pathLst>
                <a:path w="3775075" h="3413760">
                  <a:moveTo>
                    <a:pt x="150876" y="3297936"/>
                  </a:moveTo>
                  <a:lnTo>
                    <a:pt x="0" y="3297936"/>
                  </a:lnTo>
                  <a:lnTo>
                    <a:pt x="0" y="3413760"/>
                  </a:lnTo>
                  <a:lnTo>
                    <a:pt x="150876" y="3413760"/>
                  </a:lnTo>
                  <a:lnTo>
                    <a:pt x="150876" y="3297936"/>
                  </a:lnTo>
                  <a:close/>
                </a:path>
                <a:path w="3775075" h="3413760">
                  <a:moveTo>
                    <a:pt x="301752" y="2967228"/>
                  </a:moveTo>
                  <a:lnTo>
                    <a:pt x="0" y="2967228"/>
                  </a:lnTo>
                  <a:lnTo>
                    <a:pt x="0" y="3084576"/>
                  </a:lnTo>
                  <a:lnTo>
                    <a:pt x="301752" y="3084576"/>
                  </a:lnTo>
                  <a:lnTo>
                    <a:pt x="301752" y="2967228"/>
                  </a:lnTo>
                  <a:close/>
                </a:path>
                <a:path w="3775075" h="3413760">
                  <a:moveTo>
                    <a:pt x="452628" y="2638044"/>
                  </a:moveTo>
                  <a:lnTo>
                    <a:pt x="0" y="2638044"/>
                  </a:lnTo>
                  <a:lnTo>
                    <a:pt x="0" y="2755392"/>
                  </a:lnTo>
                  <a:lnTo>
                    <a:pt x="452628" y="2755392"/>
                  </a:lnTo>
                  <a:lnTo>
                    <a:pt x="452628" y="2638044"/>
                  </a:lnTo>
                  <a:close/>
                </a:path>
                <a:path w="3775075" h="3413760">
                  <a:moveTo>
                    <a:pt x="603504" y="2308860"/>
                  </a:moveTo>
                  <a:lnTo>
                    <a:pt x="0" y="2308860"/>
                  </a:lnTo>
                  <a:lnTo>
                    <a:pt x="0" y="2424684"/>
                  </a:lnTo>
                  <a:lnTo>
                    <a:pt x="603504" y="2424684"/>
                  </a:lnTo>
                  <a:lnTo>
                    <a:pt x="603504" y="2308860"/>
                  </a:lnTo>
                  <a:close/>
                </a:path>
                <a:path w="3775075" h="3413760">
                  <a:moveTo>
                    <a:pt x="754380" y="1978152"/>
                  </a:moveTo>
                  <a:lnTo>
                    <a:pt x="0" y="1978152"/>
                  </a:lnTo>
                  <a:lnTo>
                    <a:pt x="0" y="2095500"/>
                  </a:lnTo>
                  <a:lnTo>
                    <a:pt x="754380" y="2095500"/>
                  </a:lnTo>
                  <a:lnTo>
                    <a:pt x="754380" y="1978152"/>
                  </a:lnTo>
                  <a:close/>
                </a:path>
                <a:path w="3775075" h="3413760">
                  <a:moveTo>
                    <a:pt x="905256" y="1648968"/>
                  </a:moveTo>
                  <a:lnTo>
                    <a:pt x="0" y="1648968"/>
                  </a:lnTo>
                  <a:lnTo>
                    <a:pt x="0" y="1766316"/>
                  </a:lnTo>
                  <a:lnTo>
                    <a:pt x="905256" y="1766316"/>
                  </a:lnTo>
                  <a:lnTo>
                    <a:pt x="905256" y="1648968"/>
                  </a:lnTo>
                  <a:close/>
                </a:path>
                <a:path w="3775075" h="3413760">
                  <a:moveTo>
                    <a:pt x="1056132" y="1318260"/>
                  </a:moveTo>
                  <a:lnTo>
                    <a:pt x="0" y="1318260"/>
                  </a:lnTo>
                  <a:lnTo>
                    <a:pt x="0" y="1435608"/>
                  </a:lnTo>
                  <a:lnTo>
                    <a:pt x="1056132" y="1435608"/>
                  </a:lnTo>
                  <a:lnTo>
                    <a:pt x="1056132" y="1318260"/>
                  </a:lnTo>
                  <a:close/>
                </a:path>
                <a:path w="3775075" h="3413760">
                  <a:moveTo>
                    <a:pt x="1208532" y="989076"/>
                  </a:moveTo>
                  <a:lnTo>
                    <a:pt x="0" y="989076"/>
                  </a:lnTo>
                  <a:lnTo>
                    <a:pt x="0" y="1106424"/>
                  </a:lnTo>
                  <a:lnTo>
                    <a:pt x="1208532" y="1106424"/>
                  </a:lnTo>
                  <a:lnTo>
                    <a:pt x="1208532" y="989076"/>
                  </a:lnTo>
                  <a:close/>
                </a:path>
                <a:path w="3775075" h="3413760">
                  <a:moveTo>
                    <a:pt x="1510284" y="659892"/>
                  </a:moveTo>
                  <a:lnTo>
                    <a:pt x="0" y="659892"/>
                  </a:lnTo>
                  <a:lnTo>
                    <a:pt x="0" y="777240"/>
                  </a:lnTo>
                  <a:lnTo>
                    <a:pt x="1510284" y="777240"/>
                  </a:lnTo>
                  <a:lnTo>
                    <a:pt x="1510284" y="659892"/>
                  </a:lnTo>
                  <a:close/>
                </a:path>
                <a:path w="3775075" h="3413760">
                  <a:moveTo>
                    <a:pt x="1661160" y="329184"/>
                  </a:moveTo>
                  <a:lnTo>
                    <a:pt x="0" y="329184"/>
                  </a:lnTo>
                  <a:lnTo>
                    <a:pt x="0" y="446532"/>
                  </a:lnTo>
                  <a:lnTo>
                    <a:pt x="1661160" y="446532"/>
                  </a:lnTo>
                  <a:lnTo>
                    <a:pt x="1661160" y="329184"/>
                  </a:lnTo>
                  <a:close/>
                </a:path>
                <a:path w="3775075" h="3413760">
                  <a:moveTo>
                    <a:pt x="3774948" y="0"/>
                  </a:moveTo>
                  <a:lnTo>
                    <a:pt x="0" y="0"/>
                  </a:lnTo>
                  <a:lnTo>
                    <a:pt x="0" y="117348"/>
                  </a:lnTo>
                  <a:lnTo>
                    <a:pt x="3774948" y="117348"/>
                  </a:lnTo>
                  <a:lnTo>
                    <a:pt x="3774948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408419" y="1647444"/>
              <a:ext cx="0" cy="3956685"/>
            </a:xfrm>
            <a:custGeom>
              <a:avLst/>
              <a:gdLst/>
              <a:ahLst/>
              <a:cxnLst/>
              <a:rect l="l" t="t" r="r" b="b"/>
              <a:pathLst>
                <a:path w="0" h="3956685">
                  <a:moveTo>
                    <a:pt x="0" y="3956304"/>
                  </a:moveTo>
                  <a:lnTo>
                    <a:pt x="0" y="0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6624066" y="4980813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774942" y="4650994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926071" y="4321302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076947" y="3991483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228078" y="3661664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378954" y="3331845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530210" y="3002026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81086" y="2672333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982457" y="2342514"/>
            <a:ext cx="2057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133715" y="2012695"/>
            <a:ext cx="2057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135616" y="1682876"/>
            <a:ext cx="20637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842250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597645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352915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107930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658105" y="5319141"/>
            <a:ext cx="16224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Kyrgyztan,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Peru,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Hungary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382771" y="4989321"/>
            <a:ext cx="28962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Bulgaria,</a:t>
            </a:r>
            <a:r>
              <a:rPr dirty="0" sz="12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South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Korea,</a:t>
            </a:r>
            <a:r>
              <a:rPr dirty="0" sz="12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Croatia,</a:t>
            </a:r>
            <a:r>
              <a:rPr dirty="0" sz="12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Estonia,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Japan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13708" y="4659629"/>
            <a:ext cx="22656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USA,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Lithuania,</a:t>
            </a:r>
            <a:r>
              <a:rPr dirty="0" sz="1200" spc="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Moldova,</a:t>
            </a:r>
            <a:r>
              <a:rPr dirty="0" sz="12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Tajikistan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577209" y="4329810"/>
            <a:ext cx="2701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Czech</a:t>
            </a:r>
            <a:r>
              <a:rPr dirty="0" sz="12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Republic,</a:t>
            </a:r>
            <a:r>
              <a:rPr dirty="0" sz="12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France,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Georgia,</a:t>
            </a:r>
            <a:r>
              <a:rPr dirty="0" sz="12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Slaovakia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395340" y="3999992"/>
            <a:ext cx="8858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Poland,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Spain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373117" y="3670172"/>
            <a:ext cx="1906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Azerbaijan,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 Greece,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Indonesia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536184" y="3340353"/>
            <a:ext cx="7442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Kazakhstan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7254" y="3010357"/>
            <a:ext cx="30353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Italy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758053" y="2680538"/>
            <a:ext cx="5226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Ukraine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784850" y="2350719"/>
            <a:ext cx="49593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Türkiye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398901" y="2020900"/>
            <a:ext cx="288163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People's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Republic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China,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Mexico,</a:t>
            </a:r>
            <a:r>
              <a:rPr dirty="0" sz="12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Germany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5556630" y="1691081"/>
            <a:ext cx="7258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Uzbekistan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5946647" y="5867400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 txBox="1"/>
          <p:nvPr/>
        </p:nvSpPr>
        <p:spPr>
          <a:xfrm>
            <a:off x="6076569" y="5662371"/>
            <a:ext cx="1736725" cy="3543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00355">
              <a:lnSpc>
                <a:spcPts val="940"/>
              </a:lnSpc>
              <a:spcBef>
                <a:spcPts val="90"/>
              </a:spcBef>
              <a:tabLst>
                <a:tab pos="1055370" algn="l"/>
              </a:tabLst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5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ts val="1660"/>
              </a:lnSpc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400" spc="-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submitted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6292" y="18110"/>
            <a:ext cx="5986145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1853564" marR="5080" indent="-1841500">
              <a:lnSpc>
                <a:spcPts val="3890"/>
              </a:lnSpc>
              <a:spcBef>
                <a:spcPts val="590"/>
              </a:spcBef>
            </a:pPr>
            <a:r>
              <a:rPr dirty="0"/>
              <a:t>Information</a:t>
            </a:r>
            <a:r>
              <a:rPr dirty="0" spc="-90"/>
              <a:t> </a:t>
            </a:r>
            <a:r>
              <a:rPr dirty="0"/>
              <a:t>on</a:t>
            </a:r>
            <a:r>
              <a:rPr dirty="0" spc="-65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Latvian</a:t>
            </a:r>
            <a:r>
              <a:rPr dirty="0" spc="-65"/>
              <a:t> </a:t>
            </a:r>
            <a:r>
              <a:rPr dirty="0" spc="-10"/>
              <a:t>state scholarships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743200"/>
            <a:ext cx="4038600" cy="22402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3368040"/>
            <a:ext cx="40386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5600" y="1773935"/>
            <a:ext cx="6400800" cy="33101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8435" marR="5080" indent="-16637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65"/>
              <a:t> </a:t>
            </a:r>
            <a:r>
              <a:rPr dirty="0"/>
              <a:t>the</a:t>
            </a:r>
            <a:r>
              <a:rPr dirty="0" spc="-65"/>
              <a:t> </a:t>
            </a:r>
            <a:r>
              <a:rPr dirty="0"/>
              <a:t>Call</a:t>
            </a:r>
            <a:r>
              <a:rPr dirty="0" spc="-70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applications</a:t>
            </a:r>
            <a:r>
              <a:rPr dirty="0" spc="-100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 spc="-25"/>
              <a:t>the </a:t>
            </a:r>
            <a:r>
              <a:rPr dirty="0"/>
              <a:t>Latvian</a:t>
            </a:r>
            <a:r>
              <a:rPr dirty="0" spc="-114"/>
              <a:t> </a:t>
            </a:r>
            <a:r>
              <a:rPr dirty="0"/>
              <a:t>state</a:t>
            </a:r>
            <a:r>
              <a:rPr dirty="0" spc="-95"/>
              <a:t> </a:t>
            </a:r>
            <a:r>
              <a:rPr dirty="0"/>
              <a:t>scholarships</a:t>
            </a:r>
            <a:r>
              <a:rPr dirty="0" spc="-125"/>
              <a:t> </a:t>
            </a:r>
            <a:r>
              <a:rPr dirty="0"/>
              <a:t>-</a:t>
            </a:r>
            <a:r>
              <a:rPr dirty="0" spc="-105"/>
              <a:t> </a:t>
            </a:r>
            <a:r>
              <a:rPr dirty="0"/>
              <a:t>success</a:t>
            </a:r>
            <a:r>
              <a:rPr dirty="0" spc="-90"/>
              <a:t> </a:t>
            </a:r>
            <a:r>
              <a:rPr dirty="0" spc="-20"/>
              <a:t>rate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9982200" y="1607819"/>
            <a:ext cx="0" cy="996950"/>
          </a:xfrm>
          <a:custGeom>
            <a:avLst/>
            <a:gdLst/>
            <a:ahLst/>
            <a:cxnLst/>
            <a:rect l="l" t="t" r="r" b="b"/>
            <a:pathLst>
              <a:path w="0" h="996950">
                <a:moveTo>
                  <a:pt x="0" y="0"/>
                </a:moveTo>
                <a:lnTo>
                  <a:pt x="0" y="996695"/>
                </a:lnTo>
              </a:path>
            </a:pathLst>
          </a:custGeom>
          <a:ln w="924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140402" y="1607819"/>
            <a:ext cx="4593590" cy="996950"/>
            <a:chOff x="5140402" y="1607819"/>
            <a:chExt cx="4593590" cy="996950"/>
          </a:xfrm>
        </p:grpSpPr>
        <p:sp>
          <p:nvSpPr>
            <p:cNvPr id="5" name="object 5" descr=""/>
            <p:cNvSpPr/>
            <p:nvPr/>
          </p:nvSpPr>
          <p:spPr>
            <a:xfrm>
              <a:off x="5835396" y="1607819"/>
              <a:ext cx="0" cy="996950"/>
            </a:xfrm>
            <a:custGeom>
              <a:avLst/>
              <a:gdLst/>
              <a:ahLst/>
              <a:cxnLst/>
              <a:rect l="l" t="t" r="r" b="b"/>
              <a:pathLst>
                <a:path w="0" h="996950">
                  <a:moveTo>
                    <a:pt x="0" y="252983"/>
                  </a:moveTo>
                  <a:lnTo>
                    <a:pt x="0" y="996695"/>
                  </a:lnTo>
                </a:path>
                <a:path w="0" h="996950">
                  <a:moveTo>
                    <a:pt x="0" y="0"/>
                  </a:moveTo>
                  <a:lnTo>
                    <a:pt x="0" y="79247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527292" y="1607819"/>
              <a:ext cx="2764790" cy="996950"/>
            </a:xfrm>
            <a:custGeom>
              <a:avLst/>
              <a:gdLst/>
              <a:ahLst/>
              <a:cxnLst/>
              <a:rect l="l" t="t" r="r" b="b"/>
              <a:pathLst>
                <a:path w="2764790" h="996950">
                  <a:moveTo>
                    <a:pt x="0" y="252983"/>
                  </a:moveTo>
                  <a:lnTo>
                    <a:pt x="0" y="996695"/>
                  </a:lnTo>
                </a:path>
                <a:path w="2764790" h="996950">
                  <a:moveTo>
                    <a:pt x="0" y="0"/>
                  </a:moveTo>
                  <a:lnTo>
                    <a:pt x="0" y="79247"/>
                  </a:lnTo>
                </a:path>
                <a:path w="2764790" h="996950">
                  <a:moveTo>
                    <a:pt x="690372" y="252983"/>
                  </a:moveTo>
                  <a:lnTo>
                    <a:pt x="690372" y="996695"/>
                  </a:lnTo>
                </a:path>
                <a:path w="2764790" h="996950">
                  <a:moveTo>
                    <a:pt x="690372" y="0"/>
                  </a:moveTo>
                  <a:lnTo>
                    <a:pt x="690372" y="166115"/>
                  </a:lnTo>
                </a:path>
                <a:path w="2764790" h="996950">
                  <a:moveTo>
                    <a:pt x="1382267" y="252983"/>
                  </a:moveTo>
                  <a:lnTo>
                    <a:pt x="1382267" y="996695"/>
                  </a:lnTo>
                </a:path>
                <a:path w="2764790" h="996950">
                  <a:moveTo>
                    <a:pt x="1382267" y="0"/>
                  </a:moveTo>
                  <a:lnTo>
                    <a:pt x="1382267" y="166115"/>
                  </a:lnTo>
                </a:path>
                <a:path w="2764790" h="996950">
                  <a:moveTo>
                    <a:pt x="2072639" y="252983"/>
                  </a:moveTo>
                  <a:lnTo>
                    <a:pt x="2072639" y="996695"/>
                  </a:lnTo>
                </a:path>
                <a:path w="2764790" h="996950">
                  <a:moveTo>
                    <a:pt x="2072639" y="0"/>
                  </a:moveTo>
                  <a:lnTo>
                    <a:pt x="2072639" y="166115"/>
                  </a:lnTo>
                </a:path>
                <a:path w="2764790" h="996950">
                  <a:moveTo>
                    <a:pt x="2764535" y="252983"/>
                  </a:moveTo>
                  <a:lnTo>
                    <a:pt x="2764535" y="996695"/>
                  </a:lnTo>
                </a:path>
                <a:path w="2764790" h="996950">
                  <a:moveTo>
                    <a:pt x="2764535" y="0"/>
                  </a:moveTo>
                  <a:lnTo>
                    <a:pt x="2764535" y="166115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145024" y="1773935"/>
              <a:ext cx="4589145" cy="419100"/>
            </a:xfrm>
            <a:custGeom>
              <a:avLst/>
              <a:gdLst/>
              <a:ahLst/>
              <a:cxnLst/>
              <a:rect l="l" t="t" r="r" b="b"/>
              <a:pathLst>
                <a:path w="4589145" h="419100">
                  <a:moveTo>
                    <a:pt x="207264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207264" y="419100"/>
                  </a:lnTo>
                  <a:lnTo>
                    <a:pt x="207264" y="332232"/>
                  </a:lnTo>
                  <a:close/>
                </a:path>
                <a:path w="4589145" h="419100">
                  <a:moveTo>
                    <a:pt x="4588764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4588764" y="86868"/>
                  </a:lnTo>
                  <a:lnTo>
                    <a:pt x="4588764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145024" y="1687067"/>
              <a:ext cx="1533525" cy="419100"/>
            </a:xfrm>
            <a:custGeom>
              <a:avLst/>
              <a:gdLst/>
              <a:ahLst/>
              <a:cxnLst/>
              <a:rect l="l" t="t" r="r" b="b"/>
              <a:pathLst>
                <a:path w="1533525" h="419100">
                  <a:moveTo>
                    <a:pt x="96012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96012" y="419100"/>
                  </a:lnTo>
                  <a:lnTo>
                    <a:pt x="96012" y="332232"/>
                  </a:lnTo>
                  <a:close/>
                </a:path>
                <a:path w="1533525" h="419100">
                  <a:moveTo>
                    <a:pt x="1533144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1533144" y="86868"/>
                  </a:lnTo>
                  <a:lnTo>
                    <a:pt x="1533144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145024" y="1607819"/>
              <a:ext cx="0" cy="996950"/>
            </a:xfrm>
            <a:custGeom>
              <a:avLst/>
              <a:gdLst/>
              <a:ahLst/>
              <a:cxnLst/>
              <a:rect l="l" t="t" r="r" b="b"/>
              <a:pathLst>
                <a:path w="0" h="996950">
                  <a:moveTo>
                    <a:pt x="0" y="996695"/>
                  </a:moveTo>
                  <a:lnTo>
                    <a:pt x="0" y="0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9797542" y="1729866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332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78882" y="2062098"/>
            <a:ext cx="363855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40935" sz="1425" b="1">
                <a:solidFill>
                  <a:srgbClr val="404040"/>
                </a:solidFill>
                <a:latin typeface="Verdana"/>
                <a:cs typeface="Verdana"/>
              </a:rPr>
              <a:t>7</a:t>
            </a:r>
            <a:r>
              <a:rPr dirty="0" baseline="40935" sz="1425" spc="-202" b="1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dirty="0" sz="950" spc="-35" b="1">
                <a:solidFill>
                  <a:srgbClr val="404040"/>
                </a:solidFill>
                <a:latin typeface="Verdana"/>
                <a:cs typeface="Verdana"/>
              </a:rPr>
              <a:t>15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42303" y="1642998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111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00573" y="2660649"/>
            <a:ext cx="88900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493379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184640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75901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140201" y="2302001"/>
            <a:ext cx="181483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Research</a:t>
            </a:r>
            <a:r>
              <a:rPr dirty="0" sz="1350" spc="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38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not</a:t>
            </a:r>
            <a:r>
              <a:rPr dirty="0" sz="1350" spc="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85858"/>
                </a:solidFill>
                <a:latin typeface="Calibri"/>
                <a:cs typeface="Calibri"/>
              </a:rPr>
              <a:t>launched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079498" y="1970024"/>
            <a:ext cx="291973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Summer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schools</a:t>
            </a:r>
            <a:r>
              <a:rPr dirty="0" sz="1350" spc="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47%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(70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85858"/>
                </a:solidFill>
                <a:latin typeface="Calibri"/>
                <a:cs typeface="Calibri"/>
              </a:rPr>
              <a:t>scholarships)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98214" y="1637792"/>
            <a:ext cx="998219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25" b="1">
                <a:solidFill>
                  <a:srgbClr val="585858"/>
                </a:solidFill>
                <a:latin typeface="Calibri"/>
                <a:cs typeface="Calibri"/>
              </a:rPr>
              <a:t>34%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98565" y="1342390"/>
            <a:ext cx="2300605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Academic</a:t>
            </a:r>
            <a:r>
              <a:rPr dirty="0" sz="1550" spc="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year</a:t>
            </a:r>
            <a:r>
              <a:rPr dirty="0" sz="15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9976104" y="3147060"/>
            <a:ext cx="0" cy="996950"/>
          </a:xfrm>
          <a:custGeom>
            <a:avLst/>
            <a:gdLst/>
            <a:ahLst/>
            <a:cxnLst/>
            <a:rect l="l" t="t" r="r" b="b"/>
            <a:pathLst>
              <a:path w="0" h="996950">
                <a:moveTo>
                  <a:pt x="0" y="0"/>
                </a:moveTo>
                <a:lnTo>
                  <a:pt x="0" y="996695"/>
                </a:lnTo>
              </a:path>
            </a:pathLst>
          </a:custGeom>
          <a:ln w="924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2" name="object 22" descr=""/>
          <p:cNvGrpSpPr/>
          <p:nvPr/>
        </p:nvGrpSpPr>
        <p:grpSpPr>
          <a:xfrm>
            <a:off x="5272990" y="3147060"/>
            <a:ext cx="4125595" cy="996950"/>
            <a:chOff x="5272990" y="3147060"/>
            <a:chExt cx="4125595" cy="996950"/>
          </a:xfrm>
        </p:grpSpPr>
        <p:sp>
          <p:nvSpPr>
            <p:cNvPr id="23" name="object 23" descr=""/>
            <p:cNvSpPr/>
            <p:nvPr/>
          </p:nvSpPr>
          <p:spPr>
            <a:xfrm>
              <a:off x="5948172" y="3147060"/>
              <a:ext cx="0" cy="996950"/>
            </a:xfrm>
            <a:custGeom>
              <a:avLst/>
              <a:gdLst/>
              <a:ahLst/>
              <a:cxnLst/>
              <a:rect l="l" t="t" r="r" b="b"/>
              <a:pathLst>
                <a:path w="0" h="996950">
                  <a:moveTo>
                    <a:pt x="0" y="0"/>
                  </a:moveTo>
                  <a:lnTo>
                    <a:pt x="0" y="79248"/>
                  </a:lnTo>
                </a:path>
                <a:path w="0" h="996950">
                  <a:moveTo>
                    <a:pt x="0" y="585215"/>
                  </a:moveTo>
                  <a:lnTo>
                    <a:pt x="0" y="996695"/>
                  </a:lnTo>
                </a:path>
                <a:path w="0" h="996950">
                  <a:moveTo>
                    <a:pt x="0" y="252984"/>
                  </a:moveTo>
                  <a:lnTo>
                    <a:pt x="0" y="498347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620256" y="3147060"/>
              <a:ext cx="2684145" cy="996950"/>
            </a:xfrm>
            <a:custGeom>
              <a:avLst/>
              <a:gdLst/>
              <a:ahLst/>
              <a:cxnLst/>
              <a:rect l="l" t="t" r="r" b="b"/>
              <a:pathLst>
                <a:path w="2684145" h="996950">
                  <a:moveTo>
                    <a:pt x="0" y="0"/>
                  </a:moveTo>
                  <a:lnTo>
                    <a:pt x="0" y="79248"/>
                  </a:lnTo>
                </a:path>
                <a:path w="2684145" h="996950">
                  <a:moveTo>
                    <a:pt x="0" y="252984"/>
                  </a:moveTo>
                  <a:lnTo>
                    <a:pt x="0" y="996695"/>
                  </a:lnTo>
                </a:path>
                <a:path w="2684145" h="996950">
                  <a:moveTo>
                    <a:pt x="670560" y="252984"/>
                  </a:moveTo>
                  <a:lnTo>
                    <a:pt x="670560" y="996695"/>
                  </a:lnTo>
                </a:path>
                <a:path w="2684145" h="996950">
                  <a:moveTo>
                    <a:pt x="670560" y="0"/>
                  </a:moveTo>
                  <a:lnTo>
                    <a:pt x="670560" y="166115"/>
                  </a:lnTo>
                </a:path>
                <a:path w="2684145" h="996950">
                  <a:moveTo>
                    <a:pt x="1342644" y="252984"/>
                  </a:moveTo>
                  <a:lnTo>
                    <a:pt x="1342644" y="996695"/>
                  </a:lnTo>
                </a:path>
                <a:path w="2684145" h="996950">
                  <a:moveTo>
                    <a:pt x="1342644" y="0"/>
                  </a:moveTo>
                  <a:lnTo>
                    <a:pt x="1342644" y="166115"/>
                  </a:lnTo>
                </a:path>
                <a:path w="2684145" h="996950">
                  <a:moveTo>
                    <a:pt x="2013203" y="252984"/>
                  </a:moveTo>
                  <a:lnTo>
                    <a:pt x="2013203" y="996695"/>
                  </a:lnTo>
                </a:path>
                <a:path w="2684145" h="996950">
                  <a:moveTo>
                    <a:pt x="2013203" y="0"/>
                  </a:moveTo>
                  <a:lnTo>
                    <a:pt x="2013203" y="166115"/>
                  </a:lnTo>
                </a:path>
                <a:path w="2684145" h="996950">
                  <a:moveTo>
                    <a:pt x="2683764" y="252984"/>
                  </a:moveTo>
                  <a:lnTo>
                    <a:pt x="2683764" y="996695"/>
                  </a:lnTo>
                </a:path>
                <a:path w="2684145" h="996950">
                  <a:moveTo>
                    <a:pt x="2683764" y="0"/>
                  </a:moveTo>
                  <a:lnTo>
                    <a:pt x="2683764" y="166115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277612" y="3313175"/>
              <a:ext cx="4121150" cy="751840"/>
            </a:xfrm>
            <a:custGeom>
              <a:avLst/>
              <a:gdLst/>
              <a:ahLst/>
              <a:cxnLst/>
              <a:rect l="l" t="t" r="r" b="b"/>
              <a:pathLst>
                <a:path w="4121150" h="751839">
                  <a:moveTo>
                    <a:pt x="201168" y="664464"/>
                  </a:moveTo>
                  <a:lnTo>
                    <a:pt x="0" y="664464"/>
                  </a:lnTo>
                  <a:lnTo>
                    <a:pt x="0" y="751332"/>
                  </a:lnTo>
                  <a:lnTo>
                    <a:pt x="201168" y="751332"/>
                  </a:lnTo>
                  <a:lnTo>
                    <a:pt x="201168" y="664464"/>
                  </a:lnTo>
                  <a:close/>
                </a:path>
                <a:path w="4121150" h="751839">
                  <a:moveTo>
                    <a:pt x="1127760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1127760" y="419100"/>
                  </a:lnTo>
                  <a:lnTo>
                    <a:pt x="1127760" y="332232"/>
                  </a:lnTo>
                  <a:close/>
                </a:path>
                <a:path w="4121150" h="751839">
                  <a:moveTo>
                    <a:pt x="4120896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4120896" y="86868"/>
                  </a:lnTo>
                  <a:lnTo>
                    <a:pt x="412089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277612" y="3226307"/>
              <a:ext cx="1369060" cy="751840"/>
            </a:xfrm>
            <a:custGeom>
              <a:avLst/>
              <a:gdLst/>
              <a:ahLst/>
              <a:cxnLst/>
              <a:rect l="l" t="t" r="r" b="b"/>
              <a:pathLst>
                <a:path w="1369059" h="751839">
                  <a:moveTo>
                    <a:pt x="106680" y="664464"/>
                  </a:moveTo>
                  <a:lnTo>
                    <a:pt x="0" y="664464"/>
                  </a:lnTo>
                  <a:lnTo>
                    <a:pt x="0" y="751332"/>
                  </a:lnTo>
                  <a:lnTo>
                    <a:pt x="106680" y="751332"/>
                  </a:lnTo>
                  <a:lnTo>
                    <a:pt x="106680" y="664464"/>
                  </a:lnTo>
                  <a:close/>
                </a:path>
                <a:path w="1369059" h="751839">
                  <a:moveTo>
                    <a:pt x="294132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294132" y="419100"/>
                  </a:lnTo>
                  <a:lnTo>
                    <a:pt x="294132" y="332232"/>
                  </a:lnTo>
                  <a:close/>
                </a:path>
                <a:path w="1369059" h="751839">
                  <a:moveTo>
                    <a:pt x="1368552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1368552" y="86868"/>
                  </a:lnTo>
                  <a:lnTo>
                    <a:pt x="1368552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277612" y="3147060"/>
              <a:ext cx="0" cy="996950"/>
            </a:xfrm>
            <a:custGeom>
              <a:avLst/>
              <a:gdLst/>
              <a:ahLst/>
              <a:cxnLst/>
              <a:rect l="l" t="t" r="r" b="b"/>
              <a:pathLst>
                <a:path w="0" h="996950">
                  <a:moveTo>
                    <a:pt x="0" y="996695"/>
                  </a:moveTo>
                  <a:lnTo>
                    <a:pt x="0" y="0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6469126" y="3601592"/>
            <a:ext cx="202565" cy="1758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84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9463531" y="3269741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307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423280" y="3933825"/>
            <a:ext cx="347345" cy="1758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40935" sz="1425" spc="-37" b="1">
                <a:solidFill>
                  <a:srgbClr val="404040"/>
                </a:solidFill>
                <a:latin typeface="Verdana"/>
                <a:cs typeface="Verdana"/>
              </a:rPr>
              <a:t>8</a:t>
            </a: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15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636514" y="3514725"/>
            <a:ext cx="202565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22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710933" y="3182873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102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233161" y="4200271"/>
            <a:ext cx="88900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8526906" y="4200271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9198356" y="4200271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9869551" y="4200271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212339" y="3841750"/>
            <a:ext cx="291465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Summer</a:t>
            </a:r>
            <a:r>
              <a:rPr dirty="0" sz="1350" spc="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schools</a:t>
            </a:r>
            <a:r>
              <a:rPr dirty="0" sz="1350" spc="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53%</a:t>
            </a:r>
            <a:r>
              <a:rPr dirty="0" sz="1350" spc="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(80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85858"/>
                </a:solidFill>
                <a:latin typeface="Calibri"/>
                <a:cs typeface="Calibri"/>
              </a:rPr>
              <a:t>scholarships)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002785" y="3509517"/>
            <a:ext cx="112522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Research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25" b="1">
                <a:solidFill>
                  <a:srgbClr val="585858"/>
                </a:solidFill>
                <a:latin typeface="Calibri"/>
                <a:cs typeface="Calibri"/>
              </a:rPr>
              <a:t>26%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131055" y="3177667"/>
            <a:ext cx="99695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25" b="1">
                <a:solidFill>
                  <a:srgbClr val="585858"/>
                </a:solidFill>
                <a:latin typeface="Calibri"/>
                <a:cs typeface="Calibri"/>
              </a:rPr>
              <a:t>33%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760211" y="2597611"/>
            <a:ext cx="2358390" cy="57721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671830" algn="l"/>
                <a:tab pos="1363345" algn="l"/>
                <a:tab pos="2054225" algn="l"/>
              </a:tabLst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150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endParaRPr sz="7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750">
              <a:latin typeface="Verdana"/>
              <a:cs typeface="Verdana"/>
            </a:endParaRPr>
          </a:p>
          <a:p>
            <a:pPr marL="73660">
              <a:lnSpc>
                <a:spcPct val="100000"/>
              </a:lnSpc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Academic</a:t>
            </a:r>
            <a:r>
              <a:rPr dirty="0" sz="1550" spc="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year</a:t>
            </a:r>
            <a:r>
              <a:rPr dirty="0" sz="1550" spc="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9951719" y="4672584"/>
            <a:ext cx="0" cy="1085215"/>
          </a:xfrm>
          <a:custGeom>
            <a:avLst/>
            <a:gdLst/>
            <a:ahLst/>
            <a:cxnLst/>
            <a:rect l="l" t="t" r="r" b="b"/>
            <a:pathLst>
              <a:path w="0" h="1085214">
                <a:moveTo>
                  <a:pt x="0" y="0"/>
                </a:moveTo>
                <a:lnTo>
                  <a:pt x="0" y="1085088"/>
                </a:lnTo>
              </a:path>
            </a:pathLst>
          </a:custGeom>
          <a:ln w="9115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2" name="object 42" descr=""/>
          <p:cNvGrpSpPr/>
          <p:nvPr/>
        </p:nvGrpSpPr>
        <p:grpSpPr>
          <a:xfrm>
            <a:off x="5245622" y="4672584"/>
            <a:ext cx="4095115" cy="1085215"/>
            <a:chOff x="5245622" y="4672584"/>
            <a:chExt cx="4095115" cy="1085215"/>
          </a:xfrm>
        </p:grpSpPr>
        <p:sp>
          <p:nvSpPr>
            <p:cNvPr id="43" name="object 43" descr=""/>
            <p:cNvSpPr/>
            <p:nvPr/>
          </p:nvSpPr>
          <p:spPr>
            <a:xfrm>
              <a:off x="6033515" y="4672584"/>
              <a:ext cx="0" cy="1085215"/>
            </a:xfrm>
            <a:custGeom>
              <a:avLst/>
              <a:gdLst/>
              <a:ahLst/>
              <a:cxnLst/>
              <a:rect l="l" t="t" r="r" b="b"/>
              <a:pathLst>
                <a:path w="0" h="1085214">
                  <a:moveTo>
                    <a:pt x="0" y="637032"/>
                  </a:moveTo>
                  <a:lnTo>
                    <a:pt x="0" y="1085088"/>
                  </a:lnTo>
                </a:path>
                <a:path w="0" h="1085214">
                  <a:moveTo>
                    <a:pt x="0" y="275844"/>
                  </a:moveTo>
                  <a:lnTo>
                    <a:pt x="0" y="542544"/>
                  </a:lnTo>
                </a:path>
                <a:path w="0" h="1085214">
                  <a:moveTo>
                    <a:pt x="0" y="0"/>
                  </a:moveTo>
                  <a:lnTo>
                    <a:pt x="0" y="85344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6816851" y="4672584"/>
              <a:ext cx="2352040" cy="1085215"/>
            </a:xfrm>
            <a:custGeom>
              <a:avLst/>
              <a:gdLst/>
              <a:ahLst/>
              <a:cxnLst/>
              <a:rect l="l" t="t" r="r" b="b"/>
              <a:pathLst>
                <a:path w="2352040" h="1085214">
                  <a:moveTo>
                    <a:pt x="0" y="275844"/>
                  </a:moveTo>
                  <a:lnTo>
                    <a:pt x="0" y="1085088"/>
                  </a:lnTo>
                </a:path>
                <a:path w="2352040" h="1085214">
                  <a:moveTo>
                    <a:pt x="0" y="0"/>
                  </a:moveTo>
                  <a:lnTo>
                    <a:pt x="0" y="179832"/>
                  </a:lnTo>
                </a:path>
                <a:path w="2352040" h="1085214">
                  <a:moveTo>
                    <a:pt x="784859" y="275844"/>
                  </a:moveTo>
                  <a:lnTo>
                    <a:pt x="784859" y="1085088"/>
                  </a:lnTo>
                </a:path>
                <a:path w="2352040" h="1085214">
                  <a:moveTo>
                    <a:pt x="784859" y="0"/>
                  </a:moveTo>
                  <a:lnTo>
                    <a:pt x="784859" y="179832"/>
                  </a:lnTo>
                </a:path>
                <a:path w="2352040" h="1085214">
                  <a:moveTo>
                    <a:pt x="1568196" y="275844"/>
                  </a:moveTo>
                  <a:lnTo>
                    <a:pt x="1568196" y="1085088"/>
                  </a:lnTo>
                </a:path>
                <a:path w="2352040" h="1085214">
                  <a:moveTo>
                    <a:pt x="1568196" y="0"/>
                  </a:moveTo>
                  <a:lnTo>
                    <a:pt x="1568196" y="179832"/>
                  </a:lnTo>
                </a:path>
                <a:path w="2352040" h="1085214">
                  <a:moveTo>
                    <a:pt x="2351531" y="275844"/>
                  </a:moveTo>
                  <a:lnTo>
                    <a:pt x="2351531" y="1085088"/>
                  </a:lnTo>
                </a:path>
                <a:path w="2352040" h="1085214">
                  <a:moveTo>
                    <a:pt x="2351531" y="0"/>
                  </a:moveTo>
                  <a:lnTo>
                    <a:pt x="2351531" y="179832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5250180" y="4852416"/>
              <a:ext cx="4090670" cy="818515"/>
            </a:xfrm>
            <a:custGeom>
              <a:avLst/>
              <a:gdLst/>
              <a:ahLst/>
              <a:cxnLst/>
              <a:rect l="l" t="t" r="r" b="b"/>
              <a:pathLst>
                <a:path w="4090670" h="818514">
                  <a:moveTo>
                    <a:pt x="219456" y="723900"/>
                  </a:moveTo>
                  <a:lnTo>
                    <a:pt x="0" y="723900"/>
                  </a:lnTo>
                  <a:lnTo>
                    <a:pt x="0" y="818388"/>
                  </a:lnTo>
                  <a:lnTo>
                    <a:pt x="219456" y="818388"/>
                  </a:lnTo>
                  <a:lnTo>
                    <a:pt x="219456" y="723900"/>
                  </a:lnTo>
                  <a:close/>
                </a:path>
                <a:path w="4090670" h="818514">
                  <a:moveTo>
                    <a:pt x="1363967" y="362712"/>
                  </a:moveTo>
                  <a:lnTo>
                    <a:pt x="0" y="362712"/>
                  </a:lnTo>
                  <a:lnTo>
                    <a:pt x="0" y="457200"/>
                  </a:lnTo>
                  <a:lnTo>
                    <a:pt x="1363967" y="457200"/>
                  </a:lnTo>
                  <a:lnTo>
                    <a:pt x="1363967" y="362712"/>
                  </a:lnTo>
                  <a:close/>
                </a:path>
                <a:path w="4090670" h="818514">
                  <a:moveTo>
                    <a:pt x="4090416" y="0"/>
                  </a:moveTo>
                  <a:lnTo>
                    <a:pt x="0" y="0"/>
                  </a:lnTo>
                  <a:lnTo>
                    <a:pt x="0" y="96012"/>
                  </a:lnTo>
                  <a:lnTo>
                    <a:pt x="4090416" y="96012"/>
                  </a:lnTo>
                  <a:lnTo>
                    <a:pt x="409041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5250180" y="4757928"/>
              <a:ext cx="1489075" cy="818515"/>
            </a:xfrm>
            <a:custGeom>
              <a:avLst/>
              <a:gdLst/>
              <a:ahLst/>
              <a:cxnLst/>
              <a:rect l="l" t="t" r="r" b="b"/>
              <a:pathLst>
                <a:path w="1489075" h="818514">
                  <a:moveTo>
                    <a:pt x="124968" y="723900"/>
                  </a:moveTo>
                  <a:lnTo>
                    <a:pt x="0" y="723900"/>
                  </a:lnTo>
                  <a:lnTo>
                    <a:pt x="0" y="818388"/>
                  </a:lnTo>
                  <a:lnTo>
                    <a:pt x="124968" y="818388"/>
                  </a:lnTo>
                  <a:lnTo>
                    <a:pt x="124968" y="723900"/>
                  </a:lnTo>
                  <a:close/>
                </a:path>
                <a:path w="1489075" h="818514">
                  <a:moveTo>
                    <a:pt x="376428" y="362712"/>
                  </a:moveTo>
                  <a:lnTo>
                    <a:pt x="0" y="362712"/>
                  </a:lnTo>
                  <a:lnTo>
                    <a:pt x="0" y="457200"/>
                  </a:lnTo>
                  <a:lnTo>
                    <a:pt x="376428" y="457200"/>
                  </a:lnTo>
                  <a:lnTo>
                    <a:pt x="376428" y="362712"/>
                  </a:lnTo>
                  <a:close/>
                </a:path>
                <a:path w="1489075" h="818514">
                  <a:moveTo>
                    <a:pt x="1488948" y="0"/>
                  </a:moveTo>
                  <a:lnTo>
                    <a:pt x="0" y="0"/>
                  </a:lnTo>
                  <a:lnTo>
                    <a:pt x="0" y="94488"/>
                  </a:lnTo>
                  <a:lnTo>
                    <a:pt x="1488948" y="94488"/>
                  </a:lnTo>
                  <a:lnTo>
                    <a:pt x="148894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5250179" y="4672584"/>
              <a:ext cx="0" cy="1085215"/>
            </a:xfrm>
            <a:custGeom>
              <a:avLst/>
              <a:gdLst/>
              <a:ahLst/>
              <a:cxnLst/>
              <a:rect l="l" t="t" r="r" b="b"/>
              <a:pathLst>
                <a:path w="0" h="1085214">
                  <a:moveTo>
                    <a:pt x="0" y="1085088"/>
                  </a:moveTo>
                  <a:lnTo>
                    <a:pt x="0" y="0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 descr=""/>
          <p:cNvSpPr txBox="1"/>
          <p:nvPr/>
        </p:nvSpPr>
        <p:spPr>
          <a:xfrm>
            <a:off x="6678294" y="5174996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87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9405619" y="4813172"/>
            <a:ext cx="2952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261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5413502" y="5536793"/>
            <a:ext cx="35115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41666" sz="1500" spc="-37" b="1">
                <a:solidFill>
                  <a:srgbClr val="404040"/>
                </a:solidFill>
                <a:latin typeface="Verdana"/>
                <a:cs typeface="Verdana"/>
              </a:rPr>
              <a:t>8</a:t>
            </a: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14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5690742" y="5080253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24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803897" y="4718430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95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5205729" y="5813247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7493254" y="5813247"/>
            <a:ext cx="21780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2167254" y="5438038"/>
            <a:ext cx="2936875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Summer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schools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57%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(80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scholarships)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3968241" y="5076825"/>
            <a:ext cx="11309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Research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28%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4097273" y="4715001"/>
            <a:ext cx="10033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36%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5864733" y="4200271"/>
            <a:ext cx="2306320" cy="3975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30"/>
              </a:spcBef>
              <a:tabLst>
                <a:tab pos="660400" algn="l"/>
                <a:tab pos="1331595" algn="l"/>
                <a:tab pos="2002789" algn="l"/>
              </a:tabLst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150</a:t>
            </a:r>
            <a:r>
              <a:rPr dirty="0" sz="75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endParaRPr sz="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Academic</a:t>
            </a:r>
            <a:r>
              <a:rPr dirty="0" sz="1550" spc="8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year</a:t>
            </a:r>
            <a:r>
              <a:rPr dirty="0" sz="1550" spc="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9" name="object 59" descr=""/>
          <p:cNvSpPr/>
          <p:nvPr/>
        </p:nvSpPr>
        <p:spPr>
          <a:xfrm>
            <a:off x="5263896" y="6208776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8"/>
                </a:lnTo>
                <a:lnTo>
                  <a:pt x="109727" y="109728"/>
                </a:lnTo>
                <a:lnTo>
                  <a:pt x="109727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 descr=""/>
          <p:cNvSpPr txBox="1"/>
          <p:nvPr/>
        </p:nvSpPr>
        <p:spPr>
          <a:xfrm>
            <a:off x="5412740" y="5813247"/>
            <a:ext cx="1805305" cy="562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57530">
              <a:lnSpc>
                <a:spcPct val="100000"/>
              </a:lnSpc>
              <a:spcBef>
                <a:spcPts val="90"/>
              </a:spcBef>
              <a:tabLst>
                <a:tab pos="1309370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550" spc="1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selected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1" name="object 61" descr=""/>
          <p:cNvSpPr/>
          <p:nvPr/>
        </p:nvSpPr>
        <p:spPr>
          <a:xfrm>
            <a:off x="7772400" y="6208776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8"/>
                </a:lnTo>
                <a:lnTo>
                  <a:pt x="109727" y="109728"/>
                </a:lnTo>
                <a:lnTo>
                  <a:pt x="109727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 descr=""/>
          <p:cNvSpPr txBox="1"/>
          <p:nvPr/>
        </p:nvSpPr>
        <p:spPr>
          <a:xfrm>
            <a:off x="7921879" y="5813247"/>
            <a:ext cx="2140585" cy="562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67665">
              <a:lnSpc>
                <a:spcPct val="100000"/>
              </a:lnSpc>
              <a:spcBef>
                <a:spcPts val="90"/>
              </a:spcBef>
              <a:tabLst>
                <a:tab pos="1151890" algn="l"/>
                <a:tab pos="1935480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550" spc="1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submitted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5495" y="1511808"/>
            <a:ext cx="6541007" cy="38343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6902" rIns="0" bIns="0" rtlCol="0" vert="horz">
            <a:spAutoFit/>
          </a:bodyPr>
          <a:lstStyle/>
          <a:p>
            <a:pPr marL="100965">
              <a:lnSpc>
                <a:spcPct val="100000"/>
              </a:lnSpc>
              <a:spcBef>
                <a:spcPts val="100"/>
              </a:spcBef>
            </a:pPr>
            <a:r>
              <a:rPr dirty="0"/>
              <a:t>Latvia</a:t>
            </a:r>
            <a:r>
              <a:rPr dirty="0" spc="-95"/>
              <a:t> </a:t>
            </a:r>
            <a:r>
              <a:rPr dirty="0" spc="-10"/>
              <a:t>state</a:t>
            </a:r>
            <a:r>
              <a:rPr dirty="0" spc="-85"/>
              <a:t> </a:t>
            </a:r>
            <a:r>
              <a:rPr dirty="0"/>
              <a:t>funding</a:t>
            </a:r>
            <a:r>
              <a:rPr dirty="0" spc="-105"/>
              <a:t> </a:t>
            </a:r>
            <a:r>
              <a:rPr dirty="0"/>
              <a:t>for</a:t>
            </a:r>
            <a:r>
              <a:rPr dirty="0" spc="-105"/>
              <a:t> </a:t>
            </a:r>
            <a:r>
              <a:rPr dirty="0"/>
              <a:t>scholarships,</a:t>
            </a:r>
            <a:r>
              <a:rPr dirty="0" spc="-114"/>
              <a:t> </a:t>
            </a:r>
            <a:r>
              <a:rPr dirty="0" spc="-25"/>
              <a:t>EUR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592376" y="2551938"/>
          <a:ext cx="6323330" cy="2327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1054735"/>
                <a:gridCol w="1053465"/>
                <a:gridCol w="1054735"/>
                <a:gridCol w="524510"/>
                <a:gridCol w="530860"/>
                <a:gridCol w="367029"/>
                <a:gridCol w="74929"/>
                <a:gridCol w="524510"/>
              </a:tblGrid>
              <a:tr h="232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450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269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49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770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1594">
                    <a:solidFill>
                      <a:srgbClr val="00AF50"/>
                    </a:solidFill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5"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450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269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84</a:t>
                      </a:r>
                      <a:r>
                        <a:rPr dirty="0" sz="1400" spc="-2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444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56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880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0960"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449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129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85</a:t>
                      </a:r>
                      <a:r>
                        <a:rPr dirty="0" sz="1400" spc="-2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584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56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880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0960"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1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9923526" y="2551938"/>
            <a:ext cx="0" cy="2330450"/>
          </a:xfrm>
          <a:custGeom>
            <a:avLst/>
            <a:gdLst/>
            <a:ahLst/>
            <a:cxnLst/>
            <a:rect l="l" t="t" r="r" b="b"/>
            <a:pathLst>
              <a:path w="0" h="2330450">
                <a:moveTo>
                  <a:pt x="0" y="0"/>
                </a:moveTo>
                <a:lnTo>
                  <a:pt x="0" y="2330196"/>
                </a:lnTo>
              </a:path>
            </a:pathLst>
          </a:custGeom>
          <a:ln w="10051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553714" y="4938776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430395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84621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38976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593330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400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47556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500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01910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600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04313" y="2693924"/>
            <a:ext cx="942975" cy="20072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1400">
              <a:latin typeface="Calibri"/>
              <a:cs typeface="Calibri"/>
            </a:endParaRPr>
          </a:p>
          <a:p>
            <a:pPr marL="28575">
              <a:lnSpc>
                <a:spcPct val="1000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1400">
              <a:latin typeface="Calibri"/>
              <a:cs typeface="Calibri"/>
            </a:endParaRPr>
          </a:p>
          <a:p>
            <a:pPr marL="28575">
              <a:lnSpc>
                <a:spcPct val="1000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91050" y="1820672"/>
            <a:ext cx="4858385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Academic</a:t>
            </a:r>
            <a:r>
              <a:rPr dirty="0" sz="1550" spc="10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years</a:t>
            </a:r>
            <a:r>
              <a:rPr dirty="0" sz="1550" spc="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r>
              <a:rPr dirty="0" sz="1550" spc="9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,</a:t>
            </a:r>
            <a:r>
              <a:rPr dirty="0" sz="1550" spc="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r>
              <a:rPr dirty="0" sz="1550" spc="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550" spc="7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4411979" y="5571744"/>
            <a:ext cx="111760" cy="109855"/>
          </a:xfrm>
          <a:custGeom>
            <a:avLst/>
            <a:gdLst/>
            <a:ahLst/>
            <a:cxnLst/>
            <a:rect l="l" t="t" r="r" b="b"/>
            <a:pathLst>
              <a:path w="111760" h="109854">
                <a:moveTo>
                  <a:pt x="111251" y="0"/>
                </a:moveTo>
                <a:lnTo>
                  <a:pt x="0" y="0"/>
                </a:lnTo>
                <a:lnTo>
                  <a:pt x="0" y="109727"/>
                </a:lnTo>
                <a:lnTo>
                  <a:pt x="111251" y="109727"/>
                </a:lnTo>
                <a:lnTo>
                  <a:pt x="111251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4561459" y="5471871"/>
            <a:ext cx="63881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Studies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5562600" y="5571744"/>
            <a:ext cx="111760" cy="109855"/>
          </a:xfrm>
          <a:custGeom>
            <a:avLst/>
            <a:gdLst/>
            <a:ahLst/>
            <a:cxnLst/>
            <a:rect l="l" t="t" r="r" b="b"/>
            <a:pathLst>
              <a:path w="111760" h="109854">
                <a:moveTo>
                  <a:pt x="111251" y="0"/>
                </a:moveTo>
                <a:lnTo>
                  <a:pt x="0" y="0"/>
                </a:lnTo>
                <a:lnTo>
                  <a:pt x="0" y="109727"/>
                </a:lnTo>
                <a:lnTo>
                  <a:pt x="111251" y="109727"/>
                </a:lnTo>
                <a:lnTo>
                  <a:pt x="111251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5712714" y="5471871"/>
            <a:ext cx="78613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Research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6862571" y="5571744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7"/>
                </a:lnTo>
                <a:lnTo>
                  <a:pt x="109727" y="109727"/>
                </a:lnTo>
                <a:lnTo>
                  <a:pt x="10972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7011669" y="5471871"/>
            <a:ext cx="139446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Summer</a:t>
            </a:r>
            <a:r>
              <a:rPr dirty="0" sz="1550" spc="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schools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3160" y="1991867"/>
            <a:ext cx="6822948" cy="36941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9788" y="356996"/>
            <a:ext cx="94729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An</a:t>
            </a:r>
            <a:r>
              <a:rPr dirty="0" spc="-70"/>
              <a:t> </a:t>
            </a:r>
            <a:r>
              <a:rPr dirty="0"/>
              <a:t>overview</a:t>
            </a:r>
            <a:r>
              <a:rPr dirty="0" spc="-100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Latvian</a:t>
            </a:r>
            <a:r>
              <a:rPr dirty="0" spc="-80"/>
              <a:t> </a:t>
            </a:r>
            <a:r>
              <a:rPr dirty="0" spc="-10"/>
              <a:t>state</a:t>
            </a:r>
            <a:r>
              <a:rPr dirty="0" spc="-65"/>
              <a:t> </a:t>
            </a:r>
            <a:r>
              <a:rPr dirty="0"/>
              <a:t>study</a:t>
            </a:r>
            <a:r>
              <a:rPr dirty="0" spc="-75"/>
              <a:t> </a:t>
            </a:r>
            <a:r>
              <a:rPr dirty="0" spc="-10"/>
              <a:t>scholarships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250179" y="2054094"/>
            <a:ext cx="4307205" cy="3626485"/>
            <a:chOff x="5250179" y="2054094"/>
            <a:chExt cx="4307205" cy="3626485"/>
          </a:xfrm>
        </p:grpSpPr>
        <p:sp>
          <p:nvSpPr>
            <p:cNvPr id="4" name="object 4" descr=""/>
            <p:cNvSpPr/>
            <p:nvPr/>
          </p:nvSpPr>
          <p:spPr>
            <a:xfrm>
              <a:off x="5830823" y="2058923"/>
              <a:ext cx="530860" cy="3616960"/>
            </a:xfrm>
            <a:custGeom>
              <a:avLst/>
              <a:gdLst/>
              <a:ahLst/>
              <a:cxnLst/>
              <a:rect l="l" t="t" r="r" b="b"/>
              <a:pathLst>
                <a:path w="530860" h="3616960">
                  <a:moveTo>
                    <a:pt x="0" y="682751"/>
                  </a:moveTo>
                  <a:lnTo>
                    <a:pt x="0" y="923543"/>
                  </a:lnTo>
                </a:path>
                <a:path w="530860" h="3616960">
                  <a:moveTo>
                    <a:pt x="0" y="1487424"/>
                  </a:moveTo>
                  <a:lnTo>
                    <a:pt x="0" y="1728215"/>
                  </a:lnTo>
                </a:path>
                <a:path w="530860" h="3616960">
                  <a:moveTo>
                    <a:pt x="0" y="2691384"/>
                  </a:moveTo>
                  <a:lnTo>
                    <a:pt x="0" y="3616452"/>
                  </a:lnTo>
                </a:path>
                <a:path w="530860" h="3616960">
                  <a:moveTo>
                    <a:pt x="0" y="1085088"/>
                  </a:moveTo>
                  <a:lnTo>
                    <a:pt x="0" y="1325879"/>
                  </a:lnTo>
                </a:path>
                <a:path w="530860" h="3616960">
                  <a:moveTo>
                    <a:pt x="0" y="2290572"/>
                  </a:moveTo>
                  <a:lnTo>
                    <a:pt x="0" y="2531364"/>
                  </a:lnTo>
                </a:path>
                <a:path w="530860" h="3616960">
                  <a:moveTo>
                    <a:pt x="0" y="0"/>
                  </a:moveTo>
                  <a:lnTo>
                    <a:pt x="0" y="120396"/>
                  </a:lnTo>
                </a:path>
                <a:path w="530860" h="3616960">
                  <a:moveTo>
                    <a:pt x="0" y="1888236"/>
                  </a:moveTo>
                  <a:lnTo>
                    <a:pt x="0" y="2129028"/>
                  </a:lnTo>
                </a:path>
                <a:path w="530860" h="3616960">
                  <a:moveTo>
                    <a:pt x="0" y="281939"/>
                  </a:moveTo>
                  <a:lnTo>
                    <a:pt x="0" y="522731"/>
                  </a:lnTo>
                </a:path>
                <a:path w="530860" h="3616960">
                  <a:moveTo>
                    <a:pt x="530351" y="2290572"/>
                  </a:moveTo>
                  <a:lnTo>
                    <a:pt x="530351" y="3616452"/>
                  </a:lnTo>
                </a:path>
                <a:path w="530860" h="3616960">
                  <a:moveTo>
                    <a:pt x="530351" y="1085088"/>
                  </a:moveTo>
                  <a:lnTo>
                    <a:pt x="530351" y="1325879"/>
                  </a:lnTo>
                </a:path>
                <a:path w="530860" h="3616960">
                  <a:moveTo>
                    <a:pt x="530351" y="1487424"/>
                  </a:moveTo>
                  <a:lnTo>
                    <a:pt x="530351" y="1728215"/>
                  </a:lnTo>
                </a:path>
                <a:path w="530860" h="3616960">
                  <a:moveTo>
                    <a:pt x="530351" y="281939"/>
                  </a:moveTo>
                  <a:lnTo>
                    <a:pt x="530351" y="522731"/>
                  </a:lnTo>
                </a:path>
                <a:path w="530860" h="3616960">
                  <a:moveTo>
                    <a:pt x="530351" y="1888236"/>
                  </a:moveTo>
                  <a:lnTo>
                    <a:pt x="530351" y="2129028"/>
                  </a:lnTo>
                </a:path>
                <a:path w="530860" h="3616960">
                  <a:moveTo>
                    <a:pt x="530351" y="0"/>
                  </a:moveTo>
                  <a:lnTo>
                    <a:pt x="530351" y="120396"/>
                  </a:lnTo>
                </a:path>
                <a:path w="530860" h="3616960">
                  <a:moveTo>
                    <a:pt x="530351" y="682751"/>
                  </a:moveTo>
                  <a:lnTo>
                    <a:pt x="530351" y="923543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893051" y="2058923"/>
              <a:ext cx="2127885" cy="3616960"/>
            </a:xfrm>
            <a:custGeom>
              <a:avLst/>
              <a:gdLst/>
              <a:ahLst/>
              <a:cxnLst/>
              <a:rect l="l" t="t" r="r" b="b"/>
              <a:pathLst>
                <a:path w="2127884" h="3616960">
                  <a:moveTo>
                    <a:pt x="0" y="281939"/>
                  </a:moveTo>
                  <a:lnTo>
                    <a:pt x="0" y="522731"/>
                  </a:lnTo>
                </a:path>
                <a:path w="2127884" h="3616960">
                  <a:moveTo>
                    <a:pt x="0" y="1888236"/>
                  </a:moveTo>
                  <a:lnTo>
                    <a:pt x="0" y="3616452"/>
                  </a:lnTo>
                </a:path>
                <a:path w="2127884" h="3616960">
                  <a:moveTo>
                    <a:pt x="0" y="1487424"/>
                  </a:moveTo>
                  <a:lnTo>
                    <a:pt x="0" y="1728215"/>
                  </a:lnTo>
                </a:path>
                <a:path w="2127884" h="3616960">
                  <a:moveTo>
                    <a:pt x="0" y="1085088"/>
                  </a:moveTo>
                  <a:lnTo>
                    <a:pt x="0" y="1325879"/>
                  </a:lnTo>
                </a:path>
                <a:path w="2127884" h="3616960">
                  <a:moveTo>
                    <a:pt x="0" y="0"/>
                  </a:moveTo>
                  <a:lnTo>
                    <a:pt x="0" y="120396"/>
                  </a:lnTo>
                </a:path>
                <a:path w="2127884" h="3616960">
                  <a:moveTo>
                    <a:pt x="0" y="682751"/>
                  </a:moveTo>
                  <a:lnTo>
                    <a:pt x="0" y="923543"/>
                  </a:lnTo>
                </a:path>
                <a:path w="2127884" h="3616960">
                  <a:moveTo>
                    <a:pt x="531876" y="0"/>
                  </a:moveTo>
                  <a:lnTo>
                    <a:pt x="531876" y="120396"/>
                  </a:lnTo>
                </a:path>
                <a:path w="2127884" h="3616960">
                  <a:moveTo>
                    <a:pt x="531876" y="1487424"/>
                  </a:moveTo>
                  <a:lnTo>
                    <a:pt x="531876" y="3616452"/>
                  </a:lnTo>
                </a:path>
                <a:path w="2127884" h="3616960">
                  <a:moveTo>
                    <a:pt x="531876" y="1085088"/>
                  </a:moveTo>
                  <a:lnTo>
                    <a:pt x="531876" y="1325879"/>
                  </a:lnTo>
                </a:path>
                <a:path w="2127884" h="3616960">
                  <a:moveTo>
                    <a:pt x="531876" y="281939"/>
                  </a:moveTo>
                  <a:lnTo>
                    <a:pt x="531876" y="522731"/>
                  </a:lnTo>
                </a:path>
                <a:path w="2127884" h="3616960">
                  <a:moveTo>
                    <a:pt x="531876" y="682751"/>
                  </a:moveTo>
                  <a:lnTo>
                    <a:pt x="531876" y="923543"/>
                  </a:lnTo>
                </a:path>
                <a:path w="2127884" h="3616960">
                  <a:moveTo>
                    <a:pt x="1063752" y="281939"/>
                  </a:moveTo>
                  <a:lnTo>
                    <a:pt x="1063752" y="522731"/>
                  </a:lnTo>
                </a:path>
                <a:path w="2127884" h="3616960">
                  <a:moveTo>
                    <a:pt x="1063752" y="682751"/>
                  </a:moveTo>
                  <a:lnTo>
                    <a:pt x="1063752" y="3616452"/>
                  </a:lnTo>
                </a:path>
                <a:path w="2127884" h="3616960">
                  <a:moveTo>
                    <a:pt x="1063752" y="0"/>
                  </a:moveTo>
                  <a:lnTo>
                    <a:pt x="1063752" y="120396"/>
                  </a:lnTo>
                </a:path>
                <a:path w="2127884" h="3616960">
                  <a:moveTo>
                    <a:pt x="1595627" y="281939"/>
                  </a:moveTo>
                  <a:lnTo>
                    <a:pt x="1595627" y="3616452"/>
                  </a:lnTo>
                </a:path>
                <a:path w="2127884" h="3616960">
                  <a:moveTo>
                    <a:pt x="1595627" y="0"/>
                  </a:moveTo>
                  <a:lnTo>
                    <a:pt x="1595627" y="120396"/>
                  </a:lnTo>
                </a:path>
                <a:path w="2127884" h="3616960">
                  <a:moveTo>
                    <a:pt x="2127504" y="281939"/>
                  </a:moveTo>
                  <a:lnTo>
                    <a:pt x="2127504" y="3616452"/>
                  </a:lnTo>
                </a:path>
                <a:path w="2127884" h="3616960">
                  <a:moveTo>
                    <a:pt x="2127504" y="0"/>
                  </a:moveTo>
                  <a:lnTo>
                    <a:pt x="2127504" y="120396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552432" y="2058923"/>
              <a:ext cx="0" cy="3616960"/>
            </a:xfrm>
            <a:custGeom>
              <a:avLst/>
              <a:gdLst/>
              <a:ahLst/>
              <a:cxnLst/>
              <a:rect l="l" t="t" r="r" b="b"/>
              <a:pathLst>
                <a:path w="0" h="3616960">
                  <a:moveTo>
                    <a:pt x="0" y="0"/>
                  </a:moveTo>
                  <a:lnTo>
                    <a:pt x="0" y="3616452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298948" y="2179319"/>
              <a:ext cx="4253865" cy="3375660"/>
            </a:xfrm>
            <a:custGeom>
              <a:avLst/>
              <a:gdLst/>
              <a:ahLst/>
              <a:cxnLst/>
              <a:rect l="l" t="t" r="r" b="b"/>
              <a:pathLst>
                <a:path w="4253865" h="3375660">
                  <a:moveTo>
                    <a:pt x="265176" y="3214116"/>
                  </a:moveTo>
                  <a:lnTo>
                    <a:pt x="0" y="3214116"/>
                  </a:lnTo>
                  <a:lnTo>
                    <a:pt x="0" y="3375660"/>
                  </a:lnTo>
                  <a:lnTo>
                    <a:pt x="265176" y="3375660"/>
                  </a:lnTo>
                  <a:lnTo>
                    <a:pt x="265176" y="3214116"/>
                  </a:lnTo>
                  <a:close/>
                </a:path>
                <a:path w="4253865" h="3375660">
                  <a:moveTo>
                    <a:pt x="531876" y="2813304"/>
                  </a:moveTo>
                  <a:lnTo>
                    <a:pt x="0" y="2813304"/>
                  </a:lnTo>
                  <a:lnTo>
                    <a:pt x="0" y="2973324"/>
                  </a:lnTo>
                  <a:lnTo>
                    <a:pt x="531876" y="2973324"/>
                  </a:lnTo>
                  <a:lnTo>
                    <a:pt x="531876" y="2813304"/>
                  </a:lnTo>
                  <a:close/>
                </a:path>
                <a:path w="4253865" h="3375660">
                  <a:moveTo>
                    <a:pt x="797052" y="2410968"/>
                  </a:moveTo>
                  <a:lnTo>
                    <a:pt x="0" y="2410968"/>
                  </a:lnTo>
                  <a:lnTo>
                    <a:pt x="0" y="2570988"/>
                  </a:lnTo>
                  <a:lnTo>
                    <a:pt x="797052" y="2570988"/>
                  </a:lnTo>
                  <a:lnTo>
                    <a:pt x="797052" y="2410968"/>
                  </a:lnTo>
                  <a:close/>
                </a:path>
                <a:path w="4253865" h="3375660">
                  <a:moveTo>
                    <a:pt x="1328928" y="2008632"/>
                  </a:moveTo>
                  <a:lnTo>
                    <a:pt x="0" y="2008632"/>
                  </a:lnTo>
                  <a:lnTo>
                    <a:pt x="0" y="2170176"/>
                  </a:lnTo>
                  <a:lnTo>
                    <a:pt x="1328928" y="2170176"/>
                  </a:lnTo>
                  <a:lnTo>
                    <a:pt x="1328928" y="2008632"/>
                  </a:lnTo>
                  <a:close/>
                </a:path>
                <a:path w="4253865" h="3375660">
                  <a:moveTo>
                    <a:pt x="1860804" y="1607820"/>
                  </a:moveTo>
                  <a:lnTo>
                    <a:pt x="0" y="1607820"/>
                  </a:lnTo>
                  <a:lnTo>
                    <a:pt x="0" y="1767840"/>
                  </a:lnTo>
                  <a:lnTo>
                    <a:pt x="1860804" y="1767840"/>
                  </a:lnTo>
                  <a:lnTo>
                    <a:pt x="1860804" y="1607820"/>
                  </a:lnTo>
                  <a:close/>
                </a:path>
                <a:path w="4253865" h="3375660">
                  <a:moveTo>
                    <a:pt x="2392680" y="1205484"/>
                  </a:moveTo>
                  <a:lnTo>
                    <a:pt x="0" y="1205484"/>
                  </a:lnTo>
                  <a:lnTo>
                    <a:pt x="0" y="1367028"/>
                  </a:lnTo>
                  <a:lnTo>
                    <a:pt x="2392680" y="1367028"/>
                  </a:lnTo>
                  <a:lnTo>
                    <a:pt x="2392680" y="1205484"/>
                  </a:lnTo>
                  <a:close/>
                </a:path>
                <a:path w="4253865" h="3375660">
                  <a:moveTo>
                    <a:pt x="2657856" y="803148"/>
                  </a:moveTo>
                  <a:lnTo>
                    <a:pt x="0" y="803148"/>
                  </a:lnTo>
                  <a:lnTo>
                    <a:pt x="0" y="964692"/>
                  </a:lnTo>
                  <a:lnTo>
                    <a:pt x="2657856" y="964692"/>
                  </a:lnTo>
                  <a:lnTo>
                    <a:pt x="2657856" y="803148"/>
                  </a:lnTo>
                  <a:close/>
                </a:path>
                <a:path w="4253865" h="3375660">
                  <a:moveTo>
                    <a:pt x="2924556" y="402336"/>
                  </a:moveTo>
                  <a:lnTo>
                    <a:pt x="0" y="402336"/>
                  </a:lnTo>
                  <a:lnTo>
                    <a:pt x="0" y="562356"/>
                  </a:lnTo>
                  <a:lnTo>
                    <a:pt x="2924556" y="562356"/>
                  </a:lnTo>
                  <a:lnTo>
                    <a:pt x="2924556" y="402336"/>
                  </a:lnTo>
                  <a:close/>
                </a:path>
                <a:path w="4253865" h="3375660">
                  <a:moveTo>
                    <a:pt x="4253484" y="0"/>
                  </a:moveTo>
                  <a:lnTo>
                    <a:pt x="0" y="0"/>
                  </a:lnTo>
                  <a:lnTo>
                    <a:pt x="0" y="161544"/>
                  </a:lnTo>
                  <a:lnTo>
                    <a:pt x="4253484" y="161544"/>
                  </a:lnTo>
                  <a:lnTo>
                    <a:pt x="4253484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250179" y="2058923"/>
              <a:ext cx="48895" cy="3616960"/>
            </a:xfrm>
            <a:custGeom>
              <a:avLst/>
              <a:gdLst/>
              <a:ahLst/>
              <a:cxnLst/>
              <a:rect l="l" t="t" r="r" b="b"/>
              <a:pathLst>
                <a:path w="48895" h="3616960">
                  <a:moveTo>
                    <a:pt x="48768" y="3616452"/>
                  </a:moveTo>
                  <a:lnTo>
                    <a:pt x="48768" y="0"/>
                  </a:lnTo>
                </a:path>
                <a:path w="48895" h="3616960">
                  <a:moveTo>
                    <a:pt x="0" y="3616452"/>
                  </a:moveTo>
                  <a:lnTo>
                    <a:pt x="48768" y="3616452"/>
                  </a:lnTo>
                </a:path>
                <a:path w="48895" h="3616960">
                  <a:moveTo>
                    <a:pt x="0" y="3214116"/>
                  </a:moveTo>
                  <a:lnTo>
                    <a:pt x="48768" y="3214116"/>
                  </a:lnTo>
                </a:path>
                <a:path w="48895" h="3616960">
                  <a:moveTo>
                    <a:pt x="0" y="2813304"/>
                  </a:moveTo>
                  <a:lnTo>
                    <a:pt x="48768" y="2813304"/>
                  </a:lnTo>
                </a:path>
                <a:path w="48895" h="3616960">
                  <a:moveTo>
                    <a:pt x="0" y="2410968"/>
                  </a:moveTo>
                  <a:lnTo>
                    <a:pt x="48768" y="2410968"/>
                  </a:lnTo>
                </a:path>
                <a:path w="48895" h="3616960">
                  <a:moveTo>
                    <a:pt x="0" y="2008632"/>
                  </a:moveTo>
                  <a:lnTo>
                    <a:pt x="48768" y="2008632"/>
                  </a:lnTo>
                </a:path>
                <a:path w="48895" h="3616960">
                  <a:moveTo>
                    <a:pt x="0" y="1607820"/>
                  </a:moveTo>
                  <a:lnTo>
                    <a:pt x="48768" y="1607820"/>
                  </a:lnTo>
                </a:path>
                <a:path w="48895" h="3616960">
                  <a:moveTo>
                    <a:pt x="0" y="1205484"/>
                  </a:moveTo>
                  <a:lnTo>
                    <a:pt x="48768" y="1205484"/>
                  </a:lnTo>
                </a:path>
                <a:path w="48895" h="3616960">
                  <a:moveTo>
                    <a:pt x="0" y="803148"/>
                  </a:moveTo>
                  <a:lnTo>
                    <a:pt x="48768" y="803148"/>
                  </a:lnTo>
                </a:path>
                <a:path w="48895" h="3616960">
                  <a:moveTo>
                    <a:pt x="0" y="402336"/>
                  </a:moveTo>
                  <a:lnTo>
                    <a:pt x="48768" y="402336"/>
                  </a:lnTo>
                </a:path>
                <a:path w="48895" h="3616960">
                  <a:moveTo>
                    <a:pt x="0" y="0"/>
                  </a:moveTo>
                  <a:lnTo>
                    <a:pt x="48768" y="0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5373370" y="5345379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06592" y="4943983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39561" y="4541596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05246" y="414020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71438" y="3737813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37121" y="3336416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26148" y="2934716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59118" y="2532633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323835" y="213093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169667" y="4858892"/>
            <a:ext cx="2999740" cy="796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701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Vietnam,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Türkiye,</a:t>
            </a:r>
            <a:r>
              <a:rPr dirty="0" sz="1200" spc="2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Italy,</a:t>
            </a:r>
            <a:r>
              <a:rPr dirty="0" sz="12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Mexico,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Kyrgyzstan,</a:t>
            </a:r>
            <a:endParaRPr sz="1200">
              <a:latin typeface="Calibri"/>
              <a:cs typeface="Calibri"/>
            </a:endParaRPr>
          </a:p>
          <a:p>
            <a:pPr algn="ctr" marL="169545">
              <a:lnSpc>
                <a:spcPct val="100000"/>
              </a:lnSpc>
              <a:spcBef>
                <a:spcPts val="2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Indonesia,</a:t>
            </a:r>
            <a:r>
              <a:rPr dirty="0" sz="1200" spc="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Georgia</a:t>
            </a:r>
            <a:endParaRPr sz="1200">
              <a:latin typeface="Calibri"/>
              <a:cs typeface="Calibri"/>
            </a:endParaRPr>
          </a:p>
          <a:p>
            <a:pPr algn="ctr" marL="12065" marR="6350">
              <a:lnSpc>
                <a:spcPct val="101899"/>
              </a:lnSpc>
              <a:spcBef>
                <a:spcPts val="235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USA,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 Tajikistan,</a:t>
            </a:r>
            <a:r>
              <a:rPr dirty="0" sz="12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Sweden,</a:t>
            </a:r>
            <a:r>
              <a:rPr dirty="0" sz="12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Peru,</a:t>
            </a:r>
            <a:r>
              <a:rPr dirty="0" sz="12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Japan,</a:t>
            </a:r>
            <a:r>
              <a:rPr dirty="0" sz="12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Hungary,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France,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Austria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85640" y="4549902"/>
            <a:ext cx="1183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Norway,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Lithuania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50970" y="4148073"/>
            <a:ext cx="1219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Uzbekistana,</a:t>
            </a:r>
            <a:r>
              <a:rPr dirty="0" sz="1200" spc="-6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Israel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24934" y="3745814"/>
            <a:ext cx="74612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Kazakhstan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475990" y="3344417"/>
            <a:ext cx="16935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People's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Republic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China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239261" y="2942031"/>
            <a:ext cx="19316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Sweden,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Germany,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Azerbaijan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679441" y="2540634"/>
            <a:ext cx="4908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Finland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646803" y="2138248"/>
            <a:ext cx="5226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Ukraine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081020" y="1373199"/>
            <a:ext cx="6416040" cy="516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Distribution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 scholarships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awarded</a:t>
            </a:r>
            <a:r>
              <a:rPr dirty="0" sz="16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by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country</a:t>
            </a:r>
            <a:r>
              <a:rPr dirty="0" sz="1600" spc="3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(applications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received</a:t>
            </a:r>
            <a:r>
              <a:rPr dirty="0" sz="16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from</a:t>
            </a:r>
            <a:endParaRPr sz="1600">
              <a:latin typeface="Calibri"/>
              <a:cs typeface="Calibri"/>
            </a:endParaRPr>
          </a:p>
          <a:p>
            <a:pPr algn="ctr" marL="2540">
              <a:lnSpc>
                <a:spcPct val="100000"/>
              </a:lnSpc>
              <a:spcBef>
                <a:spcPts val="30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35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countries,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scholarships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awarded</a:t>
            </a:r>
            <a:r>
              <a:rPr dirty="0" sz="16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26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countries)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8646" y="-96189"/>
            <a:ext cx="9873615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722245" marR="5080" indent="-2710180">
              <a:lnSpc>
                <a:spcPts val="3890"/>
              </a:lnSpc>
              <a:spcBef>
                <a:spcPts val="590"/>
              </a:spcBef>
            </a:pPr>
            <a:r>
              <a:rPr dirty="0"/>
              <a:t>Overview</a:t>
            </a:r>
            <a:r>
              <a:rPr dirty="0" spc="-90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countries</a:t>
            </a:r>
            <a:r>
              <a:rPr dirty="0" spc="-85"/>
              <a:t> </a:t>
            </a:r>
            <a:r>
              <a:rPr dirty="0"/>
              <a:t>with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largest</a:t>
            </a:r>
            <a:r>
              <a:rPr dirty="0" spc="-65"/>
              <a:t> </a:t>
            </a:r>
            <a:r>
              <a:rPr dirty="0"/>
              <a:t>number</a:t>
            </a:r>
            <a:r>
              <a:rPr dirty="0" spc="-90"/>
              <a:t> </a:t>
            </a:r>
            <a:r>
              <a:rPr dirty="0" spc="-25"/>
              <a:t>of </a:t>
            </a:r>
            <a:r>
              <a:rPr dirty="0"/>
              <a:t>scholarship</a:t>
            </a:r>
            <a:r>
              <a:rPr dirty="0" spc="-95"/>
              <a:t> </a:t>
            </a:r>
            <a:r>
              <a:rPr dirty="0" spc="-10"/>
              <a:t>applications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254872" y="1661160"/>
            <a:ext cx="5648325" cy="3736975"/>
            <a:chOff x="4254872" y="1661160"/>
            <a:chExt cx="5648325" cy="3736975"/>
          </a:xfrm>
        </p:grpSpPr>
        <p:sp>
          <p:nvSpPr>
            <p:cNvPr id="4" name="object 4" descr=""/>
            <p:cNvSpPr/>
            <p:nvPr/>
          </p:nvSpPr>
          <p:spPr>
            <a:xfrm>
              <a:off x="5199887" y="1661160"/>
              <a:ext cx="3759835" cy="3736975"/>
            </a:xfrm>
            <a:custGeom>
              <a:avLst/>
              <a:gdLst/>
              <a:ahLst/>
              <a:cxnLst/>
              <a:rect l="l" t="t" r="r" b="b"/>
              <a:pathLst>
                <a:path w="3759834" h="3736975">
                  <a:moveTo>
                    <a:pt x="0" y="1616964"/>
                  </a:moveTo>
                  <a:lnTo>
                    <a:pt x="0" y="2208276"/>
                  </a:lnTo>
                </a:path>
                <a:path w="3759834" h="3736975">
                  <a:moveTo>
                    <a:pt x="0" y="0"/>
                  </a:moveTo>
                  <a:lnTo>
                    <a:pt x="0" y="80772"/>
                  </a:lnTo>
                </a:path>
                <a:path w="3759834" h="3736975">
                  <a:moveTo>
                    <a:pt x="0" y="598931"/>
                  </a:moveTo>
                  <a:lnTo>
                    <a:pt x="0" y="848867"/>
                  </a:lnTo>
                </a:path>
                <a:path w="3759834" h="3736975">
                  <a:moveTo>
                    <a:pt x="0" y="1278636"/>
                  </a:moveTo>
                  <a:lnTo>
                    <a:pt x="0" y="1528572"/>
                  </a:lnTo>
                </a:path>
                <a:path w="3759834" h="3736975">
                  <a:moveTo>
                    <a:pt x="0" y="259079"/>
                  </a:moveTo>
                  <a:lnTo>
                    <a:pt x="0" y="420624"/>
                  </a:lnTo>
                </a:path>
                <a:path w="3759834" h="3736975">
                  <a:moveTo>
                    <a:pt x="0" y="2976372"/>
                  </a:moveTo>
                  <a:lnTo>
                    <a:pt x="0" y="3736848"/>
                  </a:lnTo>
                </a:path>
                <a:path w="3759834" h="3736975">
                  <a:moveTo>
                    <a:pt x="0" y="2296667"/>
                  </a:moveTo>
                  <a:lnTo>
                    <a:pt x="0" y="2548128"/>
                  </a:lnTo>
                </a:path>
                <a:path w="3759834" h="3736975">
                  <a:moveTo>
                    <a:pt x="0" y="938784"/>
                  </a:moveTo>
                  <a:lnTo>
                    <a:pt x="0" y="1188719"/>
                  </a:lnTo>
                </a:path>
                <a:path w="3759834" h="3736975">
                  <a:moveTo>
                    <a:pt x="0" y="2636520"/>
                  </a:moveTo>
                  <a:lnTo>
                    <a:pt x="0" y="2887979"/>
                  </a:lnTo>
                </a:path>
                <a:path w="3759834" h="3736975">
                  <a:moveTo>
                    <a:pt x="938784" y="0"/>
                  </a:moveTo>
                  <a:lnTo>
                    <a:pt x="938784" y="169163"/>
                  </a:lnTo>
                </a:path>
                <a:path w="3759834" h="3736975">
                  <a:moveTo>
                    <a:pt x="938784" y="938784"/>
                  </a:moveTo>
                  <a:lnTo>
                    <a:pt x="938784" y="1188719"/>
                  </a:lnTo>
                </a:path>
                <a:path w="3759834" h="3736975">
                  <a:moveTo>
                    <a:pt x="938784" y="259079"/>
                  </a:moveTo>
                  <a:lnTo>
                    <a:pt x="938784" y="509015"/>
                  </a:lnTo>
                </a:path>
                <a:path w="3759834" h="3736975">
                  <a:moveTo>
                    <a:pt x="938784" y="1278636"/>
                  </a:moveTo>
                  <a:lnTo>
                    <a:pt x="938784" y="2887979"/>
                  </a:lnTo>
                </a:path>
                <a:path w="3759834" h="3736975">
                  <a:moveTo>
                    <a:pt x="938784" y="598931"/>
                  </a:moveTo>
                  <a:lnTo>
                    <a:pt x="938784" y="848867"/>
                  </a:lnTo>
                </a:path>
                <a:path w="3759834" h="3736975">
                  <a:moveTo>
                    <a:pt x="938784" y="2976372"/>
                  </a:moveTo>
                  <a:lnTo>
                    <a:pt x="938784" y="3736848"/>
                  </a:lnTo>
                </a:path>
                <a:path w="3759834" h="3736975">
                  <a:moveTo>
                    <a:pt x="1879091" y="0"/>
                  </a:moveTo>
                  <a:lnTo>
                    <a:pt x="1879091" y="169163"/>
                  </a:lnTo>
                </a:path>
                <a:path w="3759834" h="3736975">
                  <a:moveTo>
                    <a:pt x="1879091" y="1278636"/>
                  </a:moveTo>
                  <a:lnTo>
                    <a:pt x="1879091" y="3736848"/>
                  </a:lnTo>
                </a:path>
                <a:path w="3759834" h="3736975">
                  <a:moveTo>
                    <a:pt x="1879091" y="259079"/>
                  </a:moveTo>
                  <a:lnTo>
                    <a:pt x="1879091" y="509015"/>
                  </a:lnTo>
                </a:path>
                <a:path w="3759834" h="3736975">
                  <a:moveTo>
                    <a:pt x="1879091" y="598931"/>
                  </a:moveTo>
                  <a:lnTo>
                    <a:pt x="1879091" y="1188719"/>
                  </a:lnTo>
                </a:path>
                <a:path w="3759834" h="3736975">
                  <a:moveTo>
                    <a:pt x="2819400" y="1278636"/>
                  </a:moveTo>
                  <a:lnTo>
                    <a:pt x="2819400" y="3736848"/>
                  </a:lnTo>
                </a:path>
                <a:path w="3759834" h="3736975">
                  <a:moveTo>
                    <a:pt x="2819400" y="0"/>
                  </a:moveTo>
                  <a:lnTo>
                    <a:pt x="2819400" y="1188719"/>
                  </a:lnTo>
                </a:path>
                <a:path w="3759834" h="3736975">
                  <a:moveTo>
                    <a:pt x="3759708" y="0"/>
                  </a:moveTo>
                  <a:lnTo>
                    <a:pt x="3759708" y="1188719"/>
                  </a:lnTo>
                </a:path>
                <a:path w="3759834" h="3736975">
                  <a:moveTo>
                    <a:pt x="3759708" y="1278636"/>
                  </a:moveTo>
                  <a:lnTo>
                    <a:pt x="3759708" y="3736848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898379" y="1661160"/>
              <a:ext cx="0" cy="3736975"/>
            </a:xfrm>
            <a:custGeom>
              <a:avLst/>
              <a:gdLst/>
              <a:ahLst/>
              <a:cxnLst/>
              <a:rect l="l" t="t" r="r" b="b"/>
              <a:pathLst>
                <a:path w="0" h="3736975">
                  <a:moveTo>
                    <a:pt x="0" y="0"/>
                  </a:moveTo>
                  <a:lnTo>
                    <a:pt x="0" y="3736848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259580" y="1830323"/>
              <a:ext cx="5638800" cy="3487420"/>
            </a:xfrm>
            <a:custGeom>
              <a:avLst/>
              <a:gdLst/>
              <a:ahLst/>
              <a:cxnLst/>
              <a:rect l="l" t="t" r="r" b="b"/>
              <a:pathLst>
                <a:path w="5638800" h="3487420">
                  <a:moveTo>
                    <a:pt x="281940" y="3058668"/>
                  </a:moveTo>
                  <a:lnTo>
                    <a:pt x="0" y="3058668"/>
                  </a:lnTo>
                  <a:lnTo>
                    <a:pt x="0" y="3147060"/>
                  </a:lnTo>
                  <a:lnTo>
                    <a:pt x="281940" y="3147060"/>
                  </a:lnTo>
                  <a:lnTo>
                    <a:pt x="281940" y="3058668"/>
                  </a:lnTo>
                  <a:close/>
                </a:path>
                <a:path w="5638800" h="3487420">
                  <a:moveTo>
                    <a:pt x="376428" y="3398520"/>
                  </a:moveTo>
                  <a:lnTo>
                    <a:pt x="0" y="3398520"/>
                  </a:lnTo>
                  <a:lnTo>
                    <a:pt x="0" y="3486912"/>
                  </a:lnTo>
                  <a:lnTo>
                    <a:pt x="376428" y="3486912"/>
                  </a:lnTo>
                  <a:lnTo>
                    <a:pt x="376428" y="3398520"/>
                  </a:lnTo>
                  <a:close/>
                </a:path>
                <a:path w="5638800" h="3487420">
                  <a:moveTo>
                    <a:pt x="940308" y="1699272"/>
                  </a:moveTo>
                  <a:lnTo>
                    <a:pt x="0" y="1699272"/>
                  </a:lnTo>
                  <a:lnTo>
                    <a:pt x="0" y="1787652"/>
                  </a:lnTo>
                  <a:lnTo>
                    <a:pt x="940308" y="1787652"/>
                  </a:lnTo>
                  <a:lnTo>
                    <a:pt x="940308" y="1699272"/>
                  </a:lnTo>
                  <a:close/>
                </a:path>
                <a:path w="5638800" h="3487420">
                  <a:moveTo>
                    <a:pt x="1033272" y="2378964"/>
                  </a:moveTo>
                  <a:lnTo>
                    <a:pt x="0" y="2378964"/>
                  </a:lnTo>
                  <a:lnTo>
                    <a:pt x="0" y="2467356"/>
                  </a:lnTo>
                  <a:lnTo>
                    <a:pt x="1033272" y="2467356"/>
                  </a:lnTo>
                  <a:lnTo>
                    <a:pt x="1033272" y="2378964"/>
                  </a:lnTo>
                  <a:close/>
                </a:path>
                <a:path w="5638800" h="3487420">
                  <a:moveTo>
                    <a:pt x="1127760" y="2039112"/>
                  </a:moveTo>
                  <a:lnTo>
                    <a:pt x="0" y="2039112"/>
                  </a:lnTo>
                  <a:lnTo>
                    <a:pt x="0" y="2127504"/>
                  </a:lnTo>
                  <a:lnTo>
                    <a:pt x="1127760" y="2127504"/>
                  </a:lnTo>
                  <a:lnTo>
                    <a:pt x="1127760" y="2039112"/>
                  </a:lnTo>
                  <a:close/>
                </a:path>
                <a:path w="5638800" h="3487420">
                  <a:moveTo>
                    <a:pt x="1597152" y="1359408"/>
                  </a:moveTo>
                  <a:lnTo>
                    <a:pt x="0" y="1359408"/>
                  </a:lnTo>
                  <a:lnTo>
                    <a:pt x="0" y="1447800"/>
                  </a:lnTo>
                  <a:lnTo>
                    <a:pt x="1597152" y="1447800"/>
                  </a:lnTo>
                  <a:lnTo>
                    <a:pt x="1597152" y="1359408"/>
                  </a:lnTo>
                  <a:close/>
                </a:path>
                <a:path w="5638800" h="3487420">
                  <a:moveTo>
                    <a:pt x="1973580" y="2718816"/>
                  </a:moveTo>
                  <a:lnTo>
                    <a:pt x="0" y="2718816"/>
                  </a:lnTo>
                  <a:lnTo>
                    <a:pt x="0" y="2807208"/>
                  </a:lnTo>
                  <a:lnTo>
                    <a:pt x="1973580" y="2807208"/>
                  </a:lnTo>
                  <a:lnTo>
                    <a:pt x="1973580" y="2718816"/>
                  </a:lnTo>
                  <a:close/>
                </a:path>
                <a:path w="5638800" h="3487420">
                  <a:moveTo>
                    <a:pt x="2537460" y="679704"/>
                  </a:moveTo>
                  <a:lnTo>
                    <a:pt x="0" y="679704"/>
                  </a:lnTo>
                  <a:lnTo>
                    <a:pt x="0" y="769620"/>
                  </a:lnTo>
                  <a:lnTo>
                    <a:pt x="2537460" y="769620"/>
                  </a:lnTo>
                  <a:lnTo>
                    <a:pt x="2537460" y="679704"/>
                  </a:lnTo>
                  <a:close/>
                </a:path>
                <a:path w="5638800" h="3487420">
                  <a:moveTo>
                    <a:pt x="3572256" y="339852"/>
                  </a:moveTo>
                  <a:lnTo>
                    <a:pt x="0" y="339852"/>
                  </a:lnTo>
                  <a:lnTo>
                    <a:pt x="0" y="429768"/>
                  </a:lnTo>
                  <a:lnTo>
                    <a:pt x="3572256" y="429768"/>
                  </a:lnTo>
                  <a:lnTo>
                    <a:pt x="3572256" y="339852"/>
                  </a:lnTo>
                  <a:close/>
                </a:path>
                <a:path w="5638800" h="3487420">
                  <a:moveTo>
                    <a:pt x="3572256" y="0"/>
                  </a:moveTo>
                  <a:lnTo>
                    <a:pt x="0" y="0"/>
                  </a:lnTo>
                  <a:lnTo>
                    <a:pt x="0" y="89916"/>
                  </a:lnTo>
                  <a:lnTo>
                    <a:pt x="3572256" y="89916"/>
                  </a:lnTo>
                  <a:lnTo>
                    <a:pt x="3572256" y="0"/>
                  </a:lnTo>
                  <a:close/>
                </a:path>
                <a:path w="5638800" h="3487420">
                  <a:moveTo>
                    <a:pt x="5638800" y="1019556"/>
                  </a:moveTo>
                  <a:lnTo>
                    <a:pt x="0" y="1019556"/>
                  </a:lnTo>
                  <a:lnTo>
                    <a:pt x="0" y="1109472"/>
                  </a:lnTo>
                  <a:lnTo>
                    <a:pt x="5638800" y="1109472"/>
                  </a:lnTo>
                  <a:lnTo>
                    <a:pt x="5638800" y="1019556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259580" y="1741931"/>
              <a:ext cx="1504315" cy="3487420"/>
            </a:xfrm>
            <a:custGeom>
              <a:avLst/>
              <a:gdLst/>
              <a:ahLst/>
              <a:cxnLst/>
              <a:rect l="l" t="t" r="r" b="b"/>
              <a:pathLst>
                <a:path w="1504314" h="3487420">
                  <a:moveTo>
                    <a:pt x="281940" y="3396996"/>
                  </a:moveTo>
                  <a:lnTo>
                    <a:pt x="0" y="3396996"/>
                  </a:lnTo>
                  <a:lnTo>
                    <a:pt x="0" y="3486912"/>
                  </a:lnTo>
                  <a:lnTo>
                    <a:pt x="281940" y="3486912"/>
                  </a:lnTo>
                  <a:lnTo>
                    <a:pt x="281940" y="3396996"/>
                  </a:lnTo>
                  <a:close/>
                </a:path>
                <a:path w="1504314" h="3487420">
                  <a:moveTo>
                    <a:pt x="281940" y="3057144"/>
                  </a:moveTo>
                  <a:lnTo>
                    <a:pt x="0" y="3057144"/>
                  </a:lnTo>
                  <a:lnTo>
                    <a:pt x="0" y="3147060"/>
                  </a:lnTo>
                  <a:lnTo>
                    <a:pt x="281940" y="3147060"/>
                  </a:lnTo>
                  <a:lnTo>
                    <a:pt x="281940" y="3057144"/>
                  </a:lnTo>
                  <a:close/>
                </a:path>
                <a:path w="1504314" h="3487420">
                  <a:moveTo>
                    <a:pt x="469392" y="2717292"/>
                  </a:moveTo>
                  <a:lnTo>
                    <a:pt x="0" y="2717292"/>
                  </a:lnTo>
                  <a:lnTo>
                    <a:pt x="0" y="2807208"/>
                  </a:lnTo>
                  <a:lnTo>
                    <a:pt x="469392" y="2807208"/>
                  </a:lnTo>
                  <a:lnTo>
                    <a:pt x="469392" y="2717292"/>
                  </a:lnTo>
                  <a:close/>
                </a:path>
                <a:path w="1504314" h="3487420">
                  <a:moveTo>
                    <a:pt x="469392" y="2378964"/>
                  </a:moveTo>
                  <a:lnTo>
                    <a:pt x="0" y="2378964"/>
                  </a:lnTo>
                  <a:lnTo>
                    <a:pt x="0" y="2467356"/>
                  </a:lnTo>
                  <a:lnTo>
                    <a:pt x="469392" y="2467356"/>
                  </a:lnTo>
                  <a:lnTo>
                    <a:pt x="469392" y="2378964"/>
                  </a:lnTo>
                  <a:close/>
                </a:path>
                <a:path w="1504314" h="3487420">
                  <a:moveTo>
                    <a:pt x="658368" y="2039112"/>
                  </a:moveTo>
                  <a:lnTo>
                    <a:pt x="0" y="2039112"/>
                  </a:lnTo>
                  <a:lnTo>
                    <a:pt x="0" y="2127504"/>
                  </a:lnTo>
                  <a:lnTo>
                    <a:pt x="658368" y="2127504"/>
                  </a:lnTo>
                  <a:lnTo>
                    <a:pt x="658368" y="2039112"/>
                  </a:lnTo>
                  <a:close/>
                </a:path>
                <a:path w="1504314" h="3487420">
                  <a:moveTo>
                    <a:pt x="845820" y="1699260"/>
                  </a:moveTo>
                  <a:lnTo>
                    <a:pt x="0" y="1699260"/>
                  </a:lnTo>
                  <a:lnTo>
                    <a:pt x="0" y="1787664"/>
                  </a:lnTo>
                  <a:lnTo>
                    <a:pt x="845820" y="1787664"/>
                  </a:lnTo>
                  <a:lnTo>
                    <a:pt x="845820" y="1699260"/>
                  </a:lnTo>
                  <a:close/>
                </a:path>
                <a:path w="1504314" h="3487420">
                  <a:moveTo>
                    <a:pt x="940308" y="1359408"/>
                  </a:moveTo>
                  <a:lnTo>
                    <a:pt x="0" y="1359408"/>
                  </a:lnTo>
                  <a:lnTo>
                    <a:pt x="0" y="1447800"/>
                  </a:lnTo>
                  <a:lnTo>
                    <a:pt x="940308" y="1447800"/>
                  </a:lnTo>
                  <a:lnTo>
                    <a:pt x="940308" y="1359408"/>
                  </a:lnTo>
                  <a:close/>
                </a:path>
                <a:path w="1504314" h="3487420">
                  <a:moveTo>
                    <a:pt x="940308" y="1019556"/>
                  </a:moveTo>
                  <a:lnTo>
                    <a:pt x="0" y="1019556"/>
                  </a:lnTo>
                  <a:lnTo>
                    <a:pt x="0" y="1107948"/>
                  </a:lnTo>
                  <a:lnTo>
                    <a:pt x="940308" y="1107948"/>
                  </a:lnTo>
                  <a:lnTo>
                    <a:pt x="940308" y="1019556"/>
                  </a:lnTo>
                  <a:close/>
                </a:path>
                <a:path w="1504314" h="3487420">
                  <a:moveTo>
                    <a:pt x="940308" y="679704"/>
                  </a:moveTo>
                  <a:lnTo>
                    <a:pt x="0" y="679704"/>
                  </a:lnTo>
                  <a:lnTo>
                    <a:pt x="0" y="768096"/>
                  </a:lnTo>
                  <a:lnTo>
                    <a:pt x="940308" y="768096"/>
                  </a:lnTo>
                  <a:lnTo>
                    <a:pt x="940308" y="679704"/>
                  </a:lnTo>
                  <a:close/>
                </a:path>
                <a:path w="1504314" h="3487420">
                  <a:moveTo>
                    <a:pt x="1033272" y="339852"/>
                  </a:moveTo>
                  <a:lnTo>
                    <a:pt x="0" y="339852"/>
                  </a:lnTo>
                  <a:lnTo>
                    <a:pt x="0" y="428244"/>
                  </a:lnTo>
                  <a:lnTo>
                    <a:pt x="1033272" y="428244"/>
                  </a:lnTo>
                  <a:lnTo>
                    <a:pt x="1033272" y="339852"/>
                  </a:lnTo>
                  <a:close/>
                </a:path>
                <a:path w="1504314" h="3487420">
                  <a:moveTo>
                    <a:pt x="1504188" y="0"/>
                  </a:moveTo>
                  <a:lnTo>
                    <a:pt x="0" y="0"/>
                  </a:lnTo>
                  <a:lnTo>
                    <a:pt x="0" y="88392"/>
                  </a:lnTo>
                  <a:lnTo>
                    <a:pt x="1504188" y="88392"/>
                  </a:lnTo>
                  <a:lnTo>
                    <a:pt x="150418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59579" y="1661160"/>
              <a:ext cx="0" cy="3736975"/>
            </a:xfrm>
            <a:custGeom>
              <a:avLst/>
              <a:gdLst/>
              <a:ahLst/>
              <a:cxnLst/>
              <a:rect l="l" t="t" r="r" b="b"/>
              <a:pathLst>
                <a:path w="0" h="3736975">
                  <a:moveTo>
                    <a:pt x="0" y="3736848"/>
                  </a:moveTo>
                  <a:lnTo>
                    <a:pt x="0" y="0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4604765" y="480440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97295" y="4404105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57240" y="4124959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1475" y="3785108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21502" y="3105404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63150" y="2765551"/>
            <a:ext cx="20637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60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861429" y="24257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895335" y="2085543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895335" y="174625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79365" y="5055234"/>
            <a:ext cx="2603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baseline="-27777" sz="2100" spc="-37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baseline="-27777" sz="21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604765" y="4715078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792726" y="4035933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980813" y="369608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43500" y="3445255"/>
            <a:ext cx="35052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baseline="27777" sz="2100" spc="-37" b="1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263388" y="3016376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263388" y="2676525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263388" y="2336368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57240" y="199720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827267" y="165735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222241" y="5445633"/>
            <a:ext cx="768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136641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076569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016622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30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7956550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40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8896604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50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836657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60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2960370" y="5089905"/>
            <a:ext cx="11487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Lithuania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75%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975610" y="4749749"/>
            <a:ext cx="1134745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Norway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100%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870454" y="4410583"/>
            <a:ext cx="12376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Uzbekistan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24%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3241675" y="4070730"/>
            <a:ext cx="86677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Israel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45%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2807335" y="3730878"/>
            <a:ext cx="13017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Kazakhstan</a:t>
            </a:r>
            <a:r>
              <a:rPr dirty="0" sz="14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58%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2148585" y="3391026"/>
            <a:ext cx="208597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People's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Republic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China…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059048" y="3051175"/>
            <a:ext cx="104965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Sweden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59%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2732277" y="2711323"/>
            <a:ext cx="137668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Azerbaijan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17%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2839973" y="2371166"/>
            <a:ext cx="1269365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Germany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37%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2974339" y="2031873"/>
            <a:ext cx="113474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Finland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29%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3064510" y="1692020"/>
            <a:ext cx="104330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Ukraine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42%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6" name="object 46" descr=""/>
          <p:cNvSpPr/>
          <p:nvPr/>
        </p:nvSpPr>
        <p:spPr>
          <a:xfrm>
            <a:off x="4454652" y="5963411"/>
            <a:ext cx="97790" cy="96520"/>
          </a:xfrm>
          <a:custGeom>
            <a:avLst/>
            <a:gdLst/>
            <a:ahLst/>
            <a:cxnLst/>
            <a:rect l="l" t="t" r="r" b="b"/>
            <a:pathLst>
              <a:path w="97789" h="96520">
                <a:moveTo>
                  <a:pt x="97536" y="0"/>
                </a:moveTo>
                <a:lnTo>
                  <a:pt x="0" y="0"/>
                </a:lnTo>
                <a:lnTo>
                  <a:pt x="0" y="96011"/>
                </a:lnTo>
                <a:lnTo>
                  <a:pt x="97536" y="96011"/>
                </a:lnTo>
                <a:lnTo>
                  <a:pt x="97536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 txBox="1"/>
          <p:nvPr/>
        </p:nvSpPr>
        <p:spPr>
          <a:xfrm>
            <a:off x="4583048" y="5873292"/>
            <a:ext cx="239585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Number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selected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7257288" y="5963411"/>
            <a:ext cx="97790" cy="96520"/>
          </a:xfrm>
          <a:custGeom>
            <a:avLst/>
            <a:gdLst/>
            <a:ahLst/>
            <a:cxnLst/>
            <a:rect l="l" t="t" r="r" b="b"/>
            <a:pathLst>
              <a:path w="97790" h="96520">
                <a:moveTo>
                  <a:pt x="97535" y="0"/>
                </a:moveTo>
                <a:lnTo>
                  <a:pt x="0" y="0"/>
                </a:lnTo>
                <a:lnTo>
                  <a:pt x="0" y="96011"/>
                </a:lnTo>
                <a:lnTo>
                  <a:pt x="97535" y="96011"/>
                </a:lnTo>
                <a:lnTo>
                  <a:pt x="97535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 txBox="1"/>
          <p:nvPr/>
        </p:nvSpPr>
        <p:spPr>
          <a:xfrm>
            <a:off x="7387208" y="5873292"/>
            <a:ext cx="253936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Number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applications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submitted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877314" y="5603240"/>
            <a:ext cx="1765300" cy="361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0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indicator</a:t>
            </a:r>
            <a:r>
              <a:rPr dirty="0" sz="10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dirty="0" sz="1000" spc="-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affected</a:t>
            </a:r>
            <a:r>
              <a:rPr dirty="0" sz="10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by</a:t>
            </a:r>
            <a:r>
              <a:rPr dirty="0" sz="1000" spc="-25" b="1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 quota</a:t>
            </a:r>
            <a:r>
              <a:rPr dirty="0" sz="10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dirty="0" sz="10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585858"/>
                </a:solidFill>
                <a:latin typeface="Calibri"/>
                <a:cs typeface="Calibri"/>
              </a:rPr>
              <a:t>particular countries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4818126" y="1311020"/>
            <a:ext cx="379793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20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r>
              <a:rPr dirty="0" sz="20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585858"/>
                </a:solidFill>
                <a:latin typeface="Calibri"/>
                <a:cs typeface="Calibri"/>
              </a:rPr>
              <a:t>countries</a:t>
            </a:r>
            <a:r>
              <a:rPr dirty="0" sz="20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20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585858"/>
                </a:solidFill>
                <a:latin typeface="Calibri"/>
                <a:cs typeface="Calibri"/>
              </a:rPr>
              <a:t>success</a:t>
            </a:r>
            <a:r>
              <a:rPr dirty="0" sz="20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2000" spc="-20" b="1">
                <a:solidFill>
                  <a:srgbClr val="585858"/>
                </a:solidFill>
                <a:latin typeface="Calibri"/>
                <a:cs typeface="Calibri"/>
              </a:rPr>
              <a:t>rate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2927" y="1676400"/>
            <a:ext cx="6486144" cy="3505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Dagnija</dc:creator>
  <dc:title>PowerPoint Presentation</dc:title>
  <dcterms:created xsi:type="dcterms:W3CDTF">2025-11-27T13:10:59Z</dcterms:created>
  <dcterms:modified xsi:type="dcterms:W3CDTF">2025-11-27T13:10:59Z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2025-11-27T00:00:00Z</vt:filetime>
  </property>
  <property fmtid="{D5CDD505-2E9C-101B-9397-08002B2CF9AE}" pid="5" name="Producer">
    <vt:lpwstr>Microsoft® PowerPoint® for Microsoft 365</vt:lpwstr>
  </property>
</Properties>
</file>