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8" r:id="rId6"/>
  </p:sldIdLst>
  <p:sldSz cx="12192000" cy="6858000"/>
  <p:notesSz cx="12192000" cy="6858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68478D"/>
    <a:srgbClr val="8064A2"/>
    <a:srgbClr val="4F81BD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64" y="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appc\shares$\KAD\Study%20in%20Latvia\STIPENDIJAS\LV_stipendijas_arvalstim\2026_2027_akademiskais%20gads\Studiju%20stipendijas\Stipendiju%20sadale%202026-06-12%2012-02-0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appc\shares$\KAD\Study%20in%20Latvia\STIPENDIJAS\LV_stipendijas_arvalstim\2026_2027_akademiskais%20gads\Studiju%20stipendijas\Stipendiju%20sadale%202026-06-12%2012-02-0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appc\shares$\KAD\Study%20in%20Latvia\STIPENDIJAS\LV_stipendijas_arvalstim\2026_2027_akademiskais%20gads\Studiju%20stipendijas\Stipendiju%20sadale%202026-06-12%2012-02-0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appc\shares$\KAD\Study%20in%20Latvia\STIPENDIJAS\LV_stipendijas_arvalstim\2026_2027_akademiskais%20gads\Studiju%20stipendijas\Stipendiju%20sadale%202026-06-12%2012-02-0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 years 2022./2023- 2026./2027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fiansejums!$B$1</c:f>
              <c:strCache>
                <c:ptCount val="1"/>
                <c:pt idx="0">
                  <c:v>scholarships for studies</c:v>
                </c:pt>
              </c:strCache>
            </c:strRef>
          </c:tx>
          <c:spPr>
            <a:solidFill>
              <a:srgbClr val="6847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fiansejums!$A$2:$A$6</c:f>
              <c:strCache>
                <c:ptCount val="5"/>
                <c:pt idx="0">
                  <c:v>2022./2023</c:v>
                </c:pt>
                <c:pt idx="1">
                  <c:v>2023./2024</c:v>
                </c:pt>
                <c:pt idx="2">
                  <c:v>2024./2025</c:v>
                </c:pt>
                <c:pt idx="3">
                  <c:v>2025./2026</c:v>
                </c:pt>
                <c:pt idx="4">
                  <c:v>2026./2027</c:v>
                </c:pt>
              </c:strCache>
            </c:strRef>
          </c:cat>
          <c:val>
            <c:numRef>
              <c:f>fiansejums!$B$2:$B$6</c:f>
              <c:numCache>
                <c:formatCode>#,##0</c:formatCode>
                <c:ptCount val="5"/>
                <c:pt idx="0">
                  <c:v>541823</c:v>
                </c:pt>
                <c:pt idx="1">
                  <c:v>501593</c:v>
                </c:pt>
                <c:pt idx="2">
                  <c:v>521593</c:v>
                </c:pt>
                <c:pt idx="3">
                  <c:v>535593</c:v>
                </c:pt>
                <c:pt idx="4">
                  <c:v>531593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8B-4112-BEEB-F2864237FF2E}"/>
            </c:ext>
          </c:extLst>
        </c:ser>
        <c:ser>
          <c:idx val="1"/>
          <c:order val="1"/>
          <c:tx>
            <c:strRef>
              <c:f>fiansejums!$C$1</c:f>
              <c:strCache>
                <c:ptCount val="1"/>
                <c:pt idx="0">
                  <c:v>scholarships for summer schools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fiansejums!$A$2:$A$6</c:f>
              <c:strCache>
                <c:ptCount val="5"/>
                <c:pt idx="0">
                  <c:v>2022./2023</c:v>
                </c:pt>
                <c:pt idx="1">
                  <c:v>2023./2024</c:v>
                </c:pt>
                <c:pt idx="2">
                  <c:v>2024./2025</c:v>
                </c:pt>
                <c:pt idx="3">
                  <c:v>2025./2026</c:v>
                </c:pt>
                <c:pt idx="4">
                  <c:v>2026./2027</c:v>
                </c:pt>
              </c:strCache>
            </c:strRef>
          </c:cat>
          <c:val>
            <c:numRef>
              <c:f>fiansejums!$C$2:$C$6</c:f>
              <c:numCache>
                <c:formatCode>#,##0</c:formatCode>
                <c:ptCount val="5"/>
                <c:pt idx="0">
                  <c:v>49770</c:v>
                </c:pt>
                <c:pt idx="1">
                  <c:v>90000</c:v>
                </c:pt>
                <c:pt idx="2">
                  <c:v>70000</c:v>
                </c:pt>
                <c:pt idx="3">
                  <c:v>56000</c:v>
                </c:pt>
                <c:pt idx="4">
                  <c:v>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8B-4112-BEEB-F2864237FF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0328991"/>
        <c:axId val="618537455"/>
      </c:barChart>
      <c:catAx>
        <c:axId val="1903289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18537455"/>
        <c:crosses val="autoZero"/>
        <c:auto val="1"/>
        <c:lblAlgn val="ctr"/>
        <c:lblOffset val="100"/>
        <c:noMultiLvlLbl val="0"/>
      </c:catAx>
      <c:valAx>
        <c:axId val="6185374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90328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[Stipendiju sadale 2026-06-12 12-02-03.xlsx]valstu sadalijums!PivotTable1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of scholarships awarded by country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(applications received from citizens from 33 countries, scholarships awarded to citizens of 22 countries)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'valstu sadalijums'!$B$3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'valstu sadalijums'!$A$4:$A$26</c:f>
              <c:strCache>
                <c:ptCount val="22"/>
                <c:pt idx="0">
                  <c:v>Cyprus</c:v>
                </c:pt>
                <c:pt idx="1">
                  <c:v>Czech Republic</c:v>
                </c:pt>
                <c:pt idx="2">
                  <c:v>Poland</c:v>
                </c:pt>
                <c:pt idx="3">
                  <c:v>Egypt</c:v>
                </c:pt>
                <c:pt idx="4">
                  <c:v>Estonia</c:v>
                </c:pt>
                <c:pt idx="5">
                  <c:v>Israel</c:v>
                </c:pt>
                <c:pt idx="6">
                  <c:v>Mexico</c:v>
                </c:pt>
                <c:pt idx="7">
                  <c:v>Indonesia</c:v>
                </c:pt>
                <c:pt idx="8">
                  <c:v>South Korea</c:v>
                </c:pt>
                <c:pt idx="9">
                  <c:v>Kazakhstan</c:v>
                </c:pt>
                <c:pt idx="10">
                  <c:v>Vietnam</c:v>
                </c:pt>
                <c:pt idx="11">
                  <c:v>Turkey</c:v>
                </c:pt>
                <c:pt idx="12">
                  <c:v>Lithuania</c:v>
                </c:pt>
                <c:pt idx="13">
                  <c:v>People's Republic of China</c:v>
                </c:pt>
                <c:pt idx="14">
                  <c:v>The United States of America</c:v>
                </c:pt>
                <c:pt idx="15">
                  <c:v>Italy</c:v>
                </c:pt>
                <c:pt idx="16">
                  <c:v>Georgia</c:v>
                </c:pt>
                <c:pt idx="17">
                  <c:v>Uzbekistan</c:v>
                </c:pt>
                <c:pt idx="18">
                  <c:v>Azerbaijan</c:v>
                </c:pt>
                <c:pt idx="19">
                  <c:v>Finland</c:v>
                </c:pt>
                <c:pt idx="20">
                  <c:v>Germany</c:v>
                </c:pt>
                <c:pt idx="21">
                  <c:v>Ukraine</c:v>
                </c:pt>
              </c:strCache>
            </c:strRef>
          </c:cat>
          <c:val>
            <c:numRef>
              <c:f>'valstu sadalijums'!$B$4:$B$26</c:f>
              <c:numCache>
                <c:formatCode>General</c:formatCode>
                <c:ptCount val="2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4</c:v>
                </c:pt>
                <c:pt idx="14">
                  <c:v>5</c:v>
                </c:pt>
                <c:pt idx="15">
                  <c:v>6</c:v>
                </c:pt>
                <c:pt idx="16">
                  <c:v>6</c:v>
                </c:pt>
                <c:pt idx="17">
                  <c:v>9</c:v>
                </c:pt>
                <c:pt idx="18">
                  <c:v>10</c:v>
                </c:pt>
                <c:pt idx="19">
                  <c:v>11</c:v>
                </c:pt>
                <c:pt idx="20">
                  <c:v>12</c:v>
                </c:pt>
                <c:pt idx="2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6D-41DF-98B8-6F3203111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69877088"/>
        <c:axId val="1369860768"/>
      </c:barChart>
      <c:catAx>
        <c:axId val="1369877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369860768"/>
        <c:crosses val="autoZero"/>
        <c:auto val="1"/>
        <c:lblAlgn val="ctr"/>
        <c:lblOffset val="100"/>
        <c:noMultiLvlLbl val="0"/>
      </c:catAx>
      <c:valAx>
        <c:axId val="1369860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69877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[Stipendiju sadale 2026-06-12 12-02-03.xlsx]stipendijuskaitsAII!PivotTable1</c:name>
    <c:fmtId val="6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stipendijuskaitsAII!$B$3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stipendijuskaitsAII!$A$4:$A$18</c:f>
              <c:strCache>
                <c:ptCount val="14"/>
                <c:pt idx="0">
                  <c:v>RISEBA University of Business, Arts and Technology</c:v>
                </c:pt>
                <c:pt idx="1">
                  <c:v>ISMA University</c:v>
                </c:pt>
                <c:pt idx="2">
                  <c:v>Jāzeps Vītols Latvian Academy of Music</c:v>
                </c:pt>
                <c:pt idx="3">
                  <c:v>Baltic International Academy</c:v>
                </c:pt>
                <c:pt idx="4">
                  <c:v>Vidzeme University of Applied Sciences</c:v>
                </c:pt>
                <c:pt idx="5">
                  <c:v>Riga Graduate School of Law</c:v>
                </c:pt>
                <c:pt idx="6">
                  <c:v>Daugavpils University</c:v>
                </c:pt>
                <c:pt idx="7">
                  <c:v>EKA University of Applied Sciences</c:v>
                </c:pt>
                <c:pt idx="8">
                  <c:v>Turība University</c:v>
                </c:pt>
                <c:pt idx="9">
                  <c:v>Transport and Telecommunication Institute</c:v>
                </c:pt>
                <c:pt idx="10">
                  <c:v>Latvia University of Life Sciences and Technologies</c:v>
                </c:pt>
                <c:pt idx="11">
                  <c:v>University of Latvia</c:v>
                </c:pt>
                <c:pt idx="12">
                  <c:v>Riga Technical University</c:v>
                </c:pt>
                <c:pt idx="13">
                  <c:v>Rīga Stradiņš University</c:v>
                </c:pt>
              </c:strCache>
            </c:strRef>
          </c:cat>
          <c:val>
            <c:numRef>
              <c:f>stipendijuskaitsAII!$B$4:$B$18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4</c:v>
                </c:pt>
                <c:pt idx="9">
                  <c:v>7</c:v>
                </c:pt>
                <c:pt idx="10">
                  <c:v>8</c:v>
                </c:pt>
                <c:pt idx="11">
                  <c:v>16</c:v>
                </c:pt>
                <c:pt idx="12">
                  <c:v>25</c:v>
                </c:pt>
                <c:pt idx="1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5B-4221-A7C8-CCD6FB4BE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5170624"/>
        <c:axId val="1375171104"/>
      </c:barChart>
      <c:catAx>
        <c:axId val="1375170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375171104"/>
        <c:crosses val="autoZero"/>
        <c:auto val="1"/>
        <c:lblAlgn val="ctr"/>
        <c:lblOffset val="100"/>
        <c:noMultiLvlLbl val="0"/>
      </c:catAx>
      <c:valAx>
        <c:axId val="13751711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75170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1C8-4315-AF48-25B2278B16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1C8-4315-AF48-25B2278B16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1C8-4315-AF48-25B2278B16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1C8-4315-AF48-25B2278B16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'Studiju limenis'!$A$13:$A$16</c:f>
              <c:strCache>
                <c:ptCount val="4"/>
                <c:pt idx="0">
                  <c:v>Bachelor</c:v>
                </c:pt>
                <c:pt idx="1">
                  <c:v>Master</c:v>
                </c:pt>
                <c:pt idx="2">
                  <c:v>Second level profesional higher education</c:v>
                </c:pt>
                <c:pt idx="3">
                  <c:v>PhD</c:v>
                </c:pt>
              </c:strCache>
            </c:strRef>
          </c:cat>
          <c:val>
            <c:numRef>
              <c:f>'Studiju limenis'!$B$13:$B$16</c:f>
              <c:numCache>
                <c:formatCode>General</c:formatCode>
                <c:ptCount val="4"/>
                <c:pt idx="0">
                  <c:v>11</c:v>
                </c:pt>
                <c:pt idx="1">
                  <c:v>37</c:v>
                </c:pt>
                <c:pt idx="2">
                  <c:v>36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1C8-4315-AF48-25B2278B16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4876800" y="2819400"/>
            <a:ext cx="6694170" cy="3276600"/>
          </a:xfrm>
          <a:prstGeom prst="rect">
            <a:avLst/>
          </a:prstGeom>
        </p:spPr>
        <p:txBody>
          <a:bodyPr wrap="square" lIns="0" tIns="31115" rIns="0" bIns="0" rtlCol="0">
            <a:noAutofit/>
          </a:bodyPr>
          <a:lstStyle/>
          <a:p>
            <a:pPr marR="42216" algn="ctr">
              <a:lnSpc>
                <a:spcPts val="4900"/>
              </a:lnSpc>
            </a:pP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Results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 of the Latvian</a:t>
            </a:r>
          </a:p>
          <a:p>
            <a:pPr marR="42216" algn="ctr">
              <a:lnSpc>
                <a:spcPts val="4900"/>
              </a:lnSpc>
            </a:pP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State scholarship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s for foreigners 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for the academic year</a:t>
            </a:r>
          </a:p>
          <a:p>
            <a:pPr marR="42216" algn="ctr">
              <a:lnSpc>
                <a:spcPts val="4900"/>
              </a:lnSpc>
            </a:pP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202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6.</a:t>
            </a:r>
            <a:r>
              <a:rPr lang="en-US" sz="4800" spc="-3" dirty="0">
                <a:solidFill>
                  <a:srgbClr val="A6A6A6"/>
                </a:solidFill>
                <a:latin typeface="Calibri"/>
                <a:cs typeface="Calibri"/>
              </a:rPr>
              <a:t>/202</a:t>
            </a: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7.</a:t>
            </a:r>
            <a:endParaRPr lang="lv-LV"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-20940" y="-7620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600200" y="393412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Latvia state funding for scholarships, EUR</a:t>
            </a:r>
            <a:endParaRPr lang="lv-LV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9F2CBC0-4A01-75B4-F8DB-4B71899270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1342193"/>
              </p:ext>
            </p:extLst>
          </p:nvPr>
        </p:nvGraphicFramePr>
        <p:xfrm>
          <a:off x="838200" y="1447800"/>
          <a:ext cx="9906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496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828800" y="349125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An overview of the Latvian state study scholarships</a:t>
            </a:r>
            <a:endParaRPr lang="lv-LV" sz="3200" dirty="0">
              <a:latin typeface="Calibri"/>
              <a:cs typeface="Calibri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13F6744B-739A-8B68-9CAC-C26B954F62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55502"/>
              </p:ext>
            </p:extLst>
          </p:nvPr>
        </p:nvGraphicFramePr>
        <p:xfrm>
          <a:off x="381000" y="1371599"/>
          <a:ext cx="10972800" cy="5137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57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990600" y="349125"/>
            <a:ext cx="1059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Distribution of scholarships by higher education institutions</a:t>
            </a:r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FE6832F-08F1-FF9A-6269-715995C0E0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1362440"/>
              </p:ext>
            </p:extLst>
          </p:nvPr>
        </p:nvGraphicFramePr>
        <p:xfrm>
          <a:off x="609600" y="1327275"/>
          <a:ext cx="10972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9312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228600" y="32657"/>
            <a:ext cx="1173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Distribution of Latvian state study </a:t>
            </a:r>
          </a:p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scholarships by study levels</a:t>
            </a:r>
          </a:p>
          <a:p>
            <a:pPr algn="ctr"/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A081E9C-D329-C935-9FB7-95EE60FF4C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841139"/>
              </p:ext>
            </p:extLst>
          </p:nvPr>
        </p:nvGraphicFramePr>
        <p:xfrm>
          <a:off x="838200" y="1447800"/>
          <a:ext cx="9601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83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Indira Balcere</dc:creator>
  <cp:lastModifiedBy>Indira Balcere</cp:lastModifiedBy>
  <cp:revision>23</cp:revision>
  <dcterms:modified xsi:type="dcterms:W3CDTF">2026-06-29T08:22:54Z</dcterms:modified>
</cp:coreProperties>
</file>