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64" r:id="rId3"/>
    <p:sldId id="271" r:id="rId4"/>
    <p:sldId id="272" r:id="rId5"/>
    <p:sldId id="278" r:id="rId6"/>
    <p:sldId id="279" r:id="rId7"/>
    <p:sldId id="273" r:id="rId8"/>
    <p:sldId id="280" r:id="rId9"/>
    <p:sldId id="293" r:id="rId10"/>
    <p:sldId id="281" r:id="rId11"/>
    <p:sldId id="275" r:id="rId12"/>
    <p:sldId id="282" r:id="rId13"/>
    <p:sldId id="291" r:id="rId14"/>
    <p:sldId id="283" r:id="rId15"/>
    <p:sldId id="284" r:id="rId16"/>
    <p:sldId id="285" r:id="rId17"/>
    <p:sldId id="286" r:id="rId18"/>
    <p:sldId id="287" r:id="rId19"/>
    <p:sldId id="277" r:id="rId20"/>
    <p:sldId id="294" r:id="rId21"/>
    <p:sldId id="288" r:id="rId22"/>
    <p:sldId id="289" r:id="rId23"/>
    <p:sldId id="292" r:id="rId24"/>
    <p:sldId id="263" r:id="rId2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fif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fif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</a:t>
          </a:r>
        </a:p>
        <a:p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2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projekti, ietverot mācību   programmu attīstību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2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2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r>
            <a:rPr 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2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669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 custLinFactNeighborX="141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120726" custLinFactNeighborY="-7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1074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2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DA06-719C-4E7A-BFB6-34FCD90D0175}" type="pres">
      <dgm:prSet presAssocID="{8693B5EB-831C-42DE-89DB-766A06D4B4F9}" presName="circ2" presStyleLbl="vennNode1" presStyleIdx="1" presStyleCnt="2"/>
      <dgm:spPr/>
      <dgm:t>
        <a:bodyPr/>
        <a:lstStyle/>
        <a:p>
          <a:endParaRPr lang="en-US"/>
        </a:p>
      </dgm:t>
    </dgm:pt>
    <dgm:pt modelId="{E908F60C-E50F-4BDC-A7D7-289AE1605FBA}" type="pres">
      <dgm:prSet presAssocID="{8693B5EB-831C-42DE-89DB-766A06D4B4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98217253-36B0-40C5-9B12-9BD4252EB7BF}" type="presOf" srcId="{8693B5EB-831C-42DE-89DB-766A06D4B4F9}" destId="{E908F60C-E50F-4BDC-A7D7-289AE1605FBA}" srcOrd="1" destOrd="0" presId="urn:microsoft.com/office/officeart/2005/8/layout/venn1"/>
    <dgm:cxn modelId="{850D3D5F-BBBC-4952-80D4-C128F95B2596}" type="presOf" srcId="{8693B5EB-831C-42DE-89DB-766A06D4B4F9}" destId="{F241DA06-719C-4E7A-BFB6-34FCD90D0175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1" destOrd="0" parTransId="{F8DEAAC7-1530-42F9-A1C0-F59344BC086D}" sibTransId="{4B2F42DF-7E99-45D8-88A9-7F0CB29863FD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BE0D0703-06AA-4A28-8D5A-8863627195CA}" type="presParOf" srcId="{5DDAA164-F6E4-4957-A4DF-42752AB8055B}" destId="{F241DA06-719C-4E7A-BFB6-34FCD90D0175}" srcOrd="2" destOrd="0" presId="urn:microsoft.com/office/officeart/2005/8/layout/venn1"/>
    <dgm:cxn modelId="{151FD789-1086-4B2B-8C56-0A0DBB0B706F}" type="presParOf" srcId="{5DDAA164-F6E4-4957-A4DF-42752AB8055B}" destId="{E908F60C-E50F-4BDC-A7D7-289AE1605FB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04750" custScaleY="101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50%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50%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250267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737035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271383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93173" y="210877"/>
          <a:ext cx="5388263" cy="85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2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210877"/>
        <a:ext cx="5388263" cy="850541"/>
      </dsp:txXfrm>
    </dsp:sp>
    <dsp:sp modelId="{973DD5CE-6032-4567-A787-D1DF2D47DBE1}">
      <dsp:nvSpPr>
        <dsp:cNvPr id="0" name=""/>
        <dsp:cNvSpPr/>
      </dsp:nvSpPr>
      <dsp:spPr>
        <a:xfrm>
          <a:off x="26693" y="913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88723" y="62943"/>
        <a:ext cx="1769113" cy="1208439"/>
      </dsp:txXfrm>
    </dsp:sp>
    <dsp:sp modelId="{18DC2ECC-B8B5-4690-B821-EBE4830FDE48}">
      <dsp:nvSpPr>
        <dsp:cNvPr id="0" name=""/>
        <dsp:cNvSpPr/>
      </dsp:nvSpPr>
      <dsp:spPr>
        <a:xfrm>
          <a:off x="1893173" y="1240803"/>
          <a:ext cx="5388263" cy="1533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projekti, ietverot mācību   programmu attīstību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1240803"/>
        <a:ext cx="5388263" cy="1533787"/>
      </dsp:txXfrm>
    </dsp:sp>
    <dsp:sp modelId="{A239F5D0-E75E-40BF-B1B5-BDD90334AB85}">
      <dsp:nvSpPr>
        <dsp:cNvPr id="0" name=""/>
        <dsp:cNvSpPr/>
      </dsp:nvSpPr>
      <dsp:spPr>
        <a:xfrm>
          <a:off x="0" y="1466565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2030" y="1528595"/>
        <a:ext cx="1769113" cy="1208439"/>
      </dsp:txXfrm>
    </dsp:sp>
    <dsp:sp modelId="{C65DCB4B-28C3-4638-ABCD-127A49CEF8C5}">
      <dsp:nvSpPr>
        <dsp:cNvPr id="0" name=""/>
        <dsp:cNvSpPr/>
      </dsp:nvSpPr>
      <dsp:spPr>
        <a:xfrm>
          <a:off x="1893173" y="2932218"/>
          <a:ext cx="5388263" cy="1365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2932218"/>
        <a:ext cx="5388263" cy="1365628"/>
      </dsp:txXfrm>
    </dsp:sp>
    <dsp:sp modelId="{5F198BD5-7567-47F0-878D-E3E8261BF80C}">
      <dsp:nvSpPr>
        <dsp:cNvPr id="0" name=""/>
        <dsp:cNvSpPr/>
      </dsp:nvSpPr>
      <dsp:spPr>
        <a:xfrm>
          <a:off x="0" y="2979797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2030" y="3041827"/>
        <a:ext cx="1769113" cy="1208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33731" y="151559"/>
          <a:ext cx="3298698" cy="329869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Koordinators</a:t>
          </a:r>
          <a:endParaRPr lang="en-US" sz="2800" kern="1200" dirty="0"/>
        </a:p>
      </dsp:txBody>
      <dsp:txXfrm>
        <a:off x="594360" y="540546"/>
        <a:ext cx="1901952" cy="2520723"/>
      </dsp:txXfrm>
    </dsp:sp>
    <dsp:sp modelId="{F241DA06-719C-4E7A-BFB6-34FCD90D0175}">
      <dsp:nvSpPr>
        <dsp:cNvPr id="0" name=""/>
        <dsp:cNvSpPr/>
      </dsp:nvSpPr>
      <dsp:spPr>
        <a:xfrm>
          <a:off x="2511171" y="151559"/>
          <a:ext cx="3298698" cy="32986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Partneris </a:t>
          </a:r>
          <a:endParaRPr lang="en-US" sz="2800" kern="1200" dirty="0"/>
        </a:p>
      </dsp:txBody>
      <dsp:txXfrm>
        <a:off x="3447288" y="540546"/>
        <a:ext cx="1901952" cy="2520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469" y="1178632"/>
          <a:ext cx="2575218" cy="257521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79601" y="1555764"/>
        <a:ext cx="1820954" cy="1820954"/>
      </dsp:txXfrm>
    </dsp:sp>
    <dsp:sp modelId="{FCF2D020-DF4C-4B81-ADF7-A12674ED9FE7}">
      <dsp:nvSpPr>
        <dsp:cNvPr id="0" name=""/>
        <dsp:cNvSpPr/>
      </dsp:nvSpPr>
      <dsp:spPr>
        <a:xfrm>
          <a:off x="2750851" y="2092274"/>
          <a:ext cx="1245158" cy="747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750851" y="2241861"/>
        <a:ext cx="1020778" cy="448760"/>
      </dsp:txXfrm>
    </dsp:sp>
    <dsp:sp modelId="{4B549424-6FEE-47B6-9C86-3A25617840C8}">
      <dsp:nvSpPr>
        <dsp:cNvPr id="0" name=""/>
        <dsp:cNvSpPr/>
      </dsp:nvSpPr>
      <dsp:spPr>
        <a:xfrm>
          <a:off x="4122819" y="1160580"/>
          <a:ext cx="2697541" cy="2611323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4517865" y="1542999"/>
        <a:ext cx="1907449" cy="1846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307879" y="2354"/>
          <a:ext cx="1860598" cy="186059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b="1" kern="1200" dirty="0" smtClean="0">
              <a:solidFill>
                <a:schemeClr val="accent1">
                  <a:lumMod val="50000"/>
                </a:schemeClr>
              </a:solidFill>
            </a:rPr>
            <a:t>50%</a:t>
          </a:r>
          <a:r>
            <a:rPr lang="lv-LV" sz="2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80357" y="274832"/>
        <a:ext cx="1315642" cy="1315642"/>
      </dsp:txXfrm>
    </dsp:sp>
    <dsp:sp modelId="{BB95EF7F-5253-4AC0-BC85-0CC5B575C1D5}">
      <dsp:nvSpPr>
        <dsp:cNvPr id="0" name=""/>
        <dsp:cNvSpPr/>
      </dsp:nvSpPr>
      <dsp:spPr>
        <a:xfrm>
          <a:off x="1041989" y="2014033"/>
          <a:ext cx="392377" cy="36808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093999" y="2154789"/>
        <a:ext cx="288357" cy="86574"/>
      </dsp:txXfrm>
    </dsp:sp>
    <dsp:sp modelId="{E81C4FF0-17C4-4533-B6E1-2F7D1C6CC1C3}">
      <dsp:nvSpPr>
        <dsp:cNvPr id="0" name=""/>
        <dsp:cNvSpPr/>
      </dsp:nvSpPr>
      <dsp:spPr>
        <a:xfrm>
          <a:off x="307879" y="2533200"/>
          <a:ext cx="1860598" cy="186059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b="1" kern="1200" dirty="0" smtClean="0">
              <a:solidFill>
                <a:schemeClr val="accent1">
                  <a:lumMod val="50000"/>
                </a:schemeClr>
              </a:solidFill>
            </a:rPr>
            <a:t>50% </a:t>
          </a:r>
          <a:r>
            <a:rPr lang="lv-LV" sz="26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80357" y="2805678"/>
        <a:ext cx="1315642" cy="1315642"/>
      </dsp:txXfrm>
    </dsp:sp>
    <dsp:sp modelId="{FCF2D020-DF4C-4B81-ADF7-A12674ED9FE7}">
      <dsp:nvSpPr>
        <dsp:cNvPr id="0" name=""/>
        <dsp:cNvSpPr/>
      </dsp:nvSpPr>
      <dsp:spPr>
        <a:xfrm>
          <a:off x="2293588" y="1927885"/>
          <a:ext cx="899629" cy="540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293588" y="2035962"/>
        <a:ext cx="737514" cy="324229"/>
      </dsp:txXfrm>
    </dsp:sp>
    <dsp:sp modelId="{4B549424-6FEE-47B6-9C86-3A25617840C8}">
      <dsp:nvSpPr>
        <dsp:cNvPr id="0" name=""/>
        <dsp:cNvSpPr/>
      </dsp:nvSpPr>
      <dsp:spPr>
        <a:xfrm>
          <a:off x="3284837" y="1093364"/>
          <a:ext cx="2623444" cy="2209424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669031" y="1416927"/>
        <a:ext cx="1855056" cy="1562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745D3-E331-4856-9F01-29C5FECDA95E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C8ACB-53DD-45D3-8DEB-0B01E6E1738F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29564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h.fi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2019.gada 20.novembrī,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42011" y="3908489"/>
            <a:ext cx="5551715" cy="1078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  <a:endParaRPr lang="lv-LV" altLang="lv-LV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un ārējās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sadarbības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programmu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vadītājs</a:t>
            </a:r>
            <a:endParaRPr lang="lv-LV" altLang="lv-LV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algn="just"/>
            <a:endParaRPr lang="lv-LV" altLang="en-US" sz="1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2189284" y="245207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569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177" y="1323703"/>
            <a:ext cx="6608172" cy="485326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Intensīvie </a:t>
            </a: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kursi: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</a:t>
            </a:r>
            <a:r>
              <a:rPr lang="lv-LV" altLang="lv-LV" sz="2800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1 - 4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nedēļu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ilgu intensīvo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mācību kursu īstenošanu: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parasti tiek organizēti vasarā kursu, simpoziju, meistarklašu un semināru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veidā;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ECTS;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piedalās studenti un pasniedzēji no vismaz 3 Nordplus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dalībvalstīm;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studiju programmu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studentiem. </a:t>
            </a: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 descr="Image result for intensive cou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" y="3101037"/>
            <a:ext cx="2218348" cy="15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284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177" y="1323703"/>
            <a:ext cx="6608172" cy="4853260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inovatīvus projektus, piemēram, studiju programmas attīstībai, kvalitātes nodrošināšanai vai jaunas apmācību metodes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ieviešanai.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! Attīstības projektu grupā 2020. gadā iespējams arī paredzēt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akadēmiskā personāla tālākizglītības pasākumus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  (Iepriekš tie Nordplus programmā netika finansēti) 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sz="2800" dirty="0" smtClean="0"/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170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816"/>
            <a:ext cx="9144000" cy="36856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aktivitātes. Akadēmiskā personāla tālākizglītība  Attīstības projektos 2020. 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190750" y="5019675"/>
            <a:ext cx="819150" cy="127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51508" y="5603068"/>
            <a:ext cx="2914650" cy="883457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2019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gada Rokasgrāmatā bija norādīts, ka tā netiek atbalstīta. </a:t>
            </a: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2627759" y="5116048"/>
            <a:ext cx="981074" cy="487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5795963" y="5603068"/>
            <a:ext cx="2914650" cy="8834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</a:pP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2020.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gadā šāda ierobežojuma </a:t>
            </a:r>
            <a:r>
              <a:rPr lang="lv-LV" altLang="lv-LV" sz="2000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nav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400926" y="5153025"/>
            <a:ext cx="528637" cy="528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768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46504" y="1330028"/>
            <a:ext cx="6984258" cy="4657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Kopējās studiju programmas: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tādu HEI kopējo studiju programmu izveidi, kuru noslēgumā var iegūt akadēmisko grādu un kurās mobilitāte ir studiju programmas sastāvdaļa (vismaz 1 semestris vai 30 ECTS)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atbilstoši dalībvalstu likumdošanai, tās pabeigšanas tiek piešķirts atzīts akadēmiskais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grāds;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iekļauta mobilitāte uz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partneraugstskolu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vismaz 1 semestra garumā (30 ECTS), bet ne vairāk kā puse no studiju programmas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laika;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izstrādāta, sadarbojoties partneru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augstskolām.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256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2277" y="2833512"/>
            <a:ext cx="71041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aktivitātes no </a:t>
            </a:r>
            <a:r>
              <a:rPr lang="lv-LV" alt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Nordplus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tikt finansētas 3 reizes (3 gadus) pēc kārtas,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katru gadu iesniedzot attiecīgu projekta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iesniegumu.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619" y="1262743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18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4308" y="1330028"/>
            <a:ext cx="6796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21025172"/>
              </p:ext>
            </p:extLst>
          </p:nvPr>
        </p:nvGraphicFramePr>
        <p:xfrm>
          <a:off x="2246810" y="222831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539261" y="3411414"/>
            <a:ext cx="1289539" cy="1255295"/>
            <a:chOff x="814758" y="1551513"/>
            <a:chExt cx="2438400" cy="2438400"/>
          </a:xfrm>
        </p:grpSpPr>
        <p:sp>
          <p:nvSpPr>
            <p:cNvPr id="7" name="Oval 6"/>
            <p:cNvSpPr/>
            <p:nvPr/>
          </p:nvSpPr>
          <p:spPr>
            <a:xfrm>
              <a:off x="814758" y="1551513"/>
              <a:ext cx="2438400" cy="24384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" name="Oval 4"/>
            <p:cNvSpPr txBox="1"/>
            <p:nvPr/>
          </p:nvSpPr>
          <p:spPr>
            <a:xfrm>
              <a:off x="1261989" y="2097795"/>
              <a:ext cx="1463040" cy="13411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v-LV" sz="1600" kern="1200" dirty="0" smtClean="0"/>
                <a:t>Partneris </a:t>
              </a:r>
              <a:endParaRPr lang="en-US" sz="16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34308" y="2161025"/>
            <a:ext cx="1184031" cy="1236786"/>
            <a:chOff x="2937256" y="1539638"/>
            <a:chExt cx="2438400" cy="2438400"/>
          </a:xfrm>
        </p:grpSpPr>
        <p:sp>
          <p:nvSpPr>
            <p:cNvPr id="10" name="Oval 9"/>
            <p:cNvSpPr/>
            <p:nvPr/>
          </p:nvSpPr>
          <p:spPr>
            <a:xfrm>
              <a:off x="2937256" y="1539638"/>
              <a:ext cx="2438400" cy="2438400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1" name="Oval 4"/>
            <p:cNvSpPr txBox="1"/>
            <p:nvPr/>
          </p:nvSpPr>
          <p:spPr>
            <a:xfrm>
              <a:off x="3447610" y="2050933"/>
              <a:ext cx="1463041" cy="13411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v-LV" sz="1400" kern="1200" dirty="0" smtClean="0"/>
                <a:t>Partneris</a:t>
              </a:r>
              <a:endParaRPr lang="en-US" sz="14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13742" y="5099538"/>
            <a:ext cx="841131" cy="805962"/>
            <a:chOff x="1828799" y="50799"/>
            <a:chExt cx="2438400" cy="2438400"/>
          </a:xfrm>
        </p:grpSpPr>
        <p:sp>
          <p:nvSpPr>
            <p:cNvPr id="13" name="Oval 12"/>
            <p:cNvSpPr/>
            <p:nvPr/>
          </p:nvSpPr>
          <p:spPr>
            <a:xfrm>
              <a:off x="1828799" y="50799"/>
              <a:ext cx="2438400" cy="24384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4" name="Oval 4"/>
            <p:cNvSpPr txBox="1"/>
            <p:nvPr/>
          </p:nvSpPr>
          <p:spPr>
            <a:xfrm>
              <a:off x="2165771" y="721357"/>
              <a:ext cx="1788159" cy="10972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v-LV" sz="1000" kern="1200" dirty="0" smtClean="0"/>
                <a:t>Partneris</a:t>
              </a:r>
              <a:endParaRPr lang="en-US" sz="1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783783" y="2760476"/>
            <a:ext cx="871529" cy="862117"/>
            <a:chOff x="814758" y="1551513"/>
            <a:chExt cx="2438400" cy="2438400"/>
          </a:xfrm>
        </p:grpSpPr>
        <p:sp>
          <p:nvSpPr>
            <p:cNvPr id="16" name="Oval 15"/>
            <p:cNvSpPr/>
            <p:nvPr/>
          </p:nvSpPr>
          <p:spPr>
            <a:xfrm>
              <a:off x="814758" y="1551513"/>
              <a:ext cx="2438400" cy="24384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7" name="Oval 4"/>
            <p:cNvSpPr txBox="1"/>
            <p:nvPr/>
          </p:nvSpPr>
          <p:spPr>
            <a:xfrm>
              <a:off x="1261989" y="2097795"/>
              <a:ext cx="1463040" cy="13411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lv-LV" sz="1000" kern="1200" dirty="0" smtClean="0"/>
                <a:t>Partneris</a:t>
              </a:r>
              <a:r>
                <a:rPr lang="lv-LV" sz="1600" kern="1200" dirty="0" smtClean="0"/>
                <a:t> 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0954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aktivitāšu ietvaros atbalsta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01368" y="1585005"/>
            <a:ext cx="6885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Administratīvās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tikšanās jaunu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sadarbības tīklu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veidošanai;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Akadēmiskā personāla īstermiņa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tikšanās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mobilitāšu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plānošanai,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kvalitātes nodrošināšanai, jaunu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partneru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piesaistei.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 descr="Image result for networ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906" y="4562036"/>
            <a:ext cx="4180367" cy="209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8960" y="3971105"/>
            <a:ext cx="2047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35.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897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821516411"/>
              </p:ext>
            </p:extLst>
          </p:nvPr>
        </p:nvGraphicFramePr>
        <p:xfrm>
          <a:off x="2031024" y="1951892"/>
          <a:ext cx="6216161" cy="4396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25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lv-LV" altLang="lv-LV" sz="2400" b="1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 līdz 50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%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 no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tiešajiem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īstenošanas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izdevumiem: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komunikācija, ceļa un uzturēšanās izdevumi, telpu noma, materiālu drukāšana/izplatīšana, honorāri vieslektoriem, un tml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programmas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finansējuma.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541338" lvl="1" indent="-271463">
              <a:spcBef>
                <a:spcPct val="0"/>
              </a:spcBef>
              <a:buNone/>
            </a:pP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iesniedzēja līdzfinansējums līdz 50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tikt norādīts projekta iesniedzēja/partnera darbinieku ieguldīto darba stundu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izteiksmē).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69429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926" y="365126"/>
            <a:ext cx="6660424" cy="1080497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076" y="2020390"/>
            <a:ext cx="5393619" cy="4156572"/>
          </a:xfrm>
        </p:spPr>
        <p:txBody>
          <a:bodyPr>
            <a:normAutofit/>
          </a:bodyPr>
          <a:lstStyle/>
          <a:p>
            <a:pPr marL="269875" lvl="1" indent="0" algn="just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sadarbību starp augstākās izglītības institūcijām (AII) programmas dalībvalstīs,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īstenojot studentu un pasniedzēju mobilitātes, veidojot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sadarbības tīklus, daloties pieredzē,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izplatot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labās prakses piemērus un inovatīvus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rezultātus.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altLang="lv-LV" sz="2600" dirty="0" smtClean="0"/>
          </a:p>
        </p:txBody>
      </p:sp>
      <p:pic>
        <p:nvPicPr>
          <p:cNvPr id="1026" name="Picture 2" descr="Image result for students univers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07" y="2464296"/>
            <a:ext cx="3123956" cy="203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70538" y="1524000"/>
            <a:ext cx="6844811" cy="4652963"/>
          </a:xfrm>
        </p:spPr>
        <p:txBody>
          <a:bodyPr>
            <a:normAutofit/>
          </a:bodyPr>
          <a:lstStyle/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– samaksa par darbu projektā </a:t>
            </a:r>
            <a:r>
              <a:rPr lang="lv-LV" altLang="lv-LV" sz="280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iesaistītajam akadēmiskajam un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administratīvajam personālam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</a:t>
            </a:r>
            <a:r>
              <a:rPr 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nevar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tikt maksātas no </a:t>
            </a:r>
            <a:r>
              <a:rPr 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piešķirtā Nordplus </a:t>
            </a:r>
            <a:r>
              <a:rPr lang="lv-LV" sz="2800" b="1" u="sng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Algas var paredzēt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kā projekta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iesniedzēja/partneru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līdzfinansējumu. </a:t>
            </a:r>
            <a:endParaRPr 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finansējums.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592316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iegāde (datortehnika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ārpus Ziemeļvalstīm/Baltijas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valstīm;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631488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un sadarbības tīklu</a:t>
            </a:r>
            <a:b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1855177" y="1691954"/>
            <a:ext cx="6734907" cy="3586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aktivitātēm jāaizpilda budžeta veidlapa,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kas pieejama </a:t>
            </a:r>
            <a:r>
              <a:rPr lang="lv-LV" alt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espresso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sistēmā;</a:t>
            </a: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noteikts;</a:t>
            </a:r>
          </a:p>
          <a:p>
            <a:pPr algn="just">
              <a:lnSpc>
                <a:spcPct val="8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augstākās izglītības apakšprogrammas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galveno administratoru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-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Nacionālo 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aģentūra Somijā (EDUFI):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www.oph.fi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apstiprināšanas. 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760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770" y="1804885"/>
            <a:ext cx="6844811" cy="44360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3600" b="1" dirty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. 67830837, 29554403 (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474" y="365126"/>
            <a:ext cx="6407876" cy="1325563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pieredzes stāsts Augstākās izglītības programmā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8469" y="1943100"/>
            <a:ext cx="6616881" cy="40048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rojekts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NPHE-2017/10372 </a:t>
            </a:r>
            <a:endParaRPr lang="lv-LV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STRANGERS: The own kind and the other in Art and Theology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Doc. Guntis Dišlers</a:t>
            </a:r>
          </a:p>
          <a:p>
            <a:pPr marL="0" indent="0" algn="ctr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Latvijas Kristīgā akadēmija</a:t>
            </a:r>
          </a:p>
          <a:p>
            <a:pPr marL="0" indent="0" algn="ctr">
              <a:buNone/>
            </a:pPr>
            <a:endParaRPr lang="lv-LV" sz="2500" b="1" dirty="0" smtClean="0"/>
          </a:p>
          <a:p>
            <a:pPr marL="0" indent="0" algn="ctr">
              <a:buNone/>
            </a:pPr>
            <a:endParaRPr lang="lv-LV" sz="2500" dirty="0" smtClean="0"/>
          </a:p>
          <a:p>
            <a:pPr marL="0" indent="0" algn="ctr">
              <a:buNone/>
            </a:pPr>
            <a:endParaRPr lang="lv-LV" sz="2500" dirty="0"/>
          </a:p>
        </p:txBody>
      </p:sp>
    </p:spTree>
    <p:extLst>
      <p:ext uri="{BB962C8B-B14F-4D97-AF65-F5344CB8AC3E}">
        <p14:creationId xmlns:p14="http://schemas.microsoft.com/office/powerpoint/2010/main" val="220801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958577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apakšprogrammas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dalībnieki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567543"/>
            <a:ext cx="7607808" cy="460942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</a:t>
            </a:r>
            <a:r>
              <a:rPr lang="lv-LV" altLang="lv-LV" sz="22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grupas:</a:t>
            </a:r>
            <a:endParaRPr lang="lv-LV" altLang="lv-LV" sz="2200" b="1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Augstākās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izglītības institūcijas (AII) un to:</a:t>
            </a: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studenti (bakalaura un maģistra līmeņa studijas)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akadēmiskais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personāls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administratīvais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personāls</a:t>
            </a:r>
            <a:endParaRPr lang="lv-LV" altLang="lv-LV" sz="22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600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pieteicējs un partneri:</a:t>
            </a:r>
          </a:p>
          <a:p>
            <a:pPr marL="727075" lvl="1" indent="-4572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rojekta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pieteicējs/koordinators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būt tikai akreditēta 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augstākās izglītības iestāde</a:t>
            </a: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727075" lvl="1" indent="-4572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ā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Augstākās izglītības programmas projektos var piedalīties arī citas organizācijas, kas iesaistītas augstākās izglītības procesos, taču tad partnerībā jābūt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vismaz 2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akreditētām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augstskolām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4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 atbalsta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6428227"/>
              </p:ext>
            </p:extLst>
          </p:nvPr>
        </p:nvGraphicFramePr>
        <p:xfrm>
          <a:off x="2350007" y="1883664"/>
          <a:ext cx="7281437" cy="429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361" y="2542032"/>
            <a:ext cx="1593806" cy="2121408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30. – 39.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62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apakšprogrammas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6548" y="1524000"/>
            <a:ext cx="7036526" cy="4270131"/>
          </a:xfrm>
        </p:spPr>
        <p:txBody>
          <a:bodyPr>
            <a:normAutofit/>
          </a:bodyPr>
          <a:lstStyle/>
          <a:p>
            <a:pPr marL="269875" lvl="1" indent="0">
              <a:lnSpc>
                <a:spcPct val="80000"/>
              </a:lnSpc>
              <a:buNone/>
            </a:pPr>
            <a:endParaRPr lang="lv-LV" altLang="lv-LV" sz="1900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 smtClean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 smtClean="0"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Programmas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ietvaros atbalsts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līmeņa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studijām;</a:t>
            </a:r>
          </a:p>
          <a:p>
            <a:pPr marL="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lv-LV" altLang="lv-LV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Pētniecība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 doktora līmeņa studijas programmas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ietvaros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netiek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atbalstītas.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365" y="1236617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7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388833"/>
            <a:ext cx="70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! Mobilitātes projektu īsteno koordinators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2301387" y="2468701"/>
          <a:ext cx="5943600" cy="360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4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533895"/>
              </p:ext>
            </p:extLst>
          </p:nvPr>
        </p:nvGraphicFramePr>
        <p:xfrm>
          <a:off x="1503484" y="1723292"/>
          <a:ext cx="7297615" cy="4387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426">
                  <a:extLst>
                    <a:ext uri="{9D8B030D-6E8A-4147-A177-3AD203B41FA5}">
                      <a16:colId xmlns:a16="http://schemas.microsoft.com/office/drawing/2014/main" val="223682369"/>
                    </a:ext>
                  </a:extLst>
                </a:gridCol>
                <a:gridCol w="2271369">
                  <a:extLst>
                    <a:ext uri="{9D8B030D-6E8A-4147-A177-3AD203B41FA5}">
                      <a16:colId xmlns:a16="http://schemas.microsoft.com/office/drawing/2014/main" val="3057955081"/>
                    </a:ext>
                  </a:extLst>
                </a:gridCol>
                <a:gridCol w="1671007">
                  <a:extLst>
                    <a:ext uri="{9D8B030D-6E8A-4147-A177-3AD203B41FA5}">
                      <a16:colId xmlns:a16="http://schemas.microsoft.com/office/drawing/2014/main" val="2899572258"/>
                    </a:ext>
                  </a:extLst>
                </a:gridCol>
                <a:gridCol w="983813">
                  <a:extLst>
                    <a:ext uri="{9D8B030D-6E8A-4147-A177-3AD203B41FA5}">
                      <a16:colId xmlns:a16="http://schemas.microsoft.com/office/drawing/2014/main" val="2083232663"/>
                    </a:ext>
                  </a:extLst>
                </a:gridCol>
              </a:tblGrid>
              <a:tr h="640959"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Veids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Saturs 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Mobilitātes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Projekta ilgums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996033"/>
                  </a:ext>
                </a:extLst>
              </a:tr>
              <a:tr h="111144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ILGTERMIŅA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3-12 mēneši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02904"/>
                  </a:ext>
                </a:extLst>
              </a:tr>
              <a:tr h="86047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ĪSTERMIŅA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mēneši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187382"/>
                  </a:ext>
                </a:extLst>
              </a:tr>
              <a:tr h="91040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INTENSĪVĀ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(5 darba dienas)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267004"/>
                  </a:ext>
                </a:extLst>
              </a:tr>
              <a:tr h="864088"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Pasniedzēju</a:t>
                      </a:r>
                      <a:r>
                        <a:rPr lang="lv-LV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mobilitāte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prakse, pedagoģiskais darbs, u.c.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Vismaz 8 akadēmiskās stundas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098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582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44587508"/>
              </p:ext>
            </p:extLst>
          </p:nvPr>
        </p:nvGraphicFramePr>
        <p:xfrm>
          <a:off x="1600201" y="365126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1397976" y="4294974"/>
            <a:ext cx="69547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lv-LV" altLang="lv-LV" sz="2800" u="sng" dirty="0" smtClean="0">
                <a:solidFill>
                  <a:schemeClr val="accent1">
                    <a:lumMod val="50000"/>
                  </a:schemeClr>
                </a:solidFill>
              </a:rPr>
              <a:t>saskaņā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ar noteiktajām likmēm</a:t>
            </a:r>
          </a:p>
        </p:txBody>
      </p:sp>
    </p:spTree>
    <p:extLst>
      <p:ext uri="{BB962C8B-B14F-4D97-AF65-F5344CB8AC3E}">
        <p14:creationId xmlns:p14="http://schemas.microsoft.com/office/powerpoint/2010/main" val="606827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68" y="1394841"/>
            <a:ext cx="6429375" cy="432435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5418" y="3015243"/>
            <a:ext cx="2047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36.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899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2460</TotalTime>
  <Words>848</Words>
  <Application>Microsoft Office PowerPoint</Application>
  <PresentationFormat>On-screen Show (4:3)</PresentationFormat>
  <Paragraphs>151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MS PGothic</vt:lpstr>
      <vt:lpstr>Arial</vt:lpstr>
      <vt:lpstr>Calibri</vt:lpstr>
      <vt:lpstr>Calibri Light</vt:lpstr>
      <vt:lpstr>Dancer-Book</vt:lpstr>
      <vt:lpstr>Times New Roman</vt:lpstr>
      <vt:lpstr>Verdana</vt:lpstr>
      <vt:lpstr>Wingdings</vt:lpstr>
      <vt:lpstr>Office Theme</vt:lpstr>
      <vt:lpstr>Nordplus Augstākās izglītības apakšprogramma</vt:lpstr>
      <vt:lpstr>Augstākās izglītības apakšprogramma</vt:lpstr>
      <vt:lpstr>Augstākās izglītības apakšprogrammas dalībnieki</vt:lpstr>
      <vt:lpstr>Augstākās izglītības apakšprogramma atbalsta</vt:lpstr>
      <vt:lpstr>Augstākās izglītības apakšprogrammas aktivitātes</vt:lpstr>
      <vt:lpstr>I Mobilitāšu aktivitātes</vt:lpstr>
      <vt:lpstr>I Mobilitāšu aktivitātes</vt:lpstr>
      <vt:lpstr>I Mobilitāšu finansējums</vt:lpstr>
      <vt:lpstr>I Mobilitāšu finansējums</vt:lpstr>
      <vt:lpstr>II Sadarbības projektu aktivitātes</vt:lpstr>
      <vt:lpstr>II Sadarbības projektu aktivitātes</vt:lpstr>
      <vt:lpstr>II Projektu aktivitātes</vt:lpstr>
      <vt:lpstr>II Projektu aktivitātes. Akadēmiskā personāla tālākizglītība  Attīstības projektos 2020. </vt:lpstr>
      <vt:lpstr>II Projektu aktivitātes</vt:lpstr>
      <vt:lpstr>II Sadarbības projektu aktivitātes</vt:lpstr>
      <vt:lpstr>III Sadarbības tīklu aktivitātes</vt:lpstr>
      <vt:lpstr>III Sadarbības tīklu aktivitāšu ietvaros atbalsta</vt:lpstr>
      <vt:lpstr>Projektu un sadarbības tīklu finansējums</vt:lpstr>
      <vt:lpstr>Sadarbības projektu un sadarbības tīklu finansējums</vt:lpstr>
      <vt:lpstr>Sadarbības projektu un sadarbības tīklu finansējums</vt:lpstr>
      <vt:lpstr>Sadarbības projektu un sadarbības tīklu finansējums</vt:lpstr>
      <vt:lpstr>Projektu un sadarbības tīklu finansējums</vt:lpstr>
      <vt:lpstr>Konsultācijas</vt:lpstr>
      <vt:lpstr>Projektu pieredzes stāsts Augstākās izglītības programmā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141</cp:revision>
  <cp:lastPrinted>2018-11-20T09:33:31Z</cp:lastPrinted>
  <dcterms:created xsi:type="dcterms:W3CDTF">2017-03-17T07:53:29Z</dcterms:created>
  <dcterms:modified xsi:type="dcterms:W3CDTF">2019-11-21T09:00:15Z</dcterms:modified>
</cp:coreProperties>
</file>