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9" r:id="rId3"/>
    <p:sldId id="257" r:id="rId4"/>
    <p:sldId id="278" r:id="rId5"/>
    <p:sldId id="286" r:id="rId6"/>
    <p:sldId id="277" r:id="rId7"/>
    <p:sldId id="288" r:id="rId8"/>
    <p:sldId id="287" r:id="rId9"/>
    <p:sldId id="280" r:id="rId10"/>
    <p:sldId id="281" r:id="rId11"/>
    <p:sldId id="282" r:id="rId12"/>
    <p:sldId id="284" r:id="rId13"/>
    <p:sldId id="285" r:id="rId14"/>
    <p:sldId id="272" r:id="rId15"/>
    <p:sldId id="275" r:id="rId16"/>
    <p:sldId id="268" r:id="rId17"/>
    <p:sldId id="269" r:id="rId18"/>
    <p:sldId id="289" r:id="rId19"/>
    <p:sldId id="262" r:id="rId20"/>
    <p:sldId id="264" r:id="rId21"/>
    <p:sldId id="270" r:id="rId22"/>
    <p:sldId id="265" r:id="rId23"/>
    <p:sldId id="290" r:id="rId2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825A04-0BDE-4921-A812-6BAAA9A95C7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26E501-7069-4D9E-A84E-8192B5962BBF}">
      <dgm:prSet phldrT="[Text]" custT="1"/>
      <dgm:spPr/>
      <dgm:t>
        <a:bodyPr/>
        <a:lstStyle/>
        <a:p>
          <a:r>
            <a:rPr lang="lv-LV" sz="2000" b="1" dirty="0" smtClean="0"/>
            <a:t>Jauniešu apakšprogramma</a:t>
          </a:r>
          <a:endParaRPr lang="en-US" sz="2000" b="1" dirty="0"/>
        </a:p>
      </dgm:t>
    </dgm:pt>
    <dgm:pt modelId="{56ADF89C-D24D-463C-BBA4-C08CCCD732EF}" type="parTrans" cxnId="{07F24623-5258-48C4-8CE2-C0BEAD47AC7A}">
      <dgm:prSet/>
      <dgm:spPr/>
      <dgm:t>
        <a:bodyPr/>
        <a:lstStyle/>
        <a:p>
          <a:endParaRPr lang="en-US"/>
        </a:p>
      </dgm:t>
    </dgm:pt>
    <dgm:pt modelId="{AD33B5AB-60E7-459B-BAAC-03852593BFBC}" type="sibTrans" cxnId="{07F24623-5258-48C4-8CE2-C0BEAD47AC7A}">
      <dgm:prSet/>
      <dgm:spPr/>
      <dgm:t>
        <a:bodyPr/>
        <a:lstStyle/>
        <a:p>
          <a:endParaRPr lang="en-US"/>
        </a:p>
      </dgm:t>
    </dgm:pt>
    <dgm:pt modelId="{F95040A3-EEB0-46B4-91C2-A03F0172344A}">
      <dgm:prSet phldrT="[Text]" custT="1"/>
      <dgm:spPr/>
      <dgm:t>
        <a:bodyPr/>
        <a:lstStyle/>
        <a:p>
          <a:r>
            <a:rPr lang="lv-LV" sz="2000" b="1" dirty="0" smtClean="0"/>
            <a:t>Augstākās izglītības apakšprogramma</a:t>
          </a:r>
          <a:endParaRPr lang="en-US" sz="2000" b="1" dirty="0"/>
        </a:p>
      </dgm:t>
    </dgm:pt>
    <dgm:pt modelId="{C874B962-AEF6-4EDB-812E-99FC389DC60F}" type="parTrans" cxnId="{CC7C726B-0FD7-4208-890F-BF30B6B8EE5A}">
      <dgm:prSet/>
      <dgm:spPr/>
      <dgm:t>
        <a:bodyPr/>
        <a:lstStyle/>
        <a:p>
          <a:endParaRPr lang="en-US"/>
        </a:p>
      </dgm:t>
    </dgm:pt>
    <dgm:pt modelId="{9FC73FC3-BBA2-42ED-8A75-06982D24FC30}" type="sibTrans" cxnId="{CC7C726B-0FD7-4208-890F-BF30B6B8EE5A}">
      <dgm:prSet/>
      <dgm:spPr/>
      <dgm:t>
        <a:bodyPr/>
        <a:lstStyle/>
        <a:p>
          <a:endParaRPr lang="en-US"/>
        </a:p>
      </dgm:t>
    </dgm:pt>
    <dgm:pt modelId="{855A542B-1661-4179-8C9B-2BC7549078A5}">
      <dgm:prSet phldrT="[Text]" custT="1"/>
      <dgm:spPr/>
      <dgm:t>
        <a:bodyPr/>
        <a:lstStyle/>
        <a:p>
          <a:r>
            <a:rPr lang="lv-LV" sz="2000" b="1" dirty="0" smtClean="0"/>
            <a:t>Pieaugušo izglītības apakšprogramma</a:t>
          </a:r>
          <a:endParaRPr lang="en-US" sz="2000" b="1" dirty="0"/>
        </a:p>
      </dgm:t>
    </dgm:pt>
    <dgm:pt modelId="{89653F1E-FC3D-4A3A-9AFF-A23868D450CA}" type="parTrans" cxnId="{1037F342-27AA-4E89-8911-6CEC05240460}">
      <dgm:prSet/>
      <dgm:spPr/>
      <dgm:t>
        <a:bodyPr/>
        <a:lstStyle/>
        <a:p>
          <a:endParaRPr lang="en-US"/>
        </a:p>
      </dgm:t>
    </dgm:pt>
    <dgm:pt modelId="{F5C1C943-EB00-45ED-B05F-FEE355B72273}" type="sibTrans" cxnId="{1037F342-27AA-4E89-8911-6CEC05240460}">
      <dgm:prSet/>
      <dgm:spPr/>
      <dgm:t>
        <a:bodyPr/>
        <a:lstStyle/>
        <a:p>
          <a:endParaRPr lang="en-US"/>
        </a:p>
      </dgm:t>
    </dgm:pt>
    <dgm:pt modelId="{20442148-727F-4349-8756-2AE60B386DC1}">
      <dgm:prSet phldrT="[Text]" custT="1"/>
      <dgm:spPr/>
      <dgm:t>
        <a:bodyPr/>
        <a:lstStyle/>
        <a:p>
          <a:r>
            <a:rPr lang="lv-LV" sz="2000" b="1" dirty="0" smtClean="0"/>
            <a:t>Horizontālā apakšprogramma</a:t>
          </a:r>
          <a:endParaRPr lang="en-US" sz="2000" b="1" dirty="0"/>
        </a:p>
      </dgm:t>
    </dgm:pt>
    <dgm:pt modelId="{315B8087-C19A-4846-8DD8-88D8A93AE67F}" type="parTrans" cxnId="{27157470-1904-4072-BA8F-B15DB97FF06B}">
      <dgm:prSet/>
      <dgm:spPr/>
      <dgm:t>
        <a:bodyPr/>
        <a:lstStyle/>
        <a:p>
          <a:endParaRPr lang="en-US"/>
        </a:p>
      </dgm:t>
    </dgm:pt>
    <dgm:pt modelId="{00C98B8E-C453-491F-94F1-B2D725B95695}" type="sibTrans" cxnId="{27157470-1904-4072-BA8F-B15DB97FF06B}">
      <dgm:prSet/>
      <dgm:spPr/>
      <dgm:t>
        <a:bodyPr/>
        <a:lstStyle/>
        <a:p>
          <a:endParaRPr lang="en-US"/>
        </a:p>
      </dgm:t>
    </dgm:pt>
    <dgm:pt modelId="{494DCABF-2EB0-40A7-8DF4-1F06D41CF1CD}">
      <dgm:prSet phldrT="[Text]" custT="1"/>
      <dgm:spPr/>
      <dgm:t>
        <a:bodyPr/>
        <a:lstStyle/>
        <a:p>
          <a:r>
            <a:rPr lang="lv-LV" sz="2000" b="1" dirty="0" smtClean="0"/>
            <a:t>Ziemeļvalstu valodu apakšprogramma</a:t>
          </a:r>
          <a:endParaRPr lang="en-US" sz="2000" b="1" dirty="0"/>
        </a:p>
      </dgm:t>
    </dgm:pt>
    <dgm:pt modelId="{DFFB104A-95E8-4546-A4FF-8E6E5F5657A8}" type="parTrans" cxnId="{CDAF9F79-180F-4E36-B2E1-3CD31344D4C7}">
      <dgm:prSet/>
      <dgm:spPr/>
      <dgm:t>
        <a:bodyPr/>
        <a:lstStyle/>
        <a:p>
          <a:endParaRPr lang="en-US"/>
        </a:p>
      </dgm:t>
    </dgm:pt>
    <dgm:pt modelId="{1B44A16F-0557-4B7B-B1AD-EC93F2928957}" type="sibTrans" cxnId="{CDAF9F79-180F-4E36-B2E1-3CD31344D4C7}">
      <dgm:prSet/>
      <dgm:spPr/>
      <dgm:t>
        <a:bodyPr/>
        <a:lstStyle/>
        <a:p>
          <a:endParaRPr lang="en-US"/>
        </a:p>
      </dgm:t>
    </dgm:pt>
    <dgm:pt modelId="{FF0AA56A-138C-4A9A-9876-DBC0888101DC}" type="pres">
      <dgm:prSet presAssocID="{9D825A04-0BDE-4921-A812-6BAAA9A95C7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7FC4D6-17C0-4B6F-863A-EC240304D13D}" type="pres">
      <dgm:prSet presAssocID="{D626E501-7069-4D9E-A84E-8192B5962BBF}" presName="node" presStyleLbl="node1" presStyleIdx="0" presStyleCnt="5" custScaleX="176506" custRadScaleRad="99049" custRadScaleInc="-85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F6F70-E363-43EB-99AA-193F534997F5}" type="pres">
      <dgm:prSet presAssocID="{D626E501-7069-4D9E-A84E-8192B5962BBF}" presName="spNode" presStyleCnt="0"/>
      <dgm:spPr/>
    </dgm:pt>
    <dgm:pt modelId="{B85D23F6-82B4-45C5-8073-BA64D3C18A1D}" type="pres">
      <dgm:prSet presAssocID="{AD33B5AB-60E7-459B-BAAC-03852593BFB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0809284C-F79D-407B-835E-7B8794F69AC3}" type="pres">
      <dgm:prSet presAssocID="{F95040A3-EEB0-46B4-91C2-A03F0172344A}" presName="node" presStyleLbl="node1" presStyleIdx="1" presStyleCnt="5" custScaleX="174716" custScaleY="151547" custRadScaleRad="102636" custRadScaleInc="167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BC3F9-11C1-41EE-A55D-331F057C74BE}" type="pres">
      <dgm:prSet presAssocID="{F95040A3-EEB0-46B4-91C2-A03F0172344A}" presName="spNode" presStyleCnt="0"/>
      <dgm:spPr/>
    </dgm:pt>
    <dgm:pt modelId="{81300A8F-6E0C-48F5-85A8-C48A276EDB7A}" type="pres">
      <dgm:prSet presAssocID="{9FC73FC3-BBA2-42ED-8A75-06982D24FC30}" presName="sibTrans" presStyleLbl="sibTrans1D1" presStyleIdx="1" presStyleCnt="5"/>
      <dgm:spPr/>
      <dgm:t>
        <a:bodyPr/>
        <a:lstStyle/>
        <a:p>
          <a:endParaRPr lang="en-US"/>
        </a:p>
      </dgm:t>
    </dgm:pt>
    <dgm:pt modelId="{F32C6465-3519-4CA9-97DB-E13296FA36CC}" type="pres">
      <dgm:prSet presAssocID="{855A542B-1661-4179-8C9B-2BC7549078A5}" presName="node" presStyleLbl="node1" presStyleIdx="2" presStyleCnt="5" custScaleX="190802" custScaleY="142912" custRadScaleRad="106582" custRadScaleInc="-49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000A95-EE90-4519-AE5D-E9B71AB58A2D}" type="pres">
      <dgm:prSet presAssocID="{855A542B-1661-4179-8C9B-2BC7549078A5}" presName="spNode" presStyleCnt="0"/>
      <dgm:spPr/>
    </dgm:pt>
    <dgm:pt modelId="{06726136-58F5-499D-9D1D-70726700E731}" type="pres">
      <dgm:prSet presAssocID="{F5C1C943-EB00-45ED-B05F-FEE355B72273}" presName="sibTrans" presStyleLbl="sibTrans1D1" presStyleIdx="2" presStyleCnt="5"/>
      <dgm:spPr/>
      <dgm:t>
        <a:bodyPr/>
        <a:lstStyle/>
        <a:p>
          <a:endParaRPr lang="en-US"/>
        </a:p>
      </dgm:t>
    </dgm:pt>
    <dgm:pt modelId="{017BF6AE-26FD-4129-B536-C9605713C5E6}" type="pres">
      <dgm:prSet presAssocID="{20442148-727F-4349-8756-2AE60B386DC1}" presName="node" presStyleLbl="node1" presStyleIdx="3" presStyleCnt="5" custScaleX="186971" custRadScaleRad="106284" custRadScaleInc="645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D204B7-FF8E-4335-A8F8-5A4DC6125F5F}" type="pres">
      <dgm:prSet presAssocID="{20442148-727F-4349-8756-2AE60B386DC1}" presName="spNode" presStyleCnt="0"/>
      <dgm:spPr/>
    </dgm:pt>
    <dgm:pt modelId="{C5FB0C1C-1AED-44A5-AEB2-2CB150669FF3}" type="pres">
      <dgm:prSet presAssocID="{00C98B8E-C453-491F-94F1-B2D725B95695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54238A5-DC49-4610-B8A7-D3CDD492A001}" type="pres">
      <dgm:prSet presAssocID="{494DCABF-2EB0-40A7-8DF4-1F06D41CF1CD}" presName="node" presStyleLbl="node1" presStyleIdx="4" presStyleCnt="5" custScaleX="190837" custScaleY="149520" custRadScaleRad="104043" custRadScaleInc="-27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49B87-4822-42E2-AA7D-E0C96A2A0185}" type="pres">
      <dgm:prSet presAssocID="{494DCABF-2EB0-40A7-8DF4-1F06D41CF1CD}" presName="spNode" presStyleCnt="0"/>
      <dgm:spPr/>
    </dgm:pt>
    <dgm:pt modelId="{2D7B5BDD-01E7-461B-8DA7-663B4B86E287}" type="pres">
      <dgm:prSet presAssocID="{1B44A16F-0557-4B7B-B1AD-EC93F2928957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B9D26FD9-470F-4AD3-98E7-C3BCBC62D6AD}" type="presOf" srcId="{855A542B-1661-4179-8C9B-2BC7549078A5}" destId="{F32C6465-3519-4CA9-97DB-E13296FA36CC}" srcOrd="0" destOrd="0" presId="urn:microsoft.com/office/officeart/2005/8/layout/cycle6"/>
    <dgm:cxn modelId="{B2D4FEE5-0857-49D7-8E19-5E51127DFAB2}" type="presOf" srcId="{F5C1C943-EB00-45ED-B05F-FEE355B72273}" destId="{06726136-58F5-499D-9D1D-70726700E731}" srcOrd="0" destOrd="0" presId="urn:microsoft.com/office/officeart/2005/8/layout/cycle6"/>
    <dgm:cxn modelId="{6F6FEF9D-25AE-43F6-94D5-97D8999536A1}" type="presOf" srcId="{9D825A04-0BDE-4921-A812-6BAAA9A95C79}" destId="{FF0AA56A-138C-4A9A-9876-DBC0888101DC}" srcOrd="0" destOrd="0" presId="urn:microsoft.com/office/officeart/2005/8/layout/cycle6"/>
    <dgm:cxn modelId="{580F1182-95F1-4368-9F21-404DA4B23734}" type="presOf" srcId="{D626E501-7069-4D9E-A84E-8192B5962BBF}" destId="{977FC4D6-17C0-4B6F-863A-EC240304D13D}" srcOrd="0" destOrd="0" presId="urn:microsoft.com/office/officeart/2005/8/layout/cycle6"/>
    <dgm:cxn modelId="{35E28A6C-5654-4A3D-AF5E-CF4DA97A5170}" type="presOf" srcId="{AD33B5AB-60E7-459B-BAAC-03852593BFBC}" destId="{B85D23F6-82B4-45C5-8073-BA64D3C18A1D}" srcOrd="0" destOrd="0" presId="urn:microsoft.com/office/officeart/2005/8/layout/cycle6"/>
    <dgm:cxn modelId="{F0D3BBAD-ECC4-407D-9761-F93203002050}" type="presOf" srcId="{1B44A16F-0557-4B7B-B1AD-EC93F2928957}" destId="{2D7B5BDD-01E7-461B-8DA7-663B4B86E287}" srcOrd="0" destOrd="0" presId="urn:microsoft.com/office/officeart/2005/8/layout/cycle6"/>
    <dgm:cxn modelId="{44D6C1AF-64AE-4FB6-85DB-AA42AF3EAB01}" type="presOf" srcId="{00C98B8E-C453-491F-94F1-B2D725B95695}" destId="{C5FB0C1C-1AED-44A5-AEB2-2CB150669FF3}" srcOrd="0" destOrd="0" presId="urn:microsoft.com/office/officeart/2005/8/layout/cycle6"/>
    <dgm:cxn modelId="{1037F342-27AA-4E89-8911-6CEC05240460}" srcId="{9D825A04-0BDE-4921-A812-6BAAA9A95C79}" destId="{855A542B-1661-4179-8C9B-2BC7549078A5}" srcOrd="2" destOrd="0" parTransId="{89653F1E-FC3D-4A3A-9AFF-A23868D450CA}" sibTransId="{F5C1C943-EB00-45ED-B05F-FEE355B72273}"/>
    <dgm:cxn modelId="{7628755A-2960-40BE-BCC7-258026576C40}" type="presOf" srcId="{F95040A3-EEB0-46B4-91C2-A03F0172344A}" destId="{0809284C-F79D-407B-835E-7B8794F69AC3}" srcOrd="0" destOrd="0" presId="urn:microsoft.com/office/officeart/2005/8/layout/cycle6"/>
    <dgm:cxn modelId="{9FD17603-6528-45FD-B266-9BE106C049CC}" type="presOf" srcId="{20442148-727F-4349-8756-2AE60B386DC1}" destId="{017BF6AE-26FD-4129-B536-C9605713C5E6}" srcOrd="0" destOrd="0" presId="urn:microsoft.com/office/officeart/2005/8/layout/cycle6"/>
    <dgm:cxn modelId="{B0316DA1-2AE3-4603-BA7A-2F763A528207}" type="presOf" srcId="{494DCABF-2EB0-40A7-8DF4-1F06D41CF1CD}" destId="{E54238A5-DC49-4610-B8A7-D3CDD492A001}" srcOrd="0" destOrd="0" presId="urn:microsoft.com/office/officeart/2005/8/layout/cycle6"/>
    <dgm:cxn modelId="{CDAF9F79-180F-4E36-B2E1-3CD31344D4C7}" srcId="{9D825A04-0BDE-4921-A812-6BAAA9A95C79}" destId="{494DCABF-2EB0-40A7-8DF4-1F06D41CF1CD}" srcOrd="4" destOrd="0" parTransId="{DFFB104A-95E8-4546-A4FF-8E6E5F5657A8}" sibTransId="{1B44A16F-0557-4B7B-B1AD-EC93F2928957}"/>
    <dgm:cxn modelId="{099833F0-E25E-4642-B9FE-E4F443A4A9A6}" type="presOf" srcId="{9FC73FC3-BBA2-42ED-8A75-06982D24FC30}" destId="{81300A8F-6E0C-48F5-85A8-C48A276EDB7A}" srcOrd="0" destOrd="0" presId="urn:microsoft.com/office/officeart/2005/8/layout/cycle6"/>
    <dgm:cxn modelId="{07F24623-5258-48C4-8CE2-C0BEAD47AC7A}" srcId="{9D825A04-0BDE-4921-A812-6BAAA9A95C79}" destId="{D626E501-7069-4D9E-A84E-8192B5962BBF}" srcOrd="0" destOrd="0" parTransId="{56ADF89C-D24D-463C-BBA4-C08CCCD732EF}" sibTransId="{AD33B5AB-60E7-459B-BAAC-03852593BFBC}"/>
    <dgm:cxn modelId="{CC7C726B-0FD7-4208-890F-BF30B6B8EE5A}" srcId="{9D825A04-0BDE-4921-A812-6BAAA9A95C79}" destId="{F95040A3-EEB0-46B4-91C2-A03F0172344A}" srcOrd="1" destOrd="0" parTransId="{C874B962-AEF6-4EDB-812E-99FC389DC60F}" sibTransId="{9FC73FC3-BBA2-42ED-8A75-06982D24FC30}"/>
    <dgm:cxn modelId="{27157470-1904-4072-BA8F-B15DB97FF06B}" srcId="{9D825A04-0BDE-4921-A812-6BAAA9A95C79}" destId="{20442148-727F-4349-8756-2AE60B386DC1}" srcOrd="3" destOrd="0" parTransId="{315B8087-C19A-4846-8DD8-88D8A93AE67F}" sibTransId="{00C98B8E-C453-491F-94F1-B2D725B95695}"/>
    <dgm:cxn modelId="{03A11B8E-93AF-4D20-B529-C56D4F1F0C5E}" type="presParOf" srcId="{FF0AA56A-138C-4A9A-9876-DBC0888101DC}" destId="{977FC4D6-17C0-4B6F-863A-EC240304D13D}" srcOrd="0" destOrd="0" presId="urn:microsoft.com/office/officeart/2005/8/layout/cycle6"/>
    <dgm:cxn modelId="{B79287BC-8C9B-47F2-A0E5-0006EACCAF74}" type="presParOf" srcId="{FF0AA56A-138C-4A9A-9876-DBC0888101DC}" destId="{1E1F6F70-E363-43EB-99AA-193F534997F5}" srcOrd="1" destOrd="0" presId="urn:microsoft.com/office/officeart/2005/8/layout/cycle6"/>
    <dgm:cxn modelId="{44D2458A-6AA5-4149-A341-F219BBFA3659}" type="presParOf" srcId="{FF0AA56A-138C-4A9A-9876-DBC0888101DC}" destId="{B85D23F6-82B4-45C5-8073-BA64D3C18A1D}" srcOrd="2" destOrd="0" presId="urn:microsoft.com/office/officeart/2005/8/layout/cycle6"/>
    <dgm:cxn modelId="{DF8F07C7-A9FF-41E9-BADD-2C277AC17638}" type="presParOf" srcId="{FF0AA56A-138C-4A9A-9876-DBC0888101DC}" destId="{0809284C-F79D-407B-835E-7B8794F69AC3}" srcOrd="3" destOrd="0" presId="urn:microsoft.com/office/officeart/2005/8/layout/cycle6"/>
    <dgm:cxn modelId="{EF9F0B1A-744C-407E-BE19-66ECC21D599E}" type="presParOf" srcId="{FF0AA56A-138C-4A9A-9876-DBC0888101DC}" destId="{66BBC3F9-11C1-41EE-A55D-331F057C74BE}" srcOrd="4" destOrd="0" presId="urn:microsoft.com/office/officeart/2005/8/layout/cycle6"/>
    <dgm:cxn modelId="{8CB8B96C-3E21-429C-A533-35A7EE1B7A25}" type="presParOf" srcId="{FF0AA56A-138C-4A9A-9876-DBC0888101DC}" destId="{81300A8F-6E0C-48F5-85A8-C48A276EDB7A}" srcOrd="5" destOrd="0" presId="urn:microsoft.com/office/officeart/2005/8/layout/cycle6"/>
    <dgm:cxn modelId="{7AC7BF0D-78FE-4F5B-8688-BA40BC7271FD}" type="presParOf" srcId="{FF0AA56A-138C-4A9A-9876-DBC0888101DC}" destId="{F32C6465-3519-4CA9-97DB-E13296FA36CC}" srcOrd="6" destOrd="0" presId="urn:microsoft.com/office/officeart/2005/8/layout/cycle6"/>
    <dgm:cxn modelId="{6F01D592-7BCC-4891-9A9D-3CE9EB759EE2}" type="presParOf" srcId="{FF0AA56A-138C-4A9A-9876-DBC0888101DC}" destId="{1E000A95-EE90-4519-AE5D-E9B71AB58A2D}" srcOrd="7" destOrd="0" presId="urn:microsoft.com/office/officeart/2005/8/layout/cycle6"/>
    <dgm:cxn modelId="{78F8E336-A916-4C62-A3F1-679F7E96B9BF}" type="presParOf" srcId="{FF0AA56A-138C-4A9A-9876-DBC0888101DC}" destId="{06726136-58F5-499D-9D1D-70726700E731}" srcOrd="8" destOrd="0" presId="urn:microsoft.com/office/officeart/2005/8/layout/cycle6"/>
    <dgm:cxn modelId="{2097A04F-C349-472D-BBCE-3C953D8A4F49}" type="presParOf" srcId="{FF0AA56A-138C-4A9A-9876-DBC0888101DC}" destId="{017BF6AE-26FD-4129-B536-C9605713C5E6}" srcOrd="9" destOrd="0" presId="urn:microsoft.com/office/officeart/2005/8/layout/cycle6"/>
    <dgm:cxn modelId="{0E225D81-0027-4097-BD7B-E7B9EACB68E4}" type="presParOf" srcId="{FF0AA56A-138C-4A9A-9876-DBC0888101DC}" destId="{33D204B7-FF8E-4335-A8F8-5A4DC6125F5F}" srcOrd="10" destOrd="0" presId="urn:microsoft.com/office/officeart/2005/8/layout/cycle6"/>
    <dgm:cxn modelId="{3264A8F6-9B5E-4D5B-889C-382C0B9E3AF4}" type="presParOf" srcId="{FF0AA56A-138C-4A9A-9876-DBC0888101DC}" destId="{C5FB0C1C-1AED-44A5-AEB2-2CB150669FF3}" srcOrd="11" destOrd="0" presId="urn:microsoft.com/office/officeart/2005/8/layout/cycle6"/>
    <dgm:cxn modelId="{878D23EB-6D19-4477-8518-A063E8D2D6AE}" type="presParOf" srcId="{FF0AA56A-138C-4A9A-9876-DBC0888101DC}" destId="{E54238A5-DC49-4610-B8A7-D3CDD492A001}" srcOrd="12" destOrd="0" presId="urn:microsoft.com/office/officeart/2005/8/layout/cycle6"/>
    <dgm:cxn modelId="{EE696C32-BFB4-4D2F-A8E3-C94BB2DA534A}" type="presParOf" srcId="{FF0AA56A-138C-4A9A-9876-DBC0888101DC}" destId="{A2349B87-4822-42E2-AA7D-E0C96A2A0185}" srcOrd="13" destOrd="0" presId="urn:microsoft.com/office/officeart/2005/8/layout/cycle6"/>
    <dgm:cxn modelId="{427657C3-F57B-4B2F-9CDF-54ED0D9BE944}" type="presParOf" srcId="{FF0AA56A-138C-4A9A-9876-DBC0888101DC}" destId="{2D7B5BDD-01E7-461B-8DA7-663B4B86E287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/>
      <dgm:t>
        <a:bodyPr/>
        <a:lstStyle/>
        <a:p>
          <a:r>
            <a:rPr lang="lv-LV" sz="2400" dirty="0" smtClean="0"/>
            <a:t>Mobilitātes</a:t>
          </a:r>
          <a:endParaRPr lang="en-US" sz="2400" dirty="0"/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/>
        </a:p>
      </dgm:t>
    </dgm:pt>
    <dgm:pt modelId="{DAB2FE40-51C8-410D-8001-866A7F71F2AB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3CB58C63-206F-4A3A-BD37-8900B56EDE76}" type="parTrans" cxnId="{C25994EF-E8B2-4806-B64D-FCA4F1303E82}">
      <dgm:prSet/>
      <dgm:spPr/>
      <dgm:t>
        <a:bodyPr/>
        <a:lstStyle/>
        <a:p>
          <a:endParaRPr lang="en-US"/>
        </a:p>
      </dgm:t>
    </dgm:pt>
    <dgm:pt modelId="{133195FA-7424-4C0F-BB2F-F4314875B585}" type="sibTrans" cxnId="{C25994EF-E8B2-4806-B64D-FCA4F1303E82}">
      <dgm:prSet/>
      <dgm:spPr/>
      <dgm:t>
        <a:bodyPr/>
        <a:lstStyle/>
        <a:p>
          <a:endParaRPr lang="en-US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400" dirty="0" smtClean="0">
              <a:solidFill>
                <a:schemeClr val="accent1">
                  <a:lumMod val="50000"/>
                </a:schemeClr>
              </a:solidFill>
            </a:rPr>
            <a:t>Partneru pedagoģiskā personāla, izglītojamo un administratīvā personāla pieredzes apmaiņas braucieni </a:t>
          </a:r>
          <a:r>
            <a:rPr lang="lv-LV" sz="2400" dirty="0" smtClean="0"/>
            <a:t>starp u</a:t>
          </a:r>
          <a:endParaRPr lang="en-US" sz="24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/>
        </a:p>
      </dgm:t>
    </dgm:pt>
    <dgm:pt modelId="{B0325429-59A4-43D5-A65D-0D0382FB2D3B}">
      <dgm:prSet phldrT="[Text]" custT="1"/>
      <dgm:spPr/>
      <dgm:t>
        <a:bodyPr/>
        <a:lstStyle/>
        <a:p>
          <a:r>
            <a:rPr lang="lv-LV" sz="2400" dirty="0" smtClean="0"/>
            <a:t>Sadarbības projekti</a:t>
          </a:r>
          <a:endParaRPr lang="en-US" sz="2400" dirty="0"/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/>
        </a:p>
      </dgm:t>
    </dgm:pt>
    <dgm:pt modelId="{A570D42E-7F2A-4FDF-AB1B-CCC3E1EBED06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A672F465-675E-4F92-9696-C46C08C4DE0C}" type="parTrans" cxnId="{2F917CDA-1A35-44D4-B142-9AA73167AE99}">
      <dgm:prSet/>
      <dgm:spPr/>
      <dgm:t>
        <a:bodyPr/>
        <a:lstStyle/>
        <a:p>
          <a:endParaRPr lang="en-US"/>
        </a:p>
      </dgm:t>
    </dgm:pt>
    <dgm:pt modelId="{47522224-2ABE-4388-96A9-CDAA8AB6349B}" type="sibTrans" cxnId="{2F917CDA-1A35-44D4-B142-9AA73167AE99}">
      <dgm:prSet/>
      <dgm:spPr/>
      <dgm:t>
        <a:bodyPr/>
        <a:lstStyle/>
        <a:p>
          <a:endParaRPr lang="en-US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/>
        </a:p>
      </dgm:t>
    </dgm:pt>
    <dgm:pt modelId="{F49AE766-4990-42FB-9095-658DAFF3172B}">
      <dgm:prSet phldrT="[Text]" custT="1"/>
      <dgm:spPr/>
      <dgm:t>
        <a:bodyPr/>
        <a:lstStyle/>
        <a:p>
          <a:r>
            <a:rPr lang="lv-LV" sz="2400" dirty="0" smtClean="0"/>
            <a:t>Sadarbības tīkli</a:t>
          </a:r>
          <a:endParaRPr lang="en-US" sz="2400" dirty="0"/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/>
        </a:p>
      </dgm:t>
    </dgm:pt>
    <dgm:pt modelId="{ADE7613B-0121-4251-9805-7E0B7EE86B9B}">
      <dgm:prSet phldrT="[Text]" phldr="1"/>
      <dgm:spPr/>
      <dgm:t>
        <a:bodyPr/>
        <a:lstStyle/>
        <a:p>
          <a:endParaRPr lang="en-US" dirty="0">
            <a:solidFill>
              <a:schemeClr val="bg1"/>
            </a:solidFill>
          </a:endParaRPr>
        </a:p>
      </dgm:t>
    </dgm:pt>
    <dgm:pt modelId="{C205C81E-67B3-4CA6-9320-7CF2CE6E6993}" type="parTrans" cxnId="{49034EA6-4ECD-40E1-AC0A-FD9F3BDC53F5}">
      <dgm:prSet/>
      <dgm:spPr/>
      <dgm:t>
        <a:bodyPr/>
        <a:lstStyle/>
        <a:p>
          <a:endParaRPr lang="en-US"/>
        </a:p>
      </dgm:t>
    </dgm:pt>
    <dgm:pt modelId="{6AEE9D49-111E-42A7-BFF2-770998891A64}" type="sibTrans" cxnId="{49034EA6-4ECD-40E1-AC0A-FD9F3BDC53F5}">
      <dgm:prSet/>
      <dgm:spPr/>
      <dgm:t>
        <a:bodyPr/>
        <a:lstStyle/>
        <a:p>
          <a:endParaRPr lang="en-US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Partnerība, kuras mērķis ir izveidot </a:t>
          </a:r>
          <a:r>
            <a:rPr lang="lv-LV" altLang="lv-LV" sz="2400" u="none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D253F6F2-6D9F-4260-96C1-9BAB9005BD95}" type="pres">
      <dgm:prSet presAssocID="{CC575567-0B68-44A5-8151-90F0D7374D1E}" presName="Child" presStyleLbl="revTx" presStyleIdx="1" presStyleCnt="6" custScaleY="688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 custScaleY="124125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8A1C89F6-3ED9-4D35-8B64-DD551830195B}" type="pres">
      <dgm:prSet presAssocID="{B0325429-59A4-43D5-A65D-0D0382FB2D3B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  <dgm:pt modelId="{A30D3B62-36EC-4466-B68C-FE86BF622594}" type="pres">
      <dgm:prSet presAssocID="{F49AE766-4990-42FB-9095-658DAFF3172B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0E2E15-F047-46E9-AD74-6AD22311EC1C}" type="presOf" srcId="{DAB2FE40-51C8-410D-8001-866A7F71F2AB}" destId="{061C4FB6-D6B8-4241-9655-BE8DF9067055}" srcOrd="0" destOrd="0" presId="urn:microsoft.com/office/officeart/2011/layout/TabList"/>
    <dgm:cxn modelId="{0C95C2E9-CDD8-4A43-AD1A-10A049267FF8}" type="presOf" srcId="{7D9DE8FB-44F1-4B57-BEBC-8FDCDB12AF8F}" destId="{A30D3B62-36EC-4466-B68C-FE86BF622594}" srcOrd="0" destOrd="0" presId="urn:microsoft.com/office/officeart/2011/layout/TabList"/>
    <dgm:cxn modelId="{2F917CDA-1A35-44D4-B142-9AA73167AE99}" srcId="{B0325429-59A4-43D5-A65D-0D0382FB2D3B}" destId="{A570D42E-7F2A-4FDF-AB1B-CCC3E1EBED06}" srcOrd="0" destOrd="0" parTransId="{A672F465-675E-4F92-9696-C46C08C4DE0C}" sibTransId="{47522224-2ABE-4388-96A9-CDAA8AB6349B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0B9DAC9A-0635-471F-9CD4-7B9EECE0E780}" srcId="{B0325429-59A4-43D5-A65D-0D0382FB2D3B}" destId="{7C031C65-A50A-4C13-9C8D-F319ED3473E3}" srcOrd="1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1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FA763088-101D-45AC-9285-7201B86D4F64}" type="presOf" srcId="{ADE7613B-0121-4251-9805-7E0B7EE86B9B}" destId="{C65DCB4B-28C3-4638-ABCD-127A49CEF8C5}" srcOrd="0" destOrd="0" presId="urn:microsoft.com/office/officeart/2011/layout/TabList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F64D13C-70BA-49B4-9BE3-AB74577DEF1F}" type="presOf" srcId="{7C031C65-A50A-4C13-9C8D-F319ED3473E3}" destId="{8A1C89F6-3ED9-4D35-8B64-DD551830195B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E4DC1876-A848-4B12-8D21-32E681EEC813}" srcId="{F49AE766-4990-42FB-9095-658DAFF3172B}" destId="{7D9DE8FB-44F1-4B57-BEBC-8FDCDB12AF8F}" srcOrd="1" destOrd="0" parTransId="{272F1124-8EC7-4A15-A5BD-C67FBF8ECB70}" sibTransId="{985DACA7-E848-4F6C-BBAF-E5FFC4A22504}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C25994EF-E8B2-4806-B64D-FCA4F1303E82}" srcId="{CC575567-0B68-44A5-8151-90F0D7374D1E}" destId="{DAB2FE40-51C8-410D-8001-866A7F71F2AB}" srcOrd="0" destOrd="0" parTransId="{3CB58C63-206F-4A3A-BD37-8900B56EDE76}" sibTransId="{133195FA-7424-4C0F-BB2F-F4314875B585}"/>
    <dgm:cxn modelId="{1AD9F680-B8BD-47C9-91CC-B0B67B361E61}" type="presOf" srcId="{A570D42E-7F2A-4FDF-AB1B-CCC3E1EBED06}" destId="{18DC2ECC-B8B5-4690-B821-EBE4830FDE48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49034EA6-4ECD-40E1-AC0A-FD9F3BDC53F5}" srcId="{F49AE766-4990-42FB-9095-658DAFF3172B}" destId="{ADE7613B-0121-4251-9805-7E0B7EE86B9B}" srcOrd="0" destOrd="0" parTransId="{C205C81E-67B3-4CA6-9320-7CF2CE6E6993}" sibTransId="{6AEE9D49-111E-42A7-BFF2-770998891A64}"/>
    <dgm:cxn modelId="{2715F0E9-35CB-4BAD-A56E-7A24841EEC4D}" type="presOf" srcId="{2154EC92-6924-4E3C-A707-3B6C6FDEA251}" destId="{D253F6F2-6D9F-4260-96C1-9BAB9005BD95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1F3A0624-17C1-4648-9A40-5BB623ED0775}" type="presParOf" srcId="{F83E3057-9714-4D1B-95BF-314B53A92EB7}" destId="{D253F6F2-6D9F-4260-96C1-9BAB9005BD95}" srcOrd="1" destOrd="0" presId="urn:microsoft.com/office/officeart/2011/layout/TabList"/>
    <dgm:cxn modelId="{38336A58-202F-43CE-B2CF-90A1EBA1D92D}" type="presParOf" srcId="{F83E3057-9714-4D1B-95BF-314B53A92EB7}" destId="{76020137-1AD0-407C-9EA1-D8E9DA30694D}" srcOrd="2" destOrd="0" presId="urn:microsoft.com/office/officeart/2011/layout/TabList"/>
    <dgm:cxn modelId="{5294FEA0-6E44-41B7-9C46-F9755264C25E}" type="presParOf" srcId="{F83E3057-9714-4D1B-95BF-314B53A92EB7}" destId="{938E2DBD-1AAB-42CF-A3F8-DD40C72C355C}" srcOrd="3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284CD7F5-9E3C-4A14-A691-E8C06D21D352}" type="presParOf" srcId="{F83E3057-9714-4D1B-95BF-314B53A92EB7}" destId="{8A1C89F6-3ED9-4D35-8B64-DD551830195B}" srcOrd="4" destOrd="0" presId="urn:microsoft.com/office/officeart/2011/layout/TabList"/>
    <dgm:cxn modelId="{FDF6AA0B-AE1D-4016-BE90-BEE0693302E7}" type="presParOf" srcId="{F83E3057-9714-4D1B-95BF-314B53A92EB7}" destId="{596B6161-F7CB-4266-BD02-DF6882AEAAC8}" srcOrd="5" destOrd="0" presId="urn:microsoft.com/office/officeart/2011/layout/TabList"/>
    <dgm:cxn modelId="{582B170A-105B-479A-861C-FEBAAF47B7CB}" type="presParOf" srcId="{F83E3057-9714-4D1B-95BF-314B53A92EB7}" destId="{6BB06AF8-B564-4CC3-BF96-B5124017ACC0}" srcOrd="6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  <dgm:cxn modelId="{798411D7-E2E4-4C07-8212-6D739B794FAA}" type="presParOf" srcId="{F83E3057-9714-4D1B-95BF-314B53A92EB7}" destId="{A30D3B62-36EC-4466-B68C-FE86BF622594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FC4D6-17C0-4B6F-863A-EC240304D13D}">
      <dsp:nvSpPr>
        <dsp:cNvPr id="0" name=""/>
        <dsp:cNvSpPr/>
      </dsp:nvSpPr>
      <dsp:spPr>
        <a:xfrm>
          <a:off x="2041695" y="-43803"/>
          <a:ext cx="2355945" cy="867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Jauniešu apakšprogramma</a:t>
          </a:r>
          <a:endParaRPr lang="en-US" sz="2000" b="1" kern="1200" dirty="0"/>
        </a:p>
      </dsp:txBody>
      <dsp:txXfrm>
        <a:off x="2084048" y="-1450"/>
        <a:ext cx="2271239" cy="782893"/>
      </dsp:txXfrm>
    </dsp:sp>
    <dsp:sp modelId="{B85D23F6-82B4-45C5-8073-BA64D3C18A1D}">
      <dsp:nvSpPr>
        <dsp:cNvPr id="0" name=""/>
        <dsp:cNvSpPr/>
      </dsp:nvSpPr>
      <dsp:spPr>
        <a:xfrm>
          <a:off x="1783849" y="560568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2616897" y="243203"/>
              </a:moveTo>
              <a:arcTo wR="1731881" hR="1731881" stAng="18043882" swAng="70371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09284C-F79D-407B-835E-7B8794F69AC3}">
      <dsp:nvSpPr>
        <dsp:cNvPr id="0" name=""/>
        <dsp:cNvSpPr/>
      </dsp:nvSpPr>
      <dsp:spPr>
        <a:xfrm>
          <a:off x="3839980" y="1017196"/>
          <a:ext cx="2332053" cy="1314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Augstākās izglītības apakšprogramma</a:t>
          </a:r>
          <a:endParaRPr lang="en-US" sz="2000" b="1" kern="1200" dirty="0"/>
        </a:p>
      </dsp:txBody>
      <dsp:txXfrm>
        <a:off x="3904164" y="1081380"/>
        <a:ext cx="2203685" cy="1186452"/>
      </dsp:txXfrm>
    </dsp:sp>
    <dsp:sp modelId="{81300A8F-6E0C-48F5-85A8-C48A276EDB7A}">
      <dsp:nvSpPr>
        <dsp:cNvPr id="0" name=""/>
        <dsp:cNvSpPr/>
      </dsp:nvSpPr>
      <dsp:spPr>
        <a:xfrm>
          <a:off x="1582811" y="693076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3461472" y="1642827"/>
              </a:moveTo>
              <a:arcTo wR="1731881" hR="1731881" stAng="21423151" swAng="75872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C6465-3519-4CA9-97DB-E13296FA36CC}">
      <dsp:nvSpPr>
        <dsp:cNvPr id="0" name=""/>
        <dsp:cNvSpPr/>
      </dsp:nvSpPr>
      <dsp:spPr>
        <a:xfrm>
          <a:off x="3378614" y="2720534"/>
          <a:ext cx="2546764" cy="12399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Pieaugušo izglītības apakšprogramma</a:t>
          </a:r>
          <a:endParaRPr lang="en-US" sz="2000" b="1" kern="1200" dirty="0"/>
        </a:p>
      </dsp:txBody>
      <dsp:txXfrm>
        <a:off x="3439141" y="2781061"/>
        <a:ext cx="2425710" cy="1118849"/>
      </dsp:txXfrm>
    </dsp:sp>
    <dsp:sp modelId="{06726136-58F5-499D-9D1D-70726700E731}">
      <dsp:nvSpPr>
        <dsp:cNvPr id="0" name=""/>
        <dsp:cNvSpPr/>
      </dsp:nvSpPr>
      <dsp:spPr>
        <a:xfrm>
          <a:off x="1529276" y="487829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1838615" y="3460471"/>
              </a:moveTo>
              <a:arcTo wR="1731881" hR="1731881" stAng="5188002" swAng="212589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BF6AE-26FD-4129-B536-C9605713C5E6}">
      <dsp:nvSpPr>
        <dsp:cNvPr id="0" name=""/>
        <dsp:cNvSpPr/>
      </dsp:nvSpPr>
      <dsp:spPr>
        <a:xfrm>
          <a:off x="593118" y="2816751"/>
          <a:ext cx="2495629" cy="867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Horizontālā apakšprogramma</a:t>
          </a:r>
          <a:endParaRPr lang="en-US" sz="2000" b="1" kern="1200" dirty="0"/>
        </a:p>
      </dsp:txBody>
      <dsp:txXfrm>
        <a:off x="635471" y="2859104"/>
        <a:ext cx="2410923" cy="782893"/>
      </dsp:txXfrm>
    </dsp:sp>
    <dsp:sp modelId="{C5FB0C1C-1AED-44A5-AEB2-2CB150669FF3}">
      <dsp:nvSpPr>
        <dsp:cNvPr id="0" name=""/>
        <dsp:cNvSpPr/>
      </dsp:nvSpPr>
      <dsp:spPr>
        <a:xfrm>
          <a:off x="1498991" y="549106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83625" y="2263544"/>
              </a:moveTo>
              <a:arcTo wR="1731881" hR="1731881" stAng="9727340" swAng="840572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238A5-DC49-4610-B8A7-D3CDD492A001}">
      <dsp:nvSpPr>
        <dsp:cNvPr id="0" name=""/>
        <dsp:cNvSpPr/>
      </dsp:nvSpPr>
      <dsp:spPr>
        <a:xfrm>
          <a:off x="241879" y="1096287"/>
          <a:ext cx="2547231" cy="12972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000" b="1" kern="1200" dirty="0" smtClean="0"/>
            <a:t>Ziemeļvalstu valodu apakšprogramma</a:t>
          </a:r>
          <a:endParaRPr lang="en-US" sz="2000" b="1" kern="1200" dirty="0"/>
        </a:p>
      </dsp:txBody>
      <dsp:txXfrm>
        <a:off x="305205" y="1159613"/>
        <a:ext cx="2420579" cy="1170582"/>
      </dsp:txXfrm>
    </dsp:sp>
    <dsp:sp modelId="{2D7B5BDD-01E7-461B-8DA7-663B4B86E287}">
      <dsp:nvSpPr>
        <dsp:cNvPr id="0" name=""/>
        <dsp:cNvSpPr/>
      </dsp:nvSpPr>
      <dsp:spPr>
        <a:xfrm>
          <a:off x="1282948" y="586441"/>
          <a:ext cx="3463763" cy="3463763"/>
        </a:xfrm>
        <a:custGeom>
          <a:avLst/>
          <a:gdLst/>
          <a:ahLst/>
          <a:cxnLst/>
          <a:rect l="0" t="0" r="0" b="0"/>
          <a:pathLst>
            <a:path>
              <a:moveTo>
                <a:pt x="507817" y="506695"/>
              </a:moveTo>
              <a:arcTo wR="1731881" hR="1731881" stAng="13501576" swAng="868554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3497769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1848138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522538"/>
          <a:ext cx="744415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935480" y="2301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2301"/>
        <a:ext cx="5508675" cy="520236"/>
      </dsp:txXfrm>
    </dsp:sp>
    <dsp:sp modelId="{973DD5CE-6032-4567-A787-D1DF2D47DBE1}">
      <dsp:nvSpPr>
        <dsp:cNvPr id="0" name=""/>
        <dsp:cNvSpPr/>
      </dsp:nvSpPr>
      <dsp:spPr>
        <a:xfrm>
          <a:off x="0" y="2301"/>
          <a:ext cx="1935480" cy="52023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Mobilitātes</a:t>
          </a:r>
          <a:endParaRPr lang="en-US" sz="2400" kern="1200" dirty="0"/>
        </a:p>
      </dsp:txBody>
      <dsp:txXfrm>
        <a:off x="25400" y="27701"/>
        <a:ext cx="1884680" cy="494836"/>
      </dsp:txXfrm>
    </dsp:sp>
    <dsp:sp modelId="{D253F6F2-6D9F-4260-96C1-9BAB9005BD95}">
      <dsp:nvSpPr>
        <dsp:cNvPr id="0" name=""/>
        <dsp:cNvSpPr/>
      </dsp:nvSpPr>
      <dsp:spPr>
        <a:xfrm>
          <a:off x="0" y="522538"/>
          <a:ext cx="7444156" cy="7165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sz="2400" kern="1200" dirty="0" smtClean="0">
              <a:solidFill>
                <a:schemeClr val="accent1">
                  <a:lumMod val="50000"/>
                </a:schemeClr>
              </a:solidFill>
            </a:rPr>
            <a:t>Partneru pedagoģiskā personāla, izglītojamo un administratīvā personāla pieredzes apmaiņas braucieni </a:t>
          </a:r>
          <a:r>
            <a:rPr lang="lv-LV" sz="2400" kern="1200" dirty="0" smtClean="0"/>
            <a:t>starp u</a:t>
          </a:r>
          <a:endParaRPr lang="en-US" sz="2400" kern="1200" dirty="0"/>
        </a:p>
      </dsp:txBody>
      <dsp:txXfrm>
        <a:off x="0" y="522538"/>
        <a:ext cx="7444156" cy="716598"/>
      </dsp:txXfrm>
    </dsp:sp>
    <dsp:sp modelId="{18DC2ECC-B8B5-4690-B821-EBE4830FDE48}">
      <dsp:nvSpPr>
        <dsp:cNvPr id="0" name=""/>
        <dsp:cNvSpPr/>
      </dsp:nvSpPr>
      <dsp:spPr>
        <a:xfrm>
          <a:off x="1935480" y="1327901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1327901"/>
        <a:ext cx="5508675" cy="520236"/>
      </dsp:txXfrm>
    </dsp:sp>
    <dsp:sp modelId="{A239F5D0-E75E-40BF-B1B5-BDD90334AB85}">
      <dsp:nvSpPr>
        <dsp:cNvPr id="0" name=""/>
        <dsp:cNvSpPr/>
      </dsp:nvSpPr>
      <dsp:spPr>
        <a:xfrm>
          <a:off x="0" y="1265148"/>
          <a:ext cx="1935480" cy="64574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Sadarbības projekti</a:t>
          </a:r>
          <a:endParaRPr lang="en-US" sz="2400" kern="1200" dirty="0"/>
        </a:p>
      </dsp:txBody>
      <dsp:txXfrm>
        <a:off x="31528" y="1296676"/>
        <a:ext cx="1872424" cy="614215"/>
      </dsp:txXfrm>
    </dsp:sp>
    <dsp:sp modelId="{8A1C89F6-3ED9-4D35-8B64-DD551830195B}">
      <dsp:nvSpPr>
        <dsp:cNvPr id="0" name=""/>
        <dsp:cNvSpPr/>
      </dsp:nvSpPr>
      <dsp:spPr>
        <a:xfrm>
          <a:off x="0" y="1910891"/>
          <a:ext cx="7444156" cy="1040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altLang="en-US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910891"/>
        <a:ext cx="7444156" cy="1040629"/>
      </dsp:txXfrm>
    </dsp:sp>
    <dsp:sp modelId="{C65DCB4B-28C3-4638-ABCD-127A49CEF8C5}">
      <dsp:nvSpPr>
        <dsp:cNvPr id="0" name=""/>
        <dsp:cNvSpPr/>
      </dsp:nvSpPr>
      <dsp:spPr>
        <a:xfrm>
          <a:off x="1935480" y="2977532"/>
          <a:ext cx="5508675" cy="520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245" tIns="55245" rIns="55245" bIns="55245" numCol="1" spcCol="1270" anchor="b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 dirty="0">
            <a:solidFill>
              <a:schemeClr val="bg1"/>
            </a:solidFill>
          </a:endParaRPr>
        </a:p>
      </dsp:txBody>
      <dsp:txXfrm>
        <a:off x="1935480" y="2977532"/>
        <a:ext cx="5508675" cy="520236"/>
      </dsp:txXfrm>
    </dsp:sp>
    <dsp:sp modelId="{5F198BD5-7567-47F0-878D-E3E8261BF80C}">
      <dsp:nvSpPr>
        <dsp:cNvPr id="0" name=""/>
        <dsp:cNvSpPr/>
      </dsp:nvSpPr>
      <dsp:spPr>
        <a:xfrm>
          <a:off x="0" y="2977532"/>
          <a:ext cx="1935480" cy="520236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/>
            <a:t>Sadarbības tīkli</a:t>
          </a:r>
          <a:endParaRPr lang="en-US" sz="2400" kern="1200" dirty="0"/>
        </a:p>
      </dsp:txBody>
      <dsp:txXfrm>
        <a:off x="25400" y="3002932"/>
        <a:ext cx="1884680" cy="494836"/>
      </dsp:txXfrm>
    </dsp:sp>
    <dsp:sp modelId="{A30D3B62-36EC-4466-B68C-FE86BF622594}">
      <dsp:nvSpPr>
        <dsp:cNvPr id="0" name=""/>
        <dsp:cNvSpPr/>
      </dsp:nvSpPr>
      <dsp:spPr>
        <a:xfrm>
          <a:off x="0" y="3497769"/>
          <a:ext cx="7444156" cy="1040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Partnerība, kuras mērķis ir izveidot </a:t>
          </a:r>
          <a:r>
            <a:rPr lang="lv-LV" altLang="lv-LV" sz="2400" u="none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3497769"/>
        <a:ext cx="7444156" cy="1040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3A2E4255-F729-4B8C-B79C-ECB535FA79F3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04ADB89C-9693-4F91-B97F-C953317C43A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20865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0BA30DB0-4321-4F65-B49B-AE0BED3DB2D3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1DF9F942-3B46-4F2A-AB84-F4BFEEE9EA69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8593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72598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3492199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9676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17766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51667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22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72312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61688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85233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11225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58815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lv-LV" altLang="lv-LV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D541261-AC32-42AA-AC29-FCA742F8B47C}" type="slidenum">
              <a:rPr lang="lv-LV" altLang="lv-LV" smtClean="0"/>
              <a:pPr/>
              <a:t>6</a:t>
            </a:fld>
            <a:endParaRPr lang="lv-LV" altLang="lv-LV" smtClean="0"/>
          </a:p>
        </p:txBody>
      </p:sp>
    </p:spTree>
    <p:extLst>
      <p:ext uri="{BB962C8B-B14F-4D97-AF65-F5344CB8AC3E}">
        <p14:creationId xmlns:p14="http://schemas.microsoft.com/office/powerpoint/2010/main" val="227313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9698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419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F942-3B46-4F2A-AB84-F4BFEEE9EA69}" type="slidenum">
              <a:rPr lang="lv-LV" smtClean="0"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9324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0"/>
            <a:ext cx="1155700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707E926A-6403-4729-95FF-1A607A8CB359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142114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t>21.11.2019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nordplusonline.org/News2/NEWS-AND-ARCHIVE/Results-of-the-Nordplus-2019-application-round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(https:/espresso.siu.no/espresso/login?0)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(https:/nordplusonline.org/News2/NEWS-AND-ARCHIVE/Digital-competences-and-computational-thinking-preparing-children-young-people-and-adults-for-a-digitalized-society)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dplusonline.org/News2/NEWS-AND-ARCHIVE/Call-for-Applications-round-202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nordplusonline.org/eng/How-to-apply/HANDBOO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plusonline.org/eng/How-to-apply/HANDBOO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nordplusonline.org/eng/How-to-apply/HANDBOO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://viaa.gov.lv/lat/nordplus/par_nordplu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presso.siu.no/espresso" TargetMode="External"/><Relationship Id="rId5" Type="http://schemas.openxmlformats.org/officeDocument/2006/relationships/hyperlink" Target="https://nordplusonline.org/eng/How-to-apply/HANDBOOK" TargetMode="External"/><Relationship Id="rId4" Type="http://schemas.openxmlformats.org/officeDocument/2006/relationships/hyperlink" Target="https://www.nordplusonline.org/How-to-apply/FIND-A-PARTNER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norden.org/en/nordic-council-ministers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aa.gov.lv/lat/nordplus/par_nordplus/" TargetMode="External"/><Relationship Id="rId5" Type="http://schemas.openxmlformats.org/officeDocument/2006/relationships/hyperlink" Target="https://izm.gov.lv/lv/aktualitates/2627-ar-valdibas-atbalstu-latvija-turpina-dalibu-nordplus-izglitibas-programma?highlight=WyJub3JkcGx1cyIsIm5vcmRwbHVzJyJd" TargetMode="External"/><Relationship Id="rId4" Type="http://schemas.openxmlformats.org/officeDocument/2006/relationships/hyperlink" Target="https://en.rannis.i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aa.gov.lv/lat/nordplus/nordplus_pieredze/nordplus_jauniesu_izgl/" TargetMode="External"/><Relationship Id="rId2" Type="http://schemas.openxmlformats.org/officeDocument/2006/relationships/hyperlink" Target="http://viaa.gov.lv/lat/nordplus/par_nordplu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6"/>
            <a:ext cx="64008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Irīna </a:t>
            </a: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Jevgenova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nodaļas vadītāja </a:t>
            </a:r>
            <a:endParaRPr lang="lv-LV" altLang="lv-LV" sz="2000" dirty="0" smtClean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454330" y="5315168"/>
            <a:ext cx="6318069" cy="366848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1600" b="1" dirty="0" smtClean="0">
                <a:solidFill>
                  <a:schemeClr val="accent1">
                    <a:lumMod val="50000"/>
                  </a:schemeClr>
                </a:solidFill>
              </a:rPr>
              <a:t>2019.gada 20.novembrī</a:t>
            </a:r>
            <a:r>
              <a:rPr lang="lv-LV" sz="1600" b="1" dirty="0">
                <a:solidFill>
                  <a:schemeClr val="accent1">
                    <a:lumMod val="50000"/>
                  </a:schemeClr>
                </a:solidFill>
              </a:rPr>
              <a:t>, Rīga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7976" y="2447110"/>
            <a:ext cx="7770223" cy="1192905"/>
          </a:xfrm>
        </p:spPr>
        <p:txBody>
          <a:bodyPr>
            <a:normAutofit/>
          </a:bodyPr>
          <a:lstStyle/>
          <a:p>
            <a:r>
              <a:rPr lang="nb-NO" altLang="lv-LV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2018-2022</a:t>
            </a:r>
            <a:r>
              <a:rPr lang="lv-LV" alt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/>
            </a:r>
            <a:br>
              <a:rPr lang="lv-LV" alt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altLang="lv-LV" sz="36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2020. gada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konkurss</a:t>
            </a:r>
            <a:r>
              <a:rPr lang="nb-NO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l="7358" t="15207" b="5047"/>
          <a:stretch/>
        </p:blipFill>
        <p:spPr>
          <a:xfrm>
            <a:off x="3225424" y="1435609"/>
            <a:ext cx="5959274" cy="4397312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72936" y="365126"/>
            <a:ext cx="6242413" cy="1325563"/>
          </a:xfrm>
        </p:spPr>
        <p:txBody>
          <a:bodyPr>
            <a:normAutofit/>
          </a:bodyPr>
          <a:lstStyle/>
          <a:p>
            <a:r>
              <a:rPr lang="lv-LV" sz="3500" b="1" dirty="0" err="1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Nordplus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 - daži </a:t>
            </a:r>
            <a:r>
              <a:rPr lang="lv-LV" sz="3500" b="1" dirty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fakti 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un skaitļi </a:t>
            </a:r>
            <a:endParaRPr lang="lv-LV" sz="3500" b="1" dirty="0">
              <a:solidFill>
                <a:srgbClr val="1F4E79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28600" y="1908334"/>
            <a:ext cx="3200400" cy="308429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Piešķirtie finanšu līdzekļi  Nordplus apakšprogrammās   visās dalībvalstīs, 2012. – 2018.  </a:t>
            </a:r>
            <a:endParaRPr lang="lv-LV" altLang="lv-LV" sz="3000" b="1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lv-LV" altLang="lv-LV" sz="25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40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72936" y="365126"/>
            <a:ext cx="6242413" cy="1325563"/>
          </a:xfrm>
        </p:spPr>
        <p:txBody>
          <a:bodyPr>
            <a:normAutofit/>
          </a:bodyPr>
          <a:lstStyle/>
          <a:p>
            <a:r>
              <a:rPr lang="lv-LV" sz="3500" b="1" dirty="0" err="1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Nordplus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 - daži </a:t>
            </a:r>
            <a:r>
              <a:rPr lang="lv-LV" sz="3500" b="1" dirty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fakti 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un skaitļi </a:t>
            </a:r>
            <a:endParaRPr lang="lv-LV" sz="3500" b="1" dirty="0">
              <a:solidFill>
                <a:srgbClr val="1F4E79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165463" y="2046513"/>
            <a:ext cx="3370217" cy="333538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Kopējais mobilitāšu dalībnieku skaits visās dalībvalstīs no 2012. līdz 2016. gadam  –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47 259 </a:t>
            </a: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(~9000 mobilitātes gadā)</a:t>
            </a:r>
          </a:p>
          <a:p>
            <a:pPr marL="0" indent="0">
              <a:buNone/>
            </a:pPr>
            <a:endParaRPr lang="lv-LV" altLang="lv-LV" sz="3000" b="1" dirty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Uz Latviju –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4311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 Latvijas -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4219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lv-LV" altLang="lv-LV" sz="25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54171" y="1238250"/>
            <a:ext cx="4286250" cy="39243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8812393">
            <a:off x="2861772" y="3414007"/>
            <a:ext cx="2459894" cy="26604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46786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2603500" y="458788"/>
            <a:ext cx="6096000" cy="1036637"/>
          </a:xfrm>
        </p:spPr>
        <p:txBody>
          <a:bodyPr>
            <a:normAutofit fontScale="90000"/>
          </a:bodyPr>
          <a:lstStyle/>
          <a:p>
            <a:pPr algn="ctr"/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2019. gada projektu konkursa kopējie rezultāti  </a:t>
            </a:r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sp>
        <p:nvSpPr>
          <p:cNvPr id="28675" name="Content Placeholder 1"/>
          <p:cNvSpPr>
            <a:spLocks noGrp="1"/>
          </p:cNvSpPr>
          <p:nvPr>
            <p:ph idx="1"/>
          </p:nvPr>
        </p:nvSpPr>
        <p:spPr>
          <a:xfrm>
            <a:off x="1828800" y="1576388"/>
            <a:ext cx="6870700" cy="47752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Atbalstīto projektu sadalījums pa apakšprogrammām visās 8 programmas dalībvalstīs</a:t>
            </a:r>
          </a:p>
          <a:p>
            <a:pPr>
              <a:lnSpc>
                <a:spcPct val="90000"/>
              </a:lnSpc>
            </a:pPr>
            <a:endParaRPr lang="lv-LV" altLang="lv-LV" sz="30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endParaRPr lang="lv-LV" altLang="lv-LV" sz="25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867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165093"/>
              </p:ext>
            </p:extLst>
          </p:nvPr>
        </p:nvGraphicFramePr>
        <p:xfrm>
          <a:off x="1568450" y="3014663"/>
          <a:ext cx="6535739" cy="2922623"/>
        </p:xfrm>
        <a:graphic>
          <a:graphicData uri="http://schemas.openxmlformats.org/drawingml/2006/table">
            <a:tbl>
              <a:tblPr firstRow="1" firstCol="1" bandRow="1"/>
              <a:tblGrid>
                <a:gridCol w="1830458">
                  <a:extLst>
                    <a:ext uri="{9D8B030D-6E8A-4147-A177-3AD203B41FA5}">
                      <a16:colId xmlns:a16="http://schemas.microsoft.com/office/drawing/2014/main" xmlns="" val="787007069"/>
                    </a:ext>
                  </a:extLst>
                </a:gridCol>
                <a:gridCol w="1288289">
                  <a:extLst>
                    <a:ext uri="{9D8B030D-6E8A-4147-A177-3AD203B41FA5}">
                      <a16:colId xmlns:a16="http://schemas.microsoft.com/office/drawing/2014/main" xmlns="" val="340097581"/>
                    </a:ext>
                  </a:extLst>
                </a:gridCol>
                <a:gridCol w="1575260">
                  <a:extLst>
                    <a:ext uri="{9D8B030D-6E8A-4147-A177-3AD203B41FA5}">
                      <a16:colId xmlns:a16="http://schemas.microsoft.com/office/drawing/2014/main" xmlns="" val="3286807750"/>
                    </a:ext>
                  </a:extLst>
                </a:gridCol>
                <a:gridCol w="1841732">
                  <a:extLst>
                    <a:ext uri="{9D8B030D-6E8A-4147-A177-3AD203B41FA5}">
                      <a16:colId xmlns:a16="http://schemas.microsoft.com/office/drawing/2014/main" xmlns="" val="3825911196"/>
                    </a:ext>
                  </a:extLst>
                </a:gridCol>
              </a:tblGrid>
              <a:tr h="7827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lv-LV" sz="1600" b="1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Apakšprogramma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u="sng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Iesniegtie</a:t>
                      </a: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projekti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Apstiprinātie projekti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Apstiprināto projektu budžets (EUR)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80685054"/>
                  </a:ext>
                </a:extLst>
              </a:tr>
              <a:tr h="260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Jauniešu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146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2 820 539,00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5567956"/>
                  </a:ext>
                </a:extLst>
              </a:tr>
              <a:tr h="4523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Augstākās izglītības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209</a:t>
                      </a:r>
                      <a:endParaRPr lang="lv-LV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4 402 028,00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2332384"/>
                  </a:ext>
                </a:extLst>
              </a:tr>
              <a:tr h="4523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Pieaugušo izglītības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1 137 810,00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1391162"/>
                  </a:ext>
                </a:extLst>
              </a:tr>
              <a:tr h="2609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Horizontālā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1 075 323,00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3359249"/>
                  </a:ext>
                </a:extLst>
              </a:tr>
              <a:tr h="4523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Ziemeļvalstu valodu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645 090,00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1298680"/>
                  </a:ext>
                </a:extLst>
              </a:tr>
              <a:tr h="260916">
                <a:tc grid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KOPĀ: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10 080 790,00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5" marR="685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3001725"/>
                  </a:ext>
                </a:extLst>
              </a:tr>
            </a:tbl>
          </a:graphicData>
        </a:graphic>
      </p:graphicFrame>
      <p:sp>
        <p:nvSpPr>
          <p:cNvPr id="28717" name="Rectangle 2"/>
          <p:cNvSpPr>
            <a:spLocks noChangeArrowheads="1"/>
          </p:cNvSpPr>
          <p:nvPr/>
        </p:nvSpPr>
        <p:spPr bwMode="auto">
          <a:xfrm>
            <a:off x="2547938" y="27860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lv-LV" altLang="lv-LV"/>
          </a:p>
        </p:txBody>
      </p:sp>
    </p:spTree>
    <p:extLst>
      <p:ext uri="{BB962C8B-B14F-4D97-AF65-F5344CB8AC3E}">
        <p14:creationId xmlns:p14="http://schemas.microsoft.com/office/powerpoint/2010/main" val="334595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2603500" y="458788"/>
            <a:ext cx="6096000" cy="1036637"/>
          </a:xfrm>
        </p:spPr>
        <p:txBody>
          <a:bodyPr>
            <a:normAutofit fontScale="90000"/>
          </a:bodyPr>
          <a:lstStyle/>
          <a:p>
            <a:pPr algn="ctr"/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2019. gada projektu konkursa rezultāti Latvijā </a:t>
            </a:r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2969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862017"/>
              </p:ext>
            </p:extLst>
          </p:nvPr>
        </p:nvGraphicFramePr>
        <p:xfrm>
          <a:off x="960119" y="1943100"/>
          <a:ext cx="7885432" cy="3896302"/>
        </p:xfrm>
        <a:graphic>
          <a:graphicData uri="http://schemas.openxmlformats.org/drawingml/2006/table">
            <a:tbl>
              <a:tblPr firstRow="1" firstCol="1" bandRow="1"/>
              <a:tblGrid>
                <a:gridCol w="1664209">
                  <a:extLst>
                    <a:ext uri="{9D8B030D-6E8A-4147-A177-3AD203B41FA5}">
                      <a16:colId xmlns:a16="http://schemas.microsoft.com/office/drawing/2014/main" xmlns="" val="3225842479"/>
                    </a:ext>
                  </a:extLst>
                </a:gridCol>
                <a:gridCol w="1216152">
                  <a:extLst>
                    <a:ext uri="{9D8B030D-6E8A-4147-A177-3AD203B41FA5}">
                      <a16:colId xmlns:a16="http://schemas.microsoft.com/office/drawing/2014/main" xmlns="" val="2321282132"/>
                    </a:ext>
                  </a:extLst>
                </a:gridCol>
                <a:gridCol w="1398234">
                  <a:extLst>
                    <a:ext uri="{9D8B030D-6E8A-4147-A177-3AD203B41FA5}">
                      <a16:colId xmlns:a16="http://schemas.microsoft.com/office/drawing/2014/main" xmlns="" val="3736753382"/>
                    </a:ext>
                  </a:extLst>
                </a:gridCol>
                <a:gridCol w="1798251">
                  <a:extLst>
                    <a:ext uri="{9D8B030D-6E8A-4147-A177-3AD203B41FA5}">
                      <a16:colId xmlns:a16="http://schemas.microsoft.com/office/drawing/2014/main" xmlns="" val="1495315728"/>
                    </a:ext>
                  </a:extLst>
                </a:gridCol>
                <a:gridCol w="1808586">
                  <a:extLst>
                    <a:ext uri="{9D8B030D-6E8A-4147-A177-3AD203B41FA5}">
                      <a16:colId xmlns:a16="http://schemas.microsoft.com/office/drawing/2014/main" xmlns="" val="3028990911"/>
                    </a:ext>
                  </a:extLst>
                </a:gridCol>
              </a:tblGrid>
              <a:tr h="8557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lv-LV" sz="1600" b="1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Apakšprogramma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Latvijas</a:t>
                      </a:r>
                      <a:r>
                        <a:rPr lang="lv-LV" sz="1600" b="1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organizāciju </a:t>
                      </a:r>
                      <a:r>
                        <a:rPr lang="lv-LV" sz="1600" b="1" u="sng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lv-LV" sz="1600" b="1" u="sng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esniegtie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projekti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lv-LV" sz="1600" b="1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Apstiprinātie </a:t>
                      </a: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projekti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Apstiprināto projektu budžets (EUR)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lv-LV" sz="1600" b="1" dirty="0" smtClean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Kā </a:t>
                      </a: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partneri no LV </a:t>
                      </a:r>
                      <a:r>
                        <a:rPr lang="lv-LV" sz="1600" b="1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atbalstu</a:t>
                      </a:r>
                      <a:r>
                        <a:rPr lang="lv-LV" sz="1600" b="1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saņem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0889184"/>
                  </a:ext>
                </a:extLst>
              </a:tr>
              <a:tr h="570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Jauniešu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194 549,00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</a:t>
                      </a: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52272995"/>
                  </a:ext>
                </a:extLst>
              </a:tr>
              <a:tr h="570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Augstākās izglītības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200 918,00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 </a:t>
                      </a: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85351654"/>
                  </a:ext>
                </a:extLst>
              </a:tr>
              <a:tr h="570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Pieaugušo izglītības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131 430,00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31218067"/>
                  </a:ext>
                </a:extLst>
              </a:tr>
              <a:tr h="285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Horizontālā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82 270,00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</a:t>
                      </a: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9133304"/>
                  </a:ext>
                </a:extLst>
              </a:tr>
              <a:tr h="570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Ziemeļvalstu valodu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lv-LV" sz="16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organizācijas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1782641"/>
                  </a:ext>
                </a:extLst>
              </a:tr>
              <a:tr h="285262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Kopā: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  <a:endParaRPr lang="lv-LV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609 167,00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lv-LV" sz="16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lv-LV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394091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05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1938528" y="458788"/>
            <a:ext cx="6760972" cy="10366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</a:t>
            </a:r>
            <a:r>
              <a:rPr lang="lv-LV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2019. gada projektu konkursa kopējie rezultāti </a:t>
            </a:r>
            <a:r>
              <a:rPr lang="nb-NO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</a:t>
            </a:r>
            <a:endParaRPr lang="lv-LV" altLang="lv-LV" sz="2900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sp>
        <p:nvSpPr>
          <p:cNvPr id="27651" name="Content Placeholder 1"/>
          <p:cNvSpPr>
            <a:spLocks noGrp="1"/>
          </p:cNvSpPr>
          <p:nvPr>
            <p:ph idx="1"/>
          </p:nvPr>
        </p:nvSpPr>
        <p:spPr>
          <a:xfrm>
            <a:off x="2444750" y="1560513"/>
            <a:ext cx="6870700" cy="4775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2019. gadā no visām 8 programmas dalībvalstīm tika </a:t>
            </a:r>
            <a:r>
              <a:rPr lang="lv-LV" altLang="lv-LV" sz="3000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iesniegti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503</a:t>
            </a: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projektu pieteikumi par kopējo summu 21,325 milj. </a:t>
            </a:r>
            <a:r>
              <a:rPr lang="lv-LV" altLang="lv-LV" sz="3000" dirty="0" err="1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eur</a:t>
            </a:r>
            <a:endParaRPr lang="lv-LV" altLang="lv-LV" sz="30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2019. gadā kopumā 8 programmas dalībvalstīs tika </a:t>
            </a:r>
            <a:r>
              <a:rPr lang="lv-LV" altLang="lv-LV" sz="3000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apstiprināti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374</a:t>
            </a:r>
            <a:r>
              <a:rPr lang="lv-LV" altLang="lv-LV" sz="30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projektu pieteikumi (74%) par kopējo summu </a:t>
            </a:r>
            <a:r>
              <a:rPr lang="lv-LV" altLang="lv-LV" sz="30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10,08 milj. </a:t>
            </a:r>
            <a:r>
              <a:rPr lang="lv-LV" altLang="lv-LV" sz="3000" b="1" dirty="0" err="1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eur</a:t>
            </a:r>
            <a:endParaRPr lang="lv-LV" altLang="lv-LV" sz="3000" b="1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lv-LV" altLang="lv-LV" sz="3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Detalizēta informācija par 2019. gada projektu konkursa rezultātiem pieejama </a:t>
            </a:r>
            <a:r>
              <a:rPr lang="lv-LV" altLang="lv-LV" sz="22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https://nordplusonline.org/News2/NEWS-AND-ARCHIVE/Results-of-the-Nordplus-2019-application-round</a:t>
            </a:r>
            <a:endParaRPr lang="lv-LV" altLang="lv-LV" sz="2200" dirty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lv-LV" altLang="lv-LV" sz="3000" b="1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  <a:defRPr/>
            </a:pPr>
            <a:endParaRPr lang="lv-LV" altLang="lv-LV" sz="2500" dirty="0" smtClean="0">
              <a:solidFill>
                <a:srgbClr val="1F4E79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458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2305050"/>
            <a:ext cx="2519363" cy="18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881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3" r="14479"/>
          <a:stretch>
            <a:fillRect/>
          </a:stretch>
        </p:blipFill>
        <p:spPr bwMode="auto">
          <a:xfrm>
            <a:off x="2860167" y="1988376"/>
            <a:ext cx="5391150" cy="436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696" y="381000"/>
            <a:ext cx="6699504" cy="6000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lv-LV" altLang="lv-LV" sz="2800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2019. gada projektu pieteikumu sadalījums starp programmas dalībvalstīm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3"/>
          </p:nvPr>
        </p:nvSpPr>
        <p:spPr bwMode="auto">
          <a:xfrm>
            <a:off x="8439912" y="6324600"/>
            <a:ext cx="399288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38FE11E-1794-4C63-9509-8517F047132B}" type="slidenum">
              <a:rPr lang="en-US" altLang="lv-LV" smtClean="0"/>
              <a:pPr/>
              <a:t>15</a:t>
            </a:fld>
            <a:endParaRPr lang="en-US" altLang="lv-LV" smtClean="0"/>
          </a:p>
        </p:txBody>
      </p:sp>
    </p:spTree>
    <p:extLst>
      <p:ext uri="{BB962C8B-B14F-4D97-AF65-F5344CB8AC3E}">
        <p14:creationId xmlns:p14="http://schemas.microsoft.com/office/powerpoint/2010/main" val="149176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34" y="365127"/>
            <a:ext cx="6346916" cy="766988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</a:t>
            </a:r>
            <a:r>
              <a:rPr lang="ru-RU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. gada konkurss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799" y="1314994"/>
            <a:ext cx="7068313" cy="5146766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3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projektu </a:t>
            </a:r>
            <a:r>
              <a:rPr lang="lv-LV" altLang="lv-LV" sz="3000" dirty="0">
                <a:solidFill>
                  <a:srgbClr val="FF0000"/>
                </a:solidFill>
                <a:latin typeface="Calibri" panose="020F0502020204030204" pitchFamily="34" charset="0"/>
              </a:rPr>
              <a:t>iesniegšanas termiņš – </a:t>
            </a:r>
            <a:r>
              <a:rPr lang="lv-LV" altLang="lv-LV" sz="3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2020.gada </a:t>
            </a:r>
            <a:r>
              <a:rPr lang="ru-RU" altLang="lv-LV" sz="3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lv-LV" altLang="lv-LV" sz="3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.februāris</a:t>
            </a:r>
            <a:r>
              <a:rPr lang="lv-LV" altLang="lv-LV" sz="3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3000" dirty="0">
                <a:solidFill>
                  <a:srgbClr val="FF0000"/>
                </a:solidFill>
                <a:latin typeface="Calibri" panose="020F0502020204030204" pitchFamily="34" charset="0"/>
              </a:rPr>
              <a:t>(plkst. 23:59 pēc Norvēģijas laika</a:t>
            </a:r>
            <a:r>
              <a:rPr lang="lv-LV" altLang="lv-LV" sz="3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);</a:t>
            </a:r>
            <a:endParaRPr lang="lv-LV" altLang="lv-LV" sz="3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lv-LV" sz="3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rojektu </a:t>
            </a:r>
            <a:r>
              <a:rPr 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pieteikumu iesniegšana tikai elektroniskā veidā </a:t>
            </a:r>
            <a:r>
              <a:rPr lang="lv-LV" sz="3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Espresso</a:t>
            </a:r>
            <a:r>
              <a:rPr 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sistēmā </a:t>
            </a:r>
            <a:r>
              <a:rPr 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3"/>
              </a:rPr>
              <a:t>(https://</a:t>
            </a:r>
            <a:r>
              <a:rPr 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3"/>
              </a:rPr>
              <a:t>espresso.siu.no/espresso/login?0)</a:t>
            </a:r>
            <a:r>
              <a:rPr 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3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projektu pieteikumi sagatavojami dāņu</a:t>
            </a:r>
            <a:r>
              <a:rPr lang="lv-LV" alt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norvēģu, zviedru vai </a:t>
            </a:r>
            <a:r>
              <a:rPr lang="lv-LV" altLang="lv-LV" sz="3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angļu</a:t>
            </a:r>
            <a:r>
              <a:rPr lang="lv-LV" alt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3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valodā;</a:t>
            </a:r>
            <a:endParaRPr lang="lv-LV" altLang="lv-LV" sz="3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3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3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uzsvars uz projektiem par digitālo kompetenču un ar to saistītas domāšanas attīstību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4"/>
              </a:rPr>
              <a:t>(https://nordplusonline.org/News2/NEWS-AND-ARCHIVE/Digital-competences-and-computational-thinking-preparing-children-young-people-and-adults-for-a-digitalized-society)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lv-LV" altLang="lv-LV" sz="3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17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34" y="365127"/>
            <a:ext cx="6346916" cy="766988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2020.gada konkurss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66" y="1314994"/>
            <a:ext cx="6618514" cy="5146766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projektā jāiesaista attiecīgajam projektu veidam atbilstošs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partnerus skaits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(ne mazāk kā 2, jāņem vērē konkrētās apakšprogrammas nosacījumi) no Nordplus dalībvalstīm;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pieteikumam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jāpievieno </a:t>
            </a:r>
            <a:r>
              <a:rPr lang="lv-LV" sz="28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partnerorganizāciju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 </a:t>
            </a:r>
            <a:r>
              <a:rPr lang="lv-LV" sz="28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paraksttiesīgo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personu 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parakstītas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nodomu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vēstules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</a:t>
            </a:r>
            <a:r>
              <a:rPr lang="lv-LV" sz="28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Letters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8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of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8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Intent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sadarbības projektiem un tīkliem   jāizstrādā detalizēts budžets.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02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34" y="365127"/>
            <a:ext cx="6346916" cy="766988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2020.gada konkurss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048" y="1691640"/>
            <a:ext cx="5550408" cy="25511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lv-LV" dirty="0" smtClean="0">
                <a:solidFill>
                  <a:srgbClr val="1F4E79"/>
                </a:solidFill>
              </a:rPr>
              <a:t>Paziņojums par 2020. gada projektu konkursu </a:t>
            </a:r>
            <a:r>
              <a:rPr lang="lv-LV" dirty="0" smtClean="0">
                <a:solidFill>
                  <a:srgbClr val="1F4E79"/>
                </a:solidFill>
                <a:hlinkClick r:id="rId3"/>
              </a:rPr>
              <a:t>https</a:t>
            </a:r>
            <a:r>
              <a:rPr lang="lv-LV" dirty="0">
                <a:solidFill>
                  <a:srgbClr val="1F4E79"/>
                </a:solidFill>
                <a:hlinkClick r:id="rId3"/>
              </a:rPr>
              <a:t>://</a:t>
            </a:r>
            <a:r>
              <a:rPr lang="lv-LV" dirty="0" smtClean="0">
                <a:solidFill>
                  <a:srgbClr val="1F4E79"/>
                </a:solidFill>
                <a:hlinkClick r:id="rId3"/>
              </a:rPr>
              <a:t>www.nordplusonline.org/News2/NEWS-AND-ARCHIVE/Call-for-Applications-round-2020</a:t>
            </a:r>
            <a:r>
              <a:rPr lang="lv-LV" dirty="0" smtClean="0">
                <a:solidFill>
                  <a:srgbClr val="1F4E79"/>
                </a:solidFill>
              </a:rPr>
              <a:t> </a:t>
            </a:r>
            <a:endParaRPr lang="lv-LV" dirty="0">
              <a:solidFill>
                <a:srgbClr val="1F4E79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lv-LV" dirty="0" smtClean="0">
                <a:solidFill>
                  <a:srgbClr val="1F4E79"/>
                </a:solidFill>
              </a:rPr>
              <a:t>Nordplus </a:t>
            </a:r>
            <a:r>
              <a:rPr lang="lv-LV" b="1" dirty="0" smtClean="0">
                <a:solidFill>
                  <a:srgbClr val="1F4E79"/>
                </a:solidFill>
              </a:rPr>
              <a:t>Rokasgrāmata 2020.</a:t>
            </a:r>
            <a:r>
              <a:rPr lang="lv-LV" dirty="0" smtClean="0">
                <a:solidFill>
                  <a:srgbClr val="1F4E79"/>
                </a:solidFill>
              </a:rPr>
              <a:t> gada </a:t>
            </a:r>
            <a:r>
              <a:rPr lang="lv-LV" dirty="0">
                <a:solidFill>
                  <a:srgbClr val="1F4E79"/>
                </a:solidFill>
              </a:rPr>
              <a:t>projektu konkursam </a:t>
            </a:r>
            <a:r>
              <a:rPr lang="lv-LV" dirty="0">
                <a:solidFill>
                  <a:srgbClr val="1F4E79"/>
                </a:solidFill>
                <a:hlinkClick r:id="rId4"/>
              </a:rPr>
              <a:t>https://</a:t>
            </a:r>
            <a:r>
              <a:rPr lang="lv-LV" dirty="0" smtClean="0">
                <a:solidFill>
                  <a:srgbClr val="1F4E79"/>
                </a:solidFill>
                <a:hlinkClick r:id="rId4"/>
              </a:rPr>
              <a:t>nordplusonline.org/eng/How-to-apply/HANDBOOK</a:t>
            </a:r>
            <a:r>
              <a:rPr lang="lv-LV" dirty="0" smtClean="0">
                <a:solidFill>
                  <a:srgbClr val="1F4E79"/>
                </a:solidFill>
              </a:rPr>
              <a:t> </a:t>
            </a: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7854" y="1132115"/>
            <a:ext cx="2676856" cy="35618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6709" y="4207983"/>
            <a:ext cx="3233294" cy="240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044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0" y="365127"/>
            <a:ext cx="6442710" cy="888908"/>
          </a:xfrm>
        </p:spPr>
        <p:txBody>
          <a:bodyPr/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</a:t>
            </a:r>
            <a:r>
              <a:rPr lang="lv-LV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pieteikumu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vērtēšana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3783" y="1033272"/>
            <a:ext cx="6108193" cy="51436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Administratīvās vērtēšanas kritēriji: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pieteikums iesniegts elektroniski </a:t>
            </a:r>
            <a:r>
              <a:rPr lang="lv-LV" sz="2800" i="1" dirty="0" err="1" smtClean="0">
                <a:solidFill>
                  <a:schemeClr val="accent1">
                    <a:lumMod val="50000"/>
                  </a:schemeClr>
                </a:solidFill>
              </a:rPr>
              <a:t>Espresso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sistēmā;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pieteikums sagatavots dāņu, norvēģu, zviedru vai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angļu valodā;</a:t>
            </a:r>
            <a:endParaRPr lang="lv-LV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Projekta pieteikumam ir pievienotas </a:t>
            </a:r>
            <a:r>
              <a:rPr lang="lv-LV" sz="2800" dirty="0" err="1" smtClean="0">
                <a:solidFill>
                  <a:schemeClr val="accent1">
                    <a:lumMod val="50000"/>
                  </a:schemeClr>
                </a:solidFill>
              </a:rPr>
              <a:t>paraksttiesīgās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 personas parakstītās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</a:rPr>
              <a:t>Nodomu vēstules </a:t>
            </a:r>
            <a:r>
              <a:rPr lang="lv-LV" sz="2800" u="sng" dirty="0" smtClean="0">
                <a:solidFill>
                  <a:schemeClr val="accent1">
                    <a:lumMod val="50000"/>
                  </a:schemeClr>
                </a:solidFill>
              </a:rPr>
              <a:t>par katru partneri un koordinatoru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, kā arī sadarbības projektiem un tīkliem – budžets;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Ja Nordplus projekti īstenoti arī iepriekš – vai ir izpildītas visas saistības pret programmu. </a:t>
            </a:r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84" y="2706624"/>
            <a:ext cx="2392088" cy="261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9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3" y="252550"/>
            <a:ext cx="5728607" cy="827314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 2018-2022</a:t>
            </a:r>
            <a:r>
              <a:rPr lang="nb-NO" altLang="lv-LV" sz="3500" b="1" dirty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lv-LV" sz="3500" b="1" dirty="0"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7360" y="1079864"/>
            <a:ext cx="7263819" cy="539931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lv-LV" altLang="lv-LV" sz="2600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 ir Ziemeļu </a:t>
            </a:r>
            <a:r>
              <a:rPr lang="lv-LV" altLang="lv-LV" sz="2600" b="1" dirty="0">
                <a:solidFill>
                  <a:srgbClr val="1F4E79"/>
                </a:solidFill>
                <a:ea typeface="MS PGothic" panose="020B0600070205080204" pitchFamily="34" charset="-128"/>
              </a:rPr>
              <a:t>Ministru padomes </a:t>
            </a:r>
            <a:r>
              <a:rPr lang="lv-LV" altLang="lv-LV" sz="26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programma Ziemeļvalstu </a:t>
            </a:r>
            <a:r>
              <a:rPr lang="lv-LV" altLang="lv-LV" sz="26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Baltijas valstu </a:t>
            </a:r>
            <a:r>
              <a:rPr lang="lv-LV" altLang="lv-LV" sz="2600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sadarbībai izglītības jomā</a:t>
            </a:r>
            <a:r>
              <a:rPr lang="lv-LV" altLang="lv-LV" sz="26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kas turpina Nordplus programmu </a:t>
            </a:r>
            <a:r>
              <a:rPr lang="lv-LV" altLang="lv-LV" sz="26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2012.-2017.   </a:t>
            </a:r>
          </a:p>
          <a:p>
            <a:pPr marL="0" indent="0">
              <a:buNone/>
              <a:defRPr/>
            </a:pPr>
            <a:r>
              <a:rPr lang="lv-LV" altLang="lv-LV" sz="2600" b="1" dirty="0">
                <a:solidFill>
                  <a:srgbClr val="1F4E79"/>
                </a:solidFill>
                <a:ea typeface="MS PGothic" panose="020B0600070205080204" pitchFamily="34" charset="-128"/>
              </a:rPr>
              <a:t>Programmas mērķi:</a:t>
            </a:r>
          </a:p>
          <a:p>
            <a:pPr marL="5400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stiprināt un attīstīt Ziemeļvalstu un Baltijas valstu izglītības institūciju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sadarbību izglītības jomā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, veicinot zināšanu ieguvi, apmaiņu un sadarbības tīklu veidošanu;</a:t>
            </a:r>
          </a:p>
          <a:p>
            <a:pPr marL="5400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uzlabot un ieviest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jauninājumus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 Ziemeļvalstu un Baltijas valstu izglītības sistēmās;</a:t>
            </a:r>
          </a:p>
          <a:p>
            <a:pPr marL="54000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veicināt 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Ziemeļvalstu </a:t>
            </a:r>
            <a:r>
              <a:rPr lang="lv-LV" altLang="lv-LV" sz="2400" b="1" dirty="0">
                <a:solidFill>
                  <a:srgbClr val="1F4E79"/>
                </a:solidFill>
                <a:latin typeface="Calibri" panose="020F0502020204030204" pitchFamily="34" charset="0"/>
              </a:rPr>
              <a:t>kultūru un valodu apguvi</a:t>
            </a:r>
            <a:r>
              <a:rPr lang="lv-LV" altLang="lv-LV" sz="2400" dirty="0">
                <a:solidFill>
                  <a:srgbClr val="1F4E79"/>
                </a:solidFill>
                <a:latin typeface="Calibri" panose="020F0502020204030204" pitchFamily="34" charset="0"/>
              </a:rPr>
              <a:t>, kā arī savstarpējo Ziemeļvalstu un Baltijas valstu valodu un kultūru izpratni</a:t>
            </a: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  <a:endParaRPr lang="lv-LV" altLang="lv-LV" sz="24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23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25" y="313509"/>
            <a:ext cx="6407876" cy="1027611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pieteikumu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vērtēšana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06880"/>
            <a:ext cx="7571232" cy="471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Kvalitātes vērtēšanas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</a:rPr>
              <a:t>kritēriji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atbilstība;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mērķi un saturs;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ieviešana un partnerības kvalitāte;</a:t>
            </a:r>
          </a:p>
          <a:p>
            <a:pPr marL="539750" indent="-182563">
              <a:buFont typeface="Wingdings" panose="05000000000000000000" pitchFamily="2" charset="2"/>
              <a:buChar char="Ø"/>
            </a:pPr>
            <a:r>
              <a:rPr lang="lv-LV" sz="3200" dirty="0" smtClean="0">
                <a:solidFill>
                  <a:schemeClr val="accent1">
                    <a:lumMod val="50000"/>
                  </a:schemeClr>
                </a:solidFill>
              </a:rPr>
              <a:t>Projekta rezultātu izplatīšana un ilgtspēja.</a:t>
            </a:r>
          </a:p>
          <a:p>
            <a:pPr marL="0" indent="0"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! Vērtēšanas procedūra aprakstīta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Nordplus Rokasgrāmatas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</a:rPr>
              <a:t>70.- 75. lpp. </a:t>
            </a:r>
            <a:endParaRPr lang="lv-LV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lv-LV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223" y="1188719"/>
            <a:ext cx="2002558" cy="217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32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725" y="313509"/>
            <a:ext cx="6407876" cy="1027611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pieteikumu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vērtēšana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" y="2480603"/>
            <a:ext cx="8339328" cy="379710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dirty="0"/>
          </a:p>
          <a:p>
            <a:pPr marL="0" indent="0" algn="just">
              <a:buNone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Ja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projektā ir iesaistīta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</a:rPr>
              <a:t>komercsabiedrība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</a:rPr>
              <a:t>, un projekta aktivitātes var kvalificēt kā komercdarbības atbalstu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, tad projektam piemēro valsts atbalsta nosacījumus – finansējuma saņēmējs paraksta deklarāciju, ka pēdējo 3 gadu laikā </a:t>
            </a:r>
            <a:r>
              <a:rPr lang="lv-LV" sz="2800" u="sng" dirty="0" smtClean="0">
                <a:solidFill>
                  <a:schemeClr val="accent1">
                    <a:lumMod val="50000"/>
                  </a:schemeClr>
                </a:solidFill>
              </a:rPr>
              <a:t>nav saņēmis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</a:rPr>
              <a:t>publisko finansējumu vairāk kā 200 000 EUR</a:t>
            </a:r>
          </a:p>
          <a:p>
            <a:pPr marL="0" indent="0">
              <a:buNone/>
            </a:pPr>
            <a:endParaRPr lang="lv-LV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4910" y="1315549"/>
            <a:ext cx="3829050" cy="1190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532" y="1341120"/>
            <a:ext cx="2852019" cy="102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413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856" y="365127"/>
            <a:ext cx="6120493" cy="653776"/>
          </a:xfrm>
        </p:spPr>
        <p:txBody>
          <a:bodyPr>
            <a:normAutofit/>
          </a:bodyPr>
          <a:lstStyle/>
          <a:p>
            <a:pPr algn="ctr"/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Informācijas avoti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9631" y="1037627"/>
            <a:ext cx="7680089" cy="50074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programmas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oficiālā mājas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lapa: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lvl="2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datu bāze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https://www.nordplusonline.org/How-to-apply/FIND-A-PARTNER</a:t>
            </a:r>
            <a:endPara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lvl="2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200" b="1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rokasgrāmata (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2020.)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5"/>
              </a:rPr>
              <a:t>https://nordplusonline.org/eng/How-to-apply/HANDBOOK</a:t>
            </a:r>
            <a:endPara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Tiešsaistes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sistēma </a:t>
            </a:r>
            <a:r>
              <a:rPr lang="lv-LV" altLang="lv-LV" sz="2200" b="1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):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http://espresso.siu.no/espresso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VIAA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mājas lapa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– sadaļa “</a:t>
            </a:r>
            <a:r>
              <a:rPr lang="lv-LV" altLang="lv-LV" sz="22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”, t.sk. īstenoto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projektu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pieredze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katrā </a:t>
            </a:r>
            <a:r>
              <a:rPr lang="lv-LV" altLang="lv-LV" sz="22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apakšprogrammā: 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http://viaa.gov.lv/lat/nordplus/par_nordplus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/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230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393825" y="1166813"/>
            <a:ext cx="7132638" cy="3158299"/>
          </a:xfrm>
        </p:spPr>
        <p:txBody>
          <a:bodyPr/>
          <a:lstStyle/>
          <a:p>
            <a:pPr marL="0" indent="0" algn="ctr" defTabSz="642938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Konsultācijas</a:t>
            </a:r>
          </a:p>
          <a:p>
            <a:pPr marL="0" indent="0" algn="ctr" defTabSz="642938">
              <a:lnSpc>
                <a:spcPct val="130000"/>
              </a:lnSpc>
              <a:spcBef>
                <a:spcPts val="600"/>
              </a:spcBef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75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3" y="365127"/>
            <a:ext cx="5728607" cy="888907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2018-2022</a:t>
            </a:r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520" y="1178169"/>
            <a:ext cx="6487886" cy="5118128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lv-LV" altLang="lv-LV" sz="23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Ziemeļu </a:t>
            </a:r>
            <a:r>
              <a:rPr lang="lv-LV" altLang="lv-LV" sz="23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Ministru padomes programma </a:t>
            </a:r>
            <a:r>
              <a:rPr lang="lv-LV" altLang="lv-LV" sz="23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</a:t>
            </a:r>
            <a:r>
              <a:rPr lang="lv-LV" altLang="lv-LV" sz="23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un Baltijas valstu sadarbībai izglītības </a:t>
            </a:r>
            <a:r>
              <a:rPr lang="lv-LV" altLang="lv-LV" sz="23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jomā, un tai ir 5 apakšprogrammas:</a:t>
            </a:r>
          </a:p>
          <a:p>
            <a:pPr marL="0" indent="0">
              <a:buNone/>
              <a:defRPr/>
            </a:pPr>
            <a:endParaRPr lang="lv-LV" altLang="lv-LV" sz="23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5033748"/>
              </p:ext>
            </p:extLst>
          </p:nvPr>
        </p:nvGraphicFramePr>
        <p:xfrm>
          <a:off x="2451462" y="2338782"/>
          <a:ext cx="645479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2292096" y="1397000"/>
            <a:ext cx="6096000" cy="4064000"/>
          </a:xfrm>
          <a:prstGeom prst="rect">
            <a:avLst/>
          </a:prstGeom>
        </p:spPr>
        <p:txBody>
          <a:bodyPr/>
          <a:lstStyle/>
          <a:p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5298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6743" y="365127"/>
            <a:ext cx="5728607" cy="888907"/>
          </a:xfrm>
        </p:spPr>
        <p:txBody>
          <a:bodyPr>
            <a:normAutofit/>
          </a:bodyPr>
          <a:lstStyle/>
          <a:p>
            <a:r>
              <a:rPr lang="nb-NO" altLang="lv-LV" sz="3500" b="1" dirty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dalībvalstis</a:t>
            </a:r>
            <a:r>
              <a:rPr lang="nb-NO" altLang="lv-LV" sz="3500" b="1" dirty="0" smtClean="0">
                <a:solidFill>
                  <a:srgbClr val="0B7D91"/>
                </a:solidFill>
                <a:latin typeface="+mn-lt"/>
                <a:ea typeface="MS PGothic" panose="020B0600070205080204" pitchFamily="34" charset="-128"/>
              </a:rPr>
              <a:t> </a:t>
            </a:r>
            <a:endParaRPr lang="lv-LV" sz="3500" b="1" dirty="0">
              <a:solidFill>
                <a:srgbClr val="0B7D91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0331" y="2390121"/>
            <a:ext cx="3718457" cy="263216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15676" y="1634203"/>
            <a:ext cx="53597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Dānija, arī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Grenlande un Fēru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Somija, arī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Ā</a:t>
            </a:r>
            <a:r>
              <a:rPr lang="lv-LV" altLang="lv-LV" sz="24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landu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salas (</a:t>
            </a:r>
            <a:r>
              <a:rPr lang="lv-LV" altLang="lv-LV" sz="2400" dirty="0" err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Olande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Islande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Zvied</a:t>
            </a:r>
            <a:r>
              <a:rPr lang="lv-LV" altLang="lv-LV" sz="24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rij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endParaRPr lang="lv-LV" altLang="lv-LV" sz="8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Baltijas valstis: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Latvija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Lietuva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Igaunija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5906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8434" y="365127"/>
            <a:ext cx="6346916" cy="766988"/>
          </a:xfrm>
        </p:spPr>
        <p:txBody>
          <a:bodyPr>
            <a:normAutofit fontScale="90000"/>
          </a:bodyPr>
          <a:lstStyle/>
          <a:p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programmas atbalstāmās aktivitātes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277814" y="1732084"/>
          <a:ext cx="7444156" cy="454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9175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1618869"/>
            <a:ext cx="8831263" cy="4745038"/>
          </a:xfrm>
        </p:spPr>
        <p:txBody>
          <a:bodyPr/>
          <a:lstStyle/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</a:t>
            </a:r>
            <a:r>
              <a:rPr lang="lv-LV" altLang="lv-LV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atbildīgo administrējošo iestādi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ieceļ </a:t>
            </a:r>
            <a:r>
              <a:rPr lang="lv-LV" altLang="lv-LV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Ziemeļvalstu Ministru 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3"/>
              </a:rPr>
              <a:t>padome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.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Šobrīd tā ir </a:t>
            </a:r>
            <a:r>
              <a:rPr lang="lv-LV" b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Pētniecības </a:t>
            </a:r>
            <a:r>
              <a:rPr lang="lv-LV" b="1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centrs I</a:t>
            </a:r>
            <a:r>
              <a:rPr lang="lv-LV" b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slandē</a:t>
            </a:r>
            <a:r>
              <a:rPr lang="lv-LV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lv-LV" i="1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Icelandic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Center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for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</a:t>
            </a:r>
            <a:r>
              <a:rPr lang="lv-LV" i="1" dirty="0" err="1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Research</a:t>
            </a:r>
            <a:r>
              <a:rPr lang="lv-LV" i="1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– </a:t>
            </a:r>
            <a:r>
              <a:rPr lang="lv-LV" i="1" dirty="0" err="1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Rannis</a:t>
            </a:r>
            <a:r>
              <a:rPr lang="lv-LV" i="1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  <a:r>
              <a:rPr lang="lv-LV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apakšprogrammu </a:t>
            </a:r>
            <a:r>
              <a:rPr lang="lv-LV" altLang="lv-LV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galvenie </a:t>
            </a:r>
            <a:r>
              <a:rPr lang="lv-LV" altLang="lv-LV" u="sng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administratori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ir Nacionālās aģentūras no: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19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Zviedrijas – Jauniešu programma 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1900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Dānijas </a:t>
            </a:r>
            <a:r>
              <a:rPr lang="lv-LV" altLang="lv-LV" sz="19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Pieaugušo izglītības programma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19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Norvēģijas -  Horizontālā programma 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1900" dirty="0" smtClean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Somijas </a:t>
            </a:r>
            <a:r>
              <a:rPr lang="lv-LV" altLang="lv-LV" sz="19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Augstākās izglītības programma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§"/>
              <a:defRPr/>
            </a:pPr>
            <a:r>
              <a:rPr lang="lv-LV" altLang="lv-LV" sz="1900" dirty="0">
                <a:solidFill>
                  <a:srgbClr val="1F4E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Islandes – Ziemeļvalstu valodu programma</a:t>
            </a:r>
          </a:p>
          <a:p>
            <a:pPr>
              <a:lnSpc>
                <a:spcPct val="80000"/>
              </a:lnSpc>
              <a:defRPr/>
            </a:pP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Lēmumu par Nordplus finansējuma piešķiršanu projektiem pieņem </a:t>
            </a:r>
            <a:r>
              <a:rPr lang="lv-LV" altLang="lv-LV" b="1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programmas </a:t>
            </a:r>
            <a:r>
              <a:rPr lang="lv-LV" altLang="lv-LV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komiteja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16 amatpersonu sastāvā no visām programmas dalībvalstīm. Latviju pārstāv 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5"/>
              </a:rPr>
              <a:t>Izglītības un zinātnes ministrija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80000"/>
              </a:lnSpc>
              <a:defRPr/>
            </a:pPr>
            <a:endParaRPr lang="lv-LV" altLang="lv-LV" sz="1000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lv-LV" altLang="lv-LV" b="1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6"/>
              </a:rPr>
              <a:t>Valsts izglītības attīstības aģentūra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ir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</a:t>
            </a:r>
            <a:r>
              <a:rPr lang="lv-LV" altLang="lv-LV" u="sng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nacionālais informācijas birojs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Latvijā un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Nordplus programmas </a:t>
            </a:r>
            <a:r>
              <a:rPr lang="lv-LV" altLang="lv-LV" dirty="0" err="1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līdzadministrators</a:t>
            </a:r>
            <a:r>
              <a:rPr lang="lv-LV" altLang="lv-LV" dirty="0" smtClean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.</a:t>
            </a:r>
            <a:endParaRPr lang="lv-LV" altLang="lv-LV" dirty="0"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</p:txBody>
      </p:sp>
      <p:pic>
        <p:nvPicPr>
          <p:cNvPr id="3072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884" y="3242882"/>
            <a:ext cx="2428875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>
            <a:hlinkClick r:id="rId3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3"/>
          <a:stretch>
            <a:fillRect/>
          </a:stretch>
        </p:blipFill>
        <p:spPr bwMode="auto">
          <a:xfrm>
            <a:off x="6513996" y="731764"/>
            <a:ext cx="2630004" cy="887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34163" y="401702"/>
            <a:ext cx="5625738" cy="845364"/>
          </a:xfrm>
        </p:spPr>
        <p:txBody>
          <a:bodyPr>
            <a:normAutofit fontScale="90000"/>
          </a:bodyPr>
          <a:lstStyle/>
          <a:p>
            <a:pPr algn="ctr"/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/>
            </a:r>
            <a:b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atbildīgās 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institūcijas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563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8216" y="997331"/>
            <a:ext cx="7242047" cy="3756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Nordplus </a:t>
            </a:r>
            <a:r>
              <a:rPr lang="lv-LV" altLang="lv-LV" dirty="0" err="1" smtClean="0">
                <a:solidFill>
                  <a:srgbClr val="1F4E79"/>
                </a:solidFill>
                <a:ea typeface="MS PGothic" panose="020B0600070205080204" pitchFamily="34" charset="-128"/>
              </a:rPr>
              <a:t>līdzadministratora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 – </a:t>
            </a:r>
            <a:r>
              <a:rPr lang="lv-LV" altLang="lv-LV" b="1" dirty="0" smtClean="0">
                <a:solidFill>
                  <a:srgbClr val="1F4E79"/>
                </a:solidFill>
                <a:ea typeface="MS PGothic" panose="020B0600070205080204" pitchFamily="34" charset="-128"/>
                <a:hlinkClick r:id="rId2"/>
              </a:rPr>
              <a:t>Valsts izglītības attīstības aģentūras 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galvenās funkcijas:</a:t>
            </a:r>
          </a:p>
          <a:p>
            <a:pPr>
              <a:buFontTx/>
              <a:buChar char="-"/>
              <a:defRPr/>
            </a:pP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projektu pieteicēju un īstenotāju konsultēšana, informatīvi pasākumi par Nordplus programmu;</a:t>
            </a:r>
          </a:p>
          <a:p>
            <a:pPr>
              <a:buFontTx/>
              <a:buChar char="-"/>
              <a:defRPr/>
            </a:pP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iesaiste projektu pieteikumu vērtēšanā (!VIAA nevērtē projektus no Latvijas iesniedzējiem);</a:t>
            </a:r>
          </a:p>
          <a:p>
            <a:pPr>
              <a:buFontTx/>
              <a:buChar char="-"/>
              <a:defRPr/>
            </a:pP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rojektu pieredzes un labas prakses popularizācija, piemēram, «pieredzes stāsti» VIAA 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mājas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lapā: 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3"/>
              </a:rPr>
              <a:t>http</a:t>
            </a:r>
            <a:r>
              <a:rPr lang="lv-LV" altLang="lv-LV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3"/>
              </a:rPr>
              <a:t>://viaa.gov.lv/lat/nordplus/nordplus_pieredze/nordplus_jauniesu_izgl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3"/>
              </a:rPr>
              <a:t>/</a:t>
            </a: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marL="0" indent="0" algn="ctr">
              <a:buNone/>
              <a:defRPr/>
            </a:pPr>
            <a:r>
              <a:rPr lang="lv-LV" altLang="lv-LV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VIAA pārstāvji var apmeklēt Nordplus projektu pasākumus, veikt monitoringa vizītes, sagatavot ieteikumus projektu īstenotājiem un apakšprogrammas galvenajam administratoram. 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1F453F6-72C5-44F4-B5CB-A44C7B1824D7}" type="slidenum">
              <a:rPr lang="en-US" altLang="lv-LV" smtClean="0"/>
              <a:pPr/>
              <a:t>7</a:t>
            </a:fld>
            <a:endParaRPr lang="en-US" altLang="lv-LV" smtClean="0"/>
          </a:p>
        </p:txBody>
      </p:sp>
      <p:pic>
        <p:nvPicPr>
          <p:cNvPr id="36869" name="Picture 1">
            <a:hlinkClick r:id="rId2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6"/>
          <a:stretch>
            <a:fillRect/>
          </a:stretch>
        </p:blipFill>
        <p:spPr bwMode="auto">
          <a:xfrm>
            <a:off x="4489705" y="5159114"/>
            <a:ext cx="4005262" cy="15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73075" y="90806"/>
            <a:ext cx="5625738" cy="845364"/>
          </a:xfrm>
        </p:spPr>
        <p:txBody>
          <a:bodyPr>
            <a:normAutofit fontScale="90000"/>
          </a:bodyPr>
          <a:lstStyle/>
          <a:p>
            <a:pPr algn="ctr"/>
            <a:r>
              <a:rPr lang="nb-NO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/>
            </a:r>
            <a:b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alt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atbildīgās </a:t>
            </a:r>
            <a:r>
              <a:rPr lang="lv-LV" altLang="lv-LV" sz="35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institūcijas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4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2047875" y="1235075"/>
            <a:ext cx="6832600" cy="2549525"/>
          </a:xfrm>
        </p:spPr>
        <p:txBody>
          <a:bodyPr/>
          <a:lstStyle/>
          <a:p>
            <a:pPr algn="just"/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Projekta </a:t>
            </a:r>
            <a:r>
              <a:rPr lang="lv-LV" altLang="lv-LV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koordinators 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– juridiska persona (organizācija, iestāde, uzņēmums), kura, ja projekts tiek atbalstīts, slēdz līgumu ar Nordplus programmu un ir kopumā atbildīga par projekta īstenošanu; </a:t>
            </a:r>
          </a:p>
          <a:p>
            <a:pPr algn="just"/>
            <a:r>
              <a:rPr lang="lv-LV" altLang="lv-LV" b="1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Partneri </a:t>
            </a:r>
            <a:r>
              <a:rPr lang="lv-LV" altLang="lv-LV" dirty="0" smtClean="0">
                <a:solidFill>
                  <a:srgbClr val="1F4E79"/>
                </a:solidFill>
                <a:ea typeface="MS PGothic" panose="020B0600070205080204" pitchFamily="34" charset="-128"/>
              </a:rPr>
              <a:t>– juridiskas personas, kuru līdzdalība jau sākotnēji paredzēta projekta īstenošanā un kuru uzdevumi aprakstīti projekta pieteikumā. No vienas valsts var būt vairāki partneri. </a:t>
            </a:r>
          </a:p>
          <a:p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grpSp>
        <p:nvGrpSpPr>
          <p:cNvPr id="37892" name="Group 1"/>
          <p:cNvGrpSpPr>
            <a:grpSpLocks/>
          </p:cNvGrpSpPr>
          <p:nvPr/>
        </p:nvGrpSpPr>
        <p:grpSpPr bwMode="auto">
          <a:xfrm>
            <a:off x="2459038" y="3784600"/>
            <a:ext cx="6421437" cy="2630488"/>
            <a:chOff x="319088" y="1557338"/>
            <a:chExt cx="8567737" cy="4533900"/>
          </a:xfrm>
        </p:grpSpPr>
        <p:sp>
          <p:nvSpPr>
            <p:cNvPr id="37893" name="Rectangle 3"/>
            <p:cNvSpPr>
              <a:spLocks noChangeArrowheads="1"/>
            </p:cNvSpPr>
            <p:nvPr/>
          </p:nvSpPr>
          <p:spPr bwMode="auto">
            <a:xfrm>
              <a:off x="319088" y="1720847"/>
              <a:ext cx="2660206" cy="1515415"/>
            </a:xfrm>
            <a:prstGeom prst="rect">
              <a:avLst/>
            </a:prstGeom>
            <a:noFill/>
            <a:ln w="50800" cmpd="dbl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Ziemeļvalstu Ministru</a:t>
              </a:r>
            </a:p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 padome</a:t>
              </a:r>
              <a:endParaRPr lang="en-US" altLang="lv-LV" sz="15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894" name="Line 4"/>
            <p:cNvSpPr>
              <a:spLocks noChangeShapeType="1"/>
            </p:cNvSpPr>
            <p:nvPr/>
          </p:nvSpPr>
          <p:spPr bwMode="auto">
            <a:xfrm>
              <a:off x="2992438" y="2133600"/>
              <a:ext cx="2043112" cy="0"/>
            </a:xfrm>
            <a:prstGeom prst="line">
              <a:avLst/>
            </a:prstGeom>
            <a:noFill/>
            <a:ln w="38100" cmpd="dbl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895" name="Rectangle 5"/>
            <p:cNvSpPr>
              <a:spLocks noChangeArrowheads="1"/>
            </p:cNvSpPr>
            <p:nvPr/>
          </p:nvSpPr>
          <p:spPr bwMode="auto">
            <a:xfrm>
              <a:off x="5048694" y="1557338"/>
              <a:ext cx="3695700" cy="1154113"/>
            </a:xfrm>
            <a:prstGeom prst="rect">
              <a:avLst/>
            </a:prstGeom>
            <a:noFill/>
            <a:ln w="38100" cmpd="dbl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 i="1" dirty="0">
                  <a:solidFill>
                    <a:srgbClr val="000099"/>
                  </a:solidFill>
                  <a:latin typeface="Arial" panose="020B0604020202020204" pitchFamily="34" charset="0"/>
                </a:rPr>
                <a:t>Programmas administratori</a:t>
              </a:r>
              <a:endParaRPr lang="en-US" altLang="lv-LV" sz="1500" dirty="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896" name="Line 6"/>
            <p:cNvSpPr>
              <a:spLocks noChangeShapeType="1"/>
            </p:cNvSpPr>
            <p:nvPr/>
          </p:nvSpPr>
          <p:spPr bwMode="auto">
            <a:xfrm flipH="1">
              <a:off x="2363788" y="2628900"/>
              <a:ext cx="2671762" cy="10731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897" name="Rectangle 7"/>
            <p:cNvSpPr>
              <a:spLocks noChangeArrowheads="1"/>
            </p:cNvSpPr>
            <p:nvPr/>
          </p:nvSpPr>
          <p:spPr bwMode="auto">
            <a:xfrm>
              <a:off x="1579563" y="3783013"/>
              <a:ext cx="1412875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Proj.1</a:t>
              </a:r>
              <a:r>
                <a:rPr lang="lv-LV" altLang="lv-LV" sz="1500">
                  <a:latin typeface="Arial" panose="020B0604020202020204" pitchFamily="34" charset="0"/>
                </a:rPr>
                <a:t> </a:t>
              </a:r>
              <a:endParaRPr lang="en-US" altLang="lv-LV" sz="1500">
                <a:latin typeface="Arial" panose="020B0604020202020204" pitchFamily="34" charset="0"/>
              </a:endParaRPr>
            </a:p>
          </p:txBody>
        </p:sp>
        <p:sp>
          <p:nvSpPr>
            <p:cNvPr id="37898" name="Rectangle 8"/>
            <p:cNvSpPr>
              <a:spLocks noChangeArrowheads="1"/>
            </p:cNvSpPr>
            <p:nvPr/>
          </p:nvSpPr>
          <p:spPr bwMode="auto">
            <a:xfrm>
              <a:off x="3541713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Proj.2</a:t>
              </a:r>
              <a:r>
                <a:rPr lang="lv-LV" altLang="lv-LV" sz="1500">
                  <a:latin typeface="Arial" panose="020B0604020202020204" pitchFamily="34" charset="0"/>
                </a:rPr>
                <a:t> </a:t>
              </a:r>
              <a:endParaRPr lang="en-US" altLang="lv-LV" sz="1500">
                <a:latin typeface="Arial" panose="020B0604020202020204" pitchFamily="34" charset="0"/>
              </a:endParaRPr>
            </a:p>
          </p:txBody>
        </p:sp>
        <p:sp>
          <p:nvSpPr>
            <p:cNvPr id="37899" name="Rectangle 9"/>
            <p:cNvSpPr>
              <a:spLocks noChangeArrowheads="1"/>
            </p:cNvSpPr>
            <p:nvPr/>
          </p:nvSpPr>
          <p:spPr bwMode="auto">
            <a:xfrm>
              <a:off x="5507038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Proj.3</a:t>
              </a:r>
              <a:endParaRPr lang="en-US" altLang="lv-LV" sz="15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0" name="Rectangle 10"/>
            <p:cNvSpPr>
              <a:spLocks noChangeArrowheads="1"/>
            </p:cNvSpPr>
            <p:nvPr/>
          </p:nvSpPr>
          <p:spPr bwMode="auto">
            <a:xfrm>
              <a:off x="7472363" y="3783013"/>
              <a:ext cx="1414462" cy="825500"/>
            </a:xfrm>
            <a:prstGeom prst="rect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500">
                  <a:solidFill>
                    <a:srgbClr val="000099"/>
                  </a:solidFill>
                  <a:latin typeface="Arial" panose="020B0604020202020204" pitchFamily="34" charset="0"/>
                </a:rPr>
                <a:t>Proj. N</a:t>
              </a:r>
              <a:endParaRPr lang="en-US" altLang="lv-LV" sz="15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1" name="Rectangle 11"/>
            <p:cNvSpPr>
              <a:spLocks noChangeArrowheads="1"/>
            </p:cNvSpPr>
            <p:nvPr/>
          </p:nvSpPr>
          <p:spPr bwMode="auto">
            <a:xfrm>
              <a:off x="1498600" y="5432425"/>
              <a:ext cx="1103313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2</a:t>
              </a:r>
              <a:r>
                <a:rPr lang="lv-LV" altLang="lv-LV" sz="1200">
                  <a:latin typeface="Arial" panose="020B0604020202020204" pitchFamily="34" charset="0"/>
                </a:rPr>
                <a:t> </a:t>
              </a:r>
              <a:endParaRPr lang="en-US" altLang="lv-LV" sz="1200">
                <a:latin typeface="Arial" panose="020B0604020202020204" pitchFamily="34" charset="0"/>
              </a:endParaRPr>
            </a:p>
          </p:txBody>
        </p:sp>
        <p:sp>
          <p:nvSpPr>
            <p:cNvPr id="37902" name="Line 12"/>
            <p:cNvSpPr>
              <a:spLocks noChangeShapeType="1"/>
            </p:cNvSpPr>
            <p:nvPr/>
          </p:nvSpPr>
          <p:spPr bwMode="auto">
            <a:xfrm flipH="1">
              <a:off x="7629525" y="2794000"/>
              <a:ext cx="942975" cy="9080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3" name="Line 13"/>
            <p:cNvSpPr>
              <a:spLocks noChangeShapeType="1"/>
            </p:cNvSpPr>
            <p:nvPr/>
          </p:nvSpPr>
          <p:spPr bwMode="auto">
            <a:xfrm flipH="1">
              <a:off x="4329113" y="2794000"/>
              <a:ext cx="2043112" cy="989013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4" name="Line 14"/>
            <p:cNvSpPr>
              <a:spLocks noChangeShapeType="1"/>
            </p:cNvSpPr>
            <p:nvPr/>
          </p:nvSpPr>
          <p:spPr bwMode="auto">
            <a:xfrm flipH="1">
              <a:off x="5900738" y="2794000"/>
              <a:ext cx="1414462" cy="90805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5" name="Line 15"/>
            <p:cNvSpPr>
              <a:spLocks noChangeShapeType="1"/>
            </p:cNvSpPr>
            <p:nvPr/>
          </p:nvSpPr>
          <p:spPr bwMode="auto">
            <a:xfrm flipH="1">
              <a:off x="712788" y="4691063"/>
              <a:ext cx="787400" cy="660400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6" name="Line 16"/>
            <p:cNvSpPr>
              <a:spLocks noChangeShapeType="1"/>
            </p:cNvSpPr>
            <p:nvPr/>
          </p:nvSpPr>
          <p:spPr bwMode="auto">
            <a:xfrm>
              <a:off x="2206625" y="4691063"/>
              <a:ext cx="0" cy="741362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  <p:sp>
          <p:nvSpPr>
            <p:cNvPr id="37907" name="Rectangle 17"/>
            <p:cNvSpPr>
              <a:spLocks noChangeArrowheads="1"/>
            </p:cNvSpPr>
            <p:nvPr/>
          </p:nvSpPr>
          <p:spPr bwMode="auto">
            <a:xfrm>
              <a:off x="319088" y="5432425"/>
              <a:ext cx="1101725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1</a:t>
              </a:r>
              <a:endParaRPr lang="en-US" altLang="lv-LV" sz="1200">
                <a:solidFill>
                  <a:srgbClr val="000099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908" name="Rectangle 18"/>
            <p:cNvSpPr>
              <a:spLocks noChangeArrowheads="1"/>
            </p:cNvSpPr>
            <p:nvPr/>
          </p:nvSpPr>
          <p:spPr bwMode="auto">
            <a:xfrm>
              <a:off x="2678113" y="5432425"/>
              <a:ext cx="1101725" cy="658813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938213" eaLnBrk="0" fontAlgn="base" hangingPunct="0">
                <a:spcBef>
                  <a:spcPct val="0"/>
                </a:spcBef>
                <a:spcAft>
                  <a:spcPct val="0"/>
                </a:spcAft>
                <a:defRPr sz="1700">
                  <a:solidFill>
                    <a:schemeClr val="tx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lv-LV" altLang="lv-LV" sz="1200">
                  <a:solidFill>
                    <a:srgbClr val="000099"/>
                  </a:solidFill>
                  <a:latin typeface="Arial" panose="020B0604020202020204" pitchFamily="34" charset="0"/>
                </a:rPr>
                <a:t>Partneris N</a:t>
              </a:r>
              <a:r>
                <a:rPr lang="lv-LV" altLang="lv-LV" sz="1200">
                  <a:latin typeface="Arial" panose="020B0604020202020204" pitchFamily="34" charset="0"/>
                </a:rPr>
                <a:t> </a:t>
              </a:r>
              <a:endParaRPr lang="en-US" altLang="lv-LV" sz="1200">
                <a:latin typeface="Arial" panose="020B0604020202020204" pitchFamily="34" charset="0"/>
              </a:endParaRPr>
            </a:p>
          </p:txBody>
        </p:sp>
        <p:sp>
          <p:nvSpPr>
            <p:cNvPr id="37909" name="Line 19"/>
            <p:cNvSpPr>
              <a:spLocks noChangeShapeType="1"/>
            </p:cNvSpPr>
            <p:nvPr/>
          </p:nvSpPr>
          <p:spPr bwMode="auto">
            <a:xfrm>
              <a:off x="2992438" y="4691063"/>
              <a:ext cx="471487" cy="660400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lv-LV"/>
            </a:p>
          </p:txBody>
        </p:sp>
      </p:grp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2076819" y="231104"/>
            <a:ext cx="5625738" cy="845364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5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 projektu īstenošanā</a:t>
            </a:r>
            <a:endParaRPr lang="lv-LV" sz="35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87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314" y="1847088"/>
            <a:ext cx="7768046" cy="398765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lv-LV" sz="2500" dirty="0" smtClean="0">
                <a:solidFill>
                  <a:srgbClr val="1F4E79"/>
                </a:solidFill>
              </a:rPr>
              <a:t>Programmas budžets veidojas no programmas </a:t>
            </a:r>
            <a:r>
              <a:rPr lang="lv-LV" sz="2500" b="1" dirty="0" smtClean="0">
                <a:solidFill>
                  <a:srgbClr val="1F4E79"/>
                </a:solidFill>
              </a:rPr>
              <a:t>dalībvalstu iemaksām</a:t>
            </a:r>
            <a:r>
              <a:rPr lang="lv-LV" sz="2500" dirty="0" smtClean="0">
                <a:solidFill>
                  <a:srgbClr val="1F4E79"/>
                </a:solidFill>
              </a:rPr>
              <a:t>. Tas tiek </a:t>
            </a:r>
            <a:r>
              <a:rPr lang="lv-LV" sz="2500" dirty="0">
                <a:solidFill>
                  <a:srgbClr val="1F4E79"/>
                </a:solidFill>
              </a:rPr>
              <a:t>aprēķināts, pamatojoties uz katras valsts daļu </a:t>
            </a:r>
            <a:r>
              <a:rPr lang="lv-LV" sz="2500" dirty="0" smtClean="0">
                <a:solidFill>
                  <a:srgbClr val="1F4E79"/>
                </a:solidFill>
              </a:rPr>
              <a:t>kopējā </a:t>
            </a:r>
            <a:r>
              <a:rPr lang="lv-LV" sz="2500" dirty="0">
                <a:solidFill>
                  <a:srgbClr val="1F4E79"/>
                </a:solidFill>
              </a:rPr>
              <a:t>Ziemeļvalstu/Baltijas valstu iekšzemes kopproduktā (IKP) par pēdējiem diviem pieejamajiem </a:t>
            </a:r>
            <a:r>
              <a:rPr lang="lv-LV" sz="2500" dirty="0" smtClean="0">
                <a:solidFill>
                  <a:srgbClr val="1F4E79"/>
                </a:solidFill>
              </a:rPr>
              <a:t>gadiem;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lv-LV" sz="2500" dirty="0" smtClean="0">
                <a:solidFill>
                  <a:srgbClr val="1F4E79"/>
                </a:solidFill>
              </a:rPr>
              <a:t>Ikgadējais programmas budžets ir aptuveni </a:t>
            </a:r>
            <a:r>
              <a:rPr lang="lv-LV" sz="2500" b="1" dirty="0" smtClean="0">
                <a:solidFill>
                  <a:srgbClr val="1F4E79"/>
                </a:solidFill>
              </a:rPr>
              <a:t>10 milj. EUR</a:t>
            </a:r>
            <a:r>
              <a:rPr lang="lv-LV" sz="2500" dirty="0" smtClean="0">
                <a:solidFill>
                  <a:srgbClr val="1F4E79"/>
                </a:solidFill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lv-LV" sz="2500" dirty="0" smtClean="0">
                <a:solidFill>
                  <a:srgbClr val="1F4E79"/>
                </a:solidFill>
              </a:rPr>
              <a:t>Latvija katru gadu iemaksā </a:t>
            </a:r>
            <a:r>
              <a:rPr lang="lv-LV" sz="2500" dirty="0" err="1" smtClean="0">
                <a:solidFill>
                  <a:srgbClr val="1F4E79"/>
                </a:solidFill>
              </a:rPr>
              <a:t>Nordplus</a:t>
            </a:r>
            <a:r>
              <a:rPr lang="lv-LV" sz="2500" dirty="0" smtClean="0">
                <a:solidFill>
                  <a:srgbClr val="1F4E79"/>
                </a:solidFill>
              </a:rPr>
              <a:t> programmas budžetā aptuveni 178 000 EUR.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72936" y="365126"/>
            <a:ext cx="6242413" cy="1325563"/>
          </a:xfrm>
        </p:spPr>
        <p:txBody>
          <a:bodyPr>
            <a:normAutofit/>
          </a:bodyPr>
          <a:lstStyle/>
          <a:p>
            <a:r>
              <a:rPr lang="lv-LV" sz="3500" b="1" dirty="0" err="1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Nordplus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 - daži </a:t>
            </a:r>
            <a:r>
              <a:rPr lang="lv-LV" sz="3500" b="1" dirty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fakti </a:t>
            </a:r>
            <a:r>
              <a:rPr lang="lv-LV" sz="3500" b="1" dirty="0" smtClean="0">
                <a:solidFill>
                  <a:srgbClr val="1F4E79"/>
                </a:solidFill>
                <a:latin typeface="+mn-lt"/>
                <a:ea typeface="MS PGothic" panose="020B0600070205080204" pitchFamily="34" charset="-128"/>
                <a:sym typeface="Dancer-Light" pitchFamily="2" charset="0"/>
              </a:rPr>
              <a:t>un skaitļi </a:t>
            </a:r>
            <a:endParaRPr lang="lv-LV" sz="3500" b="1" dirty="0">
              <a:solidFill>
                <a:srgbClr val="1F4E79"/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202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4674</TotalTime>
  <Words>1082</Words>
  <Application>Microsoft Office PowerPoint</Application>
  <PresentationFormat>On-screen Show (4:3)</PresentationFormat>
  <Paragraphs>212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MS PGothic</vt:lpstr>
      <vt:lpstr>Arial</vt:lpstr>
      <vt:lpstr>Calibri</vt:lpstr>
      <vt:lpstr>Calibri Light</vt:lpstr>
      <vt:lpstr>Dancer-Book</vt:lpstr>
      <vt:lpstr>Dancer-Light</vt:lpstr>
      <vt:lpstr>Times New Roman</vt:lpstr>
      <vt:lpstr>Verdana</vt:lpstr>
      <vt:lpstr>Wingdings</vt:lpstr>
      <vt:lpstr>Office Theme</vt:lpstr>
      <vt:lpstr>Nordplus 2018-2022 2020. gada projektu konkurss </vt:lpstr>
      <vt:lpstr>Nordplus 2018-2022 </vt:lpstr>
      <vt:lpstr>Nordplus 2018-2022 </vt:lpstr>
      <vt:lpstr>Nordplus dalībvalstis </vt:lpstr>
      <vt:lpstr>Nordplus programmas atbalstāmās aktivitātes</vt:lpstr>
      <vt:lpstr>Nordplus  atbildīgās institūcijas</vt:lpstr>
      <vt:lpstr>Nordplus  atbildīgās institūcijas</vt:lpstr>
      <vt:lpstr>Koordinatori un partneri projektu īstenošanā</vt:lpstr>
      <vt:lpstr>Nordplus - daži fakti un skaitļi </vt:lpstr>
      <vt:lpstr>Nordplus - daži fakti un skaitļi </vt:lpstr>
      <vt:lpstr>Nordplus - daži fakti un skaitļi </vt:lpstr>
      <vt:lpstr>Nordplus 2019. gada projektu konkursa kopējie rezultāti   </vt:lpstr>
      <vt:lpstr>Nordplus 2019. gada projektu konkursa rezultāti Latvijā  </vt:lpstr>
      <vt:lpstr>Nordplus 2019. gada projektu konkursa kopējie rezultāti  </vt:lpstr>
      <vt:lpstr>2019. gada projektu pieteikumu sadalījums starp programmas dalībvalstīm</vt:lpstr>
      <vt:lpstr>Nordplus 2020. gada konkurss</vt:lpstr>
      <vt:lpstr>Nordplus 2020.gada konkurss</vt:lpstr>
      <vt:lpstr>Nordplus 2020.gada konkurss</vt:lpstr>
      <vt:lpstr>Projektu pieteikumu vērtēšana</vt:lpstr>
      <vt:lpstr>Projektu pieteikumu vērtēšana</vt:lpstr>
      <vt:lpstr>Projektu pieteikumu vērtēšana</vt:lpstr>
      <vt:lpstr>Informācijas avoti</vt:lpstr>
      <vt:lpstr>PowerPoint Presentation</vt:lpstr>
    </vt:vector>
  </TitlesOfParts>
  <Company>VIAA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Irīna Jevgenova</cp:lastModifiedBy>
  <cp:revision>135</cp:revision>
  <cp:lastPrinted>2018-11-20T09:32:25Z</cp:lastPrinted>
  <dcterms:created xsi:type="dcterms:W3CDTF">2017-03-17T07:53:29Z</dcterms:created>
  <dcterms:modified xsi:type="dcterms:W3CDTF">2019-11-21T12:31:06Z</dcterms:modified>
</cp:coreProperties>
</file>