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0" r:id="rId3"/>
    <p:sldId id="266" r:id="rId4"/>
    <p:sldId id="264" r:id="rId5"/>
    <p:sldId id="271" r:id="rId6"/>
    <p:sldId id="268" r:id="rId7"/>
    <p:sldId id="265" r:id="rId8"/>
    <p:sldId id="272" r:id="rId9"/>
    <p:sldId id="273" r:id="rId10"/>
    <p:sldId id="277" r:id="rId11"/>
    <p:sldId id="274" r:id="rId12"/>
    <p:sldId id="275" r:id="rId13"/>
    <p:sldId id="263" r:id="rId14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</a:t>
          </a:r>
        </a:p>
        <a:p>
          <a:pPr defTabSz="355600">
            <a:spcAft>
              <a:spcPct val="35000"/>
            </a:spcAft>
          </a:pPr>
          <a:endParaRPr lang="en-US" sz="900" dirty="0"/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4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Projekti, kas vērsti uz terminoloģijas izstrādi un vārdnīcu sagatavošanu</a:t>
          </a:r>
          <a:endParaRPr lang="en-US" sz="2400" dirty="0">
            <a:solidFill>
              <a:schemeClr val="accent1">
                <a:lumMod val="50000"/>
              </a:schemeClr>
            </a:solidFill>
          </a:endParaRP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70AE4BFF-BB2E-480A-8BAC-72D48447C38F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gm:t>
    </dgm:pt>
    <dgm:pt modelId="{F8662648-C6FD-4DFD-B9E3-08C23B5A36D0}" type="parTrans" cxnId="{6213F5A0-984E-4D79-808D-7A8F1B01DF00}">
      <dgm:prSet/>
      <dgm:spPr/>
      <dgm:t>
        <a:bodyPr/>
        <a:lstStyle/>
        <a:p>
          <a:endParaRPr lang="en-US"/>
        </a:p>
      </dgm:t>
    </dgm:pt>
    <dgm:pt modelId="{43DD8A3A-208C-46CF-9970-360D96080D9D}" type="sibTrans" cxnId="{6213F5A0-984E-4D79-808D-7A8F1B01DF00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49CBD0B3-3722-42B4-8D78-D8014AEB0841}" type="pres">
      <dgm:prSet presAssocID="{BE69E6E6-3D2F-458E-9DBD-750F56485A25}" presName="parentText" presStyleLbl="node1" presStyleIdx="0" presStyleCnt="5" custScaleX="142857" custScaleY="47286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5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C7A0328-9201-40D6-BD30-01FD599AD932}" type="pres">
      <dgm:prSet presAssocID="{F95D81BB-8B5D-4DAE-A63F-E92348336009}" presName="parentText" presStyleLbl="node1" presStyleIdx="1" presStyleCnt="5" custScaleX="142857" custScaleY="41529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5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AFFFE584-61E2-4FAD-8D64-E8117BF2064C}" type="pres">
      <dgm:prSet presAssocID="{70AE4BFF-BB2E-480A-8BAC-72D48447C38F}" presName="parentLin" presStyleCnt="0"/>
      <dgm:spPr/>
    </dgm:pt>
    <dgm:pt modelId="{1616A49E-799A-4651-A163-CD2C988BE031}" type="pres">
      <dgm:prSet presAssocID="{70AE4BFF-BB2E-480A-8BAC-72D48447C38F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6B18F8D1-4019-4EB4-A62E-4C825FF36CA2}" type="pres">
      <dgm:prSet presAssocID="{70AE4BFF-BB2E-480A-8BAC-72D48447C38F}" presName="parentText" presStyleLbl="node1" presStyleIdx="2" presStyleCnt="5" custScaleX="142857" custScaleY="6789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92B352-FF0C-4898-9688-3499A253BCB6}" type="pres">
      <dgm:prSet presAssocID="{70AE4BFF-BB2E-480A-8BAC-72D48447C38F}" presName="negativeSpace" presStyleCnt="0"/>
      <dgm:spPr/>
    </dgm:pt>
    <dgm:pt modelId="{AC98D1B1-28BE-4E6A-B70C-D28A8BEE13D1}" type="pres">
      <dgm:prSet presAssocID="{70AE4BFF-BB2E-480A-8BAC-72D48447C38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414CAB-5786-4584-8F4C-11F24C812425}" type="pres">
      <dgm:prSet presAssocID="{43DD8A3A-208C-46CF-9970-360D96080D9D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AB2A6E9-42E5-46E6-B3B6-C1A651216328}" type="pres">
      <dgm:prSet presAssocID="{E509881F-B777-4D45-AC19-6D73C26CCFF4}" presName="parentText" presStyleLbl="node1" presStyleIdx="3" presStyleCnt="5" custScaleX="142857" custScaleY="32752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5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D1A2CB04-F374-4947-9056-B497F37BBD2A}" type="pres">
      <dgm:prSet presAssocID="{0BC923A2-CDAF-4419-A2D0-C1512D5F9447}" presName="parentText" presStyleLbl="node1" presStyleIdx="4" presStyleCnt="5" custScaleX="141094" custScaleY="432281" custLinFactX="229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43D2B624-8DDB-453E-A168-9AF90DF8A3DA}" type="presOf" srcId="{70AE4BFF-BB2E-480A-8BAC-72D48447C38F}" destId="{6B18F8D1-4019-4EB4-A62E-4C825FF36CA2}" srcOrd="1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6213F5A0-984E-4D79-808D-7A8F1B01DF00}" srcId="{0117A65E-6CDD-48B4-8037-C3419189008A}" destId="{70AE4BFF-BB2E-480A-8BAC-72D48447C38F}" srcOrd="2" destOrd="0" parTransId="{F8662648-C6FD-4DFD-B9E3-08C23B5A36D0}" sibTransId="{43DD8A3A-208C-46CF-9970-360D96080D9D}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2EBCCADA-F783-4FBB-971E-98743FB1E5F6}" type="presOf" srcId="{70AE4BFF-BB2E-480A-8BAC-72D48447C38F}" destId="{1616A49E-799A-4651-A163-CD2C988BE031}" srcOrd="0" destOrd="0" presId="urn:microsoft.com/office/officeart/2005/8/layout/list1"/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E0225B32-4DC9-4353-8F27-F7D9F067BC1D}" type="presParOf" srcId="{736975D6-A479-41D8-8813-20C9F08C29E1}" destId="{AFFFE584-61E2-4FAD-8D64-E8117BF2064C}" srcOrd="8" destOrd="0" presId="urn:microsoft.com/office/officeart/2005/8/layout/list1"/>
    <dgm:cxn modelId="{5391C12A-C374-42AE-9BA5-4AFE16ACD7EE}" type="presParOf" srcId="{AFFFE584-61E2-4FAD-8D64-E8117BF2064C}" destId="{1616A49E-799A-4651-A163-CD2C988BE031}" srcOrd="0" destOrd="0" presId="urn:microsoft.com/office/officeart/2005/8/layout/list1"/>
    <dgm:cxn modelId="{E301B4A9-8E6B-4382-8FFA-B5F37D236DEE}" type="presParOf" srcId="{AFFFE584-61E2-4FAD-8D64-E8117BF2064C}" destId="{6B18F8D1-4019-4EB4-A62E-4C825FF36CA2}" srcOrd="1" destOrd="0" presId="urn:microsoft.com/office/officeart/2005/8/layout/list1"/>
    <dgm:cxn modelId="{8535670E-8971-4805-8DC7-240C03767ADA}" type="presParOf" srcId="{736975D6-A479-41D8-8813-20C9F08C29E1}" destId="{FA92B352-FF0C-4898-9688-3499A253BCB6}" srcOrd="9" destOrd="0" presId="urn:microsoft.com/office/officeart/2005/8/layout/list1"/>
    <dgm:cxn modelId="{42D5BBA4-B7CF-4096-85EC-4105288CBA06}" type="presParOf" srcId="{736975D6-A479-41D8-8813-20C9F08C29E1}" destId="{AC98D1B1-28BE-4E6A-B70C-D28A8BEE13D1}" srcOrd="10" destOrd="0" presId="urn:microsoft.com/office/officeart/2005/8/layout/list1"/>
    <dgm:cxn modelId="{1DCD8630-53FA-425F-8851-914914377B58}" type="presParOf" srcId="{736975D6-A479-41D8-8813-20C9F08C29E1}" destId="{9F414CAB-5786-4584-8F4C-11F24C812425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2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1DA06-719C-4E7A-BFB6-34FCD90D0175}" type="pres">
      <dgm:prSet presAssocID="{8693B5EB-831C-42DE-89DB-766A06D4B4F9}" presName="circ2" presStyleLbl="vennNode1" presStyleIdx="1" presStyleCnt="2"/>
      <dgm:spPr/>
      <dgm:t>
        <a:bodyPr/>
        <a:lstStyle/>
        <a:p>
          <a:endParaRPr lang="en-US"/>
        </a:p>
      </dgm:t>
    </dgm:pt>
    <dgm:pt modelId="{E908F60C-E50F-4BDC-A7D7-289AE1605FBA}" type="pres">
      <dgm:prSet presAssocID="{8693B5EB-831C-42DE-89DB-766A06D4B4F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98217253-36B0-40C5-9B12-9BD4252EB7BF}" type="presOf" srcId="{8693B5EB-831C-42DE-89DB-766A06D4B4F9}" destId="{E908F60C-E50F-4BDC-A7D7-289AE1605FBA}" srcOrd="1" destOrd="0" presId="urn:microsoft.com/office/officeart/2005/8/layout/venn1"/>
    <dgm:cxn modelId="{850D3D5F-BBBC-4952-80D4-C128F95B2596}" type="presOf" srcId="{8693B5EB-831C-42DE-89DB-766A06D4B4F9}" destId="{F241DA06-719C-4E7A-BFB6-34FCD90D0175}" srcOrd="0" destOrd="0" presId="urn:microsoft.com/office/officeart/2005/8/layout/venn1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1" destOrd="0" parTransId="{F8DEAAC7-1530-42F9-A1C0-F59344BC086D}" sibTransId="{4B2F42DF-7E99-45D8-88A9-7F0CB29863FD}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BE0D0703-06AA-4A28-8D5A-8863627195CA}" type="presParOf" srcId="{5DDAA164-F6E4-4957-A4DF-42752AB8055B}" destId="{F241DA06-719C-4E7A-BFB6-34FCD90D0175}" srcOrd="2" destOrd="0" presId="urn:microsoft.com/office/officeart/2005/8/layout/venn1"/>
    <dgm:cxn modelId="{151FD789-1086-4B2B-8C56-0A0DBB0B706F}" type="presParOf" srcId="{5DDAA164-F6E4-4957-A4DF-42752AB8055B}" destId="{E908F60C-E50F-4BDC-A7D7-289AE1605FB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75%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5A8204A2-7741-4E77-84C8-F012059D52D9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25% 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4FCF80F4-9A91-48C8-8BBB-FF0F2F7A9D0C}" type="parTrans" cxnId="{58C4E45B-DDD2-40F7-AA4C-50FB2C00CD12}">
      <dgm:prSet/>
      <dgm:spPr/>
      <dgm:t>
        <a:bodyPr/>
        <a:lstStyle/>
        <a:p>
          <a:endParaRPr lang="en-US"/>
        </a:p>
      </dgm:t>
    </dgm:pt>
    <dgm:pt modelId="{D8B78A31-E4B0-462A-9FD6-D3388FC4F404}" type="sibTrans" cxnId="{58C4E45B-DDD2-40F7-AA4C-50FB2C00CD12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3B596D-5AE9-4BA5-8587-2BC63769856A}" type="pres">
      <dgm:prSet presAssocID="{688FFD90-893F-44D3-8CE2-EA9DB556E8A1}" presName="spacerT" presStyleCnt="0"/>
      <dgm:spPr/>
    </dgm:pt>
    <dgm:pt modelId="{BB95EF7F-5253-4AC0-BC85-0CC5B575C1D5}" type="pres">
      <dgm:prSet presAssocID="{688FFD90-893F-44D3-8CE2-EA9DB556E8A1}" presName="sibTrans" presStyleLbl="sibTrans2D1" presStyleIdx="0" presStyleCnt="2" custScaleX="36360" custScaleY="34109"/>
      <dgm:spPr/>
      <dgm:t>
        <a:bodyPr/>
        <a:lstStyle/>
        <a:p>
          <a:endParaRPr lang="en-US"/>
        </a:p>
      </dgm:t>
    </dgm:pt>
    <dgm:pt modelId="{553C81A2-30AB-4198-8C3F-BE0CF1F5FFA8}" type="pres">
      <dgm:prSet presAssocID="{688FFD90-893F-44D3-8CE2-EA9DB556E8A1}" presName="spacerB" presStyleCnt="0"/>
      <dgm:spPr/>
    </dgm:pt>
    <dgm:pt modelId="{E81C4FF0-17C4-4533-B6E1-2F7D1C6CC1C3}" type="pres">
      <dgm:prSet presAssocID="{5A8204A2-7741-4E77-84C8-F012059D52D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1" presStyleCnt="2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2" presStyleCnt="3" custScaleX="70500" custScaleY="59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4DF6C9A5-5425-4472-BF91-3661868CCA64}" type="presOf" srcId="{D8B78A31-E4B0-462A-9FD6-D3388FC4F404}" destId="{FCF2D020-DF4C-4B81-ADF7-A12674ED9FE7}" srcOrd="0" destOrd="0" presId="urn:microsoft.com/office/officeart/2005/8/layout/equation2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EF289481-FD43-4E18-98A3-7CDBE85BA7E2}" type="presOf" srcId="{5A8204A2-7741-4E77-84C8-F012059D52D9}" destId="{E81C4FF0-17C4-4533-B6E1-2F7D1C6CC1C3}" srcOrd="0" destOrd="0" presId="urn:microsoft.com/office/officeart/2005/8/layout/equation2"/>
    <dgm:cxn modelId="{58C4E45B-DDD2-40F7-AA4C-50FB2C00CD12}" srcId="{A4811B84-3C44-4EB5-8A2A-BE8AAF19018B}" destId="{5A8204A2-7741-4E77-84C8-F012059D52D9}" srcOrd="1" destOrd="0" parTransId="{4FCF80F4-9A91-48C8-8BBB-FF0F2F7A9D0C}" sibTransId="{D8B78A31-E4B0-462A-9FD6-D3388FC4F404}"/>
    <dgm:cxn modelId="{ED04D2FC-F8B7-4AC4-9BE6-F12C2940FC45}" type="presOf" srcId="{D8B78A31-E4B0-462A-9FD6-D3388FC4F404}" destId="{AAC929A6-7E10-42C1-A7F5-CA73B5B21A59}" srcOrd="1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EBBDCEB5-0FCD-4106-AC9E-DF2B989BFC64}" srcId="{A4811B84-3C44-4EB5-8A2A-BE8AAF19018B}" destId="{EFA6CA8E-D00B-4C27-A5E8-F60431CCA97C}" srcOrd="2" destOrd="0" parTransId="{49D6BC67-165A-4E0B-BE84-EBBF443F460F}" sibTransId="{EF75CBE8-BB6F-4CA9-891C-80CC1928A061}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0769E1D0-30AF-4985-9B17-2DF7479B8B9D}" type="presOf" srcId="{688FFD90-893F-44D3-8CE2-EA9DB556E8A1}" destId="{BB95EF7F-5253-4AC0-BC85-0CC5B575C1D5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69062FFA-8559-4DED-A5F3-04ADBB6497A5}" type="presParOf" srcId="{0AA3E18A-BD92-46F4-A901-B4410927BBED}" destId="{543B596D-5AE9-4BA5-8587-2BC63769856A}" srcOrd="1" destOrd="0" presId="urn:microsoft.com/office/officeart/2005/8/layout/equation2"/>
    <dgm:cxn modelId="{077F29C9-83AC-4C9B-A492-2B5F6C0C6CF9}" type="presParOf" srcId="{0AA3E18A-BD92-46F4-A901-B4410927BBED}" destId="{BB95EF7F-5253-4AC0-BC85-0CC5B575C1D5}" srcOrd="2" destOrd="0" presId="urn:microsoft.com/office/officeart/2005/8/layout/equation2"/>
    <dgm:cxn modelId="{8738D96A-1A8D-4A91-8F0B-AFB284F0B752}" type="presParOf" srcId="{0AA3E18A-BD92-46F4-A901-B4410927BBED}" destId="{553C81A2-30AB-4198-8C3F-BE0CF1F5FFA8}" srcOrd="3" destOrd="0" presId="urn:microsoft.com/office/officeart/2005/8/layout/equation2"/>
    <dgm:cxn modelId="{6D651858-D2BE-4BF5-B74B-72C3CD697F47}" type="presParOf" srcId="{0AA3E18A-BD92-46F4-A901-B4410927BBED}" destId="{E81C4FF0-17C4-4533-B6E1-2F7D1C6CC1C3}" srcOrd="4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863278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23955" y="114299"/>
          <a:ext cx="6479100" cy="837538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sp:txBody>
      <dsp:txXfrm>
        <a:off x="364840" y="155184"/>
        <a:ext cx="6397330" cy="755768"/>
      </dsp:txXfrm>
    </dsp:sp>
    <dsp:sp modelId="{D3816CF4-3766-4D98-B445-EAF91A150FA5}">
      <dsp:nvSpPr>
        <dsp:cNvPr id="0" name=""/>
        <dsp:cNvSpPr/>
      </dsp:nvSpPr>
      <dsp:spPr>
        <a:xfrm>
          <a:off x="0" y="1693896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23955" y="1046878"/>
          <a:ext cx="6479100" cy="735577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400" kern="12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59863" y="1082786"/>
        <a:ext cx="6407284" cy="663761"/>
      </dsp:txXfrm>
    </dsp:sp>
    <dsp:sp modelId="{AC98D1B1-28BE-4E6A-B70C-D28A8BEE13D1}">
      <dsp:nvSpPr>
        <dsp:cNvPr id="0" name=""/>
        <dsp:cNvSpPr/>
      </dsp:nvSpPr>
      <dsp:spPr>
        <a:xfrm>
          <a:off x="0" y="2991440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8F8D1-4019-4EB4-A62E-4C825FF36CA2}">
      <dsp:nvSpPr>
        <dsp:cNvPr id="0" name=""/>
        <dsp:cNvSpPr/>
      </dsp:nvSpPr>
      <dsp:spPr>
        <a:xfrm>
          <a:off x="323955" y="1877496"/>
          <a:ext cx="6479100" cy="120250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sp:txBody>
      <dsp:txXfrm>
        <a:off x="382656" y="1936197"/>
        <a:ext cx="6361698" cy="1085102"/>
      </dsp:txXfrm>
    </dsp:sp>
    <dsp:sp modelId="{1E6021CB-0244-4E9B-9AF4-775CBEFDD9E2}">
      <dsp:nvSpPr>
        <dsp:cNvPr id="0" name=""/>
        <dsp:cNvSpPr/>
      </dsp:nvSpPr>
      <dsp:spPr>
        <a:xfrm>
          <a:off x="0" y="3666587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323955" y="3175040"/>
          <a:ext cx="6479100" cy="58010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</a:t>
          </a:r>
        </a:p>
        <a:p>
          <a:pPr defTabSz="355600"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352273" y="3203358"/>
        <a:ext cx="6422464" cy="523470"/>
      </dsp:txXfrm>
    </dsp:sp>
    <dsp:sp modelId="{B3FE1E75-79A2-4482-8191-F87F3247EE73}">
      <dsp:nvSpPr>
        <dsp:cNvPr id="0" name=""/>
        <dsp:cNvSpPr/>
      </dsp:nvSpPr>
      <dsp:spPr>
        <a:xfrm>
          <a:off x="0" y="4527284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33386" y="3850187"/>
          <a:ext cx="6471337" cy="76565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Projekti, kas vērsti uz terminoloģijas izstrādi un vārdnīcu sagatavošanu</a:t>
          </a:r>
          <a:endParaRPr lang="en-US" sz="2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70762" y="3887563"/>
        <a:ext cx="6396585" cy="6909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33731" y="151559"/>
          <a:ext cx="3298698" cy="3298697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/>
            <a:t>Koordinators</a:t>
          </a:r>
          <a:endParaRPr lang="en-US" sz="2800" kern="1200" dirty="0"/>
        </a:p>
      </dsp:txBody>
      <dsp:txXfrm>
        <a:off x="594360" y="540546"/>
        <a:ext cx="1901952" cy="2520723"/>
      </dsp:txXfrm>
    </dsp:sp>
    <dsp:sp modelId="{F241DA06-719C-4E7A-BFB6-34FCD90D0175}">
      <dsp:nvSpPr>
        <dsp:cNvPr id="0" name=""/>
        <dsp:cNvSpPr/>
      </dsp:nvSpPr>
      <dsp:spPr>
        <a:xfrm>
          <a:off x="2511171" y="151559"/>
          <a:ext cx="3298698" cy="32986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/>
            <a:t>Partneris </a:t>
          </a:r>
          <a:endParaRPr lang="en-US" sz="2800" kern="1200" dirty="0"/>
        </a:p>
      </dsp:txBody>
      <dsp:txXfrm>
        <a:off x="3447288" y="540546"/>
        <a:ext cx="1901952" cy="25207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267732" y="1185"/>
          <a:ext cx="2088825" cy="208882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b="1" kern="1200" dirty="0" smtClean="0">
              <a:solidFill>
                <a:schemeClr val="accent1">
                  <a:lumMod val="50000"/>
                </a:schemeClr>
              </a:solidFill>
            </a:rPr>
            <a:t>75%</a:t>
          </a:r>
          <a:r>
            <a:rPr lang="lv-LV" sz="29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29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29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73633" y="307086"/>
        <a:ext cx="1477023" cy="1477023"/>
      </dsp:txXfrm>
    </dsp:sp>
    <dsp:sp modelId="{BB95EF7F-5253-4AC0-BC85-0CC5B575C1D5}">
      <dsp:nvSpPr>
        <dsp:cNvPr id="0" name=""/>
        <dsp:cNvSpPr/>
      </dsp:nvSpPr>
      <dsp:spPr>
        <a:xfrm>
          <a:off x="1091891" y="2259623"/>
          <a:ext cx="440508" cy="41323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150280" y="2417644"/>
        <a:ext cx="323730" cy="97194"/>
      </dsp:txXfrm>
    </dsp:sp>
    <dsp:sp modelId="{E81C4FF0-17C4-4533-B6E1-2F7D1C6CC1C3}">
      <dsp:nvSpPr>
        <dsp:cNvPr id="0" name=""/>
        <dsp:cNvSpPr/>
      </dsp:nvSpPr>
      <dsp:spPr>
        <a:xfrm>
          <a:off x="267732" y="2842473"/>
          <a:ext cx="2088825" cy="2088825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b="1" kern="1200" dirty="0" smtClean="0">
              <a:solidFill>
                <a:schemeClr val="accent1">
                  <a:lumMod val="50000"/>
                </a:schemeClr>
              </a:solidFill>
            </a:rPr>
            <a:t>25% </a:t>
          </a:r>
          <a:r>
            <a:rPr lang="lv-LV" sz="2900" kern="1200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sz="29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73633" y="3148374"/>
        <a:ext cx="1477023" cy="1477023"/>
      </dsp:txXfrm>
    </dsp:sp>
    <dsp:sp modelId="{FCF2D020-DF4C-4B81-ADF7-A12674ED9FE7}">
      <dsp:nvSpPr>
        <dsp:cNvPr id="0" name=""/>
        <dsp:cNvSpPr/>
      </dsp:nvSpPr>
      <dsp:spPr>
        <a:xfrm>
          <a:off x="2497015" y="2162907"/>
          <a:ext cx="1009980" cy="6066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2497015" y="2284241"/>
        <a:ext cx="827980" cy="364000"/>
      </dsp:txXfrm>
    </dsp:sp>
    <dsp:sp modelId="{4B549424-6FEE-47B6-9C86-3A25617840C8}">
      <dsp:nvSpPr>
        <dsp:cNvPr id="0" name=""/>
        <dsp:cNvSpPr/>
      </dsp:nvSpPr>
      <dsp:spPr>
        <a:xfrm>
          <a:off x="3609853" y="1226022"/>
          <a:ext cx="2945243" cy="2480438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041174" y="1589274"/>
        <a:ext cx="2082601" cy="17539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E29DE252-C944-4B52-B3DA-101938D823BB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F743C9A1-3E11-4CA2-81D6-D9A31E578BD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1503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t>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78552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t>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72999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rdplus.is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2019.gada 20.novembrī, Rīgā</a:t>
            </a:r>
            <a:endParaRPr lang="lv-LV" sz="20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Ziemeļvalstu valodu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3927566"/>
            <a:ext cx="6400800" cy="992450"/>
          </a:xfrm>
        </p:spPr>
        <p:txBody>
          <a:bodyPr>
            <a:noAutofit/>
          </a:bodyPr>
          <a:lstStyle/>
          <a:p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Irīna </a:t>
            </a:r>
            <a:r>
              <a:rPr lang="lv-LV" altLang="lv-LV" sz="2000" b="1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Jevgenova</a:t>
            </a:r>
            <a:endParaRPr lang="lv-LV" altLang="lv-LV" sz="2000" b="1" dirty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Vadības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un ārējās sadarbības departamenta</a:t>
            </a:r>
          </a:p>
          <a:p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sadarbības programmu nodaļas vadītāja </a:t>
            </a:r>
            <a:endParaRPr lang="lv-LV" altLang="lv-LV" sz="2000" dirty="0" smtClean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biroja tehnikas iegāde (datortehnika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);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pasākumu  izmaksas ārpus Ziemeļvalstīm/Baltijas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valstīm;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 dalībniekiem, kuri nepārstāv Nordplus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dalībvalstis;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Izmaksas, kas nav saistītas ar projekta īstenošanu. 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632988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740877"/>
            <a:ext cx="6844811" cy="443608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finansējuma apmērs vienam projektam nav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noteikts.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Avansa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maksājums 80% pēc līguma noslēgšanas ar programmas galveno administratoru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Starptautisko izglītības centru Islandē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2"/>
              </a:rPr>
              <a:t>www.nordplus.is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endParaRPr lang="lv-LV" altLang="lv-LV" sz="28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Noslēguma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maksājums 20% pēc noslēguma pārskata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apstiprināšanas.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 </a:t>
            </a:r>
            <a:endParaRPr lang="lv-LV" altLang="lv-LV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0" indent="0">
              <a:buNone/>
            </a:pPr>
            <a:endParaRPr lang="lv-LV" sz="2800" dirty="0"/>
          </a:p>
        </p:txBody>
      </p:sp>
    </p:spTree>
    <p:extLst>
      <p:ext uri="{BB962C8B-B14F-4D97-AF65-F5344CB8AC3E}">
        <p14:creationId xmlns:p14="http://schemas.microsoft.com/office/powerpoint/2010/main" val="391507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t Placeholder 1"/>
          <p:cNvSpPr>
            <a:spLocks noGrp="1"/>
          </p:cNvSpPr>
          <p:nvPr>
            <p:ph idx="1"/>
          </p:nvPr>
        </p:nvSpPr>
        <p:spPr>
          <a:xfrm>
            <a:off x="1393825" y="1166813"/>
            <a:ext cx="7132638" cy="3667125"/>
          </a:xfrm>
        </p:spPr>
        <p:txBody>
          <a:bodyPr/>
          <a:lstStyle/>
          <a:p>
            <a:pPr marL="0" indent="0" algn="ctr" defTabSz="642938" eaLnBrk="1" hangingPunct="1">
              <a:lnSpc>
                <a:spcPct val="130000"/>
              </a:lnSpc>
              <a:spcBef>
                <a:spcPts val="600"/>
              </a:spcBef>
              <a:buNone/>
            </a:pPr>
            <a:r>
              <a:rPr lang="lv-LV" altLang="lv-LV" sz="3200" b="1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Kontaktinformācija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i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programma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(GSM, </a:t>
            </a:r>
            <a:r>
              <a:rPr lang="lv-LV" altLang="lv-LV" b="1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b="1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defTabSz="642938">
              <a:buNone/>
            </a:pPr>
            <a:endParaRPr lang="lv-LV" altLang="lv-LV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</p:txBody>
      </p:sp>
      <p:pic>
        <p:nvPicPr>
          <p:cNvPr id="57347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64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3234" y="365126"/>
            <a:ext cx="604211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pieredzes stāsts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Ziemeļvalstu valodu programmā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3304" y="1890347"/>
            <a:ext cx="6582046" cy="405760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Projekts Nr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NPLA-2017/10057</a:t>
            </a:r>
          </a:p>
          <a:p>
            <a:pPr marL="0" indent="0" algn="ctr"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 «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Partnership for Online Norwegian Courses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pPr marL="0" indent="0" algn="ctr">
              <a:buNone/>
            </a:pPr>
            <a:endParaRPr lang="lv-LV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</a:rPr>
              <a:t>Snorre Karkkonen Svensson</a:t>
            </a:r>
          </a:p>
          <a:p>
            <a:pPr marL="0" indent="0" algn="ctr">
              <a:buNone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 SIA «Vārdu vārti» - «Valodu māja»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014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6216" y="365127"/>
            <a:ext cx="6669133" cy="94986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2060"/>
                </a:solidFill>
                <a:latin typeface="+mn-lt"/>
                <a:ea typeface="MS PGothic" panose="020B0600070205080204" pitchFamily="34" charset="-128"/>
              </a:rPr>
              <a:t>Ziemeļvalstu valodu </a:t>
            </a:r>
            <a:r>
              <a:rPr lang="lv-LV" sz="3600" b="1" dirty="0" smtClean="0">
                <a:solidFill>
                  <a:srgbClr val="002060"/>
                </a:solidFill>
                <a:latin typeface="+mn-lt"/>
                <a:ea typeface="MS PGothic" panose="020B0600070205080204" pitchFamily="34" charset="-128"/>
              </a:rPr>
              <a:t>apakšprogramma</a:t>
            </a:r>
            <a:endParaRPr lang="lv-LV" sz="3600" b="1" dirty="0">
              <a:solidFill>
                <a:srgbClr val="002060"/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5120" y="1314995"/>
            <a:ext cx="5974080" cy="4861968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Mērķi: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Ziemeļvalstu valodu (galvenokārt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dāņu, norvēģu un zviedru valodas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) apguvi Ziemeļvalstu un Baltijas valstu reģiona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jauniešiem, bērniem, pieaugušajiem;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Ziemeļvalstu valodu mācību materiālu, metožu un stratēģiju izstrādi visu līmeņu izglītības un mācību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sistēmās;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lv-LV" altLang="lv-LV" sz="2000" u="sng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Ziemeļvalstu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valodas – dāņu, somu, norvēģu, zviedru, sāmu, islandiešu,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fēriešu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grenlandiešu valoda, zīmju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valoda.</a:t>
            </a: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just">
              <a:lnSpc>
                <a:spcPct val="80000"/>
              </a:lnSpc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Mērķa </a:t>
            </a:r>
            <a:r>
              <a:rPr lang="lv-LV" altLang="lv-LV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grupa -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visi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ieinteresētie Ziemeļvalstu valodu apguvē, mācīšanā,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popularizēšanā. 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endParaRPr lang="lv-LV" dirty="0"/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6" y="2083777"/>
            <a:ext cx="2776914" cy="28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124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6"/>
            <a:ext cx="6338207" cy="653777"/>
          </a:xfrm>
        </p:spPr>
        <p:txBody>
          <a:bodyPr>
            <a:normAutofit/>
          </a:bodyPr>
          <a:lstStyle/>
          <a:p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Atbalstāmās aktivitātes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9508010"/>
              </p:ext>
            </p:extLst>
          </p:nvPr>
        </p:nvGraphicFramePr>
        <p:xfrm>
          <a:off x="2066714" y="1151792"/>
          <a:ext cx="6804724" cy="479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32" y="2372817"/>
            <a:ext cx="2108810" cy="269758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8332" y="5237235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2020.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,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skat. 62. – 67.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361979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Valodu apakšprogrammas dalībnieki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8463" y="1445623"/>
            <a:ext cx="6844937" cy="49838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 smtClean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24071804"/>
              </p:ext>
            </p:extLst>
          </p:nvPr>
        </p:nvGraphicFramePr>
        <p:xfrm>
          <a:off x="2301387" y="2468701"/>
          <a:ext cx="5943600" cy="3601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1616800" y="1573823"/>
            <a:ext cx="7086600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! Piedalās vismaz 2 izglītības iestādes no 2 valstīm - koordinators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citas programmas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dalībvalsts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/>
      <p:bldP spid="6" grpId="1" uiExpand="1" build="allAtOnce"/>
      <p:bldP spid="6" grpId="2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Apakšprogrammas </a:t>
            </a:r>
            <a:r>
              <a:rPr lang="lv-LV" sz="3600" b="1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rogrammas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dalībnieki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8463" y="1445623"/>
            <a:ext cx="6844937" cy="49838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046514" y="1458919"/>
            <a:ext cx="6665594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Projekta </a:t>
            </a:r>
            <a:r>
              <a:rPr lang="lv-LV" altLang="lv-LV" sz="25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iesniedzējs (koordinators) </a:t>
            </a: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un sadarbības partneri:</a:t>
            </a:r>
          </a:p>
          <a:p>
            <a:pPr>
              <a:lnSpc>
                <a:spcPct val="80000"/>
              </a:lnSpc>
            </a:pPr>
            <a:endParaRPr lang="lv-LV" altLang="lv-LV" sz="25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pirmsskolas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pamatskolas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vidusskolas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profesionālās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augstskolas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zinātniskās institūcijas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nevalstiskās organizācijas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privātuzņēmumi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Citas juridiskas personas 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  <a:defRPr/>
            </a:pPr>
            <a:endParaRPr lang="lv-LV" altLang="lv-LV" sz="2400" b="1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0959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7"/>
            <a:ext cx="6338207" cy="1010828"/>
          </a:xfrm>
        </p:spPr>
        <p:txBody>
          <a:bodyPr>
            <a:normAutofit fontScale="90000"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Galvenie apakšprogrammas nosacījumi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5886" y="1445623"/>
            <a:ext cx="6744537" cy="4583294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Pieteikumu var iesniegt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dāņu, norvēģu, zviedru vai 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angļu valodā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Projekta ilgums: 1 - 3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gadi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Iespējamas sagatavošanas vizītes –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partneru apmeklējums projekta plānošanai un sagatavošanai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Projektos individuālā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mobilitāte netiek finansēta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, bet ceļa izdevumi var būt iekļauti projektā aktivitāšu ietvaros, ja nepieciešams (semināri, darba grupas, konferences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un tml.)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0469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89803046"/>
              </p:ext>
            </p:extLst>
          </p:nvPr>
        </p:nvGraphicFramePr>
        <p:xfrm>
          <a:off x="1692519" y="1143000"/>
          <a:ext cx="6822830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02754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280160"/>
            <a:ext cx="6905646" cy="50248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lv-LV" altLang="lv-LV" sz="2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Tiešie izdevumi</a:t>
            </a:r>
            <a:r>
              <a:rPr lang="lv-LV" altLang="lv-LV" sz="2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</a:t>
            </a: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izdevumi, telpu noma semināriem, materiālu drukāšana semināriem, samaksa vieslektoriem, specifisku darbu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izpildītājiem;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administratīvās izmaksas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līdz 5%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finansējuma projekta koordinēšanas nodrošināšanai (pamatojošie dokumenti nav nepieciešami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Projektā iesaistītajiem </a:t>
            </a:r>
            <a:r>
              <a:rPr lang="lv-LV" altLang="lv-LV" sz="2400" b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darbiniekiem </a:t>
            </a:r>
            <a:r>
              <a:rPr lang="lv-LV" altLang="lv-LV" sz="2400" b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- samaksa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 darbu, kas ir ieguldīts projekta izglītības rezultātu/produktu radīšanā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(mācību programma, mācību līdzekļi, mācību metodes utt.)</a:t>
            </a:r>
            <a:endParaRPr lang="lv-LV" altLang="lv-LV" sz="24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284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230924"/>
            <a:ext cx="6844811" cy="4946040"/>
          </a:xfrm>
        </p:spPr>
        <p:txBody>
          <a:bodyPr>
            <a:normAutofit/>
          </a:bodyPr>
          <a:lstStyle/>
          <a:p>
            <a:pPr marL="74295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74295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Darba stundas –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arī kā projekta iesniedzēja/partneru līdzfinansējums;</a:t>
            </a: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pieteikumam obli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gāti jāpievieno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detalizēts projekta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budžets;</a:t>
            </a: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īpašām vajadzībām iespējams 100% 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finansējums.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803" y="1169378"/>
            <a:ext cx="2215331" cy="110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78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517</Words>
  <Application>Microsoft Office PowerPoint</Application>
  <PresentationFormat>On-screen Show (4:3)</PresentationFormat>
  <Paragraphs>86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MS PGothic</vt:lpstr>
      <vt:lpstr>Arial</vt:lpstr>
      <vt:lpstr>Calibri</vt:lpstr>
      <vt:lpstr>Calibri Light</vt:lpstr>
      <vt:lpstr>Dancer-Book</vt:lpstr>
      <vt:lpstr>Times New Roman</vt:lpstr>
      <vt:lpstr>Verdana</vt:lpstr>
      <vt:lpstr>Wingdings</vt:lpstr>
      <vt:lpstr>Office Theme</vt:lpstr>
      <vt:lpstr>Nordplus Ziemeļvalstu valodu apakšprogramma</vt:lpstr>
      <vt:lpstr>Ziemeļvalstu valodu apakšprogramma</vt:lpstr>
      <vt:lpstr>Atbalstāmās aktivitātes</vt:lpstr>
      <vt:lpstr>Valodu apakšprogrammas dalībnieki</vt:lpstr>
      <vt:lpstr>Apakšprogrammas rogrammas dalībnieki</vt:lpstr>
      <vt:lpstr>Galvenie apakšprogrammas nosacījumi</vt:lpstr>
      <vt:lpstr>Finansējums</vt:lpstr>
      <vt:lpstr>Finansējums</vt:lpstr>
      <vt:lpstr>Finansējums</vt:lpstr>
      <vt:lpstr>Finansējums</vt:lpstr>
      <vt:lpstr>Finansējums</vt:lpstr>
      <vt:lpstr>PowerPoint Presentation</vt:lpstr>
      <vt:lpstr>Projektu pieredzes stāsts Ziemeļvalstu valodu programmā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109</cp:revision>
  <cp:lastPrinted>2018-11-20T09:34:06Z</cp:lastPrinted>
  <dcterms:created xsi:type="dcterms:W3CDTF">2017-03-17T07:53:29Z</dcterms:created>
  <dcterms:modified xsi:type="dcterms:W3CDTF">2019-11-21T11:38:31Z</dcterms:modified>
</cp:coreProperties>
</file>