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1" r:id="rId3"/>
    <p:sldId id="288" r:id="rId4"/>
    <p:sldId id="289" r:id="rId5"/>
    <p:sldId id="282" r:id="rId6"/>
    <p:sldId id="286" r:id="rId7"/>
    <p:sldId id="275" r:id="rId8"/>
    <p:sldId id="279" r:id="rId9"/>
    <p:sldId id="291" r:id="rId10"/>
    <p:sldId id="292" r:id="rId11"/>
    <p:sldId id="283" r:id="rId12"/>
    <p:sldId id="297" r:id="rId13"/>
    <p:sldId id="294" r:id="rId14"/>
    <p:sldId id="287" r:id="rId15"/>
    <p:sldId id="295" r:id="rId16"/>
    <p:sldId id="300" r:id="rId17"/>
    <p:sldId id="285" r:id="rId18"/>
    <p:sldId id="298" r:id="rId19"/>
    <p:sldId id="299" r:id="rId20"/>
    <p:sldId id="301" r:id="rId21"/>
    <p:sldId id="303" r:id="rId22"/>
    <p:sldId id="302" r:id="rId23"/>
  </p:sldIdLst>
  <p:sldSz cx="12192000" cy="6858000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9FB346E-DE24-410D-B44A-9E95EB84B325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lv-LV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lv-LV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31F376-53E9-47E1-B3A7-8FD9ACD881E0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lv-LV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E4493D54-E5FB-43BC-A6E2-58D94A28D7B5}" type="datetime1">
              <a:rPr lang="lv-LV"/>
              <a:pPr lvl="0"/>
              <a:t>19.11.2019</a:t>
            </a:fld>
            <a:endParaRPr lang="lv-LV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6920D1BD-D62D-438B-97A3-B7311DDEEBE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9853E30-D47D-4BB6-9446-36F7B22405BD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2A2B9D-76D4-4643-8250-F2723EC8AC5D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lv-LV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lv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AB75E2-A3C9-493C-9167-D60F3733182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lv-LV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4D6E2C46-F76E-4675-8BBD-7A3F557BDF7A}" type="slidenum"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514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BD7CD-D8B5-4740-889B-60E1EBCDFC10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FE6E4C-BF64-4B78-84FB-58233FB3AE9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2D5BD5-98F5-4B97-8D85-3BCB651CED8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8.12.2017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B7374-87A6-4823-BC42-F32D042B3A6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Stēfans Ēriksons, Ziemeļvalstu Ministru padomes birojs Latvijā direktors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316AB-D08B-42FB-9AED-66CE6EEDCCB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C6CEF76-5D8E-45E0-9C79-FA1C347BE81F}" type="slidenum"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351010371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B434C-0A4D-44B7-90AA-B2A5DE6C38C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270B95-C20B-411A-A84A-6C1EAA2DDDFA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31CA81-DBCB-47FF-BCC1-8618265C7D0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8.12.2017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0A3DFD-DB48-4E92-AD0E-C52C16E26F2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Stēfans Ēriksons, Ziemeļvalstu Ministru padomes birojs Latvijā direktors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9E1B51-BD61-48D5-A3E1-752FCC52AD4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7C79593-0980-4AB4-99E2-F2D52D3AABBE}" type="slidenum"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73873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4B5C90-B1DB-46EB-B793-E08980111C7F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18F44A-0511-4808-8E54-353C3BA38187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628EAE-022D-4BCD-B45A-3C4808D536D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8.12.2017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6BB6CA-1A90-42C5-97A4-C49B84CFC21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Stēfans Ēriksons, Ziemeļvalstu Ministru padomes birojs Latvijā direktors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FDF6B-6CC1-4A77-830D-BA37CC1F695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595D022-46E4-4D50-9472-3775EA4E04B8}" type="slidenum"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111016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5E298-E8D7-497C-882E-79E4C940C7E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65F13E-96E2-4146-974C-A336742AFF7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8.12.2017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A9CA50-38FF-4156-8309-83ECBFD4E83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Daina Mežecka, Ziemeļvalstu Ministru padomes biroja Latvijā padomniece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C47DF1-2203-4F6B-8E9A-955658B4144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90A6F06-EBD4-48F6-BAF5-797C4A859B48}" type="slidenum"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23406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D5DB0-7931-48D7-B415-1C04B40D714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45577-3AE9-412A-8BB2-1A41C2F0E7B8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AEDA06-AE25-4C33-921F-2F2100E38FF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8.12.2017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4BCB04-99DD-4064-B965-899397FE8A3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Stēfans Ēriksons, Ziemeļvalstu Ministru padomes birojs Latvijā direktors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9101B2-D612-498D-86F0-67DA25EC7D7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2CDEBC7-6301-403B-85C7-9A37F960F7A0}" type="slidenum"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1508452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EED3D-02C0-4A65-8818-FB02815D8D1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664438-B1B8-4DEB-9BE7-7C87B886A37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56C5E-AC22-41FD-92FA-257E98ED525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8.12.2017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FDC18-EEBB-4822-9C59-FCCC5B5A064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Stēfans Ēriksons, Ziemeļvalstu Ministru padomes birojs Latvijā direktors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5EF8E2-5455-489E-B8A3-7F9A0A2AC18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0AA1B6C-3A4D-4468-A6CA-1F4C5A6B0DA7}" type="slidenum"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72771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96341-CC25-4982-8ED1-3989535E712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412D7-E633-4D2B-A496-C3133CE09AD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527517-16C1-4395-8387-C6E60AEF7789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06B283-2663-46AF-9E4C-7ADE246DC49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8.12.2017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4BA125-15DD-45C8-8E06-06B35A613E0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Stēfans Ēriksons, Ziemeļvalstu Ministru padomes birojs Latvijā direktors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4A03C3-EA59-47B7-A2F9-3EB51D85B1A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2E4CF15-50B9-4897-B826-C5189E8EAB10}" type="slidenum"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21098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30973-9471-45F8-ADAC-19950E4A504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710D2F-F90B-48C3-9040-C61436897C5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8E7E5B-D62A-4A26-A76F-831A4EFFBFDD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EBC6C2-C054-4B58-A038-AE4057C16454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31BE34-C37C-47D0-B184-F8A276B537F6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24D9E0-AAC5-4372-BEAA-390D57B84FF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8.12.2017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62BA37-8A96-40D6-B4B6-53AFF06C899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Stēfans Ēriksons, Ziemeļvalstu Ministru padomes birojs Latvijā direktors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F3D131-0437-47B5-B6C5-F7B6D10340B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6F128C5-FBDE-472C-B0E3-D211B8430830}" type="slidenum"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846631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23D18-4F52-4B20-ADC5-A5FCFFF08F2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A80667-9199-45B2-943C-8E6503275D2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8.12.2017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F840BD-9F87-4281-A8DA-A80D9870C7E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Stēfans Ēriksons, Ziemeļvalstu Ministru padomes birojs Latvijā direktors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442995-FBAB-426D-8DCD-ECF85588294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361A261-5781-4E5F-814F-EF1FBD3B4245}" type="slidenum"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21342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306E7B-CF61-4012-81E8-7B6DCEDCD56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8.12.2017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7D0BC1-68A7-4DC0-A5D7-4E00FFCEAE0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Stēfans Ēriksons, Ziemeļvalstu Ministru padomes birojs Latvijā direktors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515BEA-0774-4BAD-A078-B008FA51A56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22C381E-995D-4AF9-B926-E95266260918}" type="slidenum"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94452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222BA-33C6-4ED0-8D02-38BB2173235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FE8C65-8FDC-428C-8DA4-EE467619351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774FC9-B0DC-40AC-9E11-721D7DF66E1F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18C07A-601A-4CFF-AE4D-4A14A8D38AE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8.12.2017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BD6DC8-099F-4F49-921C-6665FA885AF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Stēfans Ēriksons, Ziemeļvalstu Ministru padomes birojs Latvijā direktors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D190EB-9BF6-4BBB-BFC6-11599AD7FC9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A721EDE-E20F-4D20-AE06-4E6286D4167A}" type="slidenum"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57816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D6B23-C815-4D39-9856-FC487BD2E58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9712E0-FA7B-4408-B01F-D5282645660C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lv-LV" sz="3200"/>
            </a:lvl1pPr>
          </a:lstStyle>
          <a:p>
            <a:pPr lvl="0"/>
            <a:endParaRPr lang="lv-LV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BF9BDF-E966-4204-A953-4CCD8AE2845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4F965F-D481-40E7-A277-DDCD281AF0D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8.12.2017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5087EA-D174-4B67-9BC2-43231724C53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lv-LV"/>
              <a:t>Stēfans Ēriksons, Ziemeļvalstu Ministru padomes birojs Latvijā direktors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B98343-A7D6-4C3D-BAF9-3C1AEEF836C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2B492CE-8822-426D-8461-A08E4CD46231}" type="slidenum"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3524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980665-FF11-4E86-AF2A-7F64589A767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D6D3FA-ED01-4F7D-BEAF-66307D3B6F1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78AC2A-1C37-46A6-A6C8-2A94C7059DD2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lv-LV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r>
              <a:rPr lang="lv-LV"/>
              <a:t>8.12.2017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B057D-450C-4940-9BC2-C3C776871DAA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lv-LV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r>
              <a:rPr lang="lv-LV"/>
              <a:t>Daina Mežecka, Ziemeļvalstu Ministru padomes biroja Latvijā padomniece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F50818-9228-4139-8AB7-AEA293A96C38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lv-LV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D82CD804-A77D-4346-874D-EACFD1FA8F90}" type="slidenum"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lars.rottem-krangnes@nordicwelfare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85401-1CDA-43FB-931C-ABE4814CAD70}"/>
              </a:ext>
            </a:extLst>
          </p:cNvPr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lv-LV"/>
              <a:t>  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00B01D-8904-4F37-9B84-C296F9836B8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lv-LV"/>
              <a:t> </a:t>
            </a:r>
          </a:p>
        </p:txBody>
      </p:sp>
      <p:pic>
        <p:nvPicPr>
          <p:cNvPr id="4" name="Picture 432">
            <a:extLst>
              <a:ext uri="{FF2B5EF4-FFF2-40B4-BE49-F238E27FC236}">
                <a16:creationId xmlns:a16="http://schemas.microsoft.com/office/drawing/2014/main" id="{27EF1486-6300-459A-B0E9-FB258CACF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966" y="-2029"/>
            <a:ext cx="12191996" cy="686002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Box 3458">
            <a:extLst>
              <a:ext uri="{FF2B5EF4-FFF2-40B4-BE49-F238E27FC236}">
                <a16:creationId xmlns:a16="http://schemas.microsoft.com/office/drawing/2014/main" id="{C1E3DDA8-E4FB-492A-B16A-90A198F235F6}"/>
              </a:ext>
            </a:extLst>
          </p:cNvPr>
          <p:cNvSpPr txBox="1"/>
          <p:nvPr/>
        </p:nvSpPr>
        <p:spPr>
          <a:xfrm>
            <a:off x="1019784" y="5135471"/>
            <a:ext cx="10081954" cy="1200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2400" b="0" i="0" u="none" strike="noStrike" kern="0" cap="none" spc="0" baseline="0" dirty="0">
                <a:solidFill>
                  <a:srgbClr val="FFFFFF"/>
                </a:solidFill>
                <a:uFillTx/>
                <a:latin typeface="Calibri"/>
              </a:rPr>
              <a:t>Daina Mežecka</a:t>
            </a:r>
            <a:r>
              <a:rPr lang="lv-LV" sz="24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,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24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Ziemeļvalstu Ministru padomes biroja Latvijā </a:t>
            </a:r>
            <a:r>
              <a:rPr lang="lv-LV" sz="2400" b="0" i="0" u="none" strike="noStrike" kern="0" cap="none" spc="0" baseline="0" dirty="0">
                <a:solidFill>
                  <a:srgbClr val="FFFFFF"/>
                </a:solidFill>
                <a:uFillTx/>
                <a:latin typeface="Calibri"/>
              </a:rPr>
              <a:t>padomniece</a:t>
            </a:r>
            <a:endParaRPr lang="lv-LV" sz="2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2400" kern="0" dirty="0">
                <a:solidFill>
                  <a:srgbClr val="FFFFFF"/>
                </a:solidFill>
                <a:latin typeface="Calibri"/>
              </a:rPr>
              <a:t>S</a:t>
            </a:r>
            <a:r>
              <a:rPr lang="lv-LV" sz="2400" b="0" i="0" u="none" strike="noStrike" kern="0" cap="none" spc="0" baseline="0" dirty="0">
                <a:solidFill>
                  <a:srgbClr val="FFFFFF"/>
                </a:solidFill>
                <a:uFillTx/>
                <a:latin typeface="Calibri"/>
              </a:rPr>
              <a:t>eminārs par </a:t>
            </a:r>
            <a:r>
              <a:rPr lang="lv-LV" sz="2400" b="0" i="0" u="none" strike="noStrike" kern="0" cap="none" spc="0" baseline="0" dirty="0" err="1">
                <a:solidFill>
                  <a:srgbClr val="FFFFFF"/>
                </a:solidFill>
                <a:uFillTx/>
                <a:latin typeface="Calibri"/>
              </a:rPr>
              <a:t>Nordplus</a:t>
            </a:r>
            <a:r>
              <a:rPr lang="lv-LV" sz="2400" b="0" i="0" u="none" strike="noStrike" kern="0" cap="none" spc="0" baseline="0" dirty="0">
                <a:solidFill>
                  <a:srgbClr val="FFFFFF"/>
                </a:solidFill>
                <a:uFillTx/>
                <a:latin typeface="Calibri"/>
              </a:rPr>
              <a:t> u.c. </a:t>
            </a:r>
            <a:r>
              <a:rPr lang="lv-LV" sz="2400" b="0" i="0" u="none" strike="noStrike" kern="0" cap="none" spc="0" baseline="0" dirty="0" err="1">
                <a:solidFill>
                  <a:srgbClr val="FFFFFF"/>
                </a:solidFill>
                <a:uFillTx/>
                <a:latin typeface="Calibri"/>
              </a:rPr>
              <a:t>grantu</a:t>
            </a:r>
            <a:r>
              <a:rPr lang="lv-LV" sz="2400" b="0" i="0" u="none" strike="noStrike" kern="0" cap="none" spc="0" baseline="0" dirty="0">
                <a:solidFill>
                  <a:srgbClr val="FFFFFF"/>
                </a:solidFill>
                <a:uFillTx/>
                <a:latin typeface="Calibri"/>
              </a:rPr>
              <a:t> programmām</a:t>
            </a:r>
            <a:r>
              <a:rPr lang="lv-LV" sz="24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, </a:t>
            </a:r>
            <a:r>
              <a:rPr lang="lv-LV" sz="2400" b="0" i="0" u="none" strike="noStrike" kern="0" cap="none" spc="0" baseline="0" dirty="0">
                <a:solidFill>
                  <a:srgbClr val="FFFFFF"/>
                </a:solidFill>
                <a:uFillTx/>
                <a:latin typeface="Calibri"/>
              </a:rPr>
              <a:t>20.11</a:t>
            </a:r>
            <a:r>
              <a:rPr lang="lv-LV" sz="24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.2019</a:t>
            </a:r>
          </a:p>
        </p:txBody>
      </p:sp>
      <p:sp>
        <p:nvSpPr>
          <p:cNvPr id="6" name="TextBox 3461">
            <a:extLst>
              <a:ext uri="{FF2B5EF4-FFF2-40B4-BE49-F238E27FC236}">
                <a16:creationId xmlns:a16="http://schemas.microsoft.com/office/drawing/2014/main" id="{24DA558B-00C9-4325-BD26-6CAB0ADBFAB6}"/>
              </a:ext>
            </a:extLst>
          </p:cNvPr>
          <p:cNvSpPr txBox="1"/>
          <p:nvPr/>
        </p:nvSpPr>
        <p:spPr>
          <a:xfrm>
            <a:off x="515566" y="1122361"/>
            <a:ext cx="11090391" cy="295465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2400" b="1" i="0" u="none" strike="noStrike" kern="1200" cap="none" spc="0" baseline="0" dirty="0">
              <a:solidFill>
                <a:srgbClr val="FFFFFF"/>
              </a:solidFill>
              <a:uFillTx/>
              <a:latin typeface="Corbel" pitchFamily="34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5400" b="1" i="0" u="none" strike="noStrike" kern="1200" cap="none" spc="0" baseline="0" dirty="0">
                <a:solidFill>
                  <a:srgbClr val="FFFFFF"/>
                </a:solidFill>
                <a:uFillTx/>
                <a:latin typeface="Corbel" pitchFamily="34"/>
              </a:rPr>
              <a:t>ZIEMEĻVALSTU </a:t>
            </a:r>
            <a:r>
              <a:rPr lang="lv-LV" sz="5400" b="1" i="0" u="none" strike="noStrike" kern="0" cap="none" spc="0" baseline="0" dirty="0">
                <a:solidFill>
                  <a:srgbClr val="FFFFFF"/>
                </a:solidFill>
                <a:uFillTx/>
                <a:latin typeface="Corbel" pitchFamily="34"/>
              </a:rPr>
              <a:t>MINISTRU PADOMES</a:t>
            </a:r>
            <a:endParaRPr lang="lv-LV" sz="5400" b="1" i="0" u="none" strike="noStrike" kern="1200" cap="none" spc="0" baseline="0" dirty="0">
              <a:solidFill>
                <a:srgbClr val="FFFFFF"/>
              </a:solidFill>
              <a:uFillTx/>
              <a:latin typeface="Corbel" pitchFamily="34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5400" b="1" i="0" u="none" strike="noStrike" kern="0" cap="none" spc="0" baseline="0" dirty="0">
                <a:solidFill>
                  <a:srgbClr val="FFFFFF"/>
                </a:solidFill>
                <a:uFillTx/>
                <a:latin typeface="Corbel" pitchFamily="34"/>
              </a:rPr>
              <a:t>NVO</a:t>
            </a:r>
            <a:r>
              <a:rPr lang="lv-LV" sz="5400" b="1" i="0" u="none" strike="noStrike" kern="1200" cap="none" spc="0" baseline="0" dirty="0">
                <a:solidFill>
                  <a:srgbClr val="FFFFFF"/>
                </a:solidFill>
                <a:uFillTx/>
                <a:latin typeface="Corbel" pitchFamily="34"/>
              </a:rPr>
              <a:t> PROGRAMMAS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C4C7F-551F-4043-9846-002F4659EE3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CBB4F4-F946-4DBF-A736-DB59B31FC77C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553CA7-EECB-45DE-B3A4-396ECE0B955D}"/>
              </a:ext>
            </a:extLst>
          </p:cNvPr>
          <p:cNvSpPr txBox="1"/>
          <p:nvPr/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rPr>
              <a:t>8.12.2017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0C391DBD-344F-48EC-9602-202997CAFC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5D292562-5A41-475B-8768-53630CCB22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6107" y="6252374"/>
            <a:ext cx="573072" cy="57307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59698EE1-5CB9-48A8-8A51-9377C43FC11D}"/>
              </a:ext>
            </a:extLst>
          </p:cNvPr>
          <p:cNvSpPr txBox="1"/>
          <p:nvPr/>
        </p:nvSpPr>
        <p:spPr>
          <a:xfrm>
            <a:off x="185531" y="365129"/>
            <a:ext cx="11571402" cy="626632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5400" b="0" i="0" u="none" strike="noStrike" kern="0" cap="none" spc="0" baseline="0" dirty="0">
                <a:solidFill>
                  <a:srgbClr val="FFFFFF"/>
                </a:solidFill>
                <a:uFillTx/>
                <a:latin typeface="Calibri"/>
              </a:rPr>
              <a:t>Atbalstīto projektu tematika: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6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E-demokrātijas platformas – līdzdalībai,</a:t>
            </a: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Atvērtie dati (</a:t>
            </a:r>
            <a:r>
              <a:rPr lang="lv-LV" sz="3600" b="0" i="0" u="none" strike="noStrike" kern="1200" cap="none" spc="0" baseline="0" dirty="0" err="1">
                <a:solidFill>
                  <a:srgbClr val="FFFFFF"/>
                </a:solidFill>
                <a:uFillTx/>
                <a:latin typeface="Calibri"/>
              </a:rPr>
              <a:t>Open</a:t>
            </a: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</a:t>
            </a:r>
            <a:r>
              <a:rPr lang="lv-LV" sz="3600" b="0" i="0" u="none" strike="noStrike" kern="1200" cap="none" spc="0" baseline="0" dirty="0" err="1">
                <a:solidFill>
                  <a:srgbClr val="FFFFFF"/>
                </a:solidFill>
                <a:uFillTx/>
                <a:latin typeface="Calibri"/>
              </a:rPr>
              <a:t>Data</a:t>
            </a: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) un korupcijas novēršana,</a:t>
            </a: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0" cap="none" spc="0" baseline="0" dirty="0">
                <a:solidFill>
                  <a:srgbClr val="FFFFFF"/>
                </a:solidFill>
                <a:uFillTx/>
                <a:latin typeface="Calibri"/>
              </a:rPr>
              <a:t>Jaunu pilsoniskās līdzdalības formu apgūšana,</a:t>
            </a:r>
            <a:endParaRPr lang="lv-LV" sz="36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0" cap="none" spc="0" baseline="0" dirty="0">
                <a:solidFill>
                  <a:srgbClr val="FFFFFF"/>
                </a:solidFill>
                <a:uFillTx/>
                <a:latin typeface="Calibri"/>
              </a:rPr>
              <a:t>Debašu līderu skola,</a:t>
            </a:r>
            <a:endParaRPr lang="lv-LV" sz="36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Sociālās uzņēmējdarbības veicināšana,</a:t>
            </a: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Apkaimju iedzīvotāju līdzdalības veicināšana,</a:t>
            </a: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Izglītošana par ilgtspējīgu </a:t>
            </a:r>
            <a:r>
              <a:rPr lang="lv-LV" sz="3600" dirty="0">
                <a:solidFill>
                  <a:srgbClr val="FFFFFF"/>
                </a:solidFill>
                <a:latin typeface="Calibri"/>
              </a:rPr>
              <a:t>z</a:t>
            </a: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emkopību,</a:t>
            </a: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Iekļaujošas izglītības veicināšana</a:t>
            </a: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36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36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64349966-BAB5-42A0-91F2-95405D33E6B6}"/>
              </a:ext>
            </a:extLst>
          </p:cNvPr>
          <p:cNvSpPr txBox="1"/>
          <p:nvPr/>
        </p:nvSpPr>
        <p:spPr>
          <a:xfrm>
            <a:off x="4038603" y="6356351"/>
            <a:ext cx="4930298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Daina Mežecka,  Ziemeļvalstu Ministru padomes biroja Latvijā padomniece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F0482-F709-47C6-8EA1-38BFDB0C07A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6ED88-AC25-405E-AA6C-B51E93E52C05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F18E9-24AF-4D17-9ED6-2553B14AA2AA}"/>
              </a:ext>
            </a:extLst>
          </p:cNvPr>
          <p:cNvSpPr txBox="1"/>
          <p:nvPr/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rPr>
              <a:t>8.12.2017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82DBAA40-050D-4F15-89A1-888A2E442B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4BF1A162-0626-411D-8EB0-7177AF4BE3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6107" y="6252374"/>
            <a:ext cx="573072" cy="57307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7F0823F7-FFA2-4F3E-AC5C-FFE02E21697D}"/>
              </a:ext>
            </a:extLst>
          </p:cNvPr>
          <p:cNvSpPr txBox="1"/>
          <p:nvPr/>
        </p:nvSpPr>
        <p:spPr>
          <a:xfrm>
            <a:off x="447470" y="365129"/>
            <a:ext cx="11031166" cy="610628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2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2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Tiešsaistes </a:t>
            </a:r>
            <a:r>
              <a:rPr lang="lv-LV" sz="3600" b="0" i="0" u="none" strike="noStrike" kern="1200" cap="none" spc="0" baseline="0" dirty="0">
                <a:solidFill>
                  <a:schemeClr val="bg1"/>
                </a:solidFill>
                <a:uFillTx/>
                <a:latin typeface="Calibri"/>
              </a:rPr>
              <a:t>portāls: www.ncmgrants.org</a:t>
            </a: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     vai - www.norden.lv -&gt; </a:t>
            </a:r>
            <a:r>
              <a:rPr lang="lv-LV" sz="3600" kern="0" dirty="0">
                <a:solidFill>
                  <a:srgbClr val="FFFFFF"/>
                </a:solidFill>
                <a:latin typeface="Calibri"/>
              </a:rPr>
              <a:t>Atbalsta</a:t>
            </a: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programmas-&gt;…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36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Pieteikšanās termiņš: </a:t>
            </a:r>
            <a:r>
              <a:rPr lang="lv-LV" sz="3600" b="1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2020.gada 1.marts; </a:t>
            </a:r>
          </a:p>
          <a:p>
            <a:pPr marR="0" lvl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1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     </a:t>
            </a:r>
            <a:r>
              <a:rPr lang="lv-LV" sz="360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tiešsaistes portāls atvērsies 10.janvārī.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3600" b="1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Kontaktpersona: </a:t>
            </a:r>
            <a:r>
              <a:rPr lang="sv-SE" sz="3600" b="0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Daina Mežecka</a:t>
            </a:r>
            <a:r>
              <a:rPr lang="lv-LV" sz="3600" b="0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, </a:t>
            </a:r>
            <a:r>
              <a:rPr lang="sv-SE" sz="3600" b="0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daina@norden.lv</a:t>
            </a:r>
            <a:r>
              <a:rPr lang="lv-LV" sz="3600" b="0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, mob. </a:t>
            </a:r>
            <a:r>
              <a:rPr lang="sv-SE" sz="3600" b="0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29394399 </a:t>
            </a:r>
            <a:endParaRPr lang="lv-LV" sz="3200" b="0" i="0" u="none" strike="noStrike" kern="1200" cap="none" spc="0" baseline="0" dirty="0">
              <a:solidFill>
                <a:srgbClr val="FFFF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36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9D03CC49-2546-4B4D-A5A9-DFCF757476B4}"/>
              </a:ext>
            </a:extLst>
          </p:cNvPr>
          <p:cNvSpPr txBox="1"/>
          <p:nvPr/>
        </p:nvSpPr>
        <p:spPr>
          <a:xfrm>
            <a:off x="4038603" y="6356351"/>
            <a:ext cx="4930298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Daina Mežecka,  Ziemeļvalstu Ministru padomes biroja Latvijā padomniece</a:t>
            </a:r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BE267096-8765-477C-9B5C-0E87CE1C6B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0479" y="6423943"/>
            <a:ext cx="2749536" cy="365787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7AFB49CE-6ED8-438F-BF65-B262487C05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829" t="-1" r="17241" b="45059"/>
          <a:stretch>
            <a:fillRect/>
          </a:stretch>
        </p:blipFill>
        <p:spPr>
          <a:xfrm>
            <a:off x="0" y="0"/>
            <a:ext cx="12344400" cy="68580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11901-ADBD-4633-A8EA-8E422D15EE4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9213B-ABBA-4F2E-8F9C-68F16B8F461E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4D330-2E31-4138-96AE-8E97C41F9A43}"/>
              </a:ext>
            </a:extLst>
          </p:cNvPr>
          <p:cNvSpPr txBox="1"/>
          <p:nvPr/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rPr>
              <a:t>8.12.2017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5F855B8F-29A9-4761-96CC-65461DE67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D6D76E4B-D2F8-414F-950E-CCD605EB3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6107" y="6252374"/>
            <a:ext cx="573072" cy="57307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7E414E01-A41C-4B84-A718-08A9D78ECCDB}"/>
              </a:ext>
            </a:extLst>
          </p:cNvPr>
          <p:cNvSpPr txBox="1"/>
          <p:nvPr/>
        </p:nvSpPr>
        <p:spPr>
          <a:xfrm>
            <a:off x="580415" y="463920"/>
            <a:ext cx="11031166" cy="53245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5400" b="0" i="0" u="none" strike="noStrike" kern="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5400" b="0" i="0" u="none" strike="noStrike" kern="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54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NVO programma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54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Baltijas jūras reģionam</a:t>
            </a:r>
            <a:endParaRPr lang="lv-LV" sz="54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44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44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36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78C3416C-DA49-46F6-8362-522E0B04C212}"/>
              </a:ext>
            </a:extLst>
          </p:cNvPr>
          <p:cNvSpPr txBox="1"/>
          <p:nvPr/>
        </p:nvSpPr>
        <p:spPr>
          <a:xfrm>
            <a:off x="4038603" y="6356351"/>
            <a:ext cx="4930298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Daina Mežecka,  Ziemeļvalstu Ministru padomes biroja Latvijā padomniece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B535835D-1BAE-421E-A6B0-163081FA5F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4">
            <a:extLst>
              <a:ext uri="{FF2B5EF4-FFF2-40B4-BE49-F238E27FC236}">
                <a16:creationId xmlns:a16="http://schemas.microsoft.com/office/drawing/2014/main" id="{342DFD45-1744-47CD-B829-FF1983A0954E}"/>
              </a:ext>
            </a:extLst>
          </p:cNvPr>
          <p:cNvSpPr txBox="1"/>
          <p:nvPr/>
        </p:nvSpPr>
        <p:spPr>
          <a:xfrm>
            <a:off x="838203" y="1670069"/>
            <a:ext cx="10583695" cy="350865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4400" b="0" i="0" u="none" strike="noStrike" kern="0" cap="none" spc="0" baseline="0">
                <a:solidFill>
                  <a:srgbClr val="FFFFFF"/>
                </a:solidFill>
                <a:uFillTx/>
                <a:latin typeface="Corbel" pitchFamily="34"/>
              </a:rPr>
              <a:t>Igaunija, Latvija, Lietuva</a:t>
            </a:r>
            <a:endParaRPr lang="lv-LV" sz="4400" b="0" i="0" u="none" strike="noStrike" kern="1200" cap="none" spc="0" baseline="0">
              <a:solidFill>
                <a:srgbClr val="FFFFFF"/>
              </a:solidFill>
              <a:uFillTx/>
              <a:latin typeface="Corbel" pitchFamily="34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4400" b="0" i="0" u="none" strike="noStrike" kern="1200" cap="none" spc="0" baseline="0">
                <a:solidFill>
                  <a:srgbClr val="FFFFFF"/>
                </a:solidFill>
                <a:uFillTx/>
                <a:latin typeface="Corbel" pitchFamily="34"/>
              </a:rPr>
              <a:t>+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4400" b="0" i="0" u="none" strike="noStrike" kern="1200" cap="none" spc="0" baseline="0">
                <a:solidFill>
                  <a:srgbClr val="FFFFFF"/>
                </a:solidFill>
                <a:uFillTx/>
                <a:latin typeface="Corbel" pitchFamily="34"/>
              </a:rPr>
              <a:t>Dānija, Islande, Norvēģija, Somija, Zviedrija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4400" b="0" i="0" u="none" strike="noStrike" kern="1200" cap="none" spc="0" baseline="0">
                <a:solidFill>
                  <a:srgbClr val="FFFFFF"/>
                </a:solidFill>
                <a:uFillTx/>
                <a:latin typeface="Corbel" pitchFamily="34"/>
              </a:rPr>
              <a:t>+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44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ZR Krievija vai Baltkrievija</a:t>
            </a:r>
          </a:p>
        </p:txBody>
      </p:sp>
      <p:sp>
        <p:nvSpPr>
          <p:cNvPr id="4" name="Date Placeholder 7">
            <a:extLst>
              <a:ext uri="{FF2B5EF4-FFF2-40B4-BE49-F238E27FC236}">
                <a16:creationId xmlns:a16="http://schemas.microsoft.com/office/drawing/2014/main" id="{70E2C844-9E36-482B-BB6F-1B954EDA4E33}"/>
              </a:ext>
            </a:extLst>
          </p:cNvPr>
          <p:cNvSpPr txBox="1"/>
          <p:nvPr/>
        </p:nvSpPr>
        <p:spPr>
          <a:xfrm>
            <a:off x="1447806" y="6466627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2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83BABE37-1B04-4B07-A793-392BBF36B5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4993" y="6284067"/>
            <a:ext cx="573932" cy="57393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687820AC-1650-4213-B3C0-5E06603482F7}"/>
              </a:ext>
            </a:extLst>
          </p:cNvPr>
          <p:cNvSpPr txBox="1"/>
          <p:nvPr/>
        </p:nvSpPr>
        <p:spPr>
          <a:xfrm>
            <a:off x="3699753" y="6284067"/>
            <a:ext cx="4910849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Daina Mežecka,  Ziemeļvalstu Ministru padomes biroja Latvijā padomniece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FA914FED-1F09-41B4-8E5A-5AD452FAC4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398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E80DFF0A-D10F-458A-9FFF-FF12D479C0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8924" y="6258528"/>
            <a:ext cx="573072" cy="57307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75EE1D43-E788-44B0-9AFC-39C6FED0F8FA}"/>
              </a:ext>
            </a:extLst>
          </p:cNvPr>
          <p:cNvSpPr txBox="1"/>
          <p:nvPr/>
        </p:nvSpPr>
        <p:spPr>
          <a:xfrm>
            <a:off x="1166582" y="627991"/>
            <a:ext cx="11025423" cy="449661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20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R="0" lvl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60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Prioritārās jomas: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20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Sociālie un veselības </a:t>
            </a:r>
            <a:r>
              <a:rPr lang="lv-LV" sz="3600" dirty="0">
                <a:solidFill>
                  <a:srgbClr val="FFFFFF"/>
                </a:solidFill>
                <a:latin typeface="Calibri"/>
              </a:rPr>
              <a:t>jautājumi</a:t>
            </a:r>
          </a:p>
          <a:p>
            <a:pPr marR="0" lvl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dirty="0">
              <a:solidFill>
                <a:srgbClr val="FFFFFF"/>
              </a:solidFill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Kultūra 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Apkārtējās vides jautājumi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20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Demokrātijas attīstīšana</a:t>
            </a:r>
            <a:endParaRPr lang="lv-LV" sz="20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Footer Placeholder 9">
            <a:extLst>
              <a:ext uri="{FF2B5EF4-FFF2-40B4-BE49-F238E27FC236}">
                <a16:creationId xmlns:a16="http://schemas.microsoft.com/office/drawing/2014/main" id="{9990DEB7-5725-4844-8458-F46D32F14F81}"/>
              </a:ext>
            </a:extLst>
          </p:cNvPr>
          <p:cNvSpPr txBox="1"/>
          <p:nvPr/>
        </p:nvSpPr>
        <p:spPr>
          <a:xfrm>
            <a:off x="3699753" y="6284067"/>
            <a:ext cx="4910849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Daina Mežecka,  Ziemeļvalstu Ministru padomes biroja Latvijā padomniece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FA914FED-1F09-41B4-8E5A-5AD452FAC4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398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E80DFF0A-D10F-458A-9FFF-FF12D479C0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8924" y="6258528"/>
            <a:ext cx="573072" cy="57307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75EE1D43-E788-44B0-9AFC-39C6FED0F8FA}"/>
              </a:ext>
            </a:extLst>
          </p:cNvPr>
          <p:cNvSpPr txBox="1"/>
          <p:nvPr/>
        </p:nvSpPr>
        <p:spPr>
          <a:xfrm>
            <a:off x="1166582" y="627991"/>
            <a:ext cx="11025423" cy="554921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endParaRPr lang="en-US" dirty="0"/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Programmas budžets – apm. </a:t>
            </a:r>
            <a:r>
              <a:rPr lang="lv-LV" sz="3600" dirty="0">
                <a:solidFill>
                  <a:srgbClr val="FFFFFF"/>
                </a:solidFill>
                <a:latin typeface="Calibri"/>
              </a:rPr>
              <a:t>467</a:t>
            </a: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000 EUR (3,5 </a:t>
            </a:r>
            <a:r>
              <a:rPr lang="lv-LV" sz="3600" b="0" i="0" u="none" strike="noStrike" kern="1200" cap="none" spc="0" baseline="0" dirty="0" err="1">
                <a:solidFill>
                  <a:srgbClr val="FFFFFF"/>
                </a:solidFill>
                <a:uFillTx/>
                <a:latin typeface="Calibri"/>
              </a:rPr>
              <a:t>mlj</a:t>
            </a: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DKK),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20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finansējums vienam projektam – līdz 66 600 EUR,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uz finansējumu pretendē NVO no visām Baltijas jūras reģiona valstīm.</a:t>
            </a:r>
          </a:p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20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ik gadu tiek atbalstīti 10-12 projekti,</a:t>
            </a: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20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aktivitātēm jābūt vērstām uz Krievijas ZR reģioniem vai Baltkrieviju.</a:t>
            </a:r>
            <a:endParaRPr lang="en-US" sz="3600" b="1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Footer Placeholder 9">
            <a:extLst>
              <a:ext uri="{FF2B5EF4-FFF2-40B4-BE49-F238E27FC236}">
                <a16:creationId xmlns:a16="http://schemas.microsoft.com/office/drawing/2014/main" id="{9990DEB7-5725-4844-8458-F46D32F14F81}"/>
              </a:ext>
            </a:extLst>
          </p:cNvPr>
          <p:cNvSpPr txBox="1"/>
          <p:nvPr/>
        </p:nvSpPr>
        <p:spPr>
          <a:xfrm>
            <a:off x="3699753" y="6284067"/>
            <a:ext cx="4910849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Daina Mežecka,  Ziemeļvalstu Ministru padomes biroja Latvijā padomniece</a:t>
            </a:r>
          </a:p>
        </p:txBody>
      </p:sp>
    </p:spTree>
    <p:extLst>
      <p:ext uri="{BB962C8B-B14F-4D97-AF65-F5344CB8AC3E}">
        <p14:creationId xmlns:p14="http://schemas.microsoft.com/office/powerpoint/2010/main" val="3281573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4F5A22CC-4EA5-4FDC-B525-8EB025A45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ABDB245E-05E0-4442-832C-435FE2C630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8924" y="6258528"/>
            <a:ext cx="573072" cy="57307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7674BFDC-ED27-4DBF-AE11-5BD42DE32654}"/>
              </a:ext>
            </a:extLst>
          </p:cNvPr>
          <p:cNvSpPr txBox="1"/>
          <p:nvPr/>
        </p:nvSpPr>
        <p:spPr>
          <a:xfrm>
            <a:off x="238540" y="1211607"/>
            <a:ext cx="11568760" cy="51475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1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Tiešsaistes portāls: </a:t>
            </a:r>
            <a:r>
              <a:rPr lang="lv-LV" sz="3600" b="1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www.ngo-programme.norden.org </a:t>
            </a:r>
          </a:p>
          <a:p>
            <a:pPr marL="342900" marR="0" lvl="0" indent="-3429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20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Pieteikšanās termiņš: </a:t>
            </a:r>
            <a:r>
              <a:rPr lang="lv-LV" sz="3600" b="0" i="0" u="none" strike="noStrike" kern="0" cap="none" spc="0" baseline="0" dirty="0">
                <a:solidFill>
                  <a:srgbClr val="FFFFFF"/>
                </a:solidFill>
                <a:uFillTx/>
                <a:latin typeface="Calibri"/>
              </a:rPr>
              <a:t>2020.gada pirmajā pusē</a:t>
            </a:r>
            <a:endParaRPr lang="lv-LV" sz="36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0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indent="-571500">
              <a:lnSpc>
                <a:spcPct val="90000"/>
              </a:lnSpc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Programmas administratore ZMP sekretariātā </a:t>
            </a:r>
            <a:r>
              <a:rPr lang="lv-LV" sz="3600" i="0" u="none" strike="noStrike" kern="1200" cap="none" spc="0" baseline="0" dirty="0">
                <a:solidFill>
                  <a:schemeClr val="bg1"/>
                </a:solidFill>
                <a:uFillTx/>
              </a:rPr>
              <a:t>Kopenhāgenā: </a:t>
            </a:r>
          </a:p>
          <a:p>
            <a:pPr marL="571500" indent="-571500">
              <a:lnSpc>
                <a:spcPct val="90000"/>
              </a:lnSpc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3600" i="0" u="none" strike="noStrike" kern="1200" cap="none" spc="0" baseline="0" dirty="0">
              <a:solidFill>
                <a:schemeClr val="bg1"/>
              </a:solidFill>
              <a:uFillTx/>
            </a:endParaRPr>
          </a:p>
          <a:p>
            <a:pPr>
              <a:lnSpc>
                <a:spcPct val="90000"/>
              </a:lnSpc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1" dirty="0">
                <a:solidFill>
                  <a:schemeClr val="bg1"/>
                </a:solidFill>
              </a:rPr>
              <a:t>      </a:t>
            </a:r>
            <a:r>
              <a:rPr lang="lv-LV" sz="3600" b="1" i="0" strike="noStrike" kern="1200" cap="none" spc="0" baseline="0" dirty="0">
                <a:solidFill>
                  <a:srgbClr val="FFFF00"/>
                </a:solidFill>
                <a:uFillTx/>
              </a:rPr>
              <a:t>J</a:t>
            </a:r>
            <a:r>
              <a:rPr lang="lv-LV" sz="3600" b="1" dirty="0">
                <a:solidFill>
                  <a:srgbClr val="FFFF00"/>
                </a:solidFill>
              </a:rPr>
              <a:t>ulie Sofie Østbjerg</a:t>
            </a:r>
            <a:r>
              <a:rPr lang="lv-LV" sz="3600" b="1" i="0" strike="noStrike" kern="1200" cap="none" spc="0" baseline="0" dirty="0">
                <a:solidFill>
                  <a:srgbClr val="FFFF00"/>
                </a:solidFill>
                <a:uFillTx/>
              </a:rPr>
              <a:t>, </a:t>
            </a:r>
            <a:r>
              <a:rPr lang="lv-LV" sz="3600" b="1" dirty="0">
                <a:solidFill>
                  <a:srgbClr val="FFFF00"/>
                </a:solidFill>
              </a:rPr>
              <a:t>julost@norden.org , +45 81 90 10 97</a:t>
            </a:r>
          </a:p>
          <a:p>
            <a:pPr marL="571500" indent="-571500">
              <a:lnSpc>
                <a:spcPct val="90000"/>
              </a:lnSpc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b="1" dirty="0">
              <a:solidFill>
                <a:schemeClr val="bg1"/>
              </a:solidFill>
            </a:endParaRPr>
          </a:p>
          <a:p>
            <a:pPr marL="571500" lvl="0" indent="-571500">
              <a:lnSpc>
                <a:spcPct val="90000"/>
              </a:lnSpc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b="1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20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R="0" lvl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2800" dirty="0">
                <a:solidFill>
                  <a:srgbClr val="FFFFFF"/>
                </a:solidFill>
                <a:latin typeface="Calibri"/>
              </a:rPr>
              <a:t>       </a:t>
            </a:r>
            <a:endParaRPr lang="lv-LV" sz="2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Footer Placeholder 9">
            <a:extLst>
              <a:ext uri="{FF2B5EF4-FFF2-40B4-BE49-F238E27FC236}">
                <a16:creationId xmlns:a16="http://schemas.microsoft.com/office/drawing/2014/main" id="{B97A3E10-3957-46A6-B7DE-8CC52FE3693F}"/>
              </a:ext>
            </a:extLst>
          </p:cNvPr>
          <p:cNvSpPr txBox="1"/>
          <p:nvPr/>
        </p:nvSpPr>
        <p:spPr>
          <a:xfrm>
            <a:off x="3699753" y="6284067"/>
            <a:ext cx="4910849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Daina Mežecka,  Ziemeļvalstu Ministru padomes biroja Latvijā padomniece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B0E86-355F-4CA0-99F1-9CD8AD2F76A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009F21-E4F6-46FB-AF39-D7F3ED9ABCB9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091E53-AF3D-4F7F-B3D2-B847BFB4223E}"/>
              </a:ext>
            </a:extLst>
          </p:cNvPr>
          <p:cNvSpPr txBox="1"/>
          <p:nvPr/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lv-LV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8.12.2017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2EDB4731-F461-4A8A-84E5-27C7C5BF9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B993D898-4B43-47DF-9C91-6D1DF6B51D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6107" y="6252374"/>
            <a:ext cx="573072" cy="57307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7EFD42EC-67C1-4007-B5C7-7363D326DA2B}"/>
              </a:ext>
            </a:extLst>
          </p:cNvPr>
          <p:cNvSpPr txBox="1"/>
          <p:nvPr/>
        </p:nvSpPr>
        <p:spPr>
          <a:xfrm>
            <a:off x="447470" y="365129"/>
            <a:ext cx="11031166" cy="424731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lv-LV" sz="5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lv-LV" sz="5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lvl="0"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5400" dirty="0">
                <a:solidFill>
                  <a:srgbClr val="FFFFFF"/>
                </a:solidFill>
              </a:rPr>
              <a:t>Granti Ziemeļvalstu un Baltijas valstu cilvēku ar īpašām vajadzībām organizāciju sadarbībai</a:t>
            </a:r>
            <a:endParaRPr kumimoji="0" lang="lv-LV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5F4045FE-5140-47C9-BD01-D97BDCDC9D45}"/>
              </a:ext>
            </a:extLst>
          </p:cNvPr>
          <p:cNvSpPr txBox="1"/>
          <p:nvPr/>
        </p:nvSpPr>
        <p:spPr>
          <a:xfrm>
            <a:off x="4038603" y="6356351"/>
            <a:ext cx="4930298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lv-LV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Daina Mežecka,  Ziemeļvalstu Ministru padomes biroja Latvijā padomniece</a:t>
            </a:r>
          </a:p>
        </p:txBody>
      </p:sp>
    </p:spTree>
    <p:extLst>
      <p:ext uri="{BB962C8B-B14F-4D97-AF65-F5344CB8AC3E}">
        <p14:creationId xmlns:p14="http://schemas.microsoft.com/office/powerpoint/2010/main" val="22514020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4F5A22CC-4EA5-4FDC-B525-8EB025A45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ABDB245E-05E0-4442-832C-435FE2C630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8924" y="6258528"/>
            <a:ext cx="573072" cy="57307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7674BFDC-ED27-4DBF-AE11-5BD42DE32654}"/>
              </a:ext>
            </a:extLst>
          </p:cNvPr>
          <p:cNvSpPr txBox="1"/>
          <p:nvPr/>
        </p:nvSpPr>
        <p:spPr>
          <a:xfrm>
            <a:off x="781877" y="556591"/>
            <a:ext cx="10837048" cy="61863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>
              <a:lnSpc>
                <a:spcPct val="90000"/>
              </a:lnSpc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5400" dirty="0">
                <a:solidFill>
                  <a:srgbClr val="FFFFFF"/>
                </a:solidFill>
                <a:latin typeface="Calibri"/>
              </a:rPr>
              <a:t>Vairāk par programmu</a:t>
            </a:r>
            <a:r>
              <a:rPr lang="lv-LV" sz="54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:</a:t>
            </a:r>
          </a:p>
          <a:p>
            <a:pPr marL="571500" lvl="0" indent="-571500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dirty="0">
                <a:solidFill>
                  <a:srgbClr val="FFFFFF"/>
                </a:solidFill>
              </a:rPr>
              <a:t>https://nordicwelfare.org/en/disability-issues/the-funding-scheme/</a:t>
            </a:r>
            <a:endParaRPr lang="lv-LV" sz="360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0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1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Sadarbības tīklu veidošana</a:t>
            </a:r>
          </a:p>
          <a:p>
            <a:pPr marR="0" lvl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	Pieteikšanās termiņš: </a:t>
            </a:r>
            <a:r>
              <a:rPr lang="lv-LV" sz="3600" b="0" i="0" u="none" strike="noStrike" kern="0" cap="none" spc="0" baseline="0" dirty="0">
                <a:solidFill>
                  <a:srgbClr val="FFFFFF"/>
                </a:solidFill>
                <a:uFillTx/>
                <a:latin typeface="Calibri"/>
              </a:rPr>
              <a:t>2019.gada </a:t>
            </a:r>
            <a:r>
              <a:rPr lang="lv-LV" sz="3600" kern="0" dirty="0">
                <a:solidFill>
                  <a:srgbClr val="FFFFFF"/>
                </a:solidFill>
                <a:latin typeface="Calibri"/>
              </a:rPr>
              <a:t>30.novembrī</a:t>
            </a:r>
          </a:p>
          <a:p>
            <a:pPr marR="0" lvl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200" kern="0" dirty="0">
              <a:solidFill>
                <a:srgbClr val="FFFFFF"/>
              </a:solidFill>
              <a:latin typeface="Calibri"/>
            </a:endParaRPr>
          </a:p>
          <a:p>
            <a:pPr marL="571500" lvl="0" indent="-571500">
              <a:lnSpc>
                <a:spcPct val="90000"/>
              </a:lnSpc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1" dirty="0">
                <a:solidFill>
                  <a:srgbClr val="FFFFFF"/>
                </a:solidFill>
              </a:rPr>
              <a:t>Stratēģiskas partnerības iniciatīvas</a:t>
            </a:r>
          </a:p>
          <a:p>
            <a:pPr lvl="0">
              <a:lnSpc>
                <a:spcPct val="90000"/>
              </a:lnSpc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dirty="0">
                <a:solidFill>
                  <a:srgbClr val="FFFFFF"/>
                </a:solidFill>
              </a:rPr>
              <a:t>	Pieteikšanās termiņš: </a:t>
            </a:r>
            <a:r>
              <a:rPr lang="lv-LV" sz="3600" kern="0" dirty="0">
                <a:solidFill>
                  <a:srgbClr val="FFFFFF"/>
                </a:solidFill>
              </a:rPr>
              <a:t>2020.gada 28.februārī</a:t>
            </a:r>
            <a:endParaRPr lang="lv-LV" sz="36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0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lvl="0" indent="-571500">
              <a:lnSpc>
                <a:spcPct val="90000"/>
              </a:lnSpc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Programmas administrators Ziemeļvalstu Labklājības centrā</a:t>
            </a:r>
            <a:r>
              <a:rPr lang="lv-LV" sz="3600" i="0" u="none" strike="noStrike" kern="1200" cap="none" spc="0" baseline="0" dirty="0">
                <a:solidFill>
                  <a:schemeClr val="bg1"/>
                </a:solidFill>
                <a:uFillTx/>
                <a:latin typeface="Calibri"/>
              </a:rPr>
              <a:t>: </a:t>
            </a:r>
            <a:r>
              <a:rPr lang="lv-LV" sz="3600" b="1" dirty="0">
                <a:solidFill>
                  <a:srgbClr val="FFFF00"/>
                </a:solidFill>
              </a:rPr>
              <a:t>Lars Rottem Krangnes </a:t>
            </a:r>
            <a:r>
              <a:rPr lang="lv-LV" sz="3600" b="1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, </a:t>
            </a:r>
            <a:r>
              <a:rPr lang="lv-LV" sz="3600" b="1" dirty="0">
                <a:solidFill>
                  <a:srgbClr val="FFFF00"/>
                </a:solidFill>
              </a:rPr>
              <a:t>+46 562 45 30, </a:t>
            </a:r>
            <a:r>
              <a:rPr lang="lv-LV" sz="3600" b="1" i="0" strike="noStrike" kern="1200" cap="none" spc="0" baseline="0" dirty="0">
                <a:solidFill>
                  <a:srgbClr val="FFFF00"/>
                </a:solidFill>
                <a:uFillTx/>
                <a:latin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lars.rottem-krangnes@nordicwelfare.org</a:t>
            </a:r>
            <a:endParaRPr lang="lv-LV" sz="3600" b="1" i="0" strike="noStrike" kern="1200" cap="none" spc="0" baseline="0" dirty="0">
              <a:solidFill>
                <a:srgbClr val="FFFF00"/>
              </a:solidFill>
              <a:uFillTx/>
              <a:latin typeface="Calibri"/>
            </a:endParaRPr>
          </a:p>
          <a:p>
            <a:pPr marR="0" lvl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20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Footer Placeholder 9">
            <a:extLst>
              <a:ext uri="{FF2B5EF4-FFF2-40B4-BE49-F238E27FC236}">
                <a16:creationId xmlns:a16="http://schemas.microsoft.com/office/drawing/2014/main" id="{B97A3E10-3957-46A6-B7DE-8CC52FE3693F}"/>
              </a:ext>
            </a:extLst>
          </p:cNvPr>
          <p:cNvSpPr txBox="1"/>
          <p:nvPr/>
        </p:nvSpPr>
        <p:spPr>
          <a:xfrm>
            <a:off x="3699753" y="6284067"/>
            <a:ext cx="4910849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Daina Mežecka,  Ziemeļvalstu Ministru padomes biroja Latvijā padomniece</a:t>
            </a:r>
          </a:p>
        </p:txBody>
      </p:sp>
    </p:spTree>
    <p:extLst>
      <p:ext uri="{BB962C8B-B14F-4D97-AF65-F5344CB8AC3E}">
        <p14:creationId xmlns:p14="http://schemas.microsoft.com/office/powerpoint/2010/main" val="461868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6D4EF-6B87-4C4F-9558-E57F3C4F5C7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9DC316-455E-4BBA-9B93-19A01D3CF217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12BD4-2A8A-4F6D-A949-6BE7D3FB8AC0}"/>
              </a:ext>
            </a:extLst>
          </p:cNvPr>
          <p:cNvSpPr txBox="1"/>
          <p:nvPr/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rPr>
              <a:t>8.12.2017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A1DA65B3-0E4A-4CC6-B514-0B5215E215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083CB333-1F5E-4C0B-9631-7DF1C6CA78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6107" y="6252374"/>
            <a:ext cx="573072" cy="57307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A8D0AD77-7CD5-4006-8F62-041E16F2262F}"/>
              </a:ext>
            </a:extLst>
          </p:cNvPr>
          <p:cNvSpPr txBox="1"/>
          <p:nvPr/>
        </p:nvSpPr>
        <p:spPr>
          <a:xfrm>
            <a:off x="447470" y="365129"/>
            <a:ext cx="11031166" cy="612475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54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Ziemeļvalstu Ministru padomes NVO programmas: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1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Ziemeļvalstu un Baltijas valstu NVO programma (administrē ZMP birojs Latvijā)</a:t>
            </a:r>
          </a:p>
          <a:p>
            <a:pPr marR="0" lvl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200" b="1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indent="-571500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dirty="0">
                <a:solidFill>
                  <a:srgbClr val="FFFFFF"/>
                </a:solidFill>
              </a:rPr>
              <a:t>NVO programma Baltijas jūras reģionam</a:t>
            </a:r>
          </a:p>
          <a:p>
            <a:pPr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dirty="0">
                <a:solidFill>
                  <a:srgbClr val="FFFFFF"/>
                </a:solidFill>
              </a:rPr>
              <a:t>     (administrē ZMP sekretariāts Dānijā)</a:t>
            </a:r>
          </a:p>
          <a:p>
            <a:pPr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20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571500" indent="-571500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dirty="0">
                <a:solidFill>
                  <a:srgbClr val="FFFFFF"/>
                </a:solidFill>
              </a:rPr>
              <a:t>Granti Ziemeļvalstu un Baltijas valstu cilvēku ar īpašām vajadzībām organizāciju sadarbībai (administrē Ziemeļvalstu Labklājības centrs Zviedrijā) - </a:t>
            </a:r>
            <a:r>
              <a:rPr lang="lv-LV" sz="3600" b="1" dirty="0">
                <a:solidFill>
                  <a:srgbClr val="FFFF00"/>
                </a:solidFill>
              </a:rPr>
              <a:t>JAUNUMS!</a:t>
            </a:r>
            <a:endParaRPr lang="lv-LV" sz="3600" b="1" i="0" u="none" strike="noStrike" kern="1200" cap="none" spc="0" baseline="0" dirty="0">
              <a:solidFill>
                <a:srgbClr val="FFFF00"/>
              </a:solidFill>
              <a:uFillTx/>
              <a:latin typeface="Calibri"/>
            </a:endParaRPr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1200EA35-984F-4AA4-8E77-2C3E412F1689}"/>
              </a:ext>
            </a:extLst>
          </p:cNvPr>
          <p:cNvSpPr txBox="1"/>
          <p:nvPr/>
        </p:nvSpPr>
        <p:spPr>
          <a:xfrm>
            <a:off x="4038603" y="6356351"/>
            <a:ext cx="4930298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0" cap="none" spc="0" baseline="0" dirty="0">
                <a:solidFill>
                  <a:srgbClr val="FFFFFF"/>
                </a:solidFill>
                <a:uFillTx/>
                <a:latin typeface="Calibri"/>
              </a:rPr>
              <a:t>Daina Mežecka,  Ziemeļvalstu Ministru padomes biroja Latvijā padomniece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4F5A22CC-4EA5-4FDC-B525-8EB025A45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ABDB245E-05E0-4442-832C-435FE2C630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8924" y="6258528"/>
            <a:ext cx="573072" cy="57307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7674BFDC-ED27-4DBF-AE11-5BD42DE32654}"/>
              </a:ext>
            </a:extLst>
          </p:cNvPr>
          <p:cNvSpPr txBox="1"/>
          <p:nvPr/>
        </p:nvSpPr>
        <p:spPr>
          <a:xfrm>
            <a:off x="781877" y="556591"/>
            <a:ext cx="10837048" cy="638944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>
              <a:lnSpc>
                <a:spcPct val="90000"/>
              </a:lnSpc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5400" dirty="0">
                <a:solidFill>
                  <a:srgbClr val="FFFFFF"/>
                </a:solidFill>
                <a:latin typeface="Calibri"/>
              </a:rPr>
              <a:t>Vairāk par programmu</a:t>
            </a:r>
            <a:r>
              <a:rPr lang="lv-LV" sz="54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:</a:t>
            </a:r>
          </a:p>
          <a:p>
            <a:pPr marR="0" lvl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800" kern="0" dirty="0">
              <a:solidFill>
                <a:schemeClr val="bg1"/>
              </a:solidFill>
              <a:latin typeface="Calibri"/>
            </a:endParaRPr>
          </a:p>
          <a:p>
            <a:pPr>
              <a:lnSpc>
                <a:spcPct val="90000"/>
              </a:lnSpc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000" dirty="0" err="1">
                <a:solidFill>
                  <a:schemeClr val="bg1"/>
                </a:solidFill>
              </a:rPr>
              <a:t>Virsmērķis</a:t>
            </a:r>
            <a:r>
              <a:rPr lang="lv-LV" sz="3000" dirty="0">
                <a:solidFill>
                  <a:schemeClr val="bg1"/>
                </a:solidFill>
              </a:rPr>
              <a:t> – aizstāvēt cilvēku ar invaliditāti intereses un līdzdalības iespējas sabiedrībā. </a:t>
            </a:r>
          </a:p>
          <a:p>
            <a:pPr>
              <a:lnSpc>
                <a:spcPct val="90000"/>
              </a:lnSpc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000" dirty="0">
                <a:solidFill>
                  <a:schemeClr val="bg1"/>
                </a:solidFill>
              </a:rPr>
              <a:t>Mērķi: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3000" dirty="0">
                <a:solidFill>
                  <a:schemeClr val="bg1"/>
                </a:solidFill>
              </a:rPr>
              <a:t>veicināt Ziemeļvalstu reģiona cilvēku ar invaliditāti organizāciju sadarbību savā starpā…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3000" dirty="0">
                <a:solidFill>
                  <a:schemeClr val="bg1"/>
                </a:solidFill>
              </a:rPr>
              <a:t>…un ar līdzīgām organizācijām Igaunijā, Latvijā, Lietuvā un ZR Krievijā.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3000" dirty="0">
                <a:solidFill>
                  <a:schemeClr val="bg1"/>
                </a:solidFill>
              </a:rPr>
              <a:t>sniegt iespēju veidot sadarbības tīklus un mācīties vienam no otra, apmainoties ar pieredzi un labo praksi, attīstot zināšanas un prasmes. </a:t>
            </a:r>
          </a:p>
          <a:p>
            <a:r>
              <a:rPr lang="lv-LV" sz="3000" dirty="0">
                <a:solidFill>
                  <a:schemeClr val="bg1"/>
                </a:solidFill>
              </a:rPr>
              <a:t>Budžets apm. 137 000 EUR </a:t>
            </a:r>
          </a:p>
          <a:p>
            <a:pPr marL="342900" lvl="0" indent="-342900">
              <a:lnSpc>
                <a:spcPct val="90000"/>
              </a:lnSpc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20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Footer Placeholder 9">
            <a:extLst>
              <a:ext uri="{FF2B5EF4-FFF2-40B4-BE49-F238E27FC236}">
                <a16:creationId xmlns:a16="http://schemas.microsoft.com/office/drawing/2014/main" id="{B97A3E10-3957-46A6-B7DE-8CC52FE3693F}"/>
              </a:ext>
            </a:extLst>
          </p:cNvPr>
          <p:cNvSpPr txBox="1"/>
          <p:nvPr/>
        </p:nvSpPr>
        <p:spPr>
          <a:xfrm>
            <a:off x="3699753" y="6284067"/>
            <a:ext cx="4910849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Daina Mežecka,  Ziemeļvalstu Ministru padomes biroja Latvijā padomniece</a:t>
            </a:r>
          </a:p>
        </p:txBody>
      </p:sp>
    </p:spTree>
    <p:extLst>
      <p:ext uri="{BB962C8B-B14F-4D97-AF65-F5344CB8AC3E}">
        <p14:creationId xmlns:p14="http://schemas.microsoft.com/office/powerpoint/2010/main" val="12839090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4F5A22CC-4EA5-4FDC-B525-8EB025A45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ABDB245E-05E0-4442-832C-435FE2C630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8924" y="6258528"/>
            <a:ext cx="573072" cy="57307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7674BFDC-ED27-4DBF-AE11-5BD42DE32654}"/>
              </a:ext>
            </a:extLst>
          </p:cNvPr>
          <p:cNvSpPr txBox="1"/>
          <p:nvPr/>
        </p:nvSpPr>
        <p:spPr>
          <a:xfrm>
            <a:off x="781877" y="556591"/>
            <a:ext cx="10837048" cy="571541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>
              <a:lnSpc>
                <a:spcPct val="90000"/>
              </a:lnSpc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5400" dirty="0">
                <a:solidFill>
                  <a:srgbClr val="FFFFFF"/>
                </a:solidFill>
                <a:latin typeface="Calibri"/>
              </a:rPr>
              <a:t>Vairāk par programmu</a:t>
            </a:r>
            <a:r>
              <a:rPr lang="lv-LV" sz="54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:</a:t>
            </a:r>
          </a:p>
          <a:p>
            <a:pPr marL="342900" marR="0" lvl="0" indent="-3429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0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R="0" lvl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200" kern="0" dirty="0">
              <a:solidFill>
                <a:schemeClr val="bg1"/>
              </a:solidFill>
              <a:latin typeface="Calibri"/>
            </a:endParaRPr>
          </a:p>
          <a:p>
            <a:pPr lvl="0">
              <a:lnSpc>
                <a:spcPct val="90000"/>
              </a:lnSpc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000" b="1" dirty="0">
                <a:solidFill>
                  <a:schemeClr val="bg1"/>
                </a:solidFill>
              </a:rPr>
              <a:t>Stratēģiskas partnerības iniciatīvas:</a:t>
            </a:r>
          </a:p>
          <a:p>
            <a:pPr lvl="0">
              <a:lnSpc>
                <a:spcPct val="90000"/>
              </a:lnSpc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3000" b="1" dirty="0">
              <a:solidFill>
                <a:schemeClr val="bg1"/>
              </a:solidFill>
            </a:endParaRPr>
          </a:p>
          <a:p>
            <a:pPr marL="457200" lvl="0" indent="-457200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000" dirty="0">
                <a:solidFill>
                  <a:schemeClr val="bg1"/>
                </a:solidFill>
              </a:rPr>
              <a:t>konferenču organizēšana, informatīvo materiālu gatavošana vai kampaņu organizēšana, </a:t>
            </a:r>
          </a:p>
          <a:p>
            <a:pPr marL="457200" lvl="0" indent="-457200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000" dirty="0">
                <a:solidFill>
                  <a:schemeClr val="bg1"/>
                </a:solidFill>
              </a:rPr>
              <a:t>partneri no vismaz divām Ziemeļvalstīm un vismaz vienas Baltijas valsts, </a:t>
            </a:r>
          </a:p>
          <a:p>
            <a:pPr marL="457200" lvl="0" indent="-457200">
              <a:lnSpc>
                <a:spcPct val="90000"/>
              </a:lnSpc>
              <a:buSzPct val="100000"/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000" dirty="0">
                <a:solidFill>
                  <a:schemeClr val="bg1"/>
                </a:solidFill>
              </a:rPr>
              <a:t>var saņemt finansējumu no apmēram 4600 EUR līdz 46 000 EUR.</a:t>
            </a:r>
          </a:p>
          <a:p>
            <a:endParaRPr lang="lv-LV" sz="3000" b="1" dirty="0">
              <a:solidFill>
                <a:schemeClr val="bg1"/>
              </a:solidFill>
            </a:endParaRPr>
          </a:p>
          <a:p>
            <a:r>
              <a:rPr lang="lv-LV" sz="3000" b="1" dirty="0">
                <a:solidFill>
                  <a:schemeClr val="bg1"/>
                </a:solidFill>
              </a:rPr>
              <a:t>Pieteikšanās tiks atvērta janvārī, iesniegšana līdz 2020. gada 28. februārim.</a:t>
            </a:r>
            <a:endParaRPr lang="lv-LV" sz="3000" dirty="0">
              <a:solidFill>
                <a:schemeClr val="bg1"/>
              </a:solidFill>
            </a:endParaRPr>
          </a:p>
          <a:p>
            <a:pPr marL="342900" lvl="0" indent="-342900">
              <a:lnSpc>
                <a:spcPct val="90000"/>
              </a:lnSpc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20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Footer Placeholder 9">
            <a:extLst>
              <a:ext uri="{FF2B5EF4-FFF2-40B4-BE49-F238E27FC236}">
                <a16:creationId xmlns:a16="http://schemas.microsoft.com/office/drawing/2014/main" id="{B97A3E10-3957-46A6-B7DE-8CC52FE3693F}"/>
              </a:ext>
            </a:extLst>
          </p:cNvPr>
          <p:cNvSpPr txBox="1"/>
          <p:nvPr/>
        </p:nvSpPr>
        <p:spPr>
          <a:xfrm>
            <a:off x="3699753" y="6284067"/>
            <a:ext cx="4910849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Daina Mežecka,  Ziemeļvalstu Ministru padomes biroja Latvijā padomniece</a:t>
            </a:r>
          </a:p>
        </p:txBody>
      </p:sp>
    </p:spTree>
    <p:extLst>
      <p:ext uri="{BB962C8B-B14F-4D97-AF65-F5344CB8AC3E}">
        <p14:creationId xmlns:p14="http://schemas.microsoft.com/office/powerpoint/2010/main" val="37346921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4F5A22CC-4EA5-4FDC-B525-8EB025A45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ABDB245E-05E0-4442-832C-435FE2C630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8924" y="6258528"/>
            <a:ext cx="573072" cy="57307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7674BFDC-ED27-4DBF-AE11-5BD42DE32654}"/>
              </a:ext>
            </a:extLst>
          </p:cNvPr>
          <p:cNvSpPr txBox="1"/>
          <p:nvPr/>
        </p:nvSpPr>
        <p:spPr>
          <a:xfrm>
            <a:off x="781877" y="556591"/>
            <a:ext cx="10837048" cy="621093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lvl="0">
              <a:lnSpc>
                <a:spcPct val="90000"/>
              </a:lnSpc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5400" dirty="0">
                <a:solidFill>
                  <a:srgbClr val="FFFFFF"/>
                </a:solidFill>
                <a:latin typeface="Calibri"/>
              </a:rPr>
              <a:t>Vairāk par programmu</a:t>
            </a:r>
            <a:r>
              <a:rPr lang="lv-LV" sz="54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:</a:t>
            </a:r>
          </a:p>
          <a:p>
            <a:pPr marL="342900" marR="0" lvl="0" indent="-34290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0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r>
              <a:rPr lang="lv-LV" sz="2800" b="1" dirty="0">
                <a:solidFill>
                  <a:schemeClr val="bg1"/>
                </a:solidFill>
              </a:rPr>
              <a:t>Sadarbības tīklu veidošana - līdz 2019.gada 30. novembrim: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2800" dirty="0">
                <a:solidFill>
                  <a:schemeClr val="bg1"/>
                </a:solidFill>
              </a:rPr>
              <a:t>Partneri 2 Z +1 B; var realizēt jebkurā no iesaistītajām valstīm.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2800" dirty="0">
                <a:solidFill>
                  <a:schemeClr val="bg1"/>
                </a:solidFill>
              </a:rPr>
              <a:t>Papildus tiek segtas izmaksas, kas saistītas ar dalībnieku īpašajām vajadzībām.</a:t>
            </a:r>
          </a:p>
          <a:p>
            <a:endParaRPr lang="lv-LV" sz="800" dirty="0">
              <a:solidFill>
                <a:schemeClr val="bg1"/>
              </a:solidFill>
            </a:endParaRPr>
          </a:p>
          <a:p>
            <a:r>
              <a:rPr lang="lv-LV" sz="2800" dirty="0">
                <a:solidFill>
                  <a:schemeClr val="bg1"/>
                </a:solidFill>
              </a:rPr>
              <a:t>Atbalstītu projektu piemēri: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2800" b="1" dirty="0" err="1">
                <a:solidFill>
                  <a:schemeClr val="bg1"/>
                </a:solidFill>
              </a:rPr>
              <a:t>Sexuality</a:t>
            </a:r>
            <a:r>
              <a:rPr lang="lv-LV" sz="2800" b="1" dirty="0">
                <a:solidFill>
                  <a:schemeClr val="bg1"/>
                </a:solidFill>
              </a:rPr>
              <a:t> </a:t>
            </a:r>
            <a:r>
              <a:rPr lang="lv-LV" sz="2800" b="1" dirty="0" err="1">
                <a:solidFill>
                  <a:schemeClr val="bg1"/>
                </a:solidFill>
              </a:rPr>
              <a:t>and</a:t>
            </a:r>
            <a:r>
              <a:rPr lang="lv-LV" sz="2800" b="1" dirty="0">
                <a:solidFill>
                  <a:schemeClr val="bg1"/>
                </a:solidFill>
              </a:rPr>
              <a:t> </a:t>
            </a:r>
            <a:r>
              <a:rPr lang="lv-LV" sz="2800" b="1" dirty="0" err="1">
                <a:solidFill>
                  <a:schemeClr val="bg1"/>
                </a:solidFill>
              </a:rPr>
              <a:t>mental</a:t>
            </a:r>
            <a:r>
              <a:rPr lang="lv-LV" sz="2800" b="1" dirty="0">
                <a:solidFill>
                  <a:schemeClr val="bg1"/>
                </a:solidFill>
              </a:rPr>
              <a:t> </a:t>
            </a:r>
            <a:r>
              <a:rPr lang="lv-LV" sz="2800" b="1" dirty="0" err="1">
                <a:solidFill>
                  <a:schemeClr val="bg1"/>
                </a:solidFill>
              </a:rPr>
              <a:t>health</a:t>
            </a:r>
            <a:r>
              <a:rPr lang="lv-LV" sz="2800" b="1" dirty="0">
                <a:solidFill>
                  <a:schemeClr val="bg1"/>
                </a:solidFill>
              </a:rPr>
              <a:t> </a:t>
            </a:r>
            <a:r>
              <a:rPr lang="lv-LV" sz="2800" b="1" dirty="0" err="1">
                <a:solidFill>
                  <a:schemeClr val="bg1"/>
                </a:solidFill>
              </a:rPr>
              <a:t>of</a:t>
            </a:r>
            <a:r>
              <a:rPr lang="lv-LV" sz="2800" b="1" dirty="0">
                <a:solidFill>
                  <a:schemeClr val="bg1"/>
                </a:solidFill>
              </a:rPr>
              <a:t> </a:t>
            </a:r>
            <a:r>
              <a:rPr lang="lv-LV" sz="2800" b="1" dirty="0" err="1">
                <a:solidFill>
                  <a:schemeClr val="bg1"/>
                </a:solidFill>
              </a:rPr>
              <a:t>patients</a:t>
            </a:r>
            <a:r>
              <a:rPr lang="lv-LV" sz="2800" b="1" dirty="0">
                <a:solidFill>
                  <a:schemeClr val="bg1"/>
                </a:solidFill>
              </a:rPr>
              <a:t> </a:t>
            </a:r>
            <a:r>
              <a:rPr lang="lv-LV" sz="2800" b="1" dirty="0" err="1">
                <a:solidFill>
                  <a:schemeClr val="bg1"/>
                </a:solidFill>
              </a:rPr>
              <a:t>with</a:t>
            </a:r>
            <a:r>
              <a:rPr lang="lv-LV" sz="2800" b="1" dirty="0">
                <a:solidFill>
                  <a:schemeClr val="bg1"/>
                </a:solidFill>
              </a:rPr>
              <a:t> </a:t>
            </a:r>
            <a:r>
              <a:rPr lang="lv-LV" sz="2800" b="1" dirty="0" err="1">
                <a:solidFill>
                  <a:schemeClr val="bg1"/>
                </a:solidFill>
              </a:rPr>
              <a:t>Spina</a:t>
            </a:r>
            <a:r>
              <a:rPr lang="lv-LV" sz="2800" b="1" dirty="0">
                <a:solidFill>
                  <a:schemeClr val="bg1"/>
                </a:solidFill>
              </a:rPr>
              <a:t> </a:t>
            </a:r>
            <a:r>
              <a:rPr lang="lv-LV" sz="2800" b="1" dirty="0" err="1">
                <a:solidFill>
                  <a:schemeClr val="bg1"/>
                </a:solidFill>
              </a:rPr>
              <a:t>Bifida</a:t>
            </a:r>
            <a:r>
              <a:rPr lang="lv-LV" sz="2800" b="1" dirty="0">
                <a:solidFill>
                  <a:schemeClr val="bg1"/>
                </a:solidFill>
              </a:rPr>
              <a:t> </a:t>
            </a:r>
            <a:r>
              <a:rPr lang="lv-LV" sz="2800" b="1" dirty="0" err="1">
                <a:solidFill>
                  <a:schemeClr val="bg1"/>
                </a:solidFill>
              </a:rPr>
              <a:t>and</a:t>
            </a:r>
            <a:r>
              <a:rPr lang="lv-LV" sz="2800" b="1" dirty="0">
                <a:solidFill>
                  <a:schemeClr val="bg1"/>
                </a:solidFill>
              </a:rPr>
              <a:t> </a:t>
            </a:r>
            <a:r>
              <a:rPr lang="lv-LV" sz="2800" b="1" dirty="0" err="1">
                <a:solidFill>
                  <a:schemeClr val="bg1"/>
                </a:solidFill>
              </a:rPr>
              <a:t>Hycrocephalus</a:t>
            </a:r>
            <a:r>
              <a:rPr lang="lv-LV" sz="2800" b="1" dirty="0">
                <a:solidFill>
                  <a:schemeClr val="bg1"/>
                </a:solidFill>
              </a:rPr>
              <a:t>. </a:t>
            </a:r>
            <a:r>
              <a:rPr lang="lv-LV" sz="2800" dirty="0" err="1">
                <a:solidFill>
                  <a:schemeClr val="bg1"/>
                </a:solidFill>
              </a:rPr>
              <a:t>Spina</a:t>
            </a:r>
            <a:r>
              <a:rPr lang="lv-LV" sz="2800" dirty="0">
                <a:solidFill>
                  <a:schemeClr val="bg1"/>
                </a:solidFill>
              </a:rPr>
              <a:t> </a:t>
            </a:r>
            <a:r>
              <a:rPr lang="lv-LV" sz="2800" dirty="0" err="1">
                <a:solidFill>
                  <a:schemeClr val="bg1"/>
                </a:solidFill>
              </a:rPr>
              <a:t>Bifida</a:t>
            </a:r>
            <a:r>
              <a:rPr lang="lv-LV" sz="2800" dirty="0">
                <a:solidFill>
                  <a:schemeClr val="bg1"/>
                </a:solidFill>
              </a:rPr>
              <a:t> </a:t>
            </a:r>
            <a:r>
              <a:rPr lang="lv-LV" sz="2800" dirty="0" err="1">
                <a:solidFill>
                  <a:schemeClr val="bg1"/>
                </a:solidFill>
              </a:rPr>
              <a:t>and</a:t>
            </a:r>
            <a:r>
              <a:rPr lang="lv-LV" sz="2800" dirty="0">
                <a:solidFill>
                  <a:schemeClr val="bg1"/>
                </a:solidFill>
              </a:rPr>
              <a:t> </a:t>
            </a:r>
            <a:r>
              <a:rPr lang="lv-LV" sz="2800" dirty="0" err="1">
                <a:solidFill>
                  <a:schemeClr val="bg1"/>
                </a:solidFill>
              </a:rPr>
              <a:t>Hydrocephalus</a:t>
            </a:r>
            <a:r>
              <a:rPr lang="lv-LV" sz="2800" dirty="0">
                <a:solidFill>
                  <a:schemeClr val="bg1"/>
                </a:solidFill>
              </a:rPr>
              <a:t> Association </a:t>
            </a:r>
            <a:r>
              <a:rPr lang="lv-LV" sz="2800" dirty="0" err="1">
                <a:solidFill>
                  <a:schemeClr val="bg1"/>
                </a:solidFill>
              </a:rPr>
              <a:t>of</a:t>
            </a:r>
            <a:r>
              <a:rPr lang="lv-LV" sz="2800" dirty="0">
                <a:solidFill>
                  <a:schemeClr val="bg1"/>
                </a:solidFill>
              </a:rPr>
              <a:t> </a:t>
            </a:r>
            <a:r>
              <a:rPr lang="lv-LV" sz="2800" dirty="0" err="1">
                <a:solidFill>
                  <a:schemeClr val="bg1"/>
                </a:solidFill>
              </a:rPr>
              <a:t>Estonia</a:t>
            </a:r>
            <a:r>
              <a:rPr lang="lv-LV" sz="2800" dirty="0">
                <a:solidFill>
                  <a:schemeClr val="bg1"/>
                </a:solidFill>
              </a:rPr>
              <a:t>, (+ DK, SE, LT, (LV)), </a:t>
            </a:r>
            <a:r>
              <a:rPr lang="lv-LV" sz="2800" b="1" dirty="0">
                <a:solidFill>
                  <a:schemeClr val="bg1"/>
                </a:solidFill>
              </a:rPr>
              <a:t>SEK 90 000</a:t>
            </a:r>
            <a:endParaRPr lang="lv-LV" sz="28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2800" dirty="0" err="1">
                <a:solidFill>
                  <a:schemeClr val="bg1"/>
                </a:solidFill>
              </a:rPr>
              <a:t>Nordic</a:t>
            </a:r>
            <a:r>
              <a:rPr lang="lv-LV" sz="2800" dirty="0">
                <a:solidFill>
                  <a:schemeClr val="bg1"/>
                </a:solidFill>
              </a:rPr>
              <a:t> </a:t>
            </a:r>
            <a:r>
              <a:rPr lang="lv-LV" sz="2800" dirty="0" err="1">
                <a:solidFill>
                  <a:schemeClr val="bg1"/>
                </a:solidFill>
              </a:rPr>
              <a:t>dementia</a:t>
            </a:r>
            <a:r>
              <a:rPr lang="lv-LV" sz="2800" dirty="0">
                <a:solidFill>
                  <a:schemeClr val="bg1"/>
                </a:solidFill>
              </a:rPr>
              <a:t> </a:t>
            </a:r>
            <a:r>
              <a:rPr lang="lv-LV" sz="2800" dirty="0" err="1">
                <a:solidFill>
                  <a:schemeClr val="bg1"/>
                </a:solidFill>
              </a:rPr>
              <a:t>meeting</a:t>
            </a:r>
            <a:r>
              <a:rPr lang="lv-LV" sz="2800" dirty="0">
                <a:solidFill>
                  <a:schemeClr val="bg1"/>
                </a:solidFill>
              </a:rPr>
              <a:t> 2019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2800" dirty="0" err="1">
                <a:solidFill>
                  <a:schemeClr val="bg1"/>
                </a:solidFill>
              </a:rPr>
              <a:t>The</a:t>
            </a:r>
            <a:r>
              <a:rPr lang="lv-LV" sz="2800" dirty="0">
                <a:solidFill>
                  <a:schemeClr val="bg1"/>
                </a:solidFill>
              </a:rPr>
              <a:t> </a:t>
            </a:r>
            <a:r>
              <a:rPr lang="lv-LV" sz="2800" dirty="0" err="1">
                <a:solidFill>
                  <a:schemeClr val="bg1"/>
                </a:solidFill>
              </a:rPr>
              <a:t>Nordic</a:t>
            </a:r>
            <a:r>
              <a:rPr lang="lv-LV" sz="2800" dirty="0">
                <a:solidFill>
                  <a:schemeClr val="bg1"/>
                </a:solidFill>
              </a:rPr>
              <a:t> HIV </a:t>
            </a:r>
            <a:r>
              <a:rPr lang="lv-LV" sz="2800" dirty="0" err="1">
                <a:solidFill>
                  <a:schemeClr val="bg1"/>
                </a:solidFill>
              </a:rPr>
              <a:t>Treatment</a:t>
            </a:r>
            <a:r>
              <a:rPr lang="lv-LV" sz="2800" dirty="0">
                <a:solidFill>
                  <a:schemeClr val="bg1"/>
                </a:solidFill>
              </a:rPr>
              <a:t> Project 2019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sz="2800" dirty="0" err="1">
                <a:solidFill>
                  <a:schemeClr val="bg1"/>
                </a:solidFill>
              </a:rPr>
              <a:t>Conference</a:t>
            </a:r>
            <a:r>
              <a:rPr lang="lv-LV" sz="2800" dirty="0">
                <a:solidFill>
                  <a:schemeClr val="bg1"/>
                </a:solidFill>
              </a:rPr>
              <a:t> </a:t>
            </a:r>
            <a:r>
              <a:rPr lang="lv-LV" sz="2800" dirty="0" err="1">
                <a:solidFill>
                  <a:schemeClr val="bg1"/>
                </a:solidFill>
              </a:rPr>
              <a:t>about</a:t>
            </a:r>
            <a:r>
              <a:rPr lang="lv-LV" sz="2800" dirty="0">
                <a:solidFill>
                  <a:schemeClr val="bg1"/>
                </a:solidFill>
              </a:rPr>
              <a:t> </a:t>
            </a:r>
            <a:r>
              <a:rPr lang="lv-LV" sz="2800" dirty="0" err="1">
                <a:solidFill>
                  <a:schemeClr val="bg1"/>
                </a:solidFill>
              </a:rPr>
              <a:t>youth</a:t>
            </a:r>
            <a:r>
              <a:rPr lang="lv-LV" sz="2800" dirty="0">
                <a:solidFill>
                  <a:schemeClr val="bg1"/>
                </a:solidFill>
              </a:rPr>
              <a:t> </a:t>
            </a:r>
            <a:r>
              <a:rPr lang="lv-LV" sz="2800" dirty="0" err="1">
                <a:solidFill>
                  <a:schemeClr val="bg1"/>
                </a:solidFill>
              </a:rPr>
              <a:t>and</a:t>
            </a:r>
            <a:r>
              <a:rPr lang="lv-LV" sz="2800" dirty="0">
                <a:solidFill>
                  <a:schemeClr val="bg1"/>
                </a:solidFill>
              </a:rPr>
              <a:t> </a:t>
            </a:r>
            <a:r>
              <a:rPr lang="lv-LV" sz="2800" dirty="0" err="1">
                <a:solidFill>
                  <a:schemeClr val="bg1"/>
                </a:solidFill>
              </a:rPr>
              <a:t>politics</a:t>
            </a:r>
            <a:r>
              <a:rPr lang="lv-LV" sz="2800" dirty="0">
                <a:solidFill>
                  <a:schemeClr val="bg1"/>
                </a:solidFill>
              </a:rPr>
              <a:t> – </a:t>
            </a:r>
            <a:r>
              <a:rPr lang="lv-LV" sz="2800" dirty="0" err="1">
                <a:solidFill>
                  <a:schemeClr val="bg1"/>
                </a:solidFill>
              </a:rPr>
              <a:t>Scandinavia</a:t>
            </a:r>
            <a:r>
              <a:rPr lang="lv-LV" sz="2800" dirty="0">
                <a:solidFill>
                  <a:schemeClr val="bg1"/>
                </a:solidFill>
              </a:rPr>
              <a:t> </a:t>
            </a:r>
            <a:r>
              <a:rPr lang="lv-LV" sz="2800" dirty="0" err="1">
                <a:solidFill>
                  <a:schemeClr val="bg1"/>
                </a:solidFill>
              </a:rPr>
              <a:t>without</a:t>
            </a:r>
            <a:r>
              <a:rPr lang="lv-LV" sz="2800" dirty="0">
                <a:solidFill>
                  <a:schemeClr val="bg1"/>
                </a:solidFill>
              </a:rPr>
              <a:t> </a:t>
            </a:r>
            <a:r>
              <a:rPr lang="lv-LV" sz="2800" dirty="0" err="1">
                <a:solidFill>
                  <a:schemeClr val="bg1"/>
                </a:solidFill>
              </a:rPr>
              <a:t>obstacles</a:t>
            </a:r>
            <a:endParaRPr lang="lv-LV" sz="2800" dirty="0">
              <a:solidFill>
                <a:schemeClr val="bg1"/>
              </a:solidFill>
            </a:endParaRPr>
          </a:p>
          <a:p>
            <a:endParaRPr lang="lv-LV" sz="2400" b="1" dirty="0">
              <a:solidFill>
                <a:schemeClr val="bg1"/>
              </a:solidFill>
            </a:endParaRPr>
          </a:p>
        </p:txBody>
      </p:sp>
      <p:sp>
        <p:nvSpPr>
          <p:cNvPr id="5" name="Footer Placeholder 9">
            <a:extLst>
              <a:ext uri="{FF2B5EF4-FFF2-40B4-BE49-F238E27FC236}">
                <a16:creationId xmlns:a16="http://schemas.microsoft.com/office/drawing/2014/main" id="{B97A3E10-3957-46A6-B7DE-8CC52FE3693F}"/>
              </a:ext>
            </a:extLst>
          </p:cNvPr>
          <p:cNvSpPr txBox="1"/>
          <p:nvPr/>
        </p:nvSpPr>
        <p:spPr>
          <a:xfrm>
            <a:off x="3699753" y="6284067"/>
            <a:ext cx="4910849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Daina Mežecka,  Ziemeļvalstu Ministru padomes biroja Latvijā padomniece</a:t>
            </a:r>
          </a:p>
        </p:txBody>
      </p:sp>
    </p:spTree>
    <p:extLst>
      <p:ext uri="{BB962C8B-B14F-4D97-AF65-F5344CB8AC3E}">
        <p14:creationId xmlns:p14="http://schemas.microsoft.com/office/powerpoint/2010/main" val="377568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37A28-839B-486F-B0C4-F8602751C25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307E8-E8CD-4FC5-8DA3-A238A1D5D860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B0B7D-2EDF-499A-8D58-FA4009752F11}"/>
              </a:ext>
            </a:extLst>
          </p:cNvPr>
          <p:cNvSpPr txBox="1"/>
          <p:nvPr/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rPr>
              <a:t>8.12.2017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54D39883-4E0C-4E74-85A1-3CBEC1E06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8AFED87A-A82E-43DD-9343-F8D74DD428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6107" y="6252374"/>
            <a:ext cx="573072" cy="57307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A653315E-F995-421E-A94E-01954C543ECE}"/>
              </a:ext>
            </a:extLst>
          </p:cNvPr>
          <p:cNvSpPr txBox="1"/>
          <p:nvPr/>
        </p:nvSpPr>
        <p:spPr>
          <a:xfrm>
            <a:off x="447470" y="365129"/>
            <a:ext cx="11031166" cy="540916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3600" b="0" i="0" u="sng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Nevalstiska organizācija (NVO) – sabiedriska bezpeļņas organizācija ar atklātu, demokrātisku struktūru, kas netiek kontrolēta no valsts iestāžu vai privātu uzņēmumu puses un neatrodas to tiešā pakļautībā.</a:t>
            </a: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36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Minimālais partneru skaits projektā – 3 NVO, taču papildus var iesaistīt arī cita statusa partnerus – pašvaldības, izglītības iestādes, uzņēmējus.</a:t>
            </a:r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E1848279-9DD8-4BC0-8585-3EF1526F1383}"/>
              </a:ext>
            </a:extLst>
          </p:cNvPr>
          <p:cNvSpPr txBox="1"/>
          <p:nvPr/>
        </p:nvSpPr>
        <p:spPr>
          <a:xfrm>
            <a:off x="4038603" y="6356351"/>
            <a:ext cx="4930298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Daina Mežecka,  Ziemeļvalstu Ministru padomes biroja Latvijā padomniece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68623-6A2A-4CDD-AD41-82DE140E03D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6A0C7-39CB-4C03-A694-EA1DEF6B2EE9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4802E5-8C28-4C48-94F9-E9BCF110BA13}"/>
              </a:ext>
            </a:extLst>
          </p:cNvPr>
          <p:cNvSpPr txBox="1"/>
          <p:nvPr/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rPr>
              <a:t>8.12.2017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F46BB295-76EB-4CE9-8E4D-735186BD73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78D29A99-220A-4B18-9023-28BCC43FB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6107" y="6252374"/>
            <a:ext cx="573072" cy="57307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E9A80CE5-4085-4E19-92A4-6E2721E8756F}"/>
              </a:ext>
            </a:extLst>
          </p:cNvPr>
          <p:cNvSpPr txBox="1"/>
          <p:nvPr/>
        </p:nvSpPr>
        <p:spPr>
          <a:xfrm>
            <a:off x="447470" y="365129"/>
            <a:ext cx="11031166" cy="545533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54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Ziemeļvalstu Ministru padomes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54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NVO atbalsta programmu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54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mērķi: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pilsoniskās sabiedrības stiprināšana</a:t>
            </a: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,</a:t>
            </a:r>
          </a:p>
          <a:p>
            <a:pPr marL="171450" marR="0" lvl="0" indent="-1714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ilgtspējīgas attīstības veicināšana,</a:t>
            </a: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sadarbības veicināšana starp </a:t>
            </a: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reģiona valstu NVO, </a:t>
            </a:r>
          </a:p>
          <a:p>
            <a:pPr marL="171450" marR="0" lvl="0" indent="-1714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v-SE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jaunu ilgtspējīgu iniciatīvu atbalstīšana</a:t>
            </a: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.</a:t>
            </a:r>
            <a:endParaRPr lang="en-US" sz="36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F1141709-5320-463E-843D-F10BC979A6DC}"/>
              </a:ext>
            </a:extLst>
          </p:cNvPr>
          <p:cNvSpPr txBox="1"/>
          <p:nvPr/>
        </p:nvSpPr>
        <p:spPr>
          <a:xfrm>
            <a:off x="4038603" y="6356351"/>
            <a:ext cx="4930298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Daina Mežecka,  Ziemeļvalstu Ministru padomes biroja Latvijā padomniece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B0E86-355F-4CA0-99F1-9CD8AD2F76A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009F21-E4F6-46FB-AF39-D7F3ED9ABCB9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091E53-AF3D-4F7F-B3D2-B847BFB4223E}"/>
              </a:ext>
            </a:extLst>
          </p:cNvPr>
          <p:cNvSpPr txBox="1"/>
          <p:nvPr/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rPr>
              <a:t>8.12.2017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2EDB4731-F461-4A8A-84E5-27C7C5BF9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B993D898-4B43-47DF-9C91-6D1DF6B51D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6107" y="6252374"/>
            <a:ext cx="573072" cy="57307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7EFD42EC-67C1-4007-B5C7-7363D326DA2B}"/>
              </a:ext>
            </a:extLst>
          </p:cNvPr>
          <p:cNvSpPr txBox="1"/>
          <p:nvPr/>
        </p:nvSpPr>
        <p:spPr>
          <a:xfrm>
            <a:off x="447470" y="365129"/>
            <a:ext cx="11031166" cy="409343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5400" b="0" i="0" u="none" strike="noStrike" kern="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5400" b="0" i="0" u="none" strike="noStrike" kern="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54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Ziemeļvalstu un Baltijas valstu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54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NVO programma </a:t>
            </a:r>
            <a:endParaRPr lang="lv-LV" sz="44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44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5F4045FE-5140-47C9-BD01-D97BDCDC9D45}"/>
              </a:ext>
            </a:extLst>
          </p:cNvPr>
          <p:cNvSpPr txBox="1"/>
          <p:nvPr/>
        </p:nvSpPr>
        <p:spPr>
          <a:xfrm>
            <a:off x="4038603" y="6356351"/>
            <a:ext cx="4930298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Daina Mežecka,  Ziemeļvalstu Ministru padomes biroja Latvijā padomniece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C4FEAE42-68AE-4431-AAD6-C18077D5F5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4">
            <a:extLst>
              <a:ext uri="{FF2B5EF4-FFF2-40B4-BE49-F238E27FC236}">
                <a16:creationId xmlns:a16="http://schemas.microsoft.com/office/drawing/2014/main" id="{943F3613-1217-4689-A358-F132B1F76A21}"/>
              </a:ext>
            </a:extLst>
          </p:cNvPr>
          <p:cNvSpPr txBox="1"/>
          <p:nvPr/>
        </p:nvSpPr>
        <p:spPr>
          <a:xfrm>
            <a:off x="838203" y="1670069"/>
            <a:ext cx="10583695" cy="363175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4400" b="0" i="0" u="none" strike="noStrike" kern="0" cap="none" spc="0" baseline="0">
              <a:solidFill>
                <a:srgbClr val="FFFFFF"/>
              </a:solidFill>
              <a:uFillTx/>
              <a:latin typeface="Corbel" pitchFamily="34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4400" b="0" i="0" u="none" strike="noStrike" kern="0" cap="none" spc="0" baseline="0">
                <a:solidFill>
                  <a:srgbClr val="FFFFFF"/>
                </a:solidFill>
                <a:uFillTx/>
                <a:latin typeface="Corbel" pitchFamily="34"/>
              </a:rPr>
              <a:t>Igaunija, Latvija, Lietuva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4400" b="0" i="0" u="none" strike="noStrike" kern="1200" cap="none" spc="0" baseline="0">
                <a:solidFill>
                  <a:srgbClr val="FFFFFF"/>
                </a:solidFill>
                <a:uFillTx/>
                <a:latin typeface="Corbel" pitchFamily="34"/>
              </a:rPr>
              <a:t>+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4400" b="0" i="0" u="none" strike="noStrike" kern="1200" cap="none" spc="0" baseline="0">
                <a:solidFill>
                  <a:srgbClr val="FFFFFF"/>
                </a:solidFill>
                <a:uFillTx/>
                <a:latin typeface="Corbel" pitchFamily="34"/>
              </a:rPr>
              <a:t>Dānija, Islande, Norvēģija, Somija, Zviedrija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54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1B9EAA92-1DAC-48A0-AA76-7A228C773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4993" y="6284067"/>
            <a:ext cx="573932" cy="57393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Footer Placeholder 9">
            <a:extLst>
              <a:ext uri="{FF2B5EF4-FFF2-40B4-BE49-F238E27FC236}">
                <a16:creationId xmlns:a16="http://schemas.microsoft.com/office/drawing/2014/main" id="{F90647D2-C693-452D-926F-453BFFE02809}"/>
              </a:ext>
            </a:extLst>
          </p:cNvPr>
          <p:cNvSpPr txBox="1"/>
          <p:nvPr/>
        </p:nvSpPr>
        <p:spPr>
          <a:xfrm>
            <a:off x="3699753" y="6284067"/>
            <a:ext cx="4910849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Daina Mežecka,  Ziemeļvalstu Ministru padomes biroja Latvijā padomniece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68FE2-C8A6-4E90-B049-B9E2797A8E6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51D482-70F8-4BB0-B91E-53BF3F4A9111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FBECD-EA53-49DB-80E1-6080094FE3AD}"/>
              </a:ext>
            </a:extLst>
          </p:cNvPr>
          <p:cNvSpPr txBox="1"/>
          <p:nvPr/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rPr>
              <a:t>8.12.2017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30610D4F-42D9-41E4-841B-97545E6D5E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812DDB9D-5F61-4EC6-9350-8F01DAF2DC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6107" y="6252374"/>
            <a:ext cx="573072" cy="57307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64FABD37-69AB-45A7-AAFA-5DF02DB7FC16}"/>
              </a:ext>
            </a:extLst>
          </p:cNvPr>
          <p:cNvSpPr txBox="1"/>
          <p:nvPr/>
        </p:nvSpPr>
        <p:spPr>
          <a:xfrm>
            <a:off x="185531" y="365129"/>
            <a:ext cx="11571402" cy="62324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36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36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Programmas gada budžets - 40 000 EUR,</a:t>
            </a:r>
          </a:p>
          <a:p>
            <a:pPr marL="171450" marR="0" lvl="0" indent="-1714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ik gadus tiek atbalstīti 4-6 projekti,</a:t>
            </a: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0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finansējums vienam projektam – no 4000 līdz 13300 EUR,</a:t>
            </a: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k</a:t>
            </a:r>
            <a:r>
              <a:rPr lang="en-GB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atrā projektā </a:t>
            </a: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- </a:t>
            </a:r>
            <a:r>
              <a:rPr lang="en-GB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partner</a:t>
            </a: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i</a:t>
            </a:r>
            <a:r>
              <a:rPr lang="en-GB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 no vismaz </a:t>
            </a: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3</a:t>
            </a:r>
            <a:r>
              <a:rPr lang="en-GB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 valstīm</a:t>
            </a: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: </a:t>
            </a: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36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	</a:t>
            </a:r>
            <a:r>
              <a:rPr lang="lv-LV" sz="44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a)  2 B + 1 Z        b)  1 B + 2 Z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36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36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8F7FEC83-34D8-4D38-A2F6-09B1244CA921}"/>
              </a:ext>
            </a:extLst>
          </p:cNvPr>
          <p:cNvSpPr txBox="1"/>
          <p:nvPr/>
        </p:nvSpPr>
        <p:spPr>
          <a:xfrm>
            <a:off x="4038603" y="6356351"/>
            <a:ext cx="4930298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Daina Mežecka,  Ziemeļvalstu Ministru padomes biroja Latvijā padomniece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C8F40-B5A5-4302-9EF6-D010A7C197F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3BFA7-943A-4401-AD9B-29E7BF106403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04848E-0458-4506-B834-AC15564B8040}"/>
              </a:ext>
            </a:extLst>
          </p:cNvPr>
          <p:cNvSpPr txBox="1"/>
          <p:nvPr/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rPr>
              <a:t>8.12.2017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D0031369-8977-4762-B8B2-A8D495BFBA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41605466-0E26-4205-B973-CB3CEEE7C7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6107" y="6252374"/>
            <a:ext cx="573072" cy="57307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66ED7B6F-3798-4101-B509-BA052661E822}"/>
              </a:ext>
            </a:extLst>
          </p:cNvPr>
          <p:cNvSpPr txBox="1"/>
          <p:nvPr/>
        </p:nvSpPr>
        <p:spPr>
          <a:xfrm>
            <a:off x="185531" y="365129"/>
            <a:ext cx="11571402" cy="710964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54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Fina</a:t>
            </a:r>
            <a:r>
              <a:rPr lang="lv-LV" sz="54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nsējuma nosacījumi</a:t>
            </a:r>
            <a:r>
              <a:rPr lang="en-GB" sz="54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:</a:t>
            </a:r>
            <a:endParaRPr lang="lv-LV" sz="54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Finansējums paredzēts tādām aktivitātēm kā </a:t>
            </a:r>
            <a:r>
              <a:rPr lang="lv-LV" sz="3600" b="0" i="1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pieredzes apmaiņas vizītes, apmācības, sabiedrības izglītošana, pētījumi</a:t>
            </a: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.</a:t>
            </a:r>
          </a:p>
          <a:p>
            <a:pPr marL="171450" marR="0" lvl="0" indent="-1714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Rezultāti ir konkrēti, izmērāmi un kalpo kā iestrādnes turpmākajām aktivitātēm.</a:t>
            </a:r>
          </a:p>
          <a:p>
            <a:pPr marL="171450" marR="0" lvl="0" indent="-1714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105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Programma </a:t>
            </a:r>
            <a:r>
              <a:rPr lang="en-GB" sz="3600" b="0" i="1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nefinansē</a:t>
            </a:r>
            <a:r>
              <a:rPr lang="en-GB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 NVO pamatdarbību un administrēšanu, </a:t>
            </a: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nedz</a:t>
            </a:r>
            <a:r>
              <a:rPr lang="en-GB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 arī aprīkojuma, piemēram, IT tehnikas</a:t>
            </a: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,</a:t>
            </a:r>
            <a:r>
              <a:rPr lang="en-GB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 iegādi un remontdarbus.</a:t>
            </a:r>
            <a:endParaRPr lang="lv-LV" sz="36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36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36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CB409669-F6D8-49F1-A786-45A473ED6A70}"/>
              </a:ext>
            </a:extLst>
          </p:cNvPr>
          <p:cNvSpPr txBox="1"/>
          <p:nvPr/>
        </p:nvSpPr>
        <p:spPr>
          <a:xfrm>
            <a:off x="4038603" y="6356351"/>
            <a:ext cx="4930298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Daina Mežecka,  Ziemeļvalstu Ministru padomes biroja Latvijā padomniece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6E5E0-FE36-4FA8-A238-DA661FC1E86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094B2-7FE0-41C0-8AD0-0AB17A369A19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5D3AF1-828A-4ED7-B068-E8D829EEDA2A}"/>
              </a:ext>
            </a:extLst>
          </p:cNvPr>
          <p:cNvSpPr txBox="1"/>
          <p:nvPr/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rPr>
              <a:t>8.12.2017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6AA98C27-819C-4A63-9F7D-E536658C0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E5D4E9E1-289A-4063-843B-EC75239153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6107" y="6252374"/>
            <a:ext cx="573072" cy="57307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0C9C7B2A-DBBC-48E4-8382-DC528C364E2A}"/>
              </a:ext>
            </a:extLst>
          </p:cNvPr>
          <p:cNvSpPr txBox="1"/>
          <p:nvPr/>
        </p:nvSpPr>
        <p:spPr>
          <a:xfrm>
            <a:off x="331241" y="365129"/>
            <a:ext cx="11571402" cy="627864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5400" b="0" i="0" u="none" strike="noStrike" kern="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Līdzfinansējums – vēlams. Var būt pašfinansējums vai trešās puses līdzfinansējums.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20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Iespējams kombinēt ar citām grantu programmām.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20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85% no piešķirtā atbalsta tiek pārskaitīti saņēmējam </a:t>
            </a:r>
            <a:r>
              <a:rPr lang="lv-LV" sz="3600" b="0" i="0" u="sng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pirms</a:t>
            </a: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 projekta uzsākšanas.</a:t>
            </a: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20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3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Projektu pieteikumi iesniedzami </a:t>
            </a:r>
            <a:r>
              <a:rPr lang="lv-LV" sz="3600" b="0" i="0" u="sng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angļu valodā. </a:t>
            </a:r>
            <a:endParaRPr lang="lv-LV" sz="36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571500" marR="0" lvl="0" indent="-5715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36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lv-LV" sz="36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4462284F-EB0B-4B15-ADA3-D88210C3D59E}"/>
              </a:ext>
            </a:extLst>
          </p:cNvPr>
          <p:cNvSpPr txBox="1"/>
          <p:nvPr/>
        </p:nvSpPr>
        <p:spPr>
          <a:xfrm>
            <a:off x="4038603" y="6356351"/>
            <a:ext cx="4930298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lv-LV" sz="1200" b="0" i="0" u="none" strike="noStrike" kern="0" cap="none" spc="0" baseline="0">
                <a:solidFill>
                  <a:srgbClr val="FFFFFF"/>
                </a:solidFill>
                <a:uFillTx/>
                <a:latin typeface="Calibri"/>
              </a:rPr>
              <a:t>Daina Mežecka,  Ziemeļvalstu Ministru padomes biroja Latvijā padomniece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905</TotalTime>
  <Words>1042</Words>
  <Application>Microsoft Office PowerPoint</Application>
  <PresentationFormat>Widescreen</PresentationFormat>
  <Paragraphs>205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Corbel</vt:lpstr>
      <vt:lpstr>Office Theme</vt:lpstr>
      <vt:lpstr>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Inga Purina</dc:creator>
  <cp:lastModifiedBy>Daina Mezecka</cp:lastModifiedBy>
  <cp:revision>43</cp:revision>
  <dcterms:created xsi:type="dcterms:W3CDTF">2017-11-10T07:33:30Z</dcterms:created>
  <dcterms:modified xsi:type="dcterms:W3CDTF">2019-11-19T17:27:02Z</dcterms:modified>
</cp:coreProperties>
</file>