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56" r:id="rId2"/>
    <p:sldId id="264" r:id="rId3"/>
    <p:sldId id="271" r:id="rId4"/>
    <p:sldId id="272" r:id="rId5"/>
    <p:sldId id="278" r:id="rId6"/>
    <p:sldId id="273" r:id="rId7"/>
    <p:sldId id="280" r:id="rId8"/>
    <p:sldId id="293" r:id="rId9"/>
    <p:sldId id="281" r:id="rId10"/>
    <p:sldId id="275" r:id="rId11"/>
    <p:sldId id="282" r:id="rId12"/>
    <p:sldId id="291" r:id="rId13"/>
    <p:sldId id="283" r:id="rId14"/>
    <p:sldId id="284" r:id="rId15"/>
    <p:sldId id="285" r:id="rId16"/>
    <p:sldId id="286" r:id="rId17"/>
    <p:sldId id="287" r:id="rId18"/>
    <p:sldId id="295" r:id="rId19"/>
    <p:sldId id="277" r:id="rId20"/>
    <p:sldId id="294" r:id="rId21"/>
    <p:sldId id="288" r:id="rId22"/>
    <p:sldId id="289" r:id="rId23"/>
    <p:sldId id="296" r:id="rId24"/>
    <p:sldId id="292" r:id="rId25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660"/>
  </p:normalViewPr>
  <p:slideViewPr>
    <p:cSldViewPr snapToGrid="0">
      <p:cViewPr>
        <p:scale>
          <a:sx n="66" d="100"/>
          <a:sy n="66" d="100"/>
        </p:scale>
        <p:origin x="-240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2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2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2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2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2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200"/>
        </a:p>
      </dgm:t>
    </dgm:pt>
    <dgm:pt modelId="{7C031C65-A50A-4C13-9C8D-F319ED3473E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2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2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200" b="1" dirty="0" smtClean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2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2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r>
            <a:rPr lang="lv-LV" sz="2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2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2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6694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3DD5CE-6032-4567-A787-D1DF2D47DBE1}" type="pres">
      <dgm:prSet presAssocID="{CC575567-0B68-44A5-8151-90F0D7374D1E}" presName="Parent" presStyleLbl="alignNode1" presStyleIdx="0" presStyleCnt="3" custLinFactNeighborX="1410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120726" custLinFactNeighborY="-74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10749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250267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737035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271383"/>
          <a:ext cx="7281437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93173" y="210877"/>
          <a:ext cx="5388263" cy="8505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2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10877"/>
        <a:ext cx="5388263" cy="850541"/>
      </dsp:txXfrm>
    </dsp:sp>
    <dsp:sp modelId="{973DD5CE-6032-4567-A787-D1DF2D47DBE1}">
      <dsp:nvSpPr>
        <dsp:cNvPr id="0" name=""/>
        <dsp:cNvSpPr/>
      </dsp:nvSpPr>
      <dsp:spPr>
        <a:xfrm>
          <a:off x="26693" y="913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26693" y="913"/>
        <a:ext cx="1893173" cy="1270469"/>
      </dsp:txXfrm>
    </dsp:sp>
    <dsp:sp modelId="{18DC2ECC-B8B5-4690-B821-EBE4830FDE48}">
      <dsp:nvSpPr>
        <dsp:cNvPr id="0" name=""/>
        <dsp:cNvSpPr/>
      </dsp:nvSpPr>
      <dsp:spPr>
        <a:xfrm>
          <a:off x="1893173" y="1240803"/>
          <a:ext cx="5388263" cy="15337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 lvl="0" algn="l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lv-LV" alt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projekti, ietverot mācību   programmu attīstību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1240803"/>
        <a:ext cx="5388263" cy="1533787"/>
      </dsp:txXfrm>
    </dsp:sp>
    <dsp:sp modelId="{A239F5D0-E75E-40BF-B1B5-BDD90334AB85}">
      <dsp:nvSpPr>
        <dsp:cNvPr id="0" name=""/>
        <dsp:cNvSpPr/>
      </dsp:nvSpPr>
      <dsp:spPr>
        <a:xfrm>
          <a:off x="0" y="1466565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1466565"/>
        <a:ext cx="1893173" cy="1270469"/>
      </dsp:txXfrm>
    </dsp:sp>
    <dsp:sp modelId="{C65DCB4B-28C3-4638-ABCD-127A49CEF8C5}">
      <dsp:nvSpPr>
        <dsp:cNvPr id="0" name=""/>
        <dsp:cNvSpPr/>
      </dsp:nvSpPr>
      <dsp:spPr>
        <a:xfrm>
          <a:off x="1893173" y="2932218"/>
          <a:ext cx="5388263" cy="13656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b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kern="1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2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93173" y="2932218"/>
        <a:ext cx="5388263" cy="1365628"/>
      </dsp:txXfrm>
    </dsp:sp>
    <dsp:sp modelId="{5F198BD5-7567-47F0-878D-E3E8261BF80C}">
      <dsp:nvSpPr>
        <dsp:cNvPr id="0" name=""/>
        <dsp:cNvSpPr/>
      </dsp:nvSpPr>
      <dsp:spPr>
        <a:xfrm>
          <a:off x="0" y="2979797"/>
          <a:ext cx="1893173" cy="1270469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lv-LV" sz="2200" b="1" kern="1200" dirty="0" smtClean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0" y="2979797"/>
        <a:ext cx="1893173" cy="12704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745D3-E331-4856-9F01-29C5FECDA95E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C8ACB-53DD-45D3-8DEB-0B01E6E1738F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429564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25.11.2020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xmlns="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ordplusonline.org/news/flexibility-of-nordplus-rules-2020-and-2021-due-to-covid-19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h.fi/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oph.fi/english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linards.deiduli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6" name="Subtitle 2"/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 smtClean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2020.gada 25.novembrī, Rīgā</a:t>
            </a:r>
            <a:endParaRPr lang="lv-LV" sz="2000" dirty="0">
              <a:solidFill>
                <a:schemeClr val="accent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1154" y="2782062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</a:t>
            </a:r>
            <a:r>
              <a:rPr lang="lv-LV" alt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42011" y="3908489"/>
            <a:ext cx="5551715" cy="1078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  <a:endParaRPr lang="lv-LV" altLang="lv-LV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Vadības un ārējās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sadarbības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programmu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</a:t>
            </a: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</a:t>
            </a:r>
            <a:r>
              <a:rPr lang="lv-LV" altLang="lv-LV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vadītājs</a:t>
            </a:r>
            <a:endParaRPr lang="lv-LV" altLang="lv-LV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490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Intensīvie </a:t>
            </a: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kursi: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</a:t>
            </a:r>
            <a:r>
              <a:rPr lang="lv-LV" altLang="lv-LV" sz="2800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1 - 4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nedēļu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ilgu intensīvo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mācību kursu īstenošanu: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parasti tiek organizēti vasarā kursu, simpoziju, meistarklašu un semināru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veidā;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ECTS;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piedalās studenti un pasniedzēji no vismaz 3 Nordplus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dalībvalstīm;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studiju programmu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studentiem.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Doktoranti var piedalīties kā pasniedzēji </a:t>
            </a: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Image result for intensive cour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62" y="3101037"/>
            <a:ext cx="2218348" cy="15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92284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inovatīvus projektus, piemēram, studiju programmas attīstībai, kvalitātes nodrošināšanai vai jaunas apmācību metodes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ieviešanai.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! Attīstības projektu grupā kopš 2020. gadf iespējams arī paredzēt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akadēmiskā personāla tālākizglītības pasākumus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  (līdz 2020. gadam tie Nordplus programmā netika finansēti) 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sz="2800" dirty="0" smtClean="0"/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2170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752816"/>
            <a:ext cx="9144000" cy="368561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aktivitātes. Akadēmiskā personāla tālākizglītība  Attīstības projektos 2020. un 202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1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. 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190750" y="5019675"/>
            <a:ext cx="819150" cy="127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151508" y="5603068"/>
            <a:ext cx="2914650" cy="883457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2019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gada Rokasgrāmatā bija norādīts, ka tā netiek atbalstīta. </a:t>
            </a: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2627759" y="5116048"/>
            <a:ext cx="981074" cy="487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 txBox="1">
            <a:spLocks/>
          </p:cNvSpPr>
          <p:nvPr/>
        </p:nvSpPr>
        <p:spPr>
          <a:xfrm>
            <a:off x="5795963" y="5603068"/>
            <a:ext cx="2914650" cy="8834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None/>
            </a:pPr>
            <a:r>
              <a:rPr lang="lv-LV" altLang="lv-LV" sz="20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Kopš 2020. 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gada šāda ierobežojuma </a:t>
            </a:r>
            <a:r>
              <a:rPr lang="lv-LV" altLang="lv-LV" sz="2000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nav</a:t>
            </a:r>
            <a:r>
              <a:rPr lang="lv-LV" altLang="lv-LV" sz="20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 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7400926" y="5153025"/>
            <a:ext cx="528637" cy="528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209768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46504" y="1330028"/>
            <a:ext cx="6984258" cy="4657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Kopējās studiju programmas: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tādu HEI kopējo studiju programmu izveidi, kuru noslēgumā var iegūt akadēmisko grādu un kurās mobilitāte ir studiju programmas sastāvdaļa (vismaz 1 semestris vai 30 ECTS)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atbilstoši dalībvalstu likumdošanai, tās pabeigšanas tiek piešķirts atzīts akadēmiskais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grāds;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iekļauta mobilitāte uz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partneraugstskolu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vismaz 1 semestra garumā (30 ECTS), bet ne vairāk kā puse no studiju programmas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laika;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izstrādāta, sadarbojoties partneru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augstskolām.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82563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65534" y="2964142"/>
            <a:ext cx="71041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aktivitātes no </a:t>
            </a:r>
            <a:r>
              <a:rPr lang="lv-LV" alt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Nordplus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var tikt finansētas 3 reizes (3 gadus) pēc kārtas,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katru gadu iesniedzot attiecīgu projekta </a:t>
            </a:r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iesniegumu.</a:t>
            </a:r>
            <a:endParaRPr lang="lv-LV" alt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7619" y="1262743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9118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aktivitātes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44023" y="3042714"/>
            <a:ext cx="6796454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3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35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3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3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</a:t>
            </a:r>
          </a:p>
        </p:txBody>
      </p:sp>
    </p:spTree>
    <p:extLst>
      <p:ext uri="{BB962C8B-B14F-4D97-AF65-F5344CB8AC3E}">
        <p14:creationId xmlns:p14="http://schemas.microsoft.com/office/powerpoint/2010/main" xmlns="" val="250954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aktivitāšu ietvaros atbalsta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01368" y="1585005"/>
            <a:ext cx="6885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Administratīvās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tikšanās jaunu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sadarbības tīklu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veidošanai;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Akadēmiskā personāla īstermiņa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tikšanās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mobilitāšu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plānošanai,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kvalitātes nodrošināšanai, jaunu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partneru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piesaistei.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4098" name="Picture 2" descr="Image result for networki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1906" y="4562036"/>
            <a:ext cx="4180367" cy="2090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8960" y="3971105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35.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89753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736018" y="1346785"/>
            <a:ext cx="6885468" cy="75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i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Izmaiņas 2021. gadā – līdzfinansējumam vairs nav noteikta % apjoma! </a:t>
            </a:r>
            <a:endParaRPr lang="lv-LV" altLang="lv-LV" sz="2400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8569" y="2152891"/>
            <a:ext cx="6680214" cy="3911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Arrow Connector 6"/>
          <p:cNvCxnSpPr/>
          <p:nvPr/>
        </p:nvCxnSpPr>
        <p:spPr>
          <a:xfrm>
            <a:off x="509286" y="4641448"/>
            <a:ext cx="1192192" cy="1134319"/>
          </a:xfrm>
          <a:prstGeom prst="straightConnector1">
            <a:avLst/>
          </a:prstGeom>
          <a:ln w="349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8258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r="28667"/>
          <a:stretch>
            <a:fillRect/>
          </a:stretch>
        </p:blipFill>
        <p:spPr bwMode="auto">
          <a:xfrm>
            <a:off x="4213185" y="1710858"/>
            <a:ext cx="4525702" cy="216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312" y="3975340"/>
            <a:ext cx="4912162" cy="2882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finansējums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823074" y="2113277"/>
            <a:ext cx="2428126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MS Excel budžeta veidlapas – pieejamas projekta pieteikuma veidlapā Espresso sistēmā.  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59889" y="1696915"/>
            <a:ext cx="5984111" cy="4480048"/>
          </a:xfrm>
        </p:spPr>
        <p:txBody>
          <a:bodyPr>
            <a:norm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 finansējums 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: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ru-RU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 uzturēšanās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izdevumiem atbilstoši noteiktajām likmēm 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fiksētu summu projekta vadības, un rezultātu izplatīšanas izmaksām īstenošanas (3000 EUR koordinatoram un 1000 EUR katram partnerim).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541338" lvl="1" indent="-271463">
              <a:spcBef>
                <a:spcPct val="0"/>
              </a:spcBef>
              <a:buNone/>
            </a:pPr>
            <a:endParaRPr lang="lv-LV" altLang="lv-LV" sz="24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iesniedzēja </a:t>
            </a:r>
            <a:r>
              <a:rPr lang="lv-LV" altLang="lv-LV" sz="24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līdzfinansējuma apjoms % 2021. gada projektiem nav noteikts. </a:t>
            </a:r>
            <a:endParaRPr lang="lv-LV" altLang="lv-LV" sz="24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75888"/>
            <a:ext cx="3146176" cy="3114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6045" y="4914534"/>
            <a:ext cx="242812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Likmes MS Excel </a:t>
            </a:r>
            <a:r>
              <a:rPr lang="lv-LV" altLang="lv-LV" sz="1800" smtClean="0">
                <a:solidFill>
                  <a:srgbClr val="1F4E79"/>
                </a:solidFill>
                <a:latin typeface="Calibri" panose="020F0502020204030204" pitchFamily="34" charset="0"/>
              </a:rPr>
              <a:t>budžeta veidlapā.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42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926" y="365126"/>
            <a:ext cx="6660424" cy="1080497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76" y="2020390"/>
            <a:ext cx="5393619" cy="4156572"/>
          </a:xfrm>
        </p:spPr>
        <p:txBody>
          <a:bodyPr>
            <a:normAutofit/>
          </a:bodyPr>
          <a:lstStyle/>
          <a:p>
            <a:pPr marL="269875" lvl="1" indent="0" algn="just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600" dirty="0" smtClean="0">
                <a:solidFill>
                  <a:schemeClr val="accent1">
                    <a:lumMod val="50000"/>
                  </a:schemeClr>
                </a:solidFill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sadarbību starp augstākās izglītības institūcijām (AII) programmas dalībvalstīs,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īstenojot studentu un pasniedzēju mobilitātes, veidojot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sadarbības tīklus, daloties pieredzē,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izplatot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labās prakses piemērus un inovatīvus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rezultātus.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altLang="lv-LV" sz="2600" dirty="0" smtClean="0"/>
          </a:p>
        </p:txBody>
      </p:sp>
      <p:pic>
        <p:nvPicPr>
          <p:cNvPr id="1026" name="Picture 2" descr="Image result for students university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407" y="2464296"/>
            <a:ext cx="3123956" cy="2038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039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670538" y="4965539"/>
            <a:ext cx="6844811" cy="1211424"/>
          </a:xfrm>
        </p:spPr>
        <p:txBody>
          <a:bodyPr>
            <a:normAutofit fontScale="92500" lnSpcReduction="10000"/>
          </a:bodyPr>
          <a:lstStyle/>
          <a:p>
            <a:pPr marL="342900" lvl="1" indent="-342900" algn="just">
              <a:spcAft>
                <a:spcPts val="500"/>
              </a:spcAft>
              <a:buSzPct val="100000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  <a:defRPr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endParaRPr lang="lv-LV" sz="28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lvl="1" indent="-342900" algn="just">
              <a:buFont typeface="Wingdings" panose="05000000000000000000" pitchFamily="2" charset="2"/>
              <a:buChar char="Ø"/>
              <a:defRPr/>
            </a:pP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Dalībniekiem 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īpašām vajadzībām iespējams 100% </a:t>
            </a:r>
            <a:r>
              <a:rPr 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Nordplus</a:t>
            </a: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finansējums.</a:t>
            </a:r>
            <a:endParaRPr 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5202" y="1790861"/>
            <a:ext cx="5400675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8960" y="3971105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37.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92316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biroja tehnikas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iegāde (datortehnika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) -  </a:t>
            </a:r>
            <a:r>
              <a:rPr lang="lv-LV" altLang="lv-LV" sz="2800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izņēmums – </a:t>
            </a:r>
            <a:r>
              <a:rPr lang="lv-LV" altLang="lv-LV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  <a:hlinkClick r:id="rId2"/>
              </a:rPr>
              <a:t>pagaidu noteikumi </a:t>
            </a:r>
            <a:r>
              <a:rPr lang="lv-LV" altLang="lv-LV" sz="2800" b="1" dirty="0" smtClean="0">
                <a:solidFill>
                  <a:srgbClr val="FF0000"/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šobrīd īstenojamajiem projektiem COVID19 laikā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;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ārpus Ziemeļvalstīm/Baltijas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valstīm;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dalībvalstis;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xmlns="" val="6314888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1855177" y="1691954"/>
            <a:ext cx="6734907" cy="35863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aktivitātēm jāaizpilda budžeta veidlapa,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kas pieejama </a:t>
            </a:r>
            <a:r>
              <a:rPr lang="lv-LV" altLang="lv-LV" sz="24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</a:t>
            </a:r>
            <a:r>
              <a:rPr lang="lv-LV" altLang="lv-LV" sz="2400" i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spresso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sistēmā;</a:t>
            </a: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</a:t>
            </a:r>
            <a:r>
              <a:rPr lang="lv-LV" altLang="lv-LV" sz="24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noteikts;</a:t>
            </a:r>
          </a:p>
          <a:p>
            <a:pPr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augstākās izglītības apakšprogrammas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galveno administratoru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-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Nacionālo 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aģentūra Somijā (EDUFI):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www.oph.fi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apstiprināšanas. 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sym typeface="Dancer-Book" pitchFamily="2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99062" y="313510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27609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7678" y="2144939"/>
            <a:ext cx="7886700" cy="1498146"/>
          </a:xfrm>
        </p:spPr>
        <p:txBody>
          <a:bodyPr/>
          <a:lstStyle/>
          <a:p>
            <a:pPr algn="ctr">
              <a:buNone/>
            </a:pPr>
            <a:r>
              <a:rPr lang="lv-LV" b="1" dirty="0" smtClean="0">
                <a:solidFill>
                  <a:srgbClr val="002060"/>
                </a:solidFill>
              </a:rPr>
              <a:t>Finnish National Agency for Education (EDUFI)</a:t>
            </a:r>
            <a:r>
              <a:rPr lang="lv-LV" dirty="0" smtClean="0">
                <a:solidFill>
                  <a:srgbClr val="002060"/>
                </a:solidFill>
              </a:rPr>
              <a:t> </a:t>
            </a:r>
            <a:endParaRPr lang="fr-FR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lv-LV" dirty="0" smtClean="0">
                <a:solidFill>
                  <a:srgbClr val="002060"/>
                </a:solidFill>
              </a:rPr>
              <a:t> nordplus@oph.fi</a:t>
            </a:r>
          </a:p>
          <a:p>
            <a:pPr algn="ctr">
              <a:buNone/>
            </a:pPr>
            <a:r>
              <a:rPr lang="lv-LV" dirty="0" smtClean="0">
                <a:solidFill>
                  <a:srgbClr val="002060"/>
                </a:solidFill>
                <a:hlinkClick r:id="rId2"/>
              </a:rPr>
              <a:t>http://www.oph.fi/english</a:t>
            </a:r>
            <a:r>
              <a:rPr lang="lv-LV" dirty="0" smtClean="0">
                <a:solidFill>
                  <a:srgbClr val="002060"/>
                </a:solidFill>
              </a:rPr>
              <a:t> </a:t>
            </a:r>
            <a:endParaRPr lang="lv-LV" dirty="0">
              <a:solidFill>
                <a:srgbClr val="00206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galvenais administrators 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2046" y="3355896"/>
            <a:ext cx="6297612" cy="2852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14390" y="1759352"/>
            <a:ext cx="6844811" cy="23033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500" dirty="0" smtClean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i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. 67830837, 29554403 (</a:t>
            </a: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GSM,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</a:t>
            </a:r>
            <a:r>
              <a:rPr lang="lv-LV" altLang="lv-LV" sz="2800" b="1" dirty="0" smtClean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inards.deidulis@viaa.gov.lv</a:t>
            </a:r>
            <a:endParaRPr lang="lv-LV" altLang="lv-LV" sz="28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Skype: </a:t>
            </a:r>
            <a:r>
              <a:rPr lang="lv-LV" altLang="lv-LV" sz="28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3" action="ppaction://hlinkfile"/>
              </a:rPr>
              <a:t>linards.deidulis</a:t>
            </a:r>
            <a:endParaRPr lang="lv-LV" altLang="lv-LV" sz="28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57550" y="4105196"/>
            <a:ext cx="4294642" cy="2752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49476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958577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4168" y="1567543"/>
            <a:ext cx="7607808" cy="460942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</a:t>
            </a:r>
            <a:r>
              <a:rPr lang="lv-LV" altLang="lv-LV" sz="2200" b="1" u="sng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grupas:</a:t>
            </a:r>
            <a:endParaRPr lang="lv-LV" altLang="lv-LV" sz="2200" b="1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Augstākās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izglītības institūcijas (AII) un to:</a:t>
            </a: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studenti (bakalaura un maģistra līmeņa studijas)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akadēmiskais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personāls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12775" lvl="1" indent="-3429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administratīvais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personāls</a:t>
            </a:r>
            <a:endParaRPr lang="lv-LV" altLang="lv-LV" sz="22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6000" lvl="1" indent="0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pieteicējs un partneri:</a:t>
            </a: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rojekta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pieteicējs/koordinators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var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būt tikai akreditēta </a:t>
            </a:r>
            <a:r>
              <a:rPr lang="lv-LV" altLang="lv-LV" sz="22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augstākās izglītības iestāde</a:t>
            </a: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727075" lvl="1" indent="-457200">
              <a:lnSpc>
                <a:spcPct val="11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ā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Augstākās izglītības programmas projektos var piedalīties arī citas organizācijas, kas iesaistītas augstākās izglītības procesos, taču tad partnerībā jābūt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vismaz 2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akreditētām </a:t>
            </a:r>
            <a:r>
              <a:rPr lang="lv-LV" altLang="lv-LV" sz="22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augstskolām</a:t>
            </a:r>
            <a:endParaRPr lang="lv-LV" altLang="lv-LV" sz="2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1845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 atbalsta</a:t>
            </a:r>
            <a:endParaRPr lang="lv-LV" sz="32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3316428227"/>
              </p:ext>
            </p:extLst>
          </p:nvPr>
        </p:nvGraphicFramePr>
        <p:xfrm>
          <a:off x="2350007" y="1883664"/>
          <a:ext cx="7281437" cy="42987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72361" y="2542032"/>
            <a:ext cx="1593806" cy="2121408"/>
          </a:xfrm>
          <a:prstGeom prst="rect">
            <a:avLst/>
          </a:prstGeom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skat. 29. – 38.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962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</a:t>
            </a:r>
            <a:r>
              <a:rPr lang="lv-LV" sz="32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apakšprogrammas </a:t>
            </a: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6548" y="1524000"/>
            <a:ext cx="7036526" cy="4270131"/>
          </a:xfrm>
        </p:spPr>
        <p:txBody>
          <a:bodyPr>
            <a:normAutofit/>
          </a:bodyPr>
          <a:lstStyle/>
          <a:p>
            <a:pPr marL="269875" lvl="1" indent="0">
              <a:lnSpc>
                <a:spcPct val="80000"/>
              </a:lnSpc>
              <a:buNone/>
            </a:pPr>
            <a:endParaRPr lang="lv-LV" altLang="lv-LV" sz="1900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 smtClean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 smtClean="0"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atbalsts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līmeņa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studijām;</a:t>
            </a:r>
          </a:p>
          <a:p>
            <a:pPr marL="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lv-LV" altLang="lv-LV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Pētniecība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un doktora līmeņa studijas programmas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ietvaros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netiek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atbalstītas.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6365" y="1236617"/>
            <a:ext cx="2901828" cy="144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8877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78533895"/>
              </p:ext>
            </p:extLst>
          </p:nvPr>
        </p:nvGraphicFramePr>
        <p:xfrm>
          <a:off x="449942" y="2090052"/>
          <a:ext cx="8409030" cy="4542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591">
                  <a:extLst>
                    <a:ext uri="{9D8B030D-6E8A-4147-A177-3AD203B41FA5}">
                      <a16:colId xmlns:a16="http://schemas.microsoft.com/office/drawing/2014/main" xmlns="" val="223682369"/>
                    </a:ext>
                  </a:extLst>
                </a:gridCol>
                <a:gridCol w="2617294">
                  <a:extLst>
                    <a:ext uri="{9D8B030D-6E8A-4147-A177-3AD203B41FA5}">
                      <a16:colId xmlns:a16="http://schemas.microsoft.com/office/drawing/2014/main" xmlns="" val="3057955081"/>
                    </a:ext>
                  </a:extLst>
                </a:gridCol>
                <a:gridCol w="1925498">
                  <a:extLst>
                    <a:ext uri="{9D8B030D-6E8A-4147-A177-3AD203B41FA5}">
                      <a16:colId xmlns:a16="http://schemas.microsoft.com/office/drawing/2014/main" xmlns="" val="2899572258"/>
                    </a:ext>
                  </a:extLst>
                </a:gridCol>
                <a:gridCol w="1133647">
                  <a:extLst>
                    <a:ext uri="{9D8B030D-6E8A-4147-A177-3AD203B41FA5}">
                      <a16:colId xmlns:a16="http://schemas.microsoft.com/office/drawing/2014/main" xmlns="" val="2083232663"/>
                    </a:ext>
                  </a:extLst>
                </a:gridCol>
              </a:tblGrid>
              <a:tr h="559452">
                <a:tc>
                  <a:txBody>
                    <a:bodyPr/>
                    <a:lstStyle/>
                    <a:p>
                      <a:pPr algn="ctr"/>
                      <a:r>
                        <a:rPr lang="lv-LV" sz="1200" dirty="0" smtClean="0"/>
                        <a:t>Veids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 smtClean="0"/>
                        <a:t>Saturs 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 smtClean="0"/>
                        <a:t>Mobilitātes ilgums</a:t>
                      </a:r>
                      <a:endParaRPr lang="lv-LV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 smtClean="0"/>
                        <a:t>Projekta ilgums</a:t>
                      </a:r>
                      <a:endParaRPr lang="lv-LV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74996033"/>
                  </a:ext>
                </a:extLst>
              </a:tr>
              <a:tr h="71030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ILGTERMIŅA</a:t>
                      </a:r>
                    </a:p>
                    <a:p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3-12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6302904"/>
                  </a:ext>
                </a:extLst>
              </a:tr>
              <a:tr h="54569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ĪSTERMIŅA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1-2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85187382"/>
                  </a:ext>
                </a:extLst>
              </a:tr>
              <a:tr h="85201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INTENSĪVĀ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(5 darba dienas)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0267004"/>
                  </a:ext>
                </a:extLst>
              </a:tr>
              <a:tr h="92076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Prakse,</a:t>
                      </a:r>
                      <a:r>
                        <a:rPr lang="lv-LV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tai skaitā 1  gada laikā pēc studiju noslēgšānas</a:t>
                      </a:r>
                      <a:endParaRPr lang="lv-LV" sz="1600" b="1" dirty="0" smtClean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/jauno speciālistu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 1 nedēļas līdz 12 mēnešiem. 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808669">
                <a:tc>
                  <a:txBody>
                    <a:bodyPr/>
                    <a:lstStyle/>
                    <a:p>
                      <a:r>
                        <a:rPr lang="lv-LV" sz="1600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Pasniedzēju</a:t>
                      </a:r>
                      <a:r>
                        <a:rPr lang="lv-LV" sz="1600" b="1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mobilitāte</a:t>
                      </a:r>
                      <a:endParaRPr lang="lv-LV" sz="1600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prakse, pedagoģiskais darbs, u.c.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Vismaz 8 akadēmiskās stundas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gads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409874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930403" y="1074058"/>
            <a:ext cx="6894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 smtClean="0">
                <a:solidFill>
                  <a:srgbClr val="002060"/>
                </a:solidFill>
              </a:rPr>
              <a:t>Mobilitātes projektu īsteno koordinators + vismaz 1 partneris no citas programmas dalībvalsts</a:t>
            </a:r>
            <a:endParaRPr lang="lv-LV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158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12490" y="2408116"/>
            <a:ext cx="695471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lv-LV" sz="2800" b="1" dirty="0" smtClean="0">
                <a:solidFill>
                  <a:schemeClr val="accent1">
                    <a:lumMod val="50000"/>
                  </a:schemeClr>
                </a:solidFill>
              </a:rPr>
              <a:t>Tiek segti mobilitāšu dalībnieku ceļa un uzturēšanās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izdevumi </a:t>
            </a:r>
            <a:r>
              <a:rPr lang="lv-LV" altLang="lv-LV" sz="2800" b="1" u="sng" dirty="0" smtClean="0">
                <a:solidFill>
                  <a:schemeClr val="accent1">
                    <a:lumMod val="50000"/>
                  </a:schemeClr>
                </a:solidFill>
              </a:rPr>
              <a:t>saskaņā </a:t>
            </a: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</a:rPr>
              <a:t>ar noteiktajām likmēm</a:t>
            </a:r>
          </a:p>
        </p:txBody>
      </p:sp>
    </p:spTree>
    <p:extLst>
      <p:ext uri="{BB962C8B-B14F-4D97-AF65-F5344CB8AC3E}">
        <p14:creationId xmlns:p14="http://schemas.microsoft.com/office/powerpoint/2010/main" xmlns="" val="606827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</a:t>
            </a:r>
            <a:r>
              <a:rPr lang="lv-LV" sz="36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3268" y="1394841"/>
            <a:ext cx="6429375" cy="4324350"/>
          </a:xfrm>
          <a:prstGeom prst="rect">
            <a:avLst/>
          </a:prstGeom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5418" y="3015243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 smtClean="0">
                <a:solidFill>
                  <a:srgbClr val="1F4E79"/>
                </a:solidFill>
                <a:latin typeface="Calibri" panose="020F0502020204030204" pitchFamily="34" charset="0"/>
              </a:rPr>
              <a:t>Rokasgrāmata 2021.</a:t>
            </a:r>
            <a:r>
              <a:rPr lang="lv-LV" altLang="lv-LV" sz="1800" dirty="0" smtClean="0">
                <a:solidFill>
                  <a:srgbClr val="1F4E79"/>
                </a:solidFill>
                <a:latin typeface="Calibri" panose="020F0502020204030204" pitchFamily="34" charset="0"/>
              </a:rPr>
              <a:t>, 36.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899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40941" y="2217106"/>
            <a:ext cx="650630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</a:t>
            </a:r>
            <a:r>
              <a:rPr lang="lv-LV" altLang="en-US" sz="2800" b="1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Projektu īsteno koordinators </a:t>
            </a:r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</a:t>
            </a:r>
            <a:r>
              <a:rPr lang="lv-LV" altLang="en-US" sz="2800" dirty="0" smtClean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divām dažādām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dalībvalstīm</a:t>
            </a:r>
          </a:p>
          <a:p>
            <a:pPr algn="just"/>
            <a:endParaRPr lang="lv-LV" altLang="en-US" sz="1000" b="1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56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3118</TotalTime>
  <Words>914</Words>
  <Application>Microsoft Office PowerPoint</Application>
  <PresentationFormat>On-screen Show (4:3)</PresentationFormat>
  <Paragraphs>139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Nordplus Augstākās izglītības apakšprogramma</vt:lpstr>
      <vt:lpstr>Augstākās izglītības apakšprogramma</vt:lpstr>
      <vt:lpstr>Augstākās izglītības apakšprogrammas dalībnieki</vt:lpstr>
      <vt:lpstr>Augstākās izglītības apakšprogramma atbalsta</vt:lpstr>
      <vt:lpstr>Augstākās izglītības apakšprogrammas aktivitātes</vt:lpstr>
      <vt:lpstr>I Mobilitāšu aktivitātes</vt:lpstr>
      <vt:lpstr>I Mobilitāšu finansējums</vt:lpstr>
      <vt:lpstr>I Mobilitāšu finansējums</vt:lpstr>
      <vt:lpstr>II Sadarbības projektu aktivitātes</vt:lpstr>
      <vt:lpstr>II Sadarbības projektu aktivitātes</vt:lpstr>
      <vt:lpstr>II Projektu aktivitātes</vt:lpstr>
      <vt:lpstr>II Projektu aktivitātes. Akadēmiskā personāla tālākizglītība  Attīstības projektos 2020. un 2021. </vt:lpstr>
      <vt:lpstr>II Projektu aktivitātes</vt:lpstr>
      <vt:lpstr>II Sadarbības projektu aktivitātes</vt:lpstr>
      <vt:lpstr>III Sadarbības tīklu aktivitātes</vt:lpstr>
      <vt:lpstr>III Sadarbības tīklu aktivitāšu ietvaros atbalsta</vt:lpstr>
      <vt:lpstr>Projektu un sadarbības tīklu finansējums</vt:lpstr>
      <vt:lpstr>Projektu un sadarbības tīklu finansējums</vt:lpstr>
      <vt:lpstr>Sadarbības projektu un sadarbības tīklu finansējums</vt:lpstr>
      <vt:lpstr>Sadarbības projektu un sadarbības tīklu finansējums</vt:lpstr>
      <vt:lpstr>Sadarbības projektu un sadarbības tīklu finansējums</vt:lpstr>
      <vt:lpstr>Finansējums – kopējie jautājumi</vt:lpstr>
      <vt:lpstr>Augstākās izglītības apakšprogrammas galvenais administrators </vt:lpstr>
      <vt:lpstr>Konsultācijas</vt:lpstr>
    </vt:vector>
  </TitlesOfParts>
  <Company>VIAA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LD</cp:lastModifiedBy>
  <cp:revision>170</cp:revision>
  <cp:lastPrinted>2018-11-20T09:33:31Z</cp:lastPrinted>
  <dcterms:created xsi:type="dcterms:W3CDTF">2017-03-17T07:53:29Z</dcterms:created>
  <dcterms:modified xsi:type="dcterms:W3CDTF">2020-11-25T09:17:57Z</dcterms:modified>
</cp:coreProperties>
</file>