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4" r:id="rId3"/>
    <p:sldId id="273" r:id="rId4"/>
    <p:sldId id="274" r:id="rId5"/>
    <p:sldId id="275" r:id="rId6"/>
    <p:sldId id="276" r:id="rId7"/>
    <p:sldId id="277" r:id="rId8"/>
    <p:sldId id="278" r:id="rId9"/>
    <p:sldId id="284" r:id="rId10"/>
    <p:sldId id="285" r:id="rId11"/>
    <p:sldId id="290" r:id="rId12"/>
    <p:sldId id="296" r:id="rId13"/>
    <p:sldId id="280" r:id="rId14"/>
    <p:sldId id="279" r:id="rId15"/>
    <p:sldId id="295" r:id="rId16"/>
    <p:sldId id="281" r:id="rId17"/>
    <p:sldId id="294" r:id="rId18"/>
    <p:sldId id="286" r:id="rId19"/>
    <p:sldId id="288" r:id="rId20"/>
    <p:sldId id="291" r:id="rId21"/>
    <p:sldId id="292" r:id="rId22"/>
    <p:sldId id="293" r:id="rId23"/>
    <p:sldId id="289" r:id="rId24"/>
  </p:sldIdLst>
  <p:sldSz cx="9144000" cy="6858000" type="screen4x3"/>
  <p:notesSz cx="6799263" cy="992981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2010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pPr algn="l"/>
          <a:r>
            <a:rPr lang="lv-LV" sz="2200" dirty="0" smtClean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algn="l"/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pPr algn="l"/>
          <a:r>
            <a:rPr lang="lv-LV" altLang="en-US" sz="22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49AE766-4990-42FB-9095-658DAFF3172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tīklus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2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200"/>
        </a:p>
      </dgm:t>
    </dgm:pt>
    <dgm:pt modelId="{7D9DE8FB-44F1-4B57-BEBC-8FDCDB12AF8F}">
      <dgm:prSet phldrT="[Text]" custT="1"/>
      <dgm:spPr/>
      <dgm:t>
        <a:bodyPr/>
        <a:lstStyle/>
        <a:p>
          <a:pPr algn="l"/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Partnerības, kuru mērķis ir izveidot </a:t>
          </a:r>
          <a:r>
            <a:rPr lang="lv-LV" altLang="lv-LV" sz="22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</a:p>
        <a:p>
          <a:pPr algn="l"/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2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X="976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2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1DA06-719C-4E7A-BFB6-34FCD90D0175}" type="pres">
      <dgm:prSet presAssocID="{8693B5EB-831C-42DE-89DB-766A06D4B4F9}" presName="circ2" presStyleLbl="vennNode1" presStyleIdx="1" presStyleCnt="2"/>
      <dgm:spPr/>
      <dgm:t>
        <a:bodyPr/>
        <a:lstStyle/>
        <a:p>
          <a:endParaRPr lang="en-US"/>
        </a:p>
      </dgm:t>
    </dgm:pt>
    <dgm:pt modelId="{E908F60C-E50F-4BDC-A7D7-289AE1605FBA}" type="pres">
      <dgm:prSet presAssocID="{8693B5EB-831C-42DE-89DB-766A06D4B4F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850D3D5F-BBBC-4952-80D4-C128F95B2596}" type="presOf" srcId="{8693B5EB-831C-42DE-89DB-766A06D4B4F9}" destId="{F241DA06-719C-4E7A-BFB6-34FCD90D0175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98217253-36B0-40C5-9B12-9BD4252EB7BF}" type="presOf" srcId="{8693B5EB-831C-42DE-89DB-766A06D4B4F9}" destId="{E908F60C-E50F-4BDC-A7D7-289AE1605FBA}" srcOrd="1" destOrd="0" presId="urn:microsoft.com/office/officeart/2005/8/layout/venn1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1" destOrd="0" parTransId="{F8DEAAC7-1530-42F9-A1C0-F59344BC086D}" sibTransId="{4B2F42DF-7E99-45D8-88A9-7F0CB29863FD}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BE0D0703-06AA-4A28-8D5A-8863627195CA}" type="presParOf" srcId="{5DDAA164-F6E4-4957-A4DF-42752AB8055B}" destId="{F241DA06-719C-4E7A-BFB6-34FCD90D0175}" srcOrd="2" destOrd="0" presId="urn:microsoft.com/office/officeart/2005/8/layout/venn1"/>
    <dgm:cxn modelId="{151FD789-1086-4B2B-8C56-0A0DBB0B706F}" type="presParOf" srcId="{5DDAA164-F6E4-4957-A4DF-42752AB8055B}" destId="{E908F60C-E50F-4BDC-A7D7-289AE1605FB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1" presStyleCnt="2" custScaleX="104750" custScaleY="1014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2D7A34D9-B2E8-45CC-AD0C-C0DB66359372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Partneris</a:t>
          </a:r>
          <a:endParaRPr lang="en-US" dirty="0"/>
        </a:p>
      </dgm:t>
    </dgm:pt>
    <dgm:pt modelId="{2D7EC87F-1441-4FFC-AD5B-CC9849545845}" type="parTrans" cxnId="{4C01AC19-1AE0-416E-8E00-55487F2A0E03}">
      <dgm:prSet/>
      <dgm:spPr/>
      <dgm:t>
        <a:bodyPr/>
        <a:lstStyle/>
        <a:p>
          <a:endParaRPr lang="en-US"/>
        </a:p>
      </dgm:t>
    </dgm:pt>
    <dgm:pt modelId="{33233296-A32C-40B8-8027-7D7032753564}" type="sibTrans" cxnId="{4C01AC19-1AE0-416E-8E00-55487F2A0E03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3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D4557-7D95-4F60-962D-AD7CD2B36F46}" type="pres">
      <dgm:prSet presAssocID="{2D7A34D9-B2E8-45CC-AD0C-C0DB66359372}" presName="circ2" presStyleLbl="vennNode1" presStyleIdx="1" presStyleCnt="3" custLinFactNeighborX="9375" custLinFactNeighborY="-1442"/>
      <dgm:spPr/>
      <dgm:t>
        <a:bodyPr/>
        <a:lstStyle/>
        <a:p>
          <a:endParaRPr lang="en-US"/>
        </a:p>
      </dgm:t>
    </dgm:pt>
    <dgm:pt modelId="{9DF70A83-CF55-4025-A064-6F02C7486FD1}" type="pres">
      <dgm:prSet presAssocID="{2D7A34D9-B2E8-45CC-AD0C-C0DB663593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A8849-742B-4126-902A-F4941F185D9D}" type="pres">
      <dgm:prSet presAssocID="{8693B5EB-831C-42DE-89DB-766A06D4B4F9}" presName="circ3" presStyleLbl="vennNode1" presStyleIdx="2" presStyleCnt="3" custLinFactNeighborX="-5503" custLinFactNeighborY="-955"/>
      <dgm:spPr/>
      <dgm:t>
        <a:bodyPr/>
        <a:lstStyle/>
        <a:p>
          <a:endParaRPr lang="en-US"/>
        </a:p>
      </dgm:t>
    </dgm:pt>
    <dgm:pt modelId="{CBF91B5D-BBAB-4AF3-AEE5-E812A91FC75B}" type="pres">
      <dgm:prSet presAssocID="{8693B5EB-831C-42DE-89DB-766A06D4B4F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01AC19-1AE0-416E-8E00-55487F2A0E03}" srcId="{B432D064-7CDB-468D-9E3B-B1BA3A1EC645}" destId="{2D7A34D9-B2E8-45CC-AD0C-C0DB66359372}" srcOrd="1" destOrd="0" parTransId="{2D7EC87F-1441-4FFC-AD5B-CC9849545845}" sibTransId="{33233296-A32C-40B8-8027-7D7032753564}"/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4D223E40-65FB-45BD-BA7E-A45015378E53}" type="presOf" srcId="{2D7A34D9-B2E8-45CC-AD0C-C0DB66359372}" destId="{9DF70A83-CF55-4025-A064-6F02C7486FD1}" srcOrd="1" destOrd="0" presId="urn:microsoft.com/office/officeart/2005/8/layout/venn1"/>
    <dgm:cxn modelId="{46227ECF-0EE4-4345-8D87-8E3C693994E3}" type="presOf" srcId="{8693B5EB-831C-42DE-89DB-766A06D4B4F9}" destId="{595A8849-742B-4126-902A-F4941F185D9D}" srcOrd="0" destOrd="0" presId="urn:microsoft.com/office/officeart/2005/8/layout/venn1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2F3EDDF5-14A9-4A3D-9328-19D01ABF10F0}" type="presOf" srcId="{2D7A34D9-B2E8-45CC-AD0C-C0DB66359372}" destId="{A77D4557-7D95-4F60-962D-AD7CD2B36F46}" srcOrd="0" destOrd="0" presId="urn:microsoft.com/office/officeart/2005/8/layout/venn1"/>
    <dgm:cxn modelId="{F5845639-B676-48D3-8406-6A60A085E8DF}" srcId="{B432D064-7CDB-468D-9E3B-B1BA3A1EC645}" destId="{8693B5EB-831C-42DE-89DB-766A06D4B4F9}" srcOrd="2" destOrd="0" parTransId="{F8DEAAC7-1530-42F9-A1C0-F59344BC086D}" sibTransId="{4B2F42DF-7E99-45D8-88A9-7F0CB29863FD}"/>
    <dgm:cxn modelId="{EBB50B41-DCA2-4B1A-9FAE-C89439D060AD}" type="presOf" srcId="{8693B5EB-831C-42DE-89DB-766A06D4B4F9}" destId="{CBF91B5D-BBAB-4AF3-AEE5-E812A91FC75B}" srcOrd="1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A47100BD-B502-4AE7-9EC9-26C95BDBBE1D}" type="presParOf" srcId="{5DDAA164-F6E4-4957-A4DF-42752AB8055B}" destId="{A77D4557-7D95-4F60-962D-AD7CD2B36F46}" srcOrd="2" destOrd="0" presId="urn:microsoft.com/office/officeart/2005/8/layout/venn1"/>
    <dgm:cxn modelId="{C9A25E89-9FB2-4E06-A30F-E6F25FE1E377}" type="presParOf" srcId="{5DDAA164-F6E4-4957-A4DF-42752AB8055B}" destId="{9DF70A83-CF55-4025-A064-6F02C7486FD1}" srcOrd="3" destOrd="0" presId="urn:microsoft.com/office/officeart/2005/8/layout/venn1"/>
    <dgm:cxn modelId="{2830B6D7-507F-4706-962B-B7A7CF025494}" type="presParOf" srcId="{5DDAA164-F6E4-4957-A4DF-42752AB8055B}" destId="{595A8849-742B-4126-902A-F4941F185D9D}" srcOrd="4" destOrd="0" presId="urn:microsoft.com/office/officeart/2005/8/layout/venn1"/>
    <dgm:cxn modelId="{D551AD2D-D0EA-43B3-A6A8-98F3ECF3C1DD}" type="presParOf" srcId="{5DDAA164-F6E4-4957-A4DF-42752AB8055B}" destId="{CBF91B5D-BBAB-4AF3-AEE5-E812A91FC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Aft>
              <a:spcPct val="35000"/>
            </a:spcAft>
          </a:pPr>
          <a:endParaRPr lang="en-US" sz="9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(īstenošanas ilgums līdz 3 gadiem)</a:t>
          </a: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sz="2400" dirty="0" smtClean="0">
              <a:solidFill>
                <a:schemeClr val="accent1">
                  <a:lumMod val="50000"/>
                </a:schemeClr>
              </a:solidFill>
            </a:rPr>
            <a:t>Citas, līdzīga rakstura aktivitātes</a:t>
          </a:r>
          <a:endParaRPr lang="en-US" sz="24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49CBD0B3-3722-42B4-8D78-D8014AEB0841}" type="pres">
      <dgm:prSet presAssocID="{BE69E6E6-3D2F-458E-9DBD-750F56485A25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C7A0328-9201-40D6-BD30-01FD599AD932}" type="pres">
      <dgm:prSet presAssocID="{F95D81BB-8B5D-4DAE-A63F-E92348336009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CC80105B-CAFD-444E-80BA-11C6C4F15887}" type="pres">
      <dgm:prSet presAssocID="{9062BE87-B0A8-4699-9E03-89814667F7F1}" presName="parentText" presStyleLbl="node1" presStyleIdx="2" presStyleCnt="5" custScaleX="142857" custScaleY="1393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5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AB2A6E9-42E5-46E6-B3B6-C1A651216328}" type="pres">
      <dgm:prSet presAssocID="{E509881F-B777-4D45-AC19-6D73C26CCFF4}" presName="parentText" presStyleLbl="node1" presStyleIdx="3" presStyleCnt="5" custScaleX="142857" custScaleY="127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D1A2CB04-F374-4947-9056-B497F37BBD2A}" type="pres">
      <dgm:prSet presAssocID="{0BC923A2-CDAF-4419-A2D0-C1512D5F9447}" presName="parentText" presStyleLbl="node1" presStyleIdx="4" presStyleCnt="5" custScaleX="141094" custLinFactX="22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417721"/>
          <a:ext cx="715330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921446"/>
          <a:ext cx="715330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425172"/>
          <a:ext cx="715330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59859" y="148"/>
          <a:ext cx="529344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kern="1200" dirty="0" smtClean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>
        <a:off x="1859859" y="148"/>
        <a:ext cx="5293445" cy="1425023"/>
      </dsp:txXfrm>
    </dsp:sp>
    <dsp:sp modelId="{973DD5CE-6032-4567-A787-D1DF2D47DBE1}">
      <dsp:nvSpPr>
        <dsp:cNvPr id="0" name=""/>
        <dsp:cNvSpPr/>
      </dsp:nvSpPr>
      <dsp:spPr>
        <a:xfrm>
          <a:off x="0" y="148"/>
          <a:ext cx="1859859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48"/>
        <a:ext cx="1859859" cy="1425023"/>
      </dsp:txXfrm>
    </dsp:sp>
    <dsp:sp modelId="{18DC2ECC-B8B5-4690-B821-EBE4830FDE48}">
      <dsp:nvSpPr>
        <dsp:cNvPr id="0" name=""/>
        <dsp:cNvSpPr/>
      </dsp:nvSpPr>
      <dsp:spPr>
        <a:xfrm>
          <a:off x="1922930" y="1496423"/>
          <a:ext cx="5167302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en-US" sz="22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22930" y="1496423"/>
        <a:ext cx="5167302" cy="1425023"/>
      </dsp:txXfrm>
    </dsp:sp>
    <dsp:sp modelId="{A239F5D0-E75E-40BF-B1B5-BDD90334AB85}">
      <dsp:nvSpPr>
        <dsp:cNvPr id="0" name=""/>
        <dsp:cNvSpPr/>
      </dsp:nvSpPr>
      <dsp:spPr>
        <a:xfrm>
          <a:off x="0" y="1496423"/>
          <a:ext cx="1859859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496423"/>
        <a:ext cx="1859859" cy="1425023"/>
      </dsp:txXfrm>
    </dsp:sp>
    <dsp:sp modelId="{C65DCB4B-28C3-4638-ABCD-127A49CEF8C5}">
      <dsp:nvSpPr>
        <dsp:cNvPr id="0" name=""/>
        <dsp:cNvSpPr/>
      </dsp:nvSpPr>
      <dsp:spPr>
        <a:xfrm>
          <a:off x="1859859" y="2992697"/>
          <a:ext cx="529344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Partnerības, kuru mērķis ir izveidot </a:t>
          </a:r>
          <a:r>
            <a:rPr lang="lv-LV" altLang="lv-LV" sz="22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59859" y="2992697"/>
        <a:ext cx="5293445" cy="1425023"/>
      </dsp:txXfrm>
    </dsp:sp>
    <dsp:sp modelId="{5F198BD5-7567-47F0-878D-E3E8261BF80C}">
      <dsp:nvSpPr>
        <dsp:cNvPr id="0" name=""/>
        <dsp:cNvSpPr/>
      </dsp:nvSpPr>
      <dsp:spPr>
        <a:xfrm>
          <a:off x="0" y="2992697"/>
          <a:ext cx="1859859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tīklus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2992697"/>
        <a:ext cx="1859859" cy="142502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33731" y="151559"/>
          <a:ext cx="3298698" cy="329869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Koordinators</a:t>
          </a:r>
          <a:endParaRPr lang="en-US" sz="2800" kern="1200" dirty="0"/>
        </a:p>
      </dsp:txBody>
      <dsp:txXfrm>
        <a:off x="594360" y="540546"/>
        <a:ext cx="1901952" cy="2520723"/>
      </dsp:txXfrm>
    </dsp:sp>
    <dsp:sp modelId="{F241DA06-719C-4E7A-BFB6-34FCD90D0175}">
      <dsp:nvSpPr>
        <dsp:cNvPr id="0" name=""/>
        <dsp:cNvSpPr/>
      </dsp:nvSpPr>
      <dsp:spPr>
        <a:xfrm>
          <a:off x="2511171" y="151559"/>
          <a:ext cx="3298698" cy="32986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Partneris </a:t>
          </a:r>
          <a:endParaRPr lang="en-US" sz="2800" kern="1200" dirty="0"/>
        </a:p>
      </dsp:txBody>
      <dsp:txXfrm>
        <a:off x="3447288" y="540546"/>
        <a:ext cx="1901952" cy="252072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2469" y="1178632"/>
          <a:ext cx="2575218" cy="257521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b="1" kern="1200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36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36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3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469" y="1178632"/>
        <a:ext cx="2575218" cy="2575218"/>
      </dsp:txXfrm>
    </dsp:sp>
    <dsp:sp modelId="{FCF2D020-DF4C-4B81-ADF7-A12674ED9FE7}">
      <dsp:nvSpPr>
        <dsp:cNvPr id="0" name=""/>
        <dsp:cNvSpPr/>
      </dsp:nvSpPr>
      <dsp:spPr>
        <a:xfrm>
          <a:off x="2750851" y="2092274"/>
          <a:ext cx="1245158" cy="747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2750851" y="2092274"/>
        <a:ext cx="1245158" cy="747934"/>
      </dsp:txXfrm>
    </dsp:sp>
    <dsp:sp modelId="{4B549424-6FEE-47B6-9C86-3A25617840C8}">
      <dsp:nvSpPr>
        <dsp:cNvPr id="0" name=""/>
        <dsp:cNvSpPr/>
      </dsp:nvSpPr>
      <dsp:spPr>
        <a:xfrm>
          <a:off x="4122819" y="1160580"/>
          <a:ext cx="2697541" cy="2611323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4122819" y="1160580"/>
        <a:ext cx="2697541" cy="261132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Koordinators</a:t>
          </a:r>
          <a:endParaRPr lang="en-US" sz="2600" kern="1200" dirty="0"/>
        </a:p>
      </dsp:txBody>
      <dsp:txXfrm>
        <a:off x="2153920" y="477519"/>
        <a:ext cx="1788160" cy="1097280"/>
      </dsp:txXfrm>
    </dsp:sp>
    <dsp:sp modelId="{A77D4557-7D95-4F60-962D-AD7CD2B36F46}">
      <dsp:nvSpPr>
        <dsp:cNvPr id="0" name=""/>
        <dsp:cNvSpPr/>
      </dsp:nvSpPr>
      <dsp:spPr>
        <a:xfrm>
          <a:off x="2937256" y="1539638"/>
          <a:ext cx="2438400" cy="2438400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</a:t>
          </a:r>
          <a:endParaRPr lang="en-US" sz="2600" kern="1200" dirty="0"/>
        </a:p>
      </dsp:txBody>
      <dsp:txXfrm>
        <a:off x="3683000" y="2169558"/>
        <a:ext cx="1463040" cy="1341120"/>
      </dsp:txXfrm>
    </dsp:sp>
    <dsp:sp modelId="{595A8849-742B-4126-902A-F4941F185D9D}">
      <dsp:nvSpPr>
        <dsp:cNvPr id="0" name=""/>
        <dsp:cNvSpPr/>
      </dsp:nvSpPr>
      <dsp:spPr>
        <a:xfrm>
          <a:off x="814758" y="155151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 </a:t>
          </a:r>
          <a:endParaRPr lang="en-US" sz="2600" kern="1200" dirty="0"/>
        </a:p>
      </dsp:txBody>
      <dsp:txXfrm>
        <a:off x="1044374" y="2181433"/>
        <a:ext cx="1463040" cy="13411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38470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0426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sp:txBody>
      <dsp:txXfrm>
        <a:off x="312260" y="104266"/>
        <a:ext cx="6245194" cy="560880"/>
      </dsp:txXfrm>
    </dsp:sp>
    <dsp:sp modelId="{D3816CF4-3766-4D98-B445-EAF91A150FA5}">
      <dsp:nvSpPr>
        <dsp:cNvPr id="0" name=""/>
        <dsp:cNvSpPr/>
      </dsp:nvSpPr>
      <dsp:spPr>
        <a:xfrm>
          <a:off x="0" y="124654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2260" y="96610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sp:txBody>
      <dsp:txXfrm>
        <a:off x="312260" y="966106"/>
        <a:ext cx="6245194" cy="560880"/>
      </dsp:txXfrm>
    </dsp:sp>
    <dsp:sp modelId="{04FE1373-5ABD-4CCB-B947-A7F61D2D4349}">
      <dsp:nvSpPr>
        <dsp:cNvPr id="0" name=""/>
        <dsp:cNvSpPr/>
      </dsp:nvSpPr>
      <dsp:spPr>
        <a:xfrm>
          <a:off x="0" y="232922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1827946"/>
          <a:ext cx="6245194" cy="78172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(īstenošanas ilgums līdz 3 gadiem)</a:t>
          </a:r>
        </a:p>
      </dsp:txBody>
      <dsp:txXfrm>
        <a:off x="312260" y="1827946"/>
        <a:ext cx="6245194" cy="781720"/>
      </dsp:txXfrm>
    </dsp:sp>
    <dsp:sp modelId="{1E6021CB-0244-4E9B-9AF4-775CBEFDD9E2}">
      <dsp:nvSpPr>
        <dsp:cNvPr id="0" name=""/>
        <dsp:cNvSpPr/>
      </dsp:nvSpPr>
      <dsp:spPr>
        <a:xfrm>
          <a:off x="0" y="334787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12260" y="2910627"/>
          <a:ext cx="6245194" cy="71769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312260" y="2910627"/>
        <a:ext cx="6245194" cy="717690"/>
      </dsp:txXfrm>
    </dsp:sp>
    <dsp:sp modelId="{B3FE1E75-79A2-4482-8191-F87F3247EE73}">
      <dsp:nvSpPr>
        <dsp:cNvPr id="0" name=""/>
        <dsp:cNvSpPr/>
      </dsp:nvSpPr>
      <dsp:spPr>
        <a:xfrm>
          <a:off x="0" y="420971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3929277"/>
          <a:ext cx="6237711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solidFill>
                <a:schemeClr val="accent1">
                  <a:lumMod val="50000"/>
                </a:schemeClr>
              </a:solidFill>
            </a:rPr>
            <a:t>Citas, līdzīga rakstura aktivitātes</a:t>
          </a:r>
          <a:endParaRPr lang="en-US" sz="2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21350" y="3929277"/>
        <a:ext cx="6237711" cy="56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78D0191D-8231-403E-95C7-10985FCFB6BF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3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E9279281-133B-4207-B894-28B3359F96F4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2441046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7F5B4-A798-4EB3-BBFA-AB7DE79713D0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6DE99-D2BC-49A9-9488-07B12A071405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DE99-D2BC-49A9-9488-07B12A071405}" type="slidenum">
              <a:rPr lang="lv-LV" smtClean="0"/>
              <a:pPr/>
              <a:t>12</a:t>
            </a:fld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DE99-D2BC-49A9-9488-07B12A071405}" type="slidenum">
              <a:rPr lang="lv-LV" smtClean="0"/>
              <a:pPr/>
              <a:t>14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0"/>
            <a:ext cx="1155700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="" xmlns:p14="http://schemas.microsoft.com/office/powerpoint/2010/main" val="385493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spresso.siu.no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tbyten.s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admin.nordplusonline.org/How-to-apply/FIND-A-PARTNER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://www.viaa.gov.lv/lat/starpt_fin_intrumenti/nordplus/par_nordplus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espresso.siu.no/espresso" TargetMode="External"/><Relationship Id="rId5" Type="http://schemas.openxmlformats.org/officeDocument/2006/relationships/hyperlink" Target="https://www.nordplusonline.org/How-to-apply/HANDBOOK" TargetMode="External"/><Relationship Id="rId10" Type="http://schemas.openxmlformats.org/officeDocument/2006/relationships/hyperlink" Target="https://login.schoolgateway.com/0/auth/login" TargetMode="External"/><Relationship Id="rId4" Type="http://schemas.openxmlformats.org/officeDocument/2006/relationships/hyperlink" Target="https://admin.nordplusonline.org/" TargetMode="External"/><Relationship Id="rId9" Type="http://schemas.openxmlformats.org/officeDocument/2006/relationships/hyperlink" Target="https://www.etwinning.net/en/pub/index.htm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2020.gada 24.novembrī,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Jauniešu </a:t>
            </a:r>
            <a:r>
              <a:rPr lang="lv-LV" alt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42011" y="3908489"/>
            <a:ext cx="5551715" cy="1078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  <a:endParaRPr lang="lv-LV" altLang="lv-LV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un ārējās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sadarbības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programmu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ecākais projektu vadītājs</a:t>
            </a:r>
            <a:endParaRPr lang="lv-LV" altLang="lv-LV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49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91409" y="1608992"/>
            <a:ext cx="720511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lv-LV" altLang="lv-LV" sz="2000" u="sng" dirty="0" smtClean="0"/>
          </a:p>
          <a:p>
            <a:pPr algn="just"/>
            <a:endParaRPr lang="lv-LV" altLang="lv-LV" sz="2000" u="sng" dirty="0" smtClean="0"/>
          </a:p>
          <a:p>
            <a:pPr algn="just"/>
            <a:r>
              <a:rPr lang="lv-LV" altLang="lv-LV" sz="2800" b="1" i="1" dirty="0" err="1" smtClean="0">
                <a:solidFill>
                  <a:schemeClr val="accent1">
                    <a:lumMod val="50000"/>
                  </a:schemeClr>
                </a:solidFill>
              </a:rPr>
              <a:t>Lump</a:t>
            </a:r>
            <a:r>
              <a:rPr lang="lv-LV" altLang="lv-LV" sz="2800" b="1" i="1" dirty="0" smtClean="0">
                <a:solidFill>
                  <a:schemeClr val="accent1">
                    <a:lumMod val="50000"/>
                  </a:schemeClr>
                </a:solidFill>
              </a:rPr>
              <a:t>-sum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princips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apstiprinot projektu, finansējums tiek piešķirts, pamatojoties uz apstiprināto mobilitāšu skaitu (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1 mobilitāte = brauciens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turp un atpakaļ)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saskaņā ar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noteiktajām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likmēm. </a:t>
            </a:r>
          </a:p>
          <a:p>
            <a:pPr algn="just"/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</a:rPr>
              <a:t>Gadījumā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, ja projektā apstiprinātās mobilitātes iespējams īstenot par mazāku summu, nekā apstiprināts, pāri palikušo summu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drīkst izmantot citām, projekta veiksmīgai īstenošanai nepieciešamām aktivitātēm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(piemēram, skolēnu uzturēšanās izdevumi, ēdināšanas izdevumi u.c.)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4267" y="965957"/>
            <a:ext cx="2576512" cy="12860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958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8F8CCE3-DE1C-412F-A28F-0D006B9E2FAA}" type="slidenum">
              <a:rPr lang="en-US" altLang="lv-LV" smtClean="0"/>
              <a:pPr/>
              <a:t>11</a:t>
            </a:fld>
            <a:endParaRPr lang="en-US" altLang="lv-LV" smtClean="0"/>
          </a:p>
        </p:txBody>
      </p:sp>
      <p:pic>
        <p:nvPicPr>
          <p:cNvPr id="53251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0902"/>
          <a:stretch>
            <a:fillRect/>
          </a:stretch>
        </p:blipFill>
        <p:spPr bwMode="auto">
          <a:xfrm>
            <a:off x="4572000" y="1457325"/>
            <a:ext cx="3724275" cy="3056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192088" y="2503488"/>
            <a:ext cx="377640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., 22. – 23.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53254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3802063"/>
            <a:ext cx="41052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6171" y="4639453"/>
            <a:ext cx="3439887" cy="194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10982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 un sadarbības tīkli 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5088" y="1543396"/>
            <a:ext cx="3802740" cy="505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22515" y="4247070"/>
            <a:ext cx="22585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20. – 21.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096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  un sadarbības tīkli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 koordinators </a:t>
            </a: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en-US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dažādām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programmas dalībvalstīm</a:t>
            </a:r>
          </a:p>
          <a:p>
            <a:pPr algn="just"/>
            <a:endParaRPr lang="lv-LV" altLang="en-US" sz="1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2434875942"/>
              </p:ext>
            </p:extLst>
          </p:nvPr>
        </p:nvGraphicFramePr>
        <p:xfrm>
          <a:off x="2189284" y="245207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2336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62629" y="360332"/>
            <a:ext cx="6342742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2000"/>
              </a:lnSpc>
              <a:spcBef>
                <a:spcPts val="600"/>
              </a:spcBef>
              <a:buClr>
                <a:srgbClr val="DB2D93"/>
              </a:buClr>
              <a:buSzPct val="45000"/>
              <a:buNone/>
            </a:pPr>
            <a:r>
              <a:rPr lang="lv-LV" alt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Sadarbības projektu </a:t>
            </a: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iespējamie virzieni</a:t>
            </a:r>
            <a:r>
              <a:rPr lang="lv-LV" alt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  <a:endParaRPr lang="lv-LV" altLang="en-US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401025330"/>
              </p:ext>
            </p:extLst>
          </p:nvPr>
        </p:nvGraphicFramePr>
        <p:xfrm>
          <a:off x="1956288" y="1556239"/>
          <a:ext cx="6559062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403096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930" y="365127"/>
            <a:ext cx="6451419" cy="949868"/>
          </a:xfrm>
        </p:spPr>
        <p:txBody>
          <a:bodyPr>
            <a:normAutofit/>
          </a:bodyPr>
          <a:lstStyle/>
          <a:p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 </a:t>
            </a:r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tīklu </a:t>
            </a:r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66" y="1314995"/>
            <a:ext cx="7095057" cy="4861968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mērķis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ir izveidot ilgtermiņa sadarbību par vienotu tēmu izglītības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jomā,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atbilstošu Nordplus Jauniešu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mērķiem.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ietvaros var tikt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paredzētas:</a:t>
            </a:r>
            <a:endPara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lnSpc>
                <a:spcPct val="112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administratīvas tikšanās, lai dibinātu un attīstītu skolu sadarbības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tīklu;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sabiedrības informēšanas aktivitātes un projektu rezultātu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izplatīšana;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īstenošanas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ilgums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- līdz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3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gadiem.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endParaRPr lang="lv-LV" altLang="lv-LV" sz="2000" b="1" dirty="0">
              <a:latin typeface="Calibri" panose="020F0502020204030204" pitchFamily="34" charset="0"/>
            </a:endParaRPr>
          </a:p>
          <a:p>
            <a:endParaRPr lang="lv-LV" dirty="0"/>
          </a:p>
        </p:txBody>
      </p:sp>
    </p:spTree>
    <p:extLst>
      <p:ext uri="{BB962C8B-B14F-4D97-AF65-F5344CB8AC3E}">
        <p14:creationId xmlns="" xmlns:p14="http://schemas.microsoft.com/office/powerpoint/2010/main" val="155950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 smtClean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un tīklu finansējums (1)</a:t>
            </a:r>
            <a:endParaRPr lang="lv-LV" sz="3200" b="1" dirty="0">
              <a:solidFill>
                <a:srgbClr val="1F4E79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97690" y="6017770"/>
            <a:ext cx="3780351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Jauniešu apakšpr.  Sadarbības projektu pieteikumu veidlapa, pieejama 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https://espresso.siu.no/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36018" y="1346785"/>
            <a:ext cx="688546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Izmaiņas 2021. gadā – līdzfinansējumam vairs nav noteikta % apjoma! 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0503" y="2081727"/>
            <a:ext cx="6645954" cy="395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53479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1090" y="1872079"/>
            <a:ext cx="4283023" cy="138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9958" y="3777575"/>
            <a:ext cx="4486728" cy="227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88686" y="3548516"/>
            <a:ext cx="377640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Sadarbības projektu finansējums (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., 24. – 25.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 smtClean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un tīklu finansējums (2)</a:t>
            </a:r>
            <a:endParaRPr lang="lv-LV" sz="3200" b="1" dirty="0">
              <a:solidFill>
                <a:srgbClr val="1F4E79"/>
              </a:solidFill>
              <a:latin typeface="Verdana" pitchFamily="34" charset="0"/>
              <a:ea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3235" y="744333"/>
            <a:ext cx="2576512" cy="12860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tīklu 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(3) 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524001"/>
            <a:ext cx="6844811" cy="3556000"/>
          </a:xfrm>
        </p:spPr>
        <p:txBody>
          <a:bodyPr>
            <a:normAutofit/>
          </a:bodyPr>
          <a:lstStyle/>
          <a:p>
            <a:pPr marL="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pieteikumam obli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gāti jāpievieno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detalizēts projekta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budžets;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</a:t>
            </a:r>
            <a:r>
              <a:rPr lang="lv-LV" sz="2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ie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m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finansējums.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="" xmlns:p14="http://schemas.microsoft.com/office/powerpoint/2010/main" val="9508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168" y="1740877"/>
            <a:ext cx="717118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finansējuma apmērs vienam projektam nav </a:t>
            </a: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noteikts.</a:t>
            </a: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Zviedrijas Augstākās izglītības padomi (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www.utbyten.se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maksājums 20% pēc noslēguma pārskata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apstiprināšanas;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kam piešķirtais finansējums nepārsniedz 15 tūkstošus eiro, tiek izmaksāts avanss 100%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apmērā.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="" xmlns:p14="http://schemas.microsoft.com/office/powerpoint/2010/main" val="42094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7703" y="365126"/>
            <a:ext cx="5667646" cy="1393336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</a:t>
            </a: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š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programmas </a:t>
            </a: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mērķi: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7639" y="1899138"/>
            <a:ext cx="4757057" cy="4277824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2600" dirty="0" smtClean="0">
                <a:solidFill>
                  <a:schemeClr val="accent1">
                    <a:lumMod val="50000"/>
                  </a:schemeClr>
                </a:solidFill>
              </a:rPr>
              <a:t> Sniegt ieguldījumu pirmsskolu, vispārizglītojošo skolu (t.sk. kultūras skolu) un profesionālās izglītības iestāžu sadarbības tīklu Baltijas valstīs un Ziemeļvalstīs attīstībai un stiprināšanai;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</a:rPr>
              <a:t> Veicināt </a:t>
            </a: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</a:rPr>
              <a:t>kopējas Ziemeļvalstu un Baltijas </a:t>
            </a: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</a:rPr>
              <a:t>valstu izglītības </a:t>
            </a: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</a:rPr>
              <a:t>telpas izveidi, kā arī savstarpējo Ziemeļvalstu un Baltijas valodu un kultūru </a:t>
            </a: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</a:rPr>
              <a:t>izpratni.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898"/>
          <a:stretch>
            <a:fillRect/>
          </a:stretch>
        </p:blipFill>
        <p:spPr bwMode="auto">
          <a:xfrm>
            <a:off x="138113" y="2520950"/>
            <a:ext cx="377031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039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altLang="lv-LV" sz="24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Mobilitāšu projektiem: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Skaidri un caurspīdīgi </a:t>
            </a:r>
            <a:r>
              <a:rPr lang="lv-LV" altLang="lv-LV" sz="24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mobilitāšu dalībnieku atlases kritēriji;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Sagatavošanās pasākumi </a:t>
            </a:r>
            <a:r>
              <a:rPr lang="lv-LV" altLang="lv-LV" sz="24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mobilitātēm (minimums – pamatinformācija par apmeklējamo valsti, uzņemošo organizāciju, projekta mērķiem);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Mobilitāšu novērtēšana </a:t>
            </a:r>
            <a:r>
              <a:rPr lang="lv-LV" altLang="lv-LV" sz="24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– ieteicama gan mobilitātes īstenošanas gaitā, gan pēc tās noslēguma;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Mobilitāšu rezultātu analīze</a:t>
            </a:r>
            <a:r>
              <a:rPr lang="lv-LV" altLang="lv-LV" sz="24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, iegūtās pieredzes izmantošana savas izglītības iestādes / organizācijas darbā.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9809BCF-3761-4801-8716-D340661C7B64}" type="slidenum">
              <a:rPr lang="en-US" altLang="lv-LV" smtClean="0"/>
              <a:pPr/>
              <a:t>20</a:t>
            </a:fld>
            <a:endParaRPr lang="en-US" altLang="lv-LV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jāparedz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152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lv-LV" altLang="lv-LV" sz="24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Sadarbības projektiem</a:t>
            </a: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: </a:t>
            </a:r>
            <a:endParaRPr lang="lv-LV" altLang="lv-LV" sz="2400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Projekta ietvaros sagatavoto </a:t>
            </a:r>
            <a:r>
              <a:rPr lang="lv-LV" altLang="lv-LV" sz="24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materiālu izmantošana </a:t>
            </a:r>
            <a:r>
              <a:rPr lang="lv-LV" altLang="lv-LV" sz="24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savas izglītības iestādes / organizācijas / uzņēmuma darbā;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Projekta kopējo </a:t>
            </a:r>
            <a:r>
              <a:rPr lang="lv-LV" altLang="lv-LV" sz="24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rezultātu izmantošana </a:t>
            </a:r>
            <a:r>
              <a:rPr lang="lv-LV" altLang="lv-LV" sz="24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atbilstoši savas organizācijas/uzņēmuma/iestādes attīstības stratēģijai, sasniegtajos rezultātos balstītu jaunu nacionālu un starptautisku projektu izstrāde;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Informācijas izplatīšana </a:t>
            </a:r>
            <a:r>
              <a:rPr lang="lv-LV" altLang="lv-LV" sz="24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par projekta rezultātiem un to izmantošanu citās izglītības iestādēs, vietējā, reģionālā un nacionālā līmeņa plašsaziņas līdzekļos.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4B7961F-8FFB-4D9E-ABD5-E579619938A7}" type="slidenum">
              <a:rPr lang="en-US" altLang="lv-LV" smtClean="0"/>
              <a:pPr/>
              <a:t>21</a:t>
            </a:fld>
            <a:endParaRPr lang="en-US" altLang="lv-LV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99062" y="313510"/>
            <a:ext cx="6216287" cy="1210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jāpārdomā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311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 smtClean="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 smtClean="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62013"/>
            <a:ext cx="7143433" cy="563022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Programmas oficiālā mājas lapa, t.sk. partneru datu bāze – 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https://admin.nordplusonline.org/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) </a:t>
            </a:r>
          </a:p>
          <a:p>
            <a:pPr>
              <a:lnSpc>
                <a:spcPct val="90000"/>
              </a:lnSpc>
              <a:defRPr/>
            </a:pPr>
            <a:r>
              <a:rPr lang="lv-LV" altLang="lv-LV" sz="2200" b="1" i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Nordplus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(2021.)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https://www.nordplusonline.org/How-to-apply/HANDBOOK#pdf_frame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2200" i="1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http://espresso.siu.no/espresso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800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</a:t>
            </a:r>
            <a:r>
              <a:rPr lang="lv-LV" altLang="lv-LV" sz="2200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” -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http://www.viaa.gov.lv/lat/starpt_fin_intrumenti/nordplus/par_nordplus/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</a:t>
            </a:r>
            <a:r>
              <a:rPr lang="lv-LV" altLang="lv-LV" sz="22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meklēšana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</a:t>
            </a:r>
            <a:r>
              <a:rPr lang="lv-LV" altLang="lv-LV" sz="22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datu bāze </a:t>
            </a: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https://admin.nordplusonline.org/How-to-apply/FIND-A-PARTNER</a:t>
            </a: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Skolu izglītības sektorā: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b="1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eTwinning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://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www.etwinning.net/en/pub/index.htm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,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b="1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Schoolgateway</a:t>
            </a:r>
            <a:r>
              <a:rPr lang="lv-LV" altLang="lv-LV" sz="22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https://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login.schoolgateway.com/0/auth/login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22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1"/>
            <a:ext cx="6844811" cy="22787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. 67830837, 29554403 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inards.deidulis@viaa.gov.lv</a:t>
            </a: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8101" y="4105196"/>
            <a:ext cx="4294642" cy="275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46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7208" y="1565031"/>
            <a:ext cx="6519036" cy="4647100"/>
          </a:xfrm>
        </p:spPr>
        <p:txBody>
          <a:bodyPr>
            <a:normAutofit/>
          </a:bodyPr>
          <a:lstStyle/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skolēni/izglītojamie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skolotāji/pasniedzēji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administrācijas darbinieki</a:t>
            </a:r>
          </a:p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iesniedzēji (koordinatori)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pirmsskolas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iestādes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sākumskolas/pamatskolas/vidusskolas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profesionālās izglītības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iestādes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11212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kultūras skolas (mūzikas un mākslas skolas), kas īsteno valsts apstiprinātas programmas</a:t>
            </a:r>
          </a:p>
        </p:txBody>
      </p:sp>
    </p:spTree>
    <p:extLst>
      <p:ext uri="{BB962C8B-B14F-4D97-AF65-F5344CB8AC3E}">
        <p14:creationId xmlns="" xmlns:p14="http://schemas.microsoft.com/office/powerpoint/2010/main" val="266765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Koordinatori un partneri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1892" y="1565031"/>
            <a:ext cx="6844352" cy="4647100"/>
          </a:xfrm>
        </p:spPr>
        <p:txBody>
          <a:bodyPr>
            <a:normAutofit lnSpcReduction="10000"/>
          </a:bodyPr>
          <a:lstStyle/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lnSpc>
                <a:spcPct val="112000"/>
              </a:lnSpc>
              <a:spcAft>
                <a:spcPts val="12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Kā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iesniedzēji/koordinatori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var būt </a:t>
            </a:r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tikai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formālās izglītības iestādes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(bērnudārzi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skolas, profesionālās izglītības iestādes, mūzikas un mākslas skolas, kas īsteno </a:t>
            </a:r>
            <a:r>
              <a:rPr lang="lv-LV" altLang="lv-LV" sz="22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valsts apstiprinātas mācību programmas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);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Citas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iestādes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, organizācijas un uzņēmumi,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kas ir saistītas ar mērķa grupas apmācību, bet neīsteno valsts apstiprinātas mācību programmas, var piedalīties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kā </a:t>
            </a:r>
            <a:r>
              <a:rPr lang="lv-LV" altLang="lv-LV" sz="2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partneri.</a:t>
            </a:r>
            <a:endParaRPr lang="lv-LV" altLang="lv-LV" sz="22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5496" y="1184763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243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 atbalsta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p14="http://schemas.microsoft.com/office/powerpoint/2010/main" val="1165493489"/>
              </p:ext>
            </p:extLst>
          </p:nvPr>
        </p:nvGraphicFramePr>
        <p:xfrm>
          <a:off x="2136999" y="1740876"/>
          <a:ext cx="7153305" cy="441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292099"/>
            <a:ext cx="22585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16. – 27.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50" y="2210766"/>
            <a:ext cx="1992970" cy="267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35156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 atbalsta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3677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koordinators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drīkst iesniegt vairākus projekta iesniegumus vienā projektu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konkursā.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defRPr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Koordinators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kura projekti ir atbalstīti 3 gadus pēc kārtas, VAR tikt izslēgts no atbalstāmo projektu saraksta, ja projekta iesniegums ir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līdzīgs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iepriekšējiem projektu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iesniegumiem.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5496" y="1347145"/>
            <a:ext cx="2576512" cy="12860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328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projekti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571713"/>
            <a:ext cx="708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</a:rPr>
              <a:t>! Piedalās vismaz 2 izglītības iestādes no 2 valstīm - koordinators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</a:rPr>
              <a:t>citas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p14="http://schemas.microsoft.com/office/powerpoint/2010/main" val="3288196081"/>
              </p:ext>
            </p:extLst>
          </p:nvPr>
        </p:nvGraphicFramePr>
        <p:xfrm>
          <a:off x="2301387" y="2468701"/>
          <a:ext cx="5943600" cy="360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8698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9258990"/>
              </p:ext>
            </p:extLst>
          </p:nvPr>
        </p:nvGraphicFramePr>
        <p:xfrm>
          <a:off x="514349" y="1273926"/>
          <a:ext cx="8405446" cy="3658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7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463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9044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670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0681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19119"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Veids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Saturs 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Mobilitātes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Projekta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Pavadošā</a:t>
                      </a:r>
                      <a:r>
                        <a:rPr lang="lv-LV" sz="1200" baseline="0" dirty="0" smtClean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0719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Klašu apmaiņa</a:t>
                      </a:r>
                    </a:p>
                    <a:p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Vienots temats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 saistīts ar obligāto mācību saturu</a:t>
                      </a:r>
                      <a:endParaRPr lang="lv-LV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1-3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nedēļas 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1-3 gadi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Līdz 30 skolēniem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no vienas skolas,</a:t>
                      </a:r>
                      <a:endParaRPr lang="lv-LV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pedagogi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uz 10 skolēniem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308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alt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Skolēnu/audzēkņu</a:t>
                      </a:r>
                      <a:r>
                        <a:rPr lang="lv-LV" altLang="lv-LV" sz="1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lv-LV" alt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apmaiņa teorētiskajām</a:t>
                      </a:r>
                      <a:r>
                        <a:rPr lang="lv-LV" altLang="lv-LV" sz="1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 mācībām</a:t>
                      </a:r>
                      <a:endParaRPr lang="lv-LV" sz="1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skolēnu/audzēkņu mobilitāte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– 1 gads 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Pavadošā pedagoga uzturēšanās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laiks līdz 1 nedēļai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4949">
                <a:tc>
                  <a:txBody>
                    <a:bodyPr/>
                    <a:lstStyle/>
                    <a:p>
                      <a:r>
                        <a:rPr 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Profesionālās</a:t>
                      </a:r>
                      <a:r>
                        <a:rPr lang="lv-LV" sz="1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izglītības iestāžu audzēkņu darba prakse</a:t>
                      </a:r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Darba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prakse, darba pieredzes iegūšanai apgūstamajā specialitātē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– 1 gads</a:t>
                      </a:r>
                    </a:p>
                    <a:p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1 -3 gadi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Pavadošā pedagoga uzturēšanās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laiks līdz 1 nedēļai</a:t>
                      </a:r>
                      <a:endParaRPr lang="lv-LV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16150">
                <a:tc>
                  <a:txBody>
                    <a:bodyPr/>
                    <a:lstStyle/>
                    <a:p>
                      <a:r>
                        <a:rPr 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Pedagoģiskā personāla apmaiņa</a:t>
                      </a:r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– 1 gads</a:t>
                      </a:r>
                    </a:p>
                    <a:p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3614615"/>
              </p:ext>
            </p:extLst>
          </p:nvPr>
        </p:nvGraphicFramePr>
        <p:xfrm>
          <a:off x="514349" y="4932485"/>
          <a:ext cx="8401051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120">
                  <a:extLst>
                    <a:ext uri="{9D8B030D-6E8A-4147-A177-3AD203B41FA5}">
                      <a16:colId xmlns="" xmlns:a16="http://schemas.microsoft.com/office/drawing/2014/main" val="692079162"/>
                    </a:ext>
                  </a:extLst>
                </a:gridCol>
                <a:gridCol w="2219990">
                  <a:extLst>
                    <a:ext uri="{9D8B030D-6E8A-4147-A177-3AD203B41FA5}">
                      <a16:colId xmlns="" xmlns:a16="http://schemas.microsoft.com/office/drawing/2014/main" val="3365430362"/>
                    </a:ext>
                  </a:extLst>
                </a:gridCol>
                <a:gridCol w="1490443">
                  <a:extLst>
                    <a:ext uri="{9D8B030D-6E8A-4147-A177-3AD203B41FA5}">
                      <a16:colId xmlns="" xmlns:a16="http://schemas.microsoft.com/office/drawing/2014/main" val="676372996"/>
                    </a:ext>
                  </a:extLst>
                </a:gridCol>
                <a:gridCol w="967075">
                  <a:extLst>
                    <a:ext uri="{9D8B030D-6E8A-4147-A177-3AD203B41FA5}">
                      <a16:colId xmlns="" xmlns:a16="http://schemas.microsoft.com/office/drawing/2014/main" val="2484863172"/>
                    </a:ext>
                  </a:extLst>
                </a:gridCol>
                <a:gridCol w="1802423">
                  <a:extLst>
                    <a:ext uri="{9D8B030D-6E8A-4147-A177-3AD203B41FA5}">
                      <a16:colId xmlns="" xmlns:a16="http://schemas.microsoft.com/office/drawing/2014/main" val="586908813"/>
                    </a:ext>
                  </a:extLst>
                </a:gridCol>
              </a:tblGrid>
              <a:tr h="907193">
                <a:tc>
                  <a:txBody>
                    <a:bodyPr/>
                    <a:lstStyle/>
                    <a:p>
                      <a:r>
                        <a:rPr lang="lv-LV" sz="140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Sagatavošanas vizītes</a:t>
                      </a:r>
                    </a:p>
                    <a:p>
                      <a:r>
                        <a:rPr lang="lv-LV" sz="1400" b="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lv-LV" sz="1400" b="0" kern="1200" baseline="0" dirty="0">
                        <a:solidFill>
                          <a:srgbClr val="1F4E7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Projekta pieteikuma sagatavošana un plānošana (var piedalīties arī administratīvais personāls)</a:t>
                      </a:r>
                      <a:endParaRPr lang="lv-LV" sz="1400" b="0" kern="1200" baseline="0" dirty="0">
                        <a:solidFill>
                          <a:srgbClr val="1F4E7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  <a:endParaRPr lang="lv-LV" sz="1400" b="0" kern="1200" baseline="0" dirty="0">
                        <a:solidFill>
                          <a:srgbClr val="1F4E7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dirty="0" smtClean="0">
                          <a:solidFill>
                            <a:srgbClr val="1F4E79"/>
                          </a:solidFill>
                        </a:rPr>
                        <a:t>1 gads</a:t>
                      </a:r>
                      <a:endParaRPr lang="lv-LV" sz="1400" b="0" dirty="0">
                        <a:solidFill>
                          <a:srgbClr val="1F4E79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lv-LV" sz="1400" b="0" kern="1200" baseline="0" dirty="0">
                        <a:solidFill>
                          <a:srgbClr val="1F4E7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177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4003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25415" y="3435563"/>
            <a:ext cx="738993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</a:rPr>
              <a:t>100% apmērā ceļa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izdevumiem skolēniem/audzēkņiem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noteiktajām </a:t>
            </a:r>
            <a:r>
              <a:rPr lang="lv-LV" altLang="lv-LV" sz="2400" u="sng" dirty="0" smtClean="0">
                <a:solidFill>
                  <a:schemeClr val="accent1">
                    <a:lumMod val="50000"/>
                  </a:schemeClr>
                </a:solidFill>
              </a:rPr>
              <a:t>likmēm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</a:rPr>
              <a:t>100% apmērā ceļa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un uzturēšanās izdevumi – pedagogiem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noteiktajām </a:t>
            </a:r>
            <a:r>
              <a:rPr lang="lv-LV" altLang="lv-LV" sz="2400" u="sng" dirty="0" smtClean="0">
                <a:solidFill>
                  <a:schemeClr val="accent1">
                    <a:lumMod val="50000"/>
                  </a:schemeClr>
                </a:solidFill>
              </a:rPr>
              <a:t>likmēm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 smtClean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p14="http://schemas.microsoft.com/office/powerpoint/2010/main" val="4194524943"/>
              </p:ext>
            </p:extLst>
          </p:nvPr>
        </p:nvGraphicFramePr>
        <p:xfrm>
          <a:off x="1863970" y="140677"/>
          <a:ext cx="6822830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85070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12646</TotalTime>
  <Words>1074</Words>
  <Application>Microsoft Office PowerPoint</Application>
  <PresentationFormat>On-screen Show (4:3)</PresentationFormat>
  <Paragraphs>160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Nordplus Jauniešu apakšprogramma</vt:lpstr>
      <vt:lpstr>Jauniešu apakšprogrammas mērķi:</vt:lpstr>
      <vt:lpstr>Jauniešu apakšprogramma</vt:lpstr>
      <vt:lpstr>Koordinatori un partneri</vt:lpstr>
      <vt:lpstr>Jauniešu apakšprogramma atbalsta</vt:lpstr>
      <vt:lpstr>Jauniešu apakšprogramma atbalsta</vt:lpstr>
      <vt:lpstr>I Mobilitāšu projekti</vt:lpstr>
      <vt:lpstr>I Mobilitāšu aktivitātes</vt:lpstr>
      <vt:lpstr>I Mobilitāšu finansējums</vt:lpstr>
      <vt:lpstr>Mobilitāšu finansējums</vt:lpstr>
      <vt:lpstr>Mobilitāšu finansējums</vt:lpstr>
      <vt:lpstr>II Sadarbības projekti un sadarbības tīkli </vt:lpstr>
      <vt:lpstr>II Sadarbības projekti  un sadarbības tīkli</vt:lpstr>
      <vt:lpstr>Slide 14</vt:lpstr>
      <vt:lpstr>  Sadarbības tīklu projekti</vt:lpstr>
      <vt:lpstr>Sadarbības projektu un tīklu finansējums (1)</vt:lpstr>
      <vt:lpstr>Sadarbības projektu un tīklu finansējums (2)</vt:lpstr>
      <vt:lpstr>Sadarbības projektu un tīklu finansējums (3) </vt:lpstr>
      <vt:lpstr>Finansējums – kopējie jautājumi</vt:lpstr>
      <vt:lpstr>Jau projekta sagatavošanas posmā jāparedz</vt:lpstr>
      <vt:lpstr>Slide 21</vt:lpstr>
      <vt:lpstr>Informācijas avoti</vt:lpstr>
      <vt:lpstr>Konsultācijas</vt:lpstr>
    </vt:vector>
  </TitlesOfParts>
  <Company>VIAA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LD</cp:lastModifiedBy>
  <cp:revision>197</cp:revision>
  <cp:lastPrinted>2018-11-20T12:08:16Z</cp:lastPrinted>
  <dcterms:created xsi:type="dcterms:W3CDTF">2017-03-17T07:53:29Z</dcterms:created>
  <dcterms:modified xsi:type="dcterms:W3CDTF">2020-11-24T16:49:09Z</dcterms:modified>
</cp:coreProperties>
</file>