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92" r:id="rId3"/>
    <p:sldId id="291" r:id="rId4"/>
    <p:sldId id="279" r:id="rId5"/>
    <p:sldId id="257" r:id="rId6"/>
    <p:sldId id="278" r:id="rId7"/>
    <p:sldId id="286" r:id="rId8"/>
    <p:sldId id="287" r:id="rId9"/>
    <p:sldId id="294" r:id="rId10"/>
    <p:sldId id="277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  <p:sldId id="310" r:id="rId26"/>
    <p:sldId id="311" r:id="rId27"/>
    <p:sldId id="312" r:id="rId28"/>
    <p:sldId id="262" r:id="rId29"/>
    <p:sldId id="264" r:id="rId30"/>
    <p:sldId id="270" r:id="rId31"/>
    <p:sldId id="313" r:id="rId32"/>
    <p:sldId id="290" r:id="rId33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B7D91"/>
    <a:srgbClr val="1F4E7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-3444" y="-10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200.100\shares$\ASKVD\NORDPLUS\2018-2022\2020\N+statistika20078-202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200.100\shares$\ASKVD\NORDPLUS\2018-2022\2020\N+statistika20078-20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lv-LV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v-LV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Latvijas</a:t>
            </a:r>
            <a:r>
              <a:rPr lang="lv-LV" b="1" baseline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iesniedzēju apstiprinātie projekti </a:t>
            </a:r>
            <a:r>
              <a:rPr lang="lv-LV" b="1" baseline="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2008. </a:t>
            </a:r>
            <a:r>
              <a:rPr lang="lv-LV" b="1" baseline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- 2020. </a:t>
            </a:r>
            <a:endParaRPr lang="en-US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c:rich>
      </c:tx>
      <c:layout>
        <c:manualLayout>
          <c:xMode val="edge"/>
          <c:yMode val="edge"/>
          <c:x val="0.12925654592321242"/>
          <c:y val="5.4580896686159841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6.9512010784976777E-2"/>
          <c:y val="0.19974244447514278"/>
          <c:w val="0.90286351706036749"/>
          <c:h val="0.72088764946048489"/>
        </c:manualLayout>
      </c:layout>
      <c:lineChart>
        <c:grouping val="standard"/>
        <c:ser>
          <c:idx val="0"/>
          <c:order val="0"/>
          <c:tx>
            <c:strRef>
              <c:f>'Apst_projekti_2008-2020'!$A$36</c:f>
              <c:strCache>
                <c:ptCount val="1"/>
                <c:pt idx="0">
                  <c:v>Latvija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'Apst_projekti_2008-2020'!$B$35:$N$35</c:f>
              <c:strCache>
                <c:ptCount val="1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</c:strCache>
            </c:strRef>
          </c:cat>
          <c:val>
            <c:numRef>
              <c:f>'Apst_projekti_2008-2020'!$B$36:$N$36</c:f>
              <c:numCache>
                <c:formatCode>General</c:formatCode>
                <c:ptCount val="13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28</c:v>
                </c:pt>
                <c:pt idx="4">
                  <c:v>35</c:v>
                </c:pt>
                <c:pt idx="5">
                  <c:v>29</c:v>
                </c:pt>
                <c:pt idx="6">
                  <c:v>48</c:v>
                </c:pt>
                <c:pt idx="7">
                  <c:v>51</c:v>
                </c:pt>
                <c:pt idx="8">
                  <c:v>39</c:v>
                </c:pt>
                <c:pt idx="9">
                  <c:v>46</c:v>
                </c:pt>
                <c:pt idx="10">
                  <c:v>35</c:v>
                </c:pt>
                <c:pt idx="11">
                  <c:v>33</c:v>
                </c:pt>
                <c:pt idx="12">
                  <c:v>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B0D-4A22-9199-FD328369DCDC}"/>
            </c:ext>
          </c:extLst>
        </c:ser>
        <c:dLbls/>
        <c:marker val="1"/>
        <c:axId val="169504768"/>
        <c:axId val="169506304"/>
      </c:lineChart>
      <c:catAx>
        <c:axId val="16950476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lv-LV"/>
          </a:p>
        </c:txPr>
        <c:crossAx val="169506304"/>
        <c:crosses val="autoZero"/>
        <c:auto val="1"/>
        <c:lblAlgn val="ctr"/>
        <c:lblOffset val="100"/>
      </c:catAx>
      <c:valAx>
        <c:axId val="16950630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69504768"/>
        <c:crossesAt val="1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lv-LV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v-LV" sz="1800" b="1" i="0" baseline="0">
                <a:solidFill>
                  <a:srgbClr val="002060"/>
                </a:solidFill>
                <a:effectLst/>
              </a:rPr>
              <a:t>LV apstiprinātie projekti % no iesniegtajiem 2020. gadā</a:t>
            </a:r>
            <a:endParaRPr lang="lv-LV">
              <a:solidFill>
                <a:srgbClr val="002060"/>
              </a:solidFill>
              <a:effectLst/>
            </a:endParaRPr>
          </a:p>
        </c:rich>
      </c:tx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ser>
          <c:idx val="0"/>
          <c:order val="0"/>
          <c:spPr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1.5160413621766662E-2"/>
                  <c:y val="-0.38909773242710366"/>
                </c:manualLayout>
              </c:layout>
              <c:tx>
                <c:rich>
                  <a:bodyPr/>
                  <a:lstStyle/>
                  <a:p>
                    <a:fld id="{F265CBB2-BAE3-4CB3-B7A5-60F726EFDBCC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A82F-4757-AF70-B6166355595E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1.666660289912739E-2"/>
                  <c:y val="-0.37610953763239852"/>
                </c:manualLayout>
              </c:layout>
              <c:tx>
                <c:rich>
                  <a:bodyPr/>
                  <a:lstStyle/>
                  <a:p>
                    <a:fld id="{23055168-61DE-43D4-A853-B60F29320872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82F-4757-AF70-B6166355595E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1.3888888888888911E-2"/>
                  <c:y val="-0.19909988395839459"/>
                </c:manualLayout>
              </c:layout>
              <c:tx>
                <c:rich>
                  <a:bodyPr/>
                  <a:lstStyle/>
                  <a:p>
                    <a:fld id="{163AF073-7DAB-4E89-9938-34B2B5599DB1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A82F-4757-AF70-B6166355595E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1.6666602899127421E-2"/>
                  <c:y val="-0.27253011849881903"/>
                </c:manualLayout>
              </c:layout>
              <c:tx>
                <c:rich>
                  <a:bodyPr/>
                  <a:lstStyle/>
                  <a:p>
                    <a:fld id="{BB592615-0D96-4A72-899F-38178968D1E9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A82F-4757-AF70-B6166355595E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1.3888888888888911E-2"/>
                  <c:y val="-0.26551424537097501"/>
                </c:manualLayout>
              </c:layout>
              <c:tx>
                <c:rich>
                  <a:bodyPr/>
                  <a:lstStyle/>
                  <a:p>
                    <a:fld id="{0CC01395-E15E-40D4-AFCE-97AEF6F0A8C4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A82F-4757-AF70-B6166355595E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Success_rate!$A$2:$A$6</c:f>
              <c:strCache>
                <c:ptCount val="5"/>
                <c:pt idx="0">
                  <c:v>Jauniešu</c:v>
                </c:pt>
                <c:pt idx="1">
                  <c:v>Augstākās izglītības</c:v>
                </c:pt>
                <c:pt idx="2">
                  <c:v>Pieaugušo izglītības</c:v>
                </c:pt>
                <c:pt idx="3">
                  <c:v>Horizontālā</c:v>
                </c:pt>
                <c:pt idx="4">
                  <c:v>Ziemeļvalstu valodu</c:v>
                </c:pt>
              </c:strCache>
            </c:strRef>
          </c:cat>
          <c:val>
            <c:numRef>
              <c:f>Success_rate!$B$2:$B$6</c:f>
              <c:numCache>
                <c:formatCode>General</c:formatCode>
                <c:ptCount val="5"/>
                <c:pt idx="0">
                  <c:v>78</c:v>
                </c:pt>
                <c:pt idx="1">
                  <c:v>78</c:v>
                </c:pt>
                <c:pt idx="2">
                  <c:v>33</c:v>
                </c:pt>
                <c:pt idx="3">
                  <c:v>50</c:v>
                </c:pt>
                <c:pt idx="4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82F-4757-AF70-B6166355595E}"/>
            </c:ext>
          </c:extLst>
        </c:ser>
        <c:dLbls/>
        <c:shape val="box"/>
        <c:axId val="168821504"/>
        <c:axId val="168823040"/>
        <c:axId val="0"/>
      </c:bar3DChart>
      <c:catAx>
        <c:axId val="1688215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68823040"/>
        <c:crosses val="autoZero"/>
        <c:auto val="1"/>
        <c:lblAlgn val="ctr"/>
        <c:lblOffset val="100"/>
      </c:catAx>
      <c:valAx>
        <c:axId val="16882304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68821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825A04-0BDE-4921-A812-6BAAA9A95C79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26E501-7069-4D9E-A84E-8192B5962BBF}">
      <dgm:prSet phldrT="[Text]" custT="1"/>
      <dgm:spPr/>
      <dgm:t>
        <a:bodyPr/>
        <a:lstStyle/>
        <a:p>
          <a:r>
            <a:rPr lang="lv-LV" sz="2000" b="1" dirty="0" smtClean="0"/>
            <a:t>Jauniešu apakšprogramma</a:t>
          </a:r>
          <a:endParaRPr lang="en-US" sz="2000" b="1" dirty="0"/>
        </a:p>
      </dgm:t>
    </dgm:pt>
    <dgm:pt modelId="{56ADF89C-D24D-463C-BBA4-C08CCCD732EF}" type="parTrans" cxnId="{07F24623-5258-48C4-8CE2-C0BEAD47AC7A}">
      <dgm:prSet/>
      <dgm:spPr/>
      <dgm:t>
        <a:bodyPr/>
        <a:lstStyle/>
        <a:p>
          <a:endParaRPr lang="en-US"/>
        </a:p>
      </dgm:t>
    </dgm:pt>
    <dgm:pt modelId="{AD33B5AB-60E7-459B-BAAC-03852593BFBC}" type="sibTrans" cxnId="{07F24623-5258-48C4-8CE2-C0BEAD47AC7A}">
      <dgm:prSet/>
      <dgm:spPr/>
      <dgm:t>
        <a:bodyPr/>
        <a:lstStyle/>
        <a:p>
          <a:endParaRPr lang="en-US"/>
        </a:p>
      </dgm:t>
    </dgm:pt>
    <dgm:pt modelId="{F95040A3-EEB0-46B4-91C2-A03F0172344A}">
      <dgm:prSet phldrT="[Text]" custT="1"/>
      <dgm:spPr/>
      <dgm:t>
        <a:bodyPr/>
        <a:lstStyle/>
        <a:p>
          <a:r>
            <a:rPr lang="lv-LV" sz="2000" b="1" dirty="0" smtClean="0"/>
            <a:t>Augstākās izglītības apakšprogramma</a:t>
          </a:r>
          <a:endParaRPr lang="en-US" sz="2000" b="1" dirty="0"/>
        </a:p>
      </dgm:t>
    </dgm:pt>
    <dgm:pt modelId="{C874B962-AEF6-4EDB-812E-99FC389DC60F}" type="parTrans" cxnId="{CC7C726B-0FD7-4208-890F-BF30B6B8EE5A}">
      <dgm:prSet/>
      <dgm:spPr/>
      <dgm:t>
        <a:bodyPr/>
        <a:lstStyle/>
        <a:p>
          <a:endParaRPr lang="en-US"/>
        </a:p>
      </dgm:t>
    </dgm:pt>
    <dgm:pt modelId="{9FC73FC3-BBA2-42ED-8A75-06982D24FC30}" type="sibTrans" cxnId="{CC7C726B-0FD7-4208-890F-BF30B6B8EE5A}">
      <dgm:prSet/>
      <dgm:spPr/>
      <dgm:t>
        <a:bodyPr/>
        <a:lstStyle/>
        <a:p>
          <a:endParaRPr lang="en-US"/>
        </a:p>
      </dgm:t>
    </dgm:pt>
    <dgm:pt modelId="{855A542B-1661-4179-8C9B-2BC7549078A5}">
      <dgm:prSet phldrT="[Text]" custT="1"/>
      <dgm:spPr/>
      <dgm:t>
        <a:bodyPr/>
        <a:lstStyle/>
        <a:p>
          <a:r>
            <a:rPr lang="lv-LV" sz="2000" b="1" dirty="0" smtClean="0"/>
            <a:t>Pieaugušo izglītības apakšprogramma</a:t>
          </a:r>
          <a:endParaRPr lang="en-US" sz="2000" b="1" dirty="0"/>
        </a:p>
      </dgm:t>
    </dgm:pt>
    <dgm:pt modelId="{89653F1E-FC3D-4A3A-9AFF-A23868D450CA}" type="parTrans" cxnId="{1037F342-27AA-4E89-8911-6CEC05240460}">
      <dgm:prSet/>
      <dgm:spPr/>
      <dgm:t>
        <a:bodyPr/>
        <a:lstStyle/>
        <a:p>
          <a:endParaRPr lang="en-US"/>
        </a:p>
      </dgm:t>
    </dgm:pt>
    <dgm:pt modelId="{F5C1C943-EB00-45ED-B05F-FEE355B72273}" type="sibTrans" cxnId="{1037F342-27AA-4E89-8911-6CEC05240460}">
      <dgm:prSet/>
      <dgm:spPr/>
      <dgm:t>
        <a:bodyPr/>
        <a:lstStyle/>
        <a:p>
          <a:endParaRPr lang="en-US"/>
        </a:p>
      </dgm:t>
    </dgm:pt>
    <dgm:pt modelId="{20442148-727F-4349-8756-2AE60B386DC1}">
      <dgm:prSet phldrT="[Text]" custT="1"/>
      <dgm:spPr/>
      <dgm:t>
        <a:bodyPr/>
        <a:lstStyle/>
        <a:p>
          <a:r>
            <a:rPr lang="lv-LV" sz="2000" b="1" dirty="0" smtClean="0"/>
            <a:t>Horizontālā apakšprogramma</a:t>
          </a:r>
          <a:endParaRPr lang="en-US" sz="2000" b="1" dirty="0"/>
        </a:p>
      </dgm:t>
    </dgm:pt>
    <dgm:pt modelId="{315B8087-C19A-4846-8DD8-88D8A93AE67F}" type="parTrans" cxnId="{27157470-1904-4072-BA8F-B15DB97FF06B}">
      <dgm:prSet/>
      <dgm:spPr/>
      <dgm:t>
        <a:bodyPr/>
        <a:lstStyle/>
        <a:p>
          <a:endParaRPr lang="en-US"/>
        </a:p>
      </dgm:t>
    </dgm:pt>
    <dgm:pt modelId="{00C98B8E-C453-491F-94F1-B2D725B95695}" type="sibTrans" cxnId="{27157470-1904-4072-BA8F-B15DB97FF06B}">
      <dgm:prSet/>
      <dgm:spPr/>
      <dgm:t>
        <a:bodyPr/>
        <a:lstStyle/>
        <a:p>
          <a:endParaRPr lang="en-US"/>
        </a:p>
      </dgm:t>
    </dgm:pt>
    <dgm:pt modelId="{494DCABF-2EB0-40A7-8DF4-1F06D41CF1CD}">
      <dgm:prSet phldrT="[Text]" custT="1"/>
      <dgm:spPr/>
      <dgm:t>
        <a:bodyPr/>
        <a:lstStyle/>
        <a:p>
          <a:r>
            <a:rPr lang="lv-LV" sz="2000" b="1" dirty="0" smtClean="0"/>
            <a:t>Ziemeļvalstu valodu apakšprogramma</a:t>
          </a:r>
          <a:endParaRPr lang="en-US" sz="2000" b="1" dirty="0"/>
        </a:p>
      </dgm:t>
    </dgm:pt>
    <dgm:pt modelId="{DFFB104A-95E8-4546-A4FF-8E6E5F5657A8}" type="parTrans" cxnId="{CDAF9F79-180F-4E36-B2E1-3CD31344D4C7}">
      <dgm:prSet/>
      <dgm:spPr/>
      <dgm:t>
        <a:bodyPr/>
        <a:lstStyle/>
        <a:p>
          <a:endParaRPr lang="en-US"/>
        </a:p>
      </dgm:t>
    </dgm:pt>
    <dgm:pt modelId="{1B44A16F-0557-4B7B-B1AD-EC93F2928957}" type="sibTrans" cxnId="{CDAF9F79-180F-4E36-B2E1-3CD31344D4C7}">
      <dgm:prSet/>
      <dgm:spPr/>
      <dgm:t>
        <a:bodyPr/>
        <a:lstStyle/>
        <a:p>
          <a:endParaRPr lang="en-US"/>
        </a:p>
      </dgm:t>
    </dgm:pt>
    <dgm:pt modelId="{FF0AA56A-138C-4A9A-9876-DBC0888101DC}" type="pres">
      <dgm:prSet presAssocID="{9D825A04-0BDE-4921-A812-6BAAA9A95C7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7FC4D6-17C0-4B6F-863A-EC240304D13D}" type="pres">
      <dgm:prSet presAssocID="{D626E501-7069-4D9E-A84E-8192B5962BBF}" presName="node" presStyleLbl="node1" presStyleIdx="0" presStyleCnt="5" custScaleX="176506" custRadScaleRad="99049" custRadScaleInc="-85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1F6F70-E363-43EB-99AA-193F534997F5}" type="pres">
      <dgm:prSet presAssocID="{D626E501-7069-4D9E-A84E-8192B5962BBF}" presName="spNode" presStyleCnt="0"/>
      <dgm:spPr/>
    </dgm:pt>
    <dgm:pt modelId="{B85D23F6-82B4-45C5-8073-BA64D3C18A1D}" type="pres">
      <dgm:prSet presAssocID="{AD33B5AB-60E7-459B-BAAC-03852593BFBC}" presName="sibTrans" presStyleLbl="sibTrans1D1" presStyleIdx="0" presStyleCnt="5"/>
      <dgm:spPr/>
      <dgm:t>
        <a:bodyPr/>
        <a:lstStyle/>
        <a:p>
          <a:endParaRPr lang="en-US"/>
        </a:p>
      </dgm:t>
    </dgm:pt>
    <dgm:pt modelId="{0809284C-F79D-407B-835E-7B8794F69AC3}" type="pres">
      <dgm:prSet presAssocID="{F95040A3-EEB0-46B4-91C2-A03F0172344A}" presName="node" presStyleLbl="node1" presStyleIdx="1" presStyleCnt="5" custScaleX="174716" custScaleY="151547" custRadScaleRad="102636" custRadScaleInc="1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BC3F9-11C1-41EE-A55D-331F057C74BE}" type="pres">
      <dgm:prSet presAssocID="{F95040A3-EEB0-46B4-91C2-A03F0172344A}" presName="spNode" presStyleCnt="0"/>
      <dgm:spPr/>
    </dgm:pt>
    <dgm:pt modelId="{81300A8F-6E0C-48F5-85A8-C48A276EDB7A}" type="pres">
      <dgm:prSet presAssocID="{9FC73FC3-BBA2-42ED-8A75-06982D24FC30}" presName="sibTrans" presStyleLbl="sibTrans1D1" presStyleIdx="1" presStyleCnt="5"/>
      <dgm:spPr/>
      <dgm:t>
        <a:bodyPr/>
        <a:lstStyle/>
        <a:p>
          <a:endParaRPr lang="en-US"/>
        </a:p>
      </dgm:t>
    </dgm:pt>
    <dgm:pt modelId="{F32C6465-3519-4CA9-97DB-E13296FA36CC}" type="pres">
      <dgm:prSet presAssocID="{855A542B-1661-4179-8C9B-2BC7549078A5}" presName="node" presStyleLbl="node1" presStyleIdx="2" presStyleCnt="5" custScaleX="190802" custScaleY="142912" custRadScaleRad="106582" custRadScaleInc="-498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000A95-EE90-4519-AE5D-E9B71AB58A2D}" type="pres">
      <dgm:prSet presAssocID="{855A542B-1661-4179-8C9B-2BC7549078A5}" presName="spNode" presStyleCnt="0"/>
      <dgm:spPr/>
    </dgm:pt>
    <dgm:pt modelId="{06726136-58F5-499D-9D1D-70726700E731}" type="pres">
      <dgm:prSet presAssocID="{F5C1C943-EB00-45ED-B05F-FEE355B72273}" presName="sibTrans" presStyleLbl="sibTrans1D1" presStyleIdx="2" presStyleCnt="5"/>
      <dgm:spPr/>
      <dgm:t>
        <a:bodyPr/>
        <a:lstStyle/>
        <a:p>
          <a:endParaRPr lang="en-US"/>
        </a:p>
      </dgm:t>
    </dgm:pt>
    <dgm:pt modelId="{017BF6AE-26FD-4129-B536-C9605713C5E6}" type="pres">
      <dgm:prSet presAssocID="{20442148-727F-4349-8756-2AE60B386DC1}" presName="node" presStyleLbl="node1" presStyleIdx="3" presStyleCnt="5" custScaleX="186971" custRadScaleRad="106284" custRadScaleInc="645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D204B7-FF8E-4335-A8F8-5A4DC6125F5F}" type="pres">
      <dgm:prSet presAssocID="{20442148-727F-4349-8756-2AE60B386DC1}" presName="spNode" presStyleCnt="0"/>
      <dgm:spPr/>
    </dgm:pt>
    <dgm:pt modelId="{C5FB0C1C-1AED-44A5-AEB2-2CB150669FF3}" type="pres">
      <dgm:prSet presAssocID="{00C98B8E-C453-491F-94F1-B2D725B95695}" presName="sibTrans" presStyleLbl="sibTrans1D1" presStyleIdx="3" presStyleCnt="5"/>
      <dgm:spPr/>
      <dgm:t>
        <a:bodyPr/>
        <a:lstStyle/>
        <a:p>
          <a:endParaRPr lang="en-US"/>
        </a:p>
      </dgm:t>
    </dgm:pt>
    <dgm:pt modelId="{E54238A5-DC49-4610-B8A7-D3CDD492A001}" type="pres">
      <dgm:prSet presAssocID="{494DCABF-2EB0-40A7-8DF4-1F06D41CF1CD}" presName="node" presStyleLbl="node1" presStyleIdx="4" presStyleCnt="5" custScaleX="190837" custScaleY="149520" custRadScaleRad="104043" custRadScaleInc="-270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49B87-4822-42E2-AA7D-E0C96A2A0185}" type="pres">
      <dgm:prSet presAssocID="{494DCABF-2EB0-40A7-8DF4-1F06D41CF1CD}" presName="spNode" presStyleCnt="0"/>
      <dgm:spPr/>
    </dgm:pt>
    <dgm:pt modelId="{2D7B5BDD-01E7-461B-8DA7-663B4B86E287}" type="pres">
      <dgm:prSet presAssocID="{1B44A16F-0557-4B7B-B1AD-EC93F2928957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B2D4FEE5-0857-49D7-8E19-5E51127DFAB2}" type="presOf" srcId="{F5C1C943-EB00-45ED-B05F-FEE355B72273}" destId="{06726136-58F5-499D-9D1D-70726700E731}" srcOrd="0" destOrd="0" presId="urn:microsoft.com/office/officeart/2005/8/layout/cycle6"/>
    <dgm:cxn modelId="{F0D3BBAD-ECC4-407D-9761-F93203002050}" type="presOf" srcId="{1B44A16F-0557-4B7B-B1AD-EC93F2928957}" destId="{2D7B5BDD-01E7-461B-8DA7-663B4B86E287}" srcOrd="0" destOrd="0" presId="urn:microsoft.com/office/officeart/2005/8/layout/cycle6"/>
    <dgm:cxn modelId="{6F6FEF9D-25AE-43F6-94D5-97D8999536A1}" type="presOf" srcId="{9D825A04-0BDE-4921-A812-6BAAA9A95C79}" destId="{FF0AA56A-138C-4A9A-9876-DBC0888101DC}" srcOrd="0" destOrd="0" presId="urn:microsoft.com/office/officeart/2005/8/layout/cycle6"/>
    <dgm:cxn modelId="{35E28A6C-5654-4A3D-AF5E-CF4DA97A5170}" type="presOf" srcId="{AD33B5AB-60E7-459B-BAAC-03852593BFBC}" destId="{B85D23F6-82B4-45C5-8073-BA64D3C18A1D}" srcOrd="0" destOrd="0" presId="urn:microsoft.com/office/officeart/2005/8/layout/cycle6"/>
    <dgm:cxn modelId="{580F1182-95F1-4368-9F21-404DA4B23734}" type="presOf" srcId="{D626E501-7069-4D9E-A84E-8192B5962BBF}" destId="{977FC4D6-17C0-4B6F-863A-EC240304D13D}" srcOrd="0" destOrd="0" presId="urn:microsoft.com/office/officeart/2005/8/layout/cycle6"/>
    <dgm:cxn modelId="{1037F342-27AA-4E89-8911-6CEC05240460}" srcId="{9D825A04-0BDE-4921-A812-6BAAA9A95C79}" destId="{855A542B-1661-4179-8C9B-2BC7549078A5}" srcOrd="2" destOrd="0" parTransId="{89653F1E-FC3D-4A3A-9AFF-A23868D450CA}" sibTransId="{F5C1C943-EB00-45ED-B05F-FEE355B72273}"/>
    <dgm:cxn modelId="{7628755A-2960-40BE-BCC7-258026576C40}" type="presOf" srcId="{F95040A3-EEB0-46B4-91C2-A03F0172344A}" destId="{0809284C-F79D-407B-835E-7B8794F69AC3}" srcOrd="0" destOrd="0" presId="urn:microsoft.com/office/officeart/2005/8/layout/cycle6"/>
    <dgm:cxn modelId="{27157470-1904-4072-BA8F-B15DB97FF06B}" srcId="{9D825A04-0BDE-4921-A812-6BAAA9A95C79}" destId="{20442148-727F-4349-8756-2AE60B386DC1}" srcOrd="3" destOrd="0" parTransId="{315B8087-C19A-4846-8DD8-88D8A93AE67F}" sibTransId="{00C98B8E-C453-491F-94F1-B2D725B95695}"/>
    <dgm:cxn modelId="{CC7C726B-0FD7-4208-890F-BF30B6B8EE5A}" srcId="{9D825A04-0BDE-4921-A812-6BAAA9A95C79}" destId="{F95040A3-EEB0-46B4-91C2-A03F0172344A}" srcOrd="1" destOrd="0" parTransId="{C874B962-AEF6-4EDB-812E-99FC389DC60F}" sibTransId="{9FC73FC3-BBA2-42ED-8A75-06982D24FC30}"/>
    <dgm:cxn modelId="{099833F0-E25E-4642-B9FE-E4F443A4A9A6}" type="presOf" srcId="{9FC73FC3-BBA2-42ED-8A75-06982D24FC30}" destId="{81300A8F-6E0C-48F5-85A8-C48A276EDB7A}" srcOrd="0" destOrd="0" presId="urn:microsoft.com/office/officeart/2005/8/layout/cycle6"/>
    <dgm:cxn modelId="{CDAF9F79-180F-4E36-B2E1-3CD31344D4C7}" srcId="{9D825A04-0BDE-4921-A812-6BAAA9A95C79}" destId="{494DCABF-2EB0-40A7-8DF4-1F06D41CF1CD}" srcOrd="4" destOrd="0" parTransId="{DFFB104A-95E8-4546-A4FF-8E6E5F5657A8}" sibTransId="{1B44A16F-0557-4B7B-B1AD-EC93F2928957}"/>
    <dgm:cxn modelId="{9FD17603-6528-45FD-B266-9BE106C049CC}" type="presOf" srcId="{20442148-727F-4349-8756-2AE60B386DC1}" destId="{017BF6AE-26FD-4129-B536-C9605713C5E6}" srcOrd="0" destOrd="0" presId="urn:microsoft.com/office/officeart/2005/8/layout/cycle6"/>
    <dgm:cxn modelId="{B0316DA1-2AE3-4603-BA7A-2F763A528207}" type="presOf" srcId="{494DCABF-2EB0-40A7-8DF4-1F06D41CF1CD}" destId="{E54238A5-DC49-4610-B8A7-D3CDD492A001}" srcOrd="0" destOrd="0" presId="urn:microsoft.com/office/officeart/2005/8/layout/cycle6"/>
    <dgm:cxn modelId="{B9D26FD9-470F-4AD3-98E7-C3BCBC62D6AD}" type="presOf" srcId="{855A542B-1661-4179-8C9B-2BC7549078A5}" destId="{F32C6465-3519-4CA9-97DB-E13296FA36CC}" srcOrd="0" destOrd="0" presId="urn:microsoft.com/office/officeart/2005/8/layout/cycle6"/>
    <dgm:cxn modelId="{44D6C1AF-64AE-4FB6-85DB-AA42AF3EAB01}" type="presOf" srcId="{00C98B8E-C453-491F-94F1-B2D725B95695}" destId="{C5FB0C1C-1AED-44A5-AEB2-2CB150669FF3}" srcOrd="0" destOrd="0" presId="urn:microsoft.com/office/officeart/2005/8/layout/cycle6"/>
    <dgm:cxn modelId="{07F24623-5258-48C4-8CE2-C0BEAD47AC7A}" srcId="{9D825A04-0BDE-4921-A812-6BAAA9A95C79}" destId="{D626E501-7069-4D9E-A84E-8192B5962BBF}" srcOrd="0" destOrd="0" parTransId="{56ADF89C-D24D-463C-BBA4-C08CCCD732EF}" sibTransId="{AD33B5AB-60E7-459B-BAAC-03852593BFBC}"/>
    <dgm:cxn modelId="{03A11B8E-93AF-4D20-B529-C56D4F1F0C5E}" type="presParOf" srcId="{FF0AA56A-138C-4A9A-9876-DBC0888101DC}" destId="{977FC4D6-17C0-4B6F-863A-EC240304D13D}" srcOrd="0" destOrd="0" presId="urn:microsoft.com/office/officeart/2005/8/layout/cycle6"/>
    <dgm:cxn modelId="{B79287BC-8C9B-47F2-A0E5-0006EACCAF74}" type="presParOf" srcId="{FF0AA56A-138C-4A9A-9876-DBC0888101DC}" destId="{1E1F6F70-E363-43EB-99AA-193F534997F5}" srcOrd="1" destOrd="0" presId="urn:microsoft.com/office/officeart/2005/8/layout/cycle6"/>
    <dgm:cxn modelId="{44D2458A-6AA5-4149-A341-F219BBFA3659}" type="presParOf" srcId="{FF0AA56A-138C-4A9A-9876-DBC0888101DC}" destId="{B85D23F6-82B4-45C5-8073-BA64D3C18A1D}" srcOrd="2" destOrd="0" presId="urn:microsoft.com/office/officeart/2005/8/layout/cycle6"/>
    <dgm:cxn modelId="{DF8F07C7-A9FF-41E9-BADD-2C277AC17638}" type="presParOf" srcId="{FF0AA56A-138C-4A9A-9876-DBC0888101DC}" destId="{0809284C-F79D-407B-835E-7B8794F69AC3}" srcOrd="3" destOrd="0" presId="urn:microsoft.com/office/officeart/2005/8/layout/cycle6"/>
    <dgm:cxn modelId="{EF9F0B1A-744C-407E-BE19-66ECC21D599E}" type="presParOf" srcId="{FF0AA56A-138C-4A9A-9876-DBC0888101DC}" destId="{66BBC3F9-11C1-41EE-A55D-331F057C74BE}" srcOrd="4" destOrd="0" presId="urn:microsoft.com/office/officeart/2005/8/layout/cycle6"/>
    <dgm:cxn modelId="{8CB8B96C-3E21-429C-A533-35A7EE1B7A25}" type="presParOf" srcId="{FF0AA56A-138C-4A9A-9876-DBC0888101DC}" destId="{81300A8F-6E0C-48F5-85A8-C48A276EDB7A}" srcOrd="5" destOrd="0" presId="urn:microsoft.com/office/officeart/2005/8/layout/cycle6"/>
    <dgm:cxn modelId="{7AC7BF0D-78FE-4F5B-8688-BA40BC7271FD}" type="presParOf" srcId="{FF0AA56A-138C-4A9A-9876-DBC0888101DC}" destId="{F32C6465-3519-4CA9-97DB-E13296FA36CC}" srcOrd="6" destOrd="0" presId="urn:microsoft.com/office/officeart/2005/8/layout/cycle6"/>
    <dgm:cxn modelId="{6F01D592-7BCC-4891-9A9D-3CE9EB759EE2}" type="presParOf" srcId="{FF0AA56A-138C-4A9A-9876-DBC0888101DC}" destId="{1E000A95-EE90-4519-AE5D-E9B71AB58A2D}" srcOrd="7" destOrd="0" presId="urn:microsoft.com/office/officeart/2005/8/layout/cycle6"/>
    <dgm:cxn modelId="{78F8E336-A916-4C62-A3F1-679F7E96B9BF}" type="presParOf" srcId="{FF0AA56A-138C-4A9A-9876-DBC0888101DC}" destId="{06726136-58F5-499D-9D1D-70726700E731}" srcOrd="8" destOrd="0" presId="urn:microsoft.com/office/officeart/2005/8/layout/cycle6"/>
    <dgm:cxn modelId="{2097A04F-C349-472D-BBCE-3C953D8A4F49}" type="presParOf" srcId="{FF0AA56A-138C-4A9A-9876-DBC0888101DC}" destId="{017BF6AE-26FD-4129-B536-C9605713C5E6}" srcOrd="9" destOrd="0" presId="urn:microsoft.com/office/officeart/2005/8/layout/cycle6"/>
    <dgm:cxn modelId="{0E225D81-0027-4097-BD7B-E7B9EACB68E4}" type="presParOf" srcId="{FF0AA56A-138C-4A9A-9876-DBC0888101DC}" destId="{33D204B7-FF8E-4335-A8F8-5A4DC6125F5F}" srcOrd="10" destOrd="0" presId="urn:microsoft.com/office/officeart/2005/8/layout/cycle6"/>
    <dgm:cxn modelId="{3264A8F6-9B5E-4D5B-889C-382C0B9E3AF4}" type="presParOf" srcId="{FF0AA56A-138C-4A9A-9876-DBC0888101DC}" destId="{C5FB0C1C-1AED-44A5-AEB2-2CB150669FF3}" srcOrd="11" destOrd="0" presId="urn:microsoft.com/office/officeart/2005/8/layout/cycle6"/>
    <dgm:cxn modelId="{878D23EB-6D19-4477-8518-A063E8D2D6AE}" type="presParOf" srcId="{FF0AA56A-138C-4A9A-9876-DBC0888101DC}" destId="{E54238A5-DC49-4610-B8A7-D3CDD492A001}" srcOrd="12" destOrd="0" presId="urn:microsoft.com/office/officeart/2005/8/layout/cycle6"/>
    <dgm:cxn modelId="{EE696C32-BFB4-4D2F-A8E3-C94BB2DA534A}" type="presParOf" srcId="{FF0AA56A-138C-4A9A-9876-DBC0888101DC}" destId="{A2349B87-4822-42E2-AA7D-E0C96A2A0185}" srcOrd="13" destOrd="0" presId="urn:microsoft.com/office/officeart/2005/8/layout/cycle6"/>
    <dgm:cxn modelId="{427657C3-F57B-4B2F-9CDF-54ED0D9BE944}" type="presParOf" srcId="{FF0AA56A-138C-4A9A-9876-DBC0888101DC}" destId="{2D7B5BDD-01E7-461B-8DA7-663B4B86E287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/>
      <dgm:t>
        <a:bodyPr/>
        <a:lstStyle/>
        <a:p>
          <a:r>
            <a:rPr lang="lv-LV" sz="2400" dirty="0" smtClean="0"/>
            <a:t>Mobilitātes</a:t>
          </a:r>
          <a:endParaRPr lang="en-US" sz="2400" dirty="0"/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/>
        </a:p>
      </dgm:t>
    </dgm:pt>
    <dgm:pt modelId="{DAB2FE40-51C8-410D-8001-866A7F71F2AB}">
      <dgm:prSet phldrT="[Text]" phldr="1"/>
      <dgm:spPr/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3CB58C63-206F-4A3A-BD37-8900B56EDE76}" type="parTrans" cxnId="{C25994EF-E8B2-4806-B64D-FCA4F1303E82}">
      <dgm:prSet/>
      <dgm:spPr/>
      <dgm:t>
        <a:bodyPr/>
        <a:lstStyle/>
        <a:p>
          <a:endParaRPr lang="en-US"/>
        </a:p>
      </dgm:t>
    </dgm:pt>
    <dgm:pt modelId="{133195FA-7424-4C0F-BB2F-F4314875B585}" type="sibTrans" cxnId="{C25994EF-E8B2-4806-B64D-FCA4F1303E82}">
      <dgm:prSet/>
      <dgm:spPr/>
      <dgm:t>
        <a:bodyPr/>
        <a:lstStyle/>
        <a:p>
          <a:endParaRPr lang="en-US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sz="2400" dirty="0" smtClean="0">
              <a:solidFill>
                <a:schemeClr val="accent1">
                  <a:lumMod val="50000"/>
                </a:schemeClr>
              </a:solidFill>
            </a:rPr>
            <a:t>Partneru pedagoģiskā personāla, izglītojamo un administratīvā personāla pieredzes apmaiņas braucieni </a:t>
          </a:r>
          <a:r>
            <a:rPr lang="lv-LV" sz="2400" dirty="0" smtClean="0"/>
            <a:t>starp u</a:t>
          </a:r>
          <a:endParaRPr lang="en-US" sz="2400" dirty="0"/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/>
        </a:p>
      </dgm:t>
    </dgm:pt>
    <dgm:pt modelId="{B0325429-59A4-43D5-A65D-0D0382FB2D3B}">
      <dgm:prSet phldrT="[Text]" custT="1"/>
      <dgm:spPr/>
      <dgm:t>
        <a:bodyPr/>
        <a:lstStyle/>
        <a:p>
          <a:r>
            <a:rPr lang="lv-LV" sz="2400" dirty="0" smtClean="0"/>
            <a:t>Sadarbības projekti</a:t>
          </a:r>
          <a:endParaRPr lang="en-US" sz="2400" dirty="0"/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/>
        </a:p>
      </dgm:t>
    </dgm:pt>
    <dgm:pt modelId="{A570D42E-7F2A-4FDF-AB1B-CCC3E1EBED06}">
      <dgm:prSet phldrT="[Text]" phldr="1"/>
      <dgm:spPr/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A672F465-675E-4F92-9696-C46C08C4DE0C}" type="parTrans" cxnId="{2F917CDA-1A35-44D4-B142-9AA73167AE99}">
      <dgm:prSet/>
      <dgm:spPr/>
      <dgm:t>
        <a:bodyPr/>
        <a:lstStyle/>
        <a:p>
          <a:endParaRPr lang="en-US"/>
        </a:p>
      </dgm:t>
    </dgm:pt>
    <dgm:pt modelId="{47522224-2ABE-4388-96A9-CDAA8AB6349B}" type="sibTrans" cxnId="{2F917CDA-1A35-44D4-B142-9AA73167AE99}">
      <dgm:prSet/>
      <dgm:spPr/>
      <dgm:t>
        <a:bodyPr/>
        <a:lstStyle/>
        <a:p>
          <a:endParaRPr lang="en-US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en-US" sz="24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endParaRPr lang="en-US" sz="24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/>
        </a:p>
      </dgm:t>
    </dgm:pt>
    <dgm:pt modelId="{F49AE766-4990-42FB-9095-658DAFF3172B}">
      <dgm:prSet phldrT="[Text]" custT="1"/>
      <dgm:spPr/>
      <dgm:t>
        <a:bodyPr/>
        <a:lstStyle/>
        <a:p>
          <a:r>
            <a:rPr lang="lv-LV" sz="2400" dirty="0" smtClean="0"/>
            <a:t>Sadarbības tīkli</a:t>
          </a:r>
          <a:endParaRPr lang="en-US" sz="2400" dirty="0"/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/>
        </a:p>
      </dgm:t>
    </dgm:pt>
    <dgm:pt modelId="{ADE7613B-0121-4251-9805-7E0B7EE86B9B}">
      <dgm:prSet phldrT="[Text]" phldr="1"/>
      <dgm:spPr/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C205C81E-67B3-4CA6-9320-7CF2CE6E6993}" type="parTrans" cxnId="{49034EA6-4ECD-40E1-AC0A-FD9F3BDC53F5}">
      <dgm:prSet/>
      <dgm:spPr/>
      <dgm:t>
        <a:bodyPr/>
        <a:lstStyle/>
        <a:p>
          <a:endParaRPr lang="en-US"/>
        </a:p>
      </dgm:t>
    </dgm:pt>
    <dgm:pt modelId="{6AEE9D49-111E-42A7-BFF2-770998891A64}" type="sibTrans" cxnId="{49034EA6-4ECD-40E1-AC0A-FD9F3BDC53F5}">
      <dgm:prSet/>
      <dgm:spPr/>
      <dgm:t>
        <a:bodyPr/>
        <a:lstStyle/>
        <a:p>
          <a:endParaRPr lang="en-US"/>
        </a:p>
      </dgm:t>
    </dgm:pt>
    <dgm:pt modelId="{7D9DE8FB-44F1-4B57-BEBC-8FDCDB12AF8F}">
      <dgm:prSet phldrT="[Text]" custT="1"/>
      <dgm:spPr/>
      <dgm:t>
        <a:bodyPr/>
        <a:lstStyle/>
        <a:p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Partnerība, kuras mērķis ir izveidot </a:t>
          </a:r>
          <a:r>
            <a:rPr lang="lv-LV" altLang="lv-LV" sz="24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 </a:t>
          </a:r>
          <a:endParaRPr lang="en-US" sz="24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DD5CE-6032-4567-A787-D1DF2D47DBE1}" type="pres">
      <dgm:prSet presAssocID="{CC575567-0B68-44A5-8151-90F0D7374D1E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D253F6F2-6D9F-4260-96C1-9BAB9005BD95}" type="pres">
      <dgm:prSet presAssocID="{CC575567-0B68-44A5-8151-90F0D7374D1E}" presName="Child" presStyleLbl="revTx" presStyleIdx="1" presStyleCnt="6" custScaleY="688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9F5D0-E75E-40BF-B1B5-BDD90334AB85}" type="pres">
      <dgm:prSet presAssocID="{B0325429-59A4-43D5-A65D-0D0382FB2D3B}" presName="Parent" presStyleLbl="alignNode1" presStyleIdx="1" presStyleCnt="3" custScaleY="124125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8A1C89F6-3ED9-4D35-8B64-DD551830195B}" type="pres">
      <dgm:prSet presAssocID="{B0325429-59A4-43D5-A65D-0D0382FB2D3B}" presName="Child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98BD5-7567-47F0-878D-E3E8261BF80C}" type="pres">
      <dgm:prSet presAssocID="{F49AE766-4990-42FB-9095-658DAFF3172B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FAD24-B1DC-49E4-B423-F8EEDCA258A6}" type="pres">
      <dgm:prSet presAssocID="{F49AE766-4990-42FB-9095-658DAFF3172B}" presName="Accent" presStyleLbl="parChTrans1D1" presStyleIdx="2" presStyleCnt="3"/>
      <dgm:spPr/>
    </dgm:pt>
    <dgm:pt modelId="{A30D3B62-36EC-4466-B68C-FE86BF622594}" type="pres">
      <dgm:prSet presAssocID="{F49AE766-4990-42FB-9095-658DAFF3172B}" presName="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95C2E9-CDD8-4A43-AD1A-10A049267FF8}" type="presOf" srcId="{7D9DE8FB-44F1-4B57-BEBC-8FDCDB12AF8F}" destId="{A30D3B62-36EC-4466-B68C-FE86BF622594}" srcOrd="0" destOrd="0" presId="urn:microsoft.com/office/officeart/2011/layout/TabList"/>
    <dgm:cxn modelId="{CF64D13C-70BA-49B4-9BE3-AB74577DEF1F}" type="presOf" srcId="{7C031C65-A50A-4C13-9C8D-F319ED3473E3}" destId="{8A1C89F6-3ED9-4D35-8B64-DD551830195B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E4DC1876-A848-4B12-8D21-32E681EEC813}" srcId="{F49AE766-4990-42FB-9095-658DAFF3172B}" destId="{7D9DE8FB-44F1-4B57-BEBC-8FDCDB12AF8F}" srcOrd="1" destOrd="0" parTransId="{272F1124-8EC7-4A15-A5BD-C67FBF8ECB70}" sibTransId="{985DACA7-E848-4F6C-BBAF-E5FFC4A22504}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FA763088-101D-45AC-9285-7201B86D4F64}" type="presOf" srcId="{ADE7613B-0121-4251-9805-7E0B7EE86B9B}" destId="{C65DCB4B-28C3-4638-ABCD-127A49CEF8C5}" srcOrd="0" destOrd="0" presId="urn:microsoft.com/office/officeart/2011/layout/TabList"/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1AD9F680-B8BD-47C9-91CC-B0B67B361E61}" type="presOf" srcId="{A570D42E-7F2A-4FDF-AB1B-CCC3E1EBED06}" destId="{18DC2ECC-B8B5-4690-B821-EBE4830FDE48}" srcOrd="0" destOrd="0" presId="urn:microsoft.com/office/officeart/2011/layout/TabList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2F917CDA-1A35-44D4-B142-9AA73167AE99}" srcId="{B0325429-59A4-43D5-A65D-0D0382FB2D3B}" destId="{A570D42E-7F2A-4FDF-AB1B-CCC3E1EBED06}" srcOrd="0" destOrd="0" parTransId="{A672F465-675E-4F92-9696-C46C08C4DE0C}" sibTransId="{47522224-2ABE-4388-96A9-CDAA8AB6349B}"/>
    <dgm:cxn modelId="{100887A1-0874-44D1-99C1-CC6BD2E2899F}" srcId="{CC575567-0B68-44A5-8151-90F0D7374D1E}" destId="{2154EC92-6924-4E3C-A707-3B6C6FDEA251}" srcOrd="1" destOrd="0" parTransId="{F9710302-C05F-4C1D-B9C0-19D8B7A19CD1}" sibTransId="{2B2FB635-AA53-412B-86EC-7AA990E0DF0D}"/>
    <dgm:cxn modelId="{190E2E15-F047-46E9-AD74-6AD22311EC1C}" type="presOf" srcId="{DAB2FE40-51C8-410D-8001-866A7F71F2AB}" destId="{061C4FB6-D6B8-4241-9655-BE8DF9067055}" srcOrd="0" destOrd="0" presId="urn:microsoft.com/office/officeart/2011/layout/TabList"/>
    <dgm:cxn modelId="{2715F0E9-35CB-4BAD-A56E-7A24841EEC4D}" type="presOf" srcId="{2154EC92-6924-4E3C-A707-3B6C6FDEA251}" destId="{D253F6F2-6D9F-4260-96C1-9BAB9005BD95}" srcOrd="0" destOrd="0" presId="urn:microsoft.com/office/officeart/2011/layout/TabList"/>
    <dgm:cxn modelId="{C25994EF-E8B2-4806-B64D-FCA4F1303E82}" srcId="{CC575567-0B68-44A5-8151-90F0D7374D1E}" destId="{DAB2FE40-51C8-410D-8001-866A7F71F2AB}" srcOrd="0" destOrd="0" parTransId="{3CB58C63-206F-4A3A-BD37-8900B56EDE76}" sibTransId="{133195FA-7424-4C0F-BB2F-F4314875B585}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49034EA6-4ECD-40E1-AC0A-FD9F3BDC53F5}" srcId="{F49AE766-4990-42FB-9095-658DAFF3172B}" destId="{ADE7613B-0121-4251-9805-7E0B7EE86B9B}" srcOrd="0" destOrd="0" parTransId="{C205C81E-67B3-4CA6-9320-7CF2CE6E6993}" sibTransId="{6AEE9D49-111E-42A7-BFF2-770998891A64}"/>
    <dgm:cxn modelId="{0B9DAC9A-0635-471F-9CD4-7B9EECE0E780}" srcId="{B0325429-59A4-43D5-A65D-0D0382FB2D3B}" destId="{7C031C65-A50A-4C13-9C8D-F319ED3473E3}" srcOrd="1" destOrd="0" parTransId="{469CDB71-7A7B-4BB5-AA93-ED658C763D67}" sibTransId="{77C34B46-F3F0-4759-A10D-8F17B4CAEB3A}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1F3A0624-17C1-4648-9A40-5BB623ED0775}" type="presParOf" srcId="{F83E3057-9714-4D1B-95BF-314B53A92EB7}" destId="{D253F6F2-6D9F-4260-96C1-9BAB9005BD95}" srcOrd="1" destOrd="0" presId="urn:microsoft.com/office/officeart/2011/layout/TabList"/>
    <dgm:cxn modelId="{38336A58-202F-43CE-B2CF-90A1EBA1D92D}" type="presParOf" srcId="{F83E3057-9714-4D1B-95BF-314B53A92EB7}" destId="{76020137-1AD0-407C-9EA1-D8E9DA30694D}" srcOrd="2" destOrd="0" presId="urn:microsoft.com/office/officeart/2011/layout/TabList"/>
    <dgm:cxn modelId="{5294FEA0-6E44-41B7-9C46-F9755264C25E}" type="presParOf" srcId="{F83E3057-9714-4D1B-95BF-314B53A92EB7}" destId="{938E2DBD-1AAB-42CF-A3F8-DD40C72C355C}" srcOrd="3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284CD7F5-9E3C-4A14-A691-E8C06D21D352}" type="presParOf" srcId="{F83E3057-9714-4D1B-95BF-314B53A92EB7}" destId="{8A1C89F6-3ED9-4D35-8B64-DD551830195B}" srcOrd="4" destOrd="0" presId="urn:microsoft.com/office/officeart/2011/layout/TabList"/>
    <dgm:cxn modelId="{FDF6AA0B-AE1D-4016-BE90-BEE0693302E7}" type="presParOf" srcId="{F83E3057-9714-4D1B-95BF-314B53A92EB7}" destId="{596B6161-F7CB-4266-BD02-DF6882AEAAC8}" srcOrd="5" destOrd="0" presId="urn:microsoft.com/office/officeart/2011/layout/TabList"/>
    <dgm:cxn modelId="{582B170A-105B-479A-861C-FEBAAF47B7CB}" type="presParOf" srcId="{F83E3057-9714-4D1B-95BF-314B53A92EB7}" destId="{6BB06AF8-B564-4CC3-BF96-B5124017ACC0}" srcOrd="6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  <dgm:cxn modelId="{798411D7-E2E4-4C07-8212-6D739B794FAA}" type="presParOf" srcId="{F83E3057-9714-4D1B-95BF-314B53A92EB7}" destId="{A30D3B62-36EC-4466-B68C-FE86BF622594}" srcOrd="7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7FC4D6-17C0-4B6F-863A-EC240304D13D}">
      <dsp:nvSpPr>
        <dsp:cNvPr id="0" name=""/>
        <dsp:cNvSpPr/>
      </dsp:nvSpPr>
      <dsp:spPr>
        <a:xfrm>
          <a:off x="2041695" y="-43803"/>
          <a:ext cx="2355945" cy="867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b="1" kern="1200" dirty="0" smtClean="0"/>
            <a:t>Jauniešu apakšprogramma</a:t>
          </a:r>
          <a:endParaRPr lang="en-US" sz="2000" b="1" kern="1200" dirty="0"/>
        </a:p>
      </dsp:txBody>
      <dsp:txXfrm>
        <a:off x="2041695" y="-43803"/>
        <a:ext cx="2355945" cy="867599"/>
      </dsp:txXfrm>
    </dsp:sp>
    <dsp:sp modelId="{B85D23F6-82B4-45C5-8073-BA64D3C18A1D}">
      <dsp:nvSpPr>
        <dsp:cNvPr id="0" name=""/>
        <dsp:cNvSpPr/>
      </dsp:nvSpPr>
      <dsp:spPr>
        <a:xfrm>
          <a:off x="1783849" y="560568"/>
          <a:ext cx="3463763" cy="3463763"/>
        </a:xfrm>
        <a:custGeom>
          <a:avLst/>
          <a:gdLst/>
          <a:ahLst/>
          <a:cxnLst/>
          <a:rect l="0" t="0" r="0" b="0"/>
          <a:pathLst>
            <a:path>
              <a:moveTo>
                <a:pt x="2616897" y="243203"/>
              </a:moveTo>
              <a:arcTo wR="1731881" hR="1731881" stAng="18043882" swAng="703718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09284C-F79D-407B-835E-7B8794F69AC3}">
      <dsp:nvSpPr>
        <dsp:cNvPr id="0" name=""/>
        <dsp:cNvSpPr/>
      </dsp:nvSpPr>
      <dsp:spPr>
        <a:xfrm>
          <a:off x="3839980" y="1017196"/>
          <a:ext cx="2332053" cy="13148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b="1" kern="1200" dirty="0" smtClean="0"/>
            <a:t>Augstākās izglītības apakšprogramma</a:t>
          </a:r>
          <a:endParaRPr lang="en-US" sz="2000" b="1" kern="1200" dirty="0"/>
        </a:p>
      </dsp:txBody>
      <dsp:txXfrm>
        <a:off x="3839980" y="1017196"/>
        <a:ext cx="2332053" cy="1314820"/>
      </dsp:txXfrm>
    </dsp:sp>
    <dsp:sp modelId="{81300A8F-6E0C-48F5-85A8-C48A276EDB7A}">
      <dsp:nvSpPr>
        <dsp:cNvPr id="0" name=""/>
        <dsp:cNvSpPr/>
      </dsp:nvSpPr>
      <dsp:spPr>
        <a:xfrm>
          <a:off x="1582811" y="693076"/>
          <a:ext cx="3463763" cy="3463763"/>
        </a:xfrm>
        <a:custGeom>
          <a:avLst/>
          <a:gdLst/>
          <a:ahLst/>
          <a:cxnLst/>
          <a:rect l="0" t="0" r="0" b="0"/>
          <a:pathLst>
            <a:path>
              <a:moveTo>
                <a:pt x="3461472" y="1642827"/>
              </a:moveTo>
              <a:arcTo wR="1731881" hR="1731881" stAng="21423151" swAng="75872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2C6465-3519-4CA9-97DB-E13296FA36CC}">
      <dsp:nvSpPr>
        <dsp:cNvPr id="0" name=""/>
        <dsp:cNvSpPr/>
      </dsp:nvSpPr>
      <dsp:spPr>
        <a:xfrm>
          <a:off x="3378614" y="2720534"/>
          <a:ext cx="2546764" cy="12399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b="1" kern="1200" dirty="0" smtClean="0"/>
            <a:t>Pieaugušo izglītības apakšprogramma</a:t>
          </a:r>
          <a:endParaRPr lang="en-US" sz="2000" b="1" kern="1200" dirty="0"/>
        </a:p>
      </dsp:txBody>
      <dsp:txXfrm>
        <a:off x="3378614" y="2720534"/>
        <a:ext cx="2546764" cy="1239903"/>
      </dsp:txXfrm>
    </dsp:sp>
    <dsp:sp modelId="{06726136-58F5-499D-9D1D-70726700E731}">
      <dsp:nvSpPr>
        <dsp:cNvPr id="0" name=""/>
        <dsp:cNvSpPr/>
      </dsp:nvSpPr>
      <dsp:spPr>
        <a:xfrm>
          <a:off x="1529276" y="487829"/>
          <a:ext cx="3463763" cy="3463763"/>
        </a:xfrm>
        <a:custGeom>
          <a:avLst/>
          <a:gdLst/>
          <a:ahLst/>
          <a:cxnLst/>
          <a:rect l="0" t="0" r="0" b="0"/>
          <a:pathLst>
            <a:path>
              <a:moveTo>
                <a:pt x="1838615" y="3460471"/>
              </a:moveTo>
              <a:arcTo wR="1731881" hR="1731881" stAng="5188002" swAng="2125897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7BF6AE-26FD-4129-B536-C9605713C5E6}">
      <dsp:nvSpPr>
        <dsp:cNvPr id="0" name=""/>
        <dsp:cNvSpPr/>
      </dsp:nvSpPr>
      <dsp:spPr>
        <a:xfrm>
          <a:off x="593118" y="2816751"/>
          <a:ext cx="2495629" cy="867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b="1" kern="1200" dirty="0" smtClean="0"/>
            <a:t>Horizontālā apakšprogramma</a:t>
          </a:r>
          <a:endParaRPr lang="en-US" sz="2000" b="1" kern="1200" dirty="0"/>
        </a:p>
      </dsp:txBody>
      <dsp:txXfrm>
        <a:off x="593118" y="2816751"/>
        <a:ext cx="2495629" cy="867599"/>
      </dsp:txXfrm>
    </dsp:sp>
    <dsp:sp modelId="{C5FB0C1C-1AED-44A5-AEB2-2CB150669FF3}">
      <dsp:nvSpPr>
        <dsp:cNvPr id="0" name=""/>
        <dsp:cNvSpPr/>
      </dsp:nvSpPr>
      <dsp:spPr>
        <a:xfrm>
          <a:off x="1498991" y="549106"/>
          <a:ext cx="3463763" cy="3463763"/>
        </a:xfrm>
        <a:custGeom>
          <a:avLst/>
          <a:gdLst/>
          <a:ahLst/>
          <a:cxnLst/>
          <a:rect l="0" t="0" r="0" b="0"/>
          <a:pathLst>
            <a:path>
              <a:moveTo>
                <a:pt x="83625" y="2263544"/>
              </a:moveTo>
              <a:arcTo wR="1731881" hR="1731881" stAng="9727340" swAng="84057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4238A5-DC49-4610-B8A7-D3CDD492A001}">
      <dsp:nvSpPr>
        <dsp:cNvPr id="0" name=""/>
        <dsp:cNvSpPr/>
      </dsp:nvSpPr>
      <dsp:spPr>
        <a:xfrm>
          <a:off x="241879" y="1096287"/>
          <a:ext cx="2547231" cy="1297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b="1" kern="1200" dirty="0" smtClean="0"/>
            <a:t>Ziemeļvalstu valodu apakšprogramma</a:t>
          </a:r>
          <a:endParaRPr lang="en-US" sz="2000" b="1" kern="1200" dirty="0"/>
        </a:p>
      </dsp:txBody>
      <dsp:txXfrm>
        <a:off x="241879" y="1096287"/>
        <a:ext cx="2547231" cy="1297234"/>
      </dsp:txXfrm>
    </dsp:sp>
    <dsp:sp modelId="{2D7B5BDD-01E7-461B-8DA7-663B4B86E287}">
      <dsp:nvSpPr>
        <dsp:cNvPr id="0" name=""/>
        <dsp:cNvSpPr/>
      </dsp:nvSpPr>
      <dsp:spPr>
        <a:xfrm>
          <a:off x="1282948" y="586441"/>
          <a:ext cx="3463763" cy="3463763"/>
        </a:xfrm>
        <a:custGeom>
          <a:avLst/>
          <a:gdLst/>
          <a:ahLst/>
          <a:cxnLst/>
          <a:rect l="0" t="0" r="0" b="0"/>
          <a:pathLst>
            <a:path>
              <a:moveTo>
                <a:pt x="507817" y="506695"/>
              </a:moveTo>
              <a:arcTo wR="1731881" hR="1731881" stAng="13501576" swAng="86855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3497769"/>
          <a:ext cx="744415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1848138"/>
          <a:ext cx="744415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522538"/>
          <a:ext cx="744415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935480" y="2301"/>
          <a:ext cx="5508675" cy="520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55245" rIns="55245" bIns="55245" numCol="1" spcCol="1270" anchor="b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 dirty="0">
            <a:solidFill>
              <a:schemeClr val="bg1"/>
            </a:solidFill>
          </a:endParaRPr>
        </a:p>
      </dsp:txBody>
      <dsp:txXfrm>
        <a:off x="1935480" y="2301"/>
        <a:ext cx="5508675" cy="520236"/>
      </dsp:txXfrm>
    </dsp:sp>
    <dsp:sp modelId="{973DD5CE-6032-4567-A787-D1DF2D47DBE1}">
      <dsp:nvSpPr>
        <dsp:cNvPr id="0" name=""/>
        <dsp:cNvSpPr/>
      </dsp:nvSpPr>
      <dsp:spPr>
        <a:xfrm>
          <a:off x="0" y="2301"/>
          <a:ext cx="1935480" cy="520236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/>
            <a:t>Mobilitātes</a:t>
          </a:r>
          <a:endParaRPr lang="en-US" sz="2400" kern="1200" dirty="0"/>
        </a:p>
      </dsp:txBody>
      <dsp:txXfrm>
        <a:off x="0" y="2301"/>
        <a:ext cx="1935480" cy="520236"/>
      </dsp:txXfrm>
    </dsp:sp>
    <dsp:sp modelId="{D253F6F2-6D9F-4260-96C1-9BAB9005BD95}">
      <dsp:nvSpPr>
        <dsp:cNvPr id="0" name=""/>
        <dsp:cNvSpPr/>
      </dsp:nvSpPr>
      <dsp:spPr>
        <a:xfrm>
          <a:off x="0" y="522538"/>
          <a:ext cx="7444156" cy="716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400" kern="1200" dirty="0" smtClean="0">
              <a:solidFill>
                <a:schemeClr val="accent1">
                  <a:lumMod val="50000"/>
                </a:schemeClr>
              </a:solidFill>
            </a:rPr>
            <a:t>Partneru pedagoģiskā personāla, izglītojamo un administratīvā personāla pieredzes apmaiņas braucieni </a:t>
          </a:r>
          <a:r>
            <a:rPr lang="lv-LV" sz="2400" kern="1200" dirty="0" smtClean="0"/>
            <a:t>starp u</a:t>
          </a:r>
          <a:endParaRPr lang="en-US" sz="2400" kern="1200" dirty="0"/>
        </a:p>
      </dsp:txBody>
      <dsp:txXfrm>
        <a:off x="0" y="522538"/>
        <a:ext cx="7444156" cy="716598"/>
      </dsp:txXfrm>
    </dsp:sp>
    <dsp:sp modelId="{18DC2ECC-B8B5-4690-B821-EBE4830FDE48}">
      <dsp:nvSpPr>
        <dsp:cNvPr id="0" name=""/>
        <dsp:cNvSpPr/>
      </dsp:nvSpPr>
      <dsp:spPr>
        <a:xfrm>
          <a:off x="1935480" y="1327901"/>
          <a:ext cx="5508675" cy="520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55245" rIns="55245" bIns="55245" numCol="1" spcCol="1270" anchor="b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 dirty="0">
            <a:solidFill>
              <a:schemeClr val="bg1"/>
            </a:solidFill>
          </a:endParaRPr>
        </a:p>
      </dsp:txBody>
      <dsp:txXfrm>
        <a:off x="1935480" y="1327901"/>
        <a:ext cx="5508675" cy="520236"/>
      </dsp:txXfrm>
    </dsp:sp>
    <dsp:sp modelId="{A239F5D0-E75E-40BF-B1B5-BDD90334AB85}">
      <dsp:nvSpPr>
        <dsp:cNvPr id="0" name=""/>
        <dsp:cNvSpPr/>
      </dsp:nvSpPr>
      <dsp:spPr>
        <a:xfrm>
          <a:off x="0" y="1265148"/>
          <a:ext cx="1935480" cy="64574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/>
            <a:t>Sadarbības projekti</a:t>
          </a:r>
          <a:endParaRPr lang="en-US" sz="2400" kern="1200" dirty="0"/>
        </a:p>
      </dsp:txBody>
      <dsp:txXfrm>
        <a:off x="0" y="1265148"/>
        <a:ext cx="1935480" cy="645743"/>
      </dsp:txXfrm>
    </dsp:sp>
    <dsp:sp modelId="{8A1C89F6-3ED9-4D35-8B64-DD551830195B}">
      <dsp:nvSpPr>
        <dsp:cNvPr id="0" name=""/>
        <dsp:cNvSpPr/>
      </dsp:nvSpPr>
      <dsp:spPr>
        <a:xfrm>
          <a:off x="0" y="1910891"/>
          <a:ext cx="7444156" cy="1040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altLang="en-US" sz="24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endParaRPr lang="en-US" sz="24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1910891"/>
        <a:ext cx="7444156" cy="1040629"/>
      </dsp:txXfrm>
    </dsp:sp>
    <dsp:sp modelId="{C65DCB4B-28C3-4638-ABCD-127A49CEF8C5}">
      <dsp:nvSpPr>
        <dsp:cNvPr id="0" name=""/>
        <dsp:cNvSpPr/>
      </dsp:nvSpPr>
      <dsp:spPr>
        <a:xfrm>
          <a:off x="1935480" y="2977532"/>
          <a:ext cx="5508675" cy="520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55245" rIns="55245" bIns="55245" numCol="1" spcCol="1270" anchor="b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 dirty="0">
            <a:solidFill>
              <a:schemeClr val="bg1"/>
            </a:solidFill>
          </a:endParaRPr>
        </a:p>
      </dsp:txBody>
      <dsp:txXfrm>
        <a:off x="1935480" y="2977532"/>
        <a:ext cx="5508675" cy="520236"/>
      </dsp:txXfrm>
    </dsp:sp>
    <dsp:sp modelId="{5F198BD5-7567-47F0-878D-E3E8261BF80C}">
      <dsp:nvSpPr>
        <dsp:cNvPr id="0" name=""/>
        <dsp:cNvSpPr/>
      </dsp:nvSpPr>
      <dsp:spPr>
        <a:xfrm>
          <a:off x="0" y="2977532"/>
          <a:ext cx="1935480" cy="520236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/>
            <a:t>Sadarbības tīkli</a:t>
          </a:r>
          <a:endParaRPr lang="en-US" sz="2400" kern="1200" dirty="0"/>
        </a:p>
      </dsp:txBody>
      <dsp:txXfrm>
        <a:off x="0" y="2977532"/>
        <a:ext cx="1935480" cy="520236"/>
      </dsp:txXfrm>
    </dsp:sp>
    <dsp:sp modelId="{A30D3B62-36EC-4466-B68C-FE86BF622594}">
      <dsp:nvSpPr>
        <dsp:cNvPr id="0" name=""/>
        <dsp:cNvSpPr/>
      </dsp:nvSpPr>
      <dsp:spPr>
        <a:xfrm>
          <a:off x="0" y="3497769"/>
          <a:ext cx="7444156" cy="1040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Partnerība, kuras mērķis ir izveidot </a:t>
          </a:r>
          <a:r>
            <a:rPr lang="lv-LV" altLang="lv-LV" sz="24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 </a:t>
          </a:r>
          <a:endParaRPr lang="en-US" sz="24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3497769"/>
        <a:ext cx="7444156" cy="1040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3A2E4255-F729-4B8C-B79C-ECB535FA79F3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04ADB89C-9693-4F91-B97F-C953317C43A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220865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0BA30DB0-4321-4F65-B49B-AE0BED3DB2D3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1DF9F942-3B46-4F2A-AB84-F4BFEEE9EA69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78593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6725987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altLang="lv-LV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6380C20-CF1E-43E6-98E3-E6D51EE812A8}" type="slidenum">
              <a:rPr lang="lv-LV" altLang="lv-LV" smtClean="0"/>
              <a:pPr/>
              <a:t>11</a:t>
            </a:fld>
            <a:endParaRPr lang="lv-LV" altLang="lv-LV" smtClean="0"/>
          </a:p>
        </p:txBody>
      </p:sp>
    </p:spTree>
    <p:extLst>
      <p:ext uri="{BB962C8B-B14F-4D97-AF65-F5344CB8AC3E}">
        <p14:creationId xmlns:p14="http://schemas.microsoft.com/office/powerpoint/2010/main" xmlns="" val="3671446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altLang="lv-LV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6380C20-CF1E-43E6-98E3-E6D51EE812A8}" type="slidenum">
              <a:rPr lang="lv-LV" altLang="lv-LV" smtClean="0"/>
              <a:pPr/>
              <a:t>12</a:t>
            </a:fld>
            <a:endParaRPr lang="lv-LV" altLang="lv-LV" smtClean="0"/>
          </a:p>
        </p:txBody>
      </p:sp>
    </p:spTree>
    <p:extLst>
      <p:ext uri="{BB962C8B-B14F-4D97-AF65-F5344CB8AC3E}">
        <p14:creationId xmlns:p14="http://schemas.microsoft.com/office/powerpoint/2010/main" xmlns="" val="3858294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14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807235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altLang="lv-LV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B993D40-FD41-4B5A-9DC4-5AB1AFFF4A4F}" type="slidenum">
              <a:rPr lang="lv-LV" altLang="lv-LV" smtClean="0"/>
              <a:pPr/>
              <a:t>22</a:t>
            </a:fld>
            <a:endParaRPr lang="lv-LV" altLang="lv-LV" smtClean="0"/>
          </a:p>
        </p:txBody>
      </p:sp>
    </p:spTree>
    <p:extLst>
      <p:ext uri="{BB962C8B-B14F-4D97-AF65-F5344CB8AC3E}">
        <p14:creationId xmlns:p14="http://schemas.microsoft.com/office/powerpoint/2010/main" xmlns="" val="14507517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altLang="lv-LV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9766FA3-89EA-4635-9692-0A0083F1D4E6}" type="slidenum">
              <a:rPr lang="lv-LV" altLang="lv-LV" smtClean="0"/>
              <a:pPr/>
              <a:t>23</a:t>
            </a:fld>
            <a:endParaRPr lang="lv-LV" altLang="lv-LV" smtClean="0"/>
          </a:p>
        </p:txBody>
      </p:sp>
    </p:spTree>
    <p:extLst>
      <p:ext uri="{BB962C8B-B14F-4D97-AF65-F5344CB8AC3E}">
        <p14:creationId xmlns:p14="http://schemas.microsoft.com/office/powerpoint/2010/main" xmlns="" val="24298729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25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41206166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26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1068878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28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409676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29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7177669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30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451667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984275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725472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861688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785233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711225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758815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pPr/>
              <a:t>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469103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altLang="lv-LV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D541261-AC32-42AA-AC29-FCA742F8B47C}" type="slidenum">
              <a:rPr lang="lv-LV" altLang="lv-LV" smtClean="0"/>
              <a:pPr/>
              <a:t>10</a:t>
            </a:fld>
            <a:endParaRPr lang="lv-LV" altLang="lv-LV" smtClean="0"/>
          </a:p>
        </p:txBody>
      </p:sp>
    </p:spTree>
    <p:extLst>
      <p:ext uri="{BB962C8B-B14F-4D97-AF65-F5344CB8AC3E}">
        <p14:creationId xmlns:p14="http://schemas.microsoft.com/office/powerpoint/2010/main" xmlns="" val="2273136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707E926A-6403-4729-95FF-1A607A8CB359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xmlns="" val="1421146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rden.org/en/nordic-council-minister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en.rannis.is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zm.gov.lv/lv/aktualitates/2627-ar-valdibas-atbalstu-latvija-turpina-dalibu-nordplus-izglitibas-programma?highlight=WyJub3JkcGx1cyIsIm5vcmRwbHVzJyJ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://viaa.gov.lv/lat/nordplus/par_nordplus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.nordplusonline.org/nor/content/download/1320/18556/file/Nordplus%202018-2022%20Programme%20Document%20English%20version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hyperlink" Target="http://tap.mk.gov.lv/lv/mk/tap/?pid=40438995&amp;mode=mk&amp;date=2017-10-24" TargetMode="External"/><Relationship Id="rId4" Type="http://schemas.openxmlformats.org/officeDocument/2006/relationships/hyperlink" Target="https://admin.nordplusonline.org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viaa.gov.lv/lat/nordplus/nordplus_pieredze/nordplus_pieauguso/" TargetMode="External"/><Relationship Id="rId2" Type="http://schemas.openxmlformats.org/officeDocument/2006/relationships/hyperlink" Target="http://viaa.gov.lv/lat/nordplus/par_nordplu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facebook.com/pg/wearenordplus/posts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statistikk.nordplusonline.org/" TargetMode="Externa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3" Type="http://schemas.openxmlformats.org/officeDocument/2006/relationships/slide" Target="slide3.xml"/><Relationship Id="rId7" Type="http://schemas.openxmlformats.org/officeDocument/2006/relationships/slide" Target="slide2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5.xml"/><Relationship Id="rId5" Type="http://schemas.openxmlformats.org/officeDocument/2006/relationships/slide" Target="slide14.xml"/><Relationship Id="rId10" Type="http://schemas.openxmlformats.org/officeDocument/2006/relationships/image" Target="../media/image4.jpeg"/><Relationship Id="rId4" Type="http://schemas.openxmlformats.org/officeDocument/2006/relationships/slide" Target="slide9.xml"/><Relationship Id="rId9" Type="http://schemas.openxmlformats.org/officeDocument/2006/relationships/slide" Target="slide3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.nordplusonline.org/News2/NEWS-AND-ARCHIVE/Results-of-the-Nordplus-2020-application-round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rdplusonline.org/calls/call-for-applications-round-1-february-2021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espresso.siu.no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://www.viaa.gov.lv/lat/starpt_fin_intrumenti/nordplus/par_nordplus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espresso.siu.no/espresso" TargetMode="External"/><Relationship Id="rId5" Type="http://schemas.openxmlformats.org/officeDocument/2006/relationships/hyperlink" Target="https://www.nordplusonline.org/how-to-apply/handbook/" TargetMode="External"/><Relationship Id="rId10" Type="http://schemas.openxmlformats.org/officeDocument/2006/relationships/image" Target="../media/image24.png"/><Relationship Id="rId4" Type="http://schemas.openxmlformats.org/officeDocument/2006/relationships/hyperlink" Target="https://admin.nordplusonline.org/" TargetMode="External"/><Relationship Id="rId9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nordplusonline.org/eng/How-to-apply/HANDBOOK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nordplusonline.org/eng/How-to-apply/HANDBOOK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rdplusonline.org/how-to-apply/handbook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www.nordplusonline.org/news/flexibility-of-nordplus-rules-2020-and-2021-due-to-covid-19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927565"/>
            <a:ext cx="6400800" cy="1272395"/>
          </a:xfrm>
        </p:spPr>
        <p:txBody>
          <a:bodyPr>
            <a:noAutofit/>
          </a:bodyPr>
          <a:lstStyle/>
          <a:p>
            <a:r>
              <a:rPr lang="lv-LV" altLang="lv-LV" sz="2000" b="1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Herberts Bucenieks</a:t>
            </a:r>
            <a:endParaRPr lang="lv-LV" altLang="lv-LV" sz="2000" b="1" dirty="0">
              <a:solidFill>
                <a:schemeClr val="accent1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Vadības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un ārējās sadarbības departamenta</a:t>
            </a:r>
          </a:p>
          <a:p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sadarbības programmu nodaļas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vadītājs 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520431" y="5711775"/>
            <a:ext cx="6318069" cy="366848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1600" b="1" dirty="0" smtClean="0">
                <a:solidFill>
                  <a:schemeClr val="accent1">
                    <a:lumMod val="50000"/>
                  </a:schemeClr>
                </a:solidFill>
              </a:rPr>
              <a:t>2020.gada 24.novembrī</a:t>
            </a:r>
            <a:r>
              <a:rPr lang="lv-LV" sz="1600" b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lv-LV" sz="1600" b="1" dirty="0" smtClean="0">
                <a:solidFill>
                  <a:schemeClr val="accent1">
                    <a:lumMod val="50000"/>
                  </a:schemeClr>
                </a:solidFill>
              </a:rPr>
              <a:t>Rīgā</a:t>
            </a:r>
            <a:endParaRPr lang="lv-LV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7976" y="2447110"/>
            <a:ext cx="7770223" cy="1192905"/>
          </a:xfrm>
        </p:spPr>
        <p:txBody>
          <a:bodyPr>
            <a:normAutofit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2018-2022</a:t>
            </a:r>
            <a:b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2021. gada projektu konkurss</a:t>
            </a:r>
            <a:r>
              <a:rPr lang="nb-NO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618869"/>
            <a:ext cx="8831263" cy="474503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lv-LV" altLang="lv-LV" dirty="0" smtClean="0">
              <a:solidFill>
                <a:srgbClr val="1F4E79"/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lv-LV" altLang="lv-LV" dirty="0" err="1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Nordplus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r>
              <a:rPr lang="lv-LV" altLang="lv-LV" u="sng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atbildīgo administrējošo iestādi 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ieceļ </a:t>
            </a:r>
            <a:r>
              <a:rPr lang="lv-LV" altLang="lv-LV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3"/>
              </a:rPr>
              <a:t>Ziemeļvalstu Ministru </a:t>
            </a:r>
            <a:r>
              <a:rPr lang="lv-LV" altLang="lv-LV" dirty="0" smtClean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3"/>
              </a:rPr>
              <a:t>padome</a:t>
            </a:r>
            <a:r>
              <a:rPr lang="lv-LV" altLang="lv-LV" dirty="0" smtClean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. 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Šobrīd tā ir </a:t>
            </a:r>
            <a:r>
              <a:rPr lang="lv-LV" b="1" dirty="0" smtClean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Pētniecības </a:t>
            </a:r>
            <a:r>
              <a:rPr lang="lv-LV" b="1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centrs I</a:t>
            </a:r>
            <a:r>
              <a:rPr lang="lv-LV" b="1" dirty="0" smtClean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slandē</a:t>
            </a:r>
            <a:r>
              <a:rPr lang="lv-LV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lv-LV" i="1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lv-LV" i="1" dirty="0" err="1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Icelandic</a:t>
            </a:r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</a:t>
            </a:r>
            <a:r>
              <a:rPr lang="lv-LV" i="1" dirty="0" err="1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Center</a:t>
            </a:r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</a:t>
            </a:r>
            <a:r>
              <a:rPr lang="lv-LV" i="1" dirty="0" err="1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for</a:t>
            </a:r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</a:t>
            </a:r>
            <a:r>
              <a:rPr lang="lv-LV" i="1" dirty="0" err="1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Research</a:t>
            </a:r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– </a:t>
            </a:r>
            <a:r>
              <a:rPr lang="lv-LV" i="1" dirty="0" err="1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Rannis</a:t>
            </a:r>
            <a:r>
              <a:rPr lang="lv-LV" i="1" dirty="0" smtClean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r>
              <a:rPr lang="lv-LV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lv-LV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80000"/>
              </a:lnSpc>
              <a:defRPr/>
            </a:pPr>
            <a:r>
              <a:rPr lang="lv-LV" altLang="lv-LV" dirty="0" err="1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Nordplus</a:t>
            </a:r>
            <a:r>
              <a:rPr lang="lv-LV" altLang="lv-LV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apakšprogramma tiek administrēta decentralizēti.  </a:t>
            </a:r>
            <a:r>
              <a:rPr lang="lv-LV" altLang="lv-LV" u="sng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Galvenie administratori</a:t>
            </a:r>
            <a:r>
              <a:rPr lang="lv-LV" altLang="lv-LV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ir </a:t>
            </a:r>
            <a:r>
              <a:rPr lang="lv-LV" altLang="lv-LV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3"/>
              </a:rPr>
              <a:t>Ziemeļvalstu Ministru padomes</a:t>
            </a:r>
            <a:r>
              <a:rPr lang="lv-LV" altLang="lv-LV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apstiprinātas Nacionālās 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aģentūras. </a:t>
            </a:r>
            <a:r>
              <a:rPr lang="lv-LV" altLang="lv-LV" dirty="0" err="1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Nordplus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r>
              <a:rPr lang="lv-LV" altLang="lv-LV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apakšprogrammu </a:t>
            </a:r>
            <a:r>
              <a:rPr lang="lv-LV" altLang="lv-LV" u="sng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galvenie </a:t>
            </a:r>
            <a:r>
              <a:rPr lang="lv-LV" altLang="lv-LV" u="sng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administratori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r>
              <a:rPr lang="lv-LV" altLang="lv-LV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ir Nacionālās aģentūras no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:</a:t>
            </a:r>
            <a:endParaRPr lang="lv-LV" altLang="lv-LV" dirty="0">
              <a:solidFill>
                <a:srgbClr val="1F4E79"/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lv-LV" altLang="lv-LV" sz="2100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Zviedrijas – Jauniešu programma 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lv-LV" altLang="lv-LV" sz="2100" dirty="0" smtClean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Dānijas </a:t>
            </a:r>
            <a:r>
              <a:rPr lang="lv-LV" altLang="lv-LV" sz="2100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Pieaugušo izglītības programma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lv-LV" altLang="lv-LV" sz="2100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Norvēģijas -  Horizontālā programma 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lv-LV" altLang="lv-LV" sz="2100" dirty="0" smtClean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Somijas </a:t>
            </a:r>
            <a:r>
              <a:rPr lang="lv-LV" altLang="lv-LV" sz="2100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Augstākās izglītības programma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lv-LV" altLang="lv-LV" sz="2100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Islandes – Ziemeļvalstu valodu </a:t>
            </a:r>
            <a:r>
              <a:rPr lang="lv-LV" altLang="lv-LV" sz="2100" dirty="0" smtClean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programma</a:t>
            </a:r>
            <a:endParaRPr lang="lv-LV" altLang="lv-LV" sz="2100" dirty="0">
              <a:solidFill>
                <a:srgbClr val="1F4E7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24" name="Picture 3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8301" y="4418538"/>
            <a:ext cx="2428875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6">
            <a:hlinkClick r:id="rId3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833"/>
          <a:stretch>
            <a:fillRect/>
          </a:stretch>
        </p:blipFill>
        <p:spPr bwMode="auto">
          <a:xfrm>
            <a:off x="6686120" y="0"/>
            <a:ext cx="2457880" cy="82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82056" y="401702"/>
            <a:ext cx="5735901" cy="845364"/>
          </a:xfrm>
        </p:spPr>
        <p:txBody>
          <a:bodyPr>
            <a:normAutofit fontScale="90000"/>
          </a:bodyPr>
          <a:lstStyle/>
          <a:p>
            <a:r>
              <a:rPr lang="nb-NO" altLang="lv-LV" sz="3500" b="1" dirty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Nordplus</a:t>
            </a:r>
            <a:r>
              <a:rPr lang="lv-LV" altLang="lv-LV" sz="3500" b="1" dirty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lv-LV" altLang="lv-LV" sz="35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/>
            </a:r>
            <a:br>
              <a:rPr lang="lv-LV" altLang="lv-LV" sz="35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</a:br>
            <a:r>
              <a:rPr lang="lv-LV" altLang="lv-LV" sz="35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programmas vadība (1)</a:t>
            </a:r>
            <a:endParaRPr lang="lv-LV" sz="3500" b="1" dirty="0">
              <a:solidFill>
                <a:srgbClr val="0B7D91"/>
              </a:solidFill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563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578" y="1717964"/>
            <a:ext cx="8768585" cy="1856509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Lēmumu </a:t>
            </a:r>
            <a:r>
              <a:rPr lang="lv-LV" altLang="lv-LV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par Nordplus finansējuma piešķiršanu 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projektiem </a:t>
            </a:r>
            <a:r>
              <a:rPr lang="lv-LV" altLang="lv-LV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pieņem </a:t>
            </a:r>
            <a:r>
              <a:rPr lang="lv-LV" altLang="lv-LV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Nordplus programmas komiteja</a:t>
            </a:r>
            <a:r>
              <a:rPr lang="lv-LV" altLang="lv-LV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16 amatpersonu sastāvā no visām programmas dalībvalstīm. Latviju 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komitejā pārstāv </a:t>
            </a:r>
            <a:r>
              <a:rPr lang="lv-LV" altLang="lv-LV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3"/>
              </a:rPr>
              <a:t>Izglītības un zinātnes 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3"/>
              </a:rPr>
              <a:t>ministrija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, kas ir atbildīgā institūcija par Nordplus īstenošanu Latvijā. </a:t>
            </a:r>
            <a:endParaRPr lang="lv-LV" altLang="lv-LV" dirty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lv-LV" altLang="lv-LV" sz="900" dirty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lv-LV" altLang="lv-LV" b="1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4"/>
              </a:rPr>
              <a:t>Valsts izglītības attīstības aģentūra 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ir Nordplus </a:t>
            </a:r>
            <a:r>
              <a:rPr lang="lv-LV" altLang="lv-LV" u="sng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nacionālais informācijas birojs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Latvijā un Nordplus programmas </a:t>
            </a:r>
            <a:r>
              <a:rPr lang="lv-LV" altLang="lv-LV" dirty="0" err="1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līdzadministrators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.</a:t>
            </a:r>
            <a:endParaRPr lang="lv-LV" altLang="lv-LV" dirty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0835" y="3574473"/>
            <a:ext cx="4793674" cy="29135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4578" y="3610062"/>
            <a:ext cx="3185652" cy="2393672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15062" y="471013"/>
            <a:ext cx="6954618" cy="845364"/>
          </a:xfrm>
        </p:spPr>
        <p:txBody>
          <a:bodyPr>
            <a:normAutofit fontScale="90000"/>
          </a:bodyPr>
          <a:lstStyle/>
          <a:p>
            <a:r>
              <a:rPr lang="nb-NO" altLang="lv-LV" sz="3000" b="1" dirty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Nordplus</a:t>
            </a:r>
            <a:r>
              <a:rPr lang="lv-LV" altLang="lv-LV" sz="3000" b="1" dirty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altLang="lv-LV" sz="30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programmas vadība (2)</a:t>
            </a:r>
            <a:endParaRPr lang="lv-LV" sz="3000" b="1" dirty="0">
              <a:solidFill>
                <a:srgbClr val="0B7D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973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55" y="1653540"/>
            <a:ext cx="8243454" cy="2702561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lv-LV" sz="2000" dirty="0" smtClean="0">
                <a:solidFill>
                  <a:srgbClr val="002060"/>
                </a:solidFill>
              </a:rPr>
              <a:t>Nordplus programmas 2018 – 2022. </a:t>
            </a:r>
            <a:r>
              <a:rPr lang="lv-LV" sz="2000" b="1" dirty="0">
                <a:solidFill>
                  <a:srgbClr val="002060"/>
                </a:solidFill>
                <a:hlinkClick r:id="rId3"/>
              </a:rPr>
              <a:t>nolikums</a:t>
            </a:r>
            <a:r>
              <a:rPr lang="lv-LV" sz="2000" dirty="0">
                <a:solidFill>
                  <a:srgbClr val="002060"/>
                </a:solidFill>
              </a:rPr>
              <a:t> </a:t>
            </a:r>
            <a:r>
              <a:rPr lang="lv-LV" sz="2000" dirty="0" smtClean="0">
                <a:solidFill>
                  <a:srgbClr val="002060"/>
                </a:solidFill>
              </a:rPr>
              <a:t> pieejams programmas </a:t>
            </a:r>
            <a:r>
              <a:rPr lang="lv-LV" sz="2000" dirty="0">
                <a:solidFill>
                  <a:srgbClr val="002060"/>
                </a:solidFill>
              </a:rPr>
              <a:t>oficiālajā </a:t>
            </a:r>
            <a:r>
              <a:rPr lang="lv-LV" sz="2000" dirty="0" smtClean="0">
                <a:solidFill>
                  <a:srgbClr val="002060"/>
                </a:solidFill>
              </a:rPr>
              <a:t>portālā nordplusonline.org 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lv-LV" sz="2000" dirty="0" smtClean="0">
                <a:solidFill>
                  <a:srgbClr val="002060"/>
                </a:solidFill>
              </a:rPr>
              <a:t>(</a:t>
            </a:r>
            <a:r>
              <a:rPr lang="lv-LV" sz="2000" dirty="0" smtClean="0">
                <a:solidFill>
                  <a:srgbClr val="002060"/>
                </a:solidFill>
                <a:hlinkClick r:id="rId4"/>
              </a:rPr>
              <a:t>https://admin.nordplusonline.org</a:t>
            </a:r>
            <a:r>
              <a:rPr lang="lv-LV" sz="2000" dirty="0" smtClean="0">
                <a:solidFill>
                  <a:srgbClr val="002060"/>
                </a:solidFill>
              </a:rPr>
              <a:t> )   </a:t>
            </a:r>
          </a:p>
          <a:p>
            <a:pPr algn="ctr">
              <a:lnSpc>
                <a:spcPct val="80000"/>
              </a:lnSpc>
              <a:buNone/>
              <a:defRPr/>
            </a:pPr>
            <a:endParaRPr lang="lv-LV" sz="1800" dirty="0">
              <a:solidFill>
                <a:srgbClr val="002060"/>
              </a:solidFill>
            </a:endParaRPr>
          </a:p>
          <a:p>
            <a:pPr algn="ctr">
              <a:lnSpc>
                <a:spcPct val="80000"/>
              </a:lnSpc>
              <a:defRPr/>
            </a:pPr>
            <a:r>
              <a:rPr lang="lv-LV" sz="2000" dirty="0" smtClean="0">
                <a:solidFill>
                  <a:srgbClr val="002060"/>
                </a:solidFill>
              </a:rPr>
              <a:t>Nordplus programmas finansējumu veido </a:t>
            </a:r>
            <a:r>
              <a:rPr lang="lv-LV" sz="2000" b="1" dirty="0" smtClean="0">
                <a:solidFill>
                  <a:srgbClr val="002060"/>
                </a:solidFill>
              </a:rPr>
              <a:t>dalībvalstu iemaksas</a:t>
            </a:r>
            <a:r>
              <a:rPr lang="lv-LV" sz="2000" dirty="0" smtClean="0">
                <a:solidFill>
                  <a:srgbClr val="002060"/>
                </a:solidFill>
              </a:rPr>
              <a:t>, kas tiek </a:t>
            </a:r>
            <a:r>
              <a:rPr lang="lv-LV" sz="2000" dirty="0">
                <a:solidFill>
                  <a:srgbClr val="002060"/>
                </a:solidFill>
              </a:rPr>
              <a:t>aprēķināts, pamatojoties uz katras valsts daļu kopējā Ziemeļvalstu/Baltijas valstu iekšzemes kopproduktā (IKP) par pēdējiem diviem pieejamajiem gadiem. </a:t>
            </a:r>
          </a:p>
          <a:p>
            <a:pPr algn="ctr">
              <a:lnSpc>
                <a:spcPct val="80000"/>
              </a:lnSpc>
              <a:defRPr/>
            </a:pPr>
            <a:r>
              <a:rPr lang="lv-LV" sz="2000" dirty="0" smtClean="0">
                <a:solidFill>
                  <a:srgbClr val="002060"/>
                </a:solidFill>
              </a:rPr>
              <a:t>Latvijas  i</a:t>
            </a:r>
            <a:r>
              <a:rPr lang="lv-LV" sz="2000" dirty="0" smtClean="0">
                <a:solidFill>
                  <a:srgbClr val="002060"/>
                </a:solidFill>
                <a:hlinkClick r:id="rId5"/>
              </a:rPr>
              <a:t>kgadējā iemaksa </a:t>
            </a:r>
            <a:r>
              <a:rPr lang="lv-LV" sz="2000" i="1" dirty="0">
                <a:solidFill>
                  <a:srgbClr val="002060"/>
                </a:solidFill>
                <a:hlinkClick r:id="rId5"/>
              </a:rPr>
              <a:t>Nordplus</a:t>
            </a:r>
            <a:r>
              <a:rPr lang="lv-LV" sz="2000" dirty="0">
                <a:solidFill>
                  <a:srgbClr val="002060"/>
                </a:solidFill>
                <a:hlinkClick r:id="rId5"/>
              </a:rPr>
              <a:t> budžetā </a:t>
            </a:r>
            <a:r>
              <a:rPr lang="lv-LV" sz="2000" dirty="0" smtClean="0">
                <a:solidFill>
                  <a:srgbClr val="002060"/>
                </a:solidFill>
              </a:rPr>
              <a:t>ir apm. 185 000 </a:t>
            </a:r>
            <a:r>
              <a:rPr lang="lv-LV" sz="2000" dirty="0" err="1" smtClean="0">
                <a:solidFill>
                  <a:srgbClr val="002060"/>
                </a:solidFill>
              </a:rPr>
              <a:t>euro</a:t>
            </a:r>
            <a:r>
              <a:rPr lang="lv-LV" sz="2000" dirty="0" smtClean="0">
                <a:solidFill>
                  <a:srgbClr val="002060"/>
                </a:solidFill>
              </a:rPr>
              <a:t>. </a:t>
            </a:r>
          </a:p>
          <a:p>
            <a:pPr algn="ctr">
              <a:lnSpc>
                <a:spcPct val="80000"/>
              </a:lnSpc>
              <a:defRPr/>
            </a:pPr>
            <a:endParaRPr lang="lv-LV" altLang="lv-LV" sz="2200" dirty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73318" y="4413251"/>
            <a:ext cx="5645844" cy="2418228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15062" y="471013"/>
            <a:ext cx="6954618" cy="845364"/>
          </a:xfrm>
        </p:spPr>
        <p:txBody>
          <a:bodyPr>
            <a:normAutofit/>
          </a:bodyPr>
          <a:lstStyle/>
          <a:p>
            <a:r>
              <a:rPr lang="nb-NO" altLang="lv-LV" sz="2700" b="1" dirty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Nordplus</a:t>
            </a:r>
            <a:r>
              <a:rPr lang="lv-LV" altLang="lv-LV" sz="2700" b="1" dirty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altLang="lv-LV" sz="27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programmas vadība (3)</a:t>
            </a:r>
            <a:endParaRPr lang="lv-LV" sz="2700" b="1" dirty="0">
              <a:solidFill>
                <a:srgbClr val="0B7D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372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0784" y="1292225"/>
            <a:ext cx="7443216" cy="3652838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Pieaugušo izglītības </a:t>
            </a:r>
            <a:r>
              <a:rPr lang="lv-LV" altLang="lv-LV" dirty="0" err="1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apakšrogrammas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r>
              <a:rPr lang="lv-LV" altLang="lv-LV" dirty="0" err="1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līdzadministratora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– </a:t>
            </a:r>
            <a:r>
              <a:rPr lang="lv-LV" altLang="lv-LV" b="1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2"/>
              </a:rPr>
              <a:t>Valsts izglītības attīstības aģentūras 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galvenās funkcijas:</a:t>
            </a:r>
          </a:p>
          <a:p>
            <a:pPr>
              <a:buFontTx/>
              <a:buChar char="-"/>
              <a:defRPr/>
            </a:pP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projektu pieteicēju un īstenotāju konsultēšana, informatīvi pasākumi par Nordplus programmu;</a:t>
            </a:r>
          </a:p>
          <a:p>
            <a:pPr>
              <a:buFontTx/>
              <a:buChar char="-"/>
              <a:defRPr/>
            </a:pPr>
            <a:r>
              <a:rPr lang="lv-LV" altLang="lv-LV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iesaiste projektu pieteikumu vērtēšanā (!VIAA pārstāvji NEVĒRTĒ projektus no Latvijas iesniedzējiem!);</a:t>
            </a:r>
          </a:p>
          <a:p>
            <a:pPr>
              <a:buFontTx/>
              <a:buChar char="-"/>
              <a:defRPr/>
            </a:pPr>
            <a:r>
              <a:rPr lang="lv-LV" altLang="lv-LV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p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rojektu pieredzes un labas prakses popularizācija (piem., «pieredzes stāsti» VIAA </a:t>
            </a:r>
            <a:r>
              <a:rPr lang="lv-LV" altLang="lv-LV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mājas 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lapā</a:t>
            </a:r>
            <a:r>
              <a:rPr lang="lv-LV" altLang="lv-LV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: </a:t>
            </a:r>
            <a:r>
              <a:rPr lang="lv-LV" altLang="lv-LV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3"/>
              </a:rPr>
              <a:t>http://viaa.gov.lv/lat/nordplus/nordplus_pieredze/nordplus_pieauguso</a:t>
            </a: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3"/>
              </a:rPr>
              <a:t>/</a:t>
            </a:r>
            <a:endParaRPr lang="lv-LV" altLang="lv-LV" dirty="0" smtClean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marL="0" indent="0" algn="ctr">
              <a:buNone/>
              <a:defRPr/>
            </a:pPr>
            <a:r>
              <a:rPr lang="lv-LV" altLang="lv-LV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VIAA pārstāvji var apmeklēt Nordplus projektu pasākumus, veikt monitoringa vizītes, sagatavot ieteikumus projektu īstenotājiem un apakšprogrammas galvenajam administratoram. 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366125" y="6324600"/>
            <a:ext cx="473075" cy="304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EF56610-A421-49B9-8F1A-5D384C5714C4}" type="slidenum">
              <a:rPr lang="en-US" altLang="lv-LV" smtClean="0"/>
              <a:pPr/>
              <a:t>13</a:t>
            </a:fld>
            <a:endParaRPr lang="en-US" altLang="lv-LV" smtClean="0"/>
          </a:p>
        </p:txBody>
      </p:sp>
      <p:pic>
        <p:nvPicPr>
          <p:cNvPr id="30725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1024" y="4860072"/>
            <a:ext cx="3848957" cy="21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15062" y="471013"/>
            <a:ext cx="6954618" cy="845364"/>
          </a:xfrm>
        </p:spPr>
        <p:txBody>
          <a:bodyPr>
            <a:normAutofit fontScale="90000"/>
          </a:bodyPr>
          <a:lstStyle/>
          <a:p>
            <a:r>
              <a:rPr lang="nb-NO" altLang="lv-LV" sz="3000" b="1" dirty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Nordplus</a:t>
            </a:r>
            <a:r>
              <a:rPr lang="lv-LV" altLang="lv-LV" sz="3000" b="1" dirty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altLang="lv-LV" sz="30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programmas vadība (4) </a:t>
            </a:r>
            <a:endParaRPr lang="lv-LV" sz="3000" b="1" dirty="0">
              <a:solidFill>
                <a:srgbClr val="0B7D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519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461" y="1744546"/>
            <a:ext cx="8247780" cy="827314"/>
          </a:xfrm>
        </p:spPr>
        <p:txBody>
          <a:bodyPr>
            <a:normAutofit/>
          </a:bodyPr>
          <a:lstStyle/>
          <a:p>
            <a:pPr algn="ctr"/>
            <a:r>
              <a:rPr lang="lv-LV" altLang="lv-LV" sz="35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III </a:t>
            </a:r>
            <a:r>
              <a:rPr lang="nb-NO" altLang="lv-LV" sz="35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Nordplus</a:t>
            </a:r>
            <a:r>
              <a:rPr lang="lv-LV" altLang="lv-LV" sz="35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skaitļi un fakti</a:t>
            </a:r>
            <a:endParaRPr lang="lv-LV" sz="35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3420" y="2963746"/>
            <a:ext cx="4481862" cy="2987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842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354" y="2500833"/>
            <a:ext cx="8615190" cy="258896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lv-LV" sz="2200" dirty="0" smtClean="0">
                <a:solidFill>
                  <a:srgbClr val="002060"/>
                </a:solidFill>
              </a:rPr>
              <a:t>Ik </a:t>
            </a:r>
            <a:r>
              <a:rPr lang="lv-LV" sz="2200" dirty="0">
                <a:solidFill>
                  <a:srgbClr val="002060"/>
                </a:solidFill>
              </a:rPr>
              <a:t>gadus mobilitātēs  </a:t>
            </a:r>
            <a:r>
              <a:rPr lang="lv-LV" sz="2200" dirty="0" smtClean="0">
                <a:solidFill>
                  <a:srgbClr val="002060"/>
                </a:solidFill>
              </a:rPr>
              <a:t>no visām programmas dalībvalstīm piedalās ap </a:t>
            </a:r>
            <a:r>
              <a:rPr lang="lv-LV" sz="2200" b="1" dirty="0" smtClean="0">
                <a:solidFill>
                  <a:srgbClr val="002060"/>
                </a:solidFill>
              </a:rPr>
              <a:t>9000 </a:t>
            </a:r>
            <a:r>
              <a:rPr lang="lv-LV" sz="2200" dirty="0" smtClean="0">
                <a:solidFill>
                  <a:srgbClr val="002060"/>
                </a:solidFill>
              </a:rPr>
              <a:t>izglītotāju un izglītojamo;</a:t>
            </a:r>
          </a:p>
          <a:p>
            <a:pPr algn="just">
              <a:buFont typeface="Wingdings" pitchFamily="2" charset="2"/>
              <a:buChar char="ü"/>
            </a:pPr>
            <a:r>
              <a:rPr lang="lv-LV" sz="2200" dirty="0" smtClean="0">
                <a:solidFill>
                  <a:srgbClr val="002060"/>
                </a:solidFill>
              </a:rPr>
              <a:t>Ik gadus Nordplus programmā iesaistās ap </a:t>
            </a:r>
            <a:r>
              <a:rPr lang="lv-LV" sz="2200" b="1" dirty="0" smtClean="0">
                <a:solidFill>
                  <a:srgbClr val="002060"/>
                </a:solidFill>
              </a:rPr>
              <a:t>3000 </a:t>
            </a:r>
            <a:r>
              <a:rPr lang="lv-LV" sz="2200" dirty="0" smtClean="0">
                <a:solidFill>
                  <a:srgbClr val="002060"/>
                </a:solidFill>
              </a:rPr>
              <a:t> organizāciju, iestāžu, uzņēmumu no visām programmas dalībvalstīm;</a:t>
            </a:r>
          </a:p>
          <a:p>
            <a:pPr algn="just">
              <a:buFont typeface="Wingdings" pitchFamily="2" charset="2"/>
              <a:buChar char="ü"/>
            </a:pPr>
            <a:r>
              <a:rPr lang="lv-LV" sz="2200" dirty="0">
                <a:solidFill>
                  <a:srgbClr val="002060"/>
                </a:solidFill>
              </a:rPr>
              <a:t>Katru gadu apmēram 50 – 60% no projektu iesniedzējiem ir organizācijas un iestādes, kuras nav iesniegušas  Nordplus projektu pēdējo 3 gadu </a:t>
            </a:r>
            <a:r>
              <a:rPr lang="lv-LV" sz="2200" dirty="0" smtClean="0">
                <a:solidFill>
                  <a:srgbClr val="002060"/>
                </a:solidFill>
              </a:rPr>
              <a:t>laikā;</a:t>
            </a:r>
          </a:p>
          <a:p>
            <a:pPr algn="just">
              <a:buFont typeface="Wingdings" pitchFamily="2" charset="2"/>
              <a:buChar char="ü"/>
            </a:pPr>
            <a:endParaRPr lang="lv-LV" sz="2200" dirty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lv-LV" sz="2200" dirty="0" smtClean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lv-LV" sz="2200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61071" y="0"/>
            <a:ext cx="6242413" cy="1325563"/>
          </a:xfrm>
        </p:spPr>
        <p:txBody>
          <a:bodyPr>
            <a:normAutofit/>
          </a:bodyPr>
          <a:lstStyle/>
          <a:p>
            <a:r>
              <a:rPr lang="lv-LV" sz="32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  <a:sym typeface="Dancer-Light" pitchFamily="2" charset="0"/>
              </a:rPr>
              <a:t>Nordplus -  skaitļi un fakti  </a:t>
            </a:r>
            <a:endParaRPr lang="lv-LV" sz="3200" b="1" dirty="0">
              <a:solidFill>
                <a:srgbClr val="0B7D91"/>
              </a:solidFill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4017"/>
          <a:stretch>
            <a:fillRect/>
          </a:stretch>
        </p:blipFill>
        <p:spPr bwMode="auto">
          <a:xfrm>
            <a:off x="4696832" y="4685628"/>
            <a:ext cx="4362540" cy="217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608462" y="1254086"/>
            <a:ext cx="7414352" cy="9713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71450" marR="0" lvl="0" indent="-171450" algn="just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lv-LV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Programmas budžets veidojas no programmas </a:t>
            </a:r>
            <a:r>
              <a:rPr kumimoji="0" lang="lv-LV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dalībvalstu iemaksām</a:t>
            </a:r>
            <a:r>
              <a:rPr kumimoji="0" lang="lv-LV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Tas tiek aprēķināts, pamatojoties uz katras valsts daļu kopējā Ziemeļvalstu/Baltijas valstu iekšzemes kopproduktā (IKP) par pēdējiem diviem gadiem; </a:t>
            </a:r>
            <a:endParaRPr kumimoji="0" lang="lv-LV" sz="2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62857" y="4920344"/>
            <a:ext cx="4325257" cy="1447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just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lv-LV" altLang="lv-LV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MS PGothic" panose="020B0600070205080204" pitchFamily="34" charset="-128"/>
                <a:cs typeface="+mn-cs"/>
              </a:rPr>
              <a:t>Ikgadējais Nordplus programmas  finansējums projektiem </a:t>
            </a:r>
            <a:r>
              <a:rPr kumimoji="0" lang="lv-LV" altLang="lv-LV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MS PGothic" panose="020B0600070205080204" pitchFamily="34" charset="-128"/>
                <a:cs typeface="+mn-cs"/>
              </a:rPr>
              <a:t>no visām dalībvalstīm </a:t>
            </a:r>
            <a:r>
              <a:rPr kumimoji="0" lang="lv-LV" altLang="lv-LV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MS PGothic" panose="020B0600070205080204" pitchFamily="34" charset="-128"/>
                <a:cs typeface="+mn-cs"/>
              </a:rPr>
              <a:t>ir ap </a:t>
            </a:r>
            <a:r>
              <a:rPr kumimoji="0" lang="lv-LV" altLang="lv-LV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MS PGothic" panose="020B0600070205080204" pitchFamily="34" charset="-128"/>
                <a:cs typeface="+mn-cs"/>
              </a:rPr>
              <a:t>10 milj. EUR.</a:t>
            </a:r>
          </a:p>
        </p:txBody>
      </p:sp>
    </p:spTree>
    <p:extLst>
      <p:ext uri="{BB962C8B-B14F-4D97-AF65-F5344CB8AC3E}">
        <p14:creationId xmlns:p14="http://schemas.microsoft.com/office/powerpoint/2010/main" xmlns="" val="76329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 txBox="1">
            <a:spLocks/>
          </p:cNvSpPr>
          <p:nvPr/>
        </p:nvSpPr>
        <p:spPr bwMode="auto">
          <a:xfrm>
            <a:off x="1814285" y="473075"/>
            <a:ext cx="709748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957" tIns="46979" rIns="93957" bIns="46979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3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62000" indent="-2921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73163" indent="-233363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43063" indent="-233363">
              <a:spcBef>
                <a:spcPct val="20000"/>
              </a:spcBef>
              <a:buFont typeface="Arial" panose="020B0604020202020204" pitchFamily="34" charset="0"/>
              <a:buChar char="–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112963" indent="-233363">
              <a:spcBef>
                <a:spcPct val="20000"/>
              </a:spcBef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70163" indent="-233363" defTabSz="9382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7363" indent="-233363" defTabSz="9382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84563" indent="-233363" defTabSz="9382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41763" indent="-233363" defTabSz="9382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lv-LV" altLang="lv-LV" sz="2500" b="1" dirty="0">
                <a:solidFill>
                  <a:srgbClr val="0B7D91"/>
                </a:solidFill>
                <a:latin typeface="Verdana" panose="020B0604030504040204" pitchFamily="34" charset="0"/>
                <a:sym typeface="Dancer-Light"/>
              </a:rPr>
              <a:t>Kopējais Nordplus programmas atbalstīto projektu skaits un piešķirtais finansējums 2008. – 2020. </a:t>
            </a:r>
            <a:endParaRPr lang="lv-LV" altLang="lv-LV" sz="2500" b="1" dirty="0">
              <a:solidFill>
                <a:srgbClr val="0B7D91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47650" y="1719263"/>
          <a:ext cx="8770939" cy="4124322"/>
        </p:xfrm>
        <a:graphic>
          <a:graphicData uri="http://schemas.openxmlformats.org/drawingml/2006/table">
            <a:tbl>
              <a:tblPr/>
              <a:tblGrid>
                <a:gridCol w="983969">
                  <a:extLst>
                    <a:ext uri="{9D8B030D-6E8A-4147-A177-3AD203B41FA5}">
                      <a16:colId xmlns="" xmlns:a16="http://schemas.microsoft.com/office/drawing/2014/main" val="770596639"/>
                    </a:ext>
                  </a:extLst>
                </a:gridCol>
                <a:gridCol w="482415">
                  <a:extLst>
                    <a:ext uri="{9D8B030D-6E8A-4147-A177-3AD203B41FA5}">
                      <a16:colId xmlns="" xmlns:a16="http://schemas.microsoft.com/office/drawing/2014/main" val="1484984654"/>
                    </a:ext>
                  </a:extLst>
                </a:gridCol>
                <a:gridCol w="426752">
                  <a:extLst>
                    <a:ext uri="{9D8B030D-6E8A-4147-A177-3AD203B41FA5}">
                      <a16:colId xmlns="" xmlns:a16="http://schemas.microsoft.com/office/drawing/2014/main" val="3465348382"/>
                    </a:ext>
                  </a:extLst>
                </a:gridCol>
                <a:gridCol w="593743">
                  <a:extLst>
                    <a:ext uri="{9D8B030D-6E8A-4147-A177-3AD203B41FA5}">
                      <a16:colId xmlns="" xmlns:a16="http://schemas.microsoft.com/office/drawing/2014/main" val="1670059221"/>
                    </a:ext>
                  </a:extLst>
                </a:gridCol>
                <a:gridCol w="463862">
                  <a:extLst>
                    <a:ext uri="{9D8B030D-6E8A-4147-A177-3AD203B41FA5}">
                      <a16:colId xmlns="" xmlns:a16="http://schemas.microsoft.com/office/drawing/2014/main" val="3641103682"/>
                    </a:ext>
                  </a:extLst>
                </a:gridCol>
                <a:gridCol w="473139">
                  <a:extLst>
                    <a:ext uri="{9D8B030D-6E8A-4147-A177-3AD203B41FA5}">
                      <a16:colId xmlns="" xmlns:a16="http://schemas.microsoft.com/office/drawing/2014/main" val="2700603198"/>
                    </a:ext>
                  </a:extLst>
                </a:gridCol>
                <a:gridCol w="500970">
                  <a:extLst>
                    <a:ext uri="{9D8B030D-6E8A-4147-A177-3AD203B41FA5}">
                      <a16:colId xmlns="" xmlns:a16="http://schemas.microsoft.com/office/drawing/2014/main" val="1269408532"/>
                    </a:ext>
                  </a:extLst>
                </a:gridCol>
                <a:gridCol w="491693">
                  <a:extLst>
                    <a:ext uri="{9D8B030D-6E8A-4147-A177-3AD203B41FA5}">
                      <a16:colId xmlns="" xmlns:a16="http://schemas.microsoft.com/office/drawing/2014/main" val="151812621"/>
                    </a:ext>
                  </a:extLst>
                </a:gridCol>
                <a:gridCol w="519525">
                  <a:extLst>
                    <a:ext uri="{9D8B030D-6E8A-4147-A177-3AD203B41FA5}">
                      <a16:colId xmlns="" xmlns:a16="http://schemas.microsoft.com/office/drawing/2014/main" val="3560730064"/>
                    </a:ext>
                  </a:extLst>
                </a:gridCol>
                <a:gridCol w="528802">
                  <a:extLst>
                    <a:ext uri="{9D8B030D-6E8A-4147-A177-3AD203B41FA5}">
                      <a16:colId xmlns="" xmlns:a16="http://schemas.microsoft.com/office/drawing/2014/main" val="2295289775"/>
                    </a:ext>
                  </a:extLst>
                </a:gridCol>
                <a:gridCol w="473139">
                  <a:extLst>
                    <a:ext uri="{9D8B030D-6E8A-4147-A177-3AD203B41FA5}">
                      <a16:colId xmlns="" xmlns:a16="http://schemas.microsoft.com/office/drawing/2014/main" val="85967128"/>
                    </a:ext>
                  </a:extLst>
                </a:gridCol>
                <a:gridCol w="491693">
                  <a:extLst>
                    <a:ext uri="{9D8B030D-6E8A-4147-A177-3AD203B41FA5}">
                      <a16:colId xmlns="" xmlns:a16="http://schemas.microsoft.com/office/drawing/2014/main" val="2470041688"/>
                    </a:ext>
                  </a:extLst>
                </a:gridCol>
                <a:gridCol w="463862">
                  <a:extLst>
                    <a:ext uri="{9D8B030D-6E8A-4147-A177-3AD203B41FA5}">
                      <a16:colId xmlns="" xmlns:a16="http://schemas.microsoft.com/office/drawing/2014/main" val="870666594"/>
                    </a:ext>
                  </a:extLst>
                </a:gridCol>
                <a:gridCol w="445308">
                  <a:extLst>
                    <a:ext uri="{9D8B030D-6E8A-4147-A177-3AD203B41FA5}">
                      <a16:colId xmlns="" xmlns:a16="http://schemas.microsoft.com/office/drawing/2014/main" val="1354957841"/>
                    </a:ext>
                  </a:extLst>
                </a:gridCol>
                <a:gridCol w="431716">
                  <a:extLst>
                    <a:ext uri="{9D8B030D-6E8A-4147-A177-3AD203B41FA5}">
                      <a16:colId xmlns="" xmlns:a16="http://schemas.microsoft.com/office/drawing/2014/main" val="3439835432"/>
                    </a:ext>
                  </a:extLst>
                </a:gridCol>
                <a:gridCol w="1000351">
                  <a:extLst>
                    <a:ext uri="{9D8B030D-6E8A-4147-A177-3AD203B41FA5}">
                      <a16:colId xmlns="" xmlns:a16="http://schemas.microsoft.com/office/drawing/2014/main" val="1383341261"/>
                    </a:ext>
                  </a:extLst>
                </a:gridCol>
              </a:tblGrid>
              <a:tr h="273134"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Valsts/gads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Kopā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Finansējums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C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12948613"/>
                  </a:ext>
                </a:extLst>
              </a:tr>
              <a:tr h="273134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Somija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1325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26 664 203</a:t>
                      </a:r>
                      <a:endParaRPr lang="lv-LV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48409088"/>
                  </a:ext>
                </a:extLst>
              </a:tr>
              <a:tr h="273134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Dānija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1097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25 612 436</a:t>
                      </a:r>
                      <a:endParaRPr lang="lv-LV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0588538"/>
                  </a:ext>
                </a:extLst>
              </a:tr>
              <a:tr h="273134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Zviedrija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107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868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16 065 605</a:t>
                      </a:r>
                      <a:endParaRPr lang="lv-LV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88246098"/>
                  </a:ext>
                </a:extLst>
              </a:tr>
              <a:tr h="273134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Norvēģija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685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17 103 921</a:t>
                      </a:r>
                      <a:endParaRPr lang="lv-LV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73822461"/>
                  </a:ext>
                </a:extLst>
              </a:tr>
              <a:tr h="273134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Latvija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458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7 918 602</a:t>
                      </a:r>
                      <a:endParaRPr lang="lv-LV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95562839"/>
                  </a:ext>
                </a:extLst>
              </a:tr>
              <a:tr h="273134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Lietuva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439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10 837 025</a:t>
                      </a:r>
                      <a:endParaRPr lang="lv-LV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70156043"/>
                  </a:ext>
                </a:extLst>
              </a:tr>
              <a:tr h="273134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Islande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381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10 988 678</a:t>
                      </a:r>
                      <a:endParaRPr lang="lv-LV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47591058"/>
                  </a:ext>
                </a:extLst>
              </a:tr>
              <a:tr h="273134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Igaunija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324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8 651 255</a:t>
                      </a:r>
                      <a:endParaRPr lang="lv-LV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26654137"/>
                  </a:ext>
                </a:extLst>
              </a:tr>
              <a:tr h="273134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Fēru salas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1 132 626</a:t>
                      </a:r>
                      <a:endParaRPr lang="lv-LV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22197835"/>
                  </a:ext>
                </a:extLst>
              </a:tr>
              <a:tr h="273134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Ālandu</a:t>
                      </a:r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salas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557 755</a:t>
                      </a:r>
                      <a:endParaRPr lang="lv-LV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48976892"/>
                  </a:ext>
                </a:extLst>
              </a:tr>
              <a:tr h="273134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Grenlande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1 147 865</a:t>
                      </a:r>
                      <a:endParaRPr lang="lv-LV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11611635"/>
                  </a:ext>
                </a:extLst>
              </a:tr>
              <a:tr h="273134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Dienv.Šlēzviga</a:t>
                      </a:r>
                      <a:endParaRPr lang="lv-LV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45791077"/>
                  </a:ext>
                </a:extLst>
              </a:tr>
              <a:tr h="286790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Citi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5105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90249066"/>
                  </a:ext>
                </a:extLst>
              </a:tr>
              <a:tr h="286790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Kopā</a:t>
                      </a:r>
                    </a:p>
                  </a:txBody>
                  <a:tcPr marL="7201" marR="7201" marT="72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442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482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514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512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447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384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443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460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395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463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423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363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5703</a:t>
                      </a: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126 685 076</a:t>
                      </a:r>
                      <a:endParaRPr lang="lv-LV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1" marR="7201" marT="72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63454123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99951" y="5940365"/>
            <a:ext cx="904404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22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Nordplus statistika pieejama </a:t>
            </a:r>
            <a:r>
              <a:rPr lang="lv-LV" sz="22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http://statistikk.nordplusonline.org</a:t>
            </a:r>
            <a:endParaRPr lang="lv-LV" sz="2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22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 txBox="1">
            <a:spLocks/>
          </p:cNvSpPr>
          <p:nvPr/>
        </p:nvSpPr>
        <p:spPr bwMode="auto">
          <a:xfrm>
            <a:off x="1847850" y="473075"/>
            <a:ext cx="729615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957" tIns="46979" rIns="93957" bIns="46979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3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62000" indent="-2921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73163" indent="-233363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43063" indent="-233363">
              <a:spcBef>
                <a:spcPct val="20000"/>
              </a:spcBef>
              <a:buFont typeface="Arial" panose="020B0604020202020204" pitchFamily="34" charset="0"/>
              <a:buChar char="–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112963" indent="-233363">
              <a:spcBef>
                <a:spcPct val="20000"/>
              </a:spcBef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70163" indent="-233363" defTabSz="9382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7363" indent="-233363" defTabSz="9382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84563" indent="-233363" defTabSz="9382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41763" indent="-233363" defTabSz="9382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lv-LV" altLang="lv-LV" sz="2500" b="1" dirty="0">
                <a:solidFill>
                  <a:srgbClr val="0B7D91"/>
                </a:solidFill>
                <a:latin typeface="Verdana" panose="020B0604030504040204" pitchFamily="34" charset="0"/>
                <a:sym typeface="Dancer-Light"/>
              </a:rPr>
              <a:t>Nordplus programmas atbalstīto projektu skaits un piešķirtais finansējums Latvijas organizācijām 2008. – 2020. </a:t>
            </a:r>
            <a:endParaRPr lang="lv-LV" altLang="lv-LV" sz="2500" b="1" dirty="0">
              <a:solidFill>
                <a:srgbClr val="0B7D91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/>
          </p:nvPr>
        </p:nvGraphicFramePr>
        <p:xfrm>
          <a:off x="1118035" y="2249467"/>
          <a:ext cx="7488936" cy="3257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916" name="Text Placeholder 3"/>
          <p:cNvSpPr txBox="1">
            <a:spLocks/>
          </p:cNvSpPr>
          <p:nvPr/>
        </p:nvSpPr>
        <p:spPr bwMode="auto">
          <a:xfrm rot="10800000" flipV="1">
            <a:off x="0" y="5556250"/>
            <a:ext cx="8723313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957" tIns="46979" rIns="93957" bIns="46979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3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62000" indent="-2921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73163" indent="-233363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43063" indent="-233363">
              <a:spcBef>
                <a:spcPct val="20000"/>
              </a:spcBef>
              <a:buFont typeface="Arial" panose="020B0604020202020204" pitchFamily="34" charset="0"/>
              <a:buChar char="–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112963" indent="-233363">
              <a:spcBef>
                <a:spcPct val="20000"/>
              </a:spcBef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70163" indent="-233363" defTabSz="9382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7363" indent="-233363" defTabSz="9382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84563" indent="-233363" defTabSz="9382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41763" indent="-233363" defTabSz="9382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lv-LV" altLang="lv-LV" sz="2000" dirty="0">
                <a:solidFill>
                  <a:srgbClr val="002060"/>
                </a:solidFill>
                <a:latin typeface="Verdana" panose="020B0604030504040204" pitchFamily="34" charset="0"/>
              </a:rPr>
              <a:t>Kopumā visās Nordplus apakšprogrammās no 2008. līdz 2020. gadam apstiprināti </a:t>
            </a:r>
            <a:r>
              <a:rPr lang="lv-LV" altLang="lv-LV" sz="2000" b="1" dirty="0">
                <a:solidFill>
                  <a:srgbClr val="002060"/>
                </a:solidFill>
                <a:latin typeface="Verdana" panose="020B0604030504040204" pitchFamily="34" charset="0"/>
              </a:rPr>
              <a:t>458 </a:t>
            </a:r>
            <a:r>
              <a:rPr lang="lv-LV" altLang="lv-LV" sz="2000" dirty="0">
                <a:solidFill>
                  <a:srgbClr val="002060"/>
                </a:solidFill>
                <a:latin typeface="Verdana" panose="020B0604030504040204" pitchFamily="34" charset="0"/>
              </a:rPr>
              <a:t>Latvijas</a:t>
            </a:r>
            <a:r>
              <a:rPr lang="lv-LV" altLang="lv-LV" sz="2000" b="1" dirty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lv-LV" altLang="lv-LV" sz="2000" dirty="0">
                <a:solidFill>
                  <a:srgbClr val="002060"/>
                </a:solidFill>
                <a:latin typeface="Verdana" panose="020B0604030504040204" pitchFamily="34" charset="0"/>
              </a:rPr>
              <a:t>iesniedzēju projekti par kopējo summu ~ </a:t>
            </a:r>
            <a:r>
              <a:rPr lang="lv-LV" altLang="lv-LV" sz="2000" b="1" dirty="0">
                <a:solidFill>
                  <a:srgbClr val="002060"/>
                </a:solidFill>
                <a:latin typeface="Verdana" panose="020B0604030504040204" pitchFamily="34" charset="0"/>
              </a:rPr>
              <a:t>8 miljoni </a:t>
            </a:r>
            <a:r>
              <a:rPr lang="lv-LV" altLang="lv-LV" sz="20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eiro.  </a:t>
            </a:r>
            <a:endParaRPr lang="lv-LV" altLang="lv-LV" sz="20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437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1"/>
          <p:cNvSpPr>
            <a:spLocks noGrp="1"/>
          </p:cNvSpPr>
          <p:nvPr>
            <p:ph idx="1"/>
          </p:nvPr>
        </p:nvSpPr>
        <p:spPr>
          <a:xfrm>
            <a:off x="2362454" y="1560513"/>
            <a:ext cx="6397498" cy="4775200"/>
          </a:xfrm>
        </p:spPr>
        <p:txBody>
          <a:bodyPr>
            <a:normAutofit/>
          </a:bodyPr>
          <a:lstStyle/>
          <a:p>
            <a:pPr marL="265113" indent="-265113" algn="just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lv-LV" altLang="lv-LV" sz="30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2020. gadā no visām 8 programmas dalībvalstīm tika </a:t>
            </a:r>
            <a:r>
              <a:rPr lang="lv-LV" altLang="lv-LV" sz="3000" u="sng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iesniegti </a:t>
            </a:r>
            <a:r>
              <a:rPr lang="lv-LV" altLang="lv-LV" sz="3000" b="1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500</a:t>
            </a:r>
            <a:r>
              <a:rPr lang="lv-LV" altLang="lv-LV" sz="30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projektu pieteikumi par kopējo summu 21, 53 milj. </a:t>
            </a:r>
            <a:r>
              <a:rPr lang="lv-LV" altLang="lv-LV" sz="3000" dirty="0" err="1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eur</a:t>
            </a:r>
            <a:endParaRPr lang="lv-LV" altLang="lv-LV" sz="3000" dirty="0" smtClean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265113" indent="-265113" algn="just">
              <a:buFont typeface="Wingdings" panose="05000000000000000000" pitchFamily="2" charset="2"/>
              <a:buChar char="ü"/>
              <a:defRPr/>
            </a:pPr>
            <a:r>
              <a:rPr lang="lv-LV" altLang="lv-LV" sz="30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2020. gadā kopumā 8 programmas dalībvalstīs tika </a:t>
            </a:r>
            <a:r>
              <a:rPr lang="lv-LV" altLang="lv-LV" sz="3000" u="sng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apstiprināti </a:t>
            </a:r>
            <a:r>
              <a:rPr lang="lv-LV" sz="3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363 </a:t>
            </a:r>
            <a:r>
              <a:rPr lang="lv-LV" altLang="lv-LV" sz="30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pieteikumi (73%) par kopējo summu </a:t>
            </a:r>
            <a:r>
              <a:rPr lang="lv-LV" altLang="lv-LV" sz="3000" b="1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10,</a:t>
            </a:r>
            <a:r>
              <a:rPr lang="lv-LV" altLang="lv-LV" sz="3000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 </a:t>
            </a:r>
            <a:r>
              <a:rPr lang="lv-LV" altLang="lv-LV" sz="3000" b="1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 milj. </a:t>
            </a:r>
            <a:r>
              <a:rPr lang="lv-LV" altLang="lv-LV" sz="3000" b="1" dirty="0" err="1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eur</a:t>
            </a:r>
            <a:endParaRPr lang="lv-LV" altLang="lv-LV" sz="3000" b="1" dirty="0" smtClean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defRPr/>
            </a:pPr>
            <a:endParaRPr lang="lv-LV" altLang="lv-LV" sz="3000" b="1" dirty="0" smtClean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endParaRPr lang="lv-LV" altLang="lv-LV" sz="3000" b="1" dirty="0" smtClean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endParaRPr lang="lv-LV" altLang="lv-LV" sz="2500" dirty="0" smtClean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pic>
        <p:nvPicPr>
          <p:cNvPr id="3174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202"/>
          <a:stretch>
            <a:fillRect/>
          </a:stretch>
        </p:blipFill>
        <p:spPr bwMode="auto">
          <a:xfrm>
            <a:off x="130175" y="2157413"/>
            <a:ext cx="23145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927952" y="474663"/>
            <a:ext cx="7017744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v-LV" sz="3500" dirty="0" smtClean="0">
                <a:solidFill>
                  <a:srgbClr val="0B7D91"/>
                </a:solidFill>
                <a:sym typeface="Dancer-Light" pitchFamily="2" charset="0"/>
              </a:rPr>
              <a:t>Nordplus 2020. gada projektu konkursa rezultāti </a:t>
            </a:r>
            <a:endParaRPr lang="lv-LV" sz="3500" dirty="0">
              <a:solidFill>
                <a:srgbClr val="0B7D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639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76475" y="458788"/>
            <a:ext cx="6423025" cy="10366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nb-NO" altLang="lv-LV" sz="2800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Nordplus</a:t>
            </a:r>
            <a:r>
              <a:rPr lang="lv-LV" altLang="lv-LV" sz="2800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 2020.gada projektu konkursa kopējie rezultāti </a:t>
            </a:r>
            <a:r>
              <a:rPr lang="lv-LV" altLang="lv-LV" sz="2800" u="sng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visās dalībvalstīs  </a:t>
            </a:r>
            <a:endParaRPr lang="lv-LV" altLang="lv-LV" sz="2900" u="sng" dirty="0" smtClean="0">
              <a:ea typeface="MS PGothic" panose="020B0600070205080204" pitchFamily="34" charset="-128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45987004"/>
              </p:ext>
            </p:extLst>
          </p:nvPr>
        </p:nvGraphicFramePr>
        <p:xfrm>
          <a:off x="196850" y="1981200"/>
          <a:ext cx="8728075" cy="3600451"/>
        </p:xfrm>
        <a:graphic>
          <a:graphicData uri="http://schemas.openxmlformats.org/drawingml/2006/table">
            <a:tbl>
              <a:tblPr/>
              <a:tblGrid>
                <a:gridCol w="1476375">
                  <a:extLst>
                    <a:ext uri="{9D8B030D-6E8A-4147-A177-3AD203B41FA5}">
                      <a16:colId xmlns="" xmlns:a16="http://schemas.microsoft.com/office/drawing/2014/main" val="3208696316"/>
                    </a:ext>
                  </a:extLst>
                </a:gridCol>
                <a:gridCol w="977900">
                  <a:extLst>
                    <a:ext uri="{9D8B030D-6E8A-4147-A177-3AD203B41FA5}">
                      <a16:colId xmlns="" xmlns:a16="http://schemas.microsoft.com/office/drawing/2014/main" val="1818007542"/>
                    </a:ext>
                  </a:extLst>
                </a:gridCol>
                <a:gridCol w="1027113">
                  <a:extLst>
                    <a:ext uri="{9D8B030D-6E8A-4147-A177-3AD203B41FA5}">
                      <a16:colId xmlns="" xmlns:a16="http://schemas.microsoft.com/office/drawing/2014/main" val="4209272249"/>
                    </a:ext>
                  </a:extLst>
                </a:gridCol>
                <a:gridCol w="1244600">
                  <a:extLst>
                    <a:ext uri="{9D8B030D-6E8A-4147-A177-3AD203B41FA5}">
                      <a16:colId xmlns="" xmlns:a16="http://schemas.microsoft.com/office/drawing/2014/main" val="161661091"/>
                    </a:ext>
                  </a:extLst>
                </a:gridCol>
                <a:gridCol w="1246187">
                  <a:extLst>
                    <a:ext uri="{9D8B030D-6E8A-4147-A177-3AD203B41FA5}">
                      <a16:colId xmlns="" xmlns:a16="http://schemas.microsoft.com/office/drawing/2014/main" val="1769287882"/>
                    </a:ext>
                  </a:extLst>
                </a:gridCol>
                <a:gridCol w="1557338">
                  <a:extLst>
                    <a:ext uri="{9D8B030D-6E8A-4147-A177-3AD203B41FA5}">
                      <a16:colId xmlns="" xmlns:a16="http://schemas.microsoft.com/office/drawing/2014/main" val="344644246"/>
                    </a:ext>
                  </a:extLst>
                </a:gridCol>
                <a:gridCol w="1198562">
                  <a:extLst>
                    <a:ext uri="{9D8B030D-6E8A-4147-A177-3AD203B41FA5}">
                      <a16:colId xmlns="" xmlns:a16="http://schemas.microsoft.com/office/drawing/2014/main" val="3733870249"/>
                    </a:ext>
                  </a:extLst>
                </a:gridCol>
              </a:tblGrid>
              <a:tr h="73647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Apakšprogramma</a:t>
                      </a:r>
                      <a:endParaRPr kumimoji="0" lang="lv-LV" altLang="lv-LV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Iesniegtie projektu pieteikumi</a:t>
                      </a:r>
                      <a:endParaRPr kumimoji="0" lang="lv-LV" altLang="lv-LV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Apstiprinātie projekti</a:t>
                      </a: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Atbalstītie no iesniegtajiem, %</a:t>
                      </a: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Pieprasītais finansējums  (milj. eiro) </a:t>
                      </a: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Piešķirtais finansējums </a:t>
                      </a:r>
                    </a:p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(milj. eiro)</a:t>
                      </a: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Piešķirtais </a:t>
                      </a:r>
                      <a:r>
                        <a:rPr kumimoji="0" lang="lv-LV" altLang="lv-LV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fin</a:t>
                      </a:r>
                      <a:r>
                        <a:rPr kumimoji="0" lang="lv-LV" altLang="lv-LV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., %  no pieprasītā</a:t>
                      </a:r>
                      <a:endParaRPr kumimoji="0" lang="lv-LV" altLang="lv-LV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83765554"/>
                  </a:ext>
                </a:extLst>
              </a:tr>
              <a:tr h="56981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Jauniešu</a:t>
                      </a:r>
                      <a:endParaRPr kumimoji="0" lang="lv-LV" altLang="lv-LV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A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132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105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80%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92075"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92075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4 126 192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92075"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92075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2 996 274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73%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63698014"/>
                  </a:ext>
                </a:extLst>
              </a:tr>
              <a:tr h="56981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Augstākās izglītības</a:t>
                      </a:r>
                      <a:endParaRPr kumimoji="0" lang="lv-LV" altLang="lv-LV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208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175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84%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92075"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92075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9 594 201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92075"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92075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4 281 778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45%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19644002"/>
                  </a:ext>
                </a:extLst>
              </a:tr>
              <a:tr h="56981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Pieaugušo izglītības</a:t>
                      </a:r>
                      <a:endParaRPr kumimoji="0" lang="lv-LV" altLang="lv-LV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92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43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47%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92075"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92075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3 761 805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92075"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92075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1 233 420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33%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43296176"/>
                  </a:ext>
                </a:extLst>
              </a:tr>
              <a:tr h="2857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Horizontālā</a:t>
                      </a:r>
                      <a:endParaRPr kumimoji="0" lang="lv-LV" altLang="lv-LV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38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19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50%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92075"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92075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2 596 507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92075"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92075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977 713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38%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83299044"/>
                  </a:ext>
                </a:extLst>
              </a:tr>
              <a:tr h="56981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Ziemeļvalstu valodu</a:t>
                      </a:r>
                      <a:endParaRPr kumimoji="0" lang="lv-LV" altLang="lv-LV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29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21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72%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92075"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92075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1 453 367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92075"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92075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735 675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51% </a:t>
                      </a:r>
                    </a:p>
                  </a:txBody>
                  <a:tcPr marL="19050" marR="19050" marT="19047" marB="190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412107678"/>
                  </a:ext>
                </a:extLst>
              </a:tr>
              <a:tr h="2990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Kopā:</a:t>
                      </a:r>
                      <a:endParaRPr kumimoji="0" lang="lv-LV" altLang="lv-LV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68583" marR="68583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500 </a:t>
                      </a:r>
                    </a:p>
                  </a:txBody>
                  <a:tcPr marL="19050" marR="19050" marT="19047" marB="190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363</a:t>
                      </a:r>
                    </a:p>
                  </a:txBody>
                  <a:tcPr marL="19050" marR="19050" marT="19047" marB="190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73% </a:t>
                      </a:r>
                    </a:p>
                  </a:txBody>
                  <a:tcPr marL="19050" marR="19050" marT="19047" marB="190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92075"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92075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21 532 072 </a:t>
                      </a:r>
                    </a:p>
                  </a:txBody>
                  <a:tcPr marL="19050" marR="19050" marT="19047" marB="190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10 224 860 </a:t>
                      </a:r>
                    </a:p>
                  </a:txBody>
                  <a:tcPr marL="19050" marR="19050" marT="19047" marB="190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5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3352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7924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2496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706813" indent="-49213" defTabSz="9382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38213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48%</a:t>
                      </a:r>
                    </a:p>
                  </a:txBody>
                  <a:tcPr marL="19050" marR="19050" marT="19047" marB="190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89237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4235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615950"/>
          </a:xfrm>
        </p:spPr>
        <p:txBody>
          <a:bodyPr>
            <a:noAutofit/>
          </a:bodyPr>
          <a:lstStyle/>
          <a:p>
            <a:pPr algn="ctr"/>
            <a:r>
              <a:rPr lang="lv-LV" altLang="lv-LV" sz="36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Prezentācijas saturs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1683658" y="1351189"/>
            <a:ext cx="7794170" cy="512127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500"/>
              </a:spcAft>
              <a:buNone/>
            </a:pPr>
            <a:r>
              <a:rPr lang="lv-LV" altLang="lv-LV" sz="2600" b="1" dirty="0" smtClean="0">
                <a:solidFill>
                  <a:srgbClr val="0B7D91"/>
                </a:solidFill>
                <a:ea typeface="Verdana" panose="020B0604030504040204" pitchFamily="34" charset="0"/>
                <a:hlinkClick r:id="rId3" action="ppaction://hlinksldjump"/>
              </a:rPr>
              <a:t>I </a:t>
            </a:r>
            <a:r>
              <a:rPr lang="lv-LV" altLang="lv-LV" sz="2600" b="1" dirty="0">
                <a:solidFill>
                  <a:srgbClr val="0B7D91"/>
                </a:solidFill>
                <a:ea typeface="Verdana" panose="020B0604030504040204" pitchFamily="34" charset="0"/>
                <a:hlinkClick r:id="rId3" action="ppaction://hlinksldjump"/>
              </a:rPr>
              <a:t>V</a:t>
            </a:r>
            <a:r>
              <a:rPr lang="lv-LV" altLang="lv-LV" sz="2600" b="1" dirty="0" smtClean="0">
                <a:solidFill>
                  <a:srgbClr val="0B7D91"/>
                </a:solidFill>
                <a:ea typeface="Verdana" panose="020B0604030504040204" pitchFamily="34" charset="0"/>
                <a:hlinkClick r:id="rId3" action="ppaction://hlinksldjump"/>
              </a:rPr>
              <a:t>ispārējā </a:t>
            </a:r>
            <a:r>
              <a:rPr lang="lv-LV" altLang="lv-LV" sz="2600" b="1" dirty="0">
                <a:solidFill>
                  <a:srgbClr val="0B7D91"/>
                </a:solidFill>
                <a:ea typeface="Verdana" panose="020B0604030504040204" pitchFamily="34" charset="0"/>
                <a:hlinkClick r:id="rId3" action="ppaction://hlinksldjump"/>
              </a:rPr>
              <a:t>informācija par </a:t>
            </a:r>
            <a:r>
              <a:rPr lang="nb-NO" altLang="lv-LV" sz="2600" b="1" dirty="0">
                <a:solidFill>
                  <a:srgbClr val="0B7D91"/>
                </a:solidFill>
                <a:ea typeface="Verdana" panose="020B0604030504040204" pitchFamily="34" charset="0"/>
                <a:hlinkClick r:id="rId3" action="ppaction://hlinksldjump"/>
              </a:rPr>
              <a:t>Nordplus</a:t>
            </a:r>
            <a:r>
              <a:rPr lang="lv-LV" altLang="lv-LV" sz="2600" b="1" dirty="0">
                <a:solidFill>
                  <a:srgbClr val="0B7D91"/>
                </a:solidFill>
                <a:ea typeface="Verdana" panose="020B0604030504040204" pitchFamily="34" charset="0"/>
                <a:hlinkClick r:id="rId3" action="ppaction://hlinksldjump"/>
              </a:rPr>
              <a:t> programmu</a:t>
            </a:r>
            <a:endParaRPr lang="lv-LV" altLang="lv-LV" sz="2600" b="1" dirty="0" smtClean="0">
              <a:solidFill>
                <a:srgbClr val="002060"/>
              </a:solidFill>
              <a:ea typeface="MS PGothic" panose="020B0600070205080204" pitchFamily="34" charset="-128"/>
            </a:endParaRPr>
          </a:p>
          <a:p>
            <a:pPr>
              <a:spcBef>
                <a:spcPts val="1200"/>
              </a:spcBef>
              <a:spcAft>
                <a:spcPts val="500"/>
              </a:spcAft>
              <a:buNone/>
            </a:pPr>
            <a:r>
              <a:rPr lang="lv-LV" altLang="lv-LV" sz="2600" b="1" dirty="0">
                <a:solidFill>
                  <a:srgbClr val="0B7D91"/>
                </a:solidFill>
                <a:ea typeface="Verdana" panose="020B0604030504040204" pitchFamily="34" charset="0"/>
                <a:hlinkClick r:id="rId4" action="ppaction://hlinksldjump"/>
              </a:rPr>
              <a:t>II </a:t>
            </a:r>
            <a:r>
              <a:rPr lang="nb-NO" altLang="lv-LV" sz="2600" b="1" dirty="0">
                <a:solidFill>
                  <a:srgbClr val="0B7D91"/>
                </a:solidFill>
                <a:ea typeface="Verdana" panose="020B0604030504040204" pitchFamily="34" charset="0"/>
                <a:hlinkClick r:id="rId4" action="ppaction://hlinksldjump"/>
              </a:rPr>
              <a:t>Nordplus</a:t>
            </a:r>
            <a:r>
              <a:rPr lang="lv-LV" altLang="lv-LV" sz="2600" b="1" dirty="0">
                <a:solidFill>
                  <a:srgbClr val="0B7D91"/>
                </a:solidFill>
                <a:ea typeface="Verdana" panose="020B0604030504040204" pitchFamily="34" charset="0"/>
                <a:hlinkClick r:id="rId4" action="ppaction://hlinksldjump"/>
              </a:rPr>
              <a:t> programmas vadība un </a:t>
            </a:r>
            <a:r>
              <a:rPr lang="lv-LV" altLang="lv-LV" sz="2600" b="1" dirty="0" smtClean="0">
                <a:solidFill>
                  <a:srgbClr val="0B7D91"/>
                </a:solidFill>
                <a:ea typeface="Verdana" panose="020B0604030504040204" pitchFamily="34" charset="0"/>
                <a:hlinkClick r:id="rId4" action="ppaction://hlinksldjump"/>
              </a:rPr>
              <a:t>administrācija</a:t>
            </a:r>
            <a:endParaRPr lang="lv-LV" altLang="lv-LV" sz="2600" b="1" dirty="0" smtClean="0">
              <a:solidFill>
                <a:srgbClr val="0B7D91"/>
              </a:solidFill>
              <a:ea typeface="Verdana" panose="020B0604030504040204" pitchFamily="34" charset="0"/>
            </a:endParaRPr>
          </a:p>
          <a:p>
            <a:pPr>
              <a:spcBef>
                <a:spcPts val="1200"/>
              </a:spcBef>
              <a:spcAft>
                <a:spcPts val="500"/>
              </a:spcAft>
              <a:buNone/>
            </a:pPr>
            <a:r>
              <a:rPr lang="lv-LV" altLang="lv-LV" sz="2600" b="1" dirty="0">
                <a:solidFill>
                  <a:srgbClr val="0B7D91"/>
                </a:solidFill>
                <a:ea typeface="Verdana" panose="020B0604030504040204" pitchFamily="34" charset="0"/>
                <a:hlinkClick r:id="rId5" action="ppaction://hlinksldjump"/>
              </a:rPr>
              <a:t>III </a:t>
            </a:r>
            <a:r>
              <a:rPr lang="nb-NO" altLang="lv-LV" sz="2600" b="1" dirty="0">
                <a:solidFill>
                  <a:srgbClr val="0B7D91"/>
                </a:solidFill>
                <a:ea typeface="Verdana" panose="020B0604030504040204" pitchFamily="34" charset="0"/>
                <a:hlinkClick r:id="rId5" action="ppaction://hlinksldjump"/>
              </a:rPr>
              <a:t>Nordplus</a:t>
            </a:r>
            <a:r>
              <a:rPr lang="lv-LV" altLang="lv-LV" sz="2600" b="1" dirty="0">
                <a:solidFill>
                  <a:srgbClr val="0B7D91"/>
                </a:solidFill>
                <a:ea typeface="Verdana" panose="020B0604030504040204" pitchFamily="34" charset="0"/>
                <a:hlinkClick r:id="rId5" action="ppaction://hlinksldjump"/>
              </a:rPr>
              <a:t> – skaitļi un </a:t>
            </a:r>
            <a:r>
              <a:rPr lang="lv-LV" altLang="lv-LV" sz="2600" b="1" dirty="0" smtClean="0">
                <a:solidFill>
                  <a:srgbClr val="0B7D91"/>
                </a:solidFill>
                <a:ea typeface="Verdana" panose="020B0604030504040204" pitchFamily="34" charset="0"/>
                <a:hlinkClick r:id="rId5" action="ppaction://hlinksldjump"/>
              </a:rPr>
              <a:t>fakti</a:t>
            </a:r>
            <a:endParaRPr lang="lv-LV" altLang="lv-LV" sz="2600" b="1" dirty="0" smtClean="0">
              <a:solidFill>
                <a:srgbClr val="0B7D91"/>
              </a:solidFill>
              <a:ea typeface="Verdana" panose="020B0604030504040204" pitchFamily="34" charset="0"/>
            </a:endParaRPr>
          </a:p>
          <a:p>
            <a:pPr>
              <a:spcBef>
                <a:spcPts val="1200"/>
              </a:spcBef>
              <a:spcAft>
                <a:spcPts val="500"/>
              </a:spcAft>
              <a:buNone/>
            </a:pPr>
            <a:r>
              <a:rPr lang="lv-LV" altLang="lv-LV" sz="2600" b="1" dirty="0" smtClean="0">
                <a:solidFill>
                  <a:srgbClr val="0B7D91"/>
                </a:solidFill>
                <a:ea typeface="Verdana" panose="020B0604030504040204" pitchFamily="34" charset="0"/>
                <a:hlinkClick r:id="rId6" action="ppaction://hlinksldjump"/>
              </a:rPr>
              <a:t>IV 2021. gada Nordplus projektu konkurss  </a:t>
            </a:r>
            <a:endParaRPr lang="lv-LV" altLang="lv-LV" sz="2600" b="1" dirty="0" smtClean="0">
              <a:solidFill>
                <a:srgbClr val="0B7D91"/>
              </a:solidFill>
              <a:ea typeface="Verdana" panose="020B0604030504040204" pitchFamily="34" charset="0"/>
            </a:endParaRPr>
          </a:p>
          <a:p>
            <a:pPr>
              <a:spcBef>
                <a:spcPts val="1200"/>
              </a:spcBef>
              <a:spcAft>
                <a:spcPts val="500"/>
              </a:spcAft>
              <a:buNone/>
            </a:pPr>
            <a:r>
              <a:rPr lang="lv-LV" sz="2600" b="1" u="sng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  <a:hlinkClick r:id="rId7" action="ppaction://hlinksldjump"/>
              </a:rPr>
              <a:t>V Projektu</a:t>
            </a:r>
            <a:r>
              <a:rPr lang="lv-LV" sz="2600" b="1" u="sng" dirty="0" smtClean="0">
                <a:solidFill>
                  <a:schemeClr val="accent1">
                    <a:lumMod val="50000"/>
                  </a:schemeClr>
                </a:solidFill>
                <a:hlinkClick r:id="rId7" action="ppaction://hlinksldjump"/>
              </a:rPr>
              <a:t> </a:t>
            </a:r>
            <a:r>
              <a:rPr lang="lv-LV" sz="2600" b="1" u="sng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  <a:hlinkClick r:id="rId7" action="ppaction://hlinksldjump"/>
              </a:rPr>
              <a:t>pieteikumu vērtēšana </a:t>
            </a:r>
            <a:endParaRPr lang="lv-LV" altLang="lv-LV" sz="2600" b="1" u="sng" dirty="0" smtClean="0">
              <a:solidFill>
                <a:srgbClr val="0B7D91"/>
              </a:solidFill>
              <a:ea typeface="Verdana" panose="020B0604030504040204" pitchFamily="34" charset="0"/>
            </a:endParaRPr>
          </a:p>
          <a:p>
            <a:pPr>
              <a:spcBef>
                <a:spcPts val="1200"/>
              </a:spcBef>
              <a:spcAft>
                <a:spcPts val="500"/>
              </a:spcAft>
              <a:buNone/>
            </a:pPr>
            <a:r>
              <a:rPr lang="lv-LV" altLang="lv-LV" sz="2600" b="1" dirty="0" smtClean="0">
                <a:solidFill>
                  <a:srgbClr val="FF0000"/>
                </a:solidFill>
                <a:ea typeface="Verdana" panose="020B0604030504040204" pitchFamily="34" charset="0"/>
                <a:hlinkClick r:id="rId8" action="ppaction://hlinksldjump"/>
              </a:rPr>
              <a:t>VI Izmaiņas projektu īstenošanā saistībā ar COVID 19 </a:t>
            </a:r>
            <a:endParaRPr lang="lv-LV" altLang="lv-LV" sz="2600" b="1" dirty="0" smtClean="0">
              <a:solidFill>
                <a:srgbClr val="FF0000"/>
              </a:solidFill>
              <a:ea typeface="Verdana" panose="020B0604030504040204" pitchFamily="34" charset="0"/>
            </a:endParaRPr>
          </a:p>
          <a:p>
            <a:pPr>
              <a:spcBef>
                <a:spcPts val="1200"/>
              </a:spcBef>
              <a:spcAft>
                <a:spcPts val="500"/>
              </a:spcAft>
              <a:buNone/>
            </a:pPr>
            <a:r>
              <a:rPr lang="lv-LV" altLang="lv-LV" sz="2600" b="1" dirty="0" smtClean="0">
                <a:solidFill>
                  <a:srgbClr val="0B7D91"/>
                </a:solidFill>
                <a:ea typeface="Verdana" panose="020B0604030504040204" pitchFamily="34" charset="0"/>
                <a:hlinkClick r:id="rId9" action="ppaction://hlinksldjump"/>
              </a:rPr>
              <a:t>VII Kontaktinformācija </a:t>
            </a:r>
            <a:endParaRPr lang="lv-LV" altLang="lv-LV" sz="2600" b="1" dirty="0" smtClean="0">
              <a:solidFill>
                <a:srgbClr val="0B7D91"/>
              </a:solidFill>
              <a:ea typeface="Verdana" panose="020B060403050404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endParaRPr lang="lv-LV" altLang="lv-LV" sz="2600" b="1" dirty="0" smtClean="0">
              <a:solidFill>
                <a:srgbClr val="0B7D91"/>
              </a:solidFill>
              <a:ea typeface="Verdana" panose="020B0604030504040204" pitchFamily="34" charset="0"/>
            </a:endParaRP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761AC43-E523-4FB6-9B1D-FAB1D55764A8}" type="slidenum">
              <a:rPr lang="en-US" altLang="lv-LV" smtClean="0"/>
              <a:pPr/>
              <a:t>2</a:t>
            </a:fld>
            <a:endParaRPr lang="en-US" altLang="lv-LV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772840" y="4927365"/>
            <a:ext cx="2710148" cy="1805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3587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600075"/>
          </a:xfrm>
        </p:spPr>
        <p:txBody>
          <a:bodyPr>
            <a:normAutofit fontScale="90000"/>
          </a:bodyPr>
          <a:lstStyle/>
          <a:p>
            <a:r>
              <a:rPr lang="lv-LV" altLang="lv-LV" sz="2500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2020. gada atbalstīto projektu pieteikumu sadalījums starp programmas dalībvalstīm</a:t>
            </a:r>
          </a:p>
        </p:txBody>
      </p:sp>
      <p:pic>
        <p:nvPicPr>
          <p:cNvPr id="34820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19" t="7701" r="7849" b="4881"/>
          <a:stretch/>
        </p:blipFill>
        <p:spPr bwMode="auto">
          <a:xfrm>
            <a:off x="1947673" y="1920239"/>
            <a:ext cx="5934456" cy="4361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5527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2603500" y="458788"/>
            <a:ext cx="6096000" cy="10366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nb-NO" altLang="lv-LV" sz="2800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Nordplus</a:t>
            </a:r>
            <a:r>
              <a:rPr lang="lv-LV" altLang="lv-LV" sz="2800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 </a:t>
            </a:r>
            <a:r>
              <a:rPr lang="lv-LV" altLang="lv-LV" sz="2800" u="sng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2020. </a:t>
            </a:r>
            <a:r>
              <a:rPr lang="lv-LV" altLang="lv-LV" sz="2800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gada projektu konkursa rezultāti Latvijā </a:t>
            </a:r>
            <a:r>
              <a:rPr lang="nb-NO" altLang="lv-LV" sz="2800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 </a:t>
            </a:r>
            <a:endParaRPr lang="lv-LV" altLang="lv-LV" sz="2900" dirty="0" smtClean="0">
              <a:ea typeface="MS PGothic" panose="020B0600070205080204" pitchFamily="34" charset="-128"/>
            </a:endParaRPr>
          </a:p>
        </p:txBody>
      </p:sp>
      <p:pic>
        <p:nvPicPr>
          <p:cNvPr id="3379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04672" y="1658938"/>
          <a:ext cx="8040879" cy="3989386"/>
        </p:xfrm>
        <a:graphic>
          <a:graphicData uri="http://schemas.openxmlformats.org/drawingml/2006/table">
            <a:tbl>
              <a:tblPr firstRow="1" firstCol="1" bandRow="1"/>
              <a:tblGrid>
                <a:gridCol w="1429087">
                  <a:extLst>
                    <a:ext uri="{9D8B030D-6E8A-4147-A177-3AD203B41FA5}">
                      <a16:colId xmlns="" xmlns:a16="http://schemas.microsoft.com/office/drawing/2014/main" val="3225842479"/>
                    </a:ext>
                  </a:extLst>
                </a:gridCol>
                <a:gridCol w="1392772">
                  <a:extLst>
                    <a:ext uri="{9D8B030D-6E8A-4147-A177-3AD203B41FA5}">
                      <a16:colId xmlns="" xmlns:a16="http://schemas.microsoft.com/office/drawing/2014/main" val="2321282132"/>
                    </a:ext>
                  </a:extLst>
                </a:gridCol>
                <a:gridCol w="1836291">
                  <a:extLst>
                    <a:ext uri="{9D8B030D-6E8A-4147-A177-3AD203B41FA5}">
                      <a16:colId xmlns="" xmlns:a16="http://schemas.microsoft.com/office/drawing/2014/main" val="3736753382"/>
                    </a:ext>
                  </a:extLst>
                </a:gridCol>
                <a:gridCol w="1538490">
                  <a:extLst>
                    <a:ext uri="{9D8B030D-6E8A-4147-A177-3AD203B41FA5}">
                      <a16:colId xmlns="" xmlns:a16="http://schemas.microsoft.com/office/drawing/2014/main" val="1495315728"/>
                    </a:ext>
                  </a:extLst>
                </a:gridCol>
                <a:gridCol w="1844239">
                  <a:extLst>
                    <a:ext uri="{9D8B030D-6E8A-4147-A177-3AD203B41FA5}">
                      <a16:colId xmlns="" xmlns:a16="http://schemas.microsoft.com/office/drawing/2014/main" val="3028990911"/>
                    </a:ext>
                  </a:extLst>
                </a:gridCol>
              </a:tblGrid>
              <a:tr h="10437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Programmas veids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Iesniegtie </a:t>
                      </a: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projekti</a:t>
                      </a:r>
                      <a:r>
                        <a:rPr lang="lv-LV" sz="1600" b="1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(koordinatori no LV)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Apstiprinātie </a:t>
                      </a: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projekti (no iesniegtajiem)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LV</a:t>
                      </a:r>
                      <a:r>
                        <a:rPr lang="lv-LV" sz="1600" b="1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koordinēto a</a:t>
                      </a: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pstiprināto </a:t>
                      </a: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projektu budžets (EUR)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Kā partneri no LV citu valstu koordinētos projektos piedalās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20889184"/>
                  </a:ext>
                </a:extLst>
              </a:tr>
              <a:tr h="5705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Jauniešu</a:t>
                      </a:r>
                      <a:endParaRPr lang="lv-LV" sz="16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36</a:t>
                      </a:r>
                      <a:endParaRPr lang="lv-LV" sz="16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28 (78%)</a:t>
                      </a:r>
                      <a:endParaRPr lang="lv-LV" sz="16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lv-LV" sz="16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581 133 </a:t>
                      </a:r>
                      <a:endParaRPr lang="lv-LV" sz="16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20 organizācijas</a:t>
                      </a:r>
                      <a:endParaRPr lang="lv-LV" sz="16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52272995"/>
                  </a:ext>
                </a:extLst>
              </a:tr>
              <a:tr h="5705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Augstākās izglītības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18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14 (78%)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254974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65 </a:t>
                      </a: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organizācijas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85351654"/>
                  </a:ext>
                </a:extLst>
              </a:tr>
              <a:tr h="5705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Pieaugušo izglītības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24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8 (33 %)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171 575 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22 organizācija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31218067"/>
                  </a:ext>
                </a:extLst>
              </a:tr>
              <a:tr h="285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Horizontālā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6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3 (50%)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114 100 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 organizācijas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29133304"/>
                  </a:ext>
                </a:extLst>
              </a:tr>
              <a:tr h="6633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Ziemeļvalstu valodu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1 (50%)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20 985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31782641"/>
                  </a:ext>
                </a:extLst>
              </a:tr>
              <a:tr h="285287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Kopā: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  <a:endParaRPr lang="lv-LV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 (63%)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1 142 767 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394091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7504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2273300" y="365125"/>
            <a:ext cx="6242050" cy="1325563"/>
          </a:xfrm>
        </p:spPr>
        <p:txBody>
          <a:bodyPr>
            <a:normAutofit/>
          </a:bodyPr>
          <a:lstStyle/>
          <a:p>
            <a:r>
              <a:rPr lang="lv-LV" altLang="lv-LV" sz="25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  <a:sym typeface="Dancer-Light"/>
              </a:rPr>
              <a:t>Nordplus finansējuma sadalījums starp apakšprogrammām 2020</a:t>
            </a:r>
            <a:endParaRPr lang="lv-LV" altLang="lv-LV" sz="2500" b="1" dirty="0" smtClean="0">
              <a:solidFill>
                <a:srgbClr val="0B7D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35843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44253981"/>
              </p:ext>
            </p:extLst>
          </p:nvPr>
        </p:nvGraphicFramePr>
        <p:xfrm>
          <a:off x="1758950" y="1430338"/>
          <a:ext cx="7385050" cy="4678362"/>
        </p:xfrm>
        <a:graphic>
          <a:graphicData uri="http://schemas.openxmlformats.org/presentationml/2006/ole">
            <p:oleObj spid="_x0000_s1042" name="Chart" r:id="rId4" imgW="7400914" imgH="4676762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46612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2603500" y="458788"/>
            <a:ext cx="6096000" cy="1036637"/>
          </a:xfrm>
        </p:spPr>
        <p:txBody>
          <a:bodyPr>
            <a:normAutofit fontScale="90000"/>
          </a:bodyPr>
          <a:lstStyle/>
          <a:p>
            <a:r>
              <a:rPr lang="nb-NO" altLang="lv-LV" sz="2800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Nordplus</a:t>
            </a:r>
            <a:r>
              <a:rPr lang="lv-LV" altLang="lv-LV" sz="2800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 2020. gada projektu konkursa rezultāti Latvijā </a:t>
            </a:r>
            <a:r>
              <a:rPr lang="nb-NO" altLang="lv-LV" sz="2800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 </a:t>
            </a:r>
            <a:endParaRPr lang="lv-LV" altLang="lv-LV" sz="2900" dirty="0" smtClean="0">
              <a:ea typeface="MS PGothic" panose="020B0600070205080204" pitchFamily="34" charset="-128"/>
            </a:endParaRPr>
          </a:p>
        </p:txBody>
      </p:sp>
      <p:pic>
        <p:nvPicPr>
          <p:cNvPr id="3072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20567878"/>
              </p:ext>
            </p:extLst>
          </p:nvPr>
        </p:nvGraphicFramePr>
        <p:xfrm>
          <a:off x="1581912" y="1673353"/>
          <a:ext cx="6519672" cy="4252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72748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2603500" y="458788"/>
            <a:ext cx="6096000" cy="10366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nb-NO" altLang="lv-LV" sz="2800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Nordplus</a:t>
            </a:r>
            <a:r>
              <a:rPr lang="lv-LV" altLang="lv-LV" sz="2800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 2020. gada projektu konkursa rezultātu kopsavilkums programmas oficiālajā portālā </a:t>
            </a:r>
            <a:r>
              <a:rPr lang="nb-NO" altLang="lv-LV" sz="2800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 </a:t>
            </a:r>
            <a:endParaRPr lang="lv-LV" altLang="lv-LV" sz="2900" dirty="0" smtClean="0">
              <a:ea typeface="MS PGothic" panose="020B0600070205080204" pitchFamily="34" charset="-128"/>
            </a:endParaRPr>
          </a:p>
        </p:txBody>
      </p:sp>
      <p:pic>
        <p:nvPicPr>
          <p:cNvPr id="37891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Content Placeholder 2"/>
          <p:cNvSpPr>
            <a:spLocks noGrp="1"/>
          </p:cNvSpPr>
          <p:nvPr>
            <p:ph idx="1"/>
          </p:nvPr>
        </p:nvSpPr>
        <p:spPr>
          <a:xfrm>
            <a:off x="484188" y="2182813"/>
            <a:ext cx="8202612" cy="1117600"/>
          </a:xfrm>
        </p:spPr>
        <p:txBody>
          <a:bodyPr/>
          <a:lstStyle/>
          <a:p>
            <a:r>
              <a:rPr lang="lv-LV" altLang="lv-LV" dirty="0" smtClean="0">
                <a:ea typeface="MS PGothic" panose="020B0600070205080204" pitchFamily="34" charset="-128"/>
                <a:hlinkClick r:id="rId3"/>
              </a:rPr>
              <a:t>https://admin.nordplusonline.org/News2/NEWS-AND-ARCHIVE/Results-of-the-Nordplus-2020-application-round</a:t>
            </a:r>
            <a:r>
              <a:rPr lang="lv-LV" altLang="lv-LV" dirty="0" smtClean="0">
                <a:ea typeface="MS PGothic" panose="020B0600070205080204" pitchFamily="34" charset="-128"/>
              </a:rPr>
              <a:t> </a:t>
            </a:r>
          </a:p>
          <a:p>
            <a:endParaRPr lang="lv-LV" altLang="lv-LV" dirty="0" smtClean="0">
              <a:ea typeface="MS PGothic" panose="020B0600070205080204" pitchFamily="34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45949" y="2908300"/>
            <a:ext cx="3760102" cy="361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8316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40" y="374470"/>
            <a:ext cx="6442710" cy="766354"/>
          </a:xfrm>
        </p:spPr>
        <p:txBody>
          <a:bodyPr>
            <a:normAutofit fontScale="90000"/>
          </a:bodyPr>
          <a:lstStyle/>
          <a:p>
            <a:pPr algn="ctr"/>
            <a:r>
              <a:rPr lang="lv-LV" altLang="lv-LV" sz="35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IV </a:t>
            </a:r>
            <a:r>
              <a:rPr lang="nb-NO" altLang="lv-LV" sz="35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Nordplus</a:t>
            </a:r>
            <a:r>
              <a:rPr lang="lv-LV" altLang="lv-LV" sz="35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 2021. gada projektu konkurss (1)</a:t>
            </a:r>
            <a:endParaRPr lang="lv-LV" sz="3500" b="1" dirty="0">
              <a:solidFill>
                <a:srgbClr val="0B7D9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2400" y="1140824"/>
            <a:ext cx="5939536" cy="523384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  <a:defRPr/>
            </a:pPr>
            <a:endParaRPr lang="lv-LV" altLang="lv-LV" sz="2600" dirty="0" smtClean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216000" indent="-216000"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lv-LV" altLang="lv-LV" sz="26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2020.gada 1. novembrī</a:t>
            </a:r>
            <a:r>
              <a:rPr lang="lv-LV" altLang="lv-LV" sz="2600" b="1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izsludināts ikgadējais Nordplus projektu konkurss </a:t>
            </a:r>
            <a:r>
              <a:rPr lang="lv-LV" altLang="lv-LV" sz="26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3"/>
              </a:rPr>
              <a:t>https://www.nordplusonline.org/calls/call-for-applications-round-1-february-2021/</a:t>
            </a:r>
            <a:r>
              <a:rPr lang="lv-LV" altLang="lv-LV" sz="26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endParaRPr lang="lv-LV" altLang="lv-LV" sz="2600" b="1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216000" indent="-216000"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lv-LV" altLang="lv-LV" sz="2600" dirty="0" smtClean="0">
                <a:solidFill>
                  <a:srgbClr val="FF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pieteikumu iesniegšanas termiņš</a:t>
            </a:r>
            <a:r>
              <a:rPr lang="lv-LV" altLang="lv-LV" sz="2600" b="1" dirty="0" smtClean="0">
                <a:solidFill>
                  <a:srgbClr val="FF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- 2021.gada  1. februāris </a:t>
            </a:r>
            <a:r>
              <a:rPr lang="lv-LV" altLang="lv-LV" sz="2600" dirty="0" smtClean="0">
                <a:solidFill>
                  <a:srgbClr val="FF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(plkst. 23:59 pēc Norvēģijas laika)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SzPts val="2600"/>
              <a:buFont typeface="Wingdings" panose="05000000000000000000" pitchFamily="2" charset="2"/>
              <a:buChar char="ü"/>
            </a:pPr>
            <a:r>
              <a:rPr lang="lv-LV" sz="2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lv-LV" sz="2600" dirty="0">
                <a:solidFill>
                  <a:srgbClr val="002060"/>
                </a:solidFill>
                <a:latin typeface="Calibri" panose="020F0502020204030204" pitchFamily="34" charset="0"/>
              </a:rPr>
              <a:t>2021</a:t>
            </a:r>
            <a:r>
              <a:rPr lang="lv-LV" sz="26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. - </a:t>
            </a:r>
            <a:r>
              <a:rPr lang="lv-LV" sz="2600" dirty="0">
                <a:solidFill>
                  <a:srgbClr val="002060"/>
                </a:solidFill>
                <a:latin typeface="Calibri" panose="020F0502020204030204" pitchFamily="34" charset="0"/>
              </a:rPr>
              <a:t>2022. gada konkursos </a:t>
            </a:r>
            <a:r>
              <a:rPr lang="lv-LV" sz="26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programma aicina iesniedzējus projektos pievērst uzmanību </a:t>
            </a:r>
            <a:r>
              <a:rPr lang="lv-LV" sz="2600" b="1" dirty="0">
                <a:solidFill>
                  <a:srgbClr val="009A00"/>
                </a:solidFill>
                <a:latin typeface="Calibri" panose="020F0502020204030204" pitchFamily="34" charset="0"/>
              </a:rPr>
              <a:t>vides, ilgtspējīgas attīstības, zaļās  ekonomikas un ar to saistīto inovāciju attīstību.</a:t>
            </a:r>
            <a:r>
              <a:rPr lang="ru-RU" sz="2600" b="1" dirty="0">
                <a:solidFill>
                  <a:srgbClr val="009A00"/>
                </a:solidFill>
                <a:latin typeface="Calibri" panose="020F0502020204030204" pitchFamily="34" charset="0"/>
              </a:rPr>
              <a:t> </a:t>
            </a:r>
            <a:r>
              <a:rPr lang="ru-RU" sz="2600" dirty="0">
                <a:solidFill>
                  <a:srgbClr val="009A00"/>
                </a:solidFill>
                <a:latin typeface="Calibri" panose="020F0502020204030204" pitchFamily="34" charset="0"/>
              </a:rPr>
              <a:t>(</a:t>
            </a:r>
            <a:r>
              <a:rPr lang="en-US" sz="2600" dirty="0">
                <a:solidFill>
                  <a:srgbClr val="009A00"/>
                </a:solidFill>
                <a:latin typeface="Calibri" panose="020F0502020204030204" pitchFamily="34" charset="0"/>
              </a:rPr>
              <a:t>“Enhancing Educational Cooperation for a Greener Future” ) </a:t>
            </a:r>
            <a:endParaRPr lang="lv-LV" sz="2600" dirty="0">
              <a:solidFill>
                <a:srgbClr val="009A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6276" y="2209800"/>
            <a:ext cx="2628448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966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40" y="374470"/>
            <a:ext cx="6442710" cy="766354"/>
          </a:xfrm>
        </p:spPr>
        <p:txBody>
          <a:bodyPr>
            <a:normAutofit fontScale="90000"/>
          </a:bodyPr>
          <a:lstStyle/>
          <a:p>
            <a:pPr algn="ctr"/>
            <a:r>
              <a:rPr lang="nb-NO" altLang="lv-LV" sz="35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Nordplus</a:t>
            </a:r>
            <a:r>
              <a:rPr lang="lv-LV" altLang="lv-LV" sz="35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2021. gada projektu konkurss (2)</a:t>
            </a:r>
            <a:endParaRPr lang="lv-LV" sz="3500" b="1" dirty="0">
              <a:solidFill>
                <a:srgbClr val="0B7D9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3006" y="1140824"/>
            <a:ext cx="7282978" cy="5233849"/>
          </a:xfrm>
        </p:spPr>
        <p:txBody>
          <a:bodyPr>
            <a:normAutofit lnSpcReduction="10000"/>
          </a:bodyPr>
          <a:lstStyle/>
          <a:p>
            <a:pPr marL="216000" indent="-2160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lv-LV" sz="26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</a:t>
            </a:r>
            <a:r>
              <a:rPr lang="lv-LV" sz="26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pieteikumu iesniegšana </a:t>
            </a:r>
            <a:r>
              <a:rPr lang="lv-LV" sz="26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notiek </a:t>
            </a:r>
            <a:r>
              <a:rPr lang="lv-LV" sz="2600" u="sng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tikai </a:t>
            </a:r>
            <a:r>
              <a:rPr lang="lv-LV" sz="2600" u="sng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elektroniskā </a:t>
            </a:r>
            <a:r>
              <a:rPr lang="lv-LV" sz="2600" u="sng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formā</a:t>
            </a:r>
            <a:r>
              <a:rPr lang="lv-LV" sz="26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600" b="1" dirty="0" err="1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Espresso</a:t>
            </a:r>
            <a:r>
              <a:rPr lang="lv-LV" sz="2600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sistēmā: </a:t>
            </a:r>
            <a:r>
              <a:rPr lang="lv-LV" sz="26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3"/>
              </a:rPr>
              <a:t>https://espresso.siu.no  </a:t>
            </a:r>
            <a:r>
              <a:rPr lang="lv-LV" sz="26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endParaRPr lang="lv-LV" sz="2600" dirty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216000" indent="-2160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lv-LV" sz="2600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6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pieteikumi jāsagatavo </a:t>
            </a:r>
            <a:r>
              <a:rPr lang="lv-LV" sz="2600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angļu valodā </a:t>
            </a:r>
            <a:r>
              <a:rPr lang="lv-LV" sz="26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</a:t>
            </a:r>
            <a:r>
              <a:rPr lang="lv-LV" sz="2600" u="sng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Ziemeļvalstu valodu programmā </a:t>
            </a:r>
            <a:r>
              <a:rPr lang="lv-LV" sz="26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– angļu valodā vai vienā no Ziemeļvalstu valodām (dāņu, zviedru vai norvēģu valodā)). </a:t>
            </a:r>
          </a:p>
          <a:p>
            <a:pPr marL="216000" indent="-2160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lv-LV" sz="26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Projekta pieteikumam jāpievieno:</a:t>
            </a:r>
          </a:p>
          <a:p>
            <a:pPr lvl="1">
              <a:lnSpc>
                <a:spcPct val="120000"/>
              </a:lnSpc>
            </a:pPr>
            <a:r>
              <a:rPr lang="lv-LV" sz="22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paraksttiesīgās personas parakstītas </a:t>
            </a:r>
            <a:r>
              <a:rPr lang="lv-LV" sz="2200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Nodomu vēstules </a:t>
            </a:r>
            <a:r>
              <a:rPr lang="lv-LV" sz="22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</a:t>
            </a:r>
            <a:r>
              <a:rPr lang="lv-LV" sz="2200" i="1" dirty="0" err="1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Letters</a:t>
            </a:r>
            <a:r>
              <a:rPr lang="lv-LV" sz="2200" i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200" i="1" dirty="0" err="1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of</a:t>
            </a:r>
            <a:r>
              <a:rPr lang="lv-LV" sz="2200" i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200" i="1" dirty="0" err="1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Intent</a:t>
            </a:r>
            <a:r>
              <a:rPr lang="lv-LV" sz="22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 par koordinatoru un katru partneri;</a:t>
            </a:r>
          </a:p>
          <a:p>
            <a:pPr lvl="1">
              <a:lnSpc>
                <a:spcPct val="120000"/>
              </a:lnSpc>
            </a:pPr>
            <a:r>
              <a:rPr lang="lv-LV" sz="22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aktivitātēm, </a:t>
            </a:r>
            <a:r>
              <a:rPr lang="lv-LV" sz="22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tīkliem </a:t>
            </a:r>
            <a:r>
              <a:rPr lang="lv-LV" sz="22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– </a:t>
            </a:r>
            <a:r>
              <a:rPr lang="lv-LV" sz="2200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budžets </a:t>
            </a:r>
            <a:r>
              <a:rPr lang="lv-LV" sz="2200" b="1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MS Excel </a:t>
            </a:r>
            <a:r>
              <a:rPr lang="lv-LV" sz="2200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formātā</a:t>
            </a:r>
            <a:r>
              <a:rPr lang="lv-LV" sz="2200" b="1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.</a:t>
            </a:r>
            <a:endParaRPr lang="lv-LV" altLang="lv-LV" sz="2200" b="1" dirty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309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298700" y="317500"/>
            <a:ext cx="6096000" cy="620713"/>
          </a:xfrm>
        </p:spPr>
        <p:txBody>
          <a:bodyPr>
            <a:noAutofit/>
          </a:bodyPr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3200" dirty="0" smtClean="0">
                <a:solidFill>
                  <a:srgbClr val="0B7D91"/>
                </a:solidFill>
                <a:ea typeface="MS PGothic" panose="020B0600070205080204" pitchFamily="34" charset="-128"/>
                <a:sym typeface="Dancer-Light" pitchFamily="2" charset="0"/>
              </a:rPr>
              <a:t>Informācijas avoti 2021. gada projektu konkursam </a:t>
            </a:r>
            <a:endParaRPr lang="en-GB" altLang="lv-LV" sz="3200" dirty="0" smtClean="0">
              <a:solidFill>
                <a:srgbClr val="0B7D91"/>
              </a:solidFill>
              <a:ea typeface="MS PGothic" panose="020B0600070205080204" pitchFamily="34" charset="-128"/>
              <a:sym typeface="Dancer-Light" pitchFamily="2" charset="0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2759772" y="1265238"/>
            <a:ext cx="6265356" cy="547687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lv-LV" altLang="lv-LV" sz="18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Nordplus programmas </a:t>
            </a:r>
            <a:r>
              <a:rPr lang="lv-LV" altLang="lv-LV" sz="1800" b="1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oficiālā mājas lapa</a:t>
            </a:r>
            <a:r>
              <a:rPr lang="lv-LV" altLang="lv-LV" sz="18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, t.sk. partneru un projektu datu bāze 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– 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; 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defRPr/>
            </a:pP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(iepriekšējā mājas lapas versija pieejama 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4"/>
              </a:rPr>
              <a:t>https://admin.nordplusonline.org/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)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defRPr/>
            </a:pPr>
            <a:r>
              <a:rPr lang="lv-LV" altLang="lv-LV" sz="18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Tajā tiek publicēti programmas oficiālie paziņojumi un dokumenti, tai  skaitā </a:t>
            </a:r>
            <a:r>
              <a:rPr lang="lv-LV" altLang="lv-LV" sz="1800" b="1" i="1" u="sng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1800" b="1" u="sng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2021. gada projektu konkursam  </a:t>
            </a:r>
            <a:r>
              <a:rPr lang="lv-LV" altLang="lv-LV" sz="1800" b="1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hlinkClick r:id="rId5"/>
              </a:rPr>
              <a:t>https://www.nordplusonline.org/how-to-apply/handbook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hlinkClick r:id="rId5"/>
              </a:rPr>
              <a:t>/</a:t>
            </a:r>
            <a:endParaRPr lang="lv-LV" altLang="lv-LV" sz="1800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  <a:defRPr/>
            </a:pP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lv-LV" altLang="lv-LV" sz="18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Tiešsaistes sistēma </a:t>
            </a:r>
            <a:r>
              <a:rPr lang="lv-LV" altLang="lv-LV" sz="1800" i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18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18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(projektu pieteikumu </a:t>
            </a:r>
            <a:r>
              <a:rPr lang="lv-LV" altLang="lv-LV" sz="18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aizpildīšana un iesniegšana</a:t>
            </a:r>
            <a:r>
              <a:rPr lang="lv-LV" altLang="lv-LV" sz="18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) 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– 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http://espresso.siu.no/espresso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1800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lv-LV" altLang="lv-LV" sz="18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Materiāli VIAA mājas lapā (prezentācijas, video) latviešu valodā – sadaļa “Nordplus” - 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http://www.viaa.gov.lv/lat/starpt_fin_intrumenti/nordplus/par_nordplus/</a:t>
            </a:r>
            <a:endParaRPr lang="lv-LV" altLang="lv-LV" sz="1800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lv-LV" altLang="lv-LV" sz="1800" b="1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VIAA sagatavotajiem materiāliem ir </a:t>
            </a:r>
            <a:r>
              <a:rPr lang="lv-LV" altLang="lv-LV" sz="1800" b="1" u="sng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informatīvs un paskaidrojošs raksturs</a:t>
            </a:r>
            <a:r>
              <a:rPr lang="lv-LV" altLang="lv-LV" sz="1800" b="1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. </a:t>
            </a:r>
            <a:r>
              <a:rPr lang="lv-LV" altLang="lv-LV" sz="1800" dirty="0" smtClean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Projektu pieteicējiem ir saistoši dokumenti, kas publicēti 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4761" y="4587697"/>
            <a:ext cx="1991766" cy="14695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1744" y="1663481"/>
            <a:ext cx="2385088" cy="10815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32049" y="2769404"/>
            <a:ext cx="2104478" cy="173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983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40" y="365127"/>
            <a:ext cx="6762888" cy="888908"/>
          </a:xfrm>
        </p:spPr>
        <p:txBody>
          <a:bodyPr>
            <a:normAutofit fontScale="90000"/>
          </a:bodyPr>
          <a:lstStyle/>
          <a:p>
            <a:r>
              <a:rPr lang="lv-LV" sz="32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V Projektu</a:t>
            </a:r>
            <a:r>
              <a:rPr lang="lv-LV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lv-LV" sz="3200" b="1" dirty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pieteikumu </a:t>
            </a:r>
            <a:r>
              <a:rPr lang="lv-LV" sz="32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vērtēšana (1)</a:t>
            </a:r>
            <a:endParaRPr lang="lv-LV" sz="3200" b="1" dirty="0">
              <a:solidFill>
                <a:srgbClr val="0B7D9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3783" y="1220561"/>
            <a:ext cx="6108193" cy="51436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</a:rPr>
              <a:t>Administratīvās vērtēšanas kritēriji: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Projekta pieteikums iesniegts elektroniski </a:t>
            </a:r>
            <a:r>
              <a:rPr lang="lv-LV" sz="2800" i="1" dirty="0" err="1" smtClean="0">
                <a:solidFill>
                  <a:schemeClr val="accent1">
                    <a:lumMod val="50000"/>
                  </a:schemeClr>
                </a:solidFill>
              </a:rPr>
              <a:t>Espresso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 sistēmā;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Projekta pieteikums sagatavots dāņu, norvēģu, zviedru vai 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</a:rPr>
              <a:t>angļu valodā;</a:t>
            </a:r>
            <a:endParaRPr lang="lv-LV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Projekta pieteikumam ir pievienotas </a:t>
            </a:r>
            <a:r>
              <a:rPr lang="lv-LV" sz="2800" dirty="0" err="1" smtClean="0">
                <a:solidFill>
                  <a:schemeClr val="accent1">
                    <a:lumMod val="50000"/>
                  </a:schemeClr>
                </a:solidFill>
              </a:rPr>
              <a:t>paraksttiesīgās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 personas parakstītās 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</a:rPr>
              <a:t>Nodomu vēstules </a:t>
            </a:r>
            <a:r>
              <a:rPr lang="lv-LV" sz="2800" u="sng" dirty="0" smtClean="0">
                <a:solidFill>
                  <a:schemeClr val="accent1">
                    <a:lumMod val="50000"/>
                  </a:schemeClr>
                </a:solidFill>
              </a:rPr>
              <a:t>par katru partneri un koordinatoru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, kā arī sadarbības projektiem un tīkliem – budžets;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Ja Nordplus projekti īstenoti arī iepriekš – vai ir izpildītas visas saistības pret programmu. </a:t>
            </a:r>
          </a:p>
        </p:txBody>
      </p:sp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284" y="2706624"/>
            <a:ext cx="2392088" cy="261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749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725" y="313509"/>
            <a:ext cx="6407876" cy="1027611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Projektu pieteikumu </a:t>
            </a:r>
            <a:r>
              <a:rPr lang="lv-LV" sz="32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vērtēšana (2) </a:t>
            </a:r>
            <a:endParaRPr lang="lv-LV" sz="3200" b="1" dirty="0">
              <a:solidFill>
                <a:srgbClr val="0B7D9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706880"/>
            <a:ext cx="7571232" cy="4711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</a:rPr>
              <a:t>Kvalitātes vērtēšanas </a:t>
            </a: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</a:rPr>
              <a:t>kritēriji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marL="539750" indent="-182563">
              <a:buFont typeface="Wingdings" panose="05000000000000000000" pitchFamily="2" charset="2"/>
              <a:buChar char="Ø"/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Projekta atbilstība;</a:t>
            </a:r>
          </a:p>
          <a:p>
            <a:pPr marL="539750" indent="-182563">
              <a:buFont typeface="Wingdings" panose="05000000000000000000" pitchFamily="2" charset="2"/>
              <a:buChar char="Ø"/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Projekta mērķi un saturs;</a:t>
            </a:r>
          </a:p>
          <a:p>
            <a:pPr marL="539750" indent="-182563">
              <a:buFont typeface="Wingdings" panose="05000000000000000000" pitchFamily="2" charset="2"/>
              <a:buChar char="Ø"/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Projekta ieviešana un partnerības kvalitāte;</a:t>
            </a:r>
          </a:p>
          <a:p>
            <a:pPr marL="539750" indent="-182563">
              <a:buFont typeface="Wingdings" panose="05000000000000000000" pitchFamily="2" charset="2"/>
              <a:buChar char="Ø"/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Projekta rezultātu izplatīšana un ilgtspēja.</a:t>
            </a:r>
          </a:p>
          <a:p>
            <a:pPr marL="0" indent="0">
              <a:buNone/>
            </a:pP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</a:rPr>
              <a:t>! Vērtēšanas procedūra aprakstīta 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Nordplus Rokasgrāmatas 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</a:rPr>
              <a:t>70.- 75. lpp. </a:t>
            </a:r>
            <a:endParaRPr lang="lv-LV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lv-LV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61223" y="1188719"/>
            <a:ext cx="2002558" cy="217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75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535" y="1802843"/>
            <a:ext cx="8606791" cy="827314"/>
          </a:xfrm>
        </p:spPr>
        <p:txBody>
          <a:bodyPr>
            <a:normAutofit fontScale="90000"/>
          </a:bodyPr>
          <a:lstStyle/>
          <a:p>
            <a:pPr algn="ctr"/>
            <a:r>
              <a:rPr lang="lv-LV" altLang="lv-LV" sz="35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br>
              <a:rPr lang="lv-LV" altLang="lv-LV" sz="35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lv-LV" altLang="lv-LV" sz="35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Vispārējā informācija par </a:t>
            </a:r>
            <a:r>
              <a:rPr lang="nb-NO" altLang="lv-LV" sz="35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Nordplus</a:t>
            </a:r>
            <a:r>
              <a:rPr lang="lv-LV" altLang="lv-LV" sz="35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programmu (2018. – 2022.) </a:t>
            </a:r>
            <a:endParaRPr lang="lv-LV" sz="35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0591" y="3143793"/>
            <a:ext cx="5548508" cy="332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542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725" y="313509"/>
            <a:ext cx="6407876" cy="1027611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Projektu pieteikumu </a:t>
            </a:r>
            <a:r>
              <a:rPr lang="lv-LV" sz="32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vērtēšana (3) </a:t>
            </a:r>
            <a:endParaRPr lang="lv-LV" sz="3200" b="1" dirty="0">
              <a:solidFill>
                <a:srgbClr val="0B7D9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632" y="2480603"/>
            <a:ext cx="8339328" cy="37971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lv-LV" dirty="0"/>
          </a:p>
          <a:p>
            <a:pPr marL="0" indent="0" algn="just">
              <a:buNone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Ja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</a:rPr>
              <a:t>projektā ir iesaistīta </a:t>
            </a:r>
            <a:r>
              <a:rPr lang="lv-LV" sz="2800" b="1" dirty="0">
                <a:solidFill>
                  <a:schemeClr val="accent1">
                    <a:lumMod val="50000"/>
                  </a:schemeClr>
                </a:solidFill>
              </a:rPr>
              <a:t>komercsabiedrība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</a:rPr>
              <a:t>, un projekta aktivitātes var kvalificēt kā komercdarbības atbalstu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, tad projektam piemēro valsts atbalsta nosacījumus – finansējuma saņēmējs paraksta deklarāciju, ka pēdējo 3 gadu laikā </a:t>
            </a:r>
            <a:r>
              <a:rPr lang="lv-LV" sz="2800" u="sng" dirty="0" smtClean="0">
                <a:solidFill>
                  <a:schemeClr val="accent1">
                    <a:lumMod val="50000"/>
                  </a:schemeClr>
                </a:solidFill>
              </a:rPr>
              <a:t>nav saņēmis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publisko finansējumu vairāk kā 200 000 EUR (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Nordplus Rokasgrāmata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, 73. lpp) </a:t>
            </a:r>
          </a:p>
          <a:p>
            <a:pPr marL="0" indent="0">
              <a:buNone/>
            </a:pPr>
            <a:endParaRPr lang="lv-LV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94910" y="1315549"/>
            <a:ext cx="3829050" cy="1190625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80601" y="1522548"/>
            <a:ext cx="2579534" cy="95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40241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1955006" y="635000"/>
            <a:ext cx="6656387" cy="6159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lv-LV" altLang="lv-LV" sz="3600" b="1" dirty="0" smtClean="0">
                <a:solidFill>
                  <a:srgbClr val="FF0000"/>
                </a:solidFill>
                <a:latin typeface="Verdana "/>
                <a:ea typeface="MS PGothic" panose="020B0600070205080204" pitchFamily="34" charset="-128"/>
              </a:rPr>
              <a:t>VI Izmaiņas projektu īstenošanā saistībā ar COVID 19 </a:t>
            </a:r>
            <a:r>
              <a:rPr lang="lv-LV" altLang="lv-LV" sz="2800" dirty="0" smtClean="0">
                <a:solidFill>
                  <a:srgbClr val="FF0000"/>
                </a:solidFill>
                <a:latin typeface="Verdana "/>
                <a:ea typeface="MS PGothic" panose="020B0600070205080204" pitchFamily="34" charset="-128"/>
              </a:rPr>
              <a:t/>
            </a:r>
            <a:br>
              <a:rPr lang="lv-LV" altLang="lv-LV" sz="2800" dirty="0" smtClean="0">
                <a:solidFill>
                  <a:srgbClr val="FF0000"/>
                </a:solidFill>
                <a:latin typeface="Verdana "/>
                <a:ea typeface="MS PGothic" panose="020B0600070205080204" pitchFamily="34" charset="-128"/>
              </a:rPr>
            </a:br>
            <a:endParaRPr lang="lv-LV" altLang="lv-LV" sz="2800" dirty="0" smtClean="0">
              <a:solidFill>
                <a:srgbClr val="FF0000"/>
              </a:solidFill>
              <a:latin typeface="Verdana "/>
              <a:ea typeface="MS PGothic" panose="020B0600070205080204" pitchFamily="34" charset="-128"/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3810000" y="1582057"/>
            <a:ext cx="5048249" cy="50170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altLang="lv-LV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Šobrīd </a:t>
            </a:r>
            <a:r>
              <a:rPr lang="lv-LV" altLang="lv-LV" b="1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apstiprinātajiem</a:t>
            </a:r>
            <a:r>
              <a:rPr lang="lv-LV" altLang="lv-LV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 projektiem  Nordplus programma ir pieņēmusi </a:t>
            </a:r>
            <a:r>
              <a:rPr lang="lv-LV" altLang="lv-LV" b="1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pagaidu noteikumus </a:t>
            </a:r>
            <a:r>
              <a:rPr lang="lv-LV" altLang="lv-LV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saistībā ar COVID 19 izraisītajiem pārvietošanās ierobežojumiem.</a:t>
            </a:r>
          </a:p>
          <a:p>
            <a:pPr marL="342900" indent="-342900"/>
            <a:r>
              <a:rPr lang="lv-LV" altLang="lv-LV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Šobrīd īstenojamiem projekti, var aizstāt mobilitāti un citas starptautiskās aktivitātes ar </a:t>
            </a:r>
            <a:r>
              <a:rPr lang="lv-LV" altLang="lv-LV" b="1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digitālo mobilitāti un tiešsaistes sanāksmēm, saskaņojot ar galvenajiem administratoriem tiek atļauta datortehnikas iegāde,  </a:t>
            </a:r>
            <a:r>
              <a:rPr lang="lv-LV" altLang="lv-LV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skat.: </a:t>
            </a:r>
            <a:r>
              <a:rPr lang="lv-LV" altLang="lv-LV" dirty="0" smtClean="0">
                <a:solidFill>
                  <a:srgbClr val="002060"/>
                </a:solidFill>
                <a:ea typeface="MS PGothic" panose="020B0600070205080204" pitchFamily="34" charset="-128"/>
                <a:hlinkClick r:id="rId2"/>
              </a:rPr>
              <a:t>https</a:t>
            </a:r>
            <a:r>
              <a:rPr lang="lv-LV" altLang="lv-LV" dirty="0">
                <a:solidFill>
                  <a:srgbClr val="002060"/>
                </a:solidFill>
                <a:ea typeface="MS PGothic" panose="020B0600070205080204" pitchFamily="34" charset="-128"/>
                <a:hlinkClick r:id="rId2"/>
              </a:rPr>
              <a:t>://www.nordplusonline.org/news/flexibility-of-nordplus-rules-2020-and-2021-due-to-covid-19</a:t>
            </a:r>
            <a:r>
              <a:rPr lang="lv-LV" altLang="lv-LV" dirty="0" smtClean="0">
                <a:solidFill>
                  <a:srgbClr val="002060"/>
                </a:solidFill>
                <a:ea typeface="MS PGothic" panose="020B0600070205080204" pitchFamily="34" charset="-128"/>
                <a:hlinkClick r:id="rId2"/>
              </a:rPr>
              <a:t>/</a:t>
            </a:r>
            <a:endParaRPr lang="lv-LV" altLang="lv-LV" dirty="0" smtClean="0">
              <a:solidFill>
                <a:srgbClr val="002060"/>
              </a:solidFill>
              <a:ea typeface="MS PGothic" panose="020B0600070205080204" pitchFamily="34" charset="-128"/>
            </a:endParaRPr>
          </a:p>
          <a:p>
            <a:pPr marL="342900" indent="-342900"/>
            <a:r>
              <a:rPr lang="lv-LV" altLang="lv-LV" b="1" dirty="0" smtClean="0">
                <a:solidFill>
                  <a:srgbClr val="FF0000"/>
                </a:solidFill>
                <a:ea typeface="MS PGothic" panose="020B0600070205080204" pitchFamily="34" charset="-128"/>
              </a:rPr>
              <a:t>Šiem noteikumiem ir pagaidu raksturs, tie nav ietverti Nordplus 2021.  gada Rokasgrāmatā.  </a:t>
            </a:r>
            <a:endParaRPr lang="lv-LV" altLang="lv-LV" dirty="0" smtClean="0">
              <a:solidFill>
                <a:srgbClr val="002060"/>
              </a:solidFill>
              <a:ea typeface="MS PGothic" panose="020B0600070205080204" pitchFamily="34" charset="-128"/>
            </a:endParaRPr>
          </a:p>
          <a:p>
            <a:pPr marL="342900" indent="-342900"/>
            <a:endParaRPr lang="lv-LV" altLang="lv-LV" dirty="0" smtClean="0">
              <a:solidFill>
                <a:srgbClr val="002060"/>
              </a:solidFill>
              <a:ea typeface="MS PGothic" panose="020B0600070205080204" pitchFamily="34" charset="-128"/>
            </a:endParaRPr>
          </a:p>
          <a:p>
            <a:pPr marL="342900" indent="-342900"/>
            <a:endParaRPr lang="lv-LV" altLang="lv-LV" dirty="0" smtClean="0">
              <a:solidFill>
                <a:srgbClr val="002060"/>
              </a:solidFill>
              <a:ea typeface="MS PGothic" panose="020B0600070205080204" pitchFamily="34" charset="-128"/>
            </a:endParaRPr>
          </a:p>
          <a:p>
            <a:pPr marL="342900" indent="-342900"/>
            <a:endParaRPr lang="lv-LV" altLang="lv-LV" dirty="0" smtClean="0">
              <a:solidFill>
                <a:srgbClr val="002060"/>
              </a:solidFill>
              <a:ea typeface="MS PGothic" panose="020B0600070205080204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3506" y="2562376"/>
            <a:ext cx="3683000" cy="254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489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ontent Placeholder 1"/>
          <p:cNvSpPr>
            <a:spLocks noGrp="1"/>
          </p:cNvSpPr>
          <p:nvPr>
            <p:ph idx="1"/>
          </p:nvPr>
        </p:nvSpPr>
        <p:spPr>
          <a:xfrm>
            <a:off x="1364796" y="629785"/>
            <a:ext cx="7132638" cy="3158299"/>
          </a:xfrm>
        </p:spPr>
        <p:txBody>
          <a:bodyPr/>
          <a:lstStyle/>
          <a:p>
            <a:pPr marL="0" indent="0" algn="ctr" defTabSz="642938">
              <a:lnSpc>
                <a:spcPct val="130000"/>
              </a:lnSpc>
              <a:spcBef>
                <a:spcPts val="600"/>
              </a:spcBef>
              <a:buNone/>
            </a:pPr>
            <a:r>
              <a:rPr lang="lv-LV" sz="3200" b="1" dirty="0" smtClean="0">
                <a:solidFill>
                  <a:srgbClr val="0B7D91"/>
                </a:solidFill>
                <a:ea typeface="MS PGothic" panose="020B0600070205080204" pitchFamily="34" charset="-128"/>
              </a:rPr>
              <a:t>Konsultācijas</a:t>
            </a:r>
          </a:p>
          <a:p>
            <a:pPr marL="0" indent="0" algn="ctr" defTabSz="642938">
              <a:lnSpc>
                <a:spcPct val="130000"/>
              </a:lnSpc>
              <a:spcBef>
                <a:spcPts val="600"/>
              </a:spcBef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i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programma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</a:t>
            </a:r>
            <a:r>
              <a:rPr lang="lv-LV" altLang="lv-LV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inards.deidulis@viaa.gov.lv</a:t>
            </a:r>
            <a:endParaRPr lang="lv-LV" altLang="lv-LV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defTabSz="642938">
              <a:buNone/>
            </a:pPr>
            <a:endParaRPr lang="lv-LV" altLang="lv-LV" dirty="0" smtClean="0">
              <a:solidFill>
                <a:srgbClr val="1F4E79"/>
              </a:solidFill>
              <a:ea typeface="MS PGothic" panose="020B0600070205080204" pitchFamily="34" charset="-128"/>
            </a:endParaRPr>
          </a:p>
        </p:txBody>
      </p:sp>
      <p:pic>
        <p:nvPicPr>
          <p:cNvPr id="57347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0044" y="3871534"/>
            <a:ext cx="4294642" cy="275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3675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6743" y="252550"/>
            <a:ext cx="5728607" cy="827314"/>
          </a:xfrm>
        </p:spPr>
        <p:txBody>
          <a:bodyPr>
            <a:normAutofit/>
          </a:bodyPr>
          <a:lstStyle/>
          <a:p>
            <a:r>
              <a:rPr lang="nb-NO" altLang="lv-LV" sz="3200" b="1" dirty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Nordplus</a:t>
            </a:r>
            <a:r>
              <a:rPr lang="lv-LV" altLang="lv-LV" sz="3200" b="1" dirty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lv-LV" altLang="lv-LV" sz="32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2018. – 2022.</a:t>
            </a:r>
            <a:r>
              <a:rPr lang="nb-NO" altLang="lv-LV" sz="32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 </a:t>
            </a:r>
            <a:endParaRPr lang="lv-LV" sz="3200" b="1" dirty="0">
              <a:latin typeface="Verdana" pitchFamily="34" charset="0"/>
              <a:ea typeface="Verdana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0114" y="1079864"/>
            <a:ext cx="7361065" cy="5399313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lv-LV" altLang="lv-LV" sz="2600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Nordplus ir Ziemeļu </a:t>
            </a:r>
            <a:r>
              <a:rPr lang="lv-LV" altLang="lv-LV" sz="2600" b="1" dirty="0">
                <a:solidFill>
                  <a:srgbClr val="1F4E79"/>
                </a:solidFill>
                <a:ea typeface="MS PGothic" panose="020B0600070205080204" pitchFamily="34" charset="-128"/>
              </a:rPr>
              <a:t>Ministru padomes </a:t>
            </a:r>
            <a:r>
              <a:rPr lang="lv-LV" altLang="lv-LV" sz="26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programma Ziemeļvalstu </a:t>
            </a:r>
            <a:r>
              <a:rPr lang="lv-LV" altLang="lv-LV" sz="26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un Baltijas valstu </a:t>
            </a:r>
            <a:r>
              <a:rPr lang="lv-LV" altLang="lv-LV" sz="2600" u="sng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sadarbībai </a:t>
            </a:r>
            <a:r>
              <a:rPr lang="lv-LV" altLang="lv-LV" sz="2600" u="sng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mūžizglītības </a:t>
            </a:r>
            <a:r>
              <a:rPr lang="lv-LV" altLang="lv-LV" sz="2600" u="sng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jomā</a:t>
            </a:r>
            <a:r>
              <a:rPr lang="lv-LV" altLang="lv-LV" sz="26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kas turpina Nordplus programmu </a:t>
            </a:r>
            <a:r>
              <a:rPr lang="lv-LV" altLang="lv-LV" sz="26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2012.-2017.   </a:t>
            </a:r>
          </a:p>
          <a:p>
            <a:pPr marL="0" indent="0">
              <a:buNone/>
              <a:defRPr/>
            </a:pPr>
            <a:r>
              <a:rPr lang="lv-LV" altLang="lv-LV" sz="2600" b="1" dirty="0">
                <a:solidFill>
                  <a:srgbClr val="1F4E79"/>
                </a:solidFill>
                <a:ea typeface="MS PGothic" panose="020B0600070205080204" pitchFamily="34" charset="-128"/>
              </a:rPr>
              <a:t>Programmas mērķi:</a:t>
            </a:r>
          </a:p>
          <a:p>
            <a:pPr marL="5400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lv-LV" altLang="lv-LV" sz="2400" dirty="0">
                <a:solidFill>
                  <a:srgbClr val="1F4E79"/>
                </a:solidFill>
                <a:latin typeface="Calibri" panose="020F0502020204030204" pitchFamily="34" charset="0"/>
              </a:rPr>
              <a:t>stiprināt un attīstīt Ziemeļvalstu un Baltijas valstu izglītības institūciju </a:t>
            </a:r>
            <a:r>
              <a:rPr lang="lv-LV" altLang="lv-LV" sz="2400" b="1" dirty="0">
                <a:solidFill>
                  <a:srgbClr val="1F4E79"/>
                </a:solidFill>
                <a:latin typeface="Calibri" panose="020F0502020204030204" pitchFamily="34" charset="0"/>
              </a:rPr>
              <a:t>sadarbību izglītības jomā</a:t>
            </a:r>
            <a:r>
              <a:rPr lang="lv-LV" altLang="lv-LV" sz="2400" dirty="0">
                <a:solidFill>
                  <a:srgbClr val="1F4E79"/>
                </a:solidFill>
                <a:latin typeface="Calibri" panose="020F0502020204030204" pitchFamily="34" charset="0"/>
              </a:rPr>
              <a:t>, veicinot zināšanu ieguvi, apmaiņu un sadarbības tīklu veidošanu;</a:t>
            </a:r>
          </a:p>
          <a:p>
            <a:pPr marL="5400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lv-LV" altLang="lv-LV" sz="24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ieviest </a:t>
            </a:r>
            <a:r>
              <a:rPr lang="lv-LV" altLang="lv-LV" sz="2400" b="1" dirty="0">
                <a:solidFill>
                  <a:srgbClr val="1F4E79"/>
                </a:solidFill>
                <a:latin typeface="Calibri" panose="020F0502020204030204" pitchFamily="34" charset="0"/>
              </a:rPr>
              <a:t>jauninājumus</a:t>
            </a:r>
            <a:r>
              <a:rPr lang="lv-LV" altLang="lv-LV" sz="2400" dirty="0">
                <a:solidFill>
                  <a:srgbClr val="1F4E79"/>
                </a:solidFill>
                <a:latin typeface="Calibri" panose="020F0502020204030204" pitchFamily="34" charset="0"/>
              </a:rPr>
              <a:t> Ziemeļvalstu un Baltijas valstu izglītības sistēmās;</a:t>
            </a:r>
          </a:p>
          <a:p>
            <a:pPr marL="5400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lv-LV" altLang="lv-LV" sz="24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veicināt </a:t>
            </a:r>
            <a:r>
              <a:rPr lang="lv-LV" altLang="lv-LV" sz="2400" dirty="0">
                <a:solidFill>
                  <a:srgbClr val="1F4E79"/>
                </a:solidFill>
                <a:latin typeface="Calibri" panose="020F0502020204030204" pitchFamily="34" charset="0"/>
              </a:rPr>
              <a:t>Ziemeļvalstu </a:t>
            </a:r>
            <a:r>
              <a:rPr lang="lv-LV" altLang="lv-LV" sz="2400" b="1" dirty="0">
                <a:solidFill>
                  <a:srgbClr val="1F4E79"/>
                </a:solidFill>
                <a:latin typeface="Calibri" panose="020F0502020204030204" pitchFamily="34" charset="0"/>
              </a:rPr>
              <a:t>kultūru un valodu apguvi</a:t>
            </a:r>
            <a:r>
              <a:rPr lang="lv-LV" altLang="lv-LV" sz="2400" dirty="0">
                <a:solidFill>
                  <a:srgbClr val="1F4E79"/>
                </a:solidFill>
                <a:latin typeface="Calibri" panose="020F0502020204030204" pitchFamily="34" charset="0"/>
              </a:rPr>
              <a:t>, kā arī savstarpējo Ziemeļvalstu un Baltijas valstu valodu un kultūru izpratni</a:t>
            </a:r>
            <a:r>
              <a:rPr lang="lv-LV" altLang="lv-LV" sz="24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 </a:t>
            </a:r>
            <a:endParaRPr lang="lv-LV" altLang="lv-LV" sz="24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2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6743" y="365127"/>
            <a:ext cx="5728607" cy="888907"/>
          </a:xfrm>
        </p:spPr>
        <p:txBody>
          <a:bodyPr>
            <a:normAutofit/>
          </a:bodyPr>
          <a:lstStyle/>
          <a:p>
            <a:r>
              <a:rPr lang="nb-NO" altLang="lv-LV" sz="3200" b="1" dirty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Nordplus</a:t>
            </a:r>
            <a:r>
              <a:rPr lang="lv-LV" altLang="lv-LV" sz="3200" b="1" dirty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lv-LV" altLang="lv-LV" sz="32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2018. – 2022.</a:t>
            </a:r>
            <a:r>
              <a:rPr lang="nb-NO" altLang="lv-LV" sz="32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 </a:t>
            </a:r>
            <a:endParaRPr lang="lv-LV" sz="3200" b="1" dirty="0">
              <a:solidFill>
                <a:srgbClr val="0B7D91"/>
              </a:solidFill>
              <a:latin typeface="Verdana" pitchFamily="34" charset="0"/>
              <a:ea typeface="Verdana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5520" y="1178169"/>
            <a:ext cx="6487886" cy="5118128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lv-LV" altLang="lv-LV" sz="23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Nordplus programmai ir 5 apakšprogrammas:</a:t>
            </a:r>
          </a:p>
          <a:p>
            <a:pPr marL="0" indent="0">
              <a:buNone/>
              <a:defRPr/>
            </a:pPr>
            <a:endParaRPr lang="lv-LV" altLang="lv-LV" sz="23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4275033748"/>
              </p:ext>
            </p:extLst>
          </p:nvPr>
        </p:nvGraphicFramePr>
        <p:xfrm>
          <a:off x="2161176" y="1859811"/>
          <a:ext cx="645479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2292096" y="1397000"/>
            <a:ext cx="6096000" cy="4064000"/>
          </a:xfrm>
          <a:prstGeom prst="rect">
            <a:avLst/>
          </a:prstGeom>
        </p:spPr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152986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6801" y="365127"/>
            <a:ext cx="6178550" cy="888907"/>
          </a:xfrm>
        </p:spPr>
        <p:txBody>
          <a:bodyPr>
            <a:normAutofit fontScale="90000"/>
          </a:bodyPr>
          <a:lstStyle/>
          <a:p>
            <a:r>
              <a:rPr lang="nb-NO" altLang="lv-LV" sz="3200" b="1" dirty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Nordplus</a:t>
            </a:r>
            <a:r>
              <a:rPr lang="lv-LV" altLang="lv-LV" sz="3200" b="1" dirty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lv-LV" altLang="lv-LV" sz="32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dalībvalstis </a:t>
            </a:r>
            <a:r>
              <a:rPr lang="lv-LV" altLang="lv-LV" sz="3200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(8 + 3) </a:t>
            </a:r>
            <a:r>
              <a:rPr lang="nb-NO" altLang="lv-LV" sz="32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 </a:t>
            </a:r>
            <a:endParaRPr lang="lv-LV" sz="3200" b="1" dirty="0">
              <a:solidFill>
                <a:srgbClr val="0B7D91"/>
              </a:solidFill>
              <a:latin typeface="Verdana" pitchFamily="34" charset="0"/>
              <a:ea typeface="Verdana" pitchFamily="34" charset="0"/>
              <a:cs typeface="Verdana" panose="020B060403050404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0331" y="2390121"/>
            <a:ext cx="3718457" cy="263216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38558" y="973192"/>
            <a:ext cx="490544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5 Ziemeļvalstis: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Dānija, arī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Grenlande un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Farēru (Fēru) salas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Somija, arī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Ā</a:t>
            </a:r>
            <a:r>
              <a:rPr lang="lv-LV" altLang="lv-LV" sz="2400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landu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salas (</a:t>
            </a:r>
            <a:r>
              <a:rPr lang="lv-LV" altLang="lv-LV" sz="2400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Olande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Islande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Norvēģija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Zvied</a:t>
            </a:r>
            <a:r>
              <a:rPr lang="lv-LV" altLang="lv-LV" sz="24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rij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endParaRPr lang="lv-LV" altLang="lv-LV" sz="8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3 Baltijas valstis: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Latvija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Lietuva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Igaunija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6945" y="5256410"/>
            <a:ext cx="8527055" cy="111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85800" marR="0" lvl="2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lv-LV" altLang="lv-LV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MS PGothic" panose="020B0600070205080204" pitchFamily="34" charset="-128"/>
                <a:cs typeface="+mn-cs"/>
              </a:rPr>
              <a:t> </a:t>
            </a:r>
            <a:endParaRPr kumimoji="0" lang="lv-LV" altLang="lv-LV" sz="2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MS PGothic" panose="020B0600070205080204" pitchFamily="34" charset="-128"/>
              <a:cs typeface="+mn-cs"/>
            </a:endParaRPr>
          </a:p>
          <a:p>
            <a:pPr marL="0" marR="0" lvl="1" indent="0" algn="ctr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lv-LV" altLang="lv-LV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Grenlande, Ālandu un</a:t>
            </a:r>
            <a:r>
              <a:rPr kumimoji="0" lang="lv-LV" altLang="lv-LV" sz="28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 Fēru salas Nordplus programmā piedalās kā atsevišķas vienības. </a:t>
            </a:r>
            <a:endParaRPr kumimoji="0" lang="lv-LV" altLang="lv-LV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5906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8434" y="365127"/>
            <a:ext cx="6346916" cy="766988"/>
          </a:xfrm>
        </p:spPr>
        <p:txBody>
          <a:bodyPr>
            <a:normAutofit fontScale="90000"/>
          </a:bodyPr>
          <a:lstStyle/>
          <a:p>
            <a:r>
              <a:rPr lang="nb-NO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programmas atbalstāmās aktivitātes</a:t>
            </a:r>
            <a:endParaRPr lang="lv-LV" sz="35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277814" y="1732084"/>
          <a:ext cx="7444156" cy="4540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69175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2047875" y="1235075"/>
            <a:ext cx="6832600" cy="254952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lv-LV" altLang="lv-LV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Juridiskas personas var piedalīties Nordplus projektos kā koordinators vai kā partneris; </a:t>
            </a:r>
          </a:p>
          <a:p>
            <a:pPr algn="just"/>
            <a:r>
              <a:rPr lang="lv-LV" altLang="lv-LV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Projekta </a:t>
            </a:r>
            <a:r>
              <a:rPr lang="lv-LV" altLang="lv-LV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koordinators </a:t>
            </a:r>
            <a:r>
              <a:rPr lang="lv-LV" altLang="lv-LV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– juridiska persona (organizācija, iestāde, uzņēmums), kura, ja projekts tiek atbalstīts, slēdz līgumu ar Nordplus programmu un ir kopumā atbildīga par projekta īstenošanu; </a:t>
            </a:r>
          </a:p>
          <a:p>
            <a:pPr algn="just"/>
            <a:r>
              <a:rPr lang="lv-LV" altLang="lv-LV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Partneri </a:t>
            </a:r>
            <a:r>
              <a:rPr lang="lv-LV" altLang="lv-LV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– juridiskas personas, kuru līdzdalība jau sākotnēji paredzēta projekta īstenošanā un kuru uzdevumi aprakstīti projekta pieteikumā. No vienas valsts var būt vairāki partneri. </a:t>
            </a:r>
          </a:p>
          <a:p>
            <a:endParaRPr lang="lv-LV" altLang="lv-LV" dirty="0" smtClean="0">
              <a:solidFill>
                <a:srgbClr val="1F4E79"/>
              </a:solidFill>
              <a:ea typeface="MS PGothic" panose="020B0600070205080204" pitchFamily="34" charset="-128"/>
            </a:endParaRPr>
          </a:p>
        </p:txBody>
      </p:sp>
      <p:grpSp>
        <p:nvGrpSpPr>
          <p:cNvPr id="37892" name="Group 1"/>
          <p:cNvGrpSpPr>
            <a:grpSpLocks/>
          </p:cNvGrpSpPr>
          <p:nvPr/>
        </p:nvGrpSpPr>
        <p:grpSpPr bwMode="auto">
          <a:xfrm>
            <a:off x="2459038" y="3784600"/>
            <a:ext cx="6421437" cy="2630488"/>
            <a:chOff x="319088" y="1557338"/>
            <a:chExt cx="8567737" cy="4533900"/>
          </a:xfrm>
        </p:grpSpPr>
        <p:sp>
          <p:nvSpPr>
            <p:cNvPr id="37893" name="Rectangle 3"/>
            <p:cNvSpPr>
              <a:spLocks noChangeArrowheads="1"/>
            </p:cNvSpPr>
            <p:nvPr/>
          </p:nvSpPr>
          <p:spPr bwMode="auto">
            <a:xfrm>
              <a:off x="319088" y="1720847"/>
              <a:ext cx="2660206" cy="1515415"/>
            </a:xfrm>
            <a:prstGeom prst="rect">
              <a:avLst/>
            </a:prstGeom>
            <a:noFill/>
            <a:ln w="50800" cmpd="dbl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500">
                  <a:solidFill>
                    <a:srgbClr val="000099"/>
                  </a:solidFill>
                  <a:latin typeface="Arial" panose="020B0604020202020204" pitchFamily="34" charset="0"/>
                </a:rPr>
                <a:t>Ziemeļvalstu Ministru</a:t>
              </a:r>
            </a:p>
            <a:p>
              <a:pPr algn="ctr"/>
              <a:r>
                <a:rPr lang="lv-LV" altLang="lv-LV" sz="1500">
                  <a:solidFill>
                    <a:srgbClr val="000099"/>
                  </a:solidFill>
                  <a:latin typeface="Arial" panose="020B0604020202020204" pitchFamily="34" charset="0"/>
                </a:rPr>
                <a:t> padome</a:t>
              </a:r>
              <a:endParaRPr lang="en-US" altLang="lv-LV" sz="1500">
                <a:solidFill>
                  <a:srgbClr val="00009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894" name="Line 4"/>
            <p:cNvSpPr>
              <a:spLocks noChangeShapeType="1"/>
            </p:cNvSpPr>
            <p:nvPr/>
          </p:nvSpPr>
          <p:spPr bwMode="auto">
            <a:xfrm>
              <a:off x="2992438" y="2133600"/>
              <a:ext cx="2043112" cy="0"/>
            </a:xfrm>
            <a:prstGeom prst="line">
              <a:avLst/>
            </a:prstGeom>
            <a:noFill/>
            <a:ln w="38100" cmpd="dbl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895" name="Rectangle 5"/>
            <p:cNvSpPr>
              <a:spLocks noChangeArrowheads="1"/>
            </p:cNvSpPr>
            <p:nvPr/>
          </p:nvSpPr>
          <p:spPr bwMode="auto">
            <a:xfrm>
              <a:off x="5048694" y="1557338"/>
              <a:ext cx="3695700" cy="1154113"/>
            </a:xfrm>
            <a:prstGeom prst="rect">
              <a:avLst/>
            </a:prstGeom>
            <a:noFill/>
            <a:ln w="38100" cmpd="dbl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500" i="1" dirty="0">
                  <a:solidFill>
                    <a:srgbClr val="000099"/>
                  </a:solidFill>
                  <a:latin typeface="Arial" panose="020B0604020202020204" pitchFamily="34" charset="0"/>
                </a:rPr>
                <a:t>Programmas administratori</a:t>
              </a:r>
              <a:endParaRPr lang="en-US" altLang="lv-LV" sz="1500" dirty="0">
                <a:solidFill>
                  <a:srgbClr val="00009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896" name="Line 6"/>
            <p:cNvSpPr>
              <a:spLocks noChangeShapeType="1"/>
            </p:cNvSpPr>
            <p:nvPr/>
          </p:nvSpPr>
          <p:spPr bwMode="auto">
            <a:xfrm flipH="1">
              <a:off x="2363788" y="2628900"/>
              <a:ext cx="2671762" cy="107315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897" name="Rectangle 7"/>
            <p:cNvSpPr>
              <a:spLocks noChangeArrowheads="1"/>
            </p:cNvSpPr>
            <p:nvPr/>
          </p:nvSpPr>
          <p:spPr bwMode="auto">
            <a:xfrm>
              <a:off x="1579562" y="3783013"/>
              <a:ext cx="1500626" cy="825499"/>
            </a:xfrm>
            <a:prstGeom prst="rect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500" dirty="0">
                  <a:solidFill>
                    <a:srgbClr val="000099"/>
                  </a:solidFill>
                  <a:latin typeface="Arial" panose="020B0604020202020204" pitchFamily="34" charset="0"/>
                </a:rPr>
                <a:t>Proj.1</a:t>
              </a:r>
              <a:r>
                <a:rPr lang="lv-LV" altLang="lv-LV" sz="1500" dirty="0">
                  <a:latin typeface="Arial" panose="020B0604020202020204" pitchFamily="34" charset="0"/>
                </a:rPr>
                <a:t> </a:t>
              </a:r>
              <a:r>
                <a:rPr lang="lv-LV" altLang="lv-LV" sz="1500" dirty="0" smtClean="0">
                  <a:latin typeface="Arial" panose="020B0604020202020204" pitchFamily="34" charset="0"/>
                </a:rPr>
                <a:t> </a:t>
              </a:r>
            </a:p>
            <a:p>
              <a:pPr algn="ctr"/>
              <a:r>
                <a:rPr lang="lv-LV" altLang="lv-LV" sz="1500" dirty="0" smtClean="0">
                  <a:solidFill>
                    <a:srgbClr val="1F4E79"/>
                  </a:solidFill>
                  <a:latin typeface="Arial" panose="020B0604020202020204" pitchFamily="34" charset="0"/>
                </a:rPr>
                <a:t>koordinators</a:t>
              </a:r>
              <a:endParaRPr lang="en-US" altLang="lv-LV" sz="1500" dirty="0">
                <a:solidFill>
                  <a:srgbClr val="1F4E7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898" name="Rectangle 8"/>
            <p:cNvSpPr>
              <a:spLocks noChangeArrowheads="1"/>
            </p:cNvSpPr>
            <p:nvPr/>
          </p:nvSpPr>
          <p:spPr bwMode="auto">
            <a:xfrm>
              <a:off x="3541713" y="3783013"/>
              <a:ext cx="1414462" cy="825500"/>
            </a:xfrm>
            <a:prstGeom prst="rect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500" dirty="0" smtClean="0">
                  <a:solidFill>
                    <a:srgbClr val="000099"/>
                  </a:solidFill>
                  <a:latin typeface="Arial" panose="020B0604020202020204" pitchFamily="34" charset="0"/>
                </a:rPr>
                <a:t>Proj.2 </a:t>
              </a:r>
              <a:endParaRPr lang="lv-LV" altLang="lv-LV" sz="1500" dirty="0" smtClean="0">
                <a:latin typeface="Arial" panose="020B0604020202020204" pitchFamily="34" charset="0"/>
              </a:endParaRPr>
            </a:p>
            <a:p>
              <a:pPr algn="ctr"/>
              <a:r>
                <a:rPr lang="lv-LV" altLang="lv-LV" sz="1500" dirty="0" smtClean="0">
                  <a:solidFill>
                    <a:srgbClr val="1F4E79"/>
                  </a:solidFill>
                  <a:latin typeface="Arial" panose="020B0604020202020204" pitchFamily="34" charset="0"/>
                </a:rPr>
                <a:t>koordinators</a:t>
              </a:r>
              <a:r>
                <a:rPr lang="lv-LV" altLang="lv-LV" sz="1500" dirty="0" smtClean="0">
                  <a:latin typeface="Arial" panose="020B0604020202020204" pitchFamily="34" charset="0"/>
                </a:rPr>
                <a:t> </a:t>
              </a:r>
              <a:endParaRPr lang="en-US" altLang="lv-LV" sz="1500" dirty="0">
                <a:latin typeface="Arial" panose="020B0604020202020204" pitchFamily="34" charset="0"/>
              </a:endParaRPr>
            </a:p>
          </p:txBody>
        </p:sp>
        <p:sp>
          <p:nvSpPr>
            <p:cNvPr id="37899" name="Rectangle 9"/>
            <p:cNvSpPr>
              <a:spLocks noChangeArrowheads="1"/>
            </p:cNvSpPr>
            <p:nvPr/>
          </p:nvSpPr>
          <p:spPr bwMode="auto">
            <a:xfrm>
              <a:off x="5507038" y="3783013"/>
              <a:ext cx="1414462" cy="825500"/>
            </a:xfrm>
            <a:prstGeom prst="rect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500" dirty="0" smtClean="0">
                  <a:solidFill>
                    <a:srgbClr val="000099"/>
                  </a:solidFill>
                  <a:latin typeface="Arial" panose="020B0604020202020204" pitchFamily="34" charset="0"/>
                </a:rPr>
                <a:t>Proj.3 </a:t>
              </a:r>
              <a:endParaRPr lang="lv-LV" altLang="lv-LV" sz="1500" dirty="0" smtClean="0">
                <a:latin typeface="Arial" panose="020B0604020202020204" pitchFamily="34" charset="0"/>
              </a:endParaRPr>
            </a:p>
            <a:p>
              <a:pPr algn="ctr"/>
              <a:r>
                <a:rPr lang="lv-LV" altLang="lv-LV" sz="1500" dirty="0" smtClean="0">
                  <a:solidFill>
                    <a:srgbClr val="1F4E79"/>
                  </a:solidFill>
                  <a:latin typeface="Arial" panose="020B0604020202020204" pitchFamily="34" charset="0"/>
                </a:rPr>
                <a:t>koordinators</a:t>
              </a:r>
              <a:endParaRPr lang="en-US" altLang="lv-LV" sz="1500" dirty="0" smtClean="0">
                <a:solidFill>
                  <a:srgbClr val="1F4E7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900" name="Rectangle 10"/>
            <p:cNvSpPr>
              <a:spLocks noChangeArrowheads="1"/>
            </p:cNvSpPr>
            <p:nvPr/>
          </p:nvSpPr>
          <p:spPr bwMode="auto">
            <a:xfrm>
              <a:off x="7472363" y="3783013"/>
              <a:ext cx="1414462" cy="825500"/>
            </a:xfrm>
            <a:prstGeom prst="rect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500" dirty="0">
                  <a:solidFill>
                    <a:srgbClr val="000099"/>
                  </a:solidFill>
                  <a:latin typeface="Arial" panose="020B0604020202020204" pitchFamily="34" charset="0"/>
                </a:rPr>
                <a:t>Proj. </a:t>
              </a:r>
              <a:r>
                <a:rPr lang="lv-LV" altLang="lv-LV" sz="1500" dirty="0" smtClean="0">
                  <a:solidFill>
                    <a:srgbClr val="000099"/>
                  </a:solidFill>
                  <a:latin typeface="Arial" panose="020B0604020202020204" pitchFamily="34" charset="0"/>
                </a:rPr>
                <a:t>N </a:t>
              </a:r>
              <a:endParaRPr lang="lv-LV" altLang="lv-LV" sz="1500" dirty="0" smtClean="0">
                <a:latin typeface="Arial" panose="020B0604020202020204" pitchFamily="34" charset="0"/>
              </a:endParaRPr>
            </a:p>
            <a:p>
              <a:pPr algn="ctr"/>
              <a:r>
                <a:rPr lang="lv-LV" altLang="lv-LV" sz="1500" dirty="0" smtClean="0">
                  <a:solidFill>
                    <a:srgbClr val="1F4E79"/>
                  </a:solidFill>
                  <a:latin typeface="Arial" panose="020B0604020202020204" pitchFamily="34" charset="0"/>
                </a:rPr>
                <a:t>koordinators</a:t>
              </a:r>
              <a:endParaRPr lang="en-US" altLang="lv-LV" sz="1500" dirty="0" smtClean="0">
                <a:solidFill>
                  <a:srgbClr val="1F4E7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901" name="Rectangle 11"/>
            <p:cNvSpPr>
              <a:spLocks noChangeArrowheads="1"/>
            </p:cNvSpPr>
            <p:nvPr/>
          </p:nvSpPr>
          <p:spPr bwMode="auto">
            <a:xfrm>
              <a:off x="1498600" y="5432425"/>
              <a:ext cx="1103313" cy="658813"/>
            </a:xfrm>
            <a:prstGeom prst="rect">
              <a:avLst/>
            </a:prstGeom>
            <a:noFill/>
            <a:ln w="635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200">
                  <a:solidFill>
                    <a:srgbClr val="000099"/>
                  </a:solidFill>
                  <a:latin typeface="Arial" panose="020B0604020202020204" pitchFamily="34" charset="0"/>
                </a:rPr>
                <a:t>Partneris 2</a:t>
              </a:r>
              <a:r>
                <a:rPr lang="lv-LV" altLang="lv-LV" sz="1200">
                  <a:latin typeface="Arial" panose="020B0604020202020204" pitchFamily="34" charset="0"/>
                </a:rPr>
                <a:t> </a:t>
              </a:r>
              <a:endParaRPr lang="en-US" altLang="lv-LV" sz="1200">
                <a:latin typeface="Arial" panose="020B0604020202020204" pitchFamily="34" charset="0"/>
              </a:endParaRPr>
            </a:p>
          </p:txBody>
        </p:sp>
        <p:sp>
          <p:nvSpPr>
            <p:cNvPr id="37902" name="Line 12"/>
            <p:cNvSpPr>
              <a:spLocks noChangeShapeType="1"/>
            </p:cNvSpPr>
            <p:nvPr/>
          </p:nvSpPr>
          <p:spPr bwMode="auto">
            <a:xfrm flipH="1">
              <a:off x="7629525" y="2794000"/>
              <a:ext cx="942975" cy="90805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903" name="Line 13"/>
            <p:cNvSpPr>
              <a:spLocks noChangeShapeType="1"/>
            </p:cNvSpPr>
            <p:nvPr/>
          </p:nvSpPr>
          <p:spPr bwMode="auto">
            <a:xfrm flipH="1">
              <a:off x="4329113" y="2794000"/>
              <a:ext cx="2043112" cy="989013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904" name="Line 14"/>
            <p:cNvSpPr>
              <a:spLocks noChangeShapeType="1"/>
            </p:cNvSpPr>
            <p:nvPr/>
          </p:nvSpPr>
          <p:spPr bwMode="auto">
            <a:xfrm flipH="1">
              <a:off x="5900738" y="2794000"/>
              <a:ext cx="1414462" cy="90805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905" name="Line 15"/>
            <p:cNvSpPr>
              <a:spLocks noChangeShapeType="1"/>
            </p:cNvSpPr>
            <p:nvPr/>
          </p:nvSpPr>
          <p:spPr bwMode="auto">
            <a:xfrm flipH="1">
              <a:off x="712788" y="4691063"/>
              <a:ext cx="787400" cy="660400"/>
            </a:xfrm>
            <a:prstGeom prst="line">
              <a:avLst/>
            </a:prstGeom>
            <a:noFill/>
            <a:ln w="635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906" name="Line 16"/>
            <p:cNvSpPr>
              <a:spLocks noChangeShapeType="1"/>
            </p:cNvSpPr>
            <p:nvPr/>
          </p:nvSpPr>
          <p:spPr bwMode="auto">
            <a:xfrm>
              <a:off x="2206625" y="4691063"/>
              <a:ext cx="0" cy="741362"/>
            </a:xfrm>
            <a:prstGeom prst="line">
              <a:avLst/>
            </a:prstGeom>
            <a:noFill/>
            <a:ln w="635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907" name="Rectangle 17"/>
            <p:cNvSpPr>
              <a:spLocks noChangeArrowheads="1"/>
            </p:cNvSpPr>
            <p:nvPr/>
          </p:nvSpPr>
          <p:spPr bwMode="auto">
            <a:xfrm>
              <a:off x="319088" y="5432425"/>
              <a:ext cx="1101725" cy="658813"/>
            </a:xfrm>
            <a:prstGeom prst="rect">
              <a:avLst/>
            </a:prstGeom>
            <a:noFill/>
            <a:ln w="635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200">
                  <a:solidFill>
                    <a:srgbClr val="000099"/>
                  </a:solidFill>
                  <a:latin typeface="Arial" panose="020B0604020202020204" pitchFamily="34" charset="0"/>
                </a:rPr>
                <a:t>Partneris 1</a:t>
              </a:r>
              <a:endParaRPr lang="en-US" altLang="lv-LV" sz="1200">
                <a:solidFill>
                  <a:srgbClr val="00009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908" name="Rectangle 18"/>
            <p:cNvSpPr>
              <a:spLocks noChangeArrowheads="1"/>
            </p:cNvSpPr>
            <p:nvPr/>
          </p:nvSpPr>
          <p:spPr bwMode="auto">
            <a:xfrm>
              <a:off x="2678113" y="5432425"/>
              <a:ext cx="1101725" cy="658813"/>
            </a:xfrm>
            <a:prstGeom prst="rect">
              <a:avLst/>
            </a:prstGeom>
            <a:noFill/>
            <a:ln w="635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200">
                  <a:solidFill>
                    <a:srgbClr val="000099"/>
                  </a:solidFill>
                  <a:latin typeface="Arial" panose="020B0604020202020204" pitchFamily="34" charset="0"/>
                </a:rPr>
                <a:t>Partneris N</a:t>
              </a:r>
              <a:r>
                <a:rPr lang="lv-LV" altLang="lv-LV" sz="1200">
                  <a:latin typeface="Arial" panose="020B0604020202020204" pitchFamily="34" charset="0"/>
                </a:rPr>
                <a:t> </a:t>
              </a:r>
              <a:endParaRPr lang="en-US" altLang="lv-LV" sz="1200">
                <a:latin typeface="Arial" panose="020B0604020202020204" pitchFamily="34" charset="0"/>
              </a:endParaRPr>
            </a:p>
          </p:txBody>
        </p:sp>
        <p:sp>
          <p:nvSpPr>
            <p:cNvPr id="37909" name="Line 19"/>
            <p:cNvSpPr>
              <a:spLocks noChangeShapeType="1"/>
            </p:cNvSpPr>
            <p:nvPr/>
          </p:nvSpPr>
          <p:spPr bwMode="auto">
            <a:xfrm>
              <a:off x="2992438" y="4691063"/>
              <a:ext cx="471487" cy="660400"/>
            </a:xfrm>
            <a:prstGeom prst="line">
              <a:avLst/>
            </a:prstGeom>
            <a:noFill/>
            <a:ln w="635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</p:grp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2076819" y="231104"/>
            <a:ext cx="6588210" cy="845364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500" b="1" dirty="0" smtClean="0">
                <a:solidFill>
                  <a:srgbClr val="0B7D91"/>
                </a:solidFill>
                <a:latin typeface="Verdana" pitchFamily="34" charset="0"/>
                <a:ea typeface="Verdana" pitchFamily="34" charset="0"/>
              </a:rPr>
              <a:t>Koordinatori un partneri projektu īstenošanā</a:t>
            </a:r>
            <a:endParaRPr lang="lv-LV" sz="3500" b="1" dirty="0">
              <a:solidFill>
                <a:srgbClr val="0B7D91"/>
              </a:solidFill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873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461" y="1935046"/>
            <a:ext cx="8247780" cy="827314"/>
          </a:xfrm>
        </p:spPr>
        <p:txBody>
          <a:bodyPr>
            <a:normAutofit/>
          </a:bodyPr>
          <a:lstStyle/>
          <a:p>
            <a:pPr algn="ctr"/>
            <a:r>
              <a:rPr lang="lv-LV" altLang="lv-LV" sz="35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II </a:t>
            </a:r>
            <a:r>
              <a:rPr lang="nb-NO" altLang="lv-LV" sz="35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Nordplus</a:t>
            </a:r>
            <a:r>
              <a:rPr lang="lv-LV" altLang="lv-LV" sz="35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altLang="lv-LV" sz="3500" b="1" dirty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programmas </a:t>
            </a:r>
            <a:r>
              <a:rPr lang="lv-LV" altLang="lv-LV" sz="3500" b="1" dirty="0" smtClean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vadība  </a:t>
            </a:r>
            <a:endParaRPr lang="lv-LV" sz="35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6228" y="3124201"/>
            <a:ext cx="7296246" cy="251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235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6673</TotalTime>
  <Words>1887</Words>
  <Application>Microsoft Office PowerPoint</Application>
  <PresentationFormat>On-screen Show (4:3)</PresentationFormat>
  <Paragraphs>520</Paragraphs>
  <Slides>32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Chart</vt:lpstr>
      <vt:lpstr>Nordplus 2018-2022 2021. gada projektu konkurss </vt:lpstr>
      <vt:lpstr>Prezentācijas saturs</vt:lpstr>
      <vt:lpstr>  I Vispārējā informācija par Nordplus programmu (2018. – 2022.) </vt:lpstr>
      <vt:lpstr>Nordplus 2018. – 2022. </vt:lpstr>
      <vt:lpstr>Nordplus 2018. – 2022. </vt:lpstr>
      <vt:lpstr>Nordplus dalībvalstis (8 + 3)  </vt:lpstr>
      <vt:lpstr>Nordplus programmas atbalstāmās aktivitātes</vt:lpstr>
      <vt:lpstr>Koordinatori un partneri projektu īstenošanā</vt:lpstr>
      <vt:lpstr>II Nordplus programmas vadība  </vt:lpstr>
      <vt:lpstr>Nordplus  programmas vadība (1)</vt:lpstr>
      <vt:lpstr>Nordplus programmas vadība (2)</vt:lpstr>
      <vt:lpstr>Nordplus programmas vadība (3)</vt:lpstr>
      <vt:lpstr>Nordplus programmas vadība (4) </vt:lpstr>
      <vt:lpstr>III Nordplus – skaitļi un fakti</vt:lpstr>
      <vt:lpstr>Nordplus -  skaitļi un fakti  </vt:lpstr>
      <vt:lpstr>Slide 16</vt:lpstr>
      <vt:lpstr>Slide 17</vt:lpstr>
      <vt:lpstr>Slide 18</vt:lpstr>
      <vt:lpstr>Nordplus 2020.gada projektu konkursa kopējie rezultāti visās dalībvalstīs  </vt:lpstr>
      <vt:lpstr>2020. gada atbalstīto projektu pieteikumu sadalījums starp programmas dalībvalstīm</vt:lpstr>
      <vt:lpstr>Nordplus 2020. gada projektu konkursa rezultāti Latvijā  </vt:lpstr>
      <vt:lpstr>Nordplus finansējuma sadalījums starp apakšprogrammām 2020</vt:lpstr>
      <vt:lpstr>Nordplus 2020. gada projektu konkursa rezultāti Latvijā  </vt:lpstr>
      <vt:lpstr>Nordplus 2020. gada projektu konkursa rezultātu kopsavilkums programmas oficiālajā portālā  </vt:lpstr>
      <vt:lpstr>IV Nordplus 2021. gada projektu konkurss (1)</vt:lpstr>
      <vt:lpstr>Nordplus2021. gada projektu konkurss (2)</vt:lpstr>
      <vt:lpstr>Informācijas avoti 2021. gada projektu konkursam </vt:lpstr>
      <vt:lpstr>V Projektu pieteikumu vērtēšana (1)</vt:lpstr>
      <vt:lpstr>Projektu pieteikumu vērtēšana (2) </vt:lpstr>
      <vt:lpstr>Projektu pieteikumu vērtēšana (3) </vt:lpstr>
      <vt:lpstr>VI Izmaiņas projektu īstenošanā saistībā ar COVID 19  </vt:lpstr>
      <vt:lpstr>Slide 32</vt:lpstr>
    </vt:vector>
  </TitlesOfParts>
  <Company>VIAA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LD</cp:lastModifiedBy>
  <cp:revision>221</cp:revision>
  <cp:lastPrinted>2018-11-20T09:32:25Z</cp:lastPrinted>
  <dcterms:created xsi:type="dcterms:W3CDTF">2017-03-17T07:53:29Z</dcterms:created>
  <dcterms:modified xsi:type="dcterms:W3CDTF">2020-11-24T16:26:21Z</dcterms:modified>
</cp:coreProperties>
</file>