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3"/>
  </p:notesMasterIdLst>
  <p:sldIdLst>
    <p:sldId id="256" r:id="rId2"/>
    <p:sldId id="286" r:id="rId3"/>
    <p:sldId id="268" r:id="rId4"/>
    <p:sldId id="269" r:id="rId5"/>
    <p:sldId id="257" r:id="rId6"/>
    <p:sldId id="262" r:id="rId7"/>
    <p:sldId id="263" r:id="rId8"/>
    <p:sldId id="270" r:id="rId9"/>
    <p:sldId id="258" r:id="rId10"/>
    <p:sldId id="264" r:id="rId11"/>
    <p:sldId id="259" r:id="rId12"/>
    <p:sldId id="265" r:id="rId13"/>
    <p:sldId id="266" r:id="rId14"/>
    <p:sldId id="260" r:id="rId15"/>
    <p:sldId id="277" r:id="rId16"/>
    <p:sldId id="272" r:id="rId17"/>
    <p:sldId id="274" r:id="rId18"/>
    <p:sldId id="275" r:id="rId19"/>
    <p:sldId id="279" r:id="rId20"/>
    <p:sldId id="276" r:id="rId21"/>
    <p:sldId id="285" r:id="rId22"/>
    <p:sldId id="283" r:id="rId23"/>
    <p:sldId id="284" r:id="rId24"/>
    <p:sldId id="293" r:id="rId25"/>
    <p:sldId id="290" r:id="rId26"/>
    <p:sldId id="287" r:id="rId27"/>
    <p:sldId id="288" r:id="rId28"/>
    <p:sldId id="289" r:id="rId29"/>
    <p:sldId id="291" r:id="rId30"/>
    <p:sldId id="294" r:id="rId31"/>
    <p:sldId id="296" r:id="rId32"/>
    <p:sldId id="295" r:id="rId33"/>
    <p:sldId id="297" r:id="rId34"/>
    <p:sldId id="298" r:id="rId35"/>
    <p:sldId id="300" r:id="rId36"/>
    <p:sldId id="301" r:id="rId37"/>
    <p:sldId id="302" r:id="rId38"/>
    <p:sldId id="303" r:id="rId39"/>
    <p:sldId id="304" r:id="rId40"/>
    <p:sldId id="305" r:id="rId41"/>
    <p:sldId id="271" r:id="rId42"/>
  </p:sldIdLst>
  <p:sldSz cx="12192000" cy="6858000"/>
  <p:notesSz cx="6858000" cy="9144000"/>
  <p:defaultText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ija Plotniece" initials="MP" lastIdx="1" clrIdx="0">
    <p:extLst>
      <p:ext uri="{19B8F6BF-5375-455C-9EA6-DF929625EA0E}">
        <p15:presenceInfo xmlns:p15="http://schemas.microsoft.com/office/powerpoint/2012/main" userId="S::marija.plotniece@viaa.gov.lv::79801c02-275f-412a-9545-941194021f5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C000"/>
    <a:srgbClr val="3A589B"/>
    <a:srgbClr val="BE5108"/>
    <a:srgbClr val="1A2D4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04" autoAdjust="0"/>
    <p:restoredTop sz="85050" autoAdjust="0"/>
  </p:normalViewPr>
  <p:slideViewPr>
    <p:cSldViewPr snapToGrid="0">
      <p:cViewPr varScale="1">
        <p:scale>
          <a:sx n="73" d="100"/>
          <a:sy n="73" d="100"/>
        </p:scale>
        <p:origin x="1061"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charts/_rels/chart1.xml.rels><?xml version="1.0" encoding="UTF-8" standalone="yes"?>
<Relationships xmlns="http://schemas.openxmlformats.org/package/2006/relationships"><Relationship Id="rId3" Type="http://schemas.openxmlformats.org/officeDocument/2006/relationships/oleObject" Target="file:///C:\Users\marija.plotniece\Downloads\Re&#291;istr&#257;cija%2019.%20&amp;%2020.05.%20%20(Responses).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marija.plotniece\Downloads\Re&#291;istr&#257;cija%2019.%20&amp;%2020.05.%20%20(Responses).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[Reģistrācija 19. &amp; 20.05.  (Responses).xlsx]Suggestion3!PivotTable1</c:name>
    <c:fmtId val="3"/>
  </c:pivotSource>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a:t>
            </a:r>
            <a:r>
              <a:rPr lang="en-US" dirty="0" err="1"/>
              <a:t>Kādu</a:t>
            </a:r>
            <a:r>
              <a:rPr lang="en-US" dirty="0"/>
              <a:t> </a:t>
            </a:r>
            <a:r>
              <a:rPr lang="en-US" dirty="0" err="1"/>
              <a:t>sektoru</a:t>
            </a:r>
            <a:r>
              <a:rPr lang="en-US" dirty="0"/>
              <a:t> </a:t>
            </a:r>
            <a:r>
              <a:rPr lang="en-US" dirty="0" err="1"/>
              <a:t>Jūs</a:t>
            </a:r>
            <a:r>
              <a:rPr lang="en-US" dirty="0"/>
              <a:t> </a:t>
            </a:r>
            <a:r>
              <a:rPr lang="en-US" dirty="0" err="1"/>
              <a:t>pārstāvat</a:t>
            </a:r>
            <a:r>
              <a:rPr lang="en-US" dirty="0"/>
              <a:t>?': </a:t>
            </a:r>
            <a:r>
              <a:rPr lang="en-US" dirty="0" err="1">
                <a:solidFill>
                  <a:srgbClr val="DD5A13"/>
                </a:solidFill>
              </a:rPr>
              <a:t>Zinātniska</a:t>
            </a:r>
            <a:r>
              <a:rPr lang="en-US" dirty="0">
                <a:solidFill>
                  <a:srgbClr val="DD5A13"/>
                </a:solidFill>
              </a:rPr>
              <a:t> </a:t>
            </a:r>
            <a:r>
              <a:rPr lang="en-US" dirty="0" err="1">
                <a:solidFill>
                  <a:srgbClr val="DD5A13"/>
                </a:solidFill>
              </a:rPr>
              <a:t>organizācija</a:t>
            </a:r>
            <a:r>
              <a:rPr lang="en-US" dirty="0"/>
              <a:t> </a:t>
            </a:r>
            <a:r>
              <a:rPr lang="lv-LV" dirty="0"/>
              <a:t>&amp;</a:t>
            </a:r>
            <a:r>
              <a:rPr lang="en-US" dirty="0"/>
              <a:t> </a:t>
            </a:r>
            <a:r>
              <a:rPr lang="en-US" dirty="0" err="1">
                <a:solidFill>
                  <a:srgbClr val="DD5A13"/>
                </a:solidFill>
              </a:rPr>
              <a:t>Komercsektors</a:t>
            </a:r>
            <a:r>
              <a:rPr lang="en-US" dirty="0"/>
              <a:t> </a:t>
            </a:r>
            <a:r>
              <a:rPr lang="en-US" dirty="0" err="1"/>
              <a:t>parādās</a:t>
            </a:r>
            <a:r>
              <a:rPr lang="lv-LV" dirty="0"/>
              <a:t> </a:t>
            </a:r>
            <a:r>
              <a:rPr lang="en-US" sz="1400" b="0" i="0" u="none" strike="noStrike" baseline="0" dirty="0" err="1">
                <a:effectLst/>
              </a:rPr>
              <a:t>visbiežāk</a:t>
            </a:r>
            <a:r>
              <a:rPr lang="en-US" dirty="0"/>
              <a:t>.</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lv-LV"/>
        </a:p>
      </c:txPr>
    </c:title>
    <c:autoTitleDeleted val="0"/>
    <c:pivotFmts>
      <c:pivotFmt>
        <c:idx val="0"/>
        <c:spPr>
          <a:solidFill>
            <a:srgbClr val="D2D2D2"/>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lv-LV"/>
            </a:p>
          </c:txPr>
          <c:showLegendKey val="0"/>
          <c:showVal val="0"/>
          <c:showCatName val="0"/>
          <c:showSerName val="0"/>
          <c:showPercent val="0"/>
          <c:showBubbleSize val="0"/>
          <c:extLst>
            <c:ext xmlns:c15="http://schemas.microsoft.com/office/drawing/2012/chart" uri="{CE6537A1-D6FC-4f65-9D91-7224C49458BB}"/>
          </c:extLst>
        </c:dLbl>
      </c:pivotFmt>
      <c:pivotFmt>
        <c:idx val="1"/>
        <c:spPr>
          <a:solidFill>
            <a:srgbClr val="ED7331"/>
          </a:solidFill>
          <a:ln>
            <a:noFill/>
          </a:ln>
          <a:effectLst/>
        </c:spPr>
      </c:pivotFmt>
      <c:pivotFmt>
        <c:idx val="2"/>
        <c:spPr>
          <a:solidFill>
            <a:srgbClr val="ED7331"/>
          </a:solidFill>
          <a:ln>
            <a:noFill/>
          </a:ln>
          <a:effectLst/>
        </c:spPr>
      </c:pivotFmt>
      <c:pivotFmt>
        <c:idx val="3"/>
        <c:spPr>
          <a:solidFill>
            <a:srgbClr val="D2D2D2"/>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lv-LV"/>
            </a:p>
          </c:txPr>
          <c:showLegendKey val="0"/>
          <c:showVal val="0"/>
          <c:showCatName val="0"/>
          <c:showSerName val="0"/>
          <c:showPercent val="0"/>
          <c:showBubbleSize val="0"/>
          <c:extLst>
            <c:ext xmlns:c15="http://schemas.microsoft.com/office/drawing/2012/chart" uri="{CE6537A1-D6FC-4f65-9D91-7224C49458BB}"/>
          </c:extLst>
        </c:dLbl>
      </c:pivotFmt>
      <c:pivotFmt>
        <c:idx val="4"/>
        <c:spPr>
          <a:solidFill>
            <a:srgbClr val="ED7331"/>
          </a:solidFill>
          <a:ln>
            <a:noFill/>
          </a:ln>
          <a:effectLst/>
        </c:spPr>
      </c:pivotFmt>
      <c:pivotFmt>
        <c:idx val="5"/>
        <c:spPr>
          <a:solidFill>
            <a:srgbClr val="ED7331"/>
          </a:solidFill>
          <a:ln>
            <a:noFill/>
          </a:ln>
          <a:effectLst/>
        </c:spPr>
      </c:pivotFmt>
      <c:pivotFmt>
        <c:idx val="6"/>
        <c:spPr>
          <a:solidFill>
            <a:srgbClr val="D2D2D2"/>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lv-LV"/>
            </a:p>
          </c:txPr>
          <c:showLegendKey val="0"/>
          <c:showVal val="0"/>
          <c:showCatName val="0"/>
          <c:showSerName val="0"/>
          <c:showPercent val="0"/>
          <c:showBubbleSize val="0"/>
          <c:extLst>
            <c:ext xmlns:c15="http://schemas.microsoft.com/office/drawing/2012/chart" uri="{CE6537A1-D6FC-4f65-9D91-7224C49458BB}"/>
          </c:extLst>
        </c:dLbl>
      </c:pivotFmt>
      <c:pivotFmt>
        <c:idx val="7"/>
        <c:spPr>
          <a:solidFill>
            <a:srgbClr val="ED7331"/>
          </a:solidFill>
          <a:ln>
            <a:noFill/>
          </a:ln>
          <a:effectLst/>
        </c:spPr>
      </c:pivotFmt>
      <c:pivotFmt>
        <c:idx val="8"/>
        <c:spPr>
          <a:solidFill>
            <a:srgbClr val="ED7331"/>
          </a:solidFill>
          <a:ln>
            <a:noFill/>
          </a:ln>
          <a:effectLst/>
        </c:spPr>
      </c:pivotFmt>
    </c:pivotFmts>
    <c:plotArea>
      <c:layout/>
      <c:barChart>
        <c:barDir val="bar"/>
        <c:grouping val="stacked"/>
        <c:varyColors val="0"/>
        <c:ser>
          <c:idx val="0"/>
          <c:order val="0"/>
          <c:tx>
            <c:strRef>
              <c:f>Suggestion3!$B$2</c:f>
              <c:strCache>
                <c:ptCount val="1"/>
                <c:pt idx="0">
                  <c:v>Total</c:v>
                </c:pt>
              </c:strCache>
            </c:strRef>
          </c:tx>
          <c:spPr>
            <a:solidFill>
              <a:srgbClr val="D2D2D2"/>
            </a:solidFill>
            <a:ln>
              <a:noFill/>
            </a:ln>
            <a:effectLst/>
          </c:spPr>
          <c:invertIfNegative val="0"/>
          <c:dPt>
            <c:idx val="0"/>
            <c:invertIfNegative val="0"/>
            <c:bubble3D val="0"/>
            <c:spPr>
              <a:solidFill>
                <a:srgbClr val="ED7331"/>
              </a:solidFill>
              <a:ln>
                <a:noFill/>
              </a:ln>
              <a:effectLst/>
            </c:spPr>
            <c:extLst>
              <c:ext xmlns:c16="http://schemas.microsoft.com/office/drawing/2014/chart" uri="{C3380CC4-5D6E-409C-BE32-E72D297353CC}">
                <c16:uniqueId val="{00000001-9129-468C-AC56-A1FA80F5BB18}"/>
              </c:ext>
            </c:extLst>
          </c:dPt>
          <c:dPt>
            <c:idx val="1"/>
            <c:invertIfNegative val="0"/>
            <c:bubble3D val="0"/>
            <c:spPr>
              <a:solidFill>
                <a:srgbClr val="ED7331"/>
              </a:solidFill>
              <a:ln>
                <a:noFill/>
              </a:ln>
              <a:effectLst/>
            </c:spPr>
            <c:extLst>
              <c:ext xmlns:c16="http://schemas.microsoft.com/office/drawing/2014/chart" uri="{C3380CC4-5D6E-409C-BE32-E72D297353CC}">
                <c16:uniqueId val="{00000003-9129-468C-AC56-A1FA80F5BB18}"/>
              </c:ext>
            </c:extLst>
          </c:dPt>
          <c:cat>
            <c:strRef>
              <c:f>Suggestion3!$A$3:$A$20</c:f>
              <c:strCache>
                <c:ptCount val="17"/>
                <c:pt idx="0">
                  <c:v>Zinātniska organizācija</c:v>
                </c:pt>
                <c:pt idx="1">
                  <c:v>Komercsektors</c:v>
                </c:pt>
                <c:pt idx="2">
                  <c:v>Valsts iestāde</c:v>
                </c:pt>
                <c:pt idx="3">
                  <c:v>Nevalstiskā organizācija</c:v>
                </c:pt>
                <c:pt idx="4">
                  <c:v>Pašvaldība</c:v>
                </c:pt>
                <c:pt idx="5">
                  <c:v>valsts</c:v>
                </c:pt>
                <c:pt idx="6">
                  <c:v>Zinātniskā un komercsektors</c:v>
                </c:pt>
                <c:pt idx="7">
                  <c:v>Valsts organizācija</c:v>
                </c:pt>
                <c:pt idx="8">
                  <c:v>Komercsektors un nevalstisko organizāciju sektors</c:v>
                </c:pt>
                <c:pt idx="9">
                  <c:v>sociālā uzņēmējdarbība</c:v>
                </c:pt>
                <c:pt idx="10">
                  <c:v>izglītība</c:v>
                </c:pt>
                <c:pt idx="11">
                  <c:v>Izglītības iestāde</c:v>
                </c:pt>
                <c:pt idx="12">
                  <c:v>Augstākās izglītības iestādes</c:v>
                </c:pt>
                <c:pt idx="13">
                  <c:v>izglītības sektors</c:v>
                </c:pt>
                <c:pt idx="14">
                  <c:v>PULBLISKS</c:v>
                </c:pt>
                <c:pt idx="15">
                  <c:v>Gan zinātnisko organizāciju, gan komercsektoru</c:v>
                </c:pt>
                <c:pt idx="16">
                  <c:v>Social Innovation Project </c:v>
                </c:pt>
              </c:strCache>
            </c:strRef>
          </c:cat>
          <c:val>
            <c:numRef>
              <c:f>Suggestion3!$B$3:$B$20</c:f>
              <c:numCache>
                <c:formatCode>General</c:formatCode>
                <c:ptCount val="17"/>
                <c:pt idx="0">
                  <c:v>65</c:v>
                </c:pt>
                <c:pt idx="1">
                  <c:v>50</c:v>
                </c:pt>
                <c:pt idx="2">
                  <c:v>4</c:v>
                </c:pt>
                <c:pt idx="3">
                  <c:v>4</c:v>
                </c:pt>
                <c:pt idx="4">
                  <c:v>3</c:v>
                </c:pt>
                <c:pt idx="5">
                  <c:v>1</c:v>
                </c:pt>
                <c:pt idx="6">
                  <c:v>1</c:v>
                </c:pt>
                <c:pt idx="7">
                  <c:v>1</c:v>
                </c:pt>
                <c:pt idx="8">
                  <c:v>1</c:v>
                </c:pt>
                <c:pt idx="9">
                  <c:v>1</c:v>
                </c:pt>
                <c:pt idx="10">
                  <c:v>1</c:v>
                </c:pt>
                <c:pt idx="11">
                  <c:v>1</c:v>
                </c:pt>
                <c:pt idx="12">
                  <c:v>1</c:v>
                </c:pt>
                <c:pt idx="13">
                  <c:v>1</c:v>
                </c:pt>
                <c:pt idx="14">
                  <c:v>1</c:v>
                </c:pt>
                <c:pt idx="15">
                  <c:v>1</c:v>
                </c:pt>
                <c:pt idx="16">
                  <c:v>1</c:v>
                </c:pt>
              </c:numCache>
            </c:numRef>
          </c:val>
          <c:extLst>
            <c:ext xmlns:c16="http://schemas.microsoft.com/office/drawing/2014/chart" uri="{C3380CC4-5D6E-409C-BE32-E72D297353CC}">
              <c16:uniqueId val="{00000004-9129-468C-AC56-A1FA80F5BB18}"/>
            </c:ext>
          </c:extLst>
        </c:ser>
        <c:dLbls>
          <c:showLegendKey val="0"/>
          <c:showVal val="0"/>
          <c:showCatName val="0"/>
          <c:showSerName val="0"/>
          <c:showPercent val="0"/>
          <c:showBubbleSize val="0"/>
        </c:dLbls>
        <c:gapWidth val="33"/>
        <c:overlap val="100"/>
        <c:axId val="1257681535"/>
        <c:axId val="1259308207"/>
      </c:barChart>
      <c:catAx>
        <c:axId val="1257681535"/>
        <c:scaling>
          <c:orientation val="maxMin"/>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Kādu sektoru Jūs pārstāvat?</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lv-LV"/>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lv-LV"/>
          </a:p>
        </c:txPr>
        <c:crossAx val="1259308207"/>
        <c:crosses val="autoZero"/>
        <c:auto val="1"/>
        <c:lblAlgn val="ctr"/>
        <c:lblOffset val="100"/>
        <c:noMultiLvlLbl val="0"/>
      </c:catAx>
      <c:valAx>
        <c:axId val="1259308207"/>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Timestamp</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lv-LV"/>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lv-LV"/>
          </a:p>
        </c:txPr>
        <c:crossAx val="1257681535"/>
        <c:crosses val="max"/>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lv-LV"/>
    </a:p>
  </c:txPr>
  <c:externalData r:id="rId3">
    <c:autoUpdate val="0"/>
  </c:externalData>
  <c:extLst>
    <c:ext xmlns:c14="http://schemas.microsoft.com/office/drawing/2007/8/2/chart" uri="{781A3756-C4B2-4CAC-9D66-4F8BD8637D16}">
      <c14:pivotOptions>
        <c14:dropZoneFilter val="1"/>
        <c14:dropZoneCategories val="1"/>
        <c14:dropZoneData val="1"/>
      </c14:pivotOptions>
    </c:ext>
    <c:ext xmlns:c16="http://schemas.microsoft.com/office/drawing/2014/chart" uri="{E28EC0CA-F0BB-4C9C-879D-F8772B89E7AC}">
      <c16:pivotOptions16>
        <c16:showExpandCollapseFieldButtons val="1"/>
      </c16:pivotOptions16>
    </c:ext>
  </c:extLst>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[Reģistrācija 19. &amp; 20.05.  (Responses).xlsx]Suggestion4!PivotTable2</c:name>
    <c:fmtId val="3"/>
  </c:pivotSource>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err="1">
                <a:solidFill>
                  <a:srgbClr val="DD5A13"/>
                </a:solidFill>
              </a:rPr>
              <a:t>Potenciālais</a:t>
            </a:r>
            <a:r>
              <a:rPr lang="en-US" dirty="0">
                <a:solidFill>
                  <a:srgbClr val="DD5A13"/>
                </a:solidFill>
              </a:rPr>
              <a:t> </a:t>
            </a:r>
            <a:r>
              <a:rPr lang="en-US" dirty="0" err="1">
                <a:solidFill>
                  <a:srgbClr val="DD5A13"/>
                </a:solidFill>
              </a:rPr>
              <a:t>projektu</a:t>
            </a:r>
            <a:r>
              <a:rPr lang="en-US" dirty="0">
                <a:solidFill>
                  <a:srgbClr val="DD5A13"/>
                </a:solidFill>
              </a:rPr>
              <a:t> </a:t>
            </a:r>
            <a:r>
              <a:rPr lang="en-US" dirty="0" err="1">
                <a:solidFill>
                  <a:srgbClr val="DD5A13"/>
                </a:solidFill>
              </a:rPr>
              <a:t>pieteicējs</a:t>
            </a:r>
            <a:r>
              <a:rPr lang="en-US" dirty="0"/>
              <a:t> </a:t>
            </a:r>
            <a:r>
              <a:rPr lang="lv-LV" dirty="0"/>
              <a:t>veido lielāko daļu jautājumā</a:t>
            </a:r>
            <a:r>
              <a:rPr lang="lv-LV" baseline="0" dirty="0"/>
              <a:t> </a:t>
            </a:r>
            <a:r>
              <a:rPr lang="en-US" dirty="0"/>
              <a:t>'</a:t>
            </a:r>
            <a:r>
              <a:rPr lang="en-US" dirty="0" err="1"/>
              <a:t>Kāda</a:t>
            </a:r>
            <a:r>
              <a:rPr lang="en-US" dirty="0"/>
              <a:t> </a:t>
            </a:r>
            <a:r>
              <a:rPr lang="en-US" dirty="0" err="1"/>
              <a:t>ir</a:t>
            </a:r>
            <a:r>
              <a:rPr lang="en-US" dirty="0"/>
              <a:t> </a:t>
            </a:r>
            <a:r>
              <a:rPr lang="en-US" dirty="0" err="1"/>
              <a:t>Jūsu</a:t>
            </a:r>
            <a:r>
              <a:rPr lang="en-US" dirty="0"/>
              <a:t> </a:t>
            </a:r>
            <a:r>
              <a:rPr lang="en-US" dirty="0" err="1"/>
              <a:t>pieredze</a:t>
            </a:r>
            <a:r>
              <a:rPr lang="en-US" dirty="0"/>
              <a:t> </a:t>
            </a:r>
            <a:r>
              <a:rPr lang="en-US" dirty="0" err="1"/>
              <a:t>ar</a:t>
            </a:r>
            <a:r>
              <a:rPr lang="en-US" dirty="0"/>
              <a:t> EK </a:t>
            </a:r>
            <a:r>
              <a:rPr lang="en-US" dirty="0" err="1"/>
              <a:t>projektu</a:t>
            </a:r>
            <a:r>
              <a:rPr lang="en-US" dirty="0"/>
              <a:t> </a:t>
            </a:r>
            <a:r>
              <a:rPr lang="en-US" dirty="0" err="1"/>
              <a:t>konkursiem</a:t>
            </a:r>
            <a:r>
              <a:rPr lang="en-US" dirty="0"/>
              <a:t>?'.</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lv-LV"/>
        </a:p>
      </c:txPr>
    </c:title>
    <c:autoTitleDeleted val="0"/>
    <c:pivotFmts>
      <c:pivotFmt>
        <c:idx val="0"/>
        <c:spPr>
          <a:solidFill>
            <a:srgbClr val="D2D2D2"/>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lv-LV"/>
            </a:p>
          </c:txPr>
          <c:showLegendKey val="0"/>
          <c:showVal val="1"/>
          <c:showCatName val="0"/>
          <c:showSerName val="0"/>
          <c:showPercent val="0"/>
          <c:showBubbleSize val="0"/>
          <c:extLst>
            <c:ext xmlns:c15="http://schemas.microsoft.com/office/drawing/2012/chart" uri="{CE6537A1-D6FC-4f65-9D91-7224C49458BB}"/>
          </c:extLst>
        </c:dLbl>
      </c:pivotFmt>
      <c:pivotFmt>
        <c:idx val="1"/>
        <c:spPr>
          <a:solidFill>
            <a:srgbClr val="ED7331"/>
          </a:solidFill>
          <a:ln w="19050">
            <a:solidFill>
              <a:schemeClr val="lt1"/>
            </a:solidFill>
          </a:ln>
          <a:effectLst/>
        </c:spPr>
      </c:pivotFmt>
      <c:pivotFmt>
        <c:idx val="2"/>
        <c:spPr>
          <a:solidFill>
            <a:srgbClr val="D2D2D2"/>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lv-LV"/>
            </a:p>
          </c:txPr>
          <c:showLegendKey val="0"/>
          <c:showVal val="1"/>
          <c:showCatName val="0"/>
          <c:showSerName val="0"/>
          <c:showPercent val="0"/>
          <c:showBubbleSize val="0"/>
          <c:extLst>
            <c:ext xmlns:c15="http://schemas.microsoft.com/office/drawing/2012/chart" uri="{CE6537A1-D6FC-4f65-9D91-7224C49458BB}"/>
          </c:extLst>
        </c:dLbl>
      </c:pivotFmt>
      <c:pivotFmt>
        <c:idx val="3"/>
        <c:spPr>
          <a:solidFill>
            <a:srgbClr val="ED7331"/>
          </a:solidFill>
          <a:ln w="19050">
            <a:solidFill>
              <a:schemeClr val="lt1"/>
            </a:solidFill>
          </a:ln>
          <a:effectLst/>
        </c:spPr>
      </c:pivotFmt>
      <c:pivotFmt>
        <c:idx val="4"/>
        <c:spPr>
          <a:solidFill>
            <a:srgbClr val="D2D2D2"/>
          </a:solidFill>
          <a:ln w="19050">
            <a:solidFill>
              <a:schemeClr val="lt1"/>
            </a:solidFill>
          </a:ln>
          <a:effectLst/>
        </c:spPr>
      </c:pivotFmt>
      <c:pivotFmt>
        <c:idx val="5"/>
        <c:spPr>
          <a:solidFill>
            <a:srgbClr val="D2D2D2"/>
          </a:solidFill>
          <a:ln w="19050">
            <a:solidFill>
              <a:schemeClr val="lt1"/>
            </a:solidFill>
          </a:ln>
          <a:effectLst/>
        </c:spPr>
      </c:pivotFmt>
      <c:pivotFmt>
        <c:idx val="6"/>
        <c:spPr>
          <a:solidFill>
            <a:srgbClr val="D2D2D2"/>
          </a:solidFill>
          <a:ln w="19050">
            <a:solidFill>
              <a:schemeClr val="lt1"/>
            </a:solidFill>
          </a:ln>
          <a:effectLst/>
        </c:spPr>
      </c:pivotFmt>
      <c:pivotFmt>
        <c:idx val="7"/>
        <c:spPr>
          <a:solidFill>
            <a:srgbClr val="D2D2D2"/>
          </a:solidFill>
          <a:ln w="19050">
            <a:solidFill>
              <a:schemeClr val="lt1"/>
            </a:solidFill>
          </a:ln>
          <a:effectLst/>
        </c:spPr>
      </c:pivotFmt>
      <c:pivotFmt>
        <c:idx val="8"/>
        <c:spPr>
          <a:solidFill>
            <a:srgbClr val="D2D2D2"/>
          </a:solidFill>
          <a:ln w="19050">
            <a:solidFill>
              <a:schemeClr val="lt1"/>
            </a:solidFill>
          </a:ln>
          <a:effectLst/>
        </c:spPr>
      </c:pivotFmt>
      <c:pivotFmt>
        <c:idx val="9"/>
        <c:spPr>
          <a:solidFill>
            <a:srgbClr val="D2D2D2"/>
          </a:solidFill>
          <a:ln w="19050">
            <a:solidFill>
              <a:schemeClr val="lt1"/>
            </a:solidFill>
          </a:ln>
          <a:effectLst/>
        </c:spPr>
      </c:pivotFmt>
      <c:pivotFmt>
        <c:idx val="10"/>
        <c:spPr>
          <a:solidFill>
            <a:srgbClr val="D2D2D2"/>
          </a:solidFill>
          <a:ln w="19050">
            <a:solidFill>
              <a:schemeClr val="lt1"/>
            </a:solidFill>
          </a:ln>
          <a:effectLst/>
        </c:spPr>
      </c:pivotFmt>
      <c:pivotFmt>
        <c:idx val="11"/>
        <c:spPr>
          <a:solidFill>
            <a:srgbClr val="D2D2D2"/>
          </a:solidFill>
          <a:ln w="19050">
            <a:solidFill>
              <a:schemeClr val="lt1"/>
            </a:solidFill>
          </a:ln>
          <a:effectLst/>
        </c:spPr>
      </c:pivotFmt>
      <c:pivotFmt>
        <c:idx val="12"/>
        <c:spPr>
          <a:solidFill>
            <a:srgbClr val="D2D2D2"/>
          </a:solidFill>
          <a:ln w="19050">
            <a:solidFill>
              <a:schemeClr val="lt1"/>
            </a:solidFill>
          </a:ln>
          <a:effectLst/>
        </c:spPr>
      </c:pivotFmt>
      <c:pivotFmt>
        <c:idx val="13"/>
        <c:spPr>
          <a:solidFill>
            <a:srgbClr val="D2D2D2"/>
          </a:solidFill>
          <a:ln w="19050">
            <a:solidFill>
              <a:schemeClr val="lt1"/>
            </a:solidFill>
          </a:ln>
          <a:effectLst/>
        </c:spPr>
      </c:pivotFmt>
      <c:pivotFmt>
        <c:idx val="14"/>
        <c:spPr>
          <a:solidFill>
            <a:srgbClr val="D2D2D2"/>
          </a:solidFill>
          <a:ln w="19050">
            <a:solidFill>
              <a:schemeClr val="lt1"/>
            </a:solidFill>
          </a:ln>
          <a:effectLst/>
        </c:spPr>
      </c:pivotFmt>
      <c:pivotFmt>
        <c:idx val="15"/>
        <c:spPr>
          <a:solidFill>
            <a:srgbClr val="D2D2D2"/>
          </a:solidFill>
          <a:ln w="19050">
            <a:solidFill>
              <a:schemeClr val="lt1"/>
            </a:solidFill>
          </a:ln>
          <a:effectLst/>
        </c:spPr>
      </c:pivotFmt>
      <c:pivotFmt>
        <c:idx val="16"/>
        <c:spPr>
          <a:solidFill>
            <a:srgbClr val="D2D2D2"/>
          </a:solidFill>
          <a:ln w="19050">
            <a:solidFill>
              <a:schemeClr val="lt1"/>
            </a:solidFill>
          </a:ln>
          <a:effectLst/>
        </c:spPr>
      </c:pivotFmt>
      <c:pivotFmt>
        <c:idx val="17"/>
        <c:spPr>
          <a:solidFill>
            <a:srgbClr val="D2D2D2"/>
          </a:solidFill>
          <a:ln w="19050">
            <a:solidFill>
              <a:schemeClr val="lt1"/>
            </a:solidFill>
          </a:ln>
          <a:effectLst/>
        </c:spPr>
      </c:pivotFmt>
      <c:pivotFmt>
        <c:idx val="18"/>
        <c:spPr>
          <a:solidFill>
            <a:srgbClr val="D2D2D2"/>
          </a:solidFill>
          <a:ln w="19050">
            <a:solidFill>
              <a:schemeClr val="lt1"/>
            </a:solidFill>
          </a:ln>
          <a:effectLst/>
        </c:spPr>
      </c:pivotFmt>
      <c:pivotFmt>
        <c:idx val="19"/>
        <c:spPr>
          <a:solidFill>
            <a:srgbClr val="D2D2D2"/>
          </a:solidFill>
          <a:ln w="19050">
            <a:solidFill>
              <a:schemeClr val="lt1"/>
            </a:solidFill>
          </a:ln>
          <a:effectLst/>
        </c:spPr>
      </c:pivotFmt>
      <c:pivotFmt>
        <c:idx val="20"/>
        <c:spPr>
          <a:solidFill>
            <a:srgbClr val="D2D2D2"/>
          </a:solidFill>
          <a:ln w="19050">
            <a:solidFill>
              <a:schemeClr val="lt1"/>
            </a:solidFill>
          </a:ln>
          <a:effectLst/>
        </c:spPr>
      </c:pivotFmt>
      <c:pivotFmt>
        <c:idx val="21"/>
        <c:spPr>
          <a:solidFill>
            <a:srgbClr val="D2D2D2"/>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lv-LV"/>
            </a:p>
          </c:txPr>
          <c:showLegendKey val="0"/>
          <c:showVal val="1"/>
          <c:showCatName val="0"/>
          <c:showSerName val="0"/>
          <c:showPercent val="0"/>
          <c:showBubbleSize val="0"/>
          <c:extLst>
            <c:ext xmlns:c15="http://schemas.microsoft.com/office/drawing/2012/chart" uri="{CE6537A1-D6FC-4f65-9D91-7224C49458BB}"/>
          </c:extLst>
        </c:dLbl>
      </c:pivotFmt>
      <c:pivotFmt>
        <c:idx val="22"/>
        <c:spPr>
          <a:solidFill>
            <a:srgbClr val="ED7331"/>
          </a:solidFill>
          <a:ln w="19050">
            <a:solidFill>
              <a:schemeClr val="lt1"/>
            </a:solidFill>
          </a:ln>
          <a:effectLst/>
        </c:spPr>
      </c:pivotFmt>
      <c:pivotFmt>
        <c:idx val="23"/>
        <c:spPr>
          <a:solidFill>
            <a:srgbClr val="D2D2D2"/>
          </a:solidFill>
          <a:ln w="19050">
            <a:solidFill>
              <a:schemeClr val="lt1"/>
            </a:solidFill>
          </a:ln>
          <a:effectLst/>
        </c:spPr>
      </c:pivotFmt>
      <c:pivotFmt>
        <c:idx val="24"/>
        <c:spPr>
          <a:solidFill>
            <a:srgbClr val="D2D2D2"/>
          </a:solidFill>
          <a:ln w="19050">
            <a:solidFill>
              <a:schemeClr val="lt1"/>
            </a:solidFill>
          </a:ln>
          <a:effectLst/>
        </c:spPr>
      </c:pivotFmt>
      <c:pivotFmt>
        <c:idx val="25"/>
        <c:spPr>
          <a:solidFill>
            <a:srgbClr val="D2D2D2"/>
          </a:solidFill>
          <a:ln w="19050">
            <a:solidFill>
              <a:schemeClr val="lt1"/>
            </a:solidFill>
          </a:ln>
          <a:effectLst/>
        </c:spPr>
      </c:pivotFmt>
      <c:pivotFmt>
        <c:idx val="26"/>
        <c:spPr>
          <a:solidFill>
            <a:srgbClr val="D2D2D2"/>
          </a:solidFill>
          <a:ln w="19050">
            <a:solidFill>
              <a:schemeClr val="lt1"/>
            </a:solidFill>
          </a:ln>
          <a:effectLst/>
        </c:spPr>
      </c:pivotFmt>
      <c:pivotFmt>
        <c:idx val="27"/>
        <c:spPr>
          <a:solidFill>
            <a:srgbClr val="D2D2D2"/>
          </a:solidFill>
          <a:ln w="19050">
            <a:solidFill>
              <a:schemeClr val="lt1"/>
            </a:solidFill>
          </a:ln>
          <a:effectLst/>
        </c:spPr>
      </c:pivotFmt>
      <c:pivotFmt>
        <c:idx val="28"/>
        <c:spPr>
          <a:solidFill>
            <a:srgbClr val="D2D2D2"/>
          </a:solidFill>
          <a:ln w="19050">
            <a:solidFill>
              <a:schemeClr val="lt1"/>
            </a:solidFill>
          </a:ln>
          <a:effectLst/>
        </c:spPr>
      </c:pivotFmt>
      <c:pivotFmt>
        <c:idx val="29"/>
        <c:spPr>
          <a:solidFill>
            <a:srgbClr val="D2D2D2"/>
          </a:solidFill>
          <a:ln w="19050">
            <a:solidFill>
              <a:schemeClr val="lt1"/>
            </a:solidFill>
          </a:ln>
          <a:effectLst/>
        </c:spPr>
      </c:pivotFmt>
      <c:pivotFmt>
        <c:idx val="30"/>
        <c:spPr>
          <a:solidFill>
            <a:srgbClr val="D2D2D2"/>
          </a:solidFill>
          <a:ln w="19050">
            <a:solidFill>
              <a:schemeClr val="lt1"/>
            </a:solidFill>
          </a:ln>
          <a:effectLst/>
        </c:spPr>
      </c:pivotFmt>
      <c:pivotFmt>
        <c:idx val="31"/>
        <c:spPr>
          <a:solidFill>
            <a:srgbClr val="D2D2D2"/>
          </a:solidFill>
          <a:ln w="19050">
            <a:solidFill>
              <a:schemeClr val="lt1"/>
            </a:solidFill>
          </a:ln>
          <a:effectLst/>
        </c:spPr>
      </c:pivotFmt>
      <c:pivotFmt>
        <c:idx val="32"/>
        <c:spPr>
          <a:solidFill>
            <a:srgbClr val="D2D2D2"/>
          </a:solidFill>
          <a:ln w="19050">
            <a:solidFill>
              <a:schemeClr val="lt1"/>
            </a:solidFill>
          </a:ln>
          <a:effectLst/>
        </c:spPr>
      </c:pivotFmt>
      <c:pivotFmt>
        <c:idx val="33"/>
        <c:spPr>
          <a:solidFill>
            <a:srgbClr val="D2D2D2"/>
          </a:solidFill>
          <a:ln w="19050">
            <a:solidFill>
              <a:schemeClr val="lt1"/>
            </a:solidFill>
          </a:ln>
          <a:effectLst/>
        </c:spPr>
      </c:pivotFmt>
      <c:pivotFmt>
        <c:idx val="34"/>
        <c:spPr>
          <a:solidFill>
            <a:srgbClr val="D2D2D2"/>
          </a:solidFill>
          <a:ln w="19050">
            <a:solidFill>
              <a:schemeClr val="lt1"/>
            </a:solidFill>
          </a:ln>
          <a:effectLst/>
        </c:spPr>
      </c:pivotFmt>
      <c:pivotFmt>
        <c:idx val="35"/>
        <c:spPr>
          <a:solidFill>
            <a:srgbClr val="D2D2D2"/>
          </a:solidFill>
          <a:ln w="19050">
            <a:solidFill>
              <a:schemeClr val="lt1"/>
            </a:solidFill>
          </a:ln>
          <a:effectLst/>
        </c:spPr>
      </c:pivotFmt>
      <c:pivotFmt>
        <c:idx val="36"/>
        <c:spPr>
          <a:solidFill>
            <a:srgbClr val="D2D2D2"/>
          </a:solidFill>
          <a:ln w="19050">
            <a:solidFill>
              <a:schemeClr val="lt1"/>
            </a:solidFill>
          </a:ln>
          <a:effectLst/>
        </c:spPr>
      </c:pivotFmt>
      <c:pivotFmt>
        <c:idx val="37"/>
        <c:spPr>
          <a:solidFill>
            <a:srgbClr val="D2D2D2"/>
          </a:solidFill>
          <a:ln w="19050">
            <a:solidFill>
              <a:schemeClr val="lt1"/>
            </a:solidFill>
          </a:ln>
          <a:effectLst/>
        </c:spPr>
      </c:pivotFmt>
      <c:pivotFmt>
        <c:idx val="38"/>
        <c:spPr>
          <a:solidFill>
            <a:srgbClr val="D2D2D2"/>
          </a:solidFill>
          <a:ln w="19050">
            <a:solidFill>
              <a:schemeClr val="lt1"/>
            </a:solidFill>
          </a:ln>
          <a:effectLst/>
        </c:spPr>
      </c:pivotFmt>
      <c:pivotFmt>
        <c:idx val="39"/>
        <c:spPr>
          <a:solidFill>
            <a:srgbClr val="D2D2D2"/>
          </a:solidFill>
          <a:ln w="19050">
            <a:solidFill>
              <a:schemeClr val="lt1"/>
            </a:solidFill>
          </a:ln>
          <a:effectLst/>
        </c:spPr>
      </c:pivotFmt>
    </c:pivotFmts>
    <c:plotArea>
      <c:layout/>
      <c:doughnutChart>
        <c:varyColors val="1"/>
        <c:ser>
          <c:idx val="0"/>
          <c:order val="0"/>
          <c:tx>
            <c:strRef>
              <c:f>Suggestion4!$B$2</c:f>
              <c:strCache>
                <c:ptCount val="1"/>
                <c:pt idx="0">
                  <c:v>Total</c:v>
                </c:pt>
              </c:strCache>
            </c:strRef>
          </c:tx>
          <c:spPr>
            <a:solidFill>
              <a:srgbClr val="D2D2D2"/>
            </a:solidFill>
          </c:spPr>
          <c:dPt>
            <c:idx val="0"/>
            <c:bubble3D val="0"/>
            <c:spPr>
              <a:solidFill>
                <a:srgbClr val="ED7331"/>
              </a:solidFill>
              <a:ln w="19050">
                <a:solidFill>
                  <a:schemeClr val="lt1"/>
                </a:solidFill>
              </a:ln>
              <a:effectLst/>
            </c:spPr>
            <c:extLst>
              <c:ext xmlns:c16="http://schemas.microsoft.com/office/drawing/2014/chart" uri="{C3380CC4-5D6E-409C-BE32-E72D297353CC}">
                <c16:uniqueId val="{00000001-E2EF-4187-A8D0-4D122F9404DB}"/>
              </c:ext>
            </c:extLst>
          </c:dPt>
          <c:dPt>
            <c:idx val="1"/>
            <c:bubble3D val="0"/>
            <c:spPr>
              <a:solidFill>
                <a:srgbClr val="D2D2D2"/>
              </a:solidFill>
              <a:ln w="19050">
                <a:solidFill>
                  <a:schemeClr val="lt1"/>
                </a:solidFill>
              </a:ln>
              <a:effectLst/>
            </c:spPr>
            <c:extLst>
              <c:ext xmlns:c16="http://schemas.microsoft.com/office/drawing/2014/chart" uri="{C3380CC4-5D6E-409C-BE32-E72D297353CC}">
                <c16:uniqueId val="{00000003-E2EF-4187-A8D0-4D122F9404DB}"/>
              </c:ext>
            </c:extLst>
          </c:dPt>
          <c:dPt>
            <c:idx val="2"/>
            <c:bubble3D val="0"/>
            <c:spPr>
              <a:solidFill>
                <a:srgbClr val="D2D2D2"/>
              </a:solidFill>
              <a:ln w="19050">
                <a:solidFill>
                  <a:schemeClr val="lt1"/>
                </a:solidFill>
              </a:ln>
              <a:effectLst/>
            </c:spPr>
            <c:extLst>
              <c:ext xmlns:c16="http://schemas.microsoft.com/office/drawing/2014/chart" uri="{C3380CC4-5D6E-409C-BE32-E72D297353CC}">
                <c16:uniqueId val="{00000005-E2EF-4187-A8D0-4D122F9404DB}"/>
              </c:ext>
            </c:extLst>
          </c:dPt>
          <c:dPt>
            <c:idx val="3"/>
            <c:bubble3D val="0"/>
            <c:spPr>
              <a:solidFill>
                <a:srgbClr val="D2D2D2"/>
              </a:solidFill>
              <a:ln w="19050">
                <a:solidFill>
                  <a:schemeClr val="lt1"/>
                </a:solidFill>
              </a:ln>
              <a:effectLst/>
            </c:spPr>
            <c:extLst>
              <c:ext xmlns:c16="http://schemas.microsoft.com/office/drawing/2014/chart" uri="{C3380CC4-5D6E-409C-BE32-E72D297353CC}">
                <c16:uniqueId val="{00000007-E2EF-4187-A8D0-4D122F9404DB}"/>
              </c:ext>
            </c:extLst>
          </c:dPt>
          <c:dPt>
            <c:idx val="4"/>
            <c:bubble3D val="0"/>
            <c:spPr>
              <a:solidFill>
                <a:srgbClr val="D2D2D2"/>
              </a:solidFill>
              <a:ln w="19050">
                <a:solidFill>
                  <a:schemeClr val="lt1"/>
                </a:solidFill>
              </a:ln>
              <a:effectLst/>
            </c:spPr>
            <c:extLst>
              <c:ext xmlns:c16="http://schemas.microsoft.com/office/drawing/2014/chart" uri="{C3380CC4-5D6E-409C-BE32-E72D297353CC}">
                <c16:uniqueId val="{00000009-E2EF-4187-A8D0-4D122F9404DB}"/>
              </c:ext>
            </c:extLst>
          </c:dPt>
          <c:dPt>
            <c:idx val="5"/>
            <c:bubble3D val="0"/>
            <c:spPr>
              <a:solidFill>
                <a:srgbClr val="D2D2D2"/>
              </a:solidFill>
              <a:ln w="19050">
                <a:solidFill>
                  <a:schemeClr val="lt1"/>
                </a:solidFill>
              </a:ln>
              <a:effectLst/>
            </c:spPr>
            <c:extLst>
              <c:ext xmlns:c16="http://schemas.microsoft.com/office/drawing/2014/chart" uri="{C3380CC4-5D6E-409C-BE32-E72D297353CC}">
                <c16:uniqueId val="{0000000B-E2EF-4187-A8D0-4D122F9404DB}"/>
              </c:ext>
            </c:extLst>
          </c:dPt>
          <c:dPt>
            <c:idx val="6"/>
            <c:bubble3D val="0"/>
            <c:spPr>
              <a:solidFill>
                <a:srgbClr val="D2D2D2"/>
              </a:solidFill>
              <a:ln w="19050">
                <a:solidFill>
                  <a:schemeClr val="lt1"/>
                </a:solidFill>
              </a:ln>
              <a:effectLst/>
            </c:spPr>
            <c:extLst>
              <c:ext xmlns:c16="http://schemas.microsoft.com/office/drawing/2014/chart" uri="{C3380CC4-5D6E-409C-BE32-E72D297353CC}">
                <c16:uniqueId val="{0000000D-E2EF-4187-A8D0-4D122F9404DB}"/>
              </c:ext>
            </c:extLst>
          </c:dPt>
          <c:dPt>
            <c:idx val="7"/>
            <c:bubble3D val="0"/>
            <c:spPr>
              <a:solidFill>
                <a:srgbClr val="D2D2D2"/>
              </a:solidFill>
              <a:ln w="19050">
                <a:solidFill>
                  <a:schemeClr val="lt1"/>
                </a:solidFill>
              </a:ln>
              <a:effectLst/>
            </c:spPr>
            <c:extLst>
              <c:ext xmlns:c16="http://schemas.microsoft.com/office/drawing/2014/chart" uri="{C3380CC4-5D6E-409C-BE32-E72D297353CC}">
                <c16:uniqueId val="{0000000F-E2EF-4187-A8D0-4D122F9404DB}"/>
              </c:ext>
            </c:extLst>
          </c:dPt>
          <c:dPt>
            <c:idx val="8"/>
            <c:bubble3D val="0"/>
            <c:spPr>
              <a:solidFill>
                <a:srgbClr val="D2D2D2"/>
              </a:solidFill>
              <a:ln w="19050">
                <a:solidFill>
                  <a:schemeClr val="lt1"/>
                </a:solidFill>
              </a:ln>
              <a:effectLst/>
            </c:spPr>
            <c:extLst>
              <c:ext xmlns:c16="http://schemas.microsoft.com/office/drawing/2014/chart" uri="{C3380CC4-5D6E-409C-BE32-E72D297353CC}">
                <c16:uniqueId val="{00000011-E2EF-4187-A8D0-4D122F9404DB}"/>
              </c:ext>
            </c:extLst>
          </c:dPt>
          <c:dPt>
            <c:idx val="9"/>
            <c:bubble3D val="0"/>
            <c:spPr>
              <a:solidFill>
                <a:srgbClr val="D2D2D2"/>
              </a:solidFill>
              <a:ln w="19050">
                <a:solidFill>
                  <a:schemeClr val="lt1"/>
                </a:solidFill>
              </a:ln>
              <a:effectLst/>
            </c:spPr>
            <c:extLst>
              <c:ext xmlns:c16="http://schemas.microsoft.com/office/drawing/2014/chart" uri="{C3380CC4-5D6E-409C-BE32-E72D297353CC}">
                <c16:uniqueId val="{00000013-E2EF-4187-A8D0-4D122F9404DB}"/>
              </c:ext>
            </c:extLst>
          </c:dPt>
          <c:dPt>
            <c:idx val="10"/>
            <c:bubble3D val="0"/>
            <c:spPr>
              <a:solidFill>
                <a:srgbClr val="D2D2D2"/>
              </a:solidFill>
              <a:ln w="19050">
                <a:solidFill>
                  <a:schemeClr val="lt1"/>
                </a:solidFill>
              </a:ln>
              <a:effectLst/>
            </c:spPr>
            <c:extLst>
              <c:ext xmlns:c16="http://schemas.microsoft.com/office/drawing/2014/chart" uri="{C3380CC4-5D6E-409C-BE32-E72D297353CC}">
                <c16:uniqueId val="{00000015-E2EF-4187-A8D0-4D122F9404DB}"/>
              </c:ext>
            </c:extLst>
          </c:dPt>
          <c:dPt>
            <c:idx val="11"/>
            <c:bubble3D val="0"/>
            <c:spPr>
              <a:solidFill>
                <a:srgbClr val="D2D2D2"/>
              </a:solidFill>
              <a:ln w="19050">
                <a:solidFill>
                  <a:schemeClr val="lt1"/>
                </a:solidFill>
              </a:ln>
              <a:effectLst/>
            </c:spPr>
            <c:extLst>
              <c:ext xmlns:c16="http://schemas.microsoft.com/office/drawing/2014/chart" uri="{C3380CC4-5D6E-409C-BE32-E72D297353CC}">
                <c16:uniqueId val="{00000017-E2EF-4187-A8D0-4D122F9404DB}"/>
              </c:ext>
            </c:extLst>
          </c:dPt>
          <c:dPt>
            <c:idx val="12"/>
            <c:bubble3D val="0"/>
            <c:spPr>
              <a:solidFill>
                <a:srgbClr val="D2D2D2"/>
              </a:solidFill>
              <a:ln w="19050">
                <a:solidFill>
                  <a:schemeClr val="lt1"/>
                </a:solidFill>
              </a:ln>
              <a:effectLst/>
            </c:spPr>
            <c:extLst>
              <c:ext xmlns:c16="http://schemas.microsoft.com/office/drawing/2014/chart" uri="{C3380CC4-5D6E-409C-BE32-E72D297353CC}">
                <c16:uniqueId val="{00000019-E2EF-4187-A8D0-4D122F9404DB}"/>
              </c:ext>
            </c:extLst>
          </c:dPt>
          <c:dPt>
            <c:idx val="13"/>
            <c:bubble3D val="0"/>
            <c:spPr>
              <a:solidFill>
                <a:srgbClr val="D2D2D2"/>
              </a:solidFill>
              <a:ln w="19050">
                <a:solidFill>
                  <a:schemeClr val="lt1"/>
                </a:solidFill>
              </a:ln>
              <a:effectLst/>
            </c:spPr>
            <c:extLst>
              <c:ext xmlns:c16="http://schemas.microsoft.com/office/drawing/2014/chart" uri="{C3380CC4-5D6E-409C-BE32-E72D297353CC}">
                <c16:uniqueId val="{0000001B-E2EF-4187-A8D0-4D122F9404DB}"/>
              </c:ext>
            </c:extLst>
          </c:dPt>
          <c:dPt>
            <c:idx val="14"/>
            <c:bubble3D val="0"/>
            <c:spPr>
              <a:solidFill>
                <a:srgbClr val="D2D2D2"/>
              </a:solidFill>
              <a:ln w="19050">
                <a:solidFill>
                  <a:schemeClr val="lt1"/>
                </a:solidFill>
              </a:ln>
              <a:effectLst/>
            </c:spPr>
            <c:extLst>
              <c:ext xmlns:c16="http://schemas.microsoft.com/office/drawing/2014/chart" uri="{C3380CC4-5D6E-409C-BE32-E72D297353CC}">
                <c16:uniqueId val="{0000001D-E2EF-4187-A8D0-4D122F9404DB}"/>
              </c:ext>
            </c:extLst>
          </c:dPt>
          <c:dPt>
            <c:idx val="15"/>
            <c:bubble3D val="0"/>
            <c:spPr>
              <a:solidFill>
                <a:srgbClr val="D2D2D2"/>
              </a:solidFill>
              <a:ln w="19050">
                <a:solidFill>
                  <a:schemeClr val="lt1"/>
                </a:solidFill>
              </a:ln>
              <a:effectLst/>
            </c:spPr>
            <c:extLst>
              <c:ext xmlns:c16="http://schemas.microsoft.com/office/drawing/2014/chart" uri="{C3380CC4-5D6E-409C-BE32-E72D297353CC}">
                <c16:uniqueId val="{0000001F-E2EF-4187-A8D0-4D122F9404DB}"/>
              </c:ext>
            </c:extLst>
          </c:dPt>
          <c:dPt>
            <c:idx val="16"/>
            <c:bubble3D val="0"/>
            <c:spPr>
              <a:solidFill>
                <a:srgbClr val="D2D2D2"/>
              </a:solidFill>
              <a:ln w="19050">
                <a:solidFill>
                  <a:schemeClr val="lt1"/>
                </a:solidFill>
              </a:ln>
              <a:effectLst/>
            </c:spPr>
            <c:extLst>
              <c:ext xmlns:c16="http://schemas.microsoft.com/office/drawing/2014/chart" uri="{C3380CC4-5D6E-409C-BE32-E72D297353CC}">
                <c16:uniqueId val="{00000021-E2EF-4187-A8D0-4D122F9404DB}"/>
              </c:ext>
            </c:extLst>
          </c:dPt>
          <c:dPt>
            <c:idx val="17"/>
            <c:bubble3D val="0"/>
            <c:spPr>
              <a:solidFill>
                <a:srgbClr val="D2D2D2"/>
              </a:solidFill>
              <a:ln w="19050">
                <a:solidFill>
                  <a:schemeClr val="lt1"/>
                </a:solidFill>
              </a:ln>
              <a:effectLst/>
            </c:spPr>
            <c:extLst>
              <c:ext xmlns:c16="http://schemas.microsoft.com/office/drawing/2014/chart" uri="{C3380CC4-5D6E-409C-BE32-E72D297353CC}">
                <c16:uniqueId val="{00000023-E2EF-4187-A8D0-4D122F9404DB}"/>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lv-LV"/>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Suggestion4!$A$3:$A$21</c:f>
              <c:strCache>
                <c:ptCount val="18"/>
                <c:pt idx="0">
                  <c:v>Potenciālais projektu pieteicējs</c:v>
                </c:pt>
                <c:pt idx="1">
                  <c:v>Projektu rakstītājs</c:v>
                </c:pt>
                <c:pt idx="2">
                  <c:v>Iesniedzējs ar finansēto projektu</c:v>
                </c:pt>
                <c:pt idx="3">
                  <c:v>Iesniedzējs ar virssliekšņa novērtējumu</c:v>
                </c:pt>
                <c:pt idx="4">
                  <c:v>konsultants</c:v>
                </c:pt>
                <c:pt idx="5">
                  <c:v>informācijas devējs</c:v>
                </c:pt>
                <c:pt idx="6">
                  <c:v>VALSTS iestāde</c:v>
                </c:pt>
                <c:pt idx="7">
                  <c:v>Nav</c:v>
                </c:pt>
                <c:pt idx="8">
                  <c:v>Projektu administratīvais vadītājs</c:v>
                </c:pt>
                <c:pt idx="9">
                  <c:v>Projektu administratīvā vadītāja</c:v>
                </c:pt>
                <c:pt idx="10">
                  <c:v>projektu vērtētājs </c:v>
                </c:pt>
                <c:pt idx="11">
                  <c:v>Projektu konsultants</c:v>
                </c:pt>
                <c:pt idx="12">
                  <c:v>Partneris EK projektos</c:v>
                </c:pt>
                <c:pt idx="13">
                  <c:v>Teholoģiju pārneses speciālists</c:v>
                </c:pt>
                <c:pt idx="14">
                  <c:v>Pārvaldība</c:v>
                </c:pt>
                <c:pt idx="15">
                  <c:v>visas</c:v>
                </c:pt>
                <c:pt idx="16">
                  <c:v>Horizon</c:v>
                </c:pt>
                <c:pt idx="17">
                  <c:v>Projekta partneris ar līdzfinansējumu</c:v>
                </c:pt>
              </c:strCache>
            </c:strRef>
          </c:cat>
          <c:val>
            <c:numRef>
              <c:f>Suggestion4!$B$3:$B$21</c:f>
              <c:numCache>
                <c:formatCode>General</c:formatCode>
                <c:ptCount val="18"/>
                <c:pt idx="0">
                  <c:v>73</c:v>
                </c:pt>
                <c:pt idx="1">
                  <c:v>25</c:v>
                </c:pt>
                <c:pt idx="2">
                  <c:v>18</c:v>
                </c:pt>
                <c:pt idx="3">
                  <c:v>8</c:v>
                </c:pt>
                <c:pt idx="4">
                  <c:v>1</c:v>
                </c:pt>
                <c:pt idx="5">
                  <c:v>1</c:v>
                </c:pt>
                <c:pt idx="6">
                  <c:v>1</c:v>
                </c:pt>
                <c:pt idx="7">
                  <c:v>1</c:v>
                </c:pt>
                <c:pt idx="8">
                  <c:v>1</c:v>
                </c:pt>
                <c:pt idx="9">
                  <c:v>1</c:v>
                </c:pt>
                <c:pt idx="10">
                  <c:v>1</c:v>
                </c:pt>
                <c:pt idx="11">
                  <c:v>1</c:v>
                </c:pt>
                <c:pt idx="12">
                  <c:v>1</c:v>
                </c:pt>
                <c:pt idx="13">
                  <c:v>1</c:v>
                </c:pt>
                <c:pt idx="14">
                  <c:v>1</c:v>
                </c:pt>
                <c:pt idx="15">
                  <c:v>1</c:v>
                </c:pt>
                <c:pt idx="16">
                  <c:v>1</c:v>
                </c:pt>
                <c:pt idx="17">
                  <c:v>1</c:v>
                </c:pt>
              </c:numCache>
            </c:numRef>
          </c:val>
          <c:extLst>
            <c:ext xmlns:c16="http://schemas.microsoft.com/office/drawing/2014/chart" uri="{C3380CC4-5D6E-409C-BE32-E72D297353CC}">
              <c16:uniqueId val="{00000024-E2EF-4187-A8D0-4D122F9404DB}"/>
            </c:ext>
          </c:extLst>
        </c:ser>
        <c:dLbls>
          <c:showLegendKey val="0"/>
          <c:showVal val="1"/>
          <c:showCatName val="0"/>
          <c:showSerName val="0"/>
          <c:showPercent val="0"/>
          <c:showBubbleSize val="0"/>
          <c:showLeaderLines val="1"/>
        </c:dLbls>
        <c:firstSliceAng val="0"/>
        <c:holeSize val="50"/>
      </c:doughnutChart>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lv-LV"/>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lv-LV"/>
    </a:p>
  </c:txPr>
  <c:externalData r:id="rId3">
    <c:autoUpdate val="0"/>
  </c:externalData>
  <c:extLst>
    <c:ext xmlns:c14="http://schemas.microsoft.com/office/drawing/2007/8/2/chart" uri="{781A3756-C4B2-4CAC-9D66-4F8BD8637D16}">
      <c14:pivotOptions>
        <c14:dropZoneFilter val="1"/>
        <c14:dropZoneCategories val="1"/>
        <c14:dropZoneData val="1"/>
        <c14:dropZoneSeries val="1"/>
      </c14:pivotOptions>
    </c:ext>
    <c:ext xmlns:c16="http://schemas.microsoft.com/office/drawing/2014/chart" uri="{E28EC0CA-F0BB-4C9C-879D-F8772B89E7AC}">
      <c16:pivotOptions16>
        <c16:showExpandCollapseFieldButtons val="1"/>
      </c16:pivotOptions16>
    </c:ext>
  </c:extLst>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08B53C0-C51B-468A-A09A-AD4B6EF10AAA}"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lv-LV"/>
        </a:p>
      </dgm:t>
    </dgm:pt>
    <dgm:pt modelId="{2737DFCF-3D4A-4449-90FF-CFC907C5181B}">
      <dgm:prSet phldrT="[Text]"/>
      <dgm:spPr/>
      <dgm:t>
        <a:bodyPr/>
        <a:lstStyle/>
        <a:p>
          <a:r>
            <a:rPr lang="en-US" noProof="0" dirty="0">
              <a:latin typeface="Roboto" panose="02000000000000000000" pitchFamily="2" charset="0"/>
              <a:ea typeface="Roboto" panose="02000000000000000000" pitchFamily="2" charset="0"/>
            </a:rPr>
            <a:t>EIC Open Calls</a:t>
          </a:r>
        </a:p>
      </dgm:t>
    </dgm:pt>
    <dgm:pt modelId="{D461719D-D5C3-4A31-B386-69685B19691A}" type="parTrans" cxnId="{09972391-3F83-4EA5-985A-D0EC6E0331E0}">
      <dgm:prSet/>
      <dgm:spPr/>
      <dgm:t>
        <a:bodyPr/>
        <a:lstStyle/>
        <a:p>
          <a:endParaRPr lang="lv-LV">
            <a:latin typeface="Roboto" panose="02000000000000000000" pitchFamily="2" charset="0"/>
            <a:ea typeface="Roboto" panose="02000000000000000000" pitchFamily="2" charset="0"/>
          </a:endParaRPr>
        </a:p>
      </dgm:t>
    </dgm:pt>
    <dgm:pt modelId="{3B99B798-8FEB-46BA-BA13-74BC9CC5FD90}" type="sibTrans" cxnId="{09972391-3F83-4EA5-985A-D0EC6E0331E0}">
      <dgm:prSet/>
      <dgm:spPr/>
      <dgm:t>
        <a:bodyPr/>
        <a:lstStyle/>
        <a:p>
          <a:endParaRPr lang="lv-LV">
            <a:latin typeface="Roboto" panose="02000000000000000000" pitchFamily="2" charset="0"/>
            <a:ea typeface="Roboto" panose="02000000000000000000" pitchFamily="2" charset="0"/>
          </a:endParaRPr>
        </a:p>
      </dgm:t>
    </dgm:pt>
    <dgm:pt modelId="{8F417B42-DE04-4517-AD4C-FB2C0247247B}">
      <dgm:prSet phldrT="[Text]"/>
      <dgm:spPr/>
      <dgm:t>
        <a:bodyPr/>
        <a:lstStyle/>
        <a:p>
          <a:r>
            <a:rPr lang="en-US" noProof="0" dirty="0">
              <a:latin typeface="Roboto" panose="02000000000000000000" pitchFamily="2" charset="0"/>
              <a:ea typeface="Roboto" panose="02000000000000000000" pitchFamily="2" charset="0"/>
            </a:rPr>
            <a:t>EIC Pathfinder Open</a:t>
          </a:r>
        </a:p>
      </dgm:t>
    </dgm:pt>
    <dgm:pt modelId="{4172D7B2-0208-4A98-9290-18D02C5EB5E1}" type="parTrans" cxnId="{096CDA73-7709-49CF-8CB6-1EE3E78D879A}">
      <dgm:prSet/>
      <dgm:spPr/>
      <dgm:t>
        <a:bodyPr/>
        <a:lstStyle/>
        <a:p>
          <a:endParaRPr lang="lv-LV">
            <a:latin typeface="Roboto" panose="02000000000000000000" pitchFamily="2" charset="0"/>
            <a:ea typeface="Roboto" panose="02000000000000000000" pitchFamily="2" charset="0"/>
          </a:endParaRPr>
        </a:p>
      </dgm:t>
    </dgm:pt>
    <dgm:pt modelId="{8DE99B76-0313-44A6-95E6-DA79EB094F4B}" type="sibTrans" cxnId="{096CDA73-7709-49CF-8CB6-1EE3E78D879A}">
      <dgm:prSet/>
      <dgm:spPr/>
      <dgm:t>
        <a:bodyPr/>
        <a:lstStyle/>
        <a:p>
          <a:endParaRPr lang="lv-LV">
            <a:latin typeface="Roboto" panose="02000000000000000000" pitchFamily="2" charset="0"/>
            <a:ea typeface="Roboto" panose="02000000000000000000" pitchFamily="2" charset="0"/>
          </a:endParaRPr>
        </a:p>
      </dgm:t>
    </dgm:pt>
    <dgm:pt modelId="{1B6F2F8A-0CC7-4290-B9D4-0EC47F3E191E}">
      <dgm:prSet phldrT="[Text]"/>
      <dgm:spPr/>
      <dgm:t>
        <a:bodyPr/>
        <a:lstStyle/>
        <a:p>
          <a:r>
            <a:rPr lang="en-US" noProof="0" dirty="0">
              <a:latin typeface="Roboto" panose="02000000000000000000" pitchFamily="2" charset="0"/>
              <a:ea typeface="Roboto" panose="02000000000000000000" pitchFamily="2" charset="0"/>
            </a:rPr>
            <a:t>EIC Transition Open</a:t>
          </a:r>
        </a:p>
      </dgm:t>
    </dgm:pt>
    <dgm:pt modelId="{D4CF69AA-D381-4344-A899-2DB9EA2156C3}" type="parTrans" cxnId="{1B630444-9C7F-469F-AEE7-19039A4B1652}">
      <dgm:prSet/>
      <dgm:spPr/>
      <dgm:t>
        <a:bodyPr/>
        <a:lstStyle/>
        <a:p>
          <a:endParaRPr lang="lv-LV">
            <a:latin typeface="Roboto" panose="02000000000000000000" pitchFamily="2" charset="0"/>
            <a:ea typeface="Roboto" panose="02000000000000000000" pitchFamily="2" charset="0"/>
          </a:endParaRPr>
        </a:p>
      </dgm:t>
    </dgm:pt>
    <dgm:pt modelId="{B22C5A0C-8AC8-4747-9082-D9D4E95B38B5}" type="sibTrans" cxnId="{1B630444-9C7F-469F-AEE7-19039A4B1652}">
      <dgm:prSet/>
      <dgm:spPr/>
      <dgm:t>
        <a:bodyPr/>
        <a:lstStyle/>
        <a:p>
          <a:endParaRPr lang="lv-LV">
            <a:latin typeface="Roboto" panose="02000000000000000000" pitchFamily="2" charset="0"/>
            <a:ea typeface="Roboto" panose="02000000000000000000" pitchFamily="2" charset="0"/>
          </a:endParaRPr>
        </a:p>
      </dgm:t>
    </dgm:pt>
    <dgm:pt modelId="{8EF34F89-22FB-45CC-8D0B-5E89F18B7F7A}">
      <dgm:prSet phldrT="[Text]"/>
      <dgm:spPr/>
      <dgm:t>
        <a:bodyPr/>
        <a:lstStyle/>
        <a:p>
          <a:r>
            <a:rPr lang="en-US" noProof="0" dirty="0">
              <a:latin typeface="Roboto" panose="02000000000000000000" pitchFamily="2" charset="0"/>
              <a:ea typeface="Roboto" panose="02000000000000000000" pitchFamily="2" charset="0"/>
            </a:rPr>
            <a:t>EIC Strategic Challenges</a:t>
          </a:r>
        </a:p>
      </dgm:t>
    </dgm:pt>
    <dgm:pt modelId="{D9AB5429-955C-4161-B27D-5CA12C2EC4C2}" type="parTrans" cxnId="{DB1CB1EB-15C1-41E9-8FCB-E2BE631C527C}">
      <dgm:prSet/>
      <dgm:spPr/>
      <dgm:t>
        <a:bodyPr/>
        <a:lstStyle/>
        <a:p>
          <a:endParaRPr lang="lv-LV">
            <a:latin typeface="Roboto" panose="02000000000000000000" pitchFamily="2" charset="0"/>
            <a:ea typeface="Roboto" panose="02000000000000000000" pitchFamily="2" charset="0"/>
          </a:endParaRPr>
        </a:p>
      </dgm:t>
    </dgm:pt>
    <dgm:pt modelId="{7F9140EE-4A4F-4E91-BF9E-180FA81D64A5}" type="sibTrans" cxnId="{DB1CB1EB-15C1-41E9-8FCB-E2BE631C527C}">
      <dgm:prSet/>
      <dgm:spPr/>
      <dgm:t>
        <a:bodyPr/>
        <a:lstStyle/>
        <a:p>
          <a:endParaRPr lang="lv-LV">
            <a:latin typeface="Roboto" panose="02000000000000000000" pitchFamily="2" charset="0"/>
            <a:ea typeface="Roboto" panose="02000000000000000000" pitchFamily="2" charset="0"/>
          </a:endParaRPr>
        </a:p>
      </dgm:t>
    </dgm:pt>
    <dgm:pt modelId="{FF81FC7A-6EFE-4130-BCF3-F44686BBEB86}">
      <dgm:prSet phldrT="[Text]"/>
      <dgm:spPr/>
      <dgm:t>
        <a:bodyPr/>
        <a:lstStyle/>
        <a:p>
          <a:r>
            <a:rPr lang="en-US" noProof="0" dirty="0">
              <a:latin typeface="Roboto" panose="02000000000000000000" pitchFamily="2" charset="0"/>
              <a:ea typeface="Roboto" panose="02000000000000000000" pitchFamily="2" charset="0"/>
            </a:rPr>
            <a:t>EIC Pathfinder Challenges</a:t>
          </a:r>
        </a:p>
      </dgm:t>
    </dgm:pt>
    <dgm:pt modelId="{B697C1F0-E09A-4A30-BEFD-DCADF1008349}" type="parTrans" cxnId="{A971EF28-2D67-4A24-AFF0-9EA75AEDC44F}">
      <dgm:prSet/>
      <dgm:spPr/>
      <dgm:t>
        <a:bodyPr/>
        <a:lstStyle/>
        <a:p>
          <a:endParaRPr lang="lv-LV">
            <a:latin typeface="Roboto" panose="02000000000000000000" pitchFamily="2" charset="0"/>
            <a:ea typeface="Roboto" panose="02000000000000000000" pitchFamily="2" charset="0"/>
          </a:endParaRPr>
        </a:p>
      </dgm:t>
    </dgm:pt>
    <dgm:pt modelId="{FD89794F-D803-4F23-A3F5-441AF4664B67}" type="sibTrans" cxnId="{A971EF28-2D67-4A24-AFF0-9EA75AEDC44F}">
      <dgm:prSet/>
      <dgm:spPr/>
      <dgm:t>
        <a:bodyPr/>
        <a:lstStyle/>
        <a:p>
          <a:endParaRPr lang="lv-LV">
            <a:latin typeface="Roboto" panose="02000000000000000000" pitchFamily="2" charset="0"/>
            <a:ea typeface="Roboto" panose="02000000000000000000" pitchFamily="2" charset="0"/>
          </a:endParaRPr>
        </a:p>
      </dgm:t>
    </dgm:pt>
    <dgm:pt modelId="{D37E69BB-1742-41BD-BEA4-5EEA691DE6CA}">
      <dgm:prSet phldrT="[Text]"/>
      <dgm:spPr/>
      <dgm:t>
        <a:bodyPr/>
        <a:lstStyle/>
        <a:p>
          <a:r>
            <a:rPr lang="en-US" noProof="0" dirty="0">
              <a:latin typeface="Roboto" panose="02000000000000000000" pitchFamily="2" charset="0"/>
              <a:ea typeface="Roboto" panose="02000000000000000000" pitchFamily="2" charset="0"/>
            </a:rPr>
            <a:t>EIC Transition Challenges</a:t>
          </a:r>
        </a:p>
      </dgm:t>
    </dgm:pt>
    <dgm:pt modelId="{2AD9558F-E9F3-4AFA-AF64-27CA5D4E4C2D}" type="parTrans" cxnId="{41E04A22-D99A-4C79-ADCD-B4EC49B40A6F}">
      <dgm:prSet/>
      <dgm:spPr/>
      <dgm:t>
        <a:bodyPr/>
        <a:lstStyle/>
        <a:p>
          <a:endParaRPr lang="lv-LV">
            <a:latin typeface="Roboto" panose="02000000000000000000" pitchFamily="2" charset="0"/>
            <a:ea typeface="Roboto" panose="02000000000000000000" pitchFamily="2" charset="0"/>
          </a:endParaRPr>
        </a:p>
      </dgm:t>
    </dgm:pt>
    <dgm:pt modelId="{7C937821-2297-4631-A166-8FA146832901}" type="sibTrans" cxnId="{41E04A22-D99A-4C79-ADCD-B4EC49B40A6F}">
      <dgm:prSet/>
      <dgm:spPr/>
      <dgm:t>
        <a:bodyPr/>
        <a:lstStyle/>
        <a:p>
          <a:endParaRPr lang="lv-LV">
            <a:latin typeface="Roboto" panose="02000000000000000000" pitchFamily="2" charset="0"/>
            <a:ea typeface="Roboto" panose="02000000000000000000" pitchFamily="2" charset="0"/>
          </a:endParaRPr>
        </a:p>
      </dgm:t>
    </dgm:pt>
    <dgm:pt modelId="{E35647ED-FAF9-47A0-B64C-98CEC788C8F0}">
      <dgm:prSet phldrT="[Text]"/>
      <dgm:spPr/>
      <dgm:t>
        <a:bodyPr/>
        <a:lstStyle/>
        <a:p>
          <a:r>
            <a:rPr lang="en-US" noProof="0" dirty="0">
              <a:latin typeface="Roboto" panose="02000000000000000000" pitchFamily="2" charset="0"/>
              <a:ea typeface="Roboto" panose="02000000000000000000" pitchFamily="2" charset="0"/>
            </a:rPr>
            <a:t>EIC Accelerator Open</a:t>
          </a:r>
        </a:p>
      </dgm:t>
    </dgm:pt>
    <dgm:pt modelId="{829AACF1-D77B-4F89-A7D7-36166472F294}" type="parTrans" cxnId="{62170C20-E9CA-4F3A-BA8D-8C4B88F07D1D}">
      <dgm:prSet/>
      <dgm:spPr/>
      <dgm:t>
        <a:bodyPr/>
        <a:lstStyle/>
        <a:p>
          <a:endParaRPr lang="lv-LV">
            <a:latin typeface="Roboto" panose="02000000000000000000" pitchFamily="2" charset="0"/>
            <a:ea typeface="Roboto" panose="02000000000000000000" pitchFamily="2" charset="0"/>
          </a:endParaRPr>
        </a:p>
      </dgm:t>
    </dgm:pt>
    <dgm:pt modelId="{90E3C1C9-CD49-46C1-8F88-C8880780B58D}" type="sibTrans" cxnId="{62170C20-E9CA-4F3A-BA8D-8C4B88F07D1D}">
      <dgm:prSet/>
      <dgm:spPr/>
      <dgm:t>
        <a:bodyPr/>
        <a:lstStyle/>
        <a:p>
          <a:endParaRPr lang="lv-LV">
            <a:latin typeface="Roboto" panose="02000000000000000000" pitchFamily="2" charset="0"/>
            <a:ea typeface="Roboto" panose="02000000000000000000" pitchFamily="2" charset="0"/>
          </a:endParaRPr>
        </a:p>
      </dgm:t>
    </dgm:pt>
    <dgm:pt modelId="{4C394E36-E916-406E-95BC-864E07321038}">
      <dgm:prSet phldrT="[Text]"/>
      <dgm:spPr/>
      <dgm:t>
        <a:bodyPr/>
        <a:lstStyle/>
        <a:p>
          <a:r>
            <a:rPr lang="en-US" noProof="0" dirty="0">
              <a:latin typeface="Roboto" panose="02000000000000000000" pitchFamily="2" charset="0"/>
              <a:ea typeface="Roboto" panose="02000000000000000000" pitchFamily="2" charset="0"/>
            </a:rPr>
            <a:t>EIC Accelerator Challenges</a:t>
          </a:r>
        </a:p>
      </dgm:t>
    </dgm:pt>
    <dgm:pt modelId="{B90FAC1A-7CD4-42F2-B4B0-B6EAF69DCC76}" type="parTrans" cxnId="{511AD70F-FBD0-4793-9D0B-D5D8768D630F}">
      <dgm:prSet/>
      <dgm:spPr/>
      <dgm:t>
        <a:bodyPr/>
        <a:lstStyle/>
        <a:p>
          <a:endParaRPr lang="lv-LV">
            <a:latin typeface="Roboto" panose="02000000000000000000" pitchFamily="2" charset="0"/>
            <a:ea typeface="Roboto" panose="02000000000000000000" pitchFamily="2" charset="0"/>
          </a:endParaRPr>
        </a:p>
      </dgm:t>
    </dgm:pt>
    <dgm:pt modelId="{DC0EF054-60CA-40ED-8475-990292B7D766}" type="sibTrans" cxnId="{511AD70F-FBD0-4793-9D0B-D5D8768D630F}">
      <dgm:prSet/>
      <dgm:spPr/>
      <dgm:t>
        <a:bodyPr/>
        <a:lstStyle/>
        <a:p>
          <a:endParaRPr lang="lv-LV">
            <a:latin typeface="Roboto" panose="02000000000000000000" pitchFamily="2" charset="0"/>
            <a:ea typeface="Roboto" panose="02000000000000000000" pitchFamily="2" charset="0"/>
          </a:endParaRPr>
        </a:p>
      </dgm:t>
    </dgm:pt>
    <dgm:pt modelId="{0A6C592F-9C88-461D-A2FF-07AF27487A97}" type="pres">
      <dgm:prSet presAssocID="{508B53C0-C51B-468A-A09A-AD4B6EF10AAA}" presName="diagram" presStyleCnt="0">
        <dgm:presLayoutVars>
          <dgm:chPref val="1"/>
          <dgm:dir/>
          <dgm:animOne val="branch"/>
          <dgm:animLvl val="lvl"/>
          <dgm:resizeHandles/>
        </dgm:presLayoutVars>
      </dgm:prSet>
      <dgm:spPr/>
    </dgm:pt>
    <dgm:pt modelId="{AFCEC93A-D052-417A-A341-62E3B54486B0}" type="pres">
      <dgm:prSet presAssocID="{2737DFCF-3D4A-4449-90FF-CFC907C5181B}" presName="root" presStyleCnt="0"/>
      <dgm:spPr/>
    </dgm:pt>
    <dgm:pt modelId="{E5FA5024-5F0B-49C7-9007-B0FB16FA4A8E}" type="pres">
      <dgm:prSet presAssocID="{2737DFCF-3D4A-4449-90FF-CFC907C5181B}" presName="rootComposite" presStyleCnt="0"/>
      <dgm:spPr/>
    </dgm:pt>
    <dgm:pt modelId="{3EFCDEB9-C481-4603-8643-B297F73AB98E}" type="pres">
      <dgm:prSet presAssocID="{2737DFCF-3D4A-4449-90FF-CFC907C5181B}" presName="rootText" presStyleLbl="node1" presStyleIdx="0" presStyleCnt="2"/>
      <dgm:spPr/>
    </dgm:pt>
    <dgm:pt modelId="{0DE6B674-93D9-4739-8CB0-7357911F8A6C}" type="pres">
      <dgm:prSet presAssocID="{2737DFCF-3D4A-4449-90FF-CFC907C5181B}" presName="rootConnector" presStyleLbl="node1" presStyleIdx="0" presStyleCnt="2"/>
      <dgm:spPr/>
    </dgm:pt>
    <dgm:pt modelId="{D28D92A0-50B6-40B1-BF3B-783EC8C6DE7C}" type="pres">
      <dgm:prSet presAssocID="{2737DFCF-3D4A-4449-90FF-CFC907C5181B}" presName="childShape" presStyleCnt="0"/>
      <dgm:spPr/>
    </dgm:pt>
    <dgm:pt modelId="{0FE2782D-7BE8-4447-B544-576DFA750461}" type="pres">
      <dgm:prSet presAssocID="{4172D7B2-0208-4A98-9290-18D02C5EB5E1}" presName="Name13" presStyleLbl="parChTrans1D2" presStyleIdx="0" presStyleCnt="6"/>
      <dgm:spPr/>
    </dgm:pt>
    <dgm:pt modelId="{1F8E91D8-79E2-4354-BED4-45BDF4D15895}" type="pres">
      <dgm:prSet presAssocID="{8F417B42-DE04-4517-AD4C-FB2C0247247B}" presName="childText" presStyleLbl="bgAcc1" presStyleIdx="0" presStyleCnt="6">
        <dgm:presLayoutVars>
          <dgm:bulletEnabled val="1"/>
        </dgm:presLayoutVars>
      </dgm:prSet>
      <dgm:spPr/>
    </dgm:pt>
    <dgm:pt modelId="{CDA5C7EF-40F7-40CC-BD00-C0900B9F0A20}" type="pres">
      <dgm:prSet presAssocID="{D4CF69AA-D381-4344-A899-2DB9EA2156C3}" presName="Name13" presStyleLbl="parChTrans1D2" presStyleIdx="1" presStyleCnt="6"/>
      <dgm:spPr/>
    </dgm:pt>
    <dgm:pt modelId="{8D8F1607-A194-41ED-967F-B596DF983CAE}" type="pres">
      <dgm:prSet presAssocID="{1B6F2F8A-0CC7-4290-B9D4-0EC47F3E191E}" presName="childText" presStyleLbl="bgAcc1" presStyleIdx="1" presStyleCnt="6">
        <dgm:presLayoutVars>
          <dgm:bulletEnabled val="1"/>
        </dgm:presLayoutVars>
      </dgm:prSet>
      <dgm:spPr/>
    </dgm:pt>
    <dgm:pt modelId="{8137E1B0-0281-4F98-958C-ED7A7C3DF400}" type="pres">
      <dgm:prSet presAssocID="{829AACF1-D77B-4F89-A7D7-36166472F294}" presName="Name13" presStyleLbl="parChTrans1D2" presStyleIdx="2" presStyleCnt="6"/>
      <dgm:spPr/>
    </dgm:pt>
    <dgm:pt modelId="{9C2FAC23-7779-413A-9488-C758B3201FB1}" type="pres">
      <dgm:prSet presAssocID="{E35647ED-FAF9-47A0-B64C-98CEC788C8F0}" presName="childText" presStyleLbl="bgAcc1" presStyleIdx="2" presStyleCnt="6">
        <dgm:presLayoutVars>
          <dgm:bulletEnabled val="1"/>
        </dgm:presLayoutVars>
      </dgm:prSet>
      <dgm:spPr/>
    </dgm:pt>
    <dgm:pt modelId="{1344D72D-074A-4116-B927-AB9404FA4768}" type="pres">
      <dgm:prSet presAssocID="{8EF34F89-22FB-45CC-8D0B-5E89F18B7F7A}" presName="root" presStyleCnt="0"/>
      <dgm:spPr/>
    </dgm:pt>
    <dgm:pt modelId="{20251DA2-39B9-4641-8482-3B8A5732FFC2}" type="pres">
      <dgm:prSet presAssocID="{8EF34F89-22FB-45CC-8D0B-5E89F18B7F7A}" presName="rootComposite" presStyleCnt="0"/>
      <dgm:spPr/>
    </dgm:pt>
    <dgm:pt modelId="{DD550DD0-744F-4EAF-AE30-43B5AC4E799B}" type="pres">
      <dgm:prSet presAssocID="{8EF34F89-22FB-45CC-8D0B-5E89F18B7F7A}" presName="rootText" presStyleLbl="node1" presStyleIdx="1" presStyleCnt="2"/>
      <dgm:spPr/>
    </dgm:pt>
    <dgm:pt modelId="{B9315C29-1CAF-4B03-8F83-FD6E5F14AD35}" type="pres">
      <dgm:prSet presAssocID="{8EF34F89-22FB-45CC-8D0B-5E89F18B7F7A}" presName="rootConnector" presStyleLbl="node1" presStyleIdx="1" presStyleCnt="2"/>
      <dgm:spPr/>
    </dgm:pt>
    <dgm:pt modelId="{81C4378D-21F4-46AE-8CA3-CCCE29ECECFE}" type="pres">
      <dgm:prSet presAssocID="{8EF34F89-22FB-45CC-8D0B-5E89F18B7F7A}" presName="childShape" presStyleCnt="0"/>
      <dgm:spPr/>
    </dgm:pt>
    <dgm:pt modelId="{F6869330-0190-4552-803A-6FC787EA590A}" type="pres">
      <dgm:prSet presAssocID="{B697C1F0-E09A-4A30-BEFD-DCADF1008349}" presName="Name13" presStyleLbl="parChTrans1D2" presStyleIdx="3" presStyleCnt="6"/>
      <dgm:spPr/>
    </dgm:pt>
    <dgm:pt modelId="{33E19487-C211-4746-8872-A5CBDCB72617}" type="pres">
      <dgm:prSet presAssocID="{FF81FC7A-6EFE-4130-BCF3-F44686BBEB86}" presName="childText" presStyleLbl="bgAcc1" presStyleIdx="3" presStyleCnt="6">
        <dgm:presLayoutVars>
          <dgm:bulletEnabled val="1"/>
        </dgm:presLayoutVars>
      </dgm:prSet>
      <dgm:spPr/>
    </dgm:pt>
    <dgm:pt modelId="{E0C5004F-3522-4DD0-A552-245E851A657D}" type="pres">
      <dgm:prSet presAssocID="{2AD9558F-E9F3-4AFA-AF64-27CA5D4E4C2D}" presName="Name13" presStyleLbl="parChTrans1D2" presStyleIdx="4" presStyleCnt="6"/>
      <dgm:spPr/>
    </dgm:pt>
    <dgm:pt modelId="{02E1BA4C-C55D-4A81-9064-5B111B4D8EB2}" type="pres">
      <dgm:prSet presAssocID="{D37E69BB-1742-41BD-BEA4-5EEA691DE6CA}" presName="childText" presStyleLbl="bgAcc1" presStyleIdx="4" presStyleCnt="6">
        <dgm:presLayoutVars>
          <dgm:bulletEnabled val="1"/>
        </dgm:presLayoutVars>
      </dgm:prSet>
      <dgm:spPr/>
    </dgm:pt>
    <dgm:pt modelId="{94563686-CB77-4197-BF09-B25F517A4399}" type="pres">
      <dgm:prSet presAssocID="{B90FAC1A-7CD4-42F2-B4B0-B6EAF69DCC76}" presName="Name13" presStyleLbl="parChTrans1D2" presStyleIdx="5" presStyleCnt="6"/>
      <dgm:spPr/>
    </dgm:pt>
    <dgm:pt modelId="{25E81F77-5AB0-41CA-992C-8EAB63F387B6}" type="pres">
      <dgm:prSet presAssocID="{4C394E36-E916-406E-95BC-864E07321038}" presName="childText" presStyleLbl="bgAcc1" presStyleIdx="5" presStyleCnt="6">
        <dgm:presLayoutVars>
          <dgm:bulletEnabled val="1"/>
        </dgm:presLayoutVars>
      </dgm:prSet>
      <dgm:spPr/>
    </dgm:pt>
  </dgm:ptLst>
  <dgm:cxnLst>
    <dgm:cxn modelId="{1A82BC02-E136-44D3-9BE4-22227F406036}" type="presOf" srcId="{2AD9558F-E9F3-4AFA-AF64-27CA5D4E4C2D}" destId="{E0C5004F-3522-4DD0-A552-245E851A657D}" srcOrd="0" destOrd="0" presId="urn:microsoft.com/office/officeart/2005/8/layout/hierarchy3"/>
    <dgm:cxn modelId="{CEDDDE03-2DBF-4003-B2E5-BE37FA1CF8CD}" type="presOf" srcId="{8EF34F89-22FB-45CC-8D0B-5E89F18B7F7A}" destId="{B9315C29-1CAF-4B03-8F83-FD6E5F14AD35}" srcOrd="1" destOrd="0" presId="urn:microsoft.com/office/officeart/2005/8/layout/hierarchy3"/>
    <dgm:cxn modelId="{511AD70F-FBD0-4793-9D0B-D5D8768D630F}" srcId="{8EF34F89-22FB-45CC-8D0B-5E89F18B7F7A}" destId="{4C394E36-E916-406E-95BC-864E07321038}" srcOrd="2" destOrd="0" parTransId="{B90FAC1A-7CD4-42F2-B4B0-B6EAF69DCC76}" sibTransId="{DC0EF054-60CA-40ED-8475-990292B7D766}"/>
    <dgm:cxn modelId="{F881A51F-0727-4650-878D-2821C52729DE}" type="presOf" srcId="{D4CF69AA-D381-4344-A899-2DB9EA2156C3}" destId="{CDA5C7EF-40F7-40CC-BD00-C0900B9F0A20}" srcOrd="0" destOrd="0" presId="urn:microsoft.com/office/officeart/2005/8/layout/hierarchy3"/>
    <dgm:cxn modelId="{62170C20-E9CA-4F3A-BA8D-8C4B88F07D1D}" srcId="{2737DFCF-3D4A-4449-90FF-CFC907C5181B}" destId="{E35647ED-FAF9-47A0-B64C-98CEC788C8F0}" srcOrd="2" destOrd="0" parTransId="{829AACF1-D77B-4F89-A7D7-36166472F294}" sibTransId="{90E3C1C9-CD49-46C1-8F88-C8880780B58D}"/>
    <dgm:cxn modelId="{41E04A22-D99A-4C79-ADCD-B4EC49B40A6F}" srcId="{8EF34F89-22FB-45CC-8D0B-5E89F18B7F7A}" destId="{D37E69BB-1742-41BD-BEA4-5EEA691DE6CA}" srcOrd="1" destOrd="0" parTransId="{2AD9558F-E9F3-4AFA-AF64-27CA5D4E4C2D}" sibTransId="{7C937821-2297-4631-A166-8FA146832901}"/>
    <dgm:cxn modelId="{153F4523-4ED4-4C13-8D6B-84C5E2FE4A32}" type="presOf" srcId="{8F417B42-DE04-4517-AD4C-FB2C0247247B}" destId="{1F8E91D8-79E2-4354-BED4-45BDF4D15895}" srcOrd="0" destOrd="0" presId="urn:microsoft.com/office/officeart/2005/8/layout/hierarchy3"/>
    <dgm:cxn modelId="{D946E123-B783-4FE1-95B8-3AD6BFC478F9}" type="presOf" srcId="{829AACF1-D77B-4F89-A7D7-36166472F294}" destId="{8137E1B0-0281-4F98-958C-ED7A7C3DF400}" srcOrd="0" destOrd="0" presId="urn:microsoft.com/office/officeart/2005/8/layout/hierarchy3"/>
    <dgm:cxn modelId="{A971EF28-2D67-4A24-AFF0-9EA75AEDC44F}" srcId="{8EF34F89-22FB-45CC-8D0B-5E89F18B7F7A}" destId="{FF81FC7A-6EFE-4130-BCF3-F44686BBEB86}" srcOrd="0" destOrd="0" parTransId="{B697C1F0-E09A-4A30-BEFD-DCADF1008349}" sibTransId="{FD89794F-D803-4F23-A3F5-441AF4664B67}"/>
    <dgm:cxn modelId="{AF77C82D-58D1-4510-B381-6C30E901F25F}" type="presOf" srcId="{B90FAC1A-7CD4-42F2-B4B0-B6EAF69DCC76}" destId="{94563686-CB77-4197-BF09-B25F517A4399}" srcOrd="0" destOrd="0" presId="urn:microsoft.com/office/officeart/2005/8/layout/hierarchy3"/>
    <dgm:cxn modelId="{1B630444-9C7F-469F-AEE7-19039A4B1652}" srcId="{2737DFCF-3D4A-4449-90FF-CFC907C5181B}" destId="{1B6F2F8A-0CC7-4290-B9D4-0EC47F3E191E}" srcOrd="1" destOrd="0" parTransId="{D4CF69AA-D381-4344-A899-2DB9EA2156C3}" sibTransId="{B22C5A0C-8AC8-4747-9082-D9D4E95B38B5}"/>
    <dgm:cxn modelId="{8BC69F45-CF05-409F-B2E8-585AA3F444F3}" type="presOf" srcId="{D37E69BB-1742-41BD-BEA4-5EEA691DE6CA}" destId="{02E1BA4C-C55D-4A81-9064-5B111B4D8EB2}" srcOrd="0" destOrd="0" presId="urn:microsoft.com/office/officeart/2005/8/layout/hierarchy3"/>
    <dgm:cxn modelId="{2D74296F-EE9A-49FA-9444-1C61D8820D8B}" type="presOf" srcId="{4172D7B2-0208-4A98-9290-18D02C5EB5E1}" destId="{0FE2782D-7BE8-4447-B544-576DFA750461}" srcOrd="0" destOrd="0" presId="urn:microsoft.com/office/officeart/2005/8/layout/hierarchy3"/>
    <dgm:cxn modelId="{096CDA73-7709-49CF-8CB6-1EE3E78D879A}" srcId="{2737DFCF-3D4A-4449-90FF-CFC907C5181B}" destId="{8F417B42-DE04-4517-AD4C-FB2C0247247B}" srcOrd="0" destOrd="0" parTransId="{4172D7B2-0208-4A98-9290-18D02C5EB5E1}" sibTransId="{8DE99B76-0313-44A6-95E6-DA79EB094F4B}"/>
    <dgm:cxn modelId="{79636677-905C-488F-883A-A465FF920D59}" type="presOf" srcId="{1B6F2F8A-0CC7-4290-B9D4-0EC47F3E191E}" destId="{8D8F1607-A194-41ED-967F-B596DF983CAE}" srcOrd="0" destOrd="0" presId="urn:microsoft.com/office/officeart/2005/8/layout/hierarchy3"/>
    <dgm:cxn modelId="{37EBF57D-7106-491D-AB2F-AA4461DF23F6}" type="presOf" srcId="{E35647ED-FAF9-47A0-B64C-98CEC788C8F0}" destId="{9C2FAC23-7779-413A-9488-C758B3201FB1}" srcOrd="0" destOrd="0" presId="urn:microsoft.com/office/officeart/2005/8/layout/hierarchy3"/>
    <dgm:cxn modelId="{96F8CF80-222E-4C7B-9DB5-1E3185D4890F}" type="presOf" srcId="{4C394E36-E916-406E-95BC-864E07321038}" destId="{25E81F77-5AB0-41CA-992C-8EAB63F387B6}" srcOrd="0" destOrd="0" presId="urn:microsoft.com/office/officeart/2005/8/layout/hierarchy3"/>
    <dgm:cxn modelId="{0A4BE681-C5EA-4EE5-985D-F794D6ECF759}" type="presOf" srcId="{B697C1F0-E09A-4A30-BEFD-DCADF1008349}" destId="{F6869330-0190-4552-803A-6FC787EA590A}" srcOrd="0" destOrd="0" presId="urn:microsoft.com/office/officeart/2005/8/layout/hierarchy3"/>
    <dgm:cxn modelId="{2DB1708F-16AF-4607-B1C2-0DF08CF26C2D}" type="presOf" srcId="{508B53C0-C51B-468A-A09A-AD4B6EF10AAA}" destId="{0A6C592F-9C88-461D-A2FF-07AF27487A97}" srcOrd="0" destOrd="0" presId="urn:microsoft.com/office/officeart/2005/8/layout/hierarchy3"/>
    <dgm:cxn modelId="{09972391-3F83-4EA5-985A-D0EC6E0331E0}" srcId="{508B53C0-C51B-468A-A09A-AD4B6EF10AAA}" destId="{2737DFCF-3D4A-4449-90FF-CFC907C5181B}" srcOrd="0" destOrd="0" parTransId="{D461719D-D5C3-4A31-B386-69685B19691A}" sibTransId="{3B99B798-8FEB-46BA-BA13-74BC9CC5FD90}"/>
    <dgm:cxn modelId="{C0FE1FC3-1AE0-4001-8C26-00D4643BF233}" type="presOf" srcId="{8EF34F89-22FB-45CC-8D0B-5E89F18B7F7A}" destId="{DD550DD0-744F-4EAF-AE30-43B5AC4E799B}" srcOrd="0" destOrd="0" presId="urn:microsoft.com/office/officeart/2005/8/layout/hierarchy3"/>
    <dgm:cxn modelId="{E253ECC5-6B33-4A50-8006-E2E044A9BA26}" type="presOf" srcId="{2737DFCF-3D4A-4449-90FF-CFC907C5181B}" destId="{0DE6B674-93D9-4739-8CB0-7357911F8A6C}" srcOrd="1" destOrd="0" presId="urn:microsoft.com/office/officeart/2005/8/layout/hierarchy3"/>
    <dgm:cxn modelId="{7A63AEEB-DE83-4C65-9011-A63222345F7D}" type="presOf" srcId="{2737DFCF-3D4A-4449-90FF-CFC907C5181B}" destId="{3EFCDEB9-C481-4603-8643-B297F73AB98E}" srcOrd="0" destOrd="0" presId="urn:microsoft.com/office/officeart/2005/8/layout/hierarchy3"/>
    <dgm:cxn modelId="{DB1CB1EB-15C1-41E9-8FCB-E2BE631C527C}" srcId="{508B53C0-C51B-468A-A09A-AD4B6EF10AAA}" destId="{8EF34F89-22FB-45CC-8D0B-5E89F18B7F7A}" srcOrd="1" destOrd="0" parTransId="{D9AB5429-955C-4161-B27D-5CA12C2EC4C2}" sibTransId="{7F9140EE-4A4F-4E91-BF9E-180FA81D64A5}"/>
    <dgm:cxn modelId="{6647C2FD-7D97-4C05-BA8B-DAFEDBB87B5D}" type="presOf" srcId="{FF81FC7A-6EFE-4130-BCF3-F44686BBEB86}" destId="{33E19487-C211-4746-8872-A5CBDCB72617}" srcOrd="0" destOrd="0" presId="urn:microsoft.com/office/officeart/2005/8/layout/hierarchy3"/>
    <dgm:cxn modelId="{A253ED19-0963-4636-8113-1867C18216A6}" type="presParOf" srcId="{0A6C592F-9C88-461D-A2FF-07AF27487A97}" destId="{AFCEC93A-D052-417A-A341-62E3B54486B0}" srcOrd="0" destOrd="0" presId="urn:microsoft.com/office/officeart/2005/8/layout/hierarchy3"/>
    <dgm:cxn modelId="{215336F8-4A16-46FA-A395-672FCDF37C5A}" type="presParOf" srcId="{AFCEC93A-D052-417A-A341-62E3B54486B0}" destId="{E5FA5024-5F0B-49C7-9007-B0FB16FA4A8E}" srcOrd="0" destOrd="0" presId="urn:microsoft.com/office/officeart/2005/8/layout/hierarchy3"/>
    <dgm:cxn modelId="{73F32AD8-BD9B-49A2-AC28-A5B893131D75}" type="presParOf" srcId="{E5FA5024-5F0B-49C7-9007-B0FB16FA4A8E}" destId="{3EFCDEB9-C481-4603-8643-B297F73AB98E}" srcOrd="0" destOrd="0" presId="urn:microsoft.com/office/officeart/2005/8/layout/hierarchy3"/>
    <dgm:cxn modelId="{63521525-657B-4C3A-B8D4-20410AEAA47F}" type="presParOf" srcId="{E5FA5024-5F0B-49C7-9007-B0FB16FA4A8E}" destId="{0DE6B674-93D9-4739-8CB0-7357911F8A6C}" srcOrd="1" destOrd="0" presId="urn:microsoft.com/office/officeart/2005/8/layout/hierarchy3"/>
    <dgm:cxn modelId="{5D1E8A9A-921C-43A1-AA22-BFA4F5960E80}" type="presParOf" srcId="{AFCEC93A-D052-417A-A341-62E3B54486B0}" destId="{D28D92A0-50B6-40B1-BF3B-783EC8C6DE7C}" srcOrd="1" destOrd="0" presId="urn:microsoft.com/office/officeart/2005/8/layout/hierarchy3"/>
    <dgm:cxn modelId="{3B6D2FE3-2A01-4BCC-88DD-29A7EA904035}" type="presParOf" srcId="{D28D92A0-50B6-40B1-BF3B-783EC8C6DE7C}" destId="{0FE2782D-7BE8-4447-B544-576DFA750461}" srcOrd="0" destOrd="0" presId="urn:microsoft.com/office/officeart/2005/8/layout/hierarchy3"/>
    <dgm:cxn modelId="{08D44407-F287-4043-B7A2-3D53B1EC7B54}" type="presParOf" srcId="{D28D92A0-50B6-40B1-BF3B-783EC8C6DE7C}" destId="{1F8E91D8-79E2-4354-BED4-45BDF4D15895}" srcOrd="1" destOrd="0" presId="urn:microsoft.com/office/officeart/2005/8/layout/hierarchy3"/>
    <dgm:cxn modelId="{2D08ECC8-D9D2-4D8A-8DD0-08CE0CFEB123}" type="presParOf" srcId="{D28D92A0-50B6-40B1-BF3B-783EC8C6DE7C}" destId="{CDA5C7EF-40F7-40CC-BD00-C0900B9F0A20}" srcOrd="2" destOrd="0" presId="urn:microsoft.com/office/officeart/2005/8/layout/hierarchy3"/>
    <dgm:cxn modelId="{6343141C-A0E0-43A1-8AA5-3AB630A47F25}" type="presParOf" srcId="{D28D92A0-50B6-40B1-BF3B-783EC8C6DE7C}" destId="{8D8F1607-A194-41ED-967F-B596DF983CAE}" srcOrd="3" destOrd="0" presId="urn:microsoft.com/office/officeart/2005/8/layout/hierarchy3"/>
    <dgm:cxn modelId="{6C800CD7-F59C-435A-BB47-0697ECC1E004}" type="presParOf" srcId="{D28D92A0-50B6-40B1-BF3B-783EC8C6DE7C}" destId="{8137E1B0-0281-4F98-958C-ED7A7C3DF400}" srcOrd="4" destOrd="0" presId="urn:microsoft.com/office/officeart/2005/8/layout/hierarchy3"/>
    <dgm:cxn modelId="{5FB18125-B5DB-4E3C-A94F-84ADE5A01658}" type="presParOf" srcId="{D28D92A0-50B6-40B1-BF3B-783EC8C6DE7C}" destId="{9C2FAC23-7779-413A-9488-C758B3201FB1}" srcOrd="5" destOrd="0" presId="urn:microsoft.com/office/officeart/2005/8/layout/hierarchy3"/>
    <dgm:cxn modelId="{59CE8295-AE73-41C3-B95D-7B414FD46167}" type="presParOf" srcId="{0A6C592F-9C88-461D-A2FF-07AF27487A97}" destId="{1344D72D-074A-4116-B927-AB9404FA4768}" srcOrd="1" destOrd="0" presId="urn:microsoft.com/office/officeart/2005/8/layout/hierarchy3"/>
    <dgm:cxn modelId="{7FF1C24A-4B5D-4C7E-ABB7-3A7178D5249D}" type="presParOf" srcId="{1344D72D-074A-4116-B927-AB9404FA4768}" destId="{20251DA2-39B9-4641-8482-3B8A5732FFC2}" srcOrd="0" destOrd="0" presId="urn:microsoft.com/office/officeart/2005/8/layout/hierarchy3"/>
    <dgm:cxn modelId="{17E97148-F73A-44FD-9034-158C6E07BD3F}" type="presParOf" srcId="{20251DA2-39B9-4641-8482-3B8A5732FFC2}" destId="{DD550DD0-744F-4EAF-AE30-43B5AC4E799B}" srcOrd="0" destOrd="0" presId="urn:microsoft.com/office/officeart/2005/8/layout/hierarchy3"/>
    <dgm:cxn modelId="{54594EA8-C3D2-4442-AC8E-1B47D9101E57}" type="presParOf" srcId="{20251DA2-39B9-4641-8482-3B8A5732FFC2}" destId="{B9315C29-1CAF-4B03-8F83-FD6E5F14AD35}" srcOrd="1" destOrd="0" presId="urn:microsoft.com/office/officeart/2005/8/layout/hierarchy3"/>
    <dgm:cxn modelId="{C20D55D6-C627-487C-BDC6-7FCA786F2D4D}" type="presParOf" srcId="{1344D72D-074A-4116-B927-AB9404FA4768}" destId="{81C4378D-21F4-46AE-8CA3-CCCE29ECECFE}" srcOrd="1" destOrd="0" presId="urn:microsoft.com/office/officeart/2005/8/layout/hierarchy3"/>
    <dgm:cxn modelId="{26B610EB-6B93-4E23-8FEF-423BE288C3BB}" type="presParOf" srcId="{81C4378D-21F4-46AE-8CA3-CCCE29ECECFE}" destId="{F6869330-0190-4552-803A-6FC787EA590A}" srcOrd="0" destOrd="0" presId="urn:microsoft.com/office/officeart/2005/8/layout/hierarchy3"/>
    <dgm:cxn modelId="{391049DB-E4CF-48E0-926E-521751E27104}" type="presParOf" srcId="{81C4378D-21F4-46AE-8CA3-CCCE29ECECFE}" destId="{33E19487-C211-4746-8872-A5CBDCB72617}" srcOrd="1" destOrd="0" presId="urn:microsoft.com/office/officeart/2005/8/layout/hierarchy3"/>
    <dgm:cxn modelId="{1F0BFCB1-9893-48A6-A156-E8D5817B05D6}" type="presParOf" srcId="{81C4378D-21F4-46AE-8CA3-CCCE29ECECFE}" destId="{E0C5004F-3522-4DD0-A552-245E851A657D}" srcOrd="2" destOrd="0" presId="urn:microsoft.com/office/officeart/2005/8/layout/hierarchy3"/>
    <dgm:cxn modelId="{43E83533-D0D5-4789-8C8F-D6AF4D154E3B}" type="presParOf" srcId="{81C4378D-21F4-46AE-8CA3-CCCE29ECECFE}" destId="{02E1BA4C-C55D-4A81-9064-5B111B4D8EB2}" srcOrd="3" destOrd="0" presId="urn:microsoft.com/office/officeart/2005/8/layout/hierarchy3"/>
    <dgm:cxn modelId="{55F48FDE-B42D-4DC2-BADB-E2B3D362A183}" type="presParOf" srcId="{81C4378D-21F4-46AE-8CA3-CCCE29ECECFE}" destId="{94563686-CB77-4197-BF09-B25F517A4399}" srcOrd="4" destOrd="0" presId="urn:microsoft.com/office/officeart/2005/8/layout/hierarchy3"/>
    <dgm:cxn modelId="{10ED05E0-65C0-4838-8A86-3FDFBB308CC7}" type="presParOf" srcId="{81C4378D-21F4-46AE-8CA3-CCCE29ECECFE}" destId="{25E81F77-5AB0-41CA-992C-8EAB63F387B6}" srcOrd="5"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19B3E6F-2DEF-407A-AB65-D69B981934A3}"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lv-LV"/>
        </a:p>
      </dgm:t>
    </dgm:pt>
    <dgm:pt modelId="{34C95F5F-474E-46D3-BB5F-0B9D0DCFD83A}">
      <dgm:prSet phldrT="[Text]"/>
      <dgm:spPr/>
      <dgm:t>
        <a:bodyPr/>
        <a:lstStyle/>
        <a:p>
          <a:r>
            <a:rPr lang="en-US" noProof="0" dirty="0">
              <a:latin typeface="Roboto" panose="02000000000000000000" pitchFamily="2" charset="0"/>
              <a:ea typeface="Roboto" panose="02000000000000000000" pitchFamily="2" charset="0"/>
            </a:rPr>
            <a:t>EIC Prizes</a:t>
          </a:r>
        </a:p>
      </dgm:t>
    </dgm:pt>
    <dgm:pt modelId="{BA4B581B-BD87-4710-97D2-97CDBD6BFBC3}" type="parTrans" cxnId="{91F3FCC7-1F50-403F-9DE6-EC0105C4AFEB}">
      <dgm:prSet/>
      <dgm:spPr/>
      <dgm:t>
        <a:bodyPr/>
        <a:lstStyle/>
        <a:p>
          <a:endParaRPr lang="lv-LV"/>
        </a:p>
      </dgm:t>
    </dgm:pt>
    <dgm:pt modelId="{724F6F61-E338-41E5-A432-68EEBF78DF58}" type="sibTrans" cxnId="{91F3FCC7-1F50-403F-9DE6-EC0105C4AFEB}">
      <dgm:prSet/>
      <dgm:spPr/>
      <dgm:t>
        <a:bodyPr/>
        <a:lstStyle/>
        <a:p>
          <a:endParaRPr lang="lv-LV"/>
        </a:p>
      </dgm:t>
    </dgm:pt>
    <dgm:pt modelId="{54838D2B-7830-4FD2-8AFB-E625F2A9CCD8}">
      <dgm:prSet phldrT="[Text]"/>
      <dgm:spPr/>
      <dgm:t>
        <a:bodyPr/>
        <a:lstStyle/>
        <a:p>
          <a:r>
            <a:rPr lang="en-US" noProof="0" dirty="0">
              <a:latin typeface="Roboto" panose="02000000000000000000" pitchFamily="2" charset="0"/>
              <a:ea typeface="Roboto" panose="02000000000000000000" pitchFamily="2" charset="0"/>
            </a:rPr>
            <a:t>EIC Community and </a:t>
          </a:r>
          <a:r>
            <a:rPr lang="en-US" noProof="0" dirty="0" err="1">
              <a:latin typeface="Roboto" panose="02000000000000000000" pitchFamily="2" charset="0"/>
              <a:ea typeface="Roboto" panose="02000000000000000000" pitchFamily="2" charset="0"/>
            </a:rPr>
            <a:t>Bussines</a:t>
          </a:r>
          <a:r>
            <a:rPr lang="en-US" noProof="0" dirty="0">
              <a:latin typeface="Roboto" panose="02000000000000000000" pitchFamily="2" charset="0"/>
              <a:ea typeface="Roboto" panose="02000000000000000000" pitchFamily="2" charset="0"/>
            </a:rPr>
            <a:t> Acceleration Services</a:t>
          </a:r>
        </a:p>
      </dgm:t>
    </dgm:pt>
    <dgm:pt modelId="{D8CF4E55-E227-463C-95C5-6F38D7E92822}" type="parTrans" cxnId="{620CA8C0-40D6-453D-8651-D2A130B3636E}">
      <dgm:prSet/>
      <dgm:spPr/>
      <dgm:t>
        <a:bodyPr/>
        <a:lstStyle/>
        <a:p>
          <a:endParaRPr lang="lv-LV"/>
        </a:p>
      </dgm:t>
    </dgm:pt>
    <dgm:pt modelId="{1114DFBC-6385-4FEC-A04B-89B47F288161}" type="sibTrans" cxnId="{620CA8C0-40D6-453D-8651-D2A130B3636E}">
      <dgm:prSet/>
      <dgm:spPr/>
      <dgm:t>
        <a:bodyPr/>
        <a:lstStyle/>
        <a:p>
          <a:endParaRPr lang="lv-LV"/>
        </a:p>
      </dgm:t>
    </dgm:pt>
    <dgm:pt modelId="{ABBB347E-7F10-40A1-BC2E-4925A31FA4A0}" type="pres">
      <dgm:prSet presAssocID="{819B3E6F-2DEF-407A-AB65-D69B981934A3}" presName="Name0" presStyleCnt="0">
        <dgm:presLayoutVars>
          <dgm:chMax val="7"/>
          <dgm:chPref val="7"/>
          <dgm:dir/>
        </dgm:presLayoutVars>
      </dgm:prSet>
      <dgm:spPr/>
    </dgm:pt>
    <dgm:pt modelId="{1B3D9985-FA6F-4021-A425-DF9B8149C0AD}" type="pres">
      <dgm:prSet presAssocID="{819B3E6F-2DEF-407A-AB65-D69B981934A3}" presName="Name1" presStyleCnt="0"/>
      <dgm:spPr/>
    </dgm:pt>
    <dgm:pt modelId="{CFEBE081-3C31-4CD5-93AA-94ACA992F649}" type="pres">
      <dgm:prSet presAssocID="{819B3E6F-2DEF-407A-AB65-D69B981934A3}" presName="cycle" presStyleCnt="0"/>
      <dgm:spPr/>
    </dgm:pt>
    <dgm:pt modelId="{9AC994AA-2A7D-4E9B-9CF0-4F44D6A16DEE}" type="pres">
      <dgm:prSet presAssocID="{819B3E6F-2DEF-407A-AB65-D69B981934A3}" presName="srcNode" presStyleLbl="node1" presStyleIdx="0" presStyleCnt="2"/>
      <dgm:spPr/>
    </dgm:pt>
    <dgm:pt modelId="{F7E0E9CD-C9D8-4BC2-A078-A7B552BD76AD}" type="pres">
      <dgm:prSet presAssocID="{819B3E6F-2DEF-407A-AB65-D69B981934A3}" presName="conn" presStyleLbl="parChTrans1D2" presStyleIdx="0" presStyleCnt="1"/>
      <dgm:spPr/>
    </dgm:pt>
    <dgm:pt modelId="{24FEF6DB-B867-4F92-9EAB-0D91925C53C8}" type="pres">
      <dgm:prSet presAssocID="{819B3E6F-2DEF-407A-AB65-D69B981934A3}" presName="extraNode" presStyleLbl="node1" presStyleIdx="0" presStyleCnt="2"/>
      <dgm:spPr/>
    </dgm:pt>
    <dgm:pt modelId="{47221E10-4EFC-4EC0-9AA8-9D27DAC74FA7}" type="pres">
      <dgm:prSet presAssocID="{819B3E6F-2DEF-407A-AB65-D69B981934A3}" presName="dstNode" presStyleLbl="node1" presStyleIdx="0" presStyleCnt="2"/>
      <dgm:spPr/>
    </dgm:pt>
    <dgm:pt modelId="{C2E60AF8-4886-4B6F-8A62-A6BE4E50DDFF}" type="pres">
      <dgm:prSet presAssocID="{34C95F5F-474E-46D3-BB5F-0B9D0DCFD83A}" presName="text_1" presStyleLbl="node1" presStyleIdx="0" presStyleCnt="2">
        <dgm:presLayoutVars>
          <dgm:bulletEnabled val="1"/>
        </dgm:presLayoutVars>
      </dgm:prSet>
      <dgm:spPr/>
    </dgm:pt>
    <dgm:pt modelId="{895CE9B6-D9B4-42F2-8CD6-F40C786E2CD4}" type="pres">
      <dgm:prSet presAssocID="{34C95F5F-474E-46D3-BB5F-0B9D0DCFD83A}" presName="accent_1" presStyleCnt="0"/>
      <dgm:spPr/>
    </dgm:pt>
    <dgm:pt modelId="{AE7C27DD-F6AB-481F-A1FD-406BB435884F}" type="pres">
      <dgm:prSet presAssocID="{34C95F5F-474E-46D3-BB5F-0B9D0DCFD83A}" presName="accentRepeatNode" presStyleLbl="solidFgAcc1" presStyleIdx="0" presStyleCnt="2"/>
      <dgm:spPr/>
    </dgm:pt>
    <dgm:pt modelId="{5F66FD16-99FE-44E9-B165-DF8013497A01}" type="pres">
      <dgm:prSet presAssocID="{54838D2B-7830-4FD2-8AFB-E625F2A9CCD8}" presName="text_2" presStyleLbl="node1" presStyleIdx="1" presStyleCnt="2">
        <dgm:presLayoutVars>
          <dgm:bulletEnabled val="1"/>
        </dgm:presLayoutVars>
      </dgm:prSet>
      <dgm:spPr/>
    </dgm:pt>
    <dgm:pt modelId="{34790102-A099-496A-BBD1-8CE8FA1E0C4B}" type="pres">
      <dgm:prSet presAssocID="{54838D2B-7830-4FD2-8AFB-E625F2A9CCD8}" presName="accent_2" presStyleCnt="0"/>
      <dgm:spPr/>
    </dgm:pt>
    <dgm:pt modelId="{59220518-F805-490B-AD32-5DF0354D8B9F}" type="pres">
      <dgm:prSet presAssocID="{54838D2B-7830-4FD2-8AFB-E625F2A9CCD8}" presName="accentRepeatNode" presStyleLbl="solidFgAcc1" presStyleIdx="1" presStyleCnt="2"/>
      <dgm:spPr/>
    </dgm:pt>
  </dgm:ptLst>
  <dgm:cxnLst>
    <dgm:cxn modelId="{AD36AC47-74EC-40FA-B802-11647162B087}" type="presOf" srcId="{724F6F61-E338-41E5-A432-68EEBF78DF58}" destId="{F7E0E9CD-C9D8-4BC2-A078-A7B552BD76AD}" srcOrd="0" destOrd="0" presId="urn:microsoft.com/office/officeart/2008/layout/VerticalCurvedList"/>
    <dgm:cxn modelId="{ED6EF58F-D59D-4E6B-BBE0-29200266705A}" type="presOf" srcId="{54838D2B-7830-4FD2-8AFB-E625F2A9CCD8}" destId="{5F66FD16-99FE-44E9-B165-DF8013497A01}" srcOrd="0" destOrd="0" presId="urn:microsoft.com/office/officeart/2008/layout/VerticalCurvedList"/>
    <dgm:cxn modelId="{1183DB97-8423-4881-BC3F-1448B0C191C4}" type="presOf" srcId="{34C95F5F-474E-46D3-BB5F-0B9D0DCFD83A}" destId="{C2E60AF8-4886-4B6F-8A62-A6BE4E50DDFF}" srcOrd="0" destOrd="0" presId="urn:microsoft.com/office/officeart/2008/layout/VerticalCurvedList"/>
    <dgm:cxn modelId="{620CA8C0-40D6-453D-8651-D2A130B3636E}" srcId="{819B3E6F-2DEF-407A-AB65-D69B981934A3}" destId="{54838D2B-7830-4FD2-8AFB-E625F2A9CCD8}" srcOrd="1" destOrd="0" parTransId="{D8CF4E55-E227-463C-95C5-6F38D7E92822}" sibTransId="{1114DFBC-6385-4FEC-A04B-89B47F288161}"/>
    <dgm:cxn modelId="{91F3FCC7-1F50-403F-9DE6-EC0105C4AFEB}" srcId="{819B3E6F-2DEF-407A-AB65-D69B981934A3}" destId="{34C95F5F-474E-46D3-BB5F-0B9D0DCFD83A}" srcOrd="0" destOrd="0" parTransId="{BA4B581B-BD87-4710-97D2-97CDBD6BFBC3}" sibTransId="{724F6F61-E338-41E5-A432-68EEBF78DF58}"/>
    <dgm:cxn modelId="{8868ADEF-2EB1-478E-A9CD-54725C35AAD0}" type="presOf" srcId="{819B3E6F-2DEF-407A-AB65-D69B981934A3}" destId="{ABBB347E-7F10-40A1-BC2E-4925A31FA4A0}" srcOrd="0" destOrd="0" presId="urn:microsoft.com/office/officeart/2008/layout/VerticalCurvedList"/>
    <dgm:cxn modelId="{15F33710-4406-4E0C-8FBE-CA448D1C11BF}" type="presParOf" srcId="{ABBB347E-7F10-40A1-BC2E-4925A31FA4A0}" destId="{1B3D9985-FA6F-4021-A425-DF9B8149C0AD}" srcOrd="0" destOrd="0" presId="urn:microsoft.com/office/officeart/2008/layout/VerticalCurvedList"/>
    <dgm:cxn modelId="{D00B4072-77E3-4F8D-A00D-8DA2E531BE69}" type="presParOf" srcId="{1B3D9985-FA6F-4021-A425-DF9B8149C0AD}" destId="{CFEBE081-3C31-4CD5-93AA-94ACA992F649}" srcOrd="0" destOrd="0" presId="urn:microsoft.com/office/officeart/2008/layout/VerticalCurvedList"/>
    <dgm:cxn modelId="{A8E6E9DF-631D-43CF-BEF3-0D2FD43C39AB}" type="presParOf" srcId="{CFEBE081-3C31-4CD5-93AA-94ACA992F649}" destId="{9AC994AA-2A7D-4E9B-9CF0-4F44D6A16DEE}" srcOrd="0" destOrd="0" presId="urn:microsoft.com/office/officeart/2008/layout/VerticalCurvedList"/>
    <dgm:cxn modelId="{9ADA000F-C949-44B2-93DC-37851179B568}" type="presParOf" srcId="{CFEBE081-3C31-4CD5-93AA-94ACA992F649}" destId="{F7E0E9CD-C9D8-4BC2-A078-A7B552BD76AD}" srcOrd="1" destOrd="0" presId="urn:microsoft.com/office/officeart/2008/layout/VerticalCurvedList"/>
    <dgm:cxn modelId="{9CFC0076-B3E0-4B3F-8912-E9B4E7DC14A5}" type="presParOf" srcId="{CFEBE081-3C31-4CD5-93AA-94ACA992F649}" destId="{24FEF6DB-B867-4F92-9EAB-0D91925C53C8}" srcOrd="2" destOrd="0" presId="urn:microsoft.com/office/officeart/2008/layout/VerticalCurvedList"/>
    <dgm:cxn modelId="{B5351D50-C4A2-4509-A3D8-9CDAD9756FB2}" type="presParOf" srcId="{CFEBE081-3C31-4CD5-93AA-94ACA992F649}" destId="{47221E10-4EFC-4EC0-9AA8-9D27DAC74FA7}" srcOrd="3" destOrd="0" presId="urn:microsoft.com/office/officeart/2008/layout/VerticalCurvedList"/>
    <dgm:cxn modelId="{F155104B-9055-438A-BE55-29043B511BED}" type="presParOf" srcId="{1B3D9985-FA6F-4021-A425-DF9B8149C0AD}" destId="{C2E60AF8-4886-4B6F-8A62-A6BE4E50DDFF}" srcOrd="1" destOrd="0" presId="urn:microsoft.com/office/officeart/2008/layout/VerticalCurvedList"/>
    <dgm:cxn modelId="{6122EAE5-8ED8-42B1-8DFD-03571128F1F9}" type="presParOf" srcId="{1B3D9985-FA6F-4021-A425-DF9B8149C0AD}" destId="{895CE9B6-D9B4-42F2-8CD6-F40C786E2CD4}" srcOrd="2" destOrd="0" presId="urn:microsoft.com/office/officeart/2008/layout/VerticalCurvedList"/>
    <dgm:cxn modelId="{7655A8E8-3DC0-4DBF-A84A-0C8C9E04FA23}" type="presParOf" srcId="{895CE9B6-D9B4-42F2-8CD6-F40C786E2CD4}" destId="{AE7C27DD-F6AB-481F-A1FD-406BB435884F}" srcOrd="0" destOrd="0" presId="urn:microsoft.com/office/officeart/2008/layout/VerticalCurvedList"/>
    <dgm:cxn modelId="{AC27328D-B027-4A13-99BE-34793D7BB914}" type="presParOf" srcId="{1B3D9985-FA6F-4021-A425-DF9B8149C0AD}" destId="{5F66FD16-99FE-44E9-B165-DF8013497A01}" srcOrd="3" destOrd="0" presId="urn:microsoft.com/office/officeart/2008/layout/VerticalCurvedList"/>
    <dgm:cxn modelId="{210C93DF-F149-44BA-B0B7-DC24AF5EAE33}" type="presParOf" srcId="{1B3D9985-FA6F-4021-A425-DF9B8149C0AD}" destId="{34790102-A099-496A-BBD1-8CE8FA1E0C4B}" srcOrd="4" destOrd="0" presId="urn:microsoft.com/office/officeart/2008/layout/VerticalCurvedList"/>
    <dgm:cxn modelId="{01D71DA5-D822-4991-B375-2318335E832D}" type="presParOf" srcId="{34790102-A099-496A-BBD1-8CE8FA1E0C4B}" destId="{59220518-F805-490B-AD32-5DF0354D8B9F}" srcOrd="0" destOrd="0" presId="urn:microsoft.com/office/officeart/2008/layout/VerticalCurvedLis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7636CF6-C347-4E4C-8920-0FE1E2AE10FB}" type="doc">
      <dgm:prSet loTypeId="urn:microsoft.com/office/officeart/2005/8/layout/hierarchy1" loCatId="hierarchy" qsTypeId="urn:microsoft.com/office/officeart/2005/8/quickstyle/simple2" qsCatId="simple" csTypeId="urn:microsoft.com/office/officeart/2005/8/colors/accent1_1" csCatId="accent1" phldr="1"/>
      <dgm:spPr/>
      <dgm:t>
        <a:bodyPr/>
        <a:lstStyle/>
        <a:p>
          <a:endParaRPr lang="lv-LV"/>
        </a:p>
      </dgm:t>
    </dgm:pt>
    <dgm:pt modelId="{92D252D6-B9A0-4BB4-BAE5-383825DAF142}">
      <dgm:prSet phldrT="[Text]"/>
      <dgm:spPr/>
      <dgm:t>
        <a:bodyPr/>
        <a:lstStyle/>
        <a:p>
          <a:r>
            <a:rPr lang="lv-LV" dirty="0"/>
            <a:t>25.maijs</a:t>
          </a:r>
        </a:p>
      </dgm:t>
    </dgm:pt>
    <dgm:pt modelId="{394BECCF-2681-4D37-9C50-ACEE81B4225E}" type="parTrans" cxnId="{43E0F71B-FAD6-43D4-9E56-7810F2CE0EF5}">
      <dgm:prSet/>
      <dgm:spPr/>
      <dgm:t>
        <a:bodyPr/>
        <a:lstStyle/>
        <a:p>
          <a:endParaRPr lang="lv-LV"/>
        </a:p>
      </dgm:t>
    </dgm:pt>
    <dgm:pt modelId="{16683300-B32A-44C0-8432-9FB594DBE40B}" type="sibTrans" cxnId="{43E0F71B-FAD6-43D4-9E56-7810F2CE0EF5}">
      <dgm:prSet/>
      <dgm:spPr/>
      <dgm:t>
        <a:bodyPr/>
        <a:lstStyle/>
        <a:p>
          <a:endParaRPr lang="lv-LV"/>
        </a:p>
      </dgm:t>
    </dgm:pt>
    <dgm:pt modelId="{59B4C3E9-8F7D-4207-87FF-36C92D0A36BC}">
      <dgm:prSet phldrT="[Text]"/>
      <dgm:spPr/>
      <dgm:t>
        <a:bodyPr/>
        <a:lstStyle/>
        <a:p>
          <a:r>
            <a:rPr lang="lv-LV" dirty="0"/>
            <a:t>17 A4 lapas</a:t>
          </a:r>
        </a:p>
      </dgm:t>
    </dgm:pt>
    <dgm:pt modelId="{5FDD17E0-DBAA-444A-838F-6F4654A46AAA}" type="parTrans" cxnId="{1E64A6A3-A13B-487B-9500-52AF71BA3808}">
      <dgm:prSet/>
      <dgm:spPr/>
      <dgm:t>
        <a:bodyPr/>
        <a:lstStyle/>
        <a:p>
          <a:endParaRPr lang="lv-LV"/>
        </a:p>
      </dgm:t>
    </dgm:pt>
    <dgm:pt modelId="{A2B45770-227C-4238-A68E-D1A68F88AE72}" type="sibTrans" cxnId="{1E64A6A3-A13B-487B-9500-52AF71BA3808}">
      <dgm:prSet/>
      <dgm:spPr/>
      <dgm:t>
        <a:bodyPr/>
        <a:lstStyle/>
        <a:p>
          <a:endParaRPr lang="lv-LV"/>
        </a:p>
      </dgm:t>
    </dgm:pt>
    <dgm:pt modelId="{08E8878E-9931-42DD-8753-31CF3AC35EB3}">
      <dgm:prSet phldrT="[Text]"/>
      <dgm:spPr/>
      <dgm:t>
        <a:bodyPr/>
        <a:lstStyle/>
        <a:p>
          <a:r>
            <a:rPr lang="lv-LV" dirty="0"/>
            <a:t>5 mēneši </a:t>
          </a:r>
        </a:p>
      </dgm:t>
    </dgm:pt>
    <dgm:pt modelId="{225FB35E-3EF9-43EB-8970-AEB07CDEB1AA}" type="parTrans" cxnId="{45EB733E-5995-497F-80C1-080C3740D017}">
      <dgm:prSet/>
      <dgm:spPr/>
      <dgm:t>
        <a:bodyPr/>
        <a:lstStyle/>
        <a:p>
          <a:endParaRPr lang="lv-LV"/>
        </a:p>
      </dgm:t>
    </dgm:pt>
    <dgm:pt modelId="{5491C27E-B1CB-4C71-AD8E-3341601C1167}" type="sibTrans" cxnId="{45EB733E-5995-497F-80C1-080C3740D017}">
      <dgm:prSet/>
      <dgm:spPr/>
      <dgm:t>
        <a:bodyPr/>
        <a:lstStyle/>
        <a:p>
          <a:endParaRPr lang="lv-LV"/>
        </a:p>
      </dgm:t>
    </dgm:pt>
    <dgm:pt modelId="{37A313D0-0D76-4E85-A016-8095DA485B04}" type="pres">
      <dgm:prSet presAssocID="{47636CF6-C347-4E4C-8920-0FE1E2AE10FB}" presName="hierChild1" presStyleCnt="0">
        <dgm:presLayoutVars>
          <dgm:chPref val="1"/>
          <dgm:dir/>
          <dgm:animOne val="branch"/>
          <dgm:animLvl val="lvl"/>
          <dgm:resizeHandles/>
        </dgm:presLayoutVars>
      </dgm:prSet>
      <dgm:spPr/>
    </dgm:pt>
    <dgm:pt modelId="{2DFA6845-DCF3-431E-8473-36644C84A331}" type="pres">
      <dgm:prSet presAssocID="{92D252D6-B9A0-4BB4-BAE5-383825DAF142}" presName="hierRoot1" presStyleCnt="0"/>
      <dgm:spPr/>
    </dgm:pt>
    <dgm:pt modelId="{9EBEBAFA-7FEB-4295-8EC1-FCF4C065B0AD}" type="pres">
      <dgm:prSet presAssocID="{92D252D6-B9A0-4BB4-BAE5-383825DAF142}" presName="composite" presStyleCnt="0"/>
      <dgm:spPr/>
    </dgm:pt>
    <dgm:pt modelId="{9643BFBE-844D-42AC-AE9A-E2C54FE1402B}" type="pres">
      <dgm:prSet presAssocID="{92D252D6-B9A0-4BB4-BAE5-383825DAF142}" presName="background" presStyleLbl="node0" presStyleIdx="0" presStyleCnt="3"/>
      <dgm:spPr/>
    </dgm:pt>
    <dgm:pt modelId="{22D195A8-BB2B-4512-AE86-9699360C1DFB}" type="pres">
      <dgm:prSet presAssocID="{92D252D6-B9A0-4BB4-BAE5-383825DAF142}" presName="text" presStyleLbl="fgAcc0" presStyleIdx="0" presStyleCnt="3">
        <dgm:presLayoutVars>
          <dgm:chPref val="3"/>
        </dgm:presLayoutVars>
      </dgm:prSet>
      <dgm:spPr/>
    </dgm:pt>
    <dgm:pt modelId="{32C3D310-A916-4796-8CFC-671AF94F3AFB}" type="pres">
      <dgm:prSet presAssocID="{92D252D6-B9A0-4BB4-BAE5-383825DAF142}" presName="hierChild2" presStyleCnt="0"/>
      <dgm:spPr/>
    </dgm:pt>
    <dgm:pt modelId="{2C04858E-2987-4230-BFEB-5AE5D230ED71}" type="pres">
      <dgm:prSet presAssocID="{59B4C3E9-8F7D-4207-87FF-36C92D0A36BC}" presName="hierRoot1" presStyleCnt="0"/>
      <dgm:spPr/>
    </dgm:pt>
    <dgm:pt modelId="{194B0DD6-B1A2-4DA3-AABB-A945593A42EC}" type="pres">
      <dgm:prSet presAssocID="{59B4C3E9-8F7D-4207-87FF-36C92D0A36BC}" presName="composite" presStyleCnt="0"/>
      <dgm:spPr/>
    </dgm:pt>
    <dgm:pt modelId="{A4193681-A27D-4874-A990-0D8CD933D7E5}" type="pres">
      <dgm:prSet presAssocID="{59B4C3E9-8F7D-4207-87FF-36C92D0A36BC}" presName="background" presStyleLbl="node0" presStyleIdx="1" presStyleCnt="3"/>
      <dgm:spPr/>
    </dgm:pt>
    <dgm:pt modelId="{1658267B-62B7-45D9-A493-0A64A11E95AD}" type="pres">
      <dgm:prSet presAssocID="{59B4C3E9-8F7D-4207-87FF-36C92D0A36BC}" presName="text" presStyleLbl="fgAcc0" presStyleIdx="1" presStyleCnt="3">
        <dgm:presLayoutVars>
          <dgm:chPref val="3"/>
        </dgm:presLayoutVars>
      </dgm:prSet>
      <dgm:spPr/>
    </dgm:pt>
    <dgm:pt modelId="{12F72194-AF33-4AF8-8B77-30CBDD8AD785}" type="pres">
      <dgm:prSet presAssocID="{59B4C3E9-8F7D-4207-87FF-36C92D0A36BC}" presName="hierChild2" presStyleCnt="0"/>
      <dgm:spPr/>
    </dgm:pt>
    <dgm:pt modelId="{E9E836FC-DD43-4B3C-956A-5F1DC611CDA2}" type="pres">
      <dgm:prSet presAssocID="{08E8878E-9931-42DD-8753-31CF3AC35EB3}" presName="hierRoot1" presStyleCnt="0"/>
      <dgm:spPr/>
    </dgm:pt>
    <dgm:pt modelId="{A594BCB7-2110-4509-9E4F-697DB1A367DB}" type="pres">
      <dgm:prSet presAssocID="{08E8878E-9931-42DD-8753-31CF3AC35EB3}" presName="composite" presStyleCnt="0"/>
      <dgm:spPr/>
    </dgm:pt>
    <dgm:pt modelId="{84ABC272-EF02-448E-BAC0-EEC97F5470C0}" type="pres">
      <dgm:prSet presAssocID="{08E8878E-9931-42DD-8753-31CF3AC35EB3}" presName="background" presStyleLbl="node0" presStyleIdx="2" presStyleCnt="3"/>
      <dgm:spPr/>
    </dgm:pt>
    <dgm:pt modelId="{76565762-523F-4439-AA8F-0CB223D9AD9B}" type="pres">
      <dgm:prSet presAssocID="{08E8878E-9931-42DD-8753-31CF3AC35EB3}" presName="text" presStyleLbl="fgAcc0" presStyleIdx="2" presStyleCnt="3">
        <dgm:presLayoutVars>
          <dgm:chPref val="3"/>
        </dgm:presLayoutVars>
      </dgm:prSet>
      <dgm:spPr/>
    </dgm:pt>
    <dgm:pt modelId="{B8DFEDF3-8EF3-4D26-9F4F-41033674A529}" type="pres">
      <dgm:prSet presAssocID="{08E8878E-9931-42DD-8753-31CF3AC35EB3}" presName="hierChild2" presStyleCnt="0"/>
      <dgm:spPr/>
    </dgm:pt>
  </dgm:ptLst>
  <dgm:cxnLst>
    <dgm:cxn modelId="{43E0F71B-FAD6-43D4-9E56-7810F2CE0EF5}" srcId="{47636CF6-C347-4E4C-8920-0FE1E2AE10FB}" destId="{92D252D6-B9A0-4BB4-BAE5-383825DAF142}" srcOrd="0" destOrd="0" parTransId="{394BECCF-2681-4D37-9C50-ACEE81B4225E}" sibTransId="{16683300-B32A-44C0-8432-9FB594DBE40B}"/>
    <dgm:cxn modelId="{45EB733E-5995-497F-80C1-080C3740D017}" srcId="{47636CF6-C347-4E4C-8920-0FE1E2AE10FB}" destId="{08E8878E-9931-42DD-8753-31CF3AC35EB3}" srcOrd="2" destOrd="0" parTransId="{225FB35E-3EF9-43EB-8970-AEB07CDEB1AA}" sibTransId="{5491C27E-B1CB-4C71-AD8E-3341601C1167}"/>
    <dgm:cxn modelId="{051A7846-E49E-4E2B-8CF9-C0C76A548AD0}" type="presOf" srcId="{59B4C3E9-8F7D-4207-87FF-36C92D0A36BC}" destId="{1658267B-62B7-45D9-A493-0A64A11E95AD}" srcOrd="0" destOrd="0" presId="urn:microsoft.com/office/officeart/2005/8/layout/hierarchy1"/>
    <dgm:cxn modelId="{5C096F92-0A3B-4459-83EA-B9983A6B8963}" type="presOf" srcId="{08E8878E-9931-42DD-8753-31CF3AC35EB3}" destId="{76565762-523F-4439-AA8F-0CB223D9AD9B}" srcOrd="0" destOrd="0" presId="urn:microsoft.com/office/officeart/2005/8/layout/hierarchy1"/>
    <dgm:cxn modelId="{2940599A-1F1D-4D19-9B1C-66400CC71DA9}" type="presOf" srcId="{92D252D6-B9A0-4BB4-BAE5-383825DAF142}" destId="{22D195A8-BB2B-4512-AE86-9699360C1DFB}" srcOrd="0" destOrd="0" presId="urn:microsoft.com/office/officeart/2005/8/layout/hierarchy1"/>
    <dgm:cxn modelId="{1E64A6A3-A13B-487B-9500-52AF71BA3808}" srcId="{47636CF6-C347-4E4C-8920-0FE1E2AE10FB}" destId="{59B4C3E9-8F7D-4207-87FF-36C92D0A36BC}" srcOrd="1" destOrd="0" parTransId="{5FDD17E0-DBAA-444A-838F-6F4654A46AAA}" sibTransId="{A2B45770-227C-4238-A68E-D1A68F88AE72}"/>
    <dgm:cxn modelId="{52F9A4DD-CBC8-4465-B867-CC7C954C507B}" type="presOf" srcId="{47636CF6-C347-4E4C-8920-0FE1E2AE10FB}" destId="{37A313D0-0D76-4E85-A016-8095DA485B04}" srcOrd="0" destOrd="0" presId="urn:microsoft.com/office/officeart/2005/8/layout/hierarchy1"/>
    <dgm:cxn modelId="{4322E260-A5C7-4C96-A77F-F8C512B69A95}" type="presParOf" srcId="{37A313D0-0D76-4E85-A016-8095DA485B04}" destId="{2DFA6845-DCF3-431E-8473-36644C84A331}" srcOrd="0" destOrd="0" presId="urn:microsoft.com/office/officeart/2005/8/layout/hierarchy1"/>
    <dgm:cxn modelId="{B5035772-8382-4E8D-A324-87D0CD5A1D39}" type="presParOf" srcId="{2DFA6845-DCF3-431E-8473-36644C84A331}" destId="{9EBEBAFA-7FEB-4295-8EC1-FCF4C065B0AD}" srcOrd="0" destOrd="0" presId="urn:microsoft.com/office/officeart/2005/8/layout/hierarchy1"/>
    <dgm:cxn modelId="{A20F885B-1F11-4B67-ADC0-D638EA6E4135}" type="presParOf" srcId="{9EBEBAFA-7FEB-4295-8EC1-FCF4C065B0AD}" destId="{9643BFBE-844D-42AC-AE9A-E2C54FE1402B}" srcOrd="0" destOrd="0" presId="urn:microsoft.com/office/officeart/2005/8/layout/hierarchy1"/>
    <dgm:cxn modelId="{A8ECC238-C82A-4FB0-A0BC-3BC83569EA43}" type="presParOf" srcId="{9EBEBAFA-7FEB-4295-8EC1-FCF4C065B0AD}" destId="{22D195A8-BB2B-4512-AE86-9699360C1DFB}" srcOrd="1" destOrd="0" presId="urn:microsoft.com/office/officeart/2005/8/layout/hierarchy1"/>
    <dgm:cxn modelId="{CC01F16D-479E-4D65-ABC9-7026B3390476}" type="presParOf" srcId="{2DFA6845-DCF3-431E-8473-36644C84A331}" destId="{32C3D310-A916-4796-8CFC-671AF94F3AFB}" srcOrd="1" destOrd="0" presId="urn:microsoft.com/office/officeart/2005/8/layout/hierarchy1"/>
    <dgm:cxn modelId="{4A117278-96EA-453D-98AF-BE961B4EF40C}" type="presParOf" srcId="{37A313D0-0D76-4E85-A016-8095DA485B04}" destId="{2C04858E-2987-4230-BFEB-5AE5D230ED71}" srcOrd="1" destOrd="0" presId="urn:microsoft.com/office/officeart/2005/8/layout/hierarchy1"/>
    <dgm:cxn modelId="{8E65DE0F-3D99-486E-8E4B-ACD984C33D51}" type="presParOf" srcId="{2C04858E-2987-4230-BFEB-5AE5D230ED71}" destId="{194B0DD6-B1A2-4DA3-AABB-A945593A42EC}" srcOrd="0" destOrd="0" presId="urn:microsoft.com/office/officeart/2005/8/layout/hierarchy1"/>
    <dgm:cxn modelId="{C2931DB1-2DA2-4B60-A497-7D72D080D48D}" type="presParOf" srcId="{194B0DD6-B1A2-4DA3-AABB-A945593A42EC}" destId="{A4193681-A27D-4874-A990-0D8CD933D7E5}" srcOrd="0" destOrd="0" presId="urn:microsoft.com/office/officeart/2005/8/layout/hierarchy1"/>
    <dgm:cxn modelId="{78D6F0E6-987A-4894-8B46-8951FB33AD65}" type="presParOf" srcId="{194B0DD6-B1A2-4DA3-AABB-A945593A42EC}" destId="{1658267B-62B7-45D9-A493-0A64A11E95AD}" srcOrd="1" destOrd="0" presId="urn:microsoft.com/office/officeart/2005/8/layout/hierarchy1"/>
    <dgm:cxn modelId="{CA772B79-00AC-4F8C-831F-567CA4068135}" type="presParOf" srcId="{2C04858E-2987-4230-BFEB-5AE5D230ED71}" destId="{12F72194-AF33-4AF8-8B77-30CBDD8AD785}" srcOrd="1" destOrd="0" presId="urn:microsoft.com/office/officeart/2005/8/layout/hierarchy1"/>
    <dgm:cxn modelId="{8CBF024B-74D3-42B7-9E97-D39305A80ECE}" type="presParOf" srcId="{37A313D0-0D76-4E85-A016-8095DA485B04}" destId="{E9E836FC-DD43-4B3C-956A-5F1DC611CDA2}" srcOrd="2" destOrd="0" presId="urn:microsoft.com/office/officeart/2005/8/layout/hierarchy1"/>
    <dgm:cxn modelId="{8477E8A5-595A-4FEB-86A7-EA5B7D16574E}" type="presParOf" srcId="{E9E836FC-DD43-4B3C-956A-5F1DC611CDA2}" destId="{A594BCB7-2110-4509-9E4F-697DB1A367DB}" srcOrd="0" destOrd="0" presId="urn:microsoft.com/office/officeart/2005/8/layout/hierarchy1"/>
    <dgm:cxn modelId="{284FB1DE-CDAB-4943-B1AB-14E4A4B0A5FF}" type="presParOf" srcId="{A594BCB7-2110-4509-9E4F-697DB1A367DB}" destId="{84ABC272-EF02-448E-BAC0-EEC97F5470C0}" srcOrd="0" destOrd="0" presId="urn:microsoft.com/office/officeart/2005/8/layout/hierarchy1"/>
    <dgm:cxn modelId="{CFA99BE2-8B60-4FD8-A861-F8341DD72701}" type="presParOf" srcId="{A594BCB7-2110-4509-9E4F-697DB1A367DB}" destId="{76565762-523F-4439-AA8F-0CB223D9AD9B}" srcOrd="1" destOrd="0" presId="urn:microsoft.com/office/officeart/2005/8/layout/hierarchy1"/>
    <dgm:cxn modelId="{20622647-CCA9-4E98-9B70-BB9902B727EC}" type="presParOf" srcId="{E9E836FC-DD43-4B3C-956A-5F1DC611CDA2}" destId="{B8DFEDF3-8EF3-4D26-9F4F-41033674A529}" srcOrd="1" destOrd="0" presId="urn:microsoft.com/office/officeart/2005/8/layout/hierarchy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7636CF6-C347-4E4C-8920-0FE1E2AE10FB}" type="doc">
      <dgm:prSet loTypeId="urn:microsoft.com/office/officeart/2005/8/layout/hierarchy1" loCatId="hierarchy" qsTypeId="urn:microsoft.com/office/officeart/2005/8/quickstyle/simple2" qsCatId="simple" csTypeId="urn:microsoft.com/office/officeart/2005/8/colors/accent1_1" csCatId="accent1" phldr="1"/>
      <dgm:spPr/>
      <dgm:t>
        <a:bodyPr/>
        <a:lstStyle/>
        <a:p>
          <a:endParaRPr lang="lv-LV"/>
        </a:p>
      </dgm:t>
    </dgm:pt>
    <dgm:pt modelId="{92D252D6-B9A0-4BB4-BAE5-383825DAF142}">
      <dgm:prSet phldrT="[Text]"/>
      <dgm:spPr/>
      <dgm:t>
        <a:bodyPr/>
        <a:lstStyle/>
        <a:p>
          <a:r>
            <a:rPr lang="lv-LV" dirty="0"/>
            <a:t>27.oktobris</a:t>
          </a:r>
        </a:p>
      </dgm:t>
    </dgm:pt>
    <dgm:pt modelId="{394BECCF-2681-4D37-9C50-ACEE81B4225E}" type="parTrans" cxnId="{43E0F71B-FAD6-43D4-9E56-7810F2CE0EF5}">
      <dgm:prSet/>
      <dgm:spPr/>
      <dgm:t>
        <a:bodyPr/>
        <a:lstStyle/>
        <a:p>
          <a:endParaRPr lang="lv-LV"/>
        </a:p>
      </dgm:t>
    </dgm:pt>
    <dgm:pt modelId="{16683300-B32A-44C0-8432-9FB594DBE40B}" type="sibTrans" cxnId="{43E0F71B-FAD6-43D4-9E56-7810F2CE0EF5}">
      <dgm:prSet/>
      <dgm:spPr/>
      <dgm:t>
        <a:bodyPr/>
        <a:lstStyle/>
        <a:p>
          <a:endParaRPr lang="lv-LV"/>
        </a:p>
      </dgm:t>
    </dgm:pt>
    <dgm:pt modelId="{59B4C3E9-8F7D-4207-87FF-36C92D0A36BC}">
      <dgm:prSet phldrT="[Text]"/>
      <dgm:spPr/>
      <dgm:t>
        <a:bodyPr/>
        <a:lstStyle/>
        <a:p>
          <a:r>
            <a:rPr lang="lv-LV" dirty="0"/>
            <a:t>25 A4 lapas</a:t>
          </a:r>
        </a:p>
      </dgm:t>
    </dgm:pt>
    <dgm:pt modelId="{5FDD17E0-DBAA-444A-838F-6F4654A46AAA}" type="parTrans" cxnId="{1E64A6A3-A13B-487B-9500-52AF71BA3808}">
      <dgm:prSet/>
      <dgm:spPr/>
      <dgm:t>
        <a:bodyPr/>
        <a:lstStyle/>
        <a:p>
          <a:endParaRPr lang="lv-LV"/>
        </a:p>
      </dgm:t>
    </dgm:pt>
    <dgm:pt modelId="{A2B45770-227C-4238-A68E-D1A68F88AE72}" type="sibTrans" cxnId="{1E64A6A3-A13B-487B-9500-52AF71BA3808}">
      <dgm:prSet/>
      <dgm:spPr/>
      <dgm:t>
        <a:bodyPr/>
        <a:lstStyle/>
        <a:p>
          <a:endParaRPr lang="lv-LV"/>
        </a:p>
      </dgm:t>
    </dgm:pt>
    <dgm:pt modelId="{08E8878E-9931-42DD-8753-31CF3AC35EB3}">
      <dgm:prSet phldrT="[Text]"/>
      <dgm:spPr/>
      <dgm:t>
        <a:bodyPr/>
        <a:lstStyle/>
        <a:p>
          <a:r>
            <a:rPr lang="lv-LV" dirty="0"/>
            <a:t>5 mēneši </a:t>
          </a:r>
        </a:p>
      </dgm:t>
    </dgm:pt>
    <dgm:pt modelId="{225FB35E-3EF9-43EB-8970-AEB07CDEB1AA}" type="parTrans" cxnId="{45EB733E-5995-497F-80C1-080C3740D017}">
      <dgm:prSet/>
      <dgm:spPr/>
      <dgm:t>
        <a:bodyPr/>
        <a:lstStyle/>
        <a:p>
          <a:endParaRPr lang="lv-LV"/>
        </a:p>
      </dgm:t>
    </dgm:pt>
    <dgm:pt modelId="{5491C27E-B1CB-4C71-AD8E-3341601C1167}" type="sibTrans" cxnId="{45EB733E-5995-497F-80C1-080C3740D017}">
      <dgm:prSet/>
      <dgm:spPr/>
      <dgm:t>
        <a:bodyPr/>
        <a:lstStyle/>
        <a:p>
          <a:endParaRPr lang="lv-LV"/>
        </a:p>
      </dgm:t>
    </dgm:pt>
    <dgm:pt modelId="{37A313D0-0D76-4E85-A016-8095DA485B04}" type="pres">
      <dgm:prSet presAssocID="{47636CF6-C347-4E4C-8920-0FE1E2AE10FB}" presName="hierChild1" presStyleCnt="0">
        <dgm:presLayoutVars>
          <dgm:chPref val="1"/>
          <dgm:dir/>
          <dgm:animOne val="branch"/>
          <dgm:animLvl val="lvl"/>
          <dgm:resizeHandles/>
        </dgm:presLayoutVars>
      </dgm:prSet>
      <dgm:spPr/>
    </dgm:pt>
    <dgm:pt modelId="{2DFA6845-DCF3-431E-8473-36644C84A331}" type="pres">
      <dgm:prSet presAssocID="{92D252D6-B9A0-4BB4-BAE5-383825DAF142}" presName="hierRoot1" presStyleCnt="0"/>
      <dgm:spPr/>
    </dgm:pt>
    <dgm:pt modelId="{9EBEBAFA-7FEB-4295-8EC1-FCF4C065B0AD}" type="pres">
      <dgm:prSet presAssocID="{92D252D6-B9A0-4BB4-BAE5-383825DAF142}" presName="composite" presStyleCnt="0"/>
      <dgm:spPr/>
    </dgm:pt>
    <dgm:pt modelId="{9643BFBE-844D-42AC-AE9A-E2C54FE1402B}" type="pres">
      <dgm:prSet presAssocID="{92D252D6-B9A0-4BB4-BAE5-383825DAF142}" presName="background" presStyleLbl="node0" presStyleIdx="0" presStyleCnt="3"/>
      <dgm:spPr/>
    </dgm:pt>
    <dgm:pt modelId="{22D195A8-BB2B-4512-AE86-9699360C1DFB}" type="pres">
      <dgm:prSet presAssocID="{92D252D6-B9A0-4BB4-BAE5-383825DAF142}" presName="text" presStyleLbl="fgAcc0" presStyleIdx="0" presStyleCnt="3">
        <dgm:presLayoutVars>
          <dgm:chPref val="3"/>
        </dgm:presLayoutVars>
      </dgm:prSet>
      <dgm:spPr/>
    </dgm:pt>
    <dgm:pt modelId="{32C3D310-A916-4796-8CFC-671AF94F3AFB}" type="pres">
      <dgm:prSet presAssocID="{92D252D6-B9A0-4BB4-BAE5-383825DAF142}" presName="hierChild2" presStyleCnt="0"/>
      <dgm:spPr/>
    </dgm:pt>
    <dgm:pt modelId="{2C04858E-2987-4230-BFEB-5AE5D230ED71}" type="pres">
      <dgm:prSet presAssocID="{59B4C3E9-8F7D-4207-87FF-36C92D0A36BC}" presName="hierRoot1" presStyleCnt="0"/>
      <dgm:spPr/>
    </dgm:pt>
    <dgm:pt modelId="{194B0DD6-B1A2-4DA3-AABB-A945593A42EC}" type="pres">
      <dgm:prSet presAssocID="{59B4C3E9-8F7D-4207-87FF-36C92D0A36BC}" presName="composite" presStyleCnt="0"/>
      <dgm:spPr/>
    </dgm:pt>
    <dgm:pt modelId="{A4193681-A27D-4874-A990-0D8CD933D7E5}" type="pres">
      <dgm:prSet presAssocID="{59B4C3E9-8F7D-4207-87FF-36C92D0A36BC}" presName="background" presStyleLbl="node0" presStyleIdx="1" presStyleCnt="3"/>
      <dgm:spPr/>
    </dgm:pt>
    <dgm:pt modelId="{1658267B-62B7-45D9-A493-0A64A11E95AD}" type="pres">
      <dgm:prSet presAssocID="{59B4C3E9-8F7D-4207-87FF-36C92D0A36BC}" presName="text" presStyleLbl="fgAcc0" presStyleIdx="1" presStyleCnt="3">
        <dgm:presLayoutVars>
          <dgm:chPref val="3"/>
        </dgm:presLayoutVars>
      </dgm:prSet>
      <dgm:spPr/>
    </dgm:pt>
    <dgm:pt modelId="{12F72194-AF33-4AF8-8B77-30CBDD8AD785}" type="pres">
      <dgm:prSet presAssocID="{59B4C3E9-8F7D-4207-87FF-36C92D0A36BC}" presName="hierChild2" presStyleCnt="0"/>
      <dgm:spPr/>
    </dgm:pt>
    <dgm:pt modelId="{E9E836FC-DD43-4B3C-956A-5F1DC611CDA2}" type="pres">
      <dgm:prSet presAssocID="{08E8878E-9931-42DD-8753-31CF3AC35EB3}" presName="hierRoot1" presStyleCnt="0"/>
      <dgm:spPr/>
    </dgm:pt>
    <dgm:pt modelId="{A594BCB7-2110-4509-9E4F-697DB1A367DB}" type="pres">
      <dgm:prSet presAssocID="{08E8878E-9931-42DD-8753-31CF3AC35EB3}" presName="composite" presStyleCnt="0"/>
      <dgm:spPr/>
    </dgm:pt>
    <dgm:pt modelId="{84ABC272-EF02-448E-BAC0-EEC97F5470C0}" type="pres">
      <dgm:prSet presAssocID="{08E8878E-9931-42DD-8753-31CF3AC35EB3}" presName="background" presStyleLbl="node0" presStyleIdx="2" presStyleCnt="3"/>
      <dgm:spPr/>
    </dgm:pt>
    <dgm:pt modelId="{76565762-523F-4439-AA8F-0CB223D9AD9B}" type="pres">
      <dgm:prSet presAssocID="{08E8878E-9931-42DD-8753-31CF3AC35EB3}" presName="text" presStyleLbl="fgAcc0" presStyleIdx="2" presStyleCnt="3">
        <dgm:presLayoutVars>
          <dgm:chPref val="3"/>
        </dgm:presLayoutVars>
      </dgm:prSet>
      <dgm:spPr/>
    </dgm:pt>
    <dgm:pt modelId="{B8DFEDF3-8EF3-4D26-9F4F-41033674A529}" type="pres">
      <dgm:prSet presAssocID="{08E8878E-9931-42DD-8753-31CF3AC35EB3}" presName="hierChild2" presStyleCnt="0"/>
      <dgm:spPr/>
    </dgm:pt>
  </dgm:ptLst>
  <dgm:cxnLst>
    <dgm:cxn modelId="{43E0F71B-FAD6-43D4-9E56-7810F2CE0EF5}" srcId="{47636CF6-C347-4E4C-8920-0FE1E2AE10FB}" destId="{92D252D6-B9A0-4BB4-BAE5-383825DAF142}" srcOrd="0" destOrd="0" parTransId="{394BECCF-2681-4D37-9C50-ACEE81B4225E}" sibTransId="{16683300-B32A-44C0-8432-9FB594DBE40B}"/>
    <dgm:cxn modelId="{45EB733E-5995-497F-80C1-080C3740D017}" srcId="{47636CF6-C347-4E4C-8920-0FE1E2AE10FB}" destId="{08E8878E-9931-42DD-8753-31CF3AC35EB3}" srcOrd="2" destOrd="0" parTransId="{225FB35E-3EF9-43EB-8970-AEB07CDEB1AA}" sibTransId="{5491C27E-B1CB-4C71-AD8E-3341601C1167}"/>
    <dgm:cxn modelId="{051A7846-E49E-4E2B-8CF9-C0C76A548AD0}" type="presOf" srcId="{59B4C3E9-8F7D-4207-87FF-36C92D0A36BC}" destId="{1658267B-62B7-45D9-A493-0A64A11E95AD}" srcOrd="0" destOrd="0" presId="urn:microsoft.com/office/officeart/2005/8/layout/hierarchy1"/>
    <dgm:cxn modelId="{5C096F92-0A3B-4459-83EA-B9983A6B8963}" type="presOf" srcId="{08E8878E-9931-42DD-8753-31CF3AC35EB3}" destId="{76565762-523F-4439-AA8F-0CB223D9AD9B}" srcOrd="0" destOrd="0" presId="urn:microsoft.com/office/officeart/2005/8/layout/hierarchy1"/>
    <dgm:cxn modelId="{2940599A-1F1D-4D19-9B1C-66400CC71DA9}" type="presOf" srcId="{92D252D6-B9A0-4BB4-BAE5-383825DAF142}" destId="{22D195A8-BB2B-4512-AE86-9699360C1DFB}" srcOrd="0" destOrd="0" presId="urn:microsoft.com/office/officeart/2005/8/layout/hierarchy1"/>
    <dgm:cxn modelId="{1E64A6A3-A13B-487B-9500-52AF71BA3808}" srcId="{47636CF6-C347-4E4C-8920-0FE1E2AE10FB}" destId="{59B4C3E9-8F7D-4207-87FF-36C92D0A36BC}" srcOrd="1" destOrd="0" parTransId="{5FDD17E0-DBAA-444A-838F-6F4654A46AAA}" sibTransId="{A2B45770-227C-4238-A68E-D1A68F88AE72}"/>
    <dgm:cxn modelId="{52F9A4DD-CBC8-4465-B867-CC7C954C507B}" type="presOf" srcId="{47636CF6-C347-4E4C-8920-0FE1E2AE10FB}" destId="{37A313D0-0D76-4E85-A016-8095DA485B04}" srcOrd="0" destOrd="0" presId="urn:microsoft.com/office/officeart/2005/8/layout/hierarchy1"/>
    <dgm:cxn modelId="{4322E260-A5C7-4C96-A77F-F8C512B69A95}" type="presParOf" srcId="{37A313D0-0D76-4E85-A016-8095DA485B04}" destId="{2DFA6845-DCF3-431E-8473-36644C84A331}" srcOrd="0" destOrd="0" presId="urn:microsoft.com/office/officeart/2005/8/layout/hierarchy1"/>
    <dgm:cxn modelId="{B5035772-8382-4E8D-A324-87D0CD5A1D39}" type="presParOf" srcId="{2DFA6845-DCF3-431E-8473-36644C84A331}" destId="{9EBEBAFA-7FEB-4295-8EC1-FCF4C065B0AD}" srcOrd="0" destOrd="0" presId="urn:microsoft.com/office/officeart/2005/8/layout/hierarchy1"/>
    <dgm:cxn modelId="{A20F885B-1F11-4B67-ADC0-D638EA6E4135}" type="presParOf" srcId="{9EBEBAFA-7FEB-4295-8EC1-FCF4C065B0AD}" destId="{9643BFBE-844D-42AC-AE9A-E2C54FE1402B}" srcOrd="0" destOrd="0" presId="urn:microsoft.com/office/officeart/2005/8/layout/hierarchy1"/>
    <dgm:cxn modelId="{A8ECC238-C82A-4FB0-A0BC-3BC83569EA43}" type="presParOf" srcId="{9EBEBAFA-7FEB-4295-8EC1-FCF4C065B0AD}" destId="{22D195A8-BB2B-4512-AE86-9699360C1DFB}" srcOrd="1" destOrd="0" presId="urn:microsoft.com/office/officeart/2005/8/layout/hierarchy1"/>
    <dgm:cxn modelId="{CC01F16D-479E-4D65-ABC9-7026B3390476}" type="presParOf" srcId="{2DFA6845-DCF3-431E-8473-36644C84A331}" destId="{32C3D310-A916-4796-8CFC-671AF94F3AFB}" srcOrd="1" destOrd="0" presId="urn:microsoft.com/office/officeart/2005/8/layout/hierarchy1"/>
    <dgm:cxn modelId="{4A117278-96EA-453D-98AF-BE961B4EF40C}" type="presParOf" srcId="{37A313D0-0D76-4E85-A016-8095DA485B04}" destId="{2C04858E-2987-4230-BFEB-5AE5D230ED71}" srcOrd="1" destOrd="0" presId="urn:microsoft.com/office/officeart/2005/8/layout/hierarchy1"/>
    <dgm:cxn modelId="{8E65DE0F-3D99-486E-8E4B-ACD984C33D51}" type="presParOf" srcId="{2C04858E-2987-4230-BFEB-5AE5D230ED71}" destId="{194B0DD6-B1A2-4DA3-AABB-A945593A42EC}" srcOrd="0" destOrd="0" presId="urn:microsoft.com/office/officeart/2005/8/layout/hierarchy1"/>
    <dgm:cxn modelId="{C2931DB1-2DA2-4B60-A497-7D72D080D48D}" type="presParOf" srcId="{194B0DD6-B1A2-4DA3-AABB-A945593A42EC}" destId="{A4193681-A27D-4874-A990-0D8CD933D7E5}" srcOrd="0" destOrd="0" presId="urn:microsoft.com/office/officeart/2005/8/layout/hierarchy1"/>
    <dgm:cxn modelId="{78D6F0E6-987A-4894-8B46-8951FB33AD65}" type="presParOf" srcId="{194B0DD6-B1A2-4DA3-AABB-A945593A42EC}" destId="{1658267B-62B7-45D9-A493-0A64A11E95AD}" srcOrd="1" destOrd="0" presId="urn:microsoft.com/office/officeart/2005/8/layout/hierarchy1"/>
    <dgm:cxn modelId="{CA772B79-00AC-4F8C-831F-567CA4068135}" type="presParOf" srcId="{2C04858E-2987-4230-BFEB-5AE5D230ED71}" destId="{12F72194-AF33-4AF8-8B77-30CBDD8AD785}" srcOrd="1" destOrd="0" presId="urn:microsoft.com/office/officeart/2005/8/layout/hierarchy1"/>
    <dgm:cxn modelId="{8CBF024B-74D3-42B7-9E97-D39305A80ECE}" type="presParOf" srcId="{37A313D0-0D76-4E85-A016-8095DA485B04}" destId="{E9E836FC-DD43-4B3C-956A-5F1DC611CDA2}" srcOrd="2" destOrd="0" presId="urn:microsoft.com/office/officeart/2005/8/layout/hierarchy1"/>
    <dgm:cxn modelId="{8477E8A5-595A-4FEB-86A7-EA5B7D16574E}" type="presParOf" srcId="{E9E836FC-DD43-4B3C-956A-5F1DC611CDA2}" destId="{A594BCB7-2110-4509-9E4F-697DB1A367DB}" srcOrd="0" destOrd="0" presId="urn:microsoft.com/office/officeart/2005/8/layout/hierarchy1"/>
    <dgm:cxn modelId="{284FB1DE-CDAB-4943-B1AB-14E4A4B0A5FF}" type="presParOf" srcId="{A594BCB7-2110-4509-9E4F-697DB1A367DB}" destId="{84ABC272-EF02-448E-BAC0-EEC97F5470C0}" srcOrd="0" destOrd="0" presId="urn:microsoft.com/office/officeart/2005/8/layout/hierarchy1"/>
    <dgm:cxn modelId="{CFA99BE2-8B60-4FD8-A861-F8341DD72701}" type="presParOf" srcId="{A594BCB7-2110-4509-9E4F-697DB1A367DB}" destId="{76565762-523F-4439-AA8F-0CB223D9AD9B}" srcOrd="1" destOrd="0" presId="urn:microsoft.com/office/officeart/2005/8/layout/hierarchy1"/>
    <dgm:cxn modelId="{20622647-CCA9-4E98-9B70-BB9902B727EC}" type="presParOf" srcId="{E9E836FC-DD43-4B3C-956A-5F1DC611CDA2}" destId="{B8DFEDF3-8EF3-4D26-9F4F-41033674A529}" srcOrd="1" destOrd="0" presId="urn:microsoft.com/office/officeart/2005/8/layout/hierarchy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FCDEB9-C481-4603-8643-B297F73AB98E}">
      <dsp:nvSpPr>
        <dsp:cNvPr id="0" name=""/>
        <dsp:cNvSpPr/>
      </dsp:nvSpPr>
      <dsp:spPr>
        <a:xfrm>
          <a:off x="1501179" y="4134"/>
          <a:ext cx="2278062" cy="113903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35560" rIns="53340" bIns="35560" numCol="1" spcCol="1270" anchor="ctr" anchorCtr="0">
          <a:noAutofit/>
        </a:bodyPr>
        <a:lstStyle/>
        <a:p>
          <a:pPr marL="0" lvl="0" indent="0" algn="ctr" defTabSz="1244600">
            <a:lnSpc>
              <a:spcPct val="90000"/>
            </a:lnSpc>
            <a:spcBef>
              <a:spcPct val="0"/>
            </a:spcBef>
            <a:spcAft>
              <a:spcPct val="35000"/>
            </a:spcAft>
            <a:buNone/>
          </a:pPr>
          <a:r>
            <a:rPr lang="en-US" sz="2800" kern="1200" noProof="0" dirty="0">
              <a:latin typeface="Roboto" panose="02000000000000000000" pitchFamily="2" charset="0"/>
              <a:ea typeface="Roboto" panose="02000000000000000000" pitchFamily="2" charset="0"/>
            </a:rPr>
            <a:t>EIC Open Calls</a:t>
          </a:r>
        </a:p>
      </dsp:txBody>
      <dsp:txXfrm>
        <a:off x="1534540" y="37495"/>
        <a:ext cx="2211340" cy="1072309"/>
      </dsp:txXfrm>
    </dsp:sp>
    <dsp:sp modelId="{0FE2782D-7BE8-4447-B544-576DFA750461}">
      <dsp:nvSpPr>
        <dsp:cNvPr id="0" name=""/>
        <dsp:cNvSpPr/>
      </dsp:nvSpPr>
      <dsp:spPr>
        <a:xfrm>
          <a:off x="1728985" y="1143165"/>
          <a:ext cx="227806" cy="854273"/>
        </a:xfrm>
        <a:custGeom>
          <a:avLst/>
          <a:gdLst/>
          <a:ahLst/>
          <a:cxnLst/>
          <a:rect l="0" t="0" r="0" b="0"/>
          <a:pathLst>
            <a:path>
              <a:moveTo>
                <a:pt x="0" y="0"/>
              </a:moveTo>
              <a:lnTo>
                <a:pt x="0" y="854273"/>
              </a:lnTo>
              <a:lnTo>
                <a:pt x="227806" y="85427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F8E91D8-79E2-4354-BED4-45BDF4D15895}">
      <dsp:nvSpPr>
        <dsp:cNvPr id="0" name=""/>
        <dsp:cNvSpPr/>
      </dsp:nvSpPr>
      <dsp:spPr>
        <a:xfrm>
          <a:off x="1956792" y="1427923"/>
          <a:ext cx="1822450" cy="113903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n-US" sz="2400" kern="1200" noProof="0" dirty="0">
              <a:latin typeface="Roboto" panose="02000000000000000000" pitchFamily="2" charset="0"/>
              <a:ea typeface="Roboto" panose="02000000000000000000" pitchFamily="2" charset="0"/>
            </a:rPr>
            <a:t>EIC Pathfinder Open</a:t>
          </a:r>
        </a:p>
      </dsp:txBody>
      <dsp:txXfrm>
        <a:off x="1990153" y="1461284"/>
        <a:ext cx="1755728" cy="1072309"/>
      </dsp:txXfrm>
    </dsp:sp>
    <dsp:sp modelId="{CDA5C7EF-40F7-40CC-BD00-C0900B9F0A20}">
      <dsp:nvSpPr>
        <dsp:cNvPr id="0" name=""/>
        <dsp:cNvSpPr/>
      </dsp:nvSpPr>
      <dsp:spPr>
        <a:xfrm>
          <a:off x="1728985" y="1143165"/>
          <a:ext cx="227806" cy="2278062"/>
        </a:xfrm>
        <a:custGeom>
          <a:avLst/>
          <a:gdLst/>
          <a:ahLst/>
          <a:cxnLst/>
          <a:rect l="0" t="0" r="0" b="0"/>
          <a:pathLst>
            <a:path>
              <a:moveTo>
                <a:pt x="0" y="0"/>
              </a:moveTo>
              <a:lnTo>
                <a:pt x="0" y="2278062"/>
              </a:lnTo>
              <a:lnTo>
                <a:pt x="227806" y="227806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D8F1607-A194-41ED-967F-B596DF983CAE}">
      <dsp:nvSpPr>
        <dsp:cNvPr id="0" name=""/>
        <dsp:cNvSpPr/>
      </dsp:nvSpPr>
      <dsp:spPr>
        <a:xfrm>
          <a:off x="1956792" y="2851712"/>
          <a:ext cx="1822450" cy="113903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n-US" sz="2400" kern="1200" noProof="0" dirty="0">
              <a:latin typeface="Roboto" panose="02000000000000000000" pitchFamily="2" charset="0"/>
              <a:ea typeface="Roboto" panose="02000000000000000000" pitchFamily="2" charset="0"/>
            </a:rPr>
            <a:t>EIC Transition Open</a:t>
          </a:r>
        </a:p>
      </dsp:txBody>
      <dsp:txXfrm>
        <a:off x="1990153" y="2885073"/>
        <a:ext cx="1755728" cy="1072309"/>
      </dsp:txXfrm>
    </dsp:sp>
    <dsp:sp modelId="{8137E1B0-0281-4F98-958C-ED7A7C3DF400}">
      <dsp:nvSpPr>
        <dsp:cNvPr id="0" name=""/>
        <dsp:cNvSpPr/>
      </dsp:nvSpPr>
      <dsp:spPr>
        <a:xfrm>
          <a:off x="1728985" y="1143165"/>
          <a:ext cx="227806" cy="3701851"/>
        </a:xfrm>
        <a:custGeom>
          <a:avLst/>
          <a:gdLst/>
          <a:ahLst/>
          <a:cxnLst/>
          <a:rect l="0" t="0" r="0" b="0"/>
          <a:pathLst>
            <a:path>
              <a:moveTo>
                <a:pt x="0" y="0"/>
              </a:moveTo>
              <a:lnTo>
                <a:pt x="0" y="3701851"/>
              </a:lnTo>
              <a:lnTo>
                <a:pt x="227806" y="370185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C2FAC23-7779-413A-9488-C758B3201FB1}">
      <dsp:nvSpPr>
        <dsp:cNvPr id="0" name=""/>
        <dsp:cNvSpPr/>
      </dsp:nvSpPr>
      <dsp:spPr>
        <a:xfrm>
          <a:off x="1956792" y="4275501"/>
          <a:ext cx="1822450" cy="113903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n-US" sz="2400" kern="1200" noProof="0" dirty="0">
              <a:latin typeface="Roboto" panose="02000000000000000000" pitchFamily="2" charset="0"/>
              <a:ea typeface="Roboto" panose="02000000000000000000" pitchFamily="2" charset="0"/>
            </a:rPr>
            <a:t>EIC Accelerator Open</a:t>
          </a:r>
        </a:p>
      </dsp:txBody>
      <dsp:txXfrm>
        <a:off x="1990153" y="4308862"/>
        <a:ext cx="1755728" cy="1072309"/>
      </dsp:txXfrm>
    </dsp:sp>
    <dsp:sp modelId="{DD550DD0-744F-4EAF-AE30-43B5AC4E799B}">
      <dsp:nvSpPr>
        <dsp:cNvPr id="0" name=""/>
        <dsp:cNvSpPr/>
      </dsp:nvSpPr>
      <dsp:spPr>
        <a:xfrm>
          <a:off x="4348757" y="4134"/>
          <a:ext cx="2278062" cy="113903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35560" rIns="53340" bIns="35560" numCol="1" spcCol="1270" anchor="ctr" anchorCtr="0">
          <a:noAutofit/>
        </a:bodyPr>
        <a:lstStyle/>
        <a:p>
          <a:pPr marL="0" lvl="0" indent="0" algn="ctr" defTabSz="1244600">
            <a:lnSpc>
              <a:spcPct val="90000"/>
            </a:lnSpc>
            <a:spcBef>
              <a:spcPct val="0"/>
            </a:spcBef>
            <a:spcAft>
              <a:spcPct val="35000"/>
            </a:spcAft>
            <a:buNone/>
          </a:pPr>
          <a:r>
            <a:rPr lang="en-US" sz="2800" kern="1200" noProof="0" dirty="0">
              <a:latin typeface="Roboto" panose="02000000000000000000" pitchFamily="2" charset="0"/>
              <a:ea typeface="Roboto" panose="02000000000000000000" pitchFamily="2" charset="0"/>
            </a:rPr>
            <a:t>EIC Strategic Challenges</a:t>
          </a:r>
        </a:p>
      </dsp:txBody>
      <dsp:txXfrm>
        <a:off x="4382118" y="37495"/>
        <a:ext cx="2211340" cy="1072309"/>
      </dsp:txXfrm>
    </dsp:sp>
    <dsp:sp modelId="{F6869330-0190-4552-803A-6FC787EA590A}">
      <dsp:nvSpPr>
        <dsp:cNvPr id="0" name=""/>
        <dsp:cNvSpPr/>
      </dsp:nvSpPr>
      <dsp:spPr>
        <a:xfrm>
          <a:off x="4576564" y="1143165"/>
          <a:ext cx="227806" cy="854273"/>
        </a:xfrm>
        <a:custGeom>
          <a:avLst/>
          <a:gdLst/>
          <a:ahLst/>
          <a:cxnLst/>
          <a:rect l="0" t="0" r="0" b="0"/>
          <a:pathLst>
            <a:path>
              <a:moveTo>
                <a:pt x="0" y="0"/>
              </a:moveTo>
              <a:lnTo>
                <a:pt x="0" y="854273"/>
              </a:lnTo>
              <a:lnTo>
                <a:pt x="227806" y="85427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3E19487-C211-4746-8872-A5CBDCB72617}">
      <dsp:nvSpPr>
        <dsp:cNvPr id="0" name=""/>
        <dsp:cNvSpPr/>
      </dsp:nvSpPr>
      <dsp:spPr>
        <a:xfrm>
          <a:off x="4804370" y="1427923"/>
          <a:ext cx="1822450" cy="113903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n-US" sz="2400" kern="1200" noProof="0" dirty="0">
              <a:latin typeface="Roboto" panose="02000000000000000000" pitchFamily="2" charset="0"/>
              <a:ea typeface="Roboto" panose="02000000000000000000" pitchFamily="2" charset="0"/>
            </a:rPr>
            <a:t>EIC Pathfinder Challenges</a:t>
          </a:r>
        </a:p>
      </dsp:txBody>
      <dsp:txXfrm>
        <a:off x="4837731" y="1461284"/>
        <a:ext cx="1755728" cy="1072309"/>
      </dsp:txXfrm>
    </dsp:sp>
    <dsp:sp modelId="{E0C5004F-3522-4DD0-A552-245E851A657D}">
      <dsp:nvSpPr>
        <dsp:cNvPr id="0" name=""/>
        <dsp:cNvSpPr/>
      </dsp:nvSpPr>
      <dsp:spPr>
        <a:xfrm>
          <a:off x="4576564" y="1143165"/>
          <a:ext cx="227806" cy="2278062"/>
        </a:xfrm>
        <a:custGeom>
          <a:avLst/>
          <a:gdLst/>
          <a:ahLst/>
          <a:cxnLst/>
          <a:rect l="0" t="0" r="0" b="0"/>
          <a:pathLst>
            <a:path>
              <a:moveTo>
                <a:pt x="0" y="0"/>
              </a:moveTo>
              <a:lnTo>
                <a:pt x="0" y="2278062"/>
              </a:lnTo>
              <a:lnTo>
                <a:pt x="227806" y="227806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2E1BA4C-C55D-4A81-9064-5B111B4D8EB2}">
      <dsp:nvSpPr>
        <dsp:cNvPr id="0" name=""/>
        <dsp:cNvSpPr/>
      </dsp:nvSpPr>
      <dsp:spPr>
        <a:xfrm>
          <a:off x="4804370" y="2851712"/>
          <a:ext cx="1822450" cy="113903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n-US" sz="2400" kern="1200" noProof="0" dirty="0">
              <a:latin typeface="Roboto" panose="02000000000000000000" pitchFamily="2" charset="0"/>
              <a:ea typeface="Roboto" panose="02000000000000000000" pitchFamily="2" charset="0"/>
            </a:rPr>
            <a:t>EIC Transition Challenges</a:t>
          </a:r>
        </a:p>
      </dsp:txBody>
      <dsp:txXfrm>
        <a:off x="4837731" y="2885073"/>
        <a:ext cx="1755728" cy="1072309"/>
      </dsp:txXfrm>
    </dsp:sp>
    <dsp:sp modelId="{94563686-CB77-4197-BF09-B25F517A4399}">
      <dsp:nvSpPr>
        <dsp:cNvPr id="0" name=""/>
        <dsp:cNvSpPr/>
      </dsp:nvSpPr>
      <dsp:spPr>
        <a:xfrm>
          <a:off x="4576564" y="1143165"/>
          <a:ext cx="227806" cy="3701851"/>
        </a:xfrm>
        <a:custGeom>
          <a:avLst/>
          <a:gdLst/>
          <a:ahLst/>
          <a:cxnLst/>
          <a:rect l="0" t="0" r="0" b="0"/>
          <a:pathLst>
            <a:path>
              <a:moveTo>
                <a:pt x="0" y="0"/>
              </a:moveTo>
              <a:lnTo>
                <a:pt x="0" y="3701851"/>
              </a:lnTo>
              <a:lnTo>
                <a:pt x="227806" y="370185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5E81F77-5AB0-41CA-992C-8EAB63F387B6}">
      <dsp:nvSpPr>
        <dsp:cNvPr id="0" name=""/>
        <dsp:cNvSpPr/>
      </dsp:nvSpPr>
      <dsp:spPr>
        <a:xfrm>
          <a:off x="4804370" y="4275501"/>
          <a:ext cx="1822450" cy="113903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n-US" sz="2400" kern="1200" noProof="0" dirty="0">
              <a:latin typeface="Roboto" panose="02000000000000000000" pitchFamily="2" charset="0"/>
              <a:ea typeface="Roboto" panose="02000000000000000000" pitchFamily="2" charset="0"/>
            </a:rPr>
            <a:t>EIC Accelerator Challenges</a:t>
          </a:r>
        </a:p>
      </dsp:txBody>
      <dsp:txXfrm>
        <a:off x="4837731" y="4308862"/>
        <a:ext cx="1755728" cy="107230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E0E9CD-C9D8-4BC2-A078-A7B552BD76AD}">
      <dsp:nvSpPr>
        <dsp:cNvPr id="0" name=""/>
        <dsp:cNvSpPr/>
      </dsp:nvSpPr>
      <dsp:spPr>
        <a:xfrm>
          <a:off x="-4339186" y="-670433"/>
          <a:ext cx="5207339" cy="5207339"/>
        </a:xfrm>
        <a:prstGeom prst="blockArc">
          <a:avLst>
            <a:gd name="adj1" fmla="val 18900000"/>
            <a:gd name="adj2" fmla="val 2700000"/>
            <a:gd name="adj3" fmla="val 415"/>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2E60AF8-4886-4B6F-8A62-A6BE4E50DDFF}">
      <dsp:nvSpPr>
        <dsp:cNvPr id="0" name=""/>
        <dsp:cNvSpPr/>
      </dsp:nvSpPr>
      <dsp:spPr>
        <a:xfrm>
          <a:off x="710754" y="552364"/>
          <a:ext cx="4778292" cy="110457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756" tIns="58420" rIns="58420" bIns="58420" numCol="1" spcCol="1270" anchor="ctr" anchorCtr="0">
          <a:noAutofit/>
        </a:bodyPr>
        <a:lstStyle/>
        <a:p>
          <a:pPr marL="0" lvl="0" indent="0" algn="l" defTabSz="1022350">
            <a:lnSpc>
              <a:spcPct val="90000"/>
            </a:lnSpc>
            <a:spcBef>
              <a:spcPct val="0"/>
            </a:spcBef>
            <a:spcAft>
              <a:spcPct val="35000"/>
            </a:spcAft>
            <a:buNone/>
          </a:pPr>
          <a:r>
            <a:rPr lang="en-US" sz="2300" kern="1200" noProof="0" dirty="0">
              <a:latin typeface="Roboto" panose="02000000000000000000" pitchFamily="2" charset="0"/>
              <a:ea typeface="Roboto" panose="02000000000000000000" pitchFamily="2" charset="0"/>
            </a:rPr>
            <a:t>EIC Prizes</a:t>
          </a:r>
        </a:p>
      </dsp:txBody>
      <dsp:txXfrm>
        <a:off x="710754" y="552364"/>
        <a:ext cx="4778292" cy="1104574"/>
      </dsp:txXfrm>
    </dsp:sp>
    <dsp:sp modelId="{AE7C27DD-F6AB-481F-A1FD-406BB435884F}">
      <dsp:nvSpPr>
        <dsp:cNvPr id="0" name=""/>
        <dsp:cNvSpPr/>
      </dsp:nvSpPr>
      <dsp:spPr>
        <a:xfrm>
          <a:off x="20395" y="414292"/>
          <a:ext cx="1380717" cy="1380717"/>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F66FD16-99FE-44E9-B165-DF8013497A01}">
      <dsp:nvSpPr>
        <dsp:cNvPr id="0" name=""/>
        <dsp:cNvSpPr/>
      </dsp:nvSpPr>
      <dsp:spPr>
        <a:xfrm>
          <a:off x="710754" y="2209534"/>
          <a:ext cx="4778292" cy="110457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756" tIns="58420" rIns="58420" bIns="58420" numCol="1" spcCol="1270" anchor="ctr" anchorCtr="0">
          <a:noAutofit/>
        </a:bodyPr>
        <a:lstStyle/>
        <a:p>
          <a:pPr marL="0" lvl="0" indent="0" algn="l" defTabSz="1022350">
            <a:lnSpc>
              <a:spcPct val="90000"/>
            </a:lnSpc>
            <a:spcBef>
              <a:spcPct val="0"/>
            </a:spcBef>
            <a:spcAft>
              <a:spcPct val="35000"/>
            </a:spcAft>
            <a:buNone/>
          </a:pPr>
          <a:r>
            <a:rPr lang="en-US" sz="2300" kern="1200" noProof="0" dirty="0">
              <a:latin typeface="Roboto" panose="02000000000000000000" pitchFamily="2" charset="0"/>
              <a:ea typeface="Roboto" panose="02000000000000000000" pitchFamily="2" charset="0"/>
            </a:rPr>
            <a:t>EIC Community and </a:t>
          </a:r>
          <a:r>
            <a:rPr lang="en-US" sz="2300" kern="1200" noProof="0" dirty="0" err="1">
              <a:latin typeface="Roboto" panose="02000000000000000000" pitchFamily="2" charset="0"/>
              <a:ea typeface="Roboto" panose="02000000000000000000" pitchFamily="2" charset="0"/>
            </a:rPr>
            <a:t>Bussines</a:t>
          </a:r>
          <a:r>
            <a:rPr lang="en-US" sz="2300" kern="1200" noProof="0" dirty="0">
              <a:latin typeface="Roboto" panose="02000000000000000000" pitchFamily="2" charset="0"/>
              <a:ea typeface="Roboto" panose="02000000000000000000" pitchFamily="2" charset="0"/>
            </a:rPr>
            <a:t> Acceleration Services</a:t>
          </a:r>
        </a:p>
      </dsp:txBody>
      <dsp:txXfrm>
        <a:off x="710754" y="2209534"/>
        <a:ext cx="4778292" cy="1104574"/>
      </dsp:txXfrm>
    </dsp:sp>
    <dsp:sp modelId="{59220518-F805-490B-AD32-5DF0354D8B9F}">
      <dsp:nvSpPr>
        <dsp:cNvPr id="0" name=""/>
        <dsp:cNvSpPr/>
      </dsp:nvSpPr>
      <dsp:spPr>
        <a:xfrm>
          <a:off x="20395" y="2071462"/>
          <a:ext cx="1380717" cy="1380717"/>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43BFBE-844D-42AC-AE9A-E2C54FE1402B}">
      <dsp:nvSpPr>
        <dsp:cNvPr id="0" name=""/>
        <dsp:cNvSpPr/>
      </dsp:nvSpPr>
      <dsp:spPr>
        <a:xfrm>
          <a:off x="0" y="1113079"/>
          <a:ext cx="1794608" cy="1139576"/>
        </a:xfrm>
        <a:prstGeom prst="roundRect">
          <a:avLst>
            <a:gd name="adj" fmla="val 10000"/>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22D195A8-BB2B-4512-AE86-9699360C1DFB}">
      <dsp:nvSpPr>
        <dsp:cNvPr id="0" name=""/>
        <dsp:cNvSpPr/>
      </dsp:nvSpPr>
      <dsp:spPr>
        <a:xfrm>
          <a:off x="199400" y="1302510"/>
          <a:ext cx="1794608" cy="1139576"/>
        </a:xfrm>
        <a:prstGeom prst="roundRect">
          <a:avLst>
            <a:gd name="adj" fmla="val 10000"/>
          </a:avLst>
        </a:prstGeom>
        <a:solidFill>
          <a:schemeClr val="accent1">
            <a:alpha val="90000"/>
            <a:tint val="4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lv-LV" sz="3000" kern="1200" dirty="0"/>
            <a:t>25.maijs</a:t>
          </a:r>
        </a:p>
      </dsp:txBody>
      <dsp:txXfrm>
        <a:off x="232777" y="1335887"/>
        <a:ext cx="1727854" cy="1072822"/>
      </dsp:txXfrm>
    </dsp:sp>
    <dsp:sp modelId="{A4193681-A27D-4874-A990-0D8CD933D7E5}">
      <dsp:nvSpPr>
        <dsp:cNvPr id="0" name=""/>
        <dsp:cNvSpPr/>
      </dsp:nvSpPr>
      <dsp:spPr>
        <a:xfrm>
          <a:off x="2193410" y="1113079"/>
          <a:ext cx="1794608" cy="1139576"/>
        </a:xfrm>
        <a:prstGeom prst="roundRect">
          <a:avLst>
            <a:gd name="adj" fmla="val 10000"/>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1658267B-62B7-45D9-A493-0A64A11E95AD}">
      <dsp:nvSpPr>
        <dsp:cNvPr id="0" name=""/>
        <dsp:cNvSpPr/>
      </dsp:nvSpPr>
      <dsp:spPr>
        <a:xfrm>
          <a:off x="2392811" y="1302510"/>
          <a:ext cx="1794608" cy="1139576"/>
        </a:xfrm>
        <a:prstGeom prst="roundRect">
          <a:avLst>
            <a:gd name="adj" fmla="val 10000"/>
          </a:avLst>
        </a:prstGeom>
        <a:solidFill>
          <a:schemeClr val="accent1">
            <a:alpha val="90000"/>
            <a:tint val="4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lv-LV" sz="3000" kern="1200" dirty="0"/>
            <a:t>17 A4 lapas</a:t>
          </a:r>
        </a:p>
      </dsp:txBody>
      <dsp:txXfrm>
        <a:off x="2426188" y="1335887"/>
        <a:ext cx="1727854" cy="1072822"/>
      </dsp:txXfrm>
    </dsp:sp>
    <dsp:sp modelId="{84ABC272-EF02-448E-BAC0-EEC97F5470C0}">
      <dsp:nvSpPr>
        <dsp:cNvPr id="0" name=""/>
        <dsp:cNvSpPr/>
      </dsp:nvSpPr>
      <dsp:spPr>
        <a:xfrm>
          <a:off x="4386820" y="1113079"/>
          <a:ext cx="1794608" cy="1139576"/>
        </a:xfrm>
        <a:prstGeom prst="roundRect">
          <a:avLst>
            <a:gd name="adj" fmla="val 10000"/>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76565762-523F-4439-AA8F-0CB223D9AD9B}">
      <dsp:nvSpPr>
        <dsp:cNvPr id="0" name=""/>
        <dsp:cNvSpPr/>
      </dsp:nvSpPr>
      <dsp:spPr>
        <a:xfrm>
          <a:off x="4586221" y="1302510"/>
          <a:ext cx="1794608" cy="1139576"/>
        </a:xfrm>
        <a:prstGeom prst="roundRect">
          <a:avLst>
            <a:gd name="adj" fmla="val 10000"/>
          </a:avLst>
        </a:prstGeom>
        <a:solidFill>
          <a:schemeClr val="accent1">
            <a:alpha val="90000"/>
            <a:tint val="4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lv-LV" sz="3000" kern="1200" dirty="0"/>
            <a:t>5 mēneši </a:t>
          </a:r>
        </a:p>
      </dsp:txBody>
      <dsp:txXfrm>
        <a:off x="4619598" y="1335887"/>
        <a:ext cx="1727854" cy="107282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43BFBE-844D-42AC-AE9A-E2C54FE1402B}">
      <dsp:nvSpPr>
        <dsp:cNvPr id="0" name=""/>
        <dsp:cNvSpPr/>
      </dsp:nvSpPr>
      <dsp:spPr>
        <a:xfrm>
          <a:off x="0" y="1113079"/>
          <a:ext cx="1794608" cy="1139576"/>
        </a:xfrm>
        <a:prstGeom prst="roundRect">
          <a:avLst>
            <a:gd name="adj" fmla="val 10000"/>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22D195A8-BB2B-4512-AE86-9699360C1DFB}">
      <dsp:nvSpPr>
        <dsp:cNvPr id="0" name=""/>
        <dsp:cNvSpPr/>
      </dsp:nvSpPr>
      <dsp:spPr>
        <a:xfrm>
          <a:off x="199400" y="1302510"/>
          <a:ext cx="1794608" cy="1139576"/>
        </a:xfrm>
        <a:prstGeom prst="roundRect">
          <a:avLst>
            <a:gd name="adj" fmla="val 10000"/>
          </a:avLst>
        </a:prstGeom>
        <a:solidFill>
          <a:schemeClr val="accent1">
            <a:alpha val="90000"/>
            <a:tint val="4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lv-LV" sz="2600" kern="1200" dirty="0"/>
            <a:t>27.oktobris</a:t>
          </a:r>
        </a:p>
      </dsp:txBody>
      <dsp:txXfrm>
        <a:off x="232777" y="1335887"/>
        <a:ext cx="1727854" cy="1072822"/>
      </dsp:txXfrm>
    </dsp:sp>
    <dsp:sp modelId="{A4193681-A27D-4874-A990-0D8CD933D7E5}">
      <dsp:nvSpPr>
        <dsp:cNvPr id="0" name=""/>
        <dsp:cNvSpPr/>
      </dsp:nvSpPr>
      <dsp:spPr>
        <a:xfrm>
          <a:off x="2193410" y="1113079"/>
          <a:ext cx="1794608" cy="1139576"/>
        </a:xfrm>
        <a:prstGeom prst="roundRect">
          <a:avLst>
            <a:gd name="adj" fmla="val 10000"/>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1658267B-62B7-45D9-A493-0A64A11E95AD}">
      <dsp:nvSpPr>
        <dsp:cNvPr id="0" name=""/>
        <dsp:cNvSpPr/>
      </dsp:nvSpPr>
      <dsp:spPr>
        <a:xfrm>
          <a:off x="2392811" y="1302510"/>
          <a:ext cx="1794608" cy="1139576"/>
        </a:xfrm>
        <a:prstGeom prst="roundRect">
          <a:avLst>
            <a:gd name="adj" fmla="val 10000"/>
          </a:avLst>
        </a:prstGeom>
        <a:solidFill>
          <a:schemeClr val="accent1">
            <a:alpha val="90000"/>
            <a:tint val="4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lv-LV" sz="2600" kern="1200" dirty="0"/>
            <a:t>25 A4 lapas</a:t>
          </a:r>
        </a:p>
      </dsp:txBody>
      <dsp:txXfrm>
        <a:off x="2426188" y="1335887"/>
        <a:ext cx="1727854" cy="1072822"/>
      </dsp:txXfrm>
    </dsp:sp>
    <dsp:sp modelId="{84ABC272-EF02-448E-BAC0-EEC97F5470C0}">
      <dsp:nvSpPr>
        <dsp:cNvPr id="0" name=""/>
        <dsp:cNvSpPr/>
      </dsp:nvSpPr>
      <dsp:spPr>
        <a:xfrm>
          <a:off x="4386820" y="1113079"/>
          <a:ext cx="1794608" cy="1139576"/>
        </a:xfrm>
        <a:prstGeom prst="roundRect">
          <a:avLst>
            <a:gd name="adj" fmla="val 10000"/>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76565762-523F-4439-AA8F-0CB223D9AD9B}">
      <dsp:nvSpPr>
        <dsp:cNvPr id="0" name=""/>
        <dsp:cNvSpPr/>
      </dsp:nvSpPr>
      <dsp:spPr>
        <a:xfrm>
          <a:off x="4586221" y="1302510"/>
          <a:ext cx="1794608" cy="1139576"/>
        </a:xfrm>
        <a:prstGeom prst="roundRect">
          <a:avLst>
            <a:gd name="adj" fmla="val 10000"/>
          </a:avLst>
        </a:prstGeom>
        <a:solidFill>
          <a:schemeClr val="accent1">
            <a:alpha val="90000"/>
            <a:tint val="4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lv-LV" sz="2600" kern="1200" dirty="0"/>
            <a:t>5 mēneši </a:t>
          </a:r>
        </a:p>
      </dsp:txBody>
      <dsp:txXfrm>
        <a:off x="4619598" y="1335887"/>
        <a:ext cx="1727854" cy="1072822"/>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lv-LV"/>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CC4EA89-BEC4-4CAA-A081-F9DF2AC1BEF4}" type="datetimeFigureOut">
              <a:rPr lang="lv-LV" smtClean="0"/>
              <a:t>18.05.2021</a:t>
            </a:fld>
            <a:endParaRPr lang="lv-LV"/>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lv-LV"/>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lv-LV"/>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1E36D4-C847-4ACE-B527-7712DFCC05A5}" type="slidenum">
              <a:rPr lang="lv-LV" smtClean="0"/>
              <a:t>‹#›</a:t>
            </a:fld>
            <a:endParaRPr lang="lv-LV"/>
          </a:p>
        </p:txBody>
      </p:sp>
    </p:spTree>
    <p:extLst>
      <p:ext uri="{BB962C8B-B14F-4D97-AF65-F5344CB8AC3E}">
        <p14:creationId xmlns:p14="http://schemas.microsoft.com/office/powerpoint/2010/main" val="12757674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5"/>
          </p:nvPr>
        </p:nvSpPr>
        <p:spPr/>
        <p:txBody>
          <a:bodyPr/>
          <a:lstStyle/>
          <a:p>
            <a:fld id="{491E36D4-C847-4ACE-B527-7712DFCC05A5}" type="slidenum">
              <a:rPr lang="lv-LV" smtClean="0"/>
              <a:t>1</a:t>
            </a:fld>
            <a:endParaRPr lang="lv-LV"/>
          </a:p>
        </p:txBody>
      </p:sp>
    </p:spTree>
    <p:extLst>
      <p:ext uri="{BB962C8B-B14F-4D97-AF65-F5344CB8AC3E}">
        <p14:creationId xmlns:p14="http://schemas.microsoft.com/office/powerpoint/2010/main" val="36288357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5"/>
          </p:nvPr>
        </p:nvSpPr>
        <p:spPr/>
        <p:txBody>
          <a:bodyPr/>
          <a:lstStyle/>
          <a:p>
            <a:fld id="{491E36D4-C847-4ACE-B527-7712DFCC05A5}" type="slidenum">
              <a:rPr lang="lv-LV" smtClean="0"/>
              <a:t>22</a:t>
            </a:fld>
            <a:endParaRPr lang="lv-LV"/>
          </a:p>
        </p:txBody>
      </p:sp>
    </p:spTree>
    <p:extLst>
      <p:ext uri="{BB962C8B-B14F-4D97-AF65-F5344CB8AC3E}">
        <p14:creationId xmlns:p14="http://schemas.microsoft.com/office/powerpoint/2010/main" val="27148608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5"/>
          </p:nvPr>
        </p:nvSpPr>
        <p:spPr/>
        <p:txBody>
          <a:bodyPr/>
          <a:lstStyle/>
          <a:p>
            <a:fld id="{491E36D4-C847-4ACE-B527-7712DFCC05A5}" type="slidenum">
              <a:rPr lang="lv-LV" smtClean="0"/>
              <a:t>23</a:t>
            </a:fld>
            <a:endParaRPr lang="lv-LV"/>
          </a:p>
        </p:txBody>
      </p:sp>
    </p:spTree>
    <p:extLst>
      <p:ext uri="{BB962C8B-B14F-4D97-AF65-F5344CB8AC3E}">
        <p14:creationId xmlns:p14="http://schemas.microsoft.com/office/powerpoint/2010/main" val="16013616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5"/>
          </p:nvPr>
        </p:nvSpPr>
        <p:spPr/>
        <p:txBody>
          <a:bodyPr/>
          <a:lstStyle/>
          <a:p>
            <a:fld id="{491E36D4-C847-4ACE-B527-7712DFCC05A5}" type="slidenum">
              <a:rPr lang="lv-LV" smtClean="0"/>
              <a:t>24</a:t>
            </a:fld>
            <a:endParaRPr lang="lv-LV"/>
          </a:p>
        </p:txBody>
      </p:sp>
    </p:spTree>
    <p:extLst>
      <p:ext uri="{BB962C8B-B14F-4D97-AF65-F5344CB8AC3E}">
        <p14:creationId xmlns:p14="http://schemas.microsoft.com/office/powerpoint/2010/main" val="27402348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5"/>
          </p:nvPr>
        </p:nvSpPr>
        <p:spPr/>
        <p:txBody>
          <a:bodyPr/>
          <a:lstStyle/>
          <a:p>
            <a:fld id="{491E36D4-C847-4ACE-B527-7712DFCC05A5}" type="slidenum">
              <a:rPr lang="lv-LV" smtClean="0"/>
              <a:t>25</a:t>
            </a:fld>
            <a:endParaRPr lang="lv-LV"/>
          </a:p>
        </p:txBody>
      </p:sp>
    </p:spTree>
    <p:extLst>
      <p:ext uri="{BB962C8B-B14F-4D97-AF65-F5344CB8AC3E}">
        <p14:creationId xmlns:p14="http://schemas.microsoft.com/office/powerpoint/2010/main" val="15832534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5"/>
          </p:nvPr>
        </p:nvSpPr>
        <p:spPr/>
        <p:txBody>
          <a:bodyPr/>
          <a:lstStyle/>
          <a:p>
            <a:fld id="{491E36D4-C847-4ACE-B527-7712DFCC05A5}" type="slidenum">
              <a:rPr lang="lv-LV" smtClean="0"/>
              <a:t>26</a:t>
            </a:fld>
            <a:endParaRPr lang="lv-LV"/>
          </a:p>
        </p:txBody>
      </p:sp>
    </p:spTree>
    <p:extLst>
      <p:ext uri="{BB962C8B-B14F-4D97-AF65-F5344CB8AC3E}">
        <p14:creationId xmlns:p14="http://schemas.microsoft.com/office/powerpoint/2010/main" val="185578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sz="1200" b="0" i="0" u="none" strike="noStrike" baseline="0" dirty="0">
                <a:solidFill>
                  <a:srgbClr val="000000"/>
                </a:solidFill>
                <a:latin typeface="Calibri" panose="020F0502020204030204" pitchFamily="34" charset="0"/>
              </a:rPr>
              <a:t>EIC </a:t>
            </a:r>
            <a:r>
              <a:rPr lang="lv-LV" sz="1200" b="0" i="0" u="none" strike="noStrike" baseline="0" dirty="0" err="1">
                <a:solidFill>
                  <a:srgbClr val="000000"/>
                </a:solidFill>
                <a:latin typeface="Calibri" panose="020F0502020204030204" pitchFamily="34" charset="0"/>
              </a:rPr>
              <a:t>Pathfinder</a:t>
            </a:r>
            <a:r>
              <a:rPr lang="lv-LV" sz="1200" b="0" i="0" u="none" strike="noStrike" baseline="0" dirty="0">
                <a:solidFill>
                  <a:srgbClr val="000000"/>
                </a:solidFill>
                <a:latin typeface="Calibri" panose="020F0502020204030204" pitchFamily="34" charset="0"/>
              </a:rPr>
              <a:t> finansētie projekti (tostarp dotācijas, kas izriet no dažiem EIC izmēģinājuma </a:t>
            </a:r>
            <a:r>
              <a:rPr lang="lv-LV" sz="1200" b="0" i="0" u="none" strike="noStrike" baseline="0" dirty="0" err="1">
                <a:solidFill>
                  <a:srgbClr val="000000"/>
                </a:solidFill>
                <a:latin typeface="Calibri" panose="020F0502020204030204" pitchFamily="34" charset="0"/>
              </a:rPr>
              <a:t>Pathfinder</a:t>
            </a:r>
            <a:r>
              <a:rPr lang="lv-LV" sz="1200" b="0" i="0" u="none" strike="noStrike" baseline="0" dirty="0">
                <a:solidFill>
                  <a:srgbClr val="000000"/>
                </a:solidFill>
                <a:latin typeface="Calibri" panose="020F0502020204030204" pitchFamily="34" charset="0"/>
              </a:rPr>
              <a:t>, FET-</a:t>
            </a:r>
            <a:r>
              <a:rPr lang="lv-LV" sz="1200" b="0" i="0" u="none" strike="noStrike" baseline="0" dirty="0" err="1">
                <a:solidFill>
                  <a:srgbClr val="000000"/>
                </a:solidFill>
                <a:latin typeface="Calibri" panose="020F0502020204030204" pitchFamily="34" charset="0"/>
              </a:rPr>
              <a:t>Open</a:t>
            </a:r>
            <a:r>
              <a:rPr lang="lv-LV" sz="1200" b="0" i="0" u="none" strike="noStrike" baseline="0" dirty="0">
                <a:solidFill>
                  <a:srgbClr val="000000"/>
                </a:solidFill>
                <a:latin typeface="Calibri" panose="020F0502020204030204" pitchFamily="34" charset="0"/>
              </a:rPr>
              <a:t> un FET </a:t>
            </a:r>
            <a:r>
              <a:rPr lang="lv-LV" sz="1200" b="0" i="0" u="none" strike="noStrike" baseline="0" dirty="0" err="1">
                <a:solidFill>
                  <a:srgbClr val="000000"/>
                </a:solidFill>
                <a:latin typeface="Calibri" panose="020F0502020204030204" pitchFamily="34" charset="0"/>
              </a:rPr>
              <a:t>proaktīviem</a:t>
            </a:r>
            <a:r>
              <a:rPr lang="lv-LV" sz="1200" b="0" i="0" u="none" strike="noStrike" baseline="0" dirty="0">
                <a:solidFill>
                  <a:srgbClr val="000000"/>
                </a:solidFill>
                <a:latin typeface="Calibri" panose="020F0502020204030204" pitchFamily="34" charset="0"/>
              </a:rPr>
              <a:t> uzaicinājumiem) ir atbilstīgi: 
- saņemt papildu dotācijas ar fiksētu summu līdz EUR 50 000, lai veiktu papildu darbības, lai izpētītu iespējamos tirdzniecības vai portfeļa darbību ceļus (sk. 
- iesniegt akseleratora priekšlikumu, izmantojot </a:t>
            </a:r>
            <a:r>
              <a:rPr lang="lv-LV" sz="1200" b="0" i="0" u="none" strike="noStrike" baseline="0" dirty="0" err="1">
                <a:solidFill>
                  <a:srgbClr val="000000"/>
                </a:solidFill>
                <a:latin typeface="Calibri" panose="020F0502020204030204" pitchFamily="34" charset="0"/>
              </a:rPr>
              <a:t>fast-track</a:t>
            </a:r>
            <a:r>
              <a:rPr lang="lv-LV" sz="1200" b="0" i="0" u="none" strike="noStrike" baseline="0" dirty="0">
                <a:solidFill>
                  <a:srgbClr val="000000"/>
                </a:solidFill>
                <a:latin typeface="Calibri" panose="020F0502020204030204" pitchFamily="34" charset="0"/>
              </a:rPr>
              <a:t> shēmu (sk. 4. pielikumu). 
</a:t>
            </a:r>
            <a:endParaRPr lang="lv-LV" dirty="0"/>
          </a:p>
          <a:p>
            <a:endParaRPr lang="lv-LV" dirty="0"/>
          </a:p>
        </p:txBody>
      </p:sp>
      <p:sp>
        <p:nvSpPr>
          <p:cNvPr id="4" name="Slide Number Placeholder 3"/>
          <p:cNvSpPr>
            <a:spLocks noGrp="1"/>
          </p:cNvSpPr>
          <p:nvPr>
            <p:ph type="sldNum" sz="quarter" idx="5"/>
          </p:nvPr>
        </p:nvSpPr>
        <p:spPr/>
        <p:txBody>
          <a:bodyPr/>
          <a:lstStyle/>
          <a:p>
            <a:fld id="{491E36D4-C847-4ACE-B527-7712DFCC05A5}" type="slidenum">
              <a:rPr lang="lv-LV" smtClean="0"/>
              <a:t>28</a:t>
            </a:fld>
            <a:endParaRPr lang="lv-LV"/>
          </a:p>
        </p:txBody>
      </p:sp>
    </p:spTree>
    <p:extLst>
      <p:ext uri="{BB962C8B-B14F-4D97-AF65-F5344CB8AC3E}">
        <p14:creationId xmlns:p14="http://schemas.microsoft.com/office/powerpoint/2010/main" val="31152777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5"/>
          </p:nvPr>
        </p:nvSpPr>
        <p:spPr/>
        <p:txBody>
          <a:bodyPr/>
          <a:lstStyle/>
          <a:p>
            <a:fld id="{491E36D4-C847-4ACE-B527-7712DFCC05A5}" type="slidenum">
              <a:rPr lang="lv-LV" smtClean="0"/>
              <a:t>33</a:t>
            </a:fld>
            <a:endParaRPr lang="lv-LV"/>
          </a:p>
        </p:txBody>
      </p:sp>
    </p:spTree>
    <p:extLst>
      <p:ext uri="{BB962C8B-B14F-4D97-AF65-F5344CB8AC3E}">
        <p14:creationId xmlns:p14="http://schemas.microsoft.com/office/powerpoint/2010/main" val="21756957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5"/>
          </p:nvPr>
        </p:nvSpPr>
        <p:spPr/>
        <p:txBody>
          <a:bodyPr/>
          <a:lstStyle/>
          <a:p>
            <a:fld id="{491E36D4-C847-4ACE-B527-7712DFCC05A5}" type="slidenum">
              <a:rPr lang="lv-LV" smtClean="0"/>
              <a:t>34</a:t>
            </a:fld>
            <a:endParaRPr lang="lv-LV"/>
          </a:p>
        </p:txBody>
      </p:sp>
    </p:spTree>
    <p:extLst>
      <p:ext uri="{BB962C8B-B14F-4D97-AF65-F5344CB8AC3E}">
        <p14:creationId xmlns:p14="http://schemas.microsoft.com/office/powerpoint/2010/main" val="11309953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a:t>No sākuma attālināti, un tad </a:t>
            </a:r>
            <a:r>
              <a:rPr lang="lv-LV" dirty="0" err="1"/>
              <a:t>virssliekšņa</a:t>
            </a:r>
            <a:r>
              <a:rPr lang="lv-LV" dirty="0"/>
              <a:t> projektus izvērtēs </a:t>
            </a:r>
            <a:r>
              <a:rPr lang="lv-LV" dirty="0" err="1"/>
              <a:t>portfolio</a:t>
            </a:r>
            <a:r>
              <a:rPr lang="lv-LV" dirty="0"/>
              <a:t> </a:t>
            </a:r>
            <a:r>
              <a:rPr lang="lv-LV" dirty="0" err="1"/>
              <a:t>manageri</a:t>
            </a:r>
            <a:r>
              <a:rPr lang="lv-LV" dirty="0"/>
              <a:t>, un būs gala lēmums. </a:t>
            </a:r>
          </a:p>
        </p:txBody>
      </p:sp>
      <p:sp>
        <p:nvSpPr>
          <p:cNvPr id="4" name="Slide Number Placeholder 3"/>
          <p:cNvSpPr>
            <a:spLocks noGrp="1"/>
          </p:cNvSpPr>
          <p:nvPr>
            <p:ph type="sldNum" sz="quarter" idx="5"/>
          </p:nvPr>
        </p:nvSpPr>
        <p:spPr/>
        <p:txBody>
          <a:bodyPr/>
          <a:lstStyle/>
          <a:p>
            <a:fld id="{491E36D4-C847-4ACE-B527-7712DFCC05A5}" type="slidenum">
              <a:rPr lang="lv-LV" smtClean="0"/>
              <a:t>35</a:t>
            </a:fld>
            <a:endParaRPr lang="lv-LV"/>
          </a:p>
        </p:txBody>
      </p:sp>
    </p:spTree>
    <p:extLst>
      <p:ext uri="{BB962C8B-B14F-4D97-AF65-F5344CB8AC3E}">
        <p14:creationId xmlns:p14="http://schemas.microsoft.com/office/powerpoint/2010/main" val="37075609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5"/>
          </p:nvPr>
        </p:nvSpPr>
        <p:spPr/>
        <p:txBody>
          <a:bodyPr/>
          <a:lstStyle/>
          <a:p>
            <a:fld id="{491E36D4-C847-4ACE-B527-7712DFCC05A5}" type="slidenum">
              <a:rPr lang="lv-LV" smtClean="0"/>
              <a:t>36</a:t>
            </a:fld>
            <a:endParaRPr lang="lv-LV"/>
          </a:p>
        </p:txBody>
      </p:sp>
    </p:spTree>
    <p:extLst>
      <p:ext uri="{BB962C8B-B14F-4D97-AF65-F5344CB8AC3E}">
        <p14:creationId xmlns:p14="http://schemas.microsoft.com/office/powerpoint/2010/main" val="79326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5"/>
          </p:nvPr>
        </p:nvSpPr>
        <p:spPr/>
        <p:txBody>
          <a:bodyPr/>
          <a:lstStyle/>
          <a:p>
            <a:fld id="{491E36D4-C847-4ACE-B527-7712DFCC05A5}" type="slidenum">
              <a:rPr lang="lv-LV" smtClean="0"/>
              <a:t>2</a:t>
            </a:fld>
            <a:endParaRPr lang="lv-LV"/>
          </a:p>
        </p:txBody>
      </p:sp>
    </p:spTree>
    <p:extLst>
      <p:ext uri="{BB962C8B-B14F-4D97-AF65-F5344CB8AC3E}">
        <p14:creationId xmlns:p14="http://schemas.microsoft.com/office/powerpoint/2010/main" val="37647782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5"/>
          </p:nvPr>
        </p:nvSpPr>
        <p:spPr/>
        <p:txBody>
          <a:bodyPr/>
          <a:lstStyle/>
          <a:p>
            <a:fld id="{491E36D4-C847-4ACE-B527-7712DFCC05A5}" type="slidenum">
              <a:rPr lang="lv-LV" smtClean="0"/>
              <a:t>3</a:t>
            </a:fld>
            <a:endParaRPr lang="lv-LV"/>
          </a:p>
        </p:txBody>
      </p:sp>
    </p:spTree>
    <p:extLst>
      <p:ext uri="{BB962C8B-B14F-4D97-AF65-F5344CB8AC3E}">
        <p14:creationId xmlns:p14="http://schemas.microsoft.com/office/powerpoint/2010/main" val="33193408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sz="1200" b="0" i="0" spc="0" dirty="0">
                <a:effectLst/>
                <a:latin typeface="Roboto" panose="02000000000000000000" pitchFamily="2" charset="0"/>
                <a:ea typeface="Roboto" panose="02000000000000000000" pitchFamily="2" charset="0"/>
              </a:rPr>
              <a:t>Šim pīlāram ir trīs komponenti: </a:t>
            </a:r>
            <a:r>
              <a:rPr lang="lv-LV" sz="1200" b="0" i="0" spc="0" dirty="0" err="1">
                <a:effectLst/>
                <a:latin typeface="Roboto" panose="02000000000000000000" pitchFamily="2" charset="0"/>
                <a:ea typeface="Roboto" panose="02000000000000000000" pitchFamily="2" charset="0"/>
              </a:rPr>
              <a:t>eiropas</a:t>
            </a:r>
            <a:r>
              <a:rPr lang="lv-LV" sz="1200" b="0" i="0" spc="0" dirty="0">
                <a:effectLst/>
                <a:latin typeface="Roboto" panose="02000000000000000000" pitchFamily="2" charset="0"/>
                <a:ea typeface="Roboto" panose="02000000000000000000" pitchFamily="2" charset="0"/>
              </a:rPr>
              <a:t> inovācijas padome (eic), </a:t>
            </a:r>
            <a:r>
              <a:rPr lang="lv-LV" sz="1200" b="0" i="0" spc="0" dirty="0" err="1">
                <a:effectLst/>
                <a:latin typeface="Roboto" panose="02000000000000000000" pitchFamily="2" charset="0"/>
                <a:ea typeface="Roboto" panose="02000000000000000000" pitchFamily="2" charset="0"/>
              </a:rPr>
              <a:t>eiropas</a:t>
            </a:r>
            <a:r>
              <a:rPr lang="lv-LV" sz="1200" b="0" i="0" spc="0" dirty="0">
                <a:effectLst/>
                <a:latin typeface="Roboto" panose="02000000000000000000" pitchFamily="2" charset="0"/>
                <a:ea typeface="Roboto" panose="02000000000000000000" pitchFamily="2" charset="0"/>
              </a:rPr>
              <a:t> inovācijas ekosistēmas (</a:t>
            </a:r>
            <a:r>
              <a:rPr lang="lv-LV" sz="1200" b="0" i="0" spc="0" dirty="0" err="1">
                <a:effectLst/>
                <a:latin typeface="Roboto" panose="02000000000000000000" pitchFamily="2" charset="0"/>
                <a:ea typeface="Roboto" panose="02000000000000000000" pitchFamily="2" charset="0"/>
              </a:rPr>
              <a:t>eie</a:t>
            </a:r>
            <a:r>
              <a:rPr lang="lv-LV" sz="1200" b="0" i="0" spc="0" dirty="0">
                <a:effectLst/>
                <a:latin typeface="Roboto" panose="02000000000000000000" pitchFamily="2" charset="0"/>
                <a:ea typeface="Roboto" panose="02000000000000000000" pitchFamily="2" charset="0"/>
              </a:rPr>
              <a:t>) un </a:t>
            </a:r>
            <a:r>
              <a:rPr lang="lv-LV" sz="1200" b="0" i="0" spc="0" dirty="0" err="1">
                <a:effectLst/>
                <a:latin typeface="Roboto" panose="02000000000000000000" pitchFamily="2" charset="0"/>
                <a:ea typeface="Roboto" panose="02000000000000000000" pitchFamily="2" charset="0"/>
              </a:rPr>
              <a:t>eiropas</a:t>
            </a:r>
            <a:r>
              <a:rPr lang="lv-LV" sz="1200" b="0" i="0" spc="0" dirty="0">
                <a:effectLst/>
                <a:latin typeface="Roboto" panose="02000000000000000000" pitchFamily="2" charset="0"/>
                <a:ea typeface="Roboto" panose="02000000000000000000" pitchFamily="2" charset="0"/>
              </a:rPr>
              <a:t> inovāciju un tehnoloģiju institūts (</a:t>
            </a:r>
            <a:r>
              <a:rPr lang="lv-LV" sz="1200" b="0" i="0" spc="0" dirty="0" err="1">
                <a:effectLst/>
                <a:latin typeface="Roboto" panose="02000000000000000000" pitchFamily="2" charset="0"/>
                <a:ea typeface="Roboto" panose="02000000000000000000" pitchFamily="2" charset="0"/>
              </a:rPr>
              <a:t>eit</a:t>
            </a:r>
            <a:r>
              <a:rPr lang="lv-LV" sz="1200" b="0" i="0" spc="0" dirty="0">
                <a:effectLst/>
                <a:latin typeface="Roboto" panose="02000000000000000000" pitchFamily="2" charset="0"/>
                <a:ea typeface="Roboto" panose="02000000000000000000" pitchFamily="2" charset="0"/>
              </a:rPr>
              <a:t>).</a:t>
            </a:r>
            <a:endParaRPr lang="lv-LV" spc="0" dirty="0"/>
          </a:p>
        </p:txBody>
      </p:sp>
      <p:sp>
        <p:nvSpPr>
          <p:cNvPr id="4" name="Slide Number Placeholder 3"/>
          <p:cNvSpPr>
            <a:spLocks noGrp="1"/>
          </p:cNvSpPr>
          <p:nvPr>
            <p:ph type="sldNum" sz="quarter" idx="5"/>
          </p:nvPr>
        </p:nvSpPr>
        <p:spPr/>
        <p:txBody>
          <a:bodyPr/>
          <a:lstStyle/>
          <a:p>
            <a:fld id="{491E36D4-C847-4ACE-B527-7712DFCC05A5}" type="slidenum">
              <a:rPr lang="lv-LV" smtClean="0"/>
              <a:t>7</a:t>
            </a:fld>
            <a:endParaRPr lang="lv-LV"/>
          </a:p>
        </p:txBody>
      </p:sp>
    </p:spTree>
    <p:extLst>
      <p:ext uri="{BB962C8B-B14F-4D97-AF65-F5344CB8AC3E}">
        <p14:creationId xmlns:p14="http://schemas.microsoft.com/office/powerpoint/2010/main" val="5261031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5"/>
          </p:nvPr>
        </p:nvSpPr>
        <p:spPr/>
        <p:txBody>
          <a:bodyPr/>
          <a:lstStyle/>
          <a:p>
            <a:fld id="{491E36D4-C847-4ACE-B527-7712DFCC05A5}" type="slidenum">
              <a:rPr lang="lv-LV" smtClean="0"/>
              <a:t>9</a:t>
            </a:fld>
            <a:endParaRPr lang="lv-LV"/>
          </a:p>
        </p:txBody>
      </p:sp>
    </p:spTree>
    <p:extLst>
      <p:ext uri="{BB962C8B-B14F-4D97-AF65-F5344CB8AC3E}">
        <p14:creationId xmlns:p14="http://schemas.microsoft.com/office/powerpoint/2010/main" val="32098201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5"/>
          </p:nvPr>
        </p:nvSpPr>
        <p:spPr/>
        <p:txBody>
          <a:bodyPr/>
          <a:lstStyle/>
          <a:p>
            <a:fld id="{5248867A-F4C3-4D9F-B757-16911C53AB6B}" type="slidenum">
              <a:rPr lang="lv-LV" smtClean="0"/>
              <a:t>15</a:t>
            </a:fld>
            <a:endParaRPr lang="lv-LV"/>
          </a:p>
        </p:txBody>
      </p:sp>
    </p:spTree>
    <p:extLst>
      <p:ext uri="{BB962C8B-B14F-4D97-AF65-F5344CB8AC3E}">
        <p14:creationId xmlns:p14="http://schemas.microsoft.com/office/powerpoint/2010/main" val="32623255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5"/>
          </p:nvPr>
        </p:nvSpPr>
        <p:spPr/>
        <p:txBody>
          <a:bodyPr/>
          <a:lstStyle/>
          <a:p>
            <a:fld id="{5248867A-F4C3-4D9F-B757-16911C53AB6B}" type="slidenum">
              <a:rPr lang="lv-LV" smtClean="0"/>
              <a:t>17</a:t>
            </a:fld>
            <a:endParaRPr lang="lv-LV"/>
          </a:p>
        </p:txBody>
      </p:sp>
    </p:spTree>
    <p:extLst>
      <p:ext uri="{BB962C8B-B14F-4D97-AF65-F5344CB8AC3E}">
        <p14:creationId xmlns:p14="http://schemas.microsoft.com/office/powerpoint/2010/main" val="39944141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5"/>
          </p:nvPr>
        </p:nvSpPr>
        <p:spPr/>
        <p:txBody>
          <a:bodyPr/>
          <a:lstStyle/>
          <a:p>
            <a:fld id="{491E36D4-C847-4ACE-B527-7712DFCC05A5}" type="slidenum">
              <a:rPr lang="lv-LV" smtClean="0"/>
              <a:t>19</a:t>
            </a:fld>
            <a:endParaRPr lang="lv-LV"/>
          </a:p>
        </p:txBody>
      </p:sp>
    </p:spTree>
    <p:extLst>
      <p:ext uri="{BB962C8B-B14F-4D97-AF65-F5344CB8AC3E}">
        <p14:creationId xmlns:p14="http://schemas.microsoft.com/office/powerpoint/2010/main" val="30858627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5"/>
          </p:nvPr>
        </p:nvSpPr>
        <p:spPr/>
        <p:txBody>
          <a:bodyPr/>
          <a:lstStyle/>
          <a:p>
            <a:fld id="{491E36D4-C847-4ACE-B527-7712DFCC05A5}" type="slidenum">
              <a:rPr lang="lv-LV" smtClean="0"/>
              <a:t>20</a:t>
            </a:fld>
            <a:endParaRPr lang="lv-LV"/>
          </a:p>
        </p:txBody>
      </p:sp>
    </p:spTree>
    <p:extLst>
      <p:ext uri="{BB962C8B-B14F-4D97-AF65-F5344CB8AC3E}">
        <p14:creationId xmlns:p14="http://schemas.microsoft.com/office/powerpoint/2010/main" val="13827154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18F01B-2EDC-40B8-BD46-317AF7E53FB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lv-LV"/>
          </a:p>
        </p:txBody>
      </p:sp>
      <p:sp>
        <p:nvSpPr>
          <p:cNvPr id="3" name="Subtitle 2">
            <a:extLst>
              <a:ext uri="{FF2B5EF4-FFF2-40B4-BE49-F238E27FC236}">
                <a16:creationId xmlns:a16="http://schemas.microsoft.com/office/drawing/2014/main" id="{61BD9AA5-9A4C-47DE-A500-615EA2B5DA0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lv-LV"/>
          </a:p>
        </p:txBody>
      </p:sp>
      <p:sp>
        <p:nvSpPr>
          <p:cNvPr id="4" name="Date Placeholder 3">
            <a:extLst>
              <a:ext uri="{FF2B5EF4-FFF2-40B4-BE49-F238E27FC236}">
                <a16:creationId xmlns:a16="http://schemas.microsoft.com/office/drawing/2014/main" id="{C11327A3-DE0E-4E2A-BE64-02522D9204E2}"/>
              </a:ext>
            </a:extLst>
          </p:cNvPr>
          <p:cNvSpPr>
            <a:spLocks noGrp="1"/>
          </p:cNvSpPr>
          <p:nvPr>
            <p:ph type="dt" sz="half" idx="10"/>
          </p:nvPr>
        </p:nvSpPr>
        <p:spPr/>
        <p:txBody>
          <a:bodyPr/>
          <a:lstStyle/>
          <a:p>
            <a:fld id="{BA463CF0-70DB-4F6D-9A52-4348ACD8234D}" type="datetimeFigureOut">
              <a:rPr lang="lv-LV" smtClean="0"/>
              <a:t>18.05.2021</a:t>
            </a:fld>
            <a:endParaRPr lang="lv-LV"/>
          </a:p>
        </p:txBody>
      </p:sp>
      <p:sp>
        <p:nvSpPr>
          <p:cNvPr id="5" name="Footer Placeholder 4">
            <a:extLst>
              <a:ext uri="{FF2B5EF4-FFF2-40B4-BE49-F238E27FC236}">
                <a16:creationId xmlns:a16="http://schemas.microsoft.com/office/drawing/2014/main" id="{1B1691A6-367B-4564-9101-F2E54F08D74C}"/>
              </a:ext>
            </a:extLst>
          </p:cNvPr>
          <p:cNvSpPr>
            <a:spLocks noGrp="1"/>
          </p:cNvSpPr>
          <p:nvPr>
            <p:ph type="ftr" sz="quarter" idx="11"/>
          </p:nvPr>
        </p:nvSpPr>
        <p:spPr/>
        <p:txBody>
          <a:bodyPr/>
          <a:lstStyle/>
          <a:p>
            <a:endParaRPr lang="lv-LV"/>
          </a:p>
        </p:txBody>
      </p:sp>
      <p:sp>
        <p:nvSpPr>
          <p:cNvPr id="6" name="Slide Number Placeholder 5">
            <a:extLst>
              <a:ext uri="{FF2B5EF4-FFF2-40B4-BE49-F238E27FC236}">
                <a16:creationId xmlns:a16="http://schemas.microsoft.com/office/drawing/2014/main" id="{FC70499D-FE33-4346-9294-38BD64F37CEE}"/>
              </a:ext>
            </a:extLst>
          </p:cNvPr>
          <p:cNvSpPr>
            <a:spLocks noGrp="1"/>
          </p:cNvSpPr>
          <p:nvPr>
            <p:ph type="sldNum" sz="quarter" idx="12"/>
          </p:nvPr>
        </p:nvSpPr>
        <p:spPr/>
        <p:txBody>
          <a:bodyPr/>
          <a:lstStyle/>
          <a:p>
            <a:fld id="{9DAC282A-6EBF-41AE-93CF-FB0660E2D119}" type="slidenum">
              <a:rPr lang="lv-LV" smtClean="0"/>
              <a:t>‹#›</a:t>
            </a:fld>
            <a:endParaRPr lang="lv-LV"/>
          </a:p>
        </p:txBody>
      </p:sp>
    </p:spTree>
    <p:extLst>
      <p:ext uri="{BB962C8B-B14F-4D97-AF65-F5344CB8AC3E}">
        <p14:creationId xmlns:p14="http://schemas.microsoft.com/office/powerpoint/2010/main" val="9273235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D7C9E-EC1D-4860-A62B-3F0033DEF4B1}"/>
              </a:ext>
            </a:extLst>
          </p:cNvPr>
          <p:cNvSpPr>
            <a:spLocks noGrp="1"/>
          </p:cNvSpPr>
          <p:nvPr>
            <p:ph type="title"/>
          </p:nvPr>
        </p:nvSpPr>
        <p:spPr/>
        <p:txBody>
          <a:bodyPr/>
          <a:lstStyle/>
          <a:p>
            <a:r>
              <a:rPr lang="en-US"/>
              <a:t>Click to edit Master title style</a:t>
            </a:r>
            <a:endParaRPr lang="lv-LV"/>
          </a:p>
        </p:txBody>
      </p:sp>
      <p:sp>
        <p:nvSpPr>
          <p:cNvPr id="3" name="Vertical Text Placeholder 2">
            <a:extLst>
              <a:ext uri="{FF2B5EF4-FFF2-40B4-BE49-F238E27FC236}">
                <a16:creationId xmlns:a16="http://schemas.microsoft.com/office/drawing/2014/main" id="{D2176BB9-32AB-41EF-9573-2849CD6F421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Date Placeholder 3">
            <a:extLst>
              <a:ext uri="{FF2B5EF4-FFF2-40B4-BE49-F238E27FC236}">
                <a16:creationId xmlns:a16="http://schemas.microsoft.com/office/drawing/2014/main" id="{5EE64D59-D74F-4CBE-9575-70F324336F89}"/>
              </a:ext>
            </a:extLst>
          </p:cNvPr>
          <p:cNvSpPr>
            <a:spLocks noGrp="1"/>
          </p:cNvSpPr>
          <p:nvPr>
            <p:ph type="dt" sz="half" idx="10"/>
          </p:nvPr>
        </p:nvSpPr>
        <p:spPr/>
        <p:txBody>
          <a:bodyPr/>
          <a:lstStyle/>
          <a:p>
            <a:fld id="{BA463CF0-70DB-4F6D-9A52-4348ACD8234D}" type="datetimeFigureOut">
              <a:rPr lang="lv-LV" smtClean="0"/>
              <a:t>18.05.2021</a:t>
            </a:fld>
            <a:endParaRPr lang="lv-LV"/>
          </a:p>
        </p:txBody>
      </p:sp>
      <p:sp>
        <p:nvSpPr>
          <p:cNvPr id="5" name="Footer Placeholder 4">
            <a:extLst>
              <a:ext uri="{FF2B5EF4-FFF2-40B4-BE49-F238E27FC236}">
                <a16:creationId xmlns:a16="http://schemas.microsoft.com/office/drawing/2014/main" id="{1BD9B970-E810-418D-AEE5-0F0C1E8829A2}"/>
              </a:ext>
            </a:extLst>
          </p:cNvPr>
          <p:cNvSpPr>
            <a:spLocks noGrp="1"/>
          </p:cNvSpPr>
          <p:nvPr>
            <p:ph type="ftr" sz="quarter" idx="11"/>
          </p:nvPr>
        </p:nvSpPr>
        <p:spPr/>
        <p:txBody>
          <a:bodyPr/>
          <a:lstStyle/>
          <a:p>
            <a:endParaRPr lang="lv-LV"/>
          </a:p>
        </p:txBody>
      </p:sp>
      <p:sp>
        <p:nvSpPr>
          <p:cNvPr id="6" name="Slide Number Placeholder 5">
            <a:extLst>
              <a:ext uri="{FF2B5EF4-FFF2-40B4-BE49-F238E27FC236}">
                <a16:creationId xmlns:a16="http://schemas.microsoft.com/office/drawing/2014/main" id="{A4BF5E02-EBD5-4452-A507-AC2B3084F26F}"/>
              </a:ext>
            </a:extLst>
          </p:cNvPr>
          <p:cNvSpPr>
            <a:spLocks noGrp="1"/>
          </p:cNvSpPr>
          <p:nvPr>
            <p:ph type="sldNum" sz="quarter" idx="12"/>
          </p:nvPr>
        </p:nvSpPr>
        <p:spPr/>
        <p:txBody>
          <a:bodyPr/>
          <a:lstStyle/>
          <a:p>
            <a:fld id="{9DAC282A-6EBF-41AE-93CF-FB0660E2D119}" type="slidenum">
              <a:rPr lang="lv-LV" smtClean="0"/>
              <a:t>‹#›</a:t>
            </a:fld>
            <a:endParaRPr lang="lv-LV"/>
          </a:p>
        </p:txBody>
      </p:sp>
    </p:spTree>
    <p:extLst>
      <p:ext uri="{BB962C8B-B14F-4D97-AF65-F5344CB8AC3E}">
        <p14:creationId xmlns:p14="http://schemas.microsoft.com/office/powerpoint/2010/main" val="36779415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DC4E9E2-FA16-4AD6-BE88-3D65B8854DF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lv-LV"/>
          </a:p>
        </p:txBody>
      </p:sp>
      <p:sp>
        <p:nvSpPr>
          <p:cNvPr id="3" name="Vertical Text Placeholder 2">
            <a:extLst>
              <a:ext uri="{FF2B5EF4-FFF2-40B4-BE49-F238E27FC236}">
                <a16:creationId xmlns:a16="http://schemas.microsoft.com/office/drawing/2014/main" id="{C18DC9ED-38A5-4C58-8788-3FCAB506102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Date Placeholder 3">
            <a:extLst>
              <a:ext uri="{FF2B5EF4-FFF2-40B4-BE49-F238E27FC236}">
                <a16:creationId xmlns:a16="http://schemas.microsoft.com/office/drawing/2014/main" id="{21FF0E25-E725-48BF-9568-CE8160A6C9AC}"/>
              </a:ext>
            </a:extLst>
          </p:cNvPr>
          <p:cNvSpPr>
            <a:spLocks noGrp="1"/>
          </p:cNvSpPr>
          <p:nvPr>
            <p:ph type="dt" sz="half" idx="10"/>
          </p:nvPr>
        </p:nvSpPr>
        <p:spPr/>
        <p:txBody>
          <a:bodyPr/>
          <a:lstStyle/>
          <a:p>
            <a:fld id="{BA463CF0-70DB-4F6D-9A52-4348ACD8234D}" type="datetimeFigureOut">
              <a:rPr lang="lv-LV" smtClean="0"/>
              <a:t>18.05.2021</a:t>
            </a:fld>
            <a:endParaRPr lang="lv-LV"/>
          </a:p>
        </p:txBody>
      </p:sp>
      <p:sp>
        <p:nvSpPr>
          <p:cNvPr id="5" name="Footer Placeholder 4">
            <a:extLst>
              <a:ext uri="{FF2B5EF4-FFF2-40B4-BE49-F238E27FC236}">
                <a16:creationId xmlns:a16="http://schemas.microsoft.com/office/drawing/2014/main" id="{8FDB55E8-5D95-46C4-A73D-60A946FC8734}"/>
              </a:ext>
            </a:extLst>
          </p:cNvPr>
          <p:cNvSpPr>
            <a:spLocks noGrp="1"/>
          </p:cNvSpPr>
          <p:nvPr>
            <p:ph type="ftr" sz="quarter" idx="11"/>
          </p:nvPr>
        </p:nvSpPr>
        <p:spPr/>
        <p:txBody>
          <a:bodyPr/>
          <a:lstStyle/>
          <a:p>
            <a:endParaRPr lang="lv-LV"/>
          </a:p>
        </p:txBody>
      </p:sp>
      <p:sp>
        <p:nvSpPr>
          <p:cNvPr id="6" name="Slide Number Placeholder 5">
            <a:extLst>
              <a:ext uri="{FF2B5EF4-FFF2-40B4-BE49-F238E27FC236}">
                <a16:creationId xmlns:a16="http://schemas.microsoft.com/office/drawing/2014/main" id="{57F60644-DD72-4039-9FC7-7D85E955E7D3}"/>
              </a:ext>
            </a:extLst>
          </p:cNvPr>
          <p:cNvSpPr>
            <a:spLocks noGrp="1"/>
          </p:cNvSpPr>
          <p:nvPr>
            <p:ph type="sldNum" sz="quarter" idx="12"/>
          </p:nvPr>
        </p:nvSpPr>
        <p:spPr/>
        <p:txBody>
          <a:bodyPr/>
          <a:lstStyle/>
          <a:p>
            <a:fld id="{9DAC282A-6EBF-41AE-93CF-FB0660E2D119}" type="slidenum">
              <a:rPr lang="lv-LV" smtClean="0"/>
              <a:t>‹#›</a:t>
            </a:fld>
            <a:endParaRPr lang="lv-LV"/>
          </a:p>
        </p:txBody>
      </p:sp>
    </p:spTree>
    <p:extLst>
      <p:ext uri="{BB962C8B-B14F-4D97-AF65-F5344CB8AC3E}">
        <p14:creationId xmlns:p14="http://schemas.microsoft.com/office/powerpoint/2010/main" val="8288725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1E3ED1-9AF7-420D-A8D4-A96585572A3F}"/>
              </a:ext>
            </a:extLst>
          </p:cNvPr>
          <p:cNvSpPr>
            <a:spLocks noGrp="1"/>
          </p:cNvSpPr>
          <p:nvPr>
            <p:ph type="title"/>
          </p:nvPr>
        </p:nvSpPr>
        <p:spPr/>
        <p:txBody>
          <a:bodyPr/>
          <a:lstStyle/>
          <a:p>
            <a:r>
              <a:rPr lang="en-US"/>
              <a:t>Click to edit Master title style</a:t>
            </a:r>
            <a:endParaRPr lang="lv-LV"/>
          </a:p>
        </p:txBody>
      </p:sp>
      <p:sp>
        <p:nvSpPr>
          <p:cNvPr id="3" name="Content Placeholder 2">
            <a:extLst>
              <a:ext uri="{FF2B5EF4-FFF2-40B4-BE49-F238E27FC236}">
                <a16:creationId xmlns:a16="http://schemas.microsoft.com/office/drawing/2014/main" id="{CBAC3462-A36E-4EBA-A38C-75B6ED44B95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Date Placeholder 3">
            <a:extLst>
              <a:ext uri="{FF2B5EF4-FFF2-40B4-BE49-F238E27FC236}">
                <a16:creationId xmlns:a16="http://schemas.microsoft.com/office/drawing/2014/main" id="{A0A84D83-CA62-4CA0-957C-ABAEAA5FE3F9}"/>
              </a:ext>
            </a:extLst>
          </p:cNvPr>
          <p:cNvSpPr>
            <a:spLocks noGrp="1"/>
          </p:cNvSpPr>
          <p:nvPr>
            <p:ph type="dt" sz="half" idx="10"/>
          </p:nvPr>
        </p:nvSpPr>
        <p:spPr/>
        <p:txBody>
          <a:bodyPr/>
          <a:lstStyle/>
          <a:p>
            <a:fld id="{BA463CF0-70DB-4F6D-9A52-4348ACD8234D}" type="datetimeFigureOut">
              <a:rPr lang="lv-LV" smtClean="0"/>
              <a:t>18.05.2021</a:t>
            </a:fld>
            <a:endParaRPr lang="lv-LV"/>
          </a:p>
        </p:txBody>
      </p:sp>
      <p:sp>
        <p:nvSpPr>
          <p:cNvPr id="5" name="Footer Placeholder 4">
            <a:extLst>
              <a:ext uri="{FF2B5EF4-FFF2-40B4-BE49-F238E27FC236}">
                <a16:creationId xmlns:a16="http://schemas.microsoft.com/office/drawing/2014/main" id="{4494CCF3-F541-4945-97DD-46478A0CF236}"/>
              </a:ext>
            </a:extLst>
          </p:cNvPr>
          <p:cNvSpPr>
            <a:spLocks noGrp="1"/>
          </p:cNvSpPr>
          <p:nvPr>
            <p:ph type="ftr" sz="quarter" idx="11"/>
          </p:nvPr>
        </p:nvSpPr>
        <p:spPr/>
        <p:txBody>
          <a:bodyPr/>
          <a:lstStyle/>
          <a:p>
            <a:endParaRPr lang="lv-LV"/>
          </a:p>
        </p:txBody>
      </p:sp>
      <p:sp>
        <p:nvSpPr>
          <p:cNvPr id="6" name="Slide Number Placeholder 5">
            <a:extLst>
              <a:ext uri="{FF2B5EF4-FFF2-40B4-BE49-F238E27FC236}">
                <a16:creationId xmlns:a16="http://schemas.microsoft.com/office/drawing/2014/main" id="{B1B81361-6A6C-4294-8F68-6EB53A3486EF}"/>
              </a:ext>
            </a:extLst>
          </p:cNvPr>
          <p:cNvSpPr>
            <a:spLocks noGrp="1"/>
          </p:cNvSpPr>
          <p:nvPr>
            <p:ph type="sldNum" sz="quarter" idx="12"/>
          </p:nvPr>
        </p:nvSpPr>
        <p:spPr/>
        <p:txBody>
          <a:bodyPr/>
          <a:lstStyle/>
          <a:p>
            <a:fld id="{9DAC282A-6EBF-41AE-93CF-FB0660E2D119}" type="slidenum">
              <a:rPr lang="lv-LV" smtClean="0"/>
              <a:t>‹#›</a:t>
            </a:fld>
            <a:endParaRPr lang="lv-LV"/>
          </a:p>
        </p:txBody>
      </p:sp>
    </p:spTree>
    <p:extLst>
      <p:ext uri="{BB962C8B-B14F-4D97-AF65-F5344CB8AC3E}">
        <p14:creationId xmlns:p14="http://schemas.microsoft.com/office/powerpoint/2010/main" val="3080796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B92653-B382-4351-9AC1-9F5097CC448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lv-LV"/>
          </a:p>
        </p:txBody>
      </p:sp>
      <p:sp>
        <p:nvSpPr>
          <p:cNvPr id="3" name="Text Placeholder 2">
            <a:extLst>
              <a:ext uri="{FF2B5EF4-FFF2-40B4-BE49-F238E27FC236}">
                <a16:creationId xmlns:a16="http://schemas.microsoft.com/office/drawing/2014/main" id="{B365882E-5ED7-418E-81C5-F2E35DE985A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03E82C8-6EFF-4F04-BCF9-F9D728B0C32C}"/>
              </a:ext>
            </a:extLst>
          </p:cNvPr>
          <p:cNvSpPr>
            <a:spLocks noGrp="1"/>
          </p:cNvSpPr>
          <p:nvPr>
            <p:ph type="dt" sz="half" idx="10"/>
          </p:nvPr>
        </p:nvSpPr>
        <p:spPr/>
        <p:txBody>
          <a:bodyPr/>
          <a:lstStyle/>
          <a:p>
            <a:fld id="{BA463CF0-70DB-4F6D-9A52-4348ACD8234D}" type="datetimeFigureOut">
              <a:rPr lang="lv-LV" smtClean="0"/>
              <a:t>18.05.2021</a:t>
            </a:fld>
            <a:endParaRPr lang="lv-LV"/>
          </a:p>
        </p:txBody>
      </p:sp>
      <p:sp>
        <p:nvSpPr>
          <p:cNvPr id="5" name="Footer Placeholder 4">
            <a:extLst>
              <a:ext uri="{FF2B5EF4-FFF2-40B4-BE49-F238E27FC236}">
                <a16:creationId xmlns:a16="http://schemas.microsoft.com/office/drawing/2014/main" id="{FC1022A6-B663-49E0-867D-63C0C2B2BE5B}"/>
              </a:ext>
            </a:extLst>
          </p:cNvPr>
          <p:cNvSpPr>
            <a:spLocks noGrp="1"/>
          </p:cNvSpPr>
          <p:nvPr>
            <p:ph type="ftr" sz="quarter" idx="11"/>
          </p:nvPr>
        </p:nvSpPr>
        <p:spPr/>
        <p:txBody>
          <a:bodyPr/>
          <a:lstStyle/>
          <a:p>
            <a:endParaRPr lang="lv-LV"/>
          </a:p>
        </p:txBody>
      </p:sp>
      <p:sp>
        <p:nvSpPr>
          <p:cNvPr id="6" name="Slide Number Placeholder 5">
            <a:extLst>
              <a:ext uri="{FF2B5EF4-FFF2-40B4-BE49-F238E27FC236}">
                <a16:creationId xmlns:a16="http://schemas.microsoft.com/office/drawing/2014/main" id="{9752C0C2-19CE-4552-B755-57A0BC1746E8}"/>
              </a:ext>
            </a:extLst>
          </p:cNvPr>
          <p:cNvSpPr>
            <a:spLocks noGrp="1"/>
          </p:cNvSpPr>
          <p:nvPr>
            <p:ph type="sldNum" sz="quarter" idx="12"/>
          </p:nvPr>
        </p:nvSpPr>
        <p:spPr/>
        <p:txBody>
          <a:bodyPr/>
          <a:lstStyle/>
          <a:p>
            <a:fld id="{9DAC282A-6EBF-41AE-93CF-FB0660E2D119}" type="slidenum">
              <a:rPr lang="lv-LV" smtClean="0"/>
              <a:t>‹#›</a:t>
            </a:fld>
            <a:endParaRPr lang="lv-LV"/>
          </a:p>
        </p:txBody>
      </p:sp>
    </p:spTree>
    <p:extLst>
      <p:ext uri="{BB962C8B-B14F-4D97-AF65-F5344CB8AC3E}">
        <p14:creationId xmlns:p14="http://schemas.microsoft.com/office/powerpoint/2010/main" val="1267708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7DED6B-B216-4E26-925B-D51573405E34}"/>
              </a:ext>
            </a:extLst>
          </p:cNvPr>
          <p:cNvSpPr>
            <a:spLocks noGrp="1"/>
          </p:cNvSpPr>
          <p:nvPr>
            <p:ph type="title"/>
          </p:nvPr>
        </p:nvSpPr>
        <p:spPr/>
        <p:txBody>
          <a:bodyPr/>
          <a:lstStyle/>
          <a:p>
            <a:r>
              <a:rPr lang="en-US"/>
              <a:t>Click to edit Master title style</a:t>
            </a:r>
            <a:endParaRPr lang="lv-LV"/>
          </a:p>
        </p:txBody>
      </p:sp>
      <p:sp>
        <p:nvSpPr>
          <p:cNvPr id="3" name="Content Placeholder 2">
            <a:extLst>
              <a:ext uri="{FF2B5EF4-FFF2-40B4-BE49-F238E27FC236}">
                <a16:creationId xmlns:a16="http://schemas.microsoft.com/office/drawing/2014/main" id="{8F93B726-FBBF-4E6F-9756-243BCDAF23C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Content Placeholder 3">
            <a:extLst>
              <a:ext uri="{FF2B5EF4-FFF2-40B4-BE49-F238E27FC236}">
                <a16:creationId xmlns:a16="http://schemas.microsoft.com/office/drawing/2014/main" id="{73CD1BC0-A77E-442F-A0C2-51096064A15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5" name="Date Placeholder 4">
            <a:extLst>
              <a:ext uri="{FF2B5EF4-FFF2-40B4-BE49-F238E27FC236}">
                <a16:creationId xmlns:a16="http://schemas.microsoft.com/office/drawing/2014/main" id="{47404837-1F1D-4338-BF42-6158DA53C21A}"/>
              </a:ext>
            </a:extLst>
          </p:cNvPr>
          <p:cNvSpPr>
            <a:spLocks noGrp="1"/>
          </p:cNvSpPr>
          <p:nvPr>
            <p:ph type="dt" sz="half" idx="10"/>
          </p:nvPr>
        </p:nvSpPr>
        <p:spPr/>
        <p:txBody>
          <a:bodyPr/>
          <a:lstStyle/>
          <a:p>
            <a:fld id="{BA463CF0-70DB-4F6D-9A52-4348ACD8234D}" type="datetimeFigureOut">
              <a:rPr lang="lv-LV" smtClean="0"/>
              <a:t>18.05.2021</a:t>
            </a:fld>
            <a:endParaRPr lang="lv-LV"/>
          </a:p>
        </p:txBody>
      </p:sp>
      <p:sp>
        <p:nvSpPr>
          <p:cNvPr id="6" name="Footer Placeholder 5">
            <a:extLst>
              <a:ext uri="{FF2B5EF4-FFF2-40B4-BE49-F238E27FC236}">
                <a16:creationId xmlns:a16="http://schemas.microsoft.com/office/drawing/2014/main" id="{315FD937-D224-4767-87F7-F12CA917E90D}"/>
              </a:ext>
            </a:extLst>
          </p:cNvPr>
          <p:cNvSpPr>
            <a:spLocks noGrp="1"/>
          </p:cNvSpPr>
          <p:nvPr>
            <p:ph type="ftr" sz="quarter" idx="11"/>
          </p:nvPr>
        </p:nvSpPr>
        <p:spPr/>
        <p:txBody>
          <a:bodyPr/>
          <a:lstStyle/>
          <a:p>
            <a:endParaRPr lang="lv-LV"/>
          </a:p>
        </p:txBody>
      </p:sp>
      <p:sp>
        <p:nvSpPr>
          <p:cNvPr id="7" name="Slide Number Placeholder 6">
            <a:extLst>
              <a:ext uri="{FF2B5EF4-FFF2-40B4-BE49-F238E27FC236}">
                <a16:creationId xmlns:a16="http://schemas.microsoft.com/office/drawing/2014/main" id="{AE29C453-8D61-47C0-9D7D-D7A3F72C4FE0}"/>
              </a:ext>
            </a:extLst>
          </p:cNvPr>
          <p:cNvSpPr>
            <a:spLocks noGrp="1"/>
          </p:cNvSpPr>
          <p:nvPr>
            <p:ph type="sldNum" sz="quarter" idx="12"/>
          </p:nvPr>
        </p:nvSpPr>
        <p:spPr/>
        <p:txBody>
          <a:bodyPr/>
          <a:lstStyle/>
          <a:p>
            <a:fld id="{9DAC282A-6EBF-41AE-93CF-FB0660E2D119}" type="slidenum">
              <a:rPr lang="lv-LV" smtClean="0"/>
              <a:t>‹#›</a:t>
            </a:fld>
            <a:endParaRPr lang="lv-LV"/>
          </a:p>
        </p:txBody>
      </p:sp>
    </p:spTree>
    <p:extLst>
      <p:ext uri="{BB962C8B-B14F-4D97-AF65-F5344CB8AC3E}">
        <p14:creationId xmlns:p14="http://schemas.microsoft.com/office/powerpoint/2010/main" val="30007410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82E3C3-9F91-42A0-A45C-B8F850424E03}"/>
              </a:ext>
            </a:extLst>
          </p:cNvPr>
          <p:cNvSpPr>
            <a:spLocks noGrp="1"/>
          </p:cNvSpPr>
          <p:nvPr>
            <p:ph type="title"/>
          </p:nvPr>
        </p:nvSpPr>
        <p:spPr>
          <a:xfrm>
            <a:off x="839788" y="365125"/>
            <a:ext cx="10515600" cy="1325563"/>
          </a:xfrm>
        </p:spPr>
        <p:txBody>
          <a:bodyPr/>
          <a:lstStyle/>
          <a:p>
            <a:r>
              <a:rPr lang="en-US"/>
              <a:t>Click to edit Master title style</a:t>
            </a:r>
            <a:endParaRPr lang="lv-LV"/>
          </a:p>
        </p:txBody>
      </p:sp>
      <p:sp>
        <p:nvSpPr>
          <p:cNvPr id="3" name="Text Placeholder 2">
            <a:extLst>
              <a:ext uri="{FF2B5EF4-FFF2-40B4-BE49-F238E27FC236}">
                <a16:creationId xmlns:a16="http://schemas.microsoft.com/office/drawing/2014/main" id="{3ED73F9E-E95C-4427-8FE0-E33C8ABA90B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ECA9864-8721-4FB8-8049-0BE9EF7F56A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5" name="Text Placeholder 4">
            <a:extLst>
              <a:ext uri="{FF2B5EF4-FFF2-40B4-BE49-F238E27FC236}">
                <a16:creationId xmlns:a16="http://schemas.microsoft.com/office/drawing/2014/main" id="{C6F4D929-0789-4756-8BB0-6618A068287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CB4B5C5-D937-4DEF-B4DF-A44FD929296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7" name="Date Placeholder 6">
            <a:extLst>
              <a:ext uri="{FF2B5EF4-FFF2-40B4-BE49-F238E27FC236}">
                <a16:creationId xmlns:a16="http://schemas.microsoft.com/office/drawing/2014/main" id="{DCF04F09-7228-4280-9D4A-92331795635F}"/>
              </a:ext>
            </a:extLst>
          </p:cNvPr>
          <p:cNvSpPr>
            <a:spLocks noGrp="1"/>
          </p:cNvSpPr>
          <p:nvPr>
            <p:ph type="dt" sz="half" idx="10"/>
          </p:nvPr>
        </p:nvSpPr>
        <p:spPr/>
        <p:txBody>
          <a:bodyPr/>
          <a:lstStyle/>
          <a:p>
            <a:fld id="{BA463CF0-70DB-4F6D-9A52-4348ACD8234D}" type="datetimeFigureOut">
              <a:rPr lang="lv-LV" smtClean="0"/>
              <a:t>18.05.2021</a:t>
            </a:fld>
            <a:endParaRPr lang="lv-LV"/>
          </a:p>
        </p:txBody>
      </p:sp>
      <p:sp>
        <p:nvSpPr>
          <p:cNvPr id="8" name="Footer Placeholder 7">
            <a:extLst>
              <a:ext uri="{FF2B5EF4-FFF2-40B4-BE49-F238E27FC236}">
                <a16:creationId xmlns:a16="http://schemas.microsoft.com/office/drawing/2014/main" id="{99B9CD24-B40E-4103-AA90-6599793B66A6}"/>
              </a:ext>
            </a:extLst>
          </p:cNvPr>
          <p:cNvSpPr>
            <a:spLocks noGrp="1"/>
          </p:cNvSpPr>
          <p:nvPr>
            <p:ph type="ftr" sz="quarter" idx="11"/>
          </p:nvPr>
        </p:nvSpPr>
        <p:spPr/>
        <p:txBody>
          <a:bodyPr/>
          <a:lstStyle/>
          <a:p>
            <a:endParaRPr lang="lv-LV"/>
          </a:p>
        </p:txBody>
      </p:sp>
      <p:sp>
        <p:nvSpPr>
          <p:cNvPr id="9" name="Slide Number Placeholder 8">
            <a:extLst>
              <a:ext uri="{FF2B5EF4-FFF2-40B4-BE49-F238E27FC236}">
                <a16:creationId xmlns:a16="http://schemas.microsoft.com/office/drawing/2014/main" id="{7BF7579E-235C-4C70-93C8-59DD091FBB08}"/>
              </a:ext>
            </a:extLst>
          </p:cNvPr>
          <p:cNvSpPr>
            <a:spLocks noGrp="1"/>
          </p:cNvSpPr>
          <p:nvPr>
            <p:ph type="sldNum" sz="quarter" idx="12"/>
          </p:nvPr>
        </p:nvSpPr>
        <p:spPr/>
        <p:txBody>
          <a:bodyPr/>
          <a:lstStyle/>
          <a:p>
            <a:fld id="{9DAC282A-6EBF-41AE-93CF-FB0660E2D119}" type="slidenum">
              <a:rPr lang="lv-LV" smtClean="0"/>
              <a:t>‹#›</a:t>
            </a:fld>
            <a:endParaRPr lang="lv-LV"/>
          </a:p>
        </p:txBody>
      </p:sp>
    </p:spTree>
    <p:extLst>
      <p:ext uri="{BB962C8B-B14F-4D97-AF65-F5344CB8AC3E}">
        <p14:creationId xmlns:p14="http://schemas.microsoft.com/office/powerpoint/2010/main" val="11019090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2087CA-DC45-48A2-8EA8-B31C1216187E}"/>
              </a:ext>
            </a:extLst>
          </p:cNvPr>
          <p:cNvSpPr>
            <a:spLocks noGrp="1"/>
          </p:cNvSpPr>
          <p:nvPr>
            <p:ph type="title"/>
          </p:nvPr>
        </p:nvSpPr>
        <p:spPr/>
        <p:txBody>
          <a:bodyPr/>
          <a:lstStyle/>
          <a:p>
            <a:r>
              <a:rPr lang="en-US"/>
              <a:t>Click to edit Master title style</a:t>
            </a:r>
            <a:endParaRPr lang="lv-LV"/>
          </a:p>
        </p:txBody>
      </p:sp>
      <p:sp>
        <p:nvSpPr>
          <p:cNvPr id="3" name="Date Placeholder 2">
            <a:extLst>
              <a:ext uri="{FF2B5EF4-FFF2-40B4-BE49-F238E27FC236}">
                <a16:creationId xmlns:a16="http://schemas.microsoft.com/office/drawing/2014/main" id="{EBE91844-04DF-4FF4-BE23-106028CB9255}"/>
              </a:ext>
            </a:extLst>
          </p:cNvPr>
          <p:cNvSpPr>
            <a:spLocks noGrp="1"/>
          </p:cNvSpPr>
          <p:nvPr>
            <p:ph type="dt" sz="half" idx="10"/>
          </p:nvPr>
        </p:nvSpPr>
        <p:spPr/>
        <p:txBody>
          <a:bodyPr/>
          <a:lstStyle/>
          <a:p>
            <a:fld id="{BA463CF0-70DB-4F6D-9A52-4348ACD8234D}" type="datetimeFigureOut">
              <a:rPr lang="lv-LV" smtClean="0"/>
              <a:t>18.05.2021</a:t>
            </a:fld>
            <a:endParaRPr lang="lv-LV"/>
          </a:p>
        </p:txBody>
      </p:sp>
      <p:sp>
        <p:nvSpPr>
          <p:cNvPr id="4" name="Footer Placeholder 3">
            <a:extLst>
              <a:ext uri="{FF2B5EF4-FFF2-40B4-BE49-F238E27FC236}">
                <a16:creationId xmlns:a16="http://schemas.microsoft.com/office/drawing/2014/main" id="{89CF83FB-6B85-45F9-B59A-FDD3F89037CD}"/>
              </a:ext>
            </a:extLst>
          </p:cNvPr>
          <p:cNvSpPr>
            <a:spLocks noGrp="1"/>
          </p:cNvSpPr>
          <p:nvPr>
            <p:ph type="ftr" sz="quarter" idx="11"/>
          </p:nvPr>
        </p:nvSpPr>
        <p:spPr/>
        <p:txBody>
          <a:bodyPr/>
          <a:lstStyle/>
          <a:p>
            <a:endParaRPr lang="lv-LV"/>
          </a:p>
        </p:txBody>
      </p:sp>
      <p:sp>
        <p:nvSpPr>
          <p:cNvPr id="5" name="Slide Number Placeholder 4">
            <a:extLst>
              <a:ext uri="{FF2B5EF4-FFF2-40B4-BE49-F238E27FC236}">
                <a16:creationId xmlns:a16="http://schemas.microsoft.com/office/drawing/2014/main" id="{3C7F3CF9-B15A-4CC8-B141-FF60ADE958D8}"/>
              </a:ext>
            </a:extLst>
          </p:cNvPr>
          <p:cNvSpPr>
            <a:spLocks noGrp="1"/>
          </p:cNvSpPr>
          <p:nvPr>
            <p:ph type="sldNum" sz="quarter" idx="12"/>
          </p:nvPr>
        </p:nvSpPr>
        <p:spPr/>
        <p:txBody>
          <a:bodyPr/>
          <a:lstStyle/>
          <a:p>
            <a:fld id="{9DAC282A-6EBF-41AE-93CF-FB0660E2D119}" type="slidenum">
              <a:rPr lang="lv-LV" smtClean="0"/>
              <a:t>‹#›</a:t>
            </a:fld>
            <a:endParaRPr lang="lv-LV"/>
          </a:p>
        </p:txBody>
      </p:sp>
    </p:spTree>
    <p:extLst>
      <p:ext uri="{BB962C8B-B14F-4D97-AF65-F5344CB8AC3E}">
        <p14:creationId xmlns:p14="http://schemas.microsoft.com/office/powerpoint/2010/main" val="29175714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30DC43C-6031-4EA9-8347-4F65BE744446}"/>
              </a:ext>
            </a:extLst>
          </p:cNvPr>
          <p:cNvSpPr>
            <a:spLocks noGrp="1"/>
          </p:cNvSpPr>
          <p:nvPr>
            <p:ph type="dt" sz="half" idx="10"/>
          </p:nvPr>
        </p:nvSpPr>
        <p:spPr/>
        <p:txBody>
          <a:bodyPr/>
          <a:lstStyle/>
          <a:p>
            <a:fld id="{BA463CF0-70DB-4F6D-9A52-4348ACD8234D}" type="datetimeFigureOut">
              <a:rPr lang="lv-LV" smtClean="0"/>
              <a:t>18.05.2021</a:t>
            </a:fld>
            <a:endParaRPr lang="lv-LV"/>
          </a:p>
        </p:txBody>
      </p:sp>
      <p:sp>
        <p:nvSpPr>
          <p:cNvPr id="3" name="Footer Placeholder 2">
            <a:extLst>
              <a:ext uri="{FF2B5EF4-FFF2-40B4-BE49-F238E27FC236}">
                <a16:creationId xmlns:a16="http://schemas.microsoft.com/office/drawing/2014/main" id="{EEE7CED7-C029-4673-A701-663F1B50B68B}"/>
              </a:ext>
            </a:extLst>
          </p:cNvPr>
          <p:cNvSpPr>
            <a:spLocks noGrp="1"/>
          </p:cNvSpPr>
          <p:nvPr>
            <p:ph type="ftr" sz="quarter" idx="11"/>
          </p:nvPr>
        </p:nvSpPr>
        <p:spPr/>
        <p:txBody>
          <a:bodyPr/>
          <a:lstStyle/>
          <a:p>
            <a:endParaRPr lang="lv-LV"/>
          </a:p>
        </p:txBody>
      </p:sp>
      <p:sp>
        <p:nvSpPr>
          <p:cNvPr id="4" name="Slide Number Placeholder 3">
            <a:extLst>
              <a:ext uri="{FF2B5EF4-FFF2-40B4-BE49-F238E27FC236}">
                <a16:creationId xmlns:a16="http://schemas.microsoft.com/office/drawing/2014/main" id="{97B4F9FB-D317-4B18-B6EB-24904DC0ADC6}"/>
              </a:ext>
            </a:extLst>
          </p:cNvPr>
          <p:cNvSpPr>
            <a:spLocks noGrp="1"/>
          </p:cNvSpPr>
          <p:nvPr>
            <p:ph type="sldNum" sz="quarter" idx="12"/>
          </p:nvPr>
        </p:nvSpPr>
        <p:spPr/>
        <p:txBody>
          <a:bodyPr/>
          <a:lstStyle/>
          <a:p>
            <a:fld id="{9DAC282A-6EBF-41AE-93CF-FB0660E2D119}" type="slidenum">
              <a:rPr lang="lv-LV" smtClean="0"/>
              <a:t>‹#›</a:t>
            </a:fld>
            <a:endParaRPr lang="lv-LV"/>
          </a:p>
        </p:txBody>
      </p:sp>
    </p:spTree>
    <p:extLst>
      <p:ext uri="{BB962C8B-B14F-4D97-AF65-F5344CB8AC3E}">
        <p14:creationId xmlns:p14="http://schemas.microsoft.com/office/powerpoint/2010/main" val="31452871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D2E0FA-A034-4CAA-AA06-ED84BC9B149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lv-LV"/>
          </a:p>
        </p:txBody>
      </p:sp>
      <p:sp>
        <p:nvSpPr>
          <p:cNvPr id="3" name="Content Placeholder 2">
            <a:extLst>
              <a:ext uri="{FF2B5EF4-FFF2-40B4-BE49-F238E27FC236}">
                <a16:creationId xmlns:a16="http://schemas.microsoft.com/office/drawing/2014/main" id="{82A69C2D-62D8-461D-A9AC-69AF189B44F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Text Placeholder 3">
            <a:extLst>
              <a:ext uri="{FF2B5EF4-FFF2-40B4-BE49-F238E27FC236}">
                <a16:creationId xmlns:a16="http://schemas.microsoft.com/office/drawing/2014/main" id="{8AF43B8C-BA6C-4396-9F99-E398213C871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6AF6F3C-19C5-401E-B72E-29409D0496EC}"/>
              </a:ext>
            </a:extLst>
          </p:cNvPr>
          <p:cNvSpPr>
            <a:spLocks noGrp="1"/>
          </p:cNvSpPr>
          <p:nvPr>
            <p:ph type="dt" sz="half" idx="10"/>
          </p:nvPr>
        </p:nvSpPr>
        <p:spPr/>
        <p:txBody>
          <a:bodyPr/>
          <a:lstStyle/>
          <a:p>
            <a:fld id="{BA463CF0-70DB-4F6D-9A52-4348ACD8234D}" type="datetimeFigureOut">
              <a:rPr lang="lv-LV" smtClean="0"/>
              <a:t>18.05.2021</a:t>
            </a:fld>
            <a:endParaRPr lang="lv-LV"/>
          </a:p>
        </p:txBody>
      </p:sp>
      <p:sp>
        <p:nvSpPr>
          <p:cNvPr id="6" name="Footer Placeholder 5">
            <a:extLst>
              <a:ext uri="{FF2B5EF4-FFF2-40B4-BE49-F238E27FC236}">
                <a16:creationId xmlns:a16="http://schemas.microsoft.com/office/drawing/2014/main" id="{7D315C74-D444-4A76-87FF-5DFE9048B04D}"/>
              </a:ext>
            </a:extLst>
          </p:cNvPr>
          <p:cNvSpPr>
            <a:spLocks noGrp="1"/>
          </p:cNvSpPr>
          <p:nvPr>
            <p:ph type="ftr" sz="quarter" idx="11"/>
          </p:nvPr>
        </p:nvSpPr>
        <p:spPr/>
        <p:txBody>
          <a:bodyPr/>
          <a:lstStyle/>
          <a:p>
            <a:endParaRPr lang="lv-LV"/>
          </a:p>
        </p:txBody>
      </p:sp>
      <p:sp>
        <p:nvSpPr>
          <p:cNvPr id="7" name="Slide Number Placeholder 6">
            <a:extLst>
              <a:ext uri="{FF2B5EF4-FFF2-40B4-BE49-F238E27FC236}">
                <a16:creationId xmlns:a16="http://schemas.microsoft.com/office/drawing/2014/main" id="{597F2F75-1F0F-4A4F-8D14-DC786F77422F}"/>
              </a:ext>
            </a:extLst>
          </p:cNvPr>
          <p:cNvSpPr>
            <a:spLocks noGrp="1"/>
          </p:cNvSpPr>
          <p:nvPr>
            <p:ph type="sldNum" sz="quarter" idx="12"/>
          </p:nvPr>
        </p:nvSpPr>
        <p:spPr/>
        <p:txBody>
          <a:bodyPr/>
          <a:lstStyle/>
          <a:p>
            <a:fld id="{9DAC282A-6EBF-41AE-93CF-FB0660E2D119}" type="slidenum">
              <a:rPr lang="lv-LV" smtClean="0"/>
              <a:t>‹#›</a:t>
            </a:fld>
            <a:endParaRPr lang="lv-LV"/>
          </a:p>
        </p:txBody>
      </p:sp>
    </p:spTree>
    <p:extLst>
      <p:ext uri="{BB962C8B-B14F-4D97-AF65-F5344CB8AC3E}">
        <p14:creationId xmlns:p14="http://schemas.microsoft.com/office/powerpoint/2010/main" val="36237876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21860-DF99-4895-B404-8F1541EFFDA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lv-LV"/>
          </a:p>
        </p:txBody>
      </p:sp>
      <p:sp>
        <p:nvSpPr>
          <p:cNvPr id="3" name="Picture Placeholder 2">
            <a:extLst>
              <a:ext uri="{FF2B5EF4-FFF2-40B4-BE49-F238E27FC236}">
                <a16:creationId xmlns:a16="http://schemas.microsoft.com/office/drawing/2014/main" id="{9A3038BB-EB90-4ABF-ACC3-FF82DCEE947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lv-LV"/>
          </a:p>
        </p:txBody>
      </p:sp>
      <p:sp>
        <p:nvSpPr>
          <p:cNvPr id="4" name="Text Placeholder 3">
            <a:extLst>
              <a:ext uri="{FF2B5EF4-FFF2-40B4-BE49-F238E27FC236}">
                <a16:creationId xmlns:a16="http://schemas.microsoft.com/office/drawing/2014/main" id="{68D7B247-183F-4BC9-AF1D-D9080B41A12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F7E5080-2B60-4FC4-A350-52A031DBDC63}"/>
              </a:ext>
            </a:extLst>
          </p:cNvPr>
          <p:cNvSpPr>
            <a:spLocks noGrp="1"/>
          </p:cNvSpPr>
          <p:nvPr>
            <p:ph type="dt" sz="half" idx="10"/>
          </p:nvPr>
        </p:nvSpPr>
        <p:spPr/>
        <p:txBody>
          <a:bodyPr/>
          <a:lstStyle/>
          <a:p>
            <a:fld id="{BA463CF0-70DB-4F6D-9A52-4348ACD8234D}" type="datetimeFigureOut">
              <a:rPr lang="lv-LV" smtClean="0"/>
              <a:t>18.05.2021</a:t>
            </a:fld>
            <a:endParaRPr lang="lv-LV"/>
          </a:p>
        </p:txBody>
      </p:sp>
      <p:sp>
        <p:nvSpPr>
          <p:cNvPr id="6" name="Footer Placeholder 5">
            <a:extLst>
              <a:ext uri="{FF2B5EF4-FFF2-40B4-BE49-F238E27FC236}">
                <a16:creationId xmlns:a16="http://schemas.microsoft.com/office/drawing/2014/main" id="{FD50ACF4-ED42-45A8-99DA-AC6E444DA739}"/>
              </a:ext>
            </a:extLst>
          </p:cNvPr>
          <p:cNvSpPr>
            <a:spLocks noGrp="1"/>
          </p:cNvSpPr>
          <p:nvPr>
            <p:ph type="ftr" sz="quarter" idx="11"/>
          </p:nvPr>
        </p:nvSpPr>
        <p:spPr/>
        <p:txBody>
          <a:bodyPr/>
          <a:lstStyle/>
          <a:p>
            <a:endParaRPr lang="lv-LV"/>
          </a:p>
        </p:txBody>
      </p:sp>
      <p:sp>
        <p:nvSpPr>
          <p:cNvPr id="7" name="Slide Number Placeholder 6">
            <a:extLst>
              <a:ext uri="{FF2B5EF4-FFF2-40B4-BE49-F238E27FC236}">
                <a16:creationId xmlns:a16="http://schemas.microsoft.com/office/drawing/2014/main" id="{7B84B2E8-2894-4CC3-AB9A-0AAB6E218996}"/>
              </a:ext>
            </a:extLst>
          </p:cNvPr>
          <p:cNvSpPr>
            <a:spLocks noGrp="1"/>
          </p:cNvSpPr>
          <p:nvPr>
            <p:ph type="sldNum" sz="quarter" idx="12"/>
          </p:nvPr>
        </p:nvSpPr>
        <p:spPr/>
        <p:txBody>
          <a:bodyPr/>
          <a:lstStyle/>
          <a:p>
            <a:fld id="{9DAC282A-6EBF-41AE-93CF-FB0660E2D119}" type="slidenum">
              <a:rPr lang="lv-LV" smtClean="0"/>
              <a:t>‹#›</a:t>
            </a:fld>
            <a:endParaRPr lang="lv-LV"/>
          </a:p>
        </p:txBody>
      </p:sp>
    </p:spTree>
    <p:extLst>
      <p:ext uri="{BB962C8B-B14F-4D97-AF65-F5344CB8AC3E}">
        <p14:creationId xmlns:p14="http://schemas.microsoft.com/office/powerpoint/2010/main" val="3685656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E5F38CC-B391-447A-9446-339A47F83C3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lv-LV"/>
          </a:p>
        </p:txBody>
      </p:sp>
      <p:sp>
        <p:nvSpPr>
          <p:cNvPr id="3" name="Text Placeholder 2">
            <a:extLst>
              <a:ext uri="{FF2B5EF4-FFF2-40B4-BE49-F238E27FC236}">
                <a16:creationId xmlns:a16="http://schemas.microsoft.com/office/drawing/2014/main" id="{300E405B-A7DD-493F-92C7-C36D50F32C0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Date Placeholder 3">
            <a:extLst>
              <a:ext uri="{FF2B5EF4-FFF2-40B4-BE49-F238E27FC236}">
                <a16:creationId xmlns:a16="http://schemas.microsoft.com/office/drawing/2014/main" id="{E743A72E-5ACB-40AC-BAB4-C465C26984A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A463CF0-70DB-4F6D-9A52-4348ACD8234D}" type="datetimeFigureOut">
              <a:rPr lang="lv-LV" smtClean="0"/>
              <a:t>18.05.2021</a:t>
            </a:fld>
            <a:endParaRPr lang="lv-LV"/>
          </a:p>
        </p:txBody>
      </p:sp>
      <p:sp>
        <p:nvSpPr>
          <p:cNvPr id="5" name="Footer Placeholder 4">
            <a:extLst>
              <a:ext uri="{FF2B5EF4-FFF2-40B4-BE49-F238E27FC236}">
                <a16:creationId xmlns:a16="http://schemas.microsoft.com/office/drawing/2014/main" id="{5FDEC2BD-6A69-494E-87C2-1AB098E1A86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lv-LV"/>
          </a:p>
        </p:txBody>
      </p:sp>
      <p:sp>
        <p:nvSpPr>
          <p:cNvPr id="6" name="Slide Number Placeholder 5">
            <a:extLst>
              <a:ext uri="{FF2B5EF4-FFF2-40B4-BE49-F238E27FC236}">
                <a16:creationId xmlns:a16="http://schemas.microsoft.com/office/drawing/2014/main" id="{011E5460-0E24-4F07-8E56-62AA4A93090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DAC282A-6EBF-41AE-93CF-FB0660E2D119}" type="slidenum">
              <a:rPr lang="lv-LV" smtClean="0"/>
              <a:t>‹#›</a:t>
            </a:fld>
            <a:endParaRPr lang="lv-LV"/>
          </a:p>
        </p:txBody>
      </p:sp>
    </p:spTree>
    <p:extLst>
      <p:ext uri="{BB962C8B-B14F-4D97-AF65-F5344CB8AC3E}">
        <p14:creationId xmlns:p14="http://schemas.microsoft.com/office/powerpoint/2010/main" val="487327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jp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hyperlink" Target="https://ec.europa.eu/info/research-and-innovation/funding/funding-opportunities/funding-programmes-and-open-calls/horizon-europe/missions-horizon-europe/adaptation-climate-change-including-societal-transformation_en" TargetMode="External"/><Relationship Id="rId7" Type="http://schemas.openxmlformats.org/officeDocument/2006/relationships/image" Target="../media/image18.jpg"/><Relationship Id="rId2" Type="http://schemas.openxmlformats.org/officeDocument/2006/relationships/hyperlink" Target="https://ec.europa.eu/info/research-and-innovation/funding/funding-opportunities/funding-programmes-and-open-calls/horizon-europe/missions-horizon-europe/cancer_en" TargetMode="External"/><Relationship Id="rId1" Type="http://schemas.openxmlformats.org/officeDocument/2006/relationships/slideLayout" Target="../slideLayouts/slideLayout4.xml"/><Relationship Id="rId6" Type="http://schemas.openxmlformats.org/officeDocument/2006/relationships/hyperlink" Target="https://ec.europa.eu/info/research-and-innovation/funding/funding-opportunities/funding-programmes-and-open-calls/horizon-europe/missions-horizon-europe/soil-health-and-food_en" TargetMode="External"/><Relationship Id="rId5" Type="http://schemas.openxmlformats.org/officeDocument/2006/relationships/hyperlink" Target="https://ec.europa.eu/info/research-and-innovation/funding/funding-opportunities/funding-programmes-and-open-calls/horizon-europe/missions-horizon-europe/climate-neutral-and-smart-cities_en" TargetMode="External"/><Relationship Id="rId4" Type="http://schemas.openxmlformats.org/officeDocument/2006/relationships/hyperlink" Target="https://ec.europa.eu/info/research-and-innovation/funding/funding-opportunities/funding-programmes-and-open-calls/horizon-europe/missions-horizon-europe/healthy-oceans-seas-coastal-and-inland-waters_en" TargetMode="External"/></Relationships>
</file>

<file path=ppt/slides/_rels/slide1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s://ec.europa.eu/info/jobs-european-commission/experts/become-expert-european-commission_en"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hyperlink" Target="https://viaa.gov.lv/lat/zinatnes_inovacijas_progr/apvarsnis_2020_red/progr_petn_jaunumi/?text_id=41578" TargetMode="External"/><Relationship Id="rId4" Type="http://schemas.openxmlformats.org/officeDocument/2006/relationships/image" Target="../media/image25.jpeg"/></Relationships>
</file>

<file path=ppt/slides/_rels/slide16.xml.rels><?xml version="1.0" encoding="UTF-8" standalone="yes"?>
<Relationships xmlns="http://schemas.openxmlformats.org/package/2006/relationships"><Relationship Id="rId3" Type="http://schemas.openxmlformats.org/officeDocument/2006/relationships/hyperlink" Target="https://waitbutwhy.com/2017/04/neuralink.html" TargetMode="External"/><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20.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image" Target="../media/image29.png"/><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 Id="rId14" Type="http://schemas.openxmlformats.org/officeDocument/2006/relationships/image" Target="../media/image30.jpeg"/></Relationships>
</file>

<file path=ppt/slides/_rels/slide21.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2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38.jpg"/><Relationship Id="rId7" Type="http://schemas.openxmlformats.org/officeDocument/2006/relationships/diagramColors" Target="../diagrams/colors3.xml"/><Relationship Id="rId2" Type="http://schemas.openxmlformats.org/officeDocument/2006/relationships/hyperlink" Target="https://ec.europa.eu/info/funding-tenders/opportunities/portal/screen/opportunities/topic-details/horizon-eic-2021-pathfinderopen-01-01;callCode=null;freeTextSearchKeyword=pathfinder%20open;matchWholeText=true;typeCodes=1;statusCodes=31094501,31094502,31094503;programmePeriod=null;programCcm2Id=null;programDivisionCode=null;focusAreaCode=null;destination=null;mission=null;geographicalZonesCode=null;programmeDivisionProspect=null;startDateLte=null;startDateGte=null;crossCuttingPriorityCode=null;cpvCode=null;performanceOfDelivery=null;sortQuery=sortStatus;orderBy=asc;onlyTenders=false;topicListKey=topicSearchTablePageState" TargetMode="External"/><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jpe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hyperlink" Target="https://www.linkedin.com/in/maria-plotniece-a75b67b6/" TargetMode="External"/><Relationship Id="rId5" Type="http://schemas.openxmlformats.org/officeDocument/2006/relationships/image" Target="../media/image6.png"/><Relationship Id="rId4" Type="http://schemas.openxmlformats.org/officeDocument/2006/relationships/image" Target="../media/image5.jpg"/></Relationships>
</file>

<file path=ppt/slides/_rels/slide30.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38.jpg"/><Relationship Id="rId7" Type="http://schemas.openxmlformats.org/officeDocument/2006/relationships/diagramColors" Target="../diagrams/colors4.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hyperlink" Target="https://forms.gle/ghEHJG34deGpZmfb9"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hyperlink" Target="https://ec.europa.eu/info/strategy/recovery-plan-europe_lv"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4.xml"/><Relationship Id="rId1" Type="http://schemas.openxmlformats.org/officeDocument/2006/relationships/video" Target="https://www.youtube.com/embed/ciz0M1p-OWY?list=PLvpwIjZTs-LgwJvz7N2pdCkfAfMycKX8s" TargetMode="External"/><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D55CA618-78A6-47F6-B865-E9315164FB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B83D307E-DF68-43F8-97CE-0AAE950A712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271255" y="-1"/>
            <a:ext cx="7649490" cy="5728133"/>
            <a:chOff x="329184" y="1"/>
            <a:chExt cx="524256" cy="5728133"/>
          </a:xfrm>
        </p:grpSpPr>
        <p:cxnSp>
          <p:nvCxnSpPr>
            <p:cNvPr id="23" name="Straight Connector 22">
              <a:extLst>
                <a:ext uri="{FF2B5EF4-FFF2-40B4-BE49-F238E27FC236}">
                  <a16:creationId xmlns:a16="http://schemas.microsoft.com/office/drawing/2014/main" id="{5546E3D2-37BF-4528-9851-2B2F628234A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329184" y="5728134"/>
              <a:ext cx="523824"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752A0C69-DC4E-4FC0-843C-BAA27B3A56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184" y="1"/>
              <a:ext cx="524256" cy="55321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6" name="Rectangle 25">
            <a:extLst>
              <a:ext uri="{FF2B5EF4-FFF2-40B4-BE49-F238E27FC236}">
                <a16:creationId xmlns:a16="http://schemas.microsoft.com/office/drawing/2014/main" id="{8ED94938-268E-4C0A-A08A-B3980C78BA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318045"/>
            <a:ext cx="10999072" cy="5325139"/>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2A5FC33-5BD6-4D38-BCDB-F11E0B35CEA6}"/>
              </a:ext>
            </a:extLst>
          </p:cNvPr>
          <p:cNvSpPr>
            <a:spLocks noGrp="1"/>
          </p:cNvSpPr>
          <p:nvPr>
            <p:ph type="ctrTitle"/>
          </p:nvPr>
        </p:nvSpPr>
        <p:spPr>
          <a:xfrm>
            <a:off x="1190832" y="3376364"/>
            <a:ext cx="10071536" cy="929750"/>
          </a:xfrm>
        </p:spPr>
        <p:txBody>
          <a:bodyPr anchor="b">
            <a:noAutofit/>
          </a:bodyPr>
          <a:lstStyle/>
          <a:p>
            <a:r>
              <a:rPr lang="lv-LV" sz="6600" b="0" i="0" spc="300" dirty="0">
                <a:effectLst/>
                <a:latin typeface="Roboto" panose="02000000000000000000" pitchFamily="2" charset="0"/>
              </a:rPr>
              <a:t>APVĀRSNIS EIROPA</a:t>
            </a:r>
            <a:endParaRPr lang="lv-LV" sz="6600" spc="300" dirty="0"/>
          </a:p>
        </p:txBody>
      </p:sp>
      <p:sp>
        <p:nvSpPr>
          <p:cNvPr id="3" name="Subtitle 2">
            <a:extLst>
              <a:ext uri="{FF2B5EF4-FFF2-40B4-BE49-F238E27FC236}">
                <a16:creationId xmlns:a16="http://schemas.microsoft.com/office/drawing/2014/main" id="{2ABEA6E9-7253-45C4-BF56-0A6769E30C73}"/>
              </a:ext>
            </a:extLst>
          </p:cNvPr>
          <p:cNvSpPr>
            <a:spLocks noGrp="1"/>
          </p:cNvSpPr>
          <p:nvPr>
            <p:ph type="subTitle" idx="1"/>
          </p:nvPr>
        </p:nvSpPr>
        <p:spPr>
          <a:xfrm>
            <a:off x="6296867" y="4248560"/>
            <a:ext cx="4377296" cy="929750"/>
          </a:xfrm>
        </p:spPr>
        <p:txBody>
          <a:bodyPr anchor="t">
            <a:noAutofit/>
          </a:bodyPr>
          <a:lstStyle/>
          <a:p>
            <a:r>
              <a:rPr lang="lv-LV" sz="7200" dirty="0">
                <a:solidFill>
                  <a:schemeClr val="bg1"/>
                </a:solidFill>
                <a:highlight>
                  <a:srgbClr val="FFC000"/>
                </a:highlight>
                <a:latin typeface="Roboto" panose="02000000000000000000" pitchFamily="2" charset="0"/>
                <a:ea typeface="Roboto" panose="02000000000000000000" pitchFamily="2" charset="0"/>
              </a:rPr>
              <a:t>#IEVADS   </a:t>
            </a:r>
          </a:p>
        </p:txBody>
      </p:sp>
      <p:pic>
        <p:nvPicPr>
          <p:cNvPr id="5" name="Picture 4">
            <a:extLst>
              <a:ext uri="{FF2B5EF4-FFF2-40B4-BE49-F238E27FC236}">
                <a16:creationId xmlns:a16="http://schemas.microsoft.com/office/drawing/2014/main" id="{B3BAE629-584E-4561-8FDD-EDC72135881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91805" y="5887328"/>
            <a:ext cx="5069590" cy="836482"/>
          </a:xfrm>
          <a:prstGeom prst="rect">
            <a:avLst/>
          </a:prstGeom>
        </p:spPr>
      </p:pic>
      <p:pic>
        <p:nvPicPr>
          <p:cNvPr id="4" name="Picture 3" descr="Graphical user interface, text, application&#10;&#10;Description automatically generated">
            <a:extLst>
              <a:ext uri="{FF2B5EF4-FFF2-40B4-BE49-F238E27FC236}">
                <a16:creationId xmlns:a16="http://schemas.microsoft.com/office/drawing/2014/main" id="{9142340D-5CB9-4506-A0D8-D230BE783E5F}"/>
              </a:ext>
            </a:extLst>
          </p:cNvPr>
          <p:cNvPicPr>
            <a:picLocks noChangeAspect="1"/>
          </p:cNvPicPr>
          <p:nvPr/>
        </p:nvPicPr>
        <p:blipFill rotWithShape="1">
          <a:blip r:embed="rId6">
            <a:extLst>
              <a:ext uri="{28A0092B-C50C-407E-A947-70E740481C1C}">
                <a14:useLocalDpi xmlns:a14="http://schemas.microsoft.com/office/drawing/2010/main" val="0"/>
              </a:ext>
            </a:extLst>
          </a:blip>
          <a:srcRect r="827"/>
          <a:stretch/>
        </p:blipFill>
        <p:spPr>
          <a:xfrm>
            <a:off x="596464" y="840031"/>
            <a:ext cx="10999072" cy="1857707"/>
          </a:xfrm>
          <a:prstGeom prst="rect">
            <a:avLst/>
          </a:prstGeom>
        </p:spPr>
      </p:pic>
      <p:sp>
        <p:nvSpPr>
          <p:cNvPr id="16" name="TextBox 15">
            <a:extLst>
              <a:ext uri="{FF2B5EF4-FFF2-40B4-BE49-F238E27FC236}">
                <a16:creationId xmlns:a16="http://schemas.microsoft.com/office/drawing/2014/main" id="{BC34F4CD-B102-4360-8733-C793A1ED9906}"/>
              </a:ext>
            </a:extLst>
          </p:cNvPr>
          <p:cNvSpPr txBox="1"/>
          <p:nvPr/>
        </p:nvSpPr>
        <p:spPr>
          <a:xfrm>
            <a:off x="725214" y="5199605"/>
            <a:ext cx="6096000" cy="369332"/>
          </a:xfrm>
          <a:prstGeom prst="rect">
            <a:avLst/>
          </a:prstGeom>
          <a:noFill/>
        </p:spPr>
        <p:txBody>
          <a:bodyPr wrap="square">
            <a:spAutoFit/>
          </a:bodyPr>
          <a:lstStyle/>
          <a:p>
            <a:r>
              <a:rPr lang="lv-LV" b="1" i="0" dirty="0">
                <a:solidFill>
                  <a:srgbClr val="000000"/>
                </a:solidFill>
                <a:effectLst/>
                <a:latin typeface="Roboto" panose="02000000000000000000" pitchFamily="2" charset="0"/>
              </a:rPr>
              <a:t>11:00 – 12:00</a:t>
            </a:r>
            <a:endParaRPr lang="lv-LV" dirty="0"/>
          </a:p>
        </p:txBody>
      </p:sp>
      <p:pic>
        <p:nvPicPr>
          <p:cNvPr id="7" name="bensound-jazzyfrenchy">
            <a:hlinkClick r:id="" action="ppaction://media"/>
            <a:extLst>
              <a:ext uri="{FF2B5EF4-FFF2-40B4-BE49-F238E27FC236}">
                <a16:creationId xmlns:a16="http://schemas.microsoft.com/office/drawing/2014/main" id="{167A3388-FB0D-41C6-8D8C-05FE5B31189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81436" y="4712241"/>
            <a:ext cx="487363" cy="487363"/>
          </a:xfrm>
          <a:prstGeom prst="rect">
            <a:avLst/>
          </a:prstGeom>
        </p:spPr>
      </p:pic>
    </p:spTree>
    <p:extLst>
      <p:ext uri="{BB962C8B-B14F-4D97-AF65-F5344CB8AC3E}">
        <p14:creationId xmlns:p14="http://schemas.microsoft.com/office/powerpoint/2010/main" val="1732187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480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3D57DDF-F9A4-4F68-A52A-E764A598ABE3}"/>
              </a:ext>
            </a:extLst>
          </p:cNvPr>
          <p:cNvSpPr>
            <a:spLocks noGrp="1"/>
          </p:cNvSpPr>
          <p:nvPr>
            <p:ph type="title"/>
          </p:nvPr>
        </p:nvSpPr>
        <p:spPr>
          <a:xfrm>
            <a:off x="640080" y="325369"/>
            <a:ext cx="3910900" cy="1956841"/>
          </a:xfrm>
        </p:spPr>
        <p:txBody>
          <a:bodyPr vert="horz" lIns="91440" tIns="45720" rIns="91440" bIns="45720" rtlCol="0" anchor="b">
            <a:normAutofit/>
          </a:bodyPr>
          <a:lstStyle/>
          <a:p>
            <a:r>
              <a:rPr lang="lv-LV" sz="4200" b="1" i="0" dirty="0">
                <a:effectLst/>
                <a:latin typeface="Roboto" panose="02000000000000000000" pitchFamily="2" charset="0"/>
                <a:ea typeface="Roboto" panose="02000000000000000000" pitchFamily="2" charset="0"/>
              </a:rPr>
              <a:t>Jomās, kur būs misijas </a:t>
            </a:r>
            <a:endParaRPr lang="lv-LV" sz="4200" dirty="0">
              <a:latin typeface="Roboto" panose="02000000000000000000" pitchFamily="2" charset="0"/>
              <a:ea typeface="Roboto" panose="02000000000000000000" pitchFamily="2" charset="0"/>
            </a:endParaRPr>
          </a:p>
        </p:txBody>
      </p:sp>
      <p:sp>
        <p:nvSpPr>
          <p:cNvPr id="16"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7EF29AB3-FD5E-4A78-A68F-577B2748C0B9}"/>
              </a:ext>
            </a:extLst>
          </p:cNvPr>
          <p:cNvSpPr>
            <a:spLocks noGrp="1"/>
          </p:cNvSpPr>
          <p:nvPr>
            <p:ph sz="half" idx="1"/>
          </p:nvPr>
        </p:nvSpPr>
        <p:spPr>
          <a:xfrm>
            <a:off x="640080" y="3071307"/>
            <a:ext cx="4243589" cy="3320668"/>
          </a:xfrm>
        </p:spPr>
        <p:txBody>
          <a:bodyPr vert="horz" lIns="91440" tIns="45720" rIns="91440" bIns="45720" rtlCol="0">
            <a:normAutofit fontScale="92500" lnSpcReduction="20000"/>
          </a:bodyPr>
          <a:lstStyle/>
          <a:p>
            <a:pPr>
              <a:lnSpc>
                <a:spcPct val="150000"/>
              </a:lnSpc>
              <a:buFont typeface="Wingdings" panose="05000000000000000000" pitchFamily="2" charset="2"/>
              <a:buChar char="ü"/>
            </a:pPr>
            <a:r>
              <a:rPr lang="lv-LV" sz="2000" u="sng" dirty="0">
                <a:latin typeface="Roboto" panose="02000000000000000000" pitchFamily="2" charset="0"/>
                <a:ea typeface="Roboto" panose="02000000000000000000" pitchFamily="2" charset="0"/>
                <a:hlinkClick r:id="rId2"/>
              </a:rPr>
              <a:t> Vēzis</a:t>
            </a:r>
            <a:endParaRPr lang="lv-LV" sz="2000" u="sng" dirty="0">
              <a:latin typeface="Roboto" panose="02000000000000000000" pitchFamily="2" charset="0"/>
              <a:ea typeface="Roboto" panose="02000000000000000000" pitchFamily="2" charset="0"/>
            </a:endParaRPr>
          </a:p>
          <a:p>
            <a:pPr>
              <a:lnSpc>
                <a:spcPct val="150000"/>
              </a:lnSpc>
              <a:buFont typeface="Wingdings" panose="05000000000000000000" pitchFamily="2" charset="2"/>
              <a:buChar char="ü"/>
            </a:pPr>
            <a:r>
              <a:rPr lang="lv-LV" sz="2000" dirty="0">
                <a:effectLst/>
                <a:latin typeface="Roboto" panose="02000000000000000000" pitchFamily="2" charset="0"/>
                <a:ea typeface="Roboto" panose="02000000000000000000" pitchFamily="2" charset="0"/>
                <a:hlinkClick r:id="rId3"/>
              </a:rPr>
              <a:t>Pielāgošanās klimata pārmaiņām, tostarp sabiedrības pārveide</a:t>
            </a:r>
            <a:endParaRPr lang="lv-LV" sz="2000" dirty="0">
              <a:effectLst/>
              <a:latin typeface="Roboto" panose="02000000000000000000" pitchFamily="2" charset="0"/>
              <a:ea typeface="Roboto" panose="02000000000000000000" pitchFamily="2" charset="0"/>
            </a:endParaRPr>
          </a:p>
          <a:p>
            <a:pPr>
              <a:lnSpc>
                <a:spcPct val="150000"/>
              </a:lnSpc>
              <a:buFont typeface="Wingdings" panose="05000000000000000000" pitchFamily="2" charset="2"/>
              <a:buChar char="ü"/>
            </a:pPr>
            <a:r>
              <a:rPr lang="lv-LV" sz="2000" dirty="0">
                <a:effectLst/>
                <a:latin typeface="Roboto" panose="02000000000000000000" pitchFamily="2" charset="0"/>
                <a:ea typeface="Roboto" panose="02000000000000000000" pitchFamily="2" charset="0"/>
                <a:hlinkClick r:id="rId4"/>
              </a:rPr>
              <a:t>Veselīgi okeāni, jūras piekrastes un iekšējie ūdeņi</a:t>
            </a:r>
            <a:endParaRPr lang="lv-LV" sz="2000" dirty="0">
              <a:effectLst/>
              <a:latin typeface="Roboto" panose="02000000000000000000" pitchFamily="2" charset="0"/>
              <a:ea typeface="Roboto" panose="02000000000000000000" pitchFamily="2" charset="0"/>
            </a:endParaRPr>
          </a:p>
          <a:p>
            <a:pPr>
              <a:lnSpc>
                <a:spcPct val="150000"/>
              </a:lnSpc>
              <a:buFont typeface="Wingdings" panose="05000000000000000000" pitchFamily="2" charset="2"/>
              <a:buChar char="ü"/>
            </a:pPr>
            <a:r>
              <a:rPr lang="lv-LV" sz="2000" dirty="0" err="1">
                <a:effectLst/>
                <a:latin typeface="Roboto" panose="02000000000000000000" pitchFamily="2" charset="0"/>
                <a:ea typeface="Roboto" panose="02000000000000000000" pitchFamily="2" charset="0"/>
                <a:hlinkClick r:id="rId5"/>
              </a:rPr>
              <a:t>Klimatneitrālas</a:t>
            </a:r>
            <a:r>
              <a:rPr lang="lv-LV" sz="2000" dirty="0">
                <a:effectLst/>
                <a:latin typeface="Roboto" panose="02000000000000000000" pitchFamily="2" charset="0"/>
                <a:ea typeface="Roboto" panose="02000000000000000000" pitchFamily="2" charset="0"/>
                <a:hlinkClick r:id="rId5"/>
              </a:rPr>
              <a:t> un viedas pilsētas</a:t>
            </a:r>
            <a:endParaRPr lang="lv-LV" sz="2000" dirty="0">
              <a:effectLst/>
              <a:latin typeface="Roboto" panose="02000000000000000000" pitchFamily="2" charset="0"/>
              <a:ea typeface="Roboto" panose="02000000000000000000" pitchFamily="2" charset="0"/>
            </a:endParaRPr>
          </a:p>
          <a:p>
            <a:pPr>
              <a:lnSpc>
                <a:spcPct val="150000"/>
              </a:lnSpc>
              <a:buFont typeface="Wingdings" panose="05000000000000000000" pitchFamily="2" charset="2"/>
              <a:buChar char="ü"/>
            </a:pPr>
            <a:r>
              <a:rPr lang="lv-LV" sz="2000" u="sng" dirty="0">
                <a:latin typeface="Roboto" panose="02000000000000000000" pitchFamily="2" charset="0"/>
                <a:ea typeface="Roboto" panose="02000000000000000000" pitchFamily="2" charset="0"/>
                <a:hlinkClick r:id="rId6"/>
              </a:rPr>
              <a:t>Augsnes veselība un pārtika</a:t>
            </a:r>
            <a:endParaRPr lang="en-US" sz="2000" dirty="0">
              <a:latin typeface="Roboto" panose="02000000000000000000" pitchFamily="2" charset="0"/>
              <a:ea typeface="Roboto" panose="02000000000000000000" pitchFamily="2" charset="0"/>
            </a:endParaRPr>
          </a:p>
        </p:txBody>
      </p:sp>
      <p:pic>
        <p:nvPicPr>
          <p:cNvPr id="6" name="Picture 5" descr="One orange paper boat leading a group of white paper boats">
            <a:extLst>
              <a:ext uri="{FF2B5EF4-FFF2-40B4-BE49-F238E27FC236}">
                <a16:creationId xmlns:a16="http://schemas.microsoft.com/office/drawing/2014/main" id="{EF8F5EAC-7A3E-4C3B-960B-D21F5ACD6C5C}"/>
              </a:ext>
            </a:extLst>
          </p:cNvPr>
          <p:cNvPicPr>
            <a:picLocks noChangeAspect="1"/>
          </p:cNvPicPr>
          <p:nvPr/>
        </p:nvPicPr>
        <p:blipFill rotWithShape="1">
          <a:blip r:embed="rId7">
            <a:extLst>
              <a:ext uri="{28A0092B-C50C-407E-A947-70E740481C1C}">
                <a14:useLocalDpi xmlns:a14="http://schemas.microsoft.com/office/drawing/2010/main" val="0"/>
              </a:ext>
            </a:extLst>
          </a:blip>
          <a:srcRect l="3488" r="29559"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7776340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5" name="Picture 4" descr="Woman working on her laptop">
            <a:extLst>
              <a:ext uri="{FF2B5EF4-FFF2-40B4-BE49-F238E27FC236}">
                <a16:creationId xmlns:a16="http://schemas.microsoft.com/office/drawing/2014/main" id="{8D2C5306-2070-49DA-891B-A16E30C305DF}"/>
              </a:ext>
            </a:extLst>
          </p:cNvPr>
          <p:cNvPicPr>
            <a:picLocks noChangeAspect="1"/>
          </p:cNvPicPr>
          <p:nvPr/>
        </p:nvPicPr>
        <p:blipFill rotWithShape="1">
          <a:blip r:embed="rId2">
            <a:extLst>
              <a:ext uri="{28A0092B-C50C-407E-A947-70E740481C1C}">
                <a14:useLocalDpi xmlns:a14="http://schemas.microsoft.com/office/drawing/2010/main" val="0"/>
              </a:ext>
            </a:extLst>
          </a:blip>
          <a:srcRect t="11358" r="-1" b="4350"/>
          <a:stretch/>
        </p:blipFill>
        <p:spPr>
          <a:xfrm>
            <a:off x="20" y="10"/>
            <a:ext cx="12188932" cy="6857990"/>
          </a:xfrm>
          <a:prstGeom prst="rect">
            <a:avLst/>
          </a:prstGeom>
        </p:spPr>
      </p:pic>
      <p:sp>
        <p:nvSpPr>
          <p:cNvPr id="14" name="Freeform: Shape 9">
            <a:extLst>
              <a:ext uri="{FF2B5EF4-FFF2-40B4-BE49-F238E27FC236}">
                <a16:creationId xmlns:a16="http://schemas.microsoft.com/office/drawing/2014/main" id="{5E8D2E83-FB3A-40E7-A9E5-7AB389D612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23809"/>
            <a:ext cx="11016943" cy="2262375"/>
          </a:xfrm>
          <a:custGeom>
            <a:avLst/>
            <a:gdLst>
              <a:gd name="connsiteX0" fmla="*/ 0 w 11016943"/>
              <a:gd name="connsiteY0" fmla="*/ 0 h 2262375"/>
              <a:gd name="connsiteX1" fmla="*/ 9969166 w 11016943"/>
              <a:gd name="connsiteY1" fmla="*/ 0 h 2262375"/>
              <a:gd name="connsiteX2" fmla="*/ 11016943 w 11016943"/>
              <a:gd name="connsiteY2" fmla="*/ 2262375 h 2262375"/>
              <a:gd name="connsiteX3" fmla="*/ 4942050 w 11016943"/>
              <a:gd name="connsiteY3" fmla="*/ 2262375 h 2262375"/>
              <a:gd name="connsiteX4" fmla="*/ 4582160 w 11016943"/>
              <a:gd name="connsiteY4" fmla="*/ 2262375 h 2262375"/>
              <a:gd name="connsiteX5" fmla="*/ 0 w 11016943"/>
              <a:gd name="connsiteY5" fmla="*/ 2262375 h 2262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16943" h="2262375">
                <a:moveTo>
                  <a:pt x="0" y="0"/>
                </a:moveTo>
                <a:lnTo>
                  <a:pt x="9969166" y="0"/>
                </a:lnTo>
                <a:lnTo>
                  <a:pt x="11016943" y="2262375"/>
                </a:lnTo>
                <a:lnTo>
                  <a:pt x="4942050" y="2262375"/>
                </a:lnTo>
                <a:lnTo>
                  <a:pt x="4582160" y="2262375"/>
                </a:lnTo>
                <a:lnTo>
                  <a:pt x="0" y="2262375"/>
                </a:lnTo>
                <a:close/>
              </a:path>
            </a:pathLst>
          </a:custGeom>
          <a:solidFill>
            <a:schemeClr val="bg1">
              <a:lumMod val="85000"/>
              <a:lumOff val="1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071E5993-52E8-4FA1-BF62-151452A2C765}"/>
              </a:ext>
            </a:extLst>
          </p:cNvPr>
          <p:cNvSpPr>
            <a:spLocks noGrp="1"/>
          </p:cNvSpPr>
          <p:nvPr>
            <p:ph type="title"/>
          </p:nvPr>
        </p:nvSpPr>
        <p:spPr>
          <a:xfrm>
            <a:off x="597041" y="4301363"/>
            <a:ext cx="9265771" cy="622836"/>
          </a:xfrm>
        </p:spPr>
        <p:txBody>
          <a:bodyPr>
            <a:normAutofit/>
          </a:bodyPr>
          <a:lstStyle/>
          <a:p>
            <a:r>
              <a:rPr lang="lv-LV" sz="3600" dirty="0">
                <a:latin typeface="Roboto" panose="02000000000000000000" pitchFamily="2" charset="0"/>
                <a:ea typeface="Roboto" panose="02000000000000000000" pitchFamily="2" charset="0"/>
              </a:rPr>
              <a:t>Iespēja kļūt par ekspertu</a:t>
            </a:r>
          </a:p>
        </p:txBody>
      </p:sp>
      <p:sp>
        <p:nvSpPr>
          <p:cNvPr id="3" name="Content Placeholder 2">
            <a:extLst>
              <a:ext uri="{FF2B5EF4-FFF2-40B4-BE49-F238E27FC236}">
                <a16:creationId xmlns:a16="http://schemas.microsoft.com/office/drawing/2014/main" id="{E07A5314-5970-4E43-918C-BD6F28202BE0}"/>
              </a:ext>
            </a:extLst>
          </p:cNvPr>
          <p:cNvSpPr>
            <a:spLocks noGrp="1"/>
          </p:cNvSpPr>
          <p:nvPr>
            <p:ph idx="1"/>
          </p:nvPr>
        </p:nvSpPr>
        <p:spPr>
          <a:xfrm>
            <a:off x="1175057" y="5036944"/>
            <a:ext cx="8932360" cy="1249240"/>
          </a:xfrm>
        </p:spPr>
        <p:txBody>
          <a:bodyPr>
            <a:normAutofit/>
          </a:bodyPr>
          <a:lstStyle/>
          <a:p>
            <a:pPr>
              <a:lnSpc>
                <a:spcPct val="150000"/>
              </a:lnSpc>
            </a:pPr>
            <a:r>
              <a:rPr lang="lv-LV" sz="2000" b="0" i="0" dirty="0">
                <a:effectLst/>
                <a:latin typeface="Roboto" panose="02000000000000000000" pitchFamily="2" charset="0"/>
                <a:ea typeface="Roboto" panose="02000000000000000000" pitchFamily="2" charset="0"/>
              </a:rPr>
              <a:t>Eiropas Komisijas eksperti izvērtē konkursus un projektu pieteikumus, uzrauga projektus un palīdz izstrādāt politiku un programmas.</a:t>
            </a:r>
            <a:endParaRPr lang="lv-LV" sz="2000"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812660254"/>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9">
            <a:extLst>
              <a:ext uri="{FF2B5EF4-FFF2-40B4-BE49-F238E27FC236}">
                <a16:creationId xmlns:a16="http://schemas.microsoft.com/office/drawing/2014/main" id="{99192C51-B764-4A9B-9587-5EF8B628B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6D2BC01-8B8B-4A6F-AE40-4DE0997D9D64}"/>
              </a:ext>
            </a:extLst>
          </p:cNvPr>
          <p:cNvSpPr>
            <a:spLocks noGrp="1"/>
          </p:cNvSpPr>
          <p:nvPr>
            <p:ph type="title"/>
          </p:nvPr>
        </p:nvSpPr>
        <p:spPr>
          <a:xfrm>
            <a:off x="396345" y="462597"/>
            <a:ext cx="5181510" cy="1671569"/>
          </a:xfrm>
        </p:spPr>
        <p:txBody>
          <a:bodyPr>
            <a:normAutofit/>
          </a:bodyPr>
          <a:lstStyle/>
          <a:p>
            <a:r>
              <a:rPr lang="lv-LV" sz="3700" b="1" i="0" dirty="0">
                <a:effectLst/>
                <a:latin typeface="Arial" panose="020B0604020202020204" pitchFamily="34" charset="0"/>
              </a:rPr>
              <a:t>Kas var kļūt par ekspertu?</a:t>
            </a:r>
            <a:endParaRPr lang="lv-LV" sz="3700" dirty="0"/>
          </a:p>
        </p:txBody>
      </p:sp>
      <p:sp>
        <p:nvSpPr>
          <p:cNvPr id="6" name="Rectangle 5">
            <a:extLst>
              <a:ext uri="{FF2B5EF4-FFF2-40B4-BE49-F238E27FC236}">
                <a16:creationId xmlns:a16="http://schemas.microsoft.com/office/drawing/2014/main" id="{27070367-2079-4F97-BA62-F939E0F3BFA4}"/>
              </a:ext>
            </a:extLst>
          </p:cNvPr>
          <p:cNvSpPr/>
          <p:nvPr/>
        </p:nvSpPr>
        <p:spPr>
          <a:xfrm>
            <a:off x="-3050" y="3689553"/>
            <a:ext cx="6099049" cy="409480"/>
          </a:xfrm>
          <a:prstGeom prst="rect">
            <a:avLst/>
          </a:prstGeom>
          <a:solidFill>
            <a:srgbClr val="1A2D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3" name="Content Placeholder 2">
            <a:extLst>
              <a:ext uri="{FF2B5EF4-FFF2-40B4-BE49-F238E27FC236}">
                <a16:creationId xmlns:a16="http://schemas.microsoft.com/office/drawing/2014/main" id="{2903B3A6-CB5C-4CDF-9CFF-C24B3D5C982F}"/>
              </a:ext>
            </a:extLst>
          </p:cNvPr>
          <p:cNvSpPr>
            <a:spLocks noGrp="1"/>
          </p:cNvSpPr>
          <p:nvPr>
            <p:ph idx="1"/>
          </p:nvPr>
        </p:nvSpPr>
        <p:spPr>
          <a:xfrm>
            <a:off x="399393" y="1996965"/>
            <a:ext cx="5786714" cy="4677103"/>
          </a:xfrm>
        </p:spPr>
        <p:txBody>
          <a:bodyPr>
            <a:normAutofit/>
          </a:bodyPr>
          <a:lstStyle/>
          <a:p>
            <a:pPr marL="0" indent="0">
              <a:buNone/>
            </a:pPr>
            <a:r>
              <a:rPr lang="lv-LV" sz="1600" b="0" i="0" dirty="0">
                <a:effectLst/>
                <a:latin typeface="Roboto" panose="02000000000000000000" pitchFamily="2" charset="0"/>
                <a:ea typeface="Roboto" panose="02000000000000000000" pitchFamily="2" charset="0"/>
              </a:rPr>
              <a:t>Lai tiktu atlasītiem, ekspertiem jābūt </a:t>
            </a:r>
          </a:p>
          <a:p>
            <a:r>
              <a:rPr lang="lv-LV" sz="1600" b="0" i="0" dirty="0">
                <a:effectLst/>
                <a:latin typeface="Roboto" panose="02000000000000000000" pitchFamily="2" charset="0"/>
                <a:ea typeface="Roboto" panose="02000000000000000000" pitchFamily="2" charset="0"/>
              </a:rPr>
              <a:t>augsta līmeņa speciālajām zināšanām attiecīgajās jomās;
pieejamiem neregulāriem īstermiņa uzdevumiem;</a:t>
            </a:r>
          </a:p>
          <a:p>
            <a:r>
              <a:rPr lang="lv-LV" sz="1600" b="0" i="0" dirty="0">
                <a:effectLst/>
                <a:latin typeface="Roboto" panose="02000000000000000000" pitchFamily="2" charset="0"/>
                <a:ea typeface="Roboto" panose="02000000000000000000" pitchFamily="2" charset="0"/>
              </a:rPr>
              <a:t>labas iemaņās angļu un franču un/vai vācu valod</a:t>
            </a:r>
            <a:r>
              <a:rPr lang="lv-LV" sz="1600" dirty="0">
                <a:latin typeface="Roboto" panose="02000000000000000000" pitchFamily="2" charset="0"/>
                <a:ea typeface="Roboto" panose="02000000000000000000" pitchFamily="2" charset="0"/>
              </a:rPr>
              <a:t>ā;</a:t>
            </a:r>
            <a:endParaRPr lang="lv-LV" sz="1600" b="0" i="0" dirty="0">
              <a:effectLst/>
              <a:latin typeface="Roboto" panose="02000000000000000000" pitchFamily="2" charset="0"/>
              <a:ea typeface="Roboto" panose="02000000000000000000" pitchFamily="2" charset="0"/>
            </a:endParaRPr>
          </a:p>
          <a:p>
            <a:r>
              <a:rPr lang="lv-LV" sz="1600" dirty="0">
                <a:latin typeface="Roboto" panose="02000000000000000000" pitchFamily="2" charset="0"/>
                <a:ea typeface="Roboto" panose="02000000000000000000" pitchFamily="2" charset="0"/>
              </a:rPr>
              <a:t>Iemaņās </a:t>
            </a:r>
            <a:r>
              <a:rPr lang="lv-LV" sz="1600" b="0" i="0" dirty="0">
                <a:effectLst/>
                <a:latin typeface="Roboto" panose="02000000000000000000" pitchFamily="2" charset="0"/>
                <a:ea typeface="Roboto" panose="02000000000000000000" pitchFamily="2" charset="0"/>
              </a:rPr>
              <a:t>izmantot IT rīkus;</a:t>
            </a:r>
          </a:p>
          <a:p>
            <a:pPr marL="0" indent="0">
              <a:lnSpc>
                <a:spcPct val="110000"/>
              </a:lnSpc>
              <a:buNone/>
            </a:pPr>
            <a:r>
              <a:rPr lang="lv-LV" sz="1200" b="0" i="0" spc="300" dirty="0">
                <a:solidFill>
                  <a:schemeClr val="bg1"/>
                </a:solidFill>
                <a:effectLst/>
                <a:latin typeface="Roboto" panose="02000000000000000000" pitchFamily="2" charset="0"/>
                <a:ea typeface="Roboto" panose="02000000000000000000" pitchFamily="2" charset="0"/>
              </a:rPr>
              <a:t>!Ikviens var reģistrēt savu interesi kļūt par ekspertu!</a:t>
            </a:r>
            <a:r>
              <a:rPr lang="lv-LV" sz="1600" b="0" i="0" dirty="0">
                <a:effectLst/>
                <a:latin typeface="Roboto" panose="02000000000000000000" pitchFamily="2" charset="0"/>
                <a:ea typeface="Roboto" panose="02000000000000000000" pitchFamily="2" charset="0"/>
              </a:rPr>
              <a:t>
Novērtēšanas un pārskatīšanas darbu var pilnībā vai daļēji veikt eksperta dzīvesvietā vai darba vietā, vai Komisijas telpās.
Attiecībā uz konkrētām programmām un darbībām (piemēram, pamatprogrammu "Apvārsnis 2020") eksperti var iesniegt savus pētniecības pieteikumus, veicot novērtējumus kā eksperts, ar nosacījumu, ka </a:t>
            </a:r>
            <a:r>
              <a:rPr lang="lv-LV" sz="1600" b="0" i="0" u="sng" dirty="0">
                <a:effectLst/>
                <a:latin typeface="Roboto" panose="02000000000000000000" pitchFamily="2" charset="0"/>
                <a:ea typeface="Roboto" panose="02000000000000000000" pitchFamily="2" charset="0"/>
              </a:rPr>
              <a:t>nav interešu konflikta</a:t>
            </a:r>
            <a:r>
              <a:rPr lang="lv-LV" sz="1600" b="0" i="0" dirty="0">
                <a:effectLst/>
                <a:latin typeface="Roboto" panose="02000000000000000000" pitchFamily="2" charset="0"/>
                <a:ea typeface="Roboto" panose="02000000000000000000" pitchFamily="2" charset="0"/>
              </a:rPr>
              <a:t>.</a:t>
            </a:r>
          </a:p>
          <a:p>
            <a:pPr marL="0" indent="0">
              <a:lnSpc>
                <a:spcPct val="110000"/>
              </a:lnSpc>
              <a:buNone/>
            </a:pPr>
            <a:r>
              <a:rPr lang="lv-LV" sz="1600" b="1" i="0" dirty="0">
                <a:effectLst/>
                <a:latin typeface="Roboto" panose="02000000000000000000" pitchFamily="2" charset="0"/>
                <a:ea typeface="Roboto" panose="02000000000000000000" pitchFamily="2" charset="0"/>
              </a:rPr>
              <a:t>Eksperti netiks norīkoti izvērtēt savu priekšlikumu.</a:t>
            </a:r>
            <a:endParaRPr lang="lv-LV" sz="1600" b="1" dirty="0">
              <a:latin typeface="Roboto" panose="02000000000000000000" pitchFamily="2" charset="0"/>
              <a:ea typeface="Roboto" panose="02000000000000000000" pitchFamily="2" charset="0"/>
            </a:endParaRPr>
          </a:p>
        </p:txBody>
      </p:sp>
      <p:pic>
        <p:nvPicPr>
          <p:cNvPr id="5" name="Picture 4" descr="Man looking at wooden figure">
            <a:extLst>
              <a:ext uri="{FF2B5EF4-FFF2-40B4-BE49-F238E27FC236}">
                <a16:creationId xmlns:a16="http://schemas.microsoft.com/office/drawing/2014/main" id="{5A118093-4D4A-48F7-B27A-F7373EB4E0D1}"/>
              </a:ext>
            </a:extLst>
          </p:cNvPr>
          <p:cNvPicPr>
            <a:picLocks noChangeAspect="1"/>
          </p:cNvPicPr>
          <p:nvPr/>
        </p:nvPicPr>
        <p:blipFill rotWithShape="1">
          <a:blip r:embed="rId2">
            <a:extLst>
              <a:ext uri="{28A0092B-C50C-407E-A947-70E740481C1C}">
                <a14:useLocalDpi xmlns:a14="http://schemas.microsoft.com/office/drawing/2010/main" val="0"/>
              </a:ext>
            </a:extLst>
          </a:blip>
          <a:srcRect l="35974" r="5598" b="-1"/>
          <a:stretch/>
        </p:blipFill>
        <p:spPr>
          <a:xfrm>
            <a:off x="6189155" y="10"/>
            <a:ext cx="6002844" cy="6857990"/>
          </a:xfrm>
          <a:prstGeom prst="rect">
            <a:avLst/>
          </a:prstGeom>
          <a:effectLst/>
        </p:spPr>
      </p:pic>
    </p:spTree>
    <p:extLst>
      <p:ext uri="{BB962C8B-B14F-4D97-AF65-F5344CB8AC3E}">
        <p14:creationId xmlns:p14="http://schemas.microsoft.com/office/powerpoint/2010/main" val="35071615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A4D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hlinkClick r:id="rId2"/>
            <a:extLst>
              <a:ext uri="{FF2B5EF4-FFF2-40B4-BE49-F238E27FC236}">
                <a16:creationId xmlns:a16="http://schemas.microsoft.com/office/drawing/2014/main" id="{329F5575-1438-480F-8FA5-1B5E954109A8}"/>
              </a:ext>
            </a:extLst>
          </p:cNvPr>
          <p:cNvPicPr>
            <a:picLocks noGrp="1" noChangeAspect="1"/>
          </p:cNvPicPr>
          <p:nvPr>
            <p:ph idx="1"/>
          </p:nvPr>
        </p:nvPicPr>
        <p:blipFill rotWithShape="1">
          <a:blip r:embed="rId3"/>
          <a:srcRect t="12057" b="5324"/>
          <a:stretch/>
        </p:blipFill>
        <p:spPr>
          <a:xfrm>
            <a:off x="643467" y="895034"/>
            <a:ext cx="10905066" cy="5067932"/>
          </a:xfrm>
          <a:prstGeom prst="rect">
            <a:avLst/>
          </a:prstGeom>
        </p:spPr>
      </p:pic>
    </p:spTree>
    <p:extLst>
      <p:ext uri="{BB962C8B-B14F-4D97-AF65-F5344CB8AC3E}">
        <p14:creationId xmlns:p14="http://schemas.microsoft.com/office/powerpoint/2010/main" val="42279804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A6EECF-047C-4A8A-8A77-96B6D0B3B13F}"/>
              </a:ext>
            </a:extLst>
          </p:cNvPr>
          <p:cNvSpPr>
            <a:spLocks noGrp="1"/>
          </p:cNvSpPr>
          <p:nvPr>
            <p:ph type="title"/>
          </p:nvPr>
        </p:nvSpPr>
        <p:spPr>
          <a:xfrm>
            <a:off x="321564" y="473520"/>
            <a:ext cx="8410231" cy="1608328"/>
          </a:xfrm>
        </p:spPr>
        <p:txBody>
          <a:bodyPr vert="horz" lIns="91440" tIns="45720" rIns="91440" bIns="45720" rtlCol="0" anchor="ctr">
            <a:normAutofit/>
          </a:bodyPr>
          <a:lstStyle/>
          <a:p>
            <a:r>
              <a:rPr lang="en-US" spc="300" dirty="0"/>
              <a:t>HORIZONTĀLAS PRIORITĀTES</a:t>
            </a:r>
          </a:p>
        </p:txBody>
      </p:sp>
      <p:sp>
        <p:nvSpPr>
          <p:cNvPr id="18" name="Rectangle 17">
            <a:extLst>
              <a:ext uri="{FF2B5EF4-FFF2-40B4-BE49-F238E27FC236}">
                <a16:creationId xmlns:a16="http://schemas.microsoft.com/office/drawing/2014/main" id="{5AAE9118-0436-4488-AC4A-C14DF6A7B6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2211010"/>
            <a:ext cx="12192002" cy="464699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ounded Rectangle 26">
            <a:extLst>
              <a:ext uri="{FF2B5EF4-FFF2-40B4-BE49-F238E27FC236}">
                <a16:creationId xmlns:a16="http://schemas.microsoft.com/office/drawing/2014/main" id="{48AADC38-41AB-482C-B8C3-6B9CD91B6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564" y="2426035"/>
            <a:ext cx="11548872" cy="3930315"/>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Content Placeholder 10">
            <a:extLst>
              <a:ext uri="{FF2B5EF4-FFF2-40B4-BE49-F238E27FC236}">
                <a16:creationId xmlns:a16="http://schemas.microsoft.com/office/drawing/2014/main" id="{DB25433E-F005-40B0-86F1-8BA848CF38CC}"/>
              </a:ext>
            </a:extLst>
          </p:cNvPr>
          <p:cNvPicPr>
            <a:picLocks noGrp="1" noChangeAspect="1"/>
          </p:cNvPicPr>
          <p:nvPr>
            <p:ph sz="half" idx="2"/>
          </p:nvPr>
        </p:nvPicPr>
        <p:blipFill rotWithShape="1">
          <a:blip r:embed="rId2"/>
          <a:srcRect l="6852" t="14846" r="21809" b="7056"/>
          <a:stretch/>
        </p:blipFill>
        <p:spPr>
          <a:xfrm>
            <a:off x="403110" y="2684359"/>
            <a:ext cx="6158006" cy="3463878"/>
          </a:xfrm>
          <a:prstGeom prst="rect">
            <a:avLst/>
          </a:prstGeom>
        </p:spPr>
      </p:pic>
      <p:pic>
        <p:nvPicPr>
          <p:cNvPr id="5" name="Content Placeholder 4">
            <a:extLst>
              <a:ext uri="{FF2B5EF4-FFF2-40B4-BE49-F238E27FC236}">
                <a16:creationId xmlns:a16="http://schemas.microsoft.com/office/drawing/2014/main" id="{36D700FF-B2CE-45E3-8F6A-2C036BDFD990}"/>
              </a:ext>
            </a:extLst>
          </p:cNvPr>
          <p:cNvPicPr>
            <a:picLocks noChangeAspect="1"/>
          </p:cNvPicPr>
          <p:nvPr/>
        </p:nvPicPr>
        <p:blipFill rotWithShape="1">
          <a:blip r:embed="rId3"/>
          <a:srcRect l="8696" t="14766" r="27327" b="4930"/>
          <a:stretch/>
        </p:blipFill>
        <p:spPr>
          <a:xfrm>
            <a:off x="6642662" y="2684359"/>
            <a:ext cx="4905984" cy="3463878"/>
          </a:xfrm>
          <a:prstGeom prst="rect">
            <a:avLst/>
          </a:prstGeom>
        </p:spPr>
      </p:pic>
      <p:pic>
        <p:nvPicPr>
          <p:cNvPr id="3074" name="Picture 2" descr="Left Hand Drawn Arrow Icons - Download Free Vector Icons | Noun Project">
            <a:extLst>
              <a:ext uri="{FF2B5EF4-FFF2-40B4-BE49-F238E27FC236}">
                <a16:creationId xmlns:a16="http://schemas.microsoft.com/office/drawing/2014/main" id="{E1FBF758-99A0-4BDC-97BA-F86CC33A87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393530">
            <a:off x="7547336" y="1129348"/>
            <a:ext cx="1905000"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800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8" name="Rectangle 137">
            <a:extLst>
              <a:ext uri="{FF2B5EF4-FFF2-40B4-BE49-F238E27FC236}">
                <a16:creationId xmlns:a16="http://schemas.microsoft.com/office/drawing/2014/main" id="{D2B783EE-0239-4717-BBEA-8C9EAC61C8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EC60A22-F959-48CB-BA58-5B7B12323911}"/>
              </a:ext>
            </a:extLst>
          </p:cNvPr>
          <p:cNvSpPr>
            <a:spLocks noGrp="1"/>
          </p:cNvSpPr>
          <p:nvPr>
            <p:ph type="title"/>
          </p:nvPr>
        </p:nvSpPr>
        <p:spPr>
          <a:xfrm>
            <a:off x="875757" y="1402166"/>
            <a:ext cx="5120561" cy="1325563"/>
          </a:xfrm>
        </p:spPr>
        <p:txBody>
          <a:bodyPr>
            <a:normAutofit/>
          </a:bodyPr>
          <a:lstStyle/>
          <a:p>
            <a:r>
              <a:rPr lang="lv-LV" sz="3200" dirty="0">
                <a:latin typeface="Roboto" panose="02000000000000000000" pitchFamily="2" charset="0"/>
                <a:ea typeface="Roboto" panose="02000000000000000000" pitchFamily="2" charset="0"/>
              </a:rPr>
              <a:t>DZIMUMU </a:t>
            </a:r>
            <a:br>
              <a:rPr lang="lv-LV" sz="3200" dirty="0">
                <a:latin typeface="Roboto" panose="02000000000000000000" pitchFamily="2" charset="0"/>
                <a:ea typeface="Roboto" panose="02000000000000000000" pitchFamily="2" charset="0"/>
              </a:rPr>
            </a:br>
            <a:r>
              <a:rPr lang="lv-LV" sz="3200" dirty="0">
                <a:latin typeface="Roboto" panose="02000000000000000000" pitchFamily="2" charset="0"/>
                <a:ea typeface="Roboto" panose="02000000000000000000" pitchFamily="2" charset="0"/>
              </a:rPr>
              <a:t>LĪDZTIESĪBAS PLĀNS</a:t>
            </a:r>
          </a:p>
        </p:txBody>
      </p:sp>
      <p:sp>
        <p:nvSpPr>
          <p:cNvPr id="3" name="Content Placeholder 2">
            <a:extLst>
              <a:ext uri="{FF2B5EF4-FFF2-40B4-BE49-F238E27FC236}">
                <a16:creationId xmlns:a16="http://schemas.microsoft.com/office/drawing/2014/main" id="{A568625D-102B-4049-9F3F-9EFEC2BA9723}"/>
              </a:ext>
            </a:extLst>
          </p:cNvPr>
          <p:cNvSpPr>
            <a:spLocks noGrp="1"/>
          </p:cNvSpPr>
          <p:nvPr>
            <p:ph idx="1"/>
          </p:nvPr>
        </p:nvSpPr>
        <p:spPr>
          <a:xfrm>
            <a:off x="177651" y="3007910"/>
            <a:ext cx="6411310" cy="4351338"/>
          </a:xfrm>
        </p:spPr>
        <p:txBody>
          <a:bodyPr>
            <a:normAutofit/>
          </a:bodyPr>
          <a:lstStyle/>
          <a:p>
            <a:pPr lvl="1">
              <a:lnSpc>
                <a:spcPct val="150000"/>
              </a:lnSpc>
            </a:pPr>
            <a:r>
              <a:rPr lang="lv-LV" dirty="0">
                <a:latin typeface="Roboto" panose="02000000000000000000" pitchFamily="2" charset="0"/>
                <a:ea typeface="Roboto" panose="02000000000000000000" pitchFamily="2" charset="0"/>
              </a:rPr>
              <a:t>Katrai juridiskai personai, kas ir valsts iestāde, pētniecības organizācija vai augstākās izglītības iestāde, jābūt </a:t>
            </a:r>
            <a:r>
              <a:rPr lang="lv-LV" b="1" dirty="0">
                <a:latin typeface="Roboto" panose="02000000000000000000" pitchFamily="2" charset="0"/>
                <a:ea typeface="Roboto" panose="02000000000000000000" pitchFamily="2" charset="0"/>
              </a:rPr>
              <a:t>Dzimumu līdztiesības plāns.</a:t>
            </a:r>
          </a:p>
        </p:txBody>
      </p:sp>
      <p:sp>
        <p:nvSpPr>
          <p:cNvPr id="140" name="Oval 139">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20569" y="1364732"/>
            <a:ext cx="947488" cy="92178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7170" name="Picture 2" descr="LU Atomfizikas un spektroskopijas institūts">
            <a:extLst>
              <a:ext uri="{FF2B5EF4-FFF2-40B4-BE49-F238E27FC236}">
                <a16:creationId xmlns:a16="http://schemas.microsoft.com/office/drawing/2014/main" id="{74508C5C-0DB6-409B-BE16-34971F2D167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3740"/>
          <a:stretch/>
        </p:blipFill>
        <p:spPr bwMode="auto">
          <a:xfrm>
            <a:off x="7901259" y="2727729"/>
            <a:ext cx="4290741" cy="4130271"/>
          </a:xfrm>
          <a:custGeom>
            <a:avLst/>
            <a:gdLst/>
            <a:ahLst/>
            <a:cxnLst/>
            <a:rect l="l" t="t" r="r" b="b"/>
            <a:pathLst>
              <a:path w="4290741" h="4130271">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a:noFill/>
          <a:extLst>
            <a:ext uri="{909E8E84-426E-40DD-AFC4-6F175D3DCCD1}">
              <a14:hiddenFill xmlns:a14="http://schemas.microsoft.com/office/drawing/2010/main">
                <a:solidFill>
                  <a:srgbClr val="FFFFFF"/>
                </a:solidFill>
              </a14:hiddenFill>
            </a:ext>
          </a:extLst>
        </p:spPr>
      </p:pic>
      <p:sp>
        <p:nvSpPr>
          <p:cNvPr id="142" name="Arc 141">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4759070" flipV="1">
            <a:off x="6034138" y="-673140"/>
            <a:ext cx="4021193" cy="4021193"/>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9218" name="Picture 2" descr="Pin by Katie Clevenger on This ones for the girls | Gender equality,  Equality, Women issues">
            <a:extLst>
              <a:ext uri="{FF2B5EF4-FFF2-40B4-BE49-F238E27FC236}">
                <a16:creationId xmlns:a16="http://schemas.microsoft.com/office/drawing/2014/main" id="{635F7B00-A9A9-421A-9427-914F467A9B57}"/>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7790" t="11995" r="17787" b="2534"/>
          <a:stretch/>
        </p:blipFill>
        <p:spPr bwMode="auto">
          <a:xfrm>
            <a:off x="6261607" y="1"/>
            <a:ext cx="3519312" cy="3007909"/>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2B5D2577-4569-4BA9-AC26-B7B571774E59}"/>
              </a:ext>
            </a:extLst>
          </p:cNvPr>
          <p:cNvSpPr txBox="1"/>
          <p:nvPr/>
        </p:nvSpPr>
        <p:spPr>
          <a:xfrm>
            <a:off x="4097055" y="5735638"/>
            <a:ext cx="5092194" cy="664373"/>
          </a:xfrm>
          <a:prstGeom prst="rect">
            <a:avLst/>
          </a:prstGeom>
          <a:solidFill>
            <a:srgbClr val="000000">
              <a:alpha val="50000"/>
            </a:srgbClr>
          </a:solidFill>
          <a:ln>
            <a:noFill/>
          </a:ln>
        </p:spPr>
        <p:txBody>
          <a:bodyPr wrap="square">
            <a:noAutofit/>
          </a:bodyPr>
          <a:lstStyle/>
          <a:p>
            <a:pPr algn="ctr">
              <a:spcAft>
                <a:spcPts val="600"/>
              </a:spcAft>
            </a:pPr>
            <a:r>
              <a:rPr lang="lv-LV" sz="1600" spc="300" dirty="0">
                <a:solidFill>
                  <a:srgbClr val="FFFFFF"/>
                </a:solidFill>
                <a:hlinkClick r:id="rId5">
                  <a:extLst>
                    <a:ext uri="{A12FA001-AC4F-418D-AE19-62706E023703}">
                      <ahyp:hlinkClr xmlns:ahyp="http://schemas.microsoft.com/office/drawing/2018/hyperlinkcolor" val="tx"/>
                    </a:ext>
                  </a:extLst>
                </a:hlinkClick>
              </a:rPr>
              <a:t>VIAA – Dzimumu līdztiesības plāns // </a:t>
            </a:r>
            <a:r>
              <a:rPr lang="lv-LV" sz="1600" spc="300" dirty="0" err="1">
                <a:solidFill>
                  <a:srgbClr val="FFFFFF"/>
                </a:solidFill>
                <a:hlinkClick r:id="rId5">
                  <a:extLst>
                    <a:ext uri="{A12FA001-AC4F-418D-AE19-62706E023703}">
                      <ahyp:hlinkClr xmlns:ahyp="http://schemas.microsoft.com/office/drawing/2018/hyperlinkcolor" val="tx"/>
                    </a:ext>
                  </a:extLst>
                </a:hlinkClick>
              </a:rPr>
              <a:t>vebinārs</a:t>
            </a:r>
            <a:endParaRPr lang="lv-LV" sz="1600" spc="300" dirty="0">
              <a:solidFill>
                <a:srgbClr val="FFFFFF"/>
              </a:solidFill>
            </a:endParaRPr>
          </a:p>
        </p:txBody>
      </p:sp>
    </p:spTree>
    <p:extLst>
      <p:ext uri="{BB962C8B-B14F-4D97-AF65-F5344CB8AC3E}">
        <p14:creationId xmlns:p14="http://schemas.microsoft.com/office/powerpoint/2010/main" val="13638827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27" name="Rectangle 10">
            <a:extLst>
              <a:ext uri="{FF2B5EF4-FFF2-40B4-BE49-F238E27FC236}">
                <a16:creationId xmlns:a16="http://schemas.microsoft.com/office/drawing/2014/main" id="{B0792D4F-247E-46FE-85FC-881DEFA41D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pic>
        <p:nvPicPr>
          <p:cNvPr id="5" name="Picture 2" descr="DEEP TECH — Ian Hammond">
            <a:extLst>
              <a:ext uri="{FF2B5EF4-FFF2-40B4-BE49-F238E27FC236}">
                <a16:creationId xmlns:a16="http://schemas.microsoft.com/office/drawing/2014/main" id="{CE2A2B7C-9734-4716-A1BC-96B9CDA2C094}"/>
              </a:ext>
            </a:extLst>
          </p:cNvPr>
          <p:cNvPicPr>
            <a:picLocks noGrp="1" noChangeAspect="1" noChangeArrowheads="1"/>
          </p:cNvPicPr>
          <p:nvPr>
            <p:ph sz="half" idx="1"/>
          </p:nvPr>
        </p:nvPicPr>
        <p:blipFill rotWithShape="1">
          <a:blip r:embed="rId2">
            <a:duotone>
              <a:schemeClr val="accent2">
                <a:shade val="45000"/>
                <a:satMod val="135000"/>
              </a:schemeClr>
              <a:prstClr val="white"/>
            </a:duotone>
            <a:extLst>
              <a:ext uri="{28A0092B-C50C-407E-A947-70E740481C1C}">
                <a14:useLocalDpi xmlns:a14="http://schemas.microsoft.com/office/drawing/2010/main" val="0"/>
              </a:ext>
            </a:extLst>
          </a:blip>
          <a:srcRect l="42979" r="4495"/>
          <a:stretch/>
        </p:blipFill>
        <p:spPr bwMode="auto">
          <a:xfrm>
            <a:off x="3961083" y="320040"/>
            <a:ext cx="4266786" cy="4305291"/>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12">
            <a:extLst>
              <a:ext uri="{FF2B5EF4-FFF2-40B4-BE49-F238E27FC236}">
                <a16:creationId xmlns:a16="http://schemas.microsoft.com/office/drawing/2014/main" id="{FA3CD3A3-D3C1-4567-BEC0-3A50E9A3A6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4782312"/>
            <a:ext cx="11548872" cy="1755648"/>
          </a:xfrm>
          <a:prstGeom prst="rect">
            <a:avLst/>
          </a:prstGeom>
          <a:solidFill>
            <a:schemeClr val="tx1">
              <a:alpha val="93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0A11BF1-179A-4C94-8F8F-A8FC70D2FD45}"/>
              </a:ext>
            </a:extLst>
          </p:cNvPr>
          <p:cNvSpPr>
            <a:spLocks noGrp="1"/>
          </p:cNvSpPr>
          <p:nvPr>
            <p:ph type="title"/>
          </p:nvPr>
        </p:nvSpPr>
        <p:spPr>
          <a:xfrm>
            <a:off x="841248" y="5010912"/>
            <a:ext cx="2889504" cy="1344168"/>
          </a:xfrm>
        </p:spPr>
        <p:txBody>
          <a:bodyPr vert="horz" lIns="91440" tIns="45720" rIns="91440" bIns="45720" rtlCol="0" anchor="ctr">
            <a:normAutofit/>
          </a:bodyPr>
          <a:lstStyle/>
          <a:p>
            <a:r>
              <a:rPr lang="en-US" sz="6000" kern="1200" spc="600" dirty="0">
                <a:solidFill>
                  <a:schemeClr val="bg1"/>
                </a:solidFill>
                <a:latin typeface="+mj-lt"/>
                <a:ea typeface="+mj-ea"/>
                <a:cs typeface="+mj-cs"/>
              </a:rPr>
              <a:t>EIC</a:t>
            </a:r>
            <a:r>
              <a:rPr lang="en-US" sz="2600" kern="1200" spc="600" dirty="0">
                <a:solidFill>
                  <a:schemeClr val="bg1"/>
                </a:solidFill>
                <a:latin typeface="+mj-lt"/>
                <a:ea typeface="+mj-ea"/>
                <a:cs typeface="+mj-cs"/>
              </a:rPr>
              <a:t> </a:t>
            </a:r>
          </a:p>
        </p:txBody>
      </p:sp>
      <p:cxnSp>
        <p:nvCxnSpPr>
          <p:cNvPr id="15" name="Straight Connector 14">
            <a:extLst>
              <a:ext uri="{FF2B5EF4-FFF2-40B4-BE49-F238E27FC236}">
                <a16:creationId xmlns:a16="http://schemas.microsoft.com/office/drawing/2014/main" id="{B56D13EF-D431-4D0F-BFFC-1B5A686FF9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059936" y="5237979"/>
            <a:ext cx="0" cy="914400"/>
          </a:xfrm>
          <a:prstGeom prst="line">
            <a:avLst/>
          </a:prstGeom>
          <a:ln w="19050">
            <a:solidFill>
              <a:schemeClr val="bg1">
                <a:alpha val="80000"/>
              </a:schemeClr>
            </a:solidFil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C0236CE6-E1D9-48EB-9979-CE82DE30CA81}"/>
              </a:ext>
            </a:extLst>
          </p:cNvPr>
          <p:cNvSpPr>
            <a:spLocks noGrp="1"/>
          </p:cNvSpPr>
          <p:nvPr>
            <p:ph sz="half" idx="2"/>
          </p:nvPr>
        </p:nvSpPr>
        <p:spPr>
          <a:xfrm>
            <a:off x="4327189" y="5124445"/>
            <a:ext cx="7543245" cy="1117101"/>
          </a:xfrm>
        </p:spPr>
        <p:txBody>
          <a:bodyPr vert="horz" lIns="91440" tIns="45720" rIns="91440" bIns="45720" rtlCol="0" anchor="ctr">
            <a:normAutofit lnSpcReduction="10000"/>
          </a:bodyPr>
          <a:lstStyle/>
          <a:p>
            <a:pPr marL="0" indent="0">
              <a:lnSpc>
                <a:spcPct val="100000"/>
              </a:lnSpc>
              <a:buNone/>
            </a:pPr>
            <a:r>
              <a:rPr lang="lv-LV" sz="1800" b="1" i="0" u="none" strike="noStrike" spc="300" baseline="0" dirty="0" err="1">
                <a:solidFill>
                  <a:srgbClr val="000000"/>
                </a:solidFill>
                <a:latin typeface="Roboto" panose="02000000000000000000" pitchFamily="2" charset="0"/>
                <a:ea typeface="Roboto" panose="02000000000000000000" pitchFamily="2" charset="0"/>
              </a:rPr>
              <a:t>Deep</a:t>
            </a:r>
            <a:r>
              <a:rPr lang="lv-LV" sz="1800" b="1" i="0" u="none" strike="noStrike" spc="300" baseline="0" dirty="0">
                <a:solidFill>
                  <a:srgbClr val="000000"/>
                </a:solidFill>
                <a:latin typeface="Roboto" panose="02000000000000000000" pitchFamily="2" charset="0"/>
                <a:ea typeface="Roboto" panose="02000000000000000000" pitchFamily="2" charset="0"/>
              </a:rPr>
              <a:t> </a:t>
            </a:r>
            <a:r>
              <a:rPr lang="lv-LV" sz="1800" b="1" i="0" u="none" strike="noStrike" spc="300" baseline="0" dirty="0" err="1">
                <a:solidFill>
                  <a:srgbClr val="000000"/>
                </a:solidFill>
                <a:latin typeface="Roboto" panose="02000000000000000000" pitchFamily="2" charset="0"/>
                <a:ea typeface="Roboto" panose="02000000000000000000" pitchFamily="2" charset="0"/>
              </a:rPr>
              <a:t>tech</a:t>
            </a:r>
            <a:r>
              <a:rPr lang="lv-LV" sz="1800" b="1" i="0" u="none" strike="noStrike" spc="300" baseline="0" dirty="0">
                <a:solidFill>
                  <a:srgbClr val="000000"/>
                </a:solidFill>
                <a:latin typeface="Roboto" panose="02000000000000000000" pitchFamily="2" charset="0"/>
                <a:ea typeface="Roboto" panose="02000000000000000000" pitchFamily="2" charset="0"/>
              </a:rPr>
              <a:t> </a:t>
            </a:r>
            <a:r>
              <a:rPr lang="lv-LV" sz="1800" i="0" u="none" strike="noStrike" baseline="0" dirty="0">
                <a:solidFill>
                  <a:srgbClr val="000000"/>
                </a:solidFill>
                <a:latin typeface="Roboto" panose="02000000000000000000" pitchFamily="2" charset="0"/>
                <a:ea typeface="Roboto" panose="02000000000000000000" pitchFamily="2" charset="0"/>
              </a:rPr>
              <a:t>ir tehnoloģija, kuras pamatā ir </a:t>
            </a:r>
            <a:r>
              <a:rPr lang="lv-LV" sz="1800" b="1" i="0" u="none" strike="noStrike" baseline="0" dirty="0">
                <a:solidFill>
                  <a:srgbClr val="000000"/>
                </a:solidFill>
                <a:latin typeface="Roboto" panose="02000000000000000000" pitchFamily="2" charset="0"/>
                <a:ea typeface="Roboto" panose="02000000000000000000" pitchFamily="2" charset="0"/>
              </a:rPr>
              <a:t>progresīvi zinātnes sasniegumi un atklājumi </a:t>
            </a:r>
            <a:r>
              <a:rPr lang="lv-LV" sz="1800" i="0" u="none" strike="noStrike" baseline="0" dirty="0">
                <a:solidFill>
                  <a:srgbClr val="000000"/>
                </a:solidFill>
                <a:latin typeface="Roboto" panose="02000000000000000000" pitchFamily="2" charset="0"/>
                <a:ea typeface="Roboto" panose="02000000000000000000" pitchFamily="2" charset="0"/>
              </a:rPr>
              <a:t>un kuru raksturo nepieciešamība palikt tehnoloģiskajā priekšplānā, pastāvīgi mijiedarbojoties ar jaunām idejām un laboratorijas rezultātiem.</a:t>
            </a:r>
            <a:endParaRPr lang="lv-LV" sz="1700" dirty="0">
              <a:solidFill>
                <a:schemeClr val="bg1"/>
              </a:solidFill>
              <a:latin typeface="Roboto" panose="02000000000000000000" pitchFamily="2" charset="0"/>
              <a:ea typeface="Roboto" panose="02000000000000000000" pitchFamily="2" charset="0"/>
            </a:endParaRPr>
          </a:p>
        </p:txBody>
      </p:sp>
      <p:sp>
        <p:nvSpPr>
          <p:cNvPr id="6" name="TextBox 5">
            <a:extLst>
              <a:ext uri="{FF2B5EF4-FFF2-40B4-BE49-F238E27FC236}">
                <a16:creationId xmlns:a16="http://schemas.microsoft.com/office/drawing/2014/main" id="{8CA33F90-2CA9-40CF-8F22-EDB5A5EA73C6}"/>
              </a:ext>
            </a:extLst>
          </p:cNvPr>
          <p:cNvSpPr txBox="1"/>
          <p:nvPr/>
        </p:nvSpPr>
        <p:spPr>
          <a:xfrm>
            <a:off x="7603650" y="4211544"/>
            <a:ext cx="4266786" cy="430529"/>
          </a:xfrm>
          <a:prstGeom prst="rect">
            <a:avLst/>
          </a:prstGeom>
          <a:solidFill>
            <a:srgbClr val="BE5108"/>
          </a:solidFill>
          <a:ln>
            <a:noFill/>
          </a:ln>
        </p:spPr>
        <p:txBody>
          <a:bodyPr wrap="square">
            <a:noAutofit/>
          </a:bodyPr>
          <a:lstStyle/>
          <a:p>
            <a:pPr algn="ctr">
              <a:spcAft>
                <a:spcPts val="600"/>
              </a:spcAft>
            </a:pPr>
            <a:r>
              <a:rPr lang="lv-LV" sz="1300" b="0" i="0" dirty="0">
                <a:solidFill>
                  <a:srgbClr val="FFFFFF"/>
                </a:solidFill>
                <a:effectLst/>
              </a:rPr>
              <a:t> </a:t>
            </a:r>
            <a:r>
              <a:rPr lang="lv-LV" sz="2000" b="1" i="0" dirty="0" err="1">
                <a:solidFill>
                  <a:srgbClr val="FFFFFF"/>
                </a:solidFill>
                <a:effectLst/>
              </a:rPr>
              <a:t>Elon</a:t>
            </a:r>
            <a:r>
              <a:rPr lang="lv-LV" sz="2000" b="1" i="0" dirty="0">
                <a:solidFill>
                  <a:srgbClr val="FFFFFF"/>
                </a:solidFill>
                <a:effectLst/>
              </a:rPr>
              <a:t> </a:t>
            </a:r>
            <a:r>
              <a:rPr lang="lv-LV" sz="2000" b="1" i="0" dirty="0" err="1">
                <a:solidFill>
                  <a:srgbClr val="FFFFFF"/>
                </a:solidFill>
                <a:effectLst/>
              </a:rPr>
              <a:t>Musk</a:t>
            </a:r>
            <a:r>
              <a:rPr lang="lv-LV" sz="2000" b="0" i="0" dirty="0" err="1">
                <a:solidFill>
                  <a:srgbClr val="FFFFFF"/>
                </a:solidFill>
                <a:effectLst/>
              </a:rPr>
              <a:t>’s</a:t>
            </a:r>
            <a:r>
              <a:rPr lang="lv-LV" sz="2000" b="0" i="0" dirty="0">
                <a:solidFill>
                  <a:srgbClr val="FFFFFF"/>
                </a:solidFill>
                <a:effectLst/>
              </a:rPr>
              <a:t> </a:t>
            </a:r>
            <a:r>
              <a:rPr lang="lv-LV" sz="2000" b="0" i="0" dirty="0" err="1">
                <a:solidFill>
                  <a:srgbClr val="FFFFFF"/>
                </a:solidFill>
                <a:effectLst/>
              </a:rPr>
              <a:t>startup</a:t>
            </a:r>
            <a:r>
              <a:rPr lang="lv-LV" sz="2000" b="0" i="0" dirty="0">
                <a:solidFill>
                  <a:srgbClr val="FFFFFF"/>
                </a:solidFill>
                <a:effectLst/>
              </a:rPr>
              <a:t> </a:t>
            </a:r>
            <a:r>
              <a:rPr lang="lv-LV" sz="2000" b="1" i="0" u="sng" dirty="0" err="1">
                <a:solidFill>
                  <a:srgbClr val="FFFFFF"/>
                </a:solidFill>
                <a:effectLst/>
                <a:hlinkClick r:id="rId3">
                  <a:extLst>
                    <a:ext uri="{A12FA001-AC4F-418D-AE19-62706E023703}">
                      <ahyp:hlinkClr xmlns:ahyp="http://schemas.microsoft.com/office/drawing/2018/hyperlinkcolor" val="tx"/>
                    </a:ext>
                  </a:extLst>
                </a:hlinkClick>
              </a:rPr>
              <a:t>Neuralink</a:t>
            </a:r>
            <a:endParaRPr lang="en-US" sz="1300" b="0" i="0" u="none" strike="noStrike" dirty="0">
              <a:solidFill>
                <a:srgbClr val="FFFFFF"/>
              </a:solidFill>
              <a:effectLst/>
            </a:endParaRPr>
          </a:p>
        </p:txBody>
      </p:sp>
    </p:spTree>
    <p:extLst>
      <p:ext uri="{BB962C8B-B14F-4D97-AF65-F5344CB8AC3E}">
        <p14:creationId xmlns:p14="http://schemas.microsoft.com/office/powerpoint/2010/main" val="3943542256"/>
      </p:ext>
    </p:extLst>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28" name="Rectangle 70">
            <a:extLst>
              <a:ext uri="{FF2B5EF4-FFF2-40B4-BE49-F238E27FC236}">
                <a16:creationId xmlns:a16="http://schemas.microsoft.com/office/drawing/2014/main" id="{5AA03EDC-7067-4DFF-B672-541D016AA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9" name="Rectangle 72">
            <a:extLst>
              <a:ext uri="{FF2B5EF4-FFF2-40B4-BE49-F238E27FC236}">
                <a16:creationId xmlns:a16="http://schemas.microsoft.com/office/drawing/2014/main" id="{0EBF3E39-B0BE-496A-8604-9007470FFA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0" cy="6865473"/>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BEB2D88-4C73-42BD-A58C-133084168470}"/>
              </a:ext>
            </a:extLst>
          </p:cNvPr>
          <p:cNvSpPr>
            <a:spLocks noGrp="1"/>
          </p:cNvSpPr>
          <p:nvPr>
            <p:ph type="title"/>
          </p:nvPr>
        </p:nvSpPr>
        <p:spPr>
          <a:xfrm>
            <a:off x="871442" y="396173"/>
            <a:ext cx="4353116" cy="1474666"/>
          </a:xfrm>
        </p:spPr>
        <p:txBody>
          <a:bodyPr anchor="b">
            <a:normAutofit/>
          </a:bodyPr>
          <a:lstStyle/>
          <a:p>
            <a:pPr algn="ctr"/>
            <a:r>
              <a:rPr lang="en-US" sz="3200" b="1" dirty="0">
                <a:solidFill>
                  <a:srgbClr val="595959"/>
                </a:solidFill>
              </a:rPr>
              <a:t>EIC Community </a:t>
            </a:r>
            <a:r>
              <a:rPr lang="en-US" sz="3200" b="1" dirty="0" err="1">
                <a:solidFill>
                  <a:srgbClr val="595959"/>
                </a:solidFill>
              </a:rPr>
              <a:t>platforma</a:t>
            </a:r>
            <a:r>
              <a:rPr lang="en-US" sz="3200" b="1" dirty="0">
                <a:solidFill>
                  <a:srgbClr val="595959"/>
                </a:solidFill>
              </a:rPr>
              <a:t> un </a:t>
            </a:r>
            <a:r>
              <a:rPr lang="lv-LV" sz="3200" b="1" dirty="0" err="1">
                <a:solidFill>
                  <a:srgbClr val="595959"/>
                </a:solidFill>
              </a:rPr>
              <a:t>Market</a:t>
            </a:r>
            <a:r>
              <a:rPr lang="lv-LV" sz="3200" b="1" dirty="0">
                <a:solidFill>
                  <a:srgbClr val="595959"/>
                </a:solidFill>
              </a:rPr>
              <a:t> </a:t>
            </a:r>
            <a:r>
              <a:rPr lang="lv-LV" sz="3200" b="1" dirty="0" err="1">
                <a:solidFill>
                  <a:srgbClr val="595959"/>
                </a:solidFill>
              </a:rPr>
              <a:t>Place</a:t>
            </a:r>
            <a:r>
              <a:rPr lang="en-US" sz="3200" b="1" dirty="0">
                <a:solidFill>
                  <a:srgbClr val="595959"/>
                </a:solidFill>
              </a:rPr>
              <a:t>
</a:t>
            </a:r>
            <a:endParaRPr lang="lv-LV" sz="3200" b="1" dirty="0">
              <a:solidFill>
                <a:srgbClr val="595959"/>
              </a:solidFill>
            </a:endParaRPr>
          </a:p>
        </p:txBody>
      </p:sp>
      <p:sp>
        <p:nvSpPr>
          <p:cNvPr id="3" name="Content Placeholder 2">
            <a:extLst>
              <a:ext uri="{FF2B5EF4-FFF2-40B4-BE49-F238E27FC236}">
                <a16:creationId xmlns:a16="http://schemas.microsoft.com/office/drawing/2014/main" id="{970FAEE6-11D1-4241-A5BF-A1F99C1A36D1}"/>
              </a:ext>
            </a:extLst>
          </p:cNvPr>
          <p:cNvSpPr>
            <a:spLocks noGrp="1"/>
          </p:cNvSpPr>
          <p:nvPr>
            <p:ph idx="1"/>
          </p:nvPr>
        </p:nvSpPr>
        <p:spPr>
          <a:xfrm>
            <a:off x="315310" y="1597571"/>
            <a:ext cx="5381297" cy="4987159"/>
          </a:xfrm>
        </p:spPr>
        <p:txBody>
          <a:bodyPr anchor="t">
            <a:noAutofit/>
          </a:bodyPr>
          <a:lstStyle/>
          <a:p>
            <a:pPr marL="0" indent="0">
              <a:lnSpc>
                <a:spcPct val="150000"/>
              </a:lnSpc>
              <a:buNone/>
            </a:pPr>
            <a:r>
              <a:rPr lang="lv-LV" sz="1600" b="1" dirty="0">
                <a:solidFill>
                  <a:srgbClr val="595959"/>
                </a:solidFill>
                <a:latin typeface="Roboto" panose="02000000000000000000" pitchFamily="2" charset="0"/>
                <a:ea typeface="Roboto" panose="02000000000000000000" pitchFamily="2" charset="0"/>
              </a:rPr>
              <a:t>EIC kopiena </a:t>
            </a:r>
            <a:r>
              <a:rPr lang="lv-LV" sz="1600" dirty="0">
                <a:solidFill>
                  <a:srgbClr val="595959"/>
                </a:solidFill>
                <a:latin typeface="Roboto" panose="02000000000000000000" pitchFamily="2" charset="0"/>
                <a:ea typeface="Roboto" panose="02000000000000000000" pitchFamily="2" charset="0"/>
              </a:rPr>
              <a:t>ir balstīta uz EIC Kopienas platformu: ekskluzīvu, virtuālu tikšanās vietu, kur EIC finansēti projekti un uzņēmumi var sazināties ar saviem kolēģiem un izmantot potenciālās uzņēmējdarbības partnerības, ko papildina Kopienas darbības. </a:t>
            </a:r>
            <a:r>
              <a:rPr lang="lv-LV" sz="1600" b="1" dirty="0">
                <a:solidFill>
                  <a:srgbClr val="595959"/>
                </a:solidFill>
                <a:latin typeface="Roboto" panose="02000000000000000000" pitchFamily="2" charset="0"/>
                <a:ea typeface="Roboto" panose="02000000000000000000" pitchFamily="2" charset="0"/>
              </a:rPr>
              <a:t>
</a:t>
            </a:r>
            <a:endParaRPr lang="lv-LV" sz="1600" dirty="0">
              <a:solidFill>
                <a:srgbClr val="595959"/>
              </a:solidFill>
              <a:latin typeface="Roboto" panose="02000000000000000000" pitchFamily="2" charset="0"/>
              <a:ea typeface="Roboto" panose="02000000000000000000" pitchFamily="2" charset="0"/>
            </a:endParaRPr>
          </a:p>
          <a:p>
            <a:pPr marL="0" indent="0">
              <a:lnSpc>
                <a:spcPct val="150000"/>
              </a:lnSpc>
              <a:buNone/>
            </a:pPr>
            <a:r>
              <a:rPr lang="lv-LV" sz="1600" b="1" i="0" u="none" strike="noStrike" baseline="0" dirty="0">
                <a:solidFill>
                  <a:srgbClr val="595959"/>
                </a:solidFill>
                <a:latin typeface="Roboto" panose="02000000000000000000" pitchFamily="2" charset="0"/>
                <a:ea typeface="Roboto" panose="02000000000000000000" pitchFamily="2" charset="0"/>
              </a:rPr>
              <a:t>EIC Marketplace </a:t>
            </a:r>
            <a:r>
              <a:rPr lang="lv-LV" sz="1600" b="0" i="0" u="none" strike="noStrike" baseline="0" dirty="0">
                <a:solidFill>
                  <a:srgbClr val="595959"/>
                </a:solidFill>
                <a:latin typeface="Roboto" panose="02000000000000000000" pitchFamily="2" charset="0"/>
                <a:ea typeface="Roboto" panose="02000000000000000000" pitchFamily="2" charset="0"/>
              </a:rPr>
              <a:t>apkopos un organizēs informāciju par EIC projektu sākotnējiem konstatējumiem un rezultātiem un </a:t>
            </a:r>
            <a:r>
              <a:rPr lang="lv-LV" sz="1600" b="0" i="0" u="none" strike="noStrike" baseline="0" dirty="0" err="1">
                <a:solidFill>
                  <a:srgbClr val="595959"/>
                </a:solidFill>
                <a:latin typeface="Roboto" panose="02000000000000000000" pitchFamily="2" charset="0"/>
                <a:ea typeface="Roboto" panose="02000000000000000000" pitchFamily="2" charset="0"/>
              </a:rPr>
              <a:t>proaktīvi</a:t>
            </a:r>
            <a:r>
              <a:rPr lang="lv-LV" sz="1600" b="0" i="0" u="none" strike="noStrike" baseline="0" dirty="0">
                <a:solidFill>
                  <a:srgbClr val="595959"/>
                </a:solidFill>
                <a:latin typeface="Roboto" panose="02000000000000000000" pitchFamily="2" charset="0"/>
                <a:ea typeface="Roboto" panose="02000000000000000000" pitchFamily="2" charset="0"/>
              </a:rPr>
              <a:t> darīs šo informāciju (kopā ar atbalsta pakalpojumiem un zināšanām) pieejamu potenciālajiem partneriem, ieguldītājiem un uzņēmējiem, kas varētu turpināt vai iekļaut rezultātus savās inovācijās. </a:t>
            </a:r>
            <a:endParaRPr lang="lv-LV" sz="1600" dirty="0">
              <a:solidFill>
                <a:srgbClr val="595959"/>
              </a:solidFill>
              <a:latin typeface="Roboto" panose="02000000000000000000" pitchFamily="2" charset="0"/>
              <a:ea typeface="Roboto" panose="02000000000000000000" pitchFamily="2" charset="0"/>
            </a:endParaRPr>
          </a:p>
        </p:txBody>
      </p:sp>
      <p:pic>
        <p:nvPicPr>
          <p:cNvPr id="1026" name="Picture 2" descr="People Saving People: Heroes Who Made a Difference | Sudden Cardiac Arrest  Foundation">
            <a:extLst>
              <a:ext uri="{FF2B5EF4-FFF2-40B4-BE49-F238E27FC236}">
                <a16:creationId xmlns:a16="http://schemas.microsoft.com/office/drawing/2014/main" id="{7BBBF50B-62E3-42C0-8DA6-1413E9EBA8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741" r="-1" b="16461"/>
          <a:stretch/>
        </p:blipFill>
        <p:spPr bwMode="auto">
          <a:xfrm>
            <a:off x="6781801" y="2102615"/>
            <a:ext cx="4797056" cy="26983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16224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2052" name="Rectangle 70">
            <a:extLst>
              <a:ext uri="{FF2B5EF4-FFF2-40B4-BE49-F238E27FC236}">
                <a16:creationId xmlns:a16="http://schemas.microsoft.com/office/drawing/2014/main" id="{B0792D4F-247E-46FE-85FC-881DEFA41D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pic>
        <p:nvPicPr>
          <p:cNvPr id="2050" name="Picture 2" descr="Seal of Excellence – Biogranum">
            <a:extLst>
              <a:ext uri="{FF2B5EF4-FFF2-40B4-BE49-F238E27FC236}">
                <a16:creationId xmlns:a16="http://schemas.microsoft.com/office/drawing/2014/main" id="{A6252003-C0F2-4A8C-A1BF-40BF561B0F8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1331" r="22142" b="-2"/>
          <a:stretch/>
        </p:blipFill>
        <p:spPr bwMode="auto">
          <a:xfrm>
            <a:off x="4305061" y="320040"/>
            <a:ext cx="3578829" cy="4305291"/>
          </a:xfrm>
          <a:prstGeom prst="rect">
            <a:avLst/>
          </a:prstGeom>
          <a:noFill/>
          <a:extLst>
            <a:ext uri="{909E8E84-426E-40DD-AFC4-6F175D3DCCD1}">
              <a14:hiddenFill xmlns:a14="http://schemas.microsoft.com/office/drawing/2010/main">
                <a:solidFill>
                  <a:srgbClr val="FFFFFF"/>
                </a:solidFill>
              </a14:hiddenFill>
            </a:ext>
          </a:extLst>
        </p:spPr>
      </p:pic>
      <p:sp>
        <p:nvSpPr>
          <p:cNvPr id="2053" name="Rectangle 72">
            <a:extLst>
              <a:ext uri="{FF2B5EF4-FFF2-40B4-BE49-F238E27FC236}">
                <a16:creationId xmlns:a16="http://schemas.microsoft.com/office/drawing/2014/main" id="{FA3CD3A3-D3C1-4567-BEC0-3A50E9A3A6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4782312"/>
            <a:ext cx="11548872" cy="1755648"/>
          </a:xfrm>
          <a:prstGeom prst="rect">
            <a:avLst/>
          </a:prstGeom>
          <a:solidFill>
            <a:schemeClr val="tx1">
              <a:alpha val="93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ED18399-7C8F-43CF-964A-2272933E2197}"/>
              </a:ext>
            </a:extLst>
          </p:cNvPr>
          <p:cNvSpPr>
            <a:spLocks noGrp="1"/>
          </p:cNvSpPr>
          <p:nvPr>
            <p:ph type="title"/>
          </p:nvPr>
        </p:nvSpPr>
        <p:spPr>
          <a:xfrm>
            <a:off x="841248" y="5010912"/>
            <a:ext cx="2889504" cy="1344168"/>
          </a:xfrm>
        </p:spPr>
        <p:txBody>
          <a:bodyPr anchor="ctr">
            <a:normAutofit/>
          </a:bodyPr>
          <a:lstStyle/>
          <a:p>
            <a:r>
              <a:rPr lang="lv-LV" sz="3600" spc="300" dirty="0" err="1">
                <a:solidFill>
                  <a:schemeClr val="bg1"/>
                </a:solidFill>
                <a:latin typeface="Roboto" panose="02000000000000000000" pitchFamily="2" charset="0"/>
                <a:ea typeface="Roboto" panose="02000000000000000000" pitchFamily="2" charset="0"/>
              </a:rPr>
              <a:t>SoE</a:t>
            </a:r>
            <a:endParaRPr lang="lv-LV" sz="3600" spc="300" dirty="0">
              <a:solidFill>
                <a:schemeClr val="bg1"/>
              </a:solidFill>
              <a:latin typeface="Roboto" panose="02000000000000000000" pitchFamily="2" charset="0"/>
              <a:ea typeface="Roboto" panose="02000000000000000000" pitchFamily="2" charset="0"/>
            </a:endParaRPr>
          </a:p>
        </p:txBody>
      </p:sp>
      <p:cxnSp>
        <p:nvCxnSpPr>
          <p:cNvPr id="2054" name="Straight Connector 74">
            <a:extLst>
              <a:ext uri="{FF2B5EF4-FFF2-40B4-BE49-F238E27FC236}">
                <a16:creationId xmlns:a16="http://schemas.microsoft.com/office/drawing/2014/main" id="{B56D13EF-D431-4D0F-BFFC-1B5A686FF9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059936" y="5237979"/>
            <a:ext cx="0" cy="914400"/>
          </a:xfrm>
          <a:prstGeom prst="line">
            <a:avLst/>
          </a:prstGeom>
          <a:ln w="19050">
            <a:solidFill>
              <a:schemeClr val="bg1">
                <a:alpha val="8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46D8510C-4110-4888-AD7A-2F0C5AA1CDD1}"/>
              </a:ext>
            </a:extLst>
          </p:cNvPr>
          <p:cNvSpPr>
            <a:spLocks noGrp="1"/>
          </p:cNvSpPr>
          <p:nvPr>
            <p:ph idx="1"/>
          </p:nvPr>
        </p:nvSpPr>
        <p:spPr>
          <a:xfrm>
            <a:off x="4379975" y="5010912"/>
            <a:ext cx="7307523" cy="1344168"/>
          </a:xfrm>
        </p:spPr>
        <p:txBody>
          <a:bodyPr anchor="ctr">
            <a:normAutofit/>
          </a:bodyPr>
          <a:lstStyle/>
          <a:p>
            <a:pPr marL="0" indent="0">
              <a:buNone/>
            </a:pPr>
            <a:r>
              <a:rPr lang="lv-LV" sz="1400" dirty="0">
                <a:solidFill>
                  <a:schemeClr val="bg1"/>
                </a:solidFill>
                <a:latin typeface="Roboto" panose="02000000000000000000" pitchFamily="2" charset="0"/>
                <a:ea typeface="Roboto" panose="02000000000000000000" pitchFamily="2" charset="0"/>
              </a:rPr>
              <a:t>Izcilības zīmogs ir </a:t>
            </a:r>
            <a:r>
              <a:rPr lang="lv-LV" sz="1400" u="sng" dirty="0">
                <a:solidFill>
                  <a:schemeClr val="bg1"/>
                </a:solidFill>
                <a:latin typeface="Roboto" panose="02000000000000000000" pitchFamily="2" charset="0"/>
                <a:ea typeface="Roboto" panose="02000000000000000000" pitchFamily="2" charset="0"/>
              </a:rPr>
              <a:t>sertifikāts</a:t>
            </a:r>
            <a:r>
              <a:rPr lang="lv-LV" sz="1400" dirty="0">
                <a:solidFill>
                  <a:schemeClr val="bg1"/>
                </a:solidFill>
                <a:latin typeface="Roboto" panose="02000000000000000000" pitchFamily="2" charset="0"/>
                <a:ea typeface="Roboto" panose="02000000000000000000" pitchFamily="2" charset="0"/>
              </a:rPr>
              <a:t>, ko piešķir MVU, kuri piesakās EIC </a:t>
            </a:r>
            <a:r>
              <a:rPr lang="lv-LV" sz="1400" dirty="0" err="1">
                <a:solidFill>
                  <a:schemeClr val="bg1"/>
                </a:solidFill>
                <a:latin typeface="Roboto" panose="02000000000000000000" pitchFamily="2" charset="0"/>
                <a:ea typeface="Roboto" panose="02000000000000000000" pitchFamily="2" charset="0"/>
              </a:rPr>
              <a:t>Transitional</a:t>
            </a:r>
            <a:r>
              <a:rPr lang="lv-LV" sz="1400" dirty="0">
                <a:solidFill>
                  <a:schemeClr val="bg1"/>
                </a:solidFill>
                <a:latin typeface="Roboto" panose="02000000000000000000" pitchFamily="2" charset="0"/>
                <a:ea typeface="Roboto" panose="02000000000000000000" pitchFamily="2" charset="0"/>
              </a:rPr>
              <a:t> vai EIC </a:t>
            </a:r>
            <a:r>
              <a:rPr lang="lv-LV" sz="1400" dirty="0" err="1">
                <a:solidFill>
                  <a:schemeClr val="bg1"/>
                </a:solidFill>
                <a:latin typeface="Roboto" panose="02000000000000000000" pitchFamily="2" charset="0"/>
                <a:ea typeface="Roboto" panose="02000000000000000000" pitchFamily="2" charset="0"/>
              </a:rPr>
              <a:t>Accelerator</a:t>
            </a:r>
            <a:r>
              <a:rPr lang="lv-LV" sz="1400" dirty="0">
                <a:solidFill>
                  <a:schemeClr val="bg1"/>
                </a:solidFill>
                <a:latin typeface="Roboto" panose="02000000000000000000" pitchFamily="2" charset="0"/>
                <a:ea typeface="Roboto" panose="02000000000000000000" pitchFamily="2" charset="0"/>
              </a:rPr>
              <a:t> finansējumam un tiek vērtēti kā atbilstīgi visiem finansēšanas kritērijiem. Izcilības zīmogs nodrošina piekļuvi biznesa paātrināšanas pakalpojumiem un atvieglo finansējumu no citiem avotiem. To piešķir tikai tiem pretendentiem, kuri </a:t>
            </a:r>
            <a:r>
              <a:rPr lang="lv-LV" sz="1400" b="1" dirty="0">
                <a:solidFill>
                  <a:schemeClr val="bg1"/>
                </a:solidFill>
                <a:latin typeface="Roboto" panose="02000000000000000000" pitchFamily="2" charset="0"/>
                <a:ea typeface="Roboto" panose="02000000000000000000" pitchFamily="2" charset="0"/>
              </a:rPr>
              <a:t>dod piekrišanu datu apmaiņai </a:t>
            </a:r>
            <a:r>
              <a:rPr lang="lv-LV" sz="1400" dirty="0">
                <a:solidFill>
                  <a:schemeClr val="bg1"/>
                </a:solidFill>
                <a:latin typeface="Roboto" panose="02000000000000000000" pitchFamily="2" charset="0"/>
                <a:ea typeface="Roboto" panose="02000000000000000000" pitchFamily="2" charset="0"/>
              </a:rPr>
              <a:t>par savu pieteikumu ar citām atbilstošajām finansēšanas struktūrām.</a:t>
            </a:r>
          </a:p>
        </p:txBody>
      </p:sp>
    </p:spTree>
    <p:extLst>
      <p:ext uri="{BB962C8B-B14F-4D97-AF65-F5344CB8AC3E}">
        <p14:creationId xmlns:p14="http://schemas.microsoft.com/office/powerpoint/2010/main" val="2159718193"/>
      </p:ext>
    </p:extLst>
  </p:cSld>
  <p:clrMapOvr>
    <a:overrideClrMapping bg1="dk1" tx1="lt1" bg2="dk2" tx2="lt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7">
            <a:extLst>
              <a:ext uri="{FF2B5EF4-FFF2-40B4-BE49-F238E27FC236}">
                <a16:creationId xmlns:a16="http://schemas.microsoft.com/office/drawing/2014/main" id="{84697CDA-BDB7-4883-B48B-1D4EDB2F0E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005C781-9042-4955-8CDD-3203AFB29B06}"/>
              </a:ext>
            </a:extLst>
          </p:cNvPr>
          <p:cNvSpPr>
            <a:spLocks noGrp="1"/>
          </p:cNvSpPr>
          <p:nvPr>
            <p:ph type="title"/>
          </p:nvPr>
        </p:nvSpPr>
        <p:spPr>
          <a:xfrm>
            <a:off x="1097452" y="925211"/>
            <a:ext cx="9997095" cy="1058275"/>
          </a:xfrm>
        </p:spPr>
        <p:txBody>
          <a:bodyPr>
            <a:normAutofit fontScale="90000"/>
          </a:bodyPr>
          <a:lstStyle/>
          <a:p>
            <a:pPr algn="ctr"/>
            <a:r>
              <a:rPr lang="lv-LV" sz="4000" spc="300" dirty="0">
                <a:latin typeface="Roboto" panose="02000000000000000000" pitchFamily="2" charset="0"/>
                <a:ea typeface="Roboto" panose="02000000000000000000" pitchFamily="2" charset="0"/>
              </a:rPr>
              <a:t>Galvenās EIC darba programmas iezīmes</a:t>
            </a:r>
          </a:p>
        </p:txBody>
      </p:sp>
      <p:sp>
        <p:nvSpPr>
          <p:cNvPr id="10" name="Freeform: Shape 9">
            <a:extLst>
              <a:ext uri="{FF2B5EF4-FFF2-40B4-BE49-F238E27FC236}">
                <a16:creationId xmlns:a16="http://schemas.microsoft.com/office/drawing/2014/main" id="{6295B176-FA0E-4B6A-A190-5E2E82BEA5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93813" y="2337807"/>
            <a:ext cx="9604374" cy="3585866"/>
          </a:xfrm>
          <a:custGeom>
            <a:avLst/>
            <a:gdLst>
              <a:gd name="connsiteX0" fmla="*/ 0 w 9604374"/>
              <a:gd name="connsiteY0" fmla="*/ 0 h 3585866"/>
              <a:gd name="connsiteX1" fmla="*/ 9604374 w 9604374"/>
              <a:gd name="connsiteY1" fmla="*/ 0 h 3585866"/>
              <a:gd name="connsiteX2" fmla="*/ 9604374 w 9604374"/>
              <a:gd name="connsiteY2" fmla="*/ 3095088 h 3585866"/>
              <a:gd name="connsiteX3" fmla="*/ 9591455 w 9604374"/>
              <a:gd name="connsiteY3" fmla="*/ 3097044 h 3585866"/>
              <a:gd name="connsiteX4" fmla="*/ 9285147 w 9604374"/>
              <a:gd name="connsiteY4" fmla="*/ 3164182 h 3585866"/>
              <a:gd name="connsiteX5" fmla="*/ 9114078 w 9604374"/>
              <a:gd name="connsiteY5" fmla="*/ 3164299 h 3585866"/>
              <a:gd name="connsiteX6" fmla="*/ 8999665 w 9604374"/>
              <a:gd name="connsiteY6" fmla="*/ 3157864 h 3585866"/>
              <a:gd name="connsiteX7" fmla="*/ 8925240 w 9604374"/>
              <a:gd name="connsiteY7" fmla="*/ 3152135 h 3585866"/>
              <a:gd name="connsiteX8" fmla="*/ 8868257 w 9604374"/>
              <a:gd name="connsiteY8" fmla="*/ 3146819 h 3585866"/>
              <a:gd name="connsiteX9" fmla="*/ 8792363 w 9604374"/>
              <a:gd name="connsiteY9" fmla="*/ 3146856 h 3585866"/>
              <a:gd name="connsiteX10" fmla="*/ 8668399 w 9604374"/>
              <a:gd name="connsiteY10" fmla="*/ 3196893 h 3585866"/>
              <a:gd name="connsiteX11" fmla="*/ 8474043 w 9604374"/>
              <a:gd name="connsiteY11" fmla="*/ 3240734 h 3585866"/>
              <a:gd name="connsiteX12" fmla="*/ 8317555 w 9604374"/>
              <a:gd name="connsiteY12" fmla="*/ 3247156 h 3585866"/>
              <a:gd name="connsiteX13" fmla="*/ 8280111 w 9604374"/>
              <a:gd name="connsiteY13" fmla="*/ 3255812 h 3585866"/>
              <a:gd name="connsiteX14" fmla="*/ 8096088 w 9604374"/>
              <a:gd name="connsiteY14" fmla="*/ 3253903 h 3585866"/>
              <a:gd name="connsiteX15" fmla="*/ 7825642 w 9604374"/>
              <a:gd name="connsiteY15" fmla="*/ 3271628 h 3585866"/>
              <a:gd name="connsiteX16" fmla="*/ 7531820 w 9604374"/>
              <a:gd name="connsiteY16" fmla="*/ 3252671 h 3585866"/>
              <a:gd name="connsiteX17" fmla="*/ 7193751 w 9604374"/>
              <a:gd name="connsiteY17" fmla="*/ 3245192 h 3585866"/>
              <a:gd name="connsiteX18" fmla="*/ 6976768 w 9604374"/>
              <a:gd name="connsiteY18" fmla="*/ 3238559 h 3585866"/>
              <a:gd name="connsiteX19" fmla="*/ 6756462 w 9604374"/>
              <a:gd name="connsiteY19" fmla="*/ 3273268 h 3585866"/>
              <a:gd name="connsiteX20" fmla="*/ 6512214 w 9604374"/>
              <a:gd name="connsiteY20" fmla="*/ 3298845 h 3585866"/>
              <a:gd name="connsiteX21" fmla="*/ 6289569 w 9604374"/>
              <a:gd name="connsiteY21" fmla="*/ 3301118 h 3585866"/>
              <a:gd name="connsiteX22" fmla="*/ 6157816 w 9604374"/>
              <a:gd name="connsiteY22" fmla="*/ 3308643 h 3585866"/>
              <a:gd name="connsiteX23" fmla="*/ 6110062 w 9604374"/>
              <a:gd name="connsiteY23" fmla="*/ 3321185 h 3585866"/>
              <a:gd name="connsiteX24" fmla="*/ 6041832 w 9604374"/>
              <a:gd name="connsiteY24" fmla="*/ 3332190 h 3585866"/>
              <a:gd name="connsiteX25" fmla="*/ 5923195 w 9604374"/>
              <a:gd name="connsiteY25" fmla="*/ 3359104 h 3585866"/>
              <a:gd name="connsiteX26" fmla="*/ 5770972 w 9604374"/>
              <a:gd name="connsiteY26" fmla="*/ 3369893 h 3585866"/>
              <a:gd name="connsiteX27" fmla="*/ 5632583 w 9604374"/>
              <a:gd name="connsiteY27" fmla="*/ 3357730 h 3585866"/>
              <a:gd name="connsiteX28" fmla="*/ 5539996 w 9604374"/>
              <a:gd name="connsiteY28" fmla="*/ 3352890 h 3585866"/>
              <a:gd name="connsiteX29" fmla="*/ 5315460 w 9604374"/>
              <a:gd name="connsiteY29" fmla="*/ 3350411 h 3585866"/>
              <a:gd name="connsiteX30" fmla="*/ 5072455 w 9604374"/>
              <a:gd name="connsiteY30" fmla="*/ 3338147 h 3585866"/>
              <a:gd name="connsiteX31" fmla="*/ 5016364 w 9604374"/>
              <a:gd name="connsiteY31" fmla="*/ 3348937 h 3585866"/>
              <a:gd name="connsiteX32" fmla="*/ 4922276 w 9604374"/>
              <a:gd name="connsiteY32" fmla="*/ 3366515 h 3585866"/>
              <a:gd name="connsiteX33" fmla="*/ 4856444 w 9604374"/>
              <a:gd name="connsiteY33" fmla="*/ 3399463 h 3585866"/>
              <a:gd name="connsiteX34" fmla="*/ 4775993 w 9604374"/>
              <a:gd name="connsiteY34" fmla="*/ 3406312 h 3585866"/>
              <a:gd name="connsiteX35" fmla="*/ 4667320 w 9604374"/>
              <a:gd name="connsiteY35" fmla="*/ 3397926 h 3585866"/>
              <a:gd name="connsiteX36" fmla="*/ 4540268 w 9604374"/>
              <a:gd name="connsiteY36" fmla="*/ 3424464 h 3585866"/>
              <a:gd name="connsiteX37" fmla="*/ 4465491 w 9604374"/>
              <a:gd name="connsiteY37" fmla="*/ 3433154 h 3585866"/>
              <a:gd name="connsiteX38" fmla="*/ 4262864 w 9604374"/>
              <a:gd name="connsiteY38" fmla="*/ 3464075 h 3585866"/>
              <a:gd name="connsiteX39" fmla="*/ 4175005 w 9604374"/>
              <a:gd name="connsiteY39" fmla="*/ 3493545 h 3585866"/>
              <a:gd name="connsiteX40" fmla="*/ 4030100 w 9604374"/>
              <a:gd name="connsiteY40" fmla="*/ 3514212 h 3585866"/>
              <a:gd name="connsiteX41" fmla="*/ 3926631 w 9604374"/>
              <a:gd name="connsiteY41" fmla="*/ 3525304 h 3585866"/>
              <a:gd name="connsiteX42" fmla="*/ 3897306 w 9604374"/>
              <a:gd name="connsiteY42" fmla="*/ 3547095 h 3585866"/>
              <a:gd name="connsiteX43" fmla="*/ 3896886 w 9604374"/>
              <a:gd name="connsiteY43" fmla="*/ 3547500 h 3585866"/>
              <a:gd name="connsiteX44" fmla="*/ 3834004 w 9604374"/>
              <a:gd name="connsiteY44" fmla="*/ 3550510 h 3585866"/>
              <a:gd name="connsiteX45" fmla="*/ 3696227 w 9604374"/>
              <a:gd name="connsiteY45" fmla="*/ 3574175 h 3585866"/>
              <a:gd name="connsiteX46" fmla="*/ 3652821 w 9604374"/>
              <a:gd name="connsiteY46" fmla="*/ 3580368 h 3585866"/>
              <a:gd name="connsiteX47" fmla="*/ 3629691 w 9604374"/>
              <a:gd name="connsiteY47" fmla="*/ 3585866 h 3585866"/>
              <a:gd name="connsiteX48" fmla="*/ 3595018 w 9604374"/>
              <a:gd name="connsiteY48" fmla="*/ 3571623 h 3585866"/>
              <a:gd name="connsiteX49" fmla="*/ 3551656 w 9604374"/>
              <a:gd name="connsiteY49" fmla="*/ 3577800 h 3585866"/>
              <a:gd name="connsiteX50" fmla="*/ 3541558 w 9604374"/>
              <a:gd name="connsiteY50" fmla="*/ 3579797 h 3585866"/>
              <a:gd name="connsiteX51" fmla="*/ 3465708 w 9604374"/>
              <a:gd name="connsiteY51" fmla="*/ 3565931 h 3585866"/>
              <a:gd name="connsiteX52" fmla="*/ 3458313 w 9604374"/>
              <a:gd name="connsiteY52" fmla="*/ 3560366 h 3585866"/>
              <a:gd name="connsiteX53" fmla="*/ 3420278 w 9604374"/>
              <a:gd name="connsiteY53" fmla="*/ 3557947 h 3585866"/>
              <a:gd name="connsiteX54" fmla="*/ 3415952 w 9604374"/>
              <a:gd name="connsiteY54" fmla="*/ 3559424 h 3585866"/>
              <a:gd name="connsiteX55" fmla="*/ 3384432 w 9604374"/>
              <a:gd name="connsiteY55" fmla="*/ 3550905 h 3585866"/>
              <a:gd name="connsiteX56" fmla="*/ 3258039 w 9604374"/>
              <a:gd name="connsiteY56" fmla="*/ 3535884 h 3585866"/>
              <a:gd name="connsiteX57" fmla="*/ 3015008 w 9604374"/>
              <a:gd name="connsiteY57" fmla="*/ 3528000 h 3585866"/>
              <a:gd name="connsiteX58" fmla="*/ 2761910 w 9604374"/>
              <a:gd name="connsiteY58" fmla="*/ 3505496 h 3585866"/>
              <a:gd name="connsiteX59" fmla="*/ 2521923 w 9604374"/>
              <a:gd name="connsiteY59" fmla="*/ 3514208 h 3585866"/>
              <a:gd name="connsiteX60" fmla="*/ 2085894 w 9604374"/>
              <a:gd name="connsiteY60" fmla="*/ 3490122 h 3585866"/>
              <a:gd name="connsiteX61" fmla="*/ 1936305 w 9604374"/>
              <a:gd name="connsiteY61" fmla="*/ 3487966 h 3585866"/>
              <a:gd name="connsiteX62" fmla="*/ 1836080 w 9604374"/>
              <a:gd name="connsiteY62" fmla="*/ 3487150 h 3585866"/>
              <a:gd name="connsiteX63" fmla="*/ 1829133 w 9604374"/>
              <a:gd name="connsiteY63" fmla="*/ 3489437 h 3585866"/>
              <a:gd name="connsiteX64" fmla="*/ 1801140 w 9604374"/>
              <a:gd name="connsiteY64" fmla="*/ 3490787 h 3585866"/>
              <a:gd name="connsiteX65" fmla="*/ 1793476 w 9604374"/>
              <a:gd name="connsiteY65" fmla="*/ 3500921 h 3585866"/>
              <a:gd name="connsiteX66" fmla="*/ 1699923 w 9604374"/>
              <a:gd name="connsiteY66" fmla="*/ 3509706 h 3585866"/>
              <a:gd name="connsiteX67" fmla="*/ 1474760 w 9604374"/>
              <a:gd name="connsiteY67" fmla="*/ 3513685 h 3585866"/>
              <a:gd name="connsiteX68" fmla="*/ 1308130 w 9604374"/>
              <a:gd name="connsiteY68" fmla="*/ 3496703 h 3585866"/>
              <a:gd name="connsiteX69" fmla="*/ 1252381 w 9604374"/>
              <a:gd name="connsiteY69" fmla="*/ 3506093 h 3585866"/>
              <a:gd name="connsiteX70" fmla="*/ 1174550 w 9604374"/>
              <a:gd name="connsiteY70" fmla="*/ 3512642 h 3585866"/>
              <a:gd name="connsiteX71" fmla="*/ 924455 w 9604374"/>
              <a:gd name="connsiteY71" fmla="*/ 3507283 h 3585866"/>
              <a:gd name="connsiteX72" fmla="*/ 718373 w 9604374"/>
              <a:gd name="connsiteY72" fmla="*/ 3511753 h 3585866"/>
              <a:gd name="connsiteX73" fmla="*/ 600444 w 9604374"/>
              <a:gd name="connsiteY73" fmla="*/ 3520899 h 3585866"/>
              <a:gd name="connsiteX74" fmla="*/ 351173 w 9604374"/>
              <a:gd name="connsiteY74" fmla="*/ 3495843 h 3585866"/>
              <a:gd name="connsiteX75" fmla="*/ 108372 w 9604374"/>
              <a:gd name="connsiteY75" fmla="*/ 3484386 h 3585866"/>
              <a:gd name="connsiteX76" fmla="*/ 6467 w 9604374"/>
              <a:gd name="connsiteY76" fmla="*/ 3476532 h 3585866"/>
              <a:gd name="connsiteX77" fmla="*/ 0 w 9604374"/>
              <a:gd name="connsiteY77" fmla="*/ 3475412 h 3585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9604374" h="3585866">
                <a:moveTo>
                  <a:pt x="0" y="0"/>
                </a:moveTo>
                <a:lnTo>
                  <a:pt x="9604374" y="0"/>
                </a:lnTo>
                <a:lnTo>
                  <a:pt x="9604374" y="3095088"/>
                </a:lnTo>
                <a:lnTo>
                  <a:pt x="9591455" y="3097044"/>
                </a:lnTo>
                <a:cubicBezTo>
                  <a:pt x="9496183" y="3133516"/>
                  <a:pt x="9411472" y="3121301"/>
                  <a:pt x="9285147" y="3164182"/>
                </a:cubicBezTo>
                <a:cubicBezTo>
                  <a:pt x="9222914" y="3162781"/>
                  <a:pt x="9174371" y="3173454"/>
                  <a:pt x="9114078" y="3164299"/>
                </a:cubicBezTo>
                <a:cubicBezTo>
                  <a:pt x="9087411" y="3155904"/>
                  <a:pt x="9030947" y="3180906"/>
                  <a:pt x="8999665" y="3157864"/>
                </a:cubicBezTo>
                <a:cubicBezTo>
                  <a:pt x="8997339" y="3174606"/>
                  <a:pt x="8938300" y="3159909"/>
                  <a:pt x="8925240" y="3152135"/>
                </a:cubicBezTo>
                <a:cubicBezTo>
                  <a:pt x="8910091" y="3159441"/>
                  <a:pt x="8884639" y="3146109"/>
                  <a:pt x="8868257" y="3146819"/>
                </a:cubicBezTo>
                <a:cubicBezTo>
                  <a:pt x="8835852" y="3110204"/>
                  <a:pt x="8832251" y="3167659"/>
                  <a:pt x="8792363" y="3146856"/>
                </a:cubicBezTo>
                <a:cubicBezTo>
                  <a:pt x="8774838" y="3159285"/>
                  <a:pt x="8715420" y="3185652"/>
                  <a:pt x="8668399" y="3196893"/>
                </a:cubicBezTo>
                <a:cubicBezTo>
                  <a:pt x="8575902" y="3221445"/>
                  <a:pt x="8569506" y="3250654"/>
                  <a:pt x="8474043" y="3240734"/>
                </a:cubicBezTo>
                <a:cubicBezTo>
                  <a:pt x="8460613" y="3264436"/>
                  <a:pt x="8297088" y="3204738"/>
                  <a:pt x="8317555" y="3247156"/>
                </a:cubicBezTo>
                <a:cubicBezTo>
                  <a:pt x="8285696" y="3245083"/>
                  <a:pt x="8262352" y="3228203"/>
                  <a:pt x="8280111" y="3255812"/>
                </a:cubicBezTo>
                <a:lnTo>
                  <a:pt x="8096088" y="3253903"/>
                </a:lnTo>
                <a:cubicBezTo>
                  <a:pt x="7994084" y="3261603"/>
                  <a:pt x="7930388" y="3281921"/>
                  <a:pt x="7825642" y="3271628"/>
                </a:cubicBezTo>
                <a:cubicBezTo>
                  <a:pt x="7723046" y="3270395"/>
                  <a:pt x="7671282" y="3252297"/>
                  <a:pt x="7531820" y="3252671"/>
                </a:cubicBezTo>
                <a:cubicBezTo>
                  <a:pt x="7433606" y="3250277"/>
                  <a:pt x="7293100" y="3236234"/>
                  <a:pt x="7193751" y="3245192"/>
                </a:cubicBezTo>
                <a:cubicBezTo>
                  <a:pt x="7074822" y="3223769"/>
                  <a:pt x="7104250" y="3250265"/>
                  <a:pt x="6976768" y="3238559"/>
                </a:cubicBezTo>
                <a:cubicBezTo>
                  <a:pt x="6921032" y="3284865"/>
                  <a:pt x="6823818" y="3261794"/>
                  <a:pt x="6756462" y="3273268"/>
                </a:cubicBezTo>
                <a:cubicBezTo>
                  <a:pt x="6679037" y="3283316"/>
                  <a:pt x="6590030" y="3294204"/>
                  <a:pt x="6512214" y="3298845"/>
                </a:cubicBezTo>
                <a:cubicBezTo>
                  <a:pt x="6450581" y="3277980"/>
                  <a:pt x="6366042" y="3329199"/>
                  <a:pt x="6289569" y="3301118"/>
                </a:cubicBezTo>
                <a:cubicBezTo>
                  <a:pt x="6261432" y="3294355"/>
                  <a:pt x="6174310" y="3295209"/>
                  <a:pt x="6157816" y="3308643"/>
                </a:cubicBezTo>
                <a:cubicBezTo>
                  <a:pt x="6139648" y="3311557"/>
                  <a:pt x="6118459" y="3306799"/>
                  <a:pt x="6110062" y="3321185"/>
                </a:cubicBezTo>
                <a:cubicBezTo>
                  <a:pt x="6096189" y="3338498"/>
                  <a:pt x="6032810" y="3311765"/>
                  <a:pt x="6041832" y="3332190"/>
                </a:cubicBezTo>
                <a:cubicBezTo>
                  <a:pt x="5996830" y="3313871"/>
                  <a:pt x="5961033" y="3350141"/>
                  <a:pt x="5923195" y="3359104"/>
                </a:cubicBezTo>
                <a:cubicBezTo>
                  <a:pt x="5887750" y="3340930"/>
                  <a:pt x="5853570" y="3365323"/>
                  <a:pt x="5770972" y="3369893"/>
                </a:cubicBezTo>
                <a:cubicBezTo>
                  <a:pt x="5731993" y="3348876"/>
                  <a:pt x="5705091" y="3385599"/>
                  <a:pt x="5632583" y="3357730"/>
                </a:cubicBezTo>
                <a:cubicBezTo>
                  <a:pt x="5594087" y="3357562"/>
                  <a:pt x="5606154" y="3357443"/>
                  <a:pt x="5539996" y="3352890"/>
                </a:cubicBezTo>
                <a:cubicBezTo>
                  <a:pt x="5439049" y="3348000"/>
                  <a:pt x="5408459" y="3356166"/>
                  <a:pt x="5315460" y="3350411"/>
                </a:cubicBezTo>
                <a:cubicBezTo>
                  <a:pt x="5211119" y="3348356"/>
                  <a:pt x="5208881" y="3372469"/>
                  <a:pt x="5072455" y="3338147"/>
                </a:cubicBezTo>
                <a:cubicBezTo>
                  <a:pt x="5061717" y="3354508"/>
                  <a:pt x="5045493" y="3355753"/>
                  <a:pt x="5016364" y="3348937"/>
                </a:cubicBezTo>
                <a:cubicBezTo>
                  <a:pt x="4965900" y="3349130"/>
                  <a:pt x="4977835" y="3389131"/>
                  <a:pt x="4922276" y="3366515"/>
                </a:cubicBezTo>
                <a:cubicBezTo>
                  <a:pt x="4935702" y="3387794"/>
                  <a:pt x="4828733" y="3377760"/>
                  <a:pt x="4856444" y="3399463"/>
                </a:cubicBezTo>
                <a:cubicBezTo>
                  <a:pt x="4827698" y="3420094"/>
                  <a:pt x="4805019" y="3388256"/>
                  <a:pt x="4775993" y="3406312"/>
                </a:cubicBezTo>
                <a:cubicBezTo>
                  <a:pt x="4744470" y="3406056"/>
                  <a:pt x="4706605" y="3394901"/>
                  <a:pt x="4667320" y="3397926"/>
                </a:cubicBezTo>
                <a:cubicBezTo>
                  <a:pt x="4613435" y="3387476"/>
                  <a:pt x="4608100" y="3410487"/>
                  <a:pt x="4540268" y="3424464"/>
                </a:cubicBezTo>
                <a:cubicBezTo>
                  <a:pt x="4508279" y="3412969"/>
                  <a:pt x="4485989" y="3420063"/>
                  <a:pt x="4465491" y="3433154"/>
                </a:cubicBezTo>
                <a:cubicBezTo>
                  <a:pt x="4396498" y="3432601"/>
                  <a:pt x="4338078" y="3453569"/>
                  <a:pt x="4262864" y="3464075"/>
                </a:cubicBezTo>
                <a:cubicBezTo>
                  <a:pt x="4180249" y="3483394"/>
                  <a:pt x="4225769" y="3479019"/>
                  <a:pt x="4175005" y="3493545"/>
                </a:cubicBezTo>
                <a:lnTo>
                  <a:pt x="4030100" y="3514212"/>
                </a:lnTo>
                <a:lnTo>
                  <a:pt x="3926631" y="3525304"/>
                </a:lnTo>
                <a:lnTo>
                  <a:pt x="3897306" y="3547095"/>
                </a:lnTo>
                <a:lnTo>
                  <a:pt x="3896886" y="3547500"/>
                </a:lnTo>
                <a:lnTo>
                  <a:pt x="3834004" y="3550510"/>
                </a:lnTo>
                <a:cubicBezTo>
                  <a:pt x="3800562" y="3554957"/>
                  <a:pt x="3734185" y="3568533"/>
                  <a:pt x="3696227" y="3574175"/>
                </a:cubicBezTo>
                <a:cubicBezTo>
                  <a:pt x="3661780" y="3570074"/>
                  <a:pt x="3640587" y="3551815"/>
                  <a:pt x="3652821" y="3580368"/>
                </a:cubicBezTo>
                <a:cubicBezTo>
                  <a:pt x="3641506" y="3579831"/>
                  <a:pt x="3634593" y="3582151"/>
                  <a:pt x="3629691" y="3585866"/>
                </a:cubicBezTo>
                <a:lnTo>
                  <a:pt x="3595018" y="3571623"/>
                </a:lnTo>
                <a:lnTo>
                  <a:pt x="3551656" y="3577800"/>
                </a:lnTo>
                <a:lnTo>
                  <a:pt x="3541558" y="3579797"/>
                </a:lnTo>
                <a:lnTo>
                  <a:pt x="3465708" y="3565931"/>
                </a:lnTo>
                <a:lnTo>
                  <a:pt x="3458313" y="3560366"/>
                </a:lnTo>
                <a:cubicBezTo>
                  <a:pt x="3450380" y="3556940"/>
                  <a:pt x="3439090" y="3555355"/>
                  <a:pt x="3420278" y="3557947"/>
                </a:cubicBezTo>
                <a:lnTo>
                  <a:pt x="3415952" y="3559424"/>
                </a:lnTo>
                <a:lnTo>
                  <a:pt x="3384432" y="3550905"/>
                </a:lnTo>
                <a:cubicBezTo>
                  <a:pt x="3374259" y="3547029"/>
                  <a:pt x="3265415" y="3542149"/>
                  <a:pt x="3258039" y="3535884"/>
                </a:cubicBezTo>
                <a:cubicBezTo>
                  <a:pt x="3138852" y="3551394"/>
                  <a:pt x="3130647" y="3523871"/>
                  <a:pt x="3015008" y="3528000"/>
                </a:cubicBezTo>
                <a:cubicBezTo>
                  <a:pt x="2914857" y="3486061"/>
                  <a:pt x="2851687" y="3511605"/>
                  <a:pt x="2761910" y="3505496"/>
                </a:cubicBezTo>
                <a:cubicBezTo>
                  <a:pt x="2676401" y="3501198"/>
                  <a:pt x="2636809" y="3514769"/>
                  <a:pt x="2521923" y="3514208"/>
                </a:cubicBezTo>
                <a:cubicBezTo>
                  <a:pt x="2400197" y="3505062"/>
                  <a:pt x="2222818" y="3509922"/>
                  <a:pt x="2085894" y="3490122"/>
                </a:cubicBezTo>
                <a:cubicBezTo>
                  <a:pt x="1978312" y="3483748"/>
                  <a:pt x="1977940" y="3488460"/>
                  <a:pt x="1936305" y="3487966"/>
                </a:cubicBezTo>
                <a:cubicBezTo>
                  <a:pt x="1922459" y="3490683"/>
                  <a:pt x="1849334" y="3482739"/>
                  <a:pt x="1836080" y="3487150"/>
                </a:cubicBezTo>
                <a:lnTo>
                  <a:pt x="1829133" y="3489437"/>
                </a:lnTo>
                <a:lnTo>
                  <a:pt x="1801140" y="3490787"/>
                </a:lnTo>
                <a:lnTo>
                  <a:pt x="1793476" y="3500921"/>
                </a:lnTo>
                <a:lnTo>
                  <a:pt x="1699923" y="3509706"/>
                </a:lnTo>
                <a:cubicBezTo>
                  <a:pt x="1637728" y="3485036"/>
                  <a:pt x="1584624" y="3514467"/>
                  <a:pt x="1474760" y="3513685"/>
                </a:cubicBezTo>
                <a:cubicBezTo>
                  <a:pt x="1445646" y="3505164"/>
                  <a:pt x="1329781" y="3484421"/>
                  <a:pt x="1308130" y="3496703"/>
                </a:cubicBezTo>
                <a:cubicBezTo>
                  <a:pt x="1287409" y="3498430"/>
                  <a:pt x="1265391" y="3492347"/>
                  <a:pt x="1252381" y="3506093"/>
                </a:cubicBezTo>
                <a:cubicBezTo>
                  <a:pt x="1232588" y="3522393"/>
                  <a:pt x="1170020" y="3491785"/>
                  <a:pt x="1174550" y="3512642"/>
                </a:cubicBezTo>
                <a:cubicBezTo>
                  <a:pt x="1119896" y="3512841"/>
                  <a:pt x="1000484" y="3507431"/>
                  <a:pt x="924455" y="3507283"/>
                </a:cubicBezTo>
                <a:cubicBezTo>
                  <a:pt x="887180" y="3483915"/>
                  <a:pt x="777361" y="3516071"/>
                  <a:pt x="718373" y="3511753"/>
                </a:cubicBezTo>
                <a:cubicBezTo>
                  <a:pt x="666588" y="3513355"/>
                  <a:pt x="661645" y="3525551"/>
                  <a:pt x="600444" y="3520899"/>
                </a:cubicBezTo>
                <a:cubicBezTo>
                  <a:pt x="491334" y="3516943"/>
                  <a:pt x="451794" y="3507522"/>
                  <a:pt x="351173" y="3495843"/>
                </a:cubicBezTo>
                <a:cubicBezTo>
                  <a:pt x="237121" y="3487112"/>
                  <a:pt x="235857" y="3499212"/>
                  <a:pt x="108372" y="3484386"/>
                </a:cubicBezTo>
                <a:cubicBezTo>
                  <a:pt x="86318" y="3481054"/>
                  <a:pt x="40657" y="3480329"/>
                  <a:pt x="6467" y="3476532"/>
                </a:cubicBezTo>
                <a:lnTo>
                  <a:pt x="0" y="3475412"/>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Rectangle 6">
            <a:extLst>
              <a:ext uri="{FF2B5EF4-FFF2-40B4-BE49-F238E27FC236}">
                <a16:creationId xmlns:a16="http://schemas.microsoft.com/office/drawing/2014/main" id="{48F779DE-4744-42D6-9C74-33EC94460C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21727" y="2190741"/>
            <a:ext cx="1348547" cy="40780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 name="connsiteX0" fmla="*/ 13413 w 2201784"/>
              <a:gd name="connsiteY0" fmla="*/ 26000 h 594531"/>
              <a:gd name="connsiteX1" fmla="*/ 90315 w 2201784"/>
              <a:gd name="connsiteY1" fmla="*/ 0 h 594531"/>
              <a:gd name="connsiteX2" fmla="*/ 2170127 w 2201784"/>
              <a:gd name="connsiteY2" fmla="*/ 33245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 name="connsiteX0" fmla="*/ 13413 w 2201784"/>
              <a:gd name="connsiteY0" fmla="*/ 26000 h 594531"/>
              <a:gd name="connsiteX1" fmla="*/ 90315 w 2201784"/>
              <a:gd name="connsiteY1" fmla="*/ 0 h 594531"/>
              <a:gd name="connsiteX2" fmla="*/ 2170127 w 2201784"/>
              <a:gd name="connsiteY2" fmla="*/ 33245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cubicBezTo>
                  <a:pt x="781874" y="4129"/>
                  <a:pt x="1607589" y="24681"/>
                  <a:pt x="2170127" y="33245"/>
                </a:cubicBezTo>
                <a:cubicBezTo>
                  <a:pt x="2169852" y="63908"/>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35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Content Placeholder 2">
            <a:extLst>
              <a:ext uri="{FF2B5EF4-FFF2-40B4-BE49-F238E27FC236}">
                <a16:creationId xmlns:a16="http://schemas.microsoft.com/office/drawing/2014/main" id="{08BAA195-4755-4B35-ABA3-E112C73E7CC6}"/>
              </a:ext>
            </a:extLst>
          </p:cNvPr>
          <p:cNvSpPr>
            <a:spLocks noGrp="1"/>
          </p:cNvSpPr>
          <p:nvPr>
            <p:ph idx="1"/>
          </p:nvPr>
        </p:nvSpPr>
        <p:spPr>
          <a:xfrm>
            <a:off x="1941207" y="2752316"/>
            <a:ext cx="8684752" cy="2756848"/>
          </a:xfrm>
        </p:spPr>
        <p:txBody>
          <a:bodyPr>
            <a:normAutofit lnSpcReduction="10000"/>
          </a:bodyPr>
          <a:lstStyle/>
          <a:p>
            <a:pPr marL="0" indent="0">
              <a:buNone/>
            </a:pPr>
            <a:r>
              <a:rPr lang="lv-LV" sz="1600" b="1" spc="300" dirty="0">
                <a:solidFill>
                  <a:schemeClr val="bg1"/>
                </a:solidFill>
                <a:highlight>
                  <a:srgbClr val="FFC000"/>
                </a:highlight>
                <a:latin typeface="Roboto" panose="02000000000000000000" pitchFamily="2" charset="0"/>
                <a:ea typeface="Roboto" panose="02000000000000000000" pitchFamily="2" charset="0"/>
              </a:rPr>
              <a:t>OPEN FUNDING</a:t>
            </a:r>
          </a:p>
          <a:p>
            <a:r>
              <a:rPr lang="lv-LV" sz="1600" dirty="0">
                <a:latin typeface="Roboto" panose="02000000000000000000" pitchFamily="2" charset="0"/>
                <a:ea typeface="Roboto" panose="02000000000000000000" pitchFamily="2" charset="0"/>
              </a:rPr>
              <a:t>Lielāko daļu finansējuma piešķirs atklātos konkursos bez iepriekš noteiktām tematiskām prioritātēm (“</a:t>
            </a:r>
            <a:r>
              <a:rPr lang="lv-LV" sz="1600" dirty="0" err="1">
                <a:latin typeface="Roboto" panose="02000000000000000000" pitchFamily="2" charset="0"/>
                <a:ea typeface="Roboto" panose="02000000000000000000" pitchFamily="2" charset="0"/>
              </a:rPr>
              <a:t>Open</a:t>
            </a:r>
            <a:r>
              <a:rPr lang="lv-LV" sz="1600" dirty="0">
                <a:latin typeface="Roboto" panose="02000000000000000000" pitchFamily="2" charset="0"/>
                <a:ea typeface="Roboto" panose="02000000000000000000" pitchFamily="2" charset="0"/>
              </a:rPr>
              <a:t> </a:t>
            </a:r>
            <a:r>
              <a:rPr lang="lv-LV" sz="1600" dirty="0" err="1">
                <a:latin typeface="Roboto" panose="02000000000000000000" pitchFamily="2" charset="0"/>
                <a:ea typeface="Roboto" panose="02000000000000000000" pitchFamily="2" charset="0"/>
              </a:rPr>
              <a:t>Funding</a:t>
            </a:r>
            <a:r>
              <a:rPr lang="lv-LV" sz="1600" dirty="0">
                <a:latin typeface="Roboto" panose="02000000000000000000" pitchFamily="2" charset="0"/>
                <a:ea typeface="Roboto" panose="02000000000000000000" pitchFamily="2" charset="0"/>
              </a:rPr>
              <a:t>”). Atvērtais finansējums ir paredzēts, lai sniegtu atbalstu jebkurām tehnoloģijām un jauninājumiem, kas attiecas uz dažādām zinātnes, tehnoloģiju, nozaru un lietojumu jomām vai pārstāv jaunas kombinācijas.</a:t>
            </a:r>
          </a:p>
          <a:p>
            <a:endParaRPr lang="lv-LV" sz="1600" dirty="0">
              <a:latin typeface="Roboto" panose="02000000000000000000" pitchFamily="2" charset="0"/>
              <a:ea typeface="Roboto" panose="02000000000000000000" pitchFamily="2" charset="0"/>
            </a:endParaRPr>
          </a:p>
          <a:p>
            <a:pPr marL="0" indent="0">
              <a:buNone/>
            </a:pPr>
            <a:r>
              <a:rPr lang="lv-LV" sz="1600" b="1" spc="300" dirty="0">
                <a:solidFill>
                  <a:schemeClr val="bg1"/>
                </a:solidFill>
                <a:highlight>
                  <a:srgbClr val="FFC000"/>
                </a:highlight>
                <a:latin typeface="Roboto" panose="02000000000000000000" pitchFamily="2" charset="0"/>
                <a:ea typeface="Roboto" panose="02000000000000000000" pitchFamily="2" charset="0"/>
              </a:rPr>
              <a:t>THE CHALLENGE DRIVEN APPROACH</a:t>
            </a:r>
          </a:p>
          <a:p>
            <a:r>
              <a:rPr lang="lv-LV" sz="1600" dirty="0">
                <a:latin typeface="Roboto" panose="02000000000000000000" pitchFamily="2" charset="0"/>
                <a:ea typeface="Roboto" panose="02000000000000000000" pitchFamily="2" charset="0"/>
              </a:rPr>
              <a:t>Uz izaicinājumiem balstīta pieeja nodrošina finansējumu konkrētu tehnoloģisku un inovatīvu sasniegumu risināšanai. Šajos izaicinājumos tiek ņemtas vērā </a:t>
            </a:r>
            <a:r>
              <a:rPr lang="lv-LV" sz="1600" u="sng" dirty="0">
                <a:latin typeface="Roboto" panose="02000000000000000000" pitchFamily="2" charset="0"/>
                <a:ea typeface="Roboto" panose="02000000000000000000" pitchFamily="2" charset="0"/>
              </a:rPr>
              <a:t>ES prioritātes pārejai uz zaļu, digitālu un veselīgu sabiedrību</a:t>
            </a:r>
            <a:r>
              <a:rPr lang="lv-LV" sz="1600" dirty="0">
                <a:latin typeface="Roboto" panose="02000000000000000000" pitchFamily="2" charset="0"/>
                <a:ea typeface="Roboto" panose="02000000000000000000" pitchFamily="2" charset="0"/>
              </a:rPr>
              <a:t>, kā arī vispārējais stratēģiskais plāns programmai </a:t>
            </a:r>
            <a:r>
              <a:rPr lang="lv-LV" sz="1600" i="1" dirty="0" err="1">
                <a:latin typeface="Roboto" panose="02000000000000000000" pitchFamily="2" charset="0"/>
                <a:ea typeface="Roboto" panose="02000000000000000000" pitchFamily="2" charset="0"/>
              </a:rPr>
              <a:t>Horizon</a:t>
            </a:r>
            <a:r>
              <a:rPr lang="lv-LV" sz="1600" i="1" dirty="0">
                <a:latin typeface="Roboto" panose="02000000000000000000" pitchFamily="2" charset="0"/>
                <a:ea typeface="Roboto" panose="02000000000000000000" pitchFamily="2" charset="0"/>
              </a:rPr>
              <a:t> </a:t>
            </a:r>
            <a:r>
              <a:rPr lang="lv-LV" sz="1600" i="1" dirty="0" err="1">
                <a:latin typeface="Roboto" panose="02000000000000000000" pitchFamily="2" charset="0"/>
                <a:ea typeface="Roboto" panose="02000000000000000000" pitchFamily="2" charset="0"/>
              </a:rPr>
              <a:t>Europe</a:t>
            </a:r>
            <a:r>
              <a:rPr lang="lv-LV" sz="1600" dirty="0">
                <a:latin typeface="Roboto" panose="02000000000000000000" pitchFamily="2" charset="0"/>
                <a:ea typeface="Roboto" panose="02000000000000000000" pitchFamily="2" charset="0"/>
              </a:rPr>
              <a:t>.</a:t>
            </a:r>
          </a:p>
        </p:txBody>
      </p:sp>
    </p:spTree>
    <p:extLst>
      <p:ext uri="{BB962C8B-B14F-4D97-AF65-F5344CB8AC3E}">
        <p14:creationId xmlns:p14="http://schemas.microsoft.com/office/powerpoint/2010/main" val="25815935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DA2E7C1E-2B5A-4BBA-AE51-1CD8C19309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6">
            <a:extLst>
              <a:ext uri="{FF2B5EF4-FFF2-40B4-BE49-F238E27FC236}">
                <a16:creationId xmlns:a16="http://schemas.microsoft.com/office/drawing/2014/main" id="{43DF76B1-5174-4FAF-9D19-FFEE984268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38200" y="720953"/>
            <a:ext cx="10515600" cy="5416094"/>
          </a:xfrm>
          <a:custGeom>
            <a:avLst/>
            <a:gdLst>
              <a:gd name="connsiteX0" fmla="*/ 0 w 10515600"/>
              <a:gd name="connsiteY0" fmla="*/ 0 h 5416094"/>
              <a:gd name="connsiteX1" fmla="*/ 552069 w 10515600"/>
              <a:gd name="connsiteY1" fmla="*/ 0 h 5416094"/>
              <a:gd name="connsiteX2" fmla="*/ 893826 w 10515600"/>
              <a:gd name="connsiteY2" fmla="*/ 0 h 5416094"/>
              <a:gd name="connsiteX3" fmla="*/ 1761363 w 10515600"/>
              <a:gd name="connsiteY3" fmla="*/ 0 h 5416094"/>
              <a:gd name="connsiteX4" fmla="*/ 2313432 w 10515600"/>
              <a:gd name="connsiteY4" fmla="*/ 0 h 5416094"/>
              <a:gd name="connsiteX5" fmla="*/ 2865501 w 10515600"/>
              <a:gd name="connsiteY5" fmla="*/ 0 h 5416094"/>
              <a:gd name="connsiteX6" fmla="*/ 3733038 w 10515600"/>
              <a:gd name="connsiteY6" fmla="*/ 0 h 5416094"/>
              <a:gd name="connsiteX7" fmla="*/ 4179951 w 10515600"/>
              <a:gd name="connsiteY7" fmla="*/ 0 h 5416094"/>
              <a:gd name="connsiteX8" fmla="*/ 5047488 w 10515600"/>
              <a:gd name="connsiteY8" fmla="*/ 0 h 5416094"/>
              <a:gd name="connsiteX9" fmla="*/ 5915025 w 10515600"/>
              <a:gd name="connsiteY9" fmla="*/ 0 h 5416094"/>
              <a:gd name="connsiteX10" fmla="*/ 6572250 w 10515600"/>
              <a:gd name="connsiteY10" fmla="*/ 0 h 5416094"/>
              <a:gd name="connsiteX11" fmla="*/ 7439787 w 10515600"/>
              <a:gd name="connsiteY11" fmla="*/ 0 h 5416094"/>
              <a:gd name="connsiteX12" fmla="*/ 7991856 w 10515600"/>
              <a:gd name="connsiteY12" fmla="*/ 0 h 5416094"/>
              <a:gd name="connsiteX13" fmla="*/ 8543925 w 10515600"/>
              <a:gd name="connsiteY13" fmla="*/ 0 h 5416094"/>
              <a:gd name="connsiteX14" fmla="*/ 9306306 w 10515600"/>
              <a:gd name="connsiteY14" fmla="*/ 0 h 5416094"/>
              <a:gd name="connsiteX15" fmla="*/ 9858375 w 10515600"/>
              <a:gd name="connsiteY15" fmla="*/ 0 h 5416094"/>
              <a:gd name="connsiteX16" fmla="*/ 10515600 w 10515600"/>
              <a:gd name="connsiteY16" fmla="*/ 0 h 5416094"/>
              <a:gd name="connsiteX17" fmla="*/ 10515600 w 10515600"/>
              <a:gd name="connsiteY17" fmla="*/ 785334 h 5416094"/>
              <a:gd name="connsiteX18" fmla="*/ 10515600 w 10515600"/>
              <a:gd name="connsiteY18" fmla="*/ 1516506 h 5416094"/>
              <a:gd name="connsiteX19" fmla="*/ 10515600 w 10515600"/>
              <a:gd name="connsiteY19" fmla="*/ 2247679 h 5416094"/>
              <a:gd name="connsiteX20" fmla="*/ 10515600 w 10515600"/>
              <a:gd name="connsiteY20" fmla="*/ 2762208 h 5416094"/>
              <a:gd name="connsiteX21" fmla="*/ 10515600 w 10515600"/>
              <a:gd name="connsiteY21" fmla="*/ 3330898 h 5416094"/>
              <a:gd name="connsiteX22" fmla="*/ 10515600 w 10515600"/>
              <a:gd name="connsiteY22" fmla="*/ 4062071 h 5416094"/>
              <a:gd name="connsiteX23" fmla="*/ 10515600 w 10515600"/>
              <a:gd name="connsiteY23" fmla="*/ 4684921 h 5416094"/>
              <a:gd name="connsiteX24" fmla="*/ 10515600 w 10515600"/>
              <a:gd name="connsiteY24" fmla="*/ 5416094 h 5416094"/>
              <a:gd name="connsiteX25" fmla="*/ 9753219 w 10515600"/>
              <a:gd name="connsiteY25" fmla="*/ 5416094 h 5416094"/>
              <a:gd name="connsiteX26" fmla="*/ 9411462 w 10515600"/>
              <a:gd name="connsiteY26" fmla="*/ 5416094 h 5416094"/>
              <a:gd name="connsiteX27" fmla="*/ 8754237 w 10515600"/>
              <a:gd name="connsiteY27" fmla="*/ 5416094 h 5416094"/>
              <a:gd name="connsiteX28" fmla="*/ 8307324 w 10515600"/>
              <a:gd name="connsiteY28" fmla="*/ 5416094 h 5416094"/>
              <a:gd name="connsiteX29" fmla="*/ 7544943 w 10515600"/>
              <a:gd name="connsiteY29" fmla="*/ 5416094 h 5416094"/>
              <a:gd name="connsiteX30" fmla="*/ 7098030 w 10515600"/>
              <a:gd name="connsiteY30" fmla="*/ 5416094 h 5416094"/>
              <a:gd name="connsiteX31" fmla="*/ 6335649 w 10515600"/>
              <a:gd name="connsiteY31" fmla="*/ 5416094 h 5416094"/>
              <a:gd name="connsiteX32" fmla="*/ 5993892 w 10515600"/>
              <a:gd name="connsiteY32" fmla="*/ 5416094 h 5416094"/>
              <a:gd name="connsiteX33" fmla="*/ 5231511 w 10515600"/>
              <a:gd name="connsiteY33" fmla="*/ 5416094 h 5416094"/>
              <a:gd name="connsiteX34" fmla="*/ 4784598 w 10515600"/>
              <a:gd name="connsiteY34" fmla="*/ 5416094 h 5416094"/>
              <a:gd name="connsiteX35" fmla="*/ 4442841 w 10515600"/>
              <a:gd name="connsiteY35" fmla="*/ 5416094 h 5416094"/>
              <a:gd name="connsiteX36" fmla="*/ 3995928 w 10515600"/>
              <a:gd name="connsiteY36" fmla="*/ 5416094 h 5416094"/>
              <a:gd name="connsiteX37" fmla="*/ 3233547 w 10515600"/>
              <a:gd name="connsiteY37" fmla="*/ 5416094 h 5416094"/>
              <a:gd name="connsiteX38" fmla="*/ 2786634 w 10515600"/>
              <a:gd name="connsiteY38" fmla="*/ 5416094 h 5416094"/>
              <a:gd name="connsiteX39" fmla="*/ 2444877 w 10515600"/>
              <a:gd name="connsiteY39" fmla="*/ 5416094 h 5416094"/>
              <a:gd name="connsiteX40" fmla="*/ 1997964 w 10515600"/>
              <a:gd name="connsiteY40" fmla="*/ 5416094 h 5416094"/>
              <a:gd name="connsiteX41" fmla="*/ 1445895 w 10515600"/>
              <a:gd name="connsiteY41" fmla="*/ 5416094 h 5416094"/>
              <a:gd name="connsiteX42" fmla="*/ 788670 w 10515600"/>
              <a:gd name="connsiteY42" fmla="*/ 5416094 h 5416094"/>
              <a:gd name="connsiteX43" fmla="*/ 0 w 10515600"/>
              <a:gd name="connsiteY43" fmla="*/ 5416094 h 5416094"/>
              <a:gd name="connsiteX44" fmla="*/ 0 w 10515600"/>
              <a:gd name="connsiteY44" fmla="*/ 4630760 h 5416094"/>
              <a:gd name="connsiteX45" fmla="*/ 0 w 10515600"/>
              <a:gd name="connsiteY45" fmla="*/ 3953749 h 5416094"/>
              <a:gd name="connsiteX46" fmla="*/ 0 w 10515600"/>
              <a:gd name="connsiteY46" fmla="*/ 3276737 h 5416094"/>
              <a:gd name="connsiteX47" fmla="*/ 0 w 10515600"/>
              <a:gd name="connsiteY47" fmla="*/ 2599725 h 5416094"/>
              <a:gd name="connsiteX48" fmla="*/ 0 w 10515600"/>
              <a:gd name="connsiteY48" fmla="*/ 1922713 h 5416094"/>
              <a:gd name="connsiteX49" fmla="*/ 0 w 10515600"/>
              <a:gd name="connsiteY49" fmla="*/ 1299863 h 5416094"/>
              <a:gd name="connsiteX50" fmla="*/ 0 w 10515600"/>
              <a:gd name="connsiteY50" fmla="*/ 0 h 541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0515600" h="5416094"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24919" y="196329"/>
                  <a:pt x="10549062" y="488432"/>
                  <a:pt x="10515600" y="785334"/>
                </a:cubicBezTo>
                <a:cubicBezTo>
                  <a:pt x="10482138" y="1082236"/>
                  <a:pt x="10536385" y="1323726"/>
                  <a:pt x="10515600" y="1516506"/>
                </a:cubicBezTo>
                <a:cubicBezTo>
                  <a:pt x="10494815" y="1709286"/>
                  <a:pt x="10546328" y="2097632"/>
                  <a:pt x="10515600" y="2247679"/>
                </a:cubicBezTo>
                <a:cubicBezTo>
                  <a:pt x="10484872" y="2397726"/>
                  <a:pt x="10491771" y="2577292"/>
                  <a:pt x="10515600" y="2762208"/>
                </a:cubicBezTo>
                <a:cubicBezTo>
                  <a:pt x="10539429" y="2947124"/>
                  <a:pt x="10511007" y="3105736"/>
                  <a:pt x="10515600" y="3330898"/>
                </a:cubicBezTo>
                <a:cubicBezTo>
                  <a:pt x="10520194" y="3556060"/>
                  <a:pt x="10497393" y="3882611"/>
                  <a:pt x="10515600" y="4062071"/>
                </a:cubicBezTo>
                <a:cubicBezTo>
                  <a:pt x="10533807" y="4241531"/>
                  <a:pt x="10544791" y="4505155"/>
                  <a:pt x="10515600" y="4684921"/>
                </a:cubicBezTo>
                <a:cubicBezTo>
                  <a:pt x="10486410" y="4864687"/>
                  <a:pt x="10497356" y="5246484"/>
                  <a:pt x="10515600" y="5416094"/>
                </a:cubicBezTo>
                <a:cubicBezTo>
                  <a:pt x="10245623" y="5445692"/>
                  <a:pt x="10029676" y="5415505"/>
                  <a:pt x="9753219" y="5416094"/>
                </a:cubicBezTo>
                <a:cubicBezTo>
                  <a:pt x="9476762" y="5416683"/>
                  <a:pt x="9553148" y="5422760"/>
                  <a:pt x="9411462" y="5416094"/>
                </a:cubicBezTo>
                <a:cubicBezTo>
                  <a:pt x="9269776" y="5409428"/>
                  <a:pt x="8927709" y="5385012"/>
                  <a:pt x="8754237" y="5416094"/>
                </a:cubicBezTo>
                <a:cubicBezTo>
                  <a:pt x="8580766" y="5447176"/>
                  <a:pt x="8413264" y="5410024"/>
                  <a:pt x="8307324" y="5416094"/>
                </a:cubicBezTo>
                <a:cubicBezTo>
                  <a:pt x="8201384" y="5422164"/>
                  <a:pt x="7912690" y="5421686"/>
                  <a:pt x="7544943" y="5416094"/>
                </a:cubicBezTo>
                <a:cubicBezTo>
                  <a:pt x="7177196" y="5410502"/>
                  <a:pt x="7304235" y="5418502"/>
                  <a:pt x="7098030" y="5416094"/>
                </a:cubicBezTo>
                <a:cubicBezTo>
                  <a:pt x="6891825" y="5413686"/>
                  <a:pt x="6541479" y="5434609"/>
                  <a:pt x="6335649" y="5416094"/>
                </a:cubicBezTo>
                <a:cubicBezTo>
                  <a:pt x="6129819" y="5397579"/>
                  <a:pt x="6106541" y="5402791"/>
                  <a:pt x="5993892" y="5416094"/>
                </a:cubicBezTo>
                <a:cubicBezTo>
                  <a:pt x="5881243" y="5429397"/>
                  <a:pt x="5545248" y="5437743"/>
                  <a:pt x="5231511" y="5416094"/>
                </a:cubicBezTo>
                <a:cubicBezTo>
                  <a:pt x="4917774" y="5394445"/>
                  <a:pt x="4963237" y="5426599"/>
                  <a:pt x="4784598" y="5416094"/>
                </a:cubicBezTo>
                <a:cubicBezTo>
                  <a:pt x="4605959" y="5405589"/>
                  <a:pt x="4605904" y="5406658"/>
                  <a:pt x="4442841" y="5416094"/>
                </a:cubicBezTo>
                <a:cubicBezTo>
                  <a:pt x="4279778" y="5425530"/>
                  <a:pt x="4177180" y="5426138"/>
                  <a:pt x="3995928" y="5416094"/>
                </a:cubicBezTo>
                <a:cubicBezTo>
                  <a:pt x="3814676" y="5406050"/>
                  <a:pt x="3516440" y="5429234"/>
                  <a:pt x="3233547" y="5416094"/>
                </a:cubicBezTo>
                <a:cubicBezTo>
                  <a:pt x="2950654" y="5402954"/>
                  <a:pt x="2884354" y="5436103"/>
                  <a:pt x="2786634" y="5416094"/>
                </a:cubicBezTo>
                <a:cubicBezTo>
                  <a:pt x="2688914" y="5396085"/>
                  <a:pt x="2522958" y="5423232"/>
                  <a:pt x="2444877" y="5416094"/>
                </a:cubicBezTo>
                <a:cubicBezTo>
                  <a:pt x="2366796" y="5408956"/>
                  <a:pt x="2104768" y="5395479"/>
                  <a:pt x="1997964" y="5416094"/>
                </a:cubicBezTo>
                <a:cubicBezTo>
                  <a:pt x="1891160" y="5436709"/>
                  <a:pt x="1573016" y="5412376"/>
                  <a:pt x="1445895" y="5416094"/>
                </a:cubicBezTo>
                <a:cubicBezTo>
                  <a:pt x="1318774" y="5419812"/>
                  <a:pt x="986443" y="5400529"/>
                  <a:pt x="788670" y="5416094"/>
                </a:cubicBezTo>
                <a:cubicBezTo>
                  <a:pt x="590897" y="5431659"/>
                  <a:pt x="363709" y="5381266"/>
                  <a:pt x="0" y="5416094"/>
                </a:cubicBezTo>
                <a:cubicBezTo>
                  <a:pt x="-22973" y="5218643"/>
                  <a:pt x="-26699" y="5010779"/>
                  <a:pt x="0" y="4630760"/>
                </a:cubicBezTo>
                <a:cubicBezTo>
                  <a:pt x="26699" y="4250741"/>
                  <a:pt x="-15389" y="4196664"/>
                  <a:pt x="0" y="3953749"/>
                </a:cubicBezTo>
                <a:cubicBezTo>
                  <a:pt x="15389" y="3710834"/>
                  <a:pt x="468" y="3611311"/>
                  <a:pt x="0" y="3276737"/>
                </a:cubicBezTo>
                <a:cubicBezTo>
                  <a:pt x="-468" y="2942163"/>
                  <a:pt x="15360" y="2781998"/>
                  <a:pt x="0" y="2599725"/>
                </a:cubicBezTo>
                <a:cubicBezTo>
                  <a:pt x="-15360" y="2417452"/>
                  <a:pt x="14816" y="2100232"/>
                  <a:pt x="0" y="1922713"/>
                </a:cubicBezTo>
                <a:cubicBezTo>
                  <a:pt x="-14816" y="1745194"/>
                  <a:pt x="-24648" y="1604167"/>
                  <a:pt x="0" y="1299863"/>
                </a:cubicBezTo>
                <a:cubicBezTo>
                  <a:pt x="24648" y="995559"/>
                  <a:pt x="2182" y="279525"/>
                  <a:pt x="0" y="0"/>
                </a:cubicBezTo>
                <a:close/>
              </a:path>
            </a:pathLst>
          </a:custGeom>
          <a:noFill/>
          <a:ln w="4762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 name="Chart 6" descr="Chart type: Stacked Bar. 'Kādu sektoru Jūs pārstāvat?': Zinātniska organizācija and Komercsektors appear most often.&#10;&#10;Description automatically generated">
            <a:extLst>
              <a:ext uri="{FF2B5EF4-FFF2-40B4-BE49-F238E27FC236}">
                <a16:creationId xmlns:a16="http://schemas.microsoft.com/office/drawing/2014/main" id="{DF05E2B9-873B-4FF8-BA12-CAE061D7FE87}"/>
              </a:ext>
            </a:extLst>
          </p:cNvPr>
          <p:cNvGraphicFramePr>
            <a:graphicFrameLocks/>
          </p:cNvGraphicFramePr>
          <p:nvPr>
            <p:extLst>
              <p:ext uri="{D42A27DB-BD31-4B8C-83A1-F6EECF244321}">
                <p14:modId xmlns:p14="http://schemas.microsoft.com/office/powerpoint/2010/main" val="1665505981"/>
              </p:ext>
            </p:extLst>
          </p:nvPr>
        </p:nvGraphicFramePr>
        <p:xfrm>
          <a:off x="990600" y="914400"/>
          <a:ext cx="5032375" cy="496728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Chart 7" descr="Chart type: Doughnut. Potenciālais projektu pieteicējs accounts for the majority of 'Kāda ir Jūsu pieredze ar EK projektu konkursiem?'.&#10;&#10;Description automatically generated">
            <a:extLst>
              <a:ext uri="{FF2B5EF4-FFF2-40B4-BE49-F238E27FC236}">
                <a16:creationId xmlns:a16="http://schemas.microsoft.com/office/drawing/2014/main" id="{789003C5-89F6-4740-9BE0-FCDC12C06409}"/>
              </a:ext>
            </a:extLst>
          </p:cNvPr>
          <p:cNvGraphicFramePr>
            <a:graphicFrameLocks/>
          </p:cNvGraphicFramePr>
          <p:nvPr>
            <p:extLst>
              <p:ext uri="{D42A27DB-BD31-4B8C-83A1-F6EECF244321}">
                <p14:modId xmlns:p14="http://schemas.microsoft.com/office/powerpoint/2010/main" val="162520"/>
              </p:ext>
            </p:extLst>
          </p:nvPr>
        </p:nvGraphicFramePr>
        <p:xfrm>
          <a:off x="6092825" y="914400"/>
          <a:ext cx="5032375" cy="4967288"/>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3223123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3A589B">
            <a:alpha val="42000"/>
          </a:srgb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3ECF86-6059-4541-8216-7AC2B765005C}"/>
              </a:ext>
            </a:extLst>
          </p:cNvPr>
          <p:cNvSpPr>
            <a:spLocks noGrp="1"/>
          </p:cNvSpPr>
          <p:nvPr>
            <p:ph type="title"/>
          </p:nvPr>
        </p:nvSpPr>
        <p:spPr>
          <a:xfrm>
            <a:off x="1027163" y="644253"/>
            <a:ext cx="4531468" cy="1371600"/>
          </a:xfrm>
        </p:spPr>
        <p:txBody>
          <a:bodyPr/>
          <a:lstStyle/>
          <a:p>
            <a:r>
              <a:rPr lang="lv-LV" spc="600" dirty="0">
                <a:solidFill>
                  <a:schemeClr val="bg1"/>
                </a:solidFill>
                <a:latin typeface="Roboto" panose="02000000000000000000" pitchFamily="2" charset="0"/>
                <a:ea typeface="Roboto" panose="02000000000000000000" pitchFamily="2" charset="0"/>
              </a:rPr>
              <a:t>STRUKTŪRA</a:t>
            </a:r>
          </a:p>
        </p:txBody>
      </p:sp>
      <p:graphicFrame>
        <p:nvGraphicFramePr>
          <p:cNvPr id="4" name="Diagram 3">
            <a:extLst>
              <a:ext uri="{FF2B5EF4-FFF2-40B4-BE49-F238E27FC236}">
                <a16:creationId xmlns:a16="http://schemas.microsoft.com/office/drawing/2014/main" id="{62FB1407-A600-4F94-AF43-0D7CD495EBAA}"/>
              </a:ext>
            </a:extLst>
          </p:cNvPr>
          <p:cNvGraphicFramePr/>
          <p:nvPr>
            <p:extLst>
              <p:ext uri="{D42A27DB-BD31-4B8C-83A1-F6EECF244321}">
                <p14:modId xmlns:p14="http://schemas.microsoft.com/office/powerpoint/2010/main" val="923203744"/>
              </p:ext>
            </p:extLst>
          </p:nvPr>
        </p:nvGraphicFramePr>
        <p:xfrm>
          <a:off x="4888321" y="795080"/>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5" name="Diagram 4">
            <a:extLst>
              <a:ext uri="{FF2B5EF4-FFF2-40B4-BE49-F238E27FC236}">
                <a16:creationId xmlns:a16="http://schemas.microsoft.com/office/drawing/2014/main" id="{49897E65-3B5A-4337-8F3F-D2E610709D62}"/>
              </a:ext>
            </a:extLst>
          </p:cNvPr>
          <p:cNvGraphicFramePr/>
          <p:nvPr>
            <p:extLst>
              <p:ext uri="{D42A27DB-BD31-4B8C-83A1-F6EECF244321}">
                <p14:modId xmlns:p14="http://schemas.microsoft.com/office/powerpoint/2010/main" val="2436249675"/>
              </p:ext>
            </p:extLst>
          </p:nvPr>
        </p:nvGraphicFramePr>
        <p:xfrm>
          <a:off x="127786" y="2125682"/>
          <a:ext cx="5509443" cy="386647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3076" name="Picture 4" descr="Hey, Help me! – LINE stickers | LINE STORE">
            <a:extLst>
              <a:ext uri="{FF2B5EF4-FFF2-40B4-BE49-F238E27FC236}">
                <a16:creationId xmlns:a16="http://schemas.microsoft.com/office/drawing/2014/main" id="{5428F805-48BD-4AA2-A679-528D68D4CDB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92300" y="4305678"/>
            <a:ext cx="1143000" cy="11430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School Gold Medal at Rs 25/piece | Gold Medal | ID: 16546536588">
            <a:extLst>
              <a:ext uri="{FF2B5EF4-FFF2-40B4-BE49-F238E27FC236}">
                <a16:creationId xmlns:a16="http://schemas.microsoft.com/office/drawing/2014/main" id="{B42F5A2D-16AC-4E51-8B22-2AB1804575C3}"/>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54786" y="2744375"/>
            <a:ext cx="961465" cy="961465"/>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a:extLst>
              <a:ext uri="{FF2B5EF4-FFF2-40B4-BE49-F238E27FC236}">
                <a16:creationId xmlns:a16="http://schemas.microsoft.com/office/drawing/2014/main" id="{C5489E43-3D46-43F7-ACE7-A618BE0F3B18}"/>
              </a:ext>
            </a:extLst>
          </p:cNvPr>
          <p:cNvSpPr/>
          <p:nvPr/>
        </p:nvSpPr>
        <p:spPr>
          <a:xfrm>
            <a:off x="8273142" y="5138057"/>
            <a:ext cx="1709057" cy="15492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dirty="0"/>
              <a:t>1 </a:t>
            </a:r>
            <a:r>
              <a:rPr lang="lv-LV" dirty="0" err="1"/>
              <a:t>billion</a:t>
            </a:r>
            <a:r>
              <a:rPr lang="lv-LV" dirty="0"/>
              <a:t>/500 M </a:t>
            </a:r>
            <a:r>
              <a:rPr lang="lv-LV" dirty="0" err="1"/>
              <a:t>for</a:t>
            </a:r>
            <a:r>
              <a:rPr lang="lv-LV" dirty="0"/>
              <a:t> </a:t>
            </a:r>
            <a:r>
              <a:rPr lang="lv-LV" dirty="0" err="1"/>
              <a:t>green</a:t>
            </a:r>
            <a:endParaRPr lang="lv-LV" dirty="0"/>
          </a:p>
        </p:txBody>
      </p:sp>
      <p:sp>
        <p:nvSpPr>
          <p:cNvPr id="8" name="Oval 7">
            <a:extLst>
              <a:ext uri="{FF2B5EF4-FFF2-40B4-BE49-F238E27FC236}">
                <a16:creationId xmlns:a16="http://schemas.microsoft.com/office/drawing/2014/main" id="{ABC249BE-37DB-4987-947C-D6F1A081D241}"/>
              </a:ext>
            </a:extLst>
          </p:cNvPr>
          <p:cNvSpPr/>
          <p:nvPr/>
        </p:nvSpPr>
        <p:spPr>
          <a:xfrm>
            <a:off x="8235721" y="2156621"/>
            <a:ext cx="1709057" cy="15492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dirty="0"/>
              <a:t>300 M/130  M </a:t>
            </a:r>
            <a:r>
              <a:rPr lang="lv-LV" dirty="0" err="1"/>
              <a:t>for</a:t>
            </a:r>
            <a:r>
              <a:rPr lang="lv-LV" dirty="0"/>
              <a:t> -&gt;</a:t>
            </a:r>
          </a:p>
        </p:txBody>
      </p:sp>
      <p:sp>
        <p:nvSpPr>
          <p:cNvPr id="9" name="Oval 8">
            <a:extLst>
              <a:ext uri="{FF2B5EF4-FFF2-40B4-BE49-F238E27FC236}">
                <a16:creationId xmlns:a16="http://schemas.microsoft.com/office/drawing/2014/main" id="{BB55D146-E325-4331-B3BE-ED824B39200D}"/>
              </a:ext>
            </a:extLst>
          </p:cNvPr>
          <p:cNvSpPr/>
          <p:nvPr/>
        </p:nvSpPr>
        <p:spPr>
          <a:xfrm>
            <a:off x="8515047" y="3826333"/>
            <a:ext cx="1225246" cy="11334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dirty="0"/>
              <a:t>100 M</a:t>
            </a:r>
          </a:p>
        </p:txBody>
      </p:sp>
      <p:sp>
        <p:nvSpPr>
          <p:cNvPr id="10" name="Oval 9">
            <a:extLst>
              <a:ext uri="{FF2B5EF4-FFF2-40B4-BE49-F238E27FC236}">
                <a16:creationId xmlns:a16="http://schemas.microsoft.com/office/drawing/2014/main" id="{3C2637F0-8417-4C23-92D2-FB92D18105DC}"/>
              </a:ext>
            </a:extLst>
          </p:cNvPr>
          <p:cNvSpPr/>
          <p:nvPr/>
        </p:nvSpPr>
        <p:spPr>
          <a:xfrm>
            <a:off x="4724399" y="1390520"/>
            <a:ext cx="1108793" cy="10478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sz="2400" dirty="0"/>
              <a:t>10 B</a:t>
            </a:r>
          </a:p>
        </p:txBody>
      </p:sp>
      <p:sp>
        <p:nvSpPr>
          <p:cNvPr id="12" name="TextBox 11">
            <a:extLst>
              <a:ext uri="{FF2B5EF4-FFF2-40B4-BE49-F238E27FC236}">
                <a16:creationId xmlns:a16="http://schemas.microsoft.com/office/drawing/2014/main" id="{31F949D3-49A6-4490-9E78-192940FC9054}"/>
              </a:ext>
            </a:extLst>
          </p:cNvPr>
          <p:cNvSpPr txBox="1"/>
          <p:nvPr/>
        </p:nvSpPr>
        <p:spPr>
          <a:xfrm>
            <a:off x="6966857" y="321087"/>
            <a:ext cx="6509656" cy="646331"/>
          </a:xfrm>
          <a:prstGeom prst="rect">
            <a:avLst/>
          </a:prstGeom>
          <a:noFill/>
        </p:spPr>
        <p:txBody>
          <a:bodyPr wrap="square">
            <a:spAutoFit/>
          </a:bodyPr>
          <a:lstStyle/>
          <a:p>
            <a:r>
              <a:rPr lang="lv-LV" b="1" i="0" dirty="0">
                <a:solidFill>
                  <a:srgbClr val="000000"/>
                </a:solidFill>
                <a:effectLst/>
                <a:latin typeface="Arial" panose="020B0604020202020204" pitchFamily="34" charset="0"/>
              </a:rPr>
              <a:t>Finansēšanas iespējas 2021. gadā
</a:t>
            </a:r>
          </a:p>
        </p:txBody>
      </p:sp>
    </p:spTree>
    <p:extLst>
      <p:ext uri="{BB962C8B-B14F-4D97-AF65-F5344CB8AC3E}">
        <p14:creationId xmlns:p14="http://schemas.microsoft.com/office/powerpoint/2010/main" val="22425220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4E917E-C466-442B-B9B9-F1D19563A7AF}"/>
              </a:ext>
            </a:extLst>
          </p:cNvPr>
          <p:cNvSpPr>
            <a:spLocks noGrp="1"/>
          </p:cNvSpPr>
          <p:nvPr>
            <p:ph type="title"/>
          </p:nvPr>
        </p:nvSpPr>
        <p:spPr>
          <a:xfrm>
            <a:off x="4965430" y="629268"/>
            <a:ext cx="6586491" cy="1286160"/>
          </a:xfrm>
        </p:spPr>
        <p:txBody>
          <a:bodyPr anchor="b">
            <a:normAutofit/>
          </a:bodyPr>
          <a:lstStyle/>
          <a:p>
            <a:r>
              <a:rPr lang="lv-LV" dirty="0">
                <a:latin typeface="Roboto" panose="02000000000000000000" pitchFamily="2" charset="0"/>
                <a:ea typeface="Roboto" panose="02000000000000000000" pitchFamily="2" charset="0"/>
              </a:rPr>
              <a:t>Q&amp;A</a:t>
            </a:r>
          </a:p>
        </p:txBody>
      </p:sp>
      <p:sp>
        <p:nvSpPr>
          <p:cNvPr id="3" name="Content Placeholder 2">
            <a:extLst>
              <a:ext uri="{FF2B5EF4-FFF2-40B4-BE49-F238E27FC236}">
                <a16:creationId xmlns:a16="http://schemas.microsoft.com/office/drawing/2014/main" id="{5B458FA4-FFCB-4D9C-9123-F43EFE0AC542}"/>
              </a:ext>
            </a:extLst>
          </p:cNvPr>
          <p:cNvSpPr>
            <a:spLocks noGrp="1"/>
          </p:cNvSpPr>
          <p:nvPr>
            <p:ph idx="1"/>
          </p:nvPr>
        </p:nvSpPr>
        <p:spPr>
          <a:xfrm>
            <a:off x="4965431" y="2438400"/>
            <a:ext cx="7068914" cy="3785419"/>
          </a:xfrm>
        </p:spPr>
        <p:txBody>
          <a:bodyPr>
            <a:normAutofit/>
          </a:bodyPr>
          <a:lstStyle/>
          <a:p>
            <a:r>
              <a:rPr lang="lv-LV" sz="1400" dirty="0">
                <a:latin typeface="Roboto" panose="02000000000000000000" pitchFamily="2" charset="0"/>
                <a:ea typeface="Roboto" panose="02000000000000000000" pitchFamily="2" charset="0"/>
              </a:rPr>
              <a:t>Par cik es strādāju ar </a:t>
            </a:r>
            <a:r>
              <a:rPr lang="lv-LV" sz="1400" dirty="0" err="1">
                <a:latin typeface="Roboto" panose="02000000000000000000" pitchFamily="2" charset="0"/>
                <a:ea typeface="Roboto" panose="02000000000000000000" pitchFamily="2" charset="0"/>
              </a:rPr>
              <a:t>komercializācijas</a:t>
            </a:r>
            <a:r>
              <a:rPr lang="lv-LV" sz="1400" dirty="0">
                <a:latin typeface="Roboto" panose="02000000000000000000" pitchFamily="2" charset="0"/>
                <a:ea typeface="Roboto" panose="02000000000000000000" pitchFamily="2" charset="0"/>
              </a:rPr>
              <a:t> projektiem interesē: </a:t>
            </a:r>
          </a:p>
          <a:p>
            <a:pPr marL="0" indent="0">
              <a:buNone/>
            </a:pPr>
            <a:r>
              <a:rPr lang="lv-LV" sz="1400" dirty="0">
                <a:latin typeface="Roboto" panose="02000000000000000000" pitchFamily="2" charset="0"/>
                <a:ea typeface="Roboto" panose="02000000000000000000" pitchFamily="2" charset="0"/>
              </a:rPr>
              <a:t>	a) kur un kā atrast pareizos projekta partnerus</a:t>
            </a:r>
          </a:p>
          <a:p>
            <a:pPr marL="0" indent="0">
              <a:buNone/>
            </a:pPr>
            <a:r>
              <a:rPr lang="lv-LV" sz="1400" dirty="0">
                <a:latin typeface="Roboto" panose="02000000000000000000" pitchFamily="2" charset="0"/>
                <a:ea typeface="Roboto" panose="02000000000000000000" pitchFamily="2" charset="0"/>
              </a:rPr>
              <a:t>	b) kādi ir galvenie kritēriji, lai paaugstinātu iespējas uzvarēt projektu 	konkursā un iegūt projektu [jo sen zināms, ka konkurence ir milzīga un 	iespējas ir &lt;5%]</a:t>
            </a:r>
          </a:p>
          <a:p>
            <a:r>
              <a:rPr lang="lv-LV" sz="1400" dirty="0">
                <a:latin typeface="Roboto" panose="02000000000000000000" pitchFamily="2" charset="0"/>
                <a:ea typeface="Roboto" panose="02000000000000000000" pitchFamily="2" charset="0"/>
              </a:rPr>
              <a:t>Kā LV var iesaistīties lielākā mērā nekā bija iepriekš?</a:t>
            </a:r>
          </a:p>
          <a:p>
            <a:r>
              <a:rPr lang="en-US" sz="1400" i="1" dirty="0">
                <a:latin typeface="Roboto" panose="02000000000000000000" pitchFamily="2" charset="0"/>
                <a:ea typeface="Roboto" panose="02000000000000000000" pitchFamily="2" charset="0"/>
              </a:rPr>
              <a:t>We have never applied for any EIC funding before but are very interested to learn how and who we can partner with in Latvia.</a:t>
            </a:r>
            <a:endParaRPr lang="lv-LV" sz="1400" i="1" dirty="0">
              <a:latin typeface="Roboto" panose="02000000000000000000" pitchFamily="2" charset="0"/>
              <a:ea typeface="Roboto" panose="02000000000000000000" pitchFamily="2" charset="0"/>
            </a:endParaRPr>
          </a:p>
          <a:p>
            <a:r>
              <a:rPr lang="lv-LV" sz="1400" dirty="0">
                <a:latin typeface="Roboto" panose="02000000000000000000" pitchFamily="2" charset="0"/>
                <a:ea typeface="Roboto" panose="02000000000000000000" pitchFamily="2" charset="0"/>
              </a:rPr>
              <a:t>Kam pieder radītais IP? ; Kāds ir esošais "</a:t>
            </a:r>
            <a:r>
              <a:rPr lang="lv-LV" sz="1400" dirty="0" err="1">
                <a:latin typeface="Roboto" panose="02000000000000000000" pitchFamily="2" charset="0"/>
                <a:ea typeface="Roboto" panose="02000000000000000000" pitchFamily="2" charset="0"/>
              </a:rPr>
              <a:t>success</a:t>
            </a:r>
            <a:r>
              <a:rPr lang="lv-LV" sz="1400" dirty="0">
                <a:latin typeface="Roboto" panose="02000000000000000000" pitchFamily="2" charset="0"/>
                <a:ea typeface="Roboto" panose="02000000000000000000" pitchFamily="2" charset="0"/>
              </a:rPr>
              <a:t> </a:t>
            </a:r>
            <a:r>
              <a:rPr lang="lv-LV" sz="1400" dirty="0" err="1">
                <a:latin typeface="Roboto" panose="02000000000000000000" pitchFamily="2" charset="0"/>
                <a:ea typeface="Roboto" panose="02000000000000000000" pitchFamily="2" charset="0"/>
              </a:rPr>
              <a:t>rate</a:t>
            </a:r>
            <a:r>
              <a:rPr lang="lv-LV" sz="1400" dirty="0">
                <a:latin typeface="Roboto" panose="02000000000000000000" pitchFamily="2" charset="0"/>
                <a:ea typeface="Roboto" panose="02000000000000000000" pitchFamily="2" charset="0"/>
              </a:rPr>
              <a:t>" no visiem pieteiktajiem projektiem līdz šim H2020? ; Priekšnoteikumi, lai izdotos iegūt atbalstu?</a:t>
            </a:r>
          </a:p>
          <a:p>
            <a:r>
              <a:rPr lang="lv-LV" sz="1400" dirty="0">
                <a:latin typeface="Roboto" panose="02000000000000000000" pitchFamily="2" charset="0"/>
                <a:ea typeface="Roboto" panose="02000000000000000000" pitchFamily="2" charset="0"/>
              </a:rPr>
              <a:t>Esošās sadarbības pieredzes ar </a:t>
            </a:r>
            <a:r>
              <a:rPr lang="lv-LV" sz="1400" dirty="0" err="1">
                <a:latin typeface="Roboto" panose="02000000000000000000" pitchFamily="2" charset="0"/>
                <a:ea typeface="Roboto" panose="02000000000000000000" pitchFamily="2" charset="0"/>
              </a:rPr>
              <a:t>licencātiem</a:t>
            </a:r>
            <a:r>
              <a:rPr lang="lv-LV" sz="1400" dirty="0">
                <a:latin typeface="Roboto" panose="02000000000000000000" pitchFamily="2" charset="0"/>
                <a:ea typeface="Roboto" panose="02000000000000000000" pitchFamily="2" charset="0"/>
              </a:rPr>
              <a:t> un/ vai </a:t>
            </a:r>
            <a:r>
              <a:rPr lang="lv-LV" sz="1400" dirty="0" err="1">
                <a:latin typeface="Roboto" panose="02000000000000000000" pitchFamily="2" charset="0"/>
                <a:ea typeface="Roboto" panose="02000000000000000000" pitchFamily="2" charset="0"/>
              </a:rPr>
              <a:t>spin-off</a:t>
            </a:r>
            <a:r>
              <a:rPr lang="lv-LV" sz="1400" dirty="0">
                <a:latin typeface="Roboto" panose="02000000000000000000" pitchFamily="2" charset="0"/>
                <a:ea typeface="Roboto" panose="02000000000000000000" pitchFamily="2" charset="0"/>
              </a:rPr>
              <a:t> partneriem</a:t>
            </a:r>
          </a:p>
        </p:txBody>
      </p:sp>
      <p:pic>
        <p:nvPicPr>
          <p:cNvPr id="5" name="Picture 4" descr="Question mark against red wall">
            <a:extLst>
              <a:ext uri="{FF2B5EF4-FFF2-40B4-BE49-F238E27FC236}">
                <a16:creationId xmlns:a16="http://schemas.microsoft.com/office/drawing/2014/main" id="{7A5F9120-5240-40BE-8DE9-164F9F23DC03}"/>
              </a:ext>
            </a:extLst>
          </p:cNvPr>
          <p:cNvPicPr>
            <a:picLocks noChangeAspect="1"/>
          </p:cNvPicPr>
          <p:nvPr/>
        </p:nvPicPr>
        <p:blipFill rotWithShape="1">
          <a:blip r:embed="rId2">
            <a:extLst>
              <a:ext uri="{28A0092B-C50C-407E-A947-70E740481C1C}">
                <a14:useLocalDpi xmlns:a14="http://schemas.microsoft.com/office/drawing/2010/main" val="0"/>
              </a:ext>
            </a:extLst>
          </a:blip>
          <a:srcRect l="57912" r="1194" b="1"/>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DBB17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170514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9">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1">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3641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0F7A273-E8C5-4593-BE08-BDD748E9FBC0}"/>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4000" kern="1200" dirty="0">
                <a:solidFill>
                  <a:srgbClr val="FFFFFF"/>
                </a:solidFill>
                <a:latin typeface="+mj-lt"/>
                <a:ea typeface="+mj-ea"/>
                <a:cs typeface="+mj-cs"/>
              </a:rPr>
              <a:t>KAFIJAS PAUZE</a:t>
            </a:r>
          </a:p>
        </p:txBody>
      </p:sp>
      <p:pic>
        <p:nvPicPr>
          <p:cNvPr id="5" name="Content Placeholder 4" descr="Powdered doughnuts with stuffing">
            <a:extLst>
              <a:ext uri="{FF2B5EF4-FFF2-40B4-BE49-F238E27FC236}">
                <a16:creationId xmlns:a16="http://schemas.microsoft.com/office/drawing/2014/main" id="{87D5C673-2B80-4FC5-A27F-48936627299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038600" y="1028244"/>
            <a:ext cx="7188199" cy="4798123"/>
          </a:xfrm>
          <a:prstGeom prst="rect">
            <a:avLst/>
          </a:prstGeom>
        </p:spPr>
      </p:pic>
    </p:spTree>
    <p:extLst>
      <p:ext uri="{BB962C8B-B14F-4D97-AF65-F5344CB8AC3E}">
        <p14:creationId xmlns:p14="http://schemas.microsoft.com/office/powerpoint/2010/main" val="31478031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D55CA618-78A6-47F6-B865-E9315164FB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a:extLst>
              <a:ext uri="{FF2B5EF4-FFF2-40B4-BE49-F238E27FC236}">
                <a16:creationId xmlns:a16="http://schemas.microsoft.com/office/drawing/2014/main" id="{B83D307E-DF68-43F8-97CE-0AAE950A712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271255" y="-1"/>
            <a:ext cx="7649490" cy="5728133"/>
            <a:chOff x="329184" y="1"/>
            <a:chExt cx="524256" cy="5728133"/>
          </a:xfrm>
        </p:grpSpPr>
        <p:cxnSp>
          <p:nvCxnSpPr>
            <p:cNvPr id="24" name="Straight Connector 23">
              <a:extLst>
                <a:ext uri="{FF2B5EF4-FFF2-40B4-BE49-F238E27FC236}">
                  <a16:creationId xmlns:a16="http://schemas.microsoft.com/office/drawing/2014/main" id="{5546E3D2-37BF-4528-9851-2B2F628234A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329184" y="5728134"/>
              <a:ext cx="523824"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8" name="Rectangle 24">
              <a:extLst>
                <a:ext uri="{FF2B5EF4-FFF2-40B4-BE49-F238E27FC236}">
                  <a16:creationId xmlns:a16="http://schemas.microsoft.com/office/drawing/2014/main" id="{752A0C69-DC4E-4FC0-843C-BAA27B3A56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184" y="1"/>
              <a:ext cx="524256" cy="55321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7" name="Rectangle 26">
            <a:extLst>
              <a:ext uri="{FF2B5EF4-FFF2-40B4-BE49-F238E27FC236}">
                <a16:creationId xmlns:a16="http://schemas.microsoft.com/office/drawing/2014/main" id="{8ED94938-268E-4C0A-A08A-B3980C78BA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318045"/>
            <a:ext cx="10999072" cy="5325139"/>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2A5FC33-5BD6-4D38-BCDB-F11E0B35CEA6}"/>
              </a:ext>
            </a:extLst>
          </p:cNvPr>
          <p:cNvSpPr>
            <a:spLocks noGrp="1"/>
          </p:cNvSpPr>
          <p:nvPr>
            <p:ph type="ctrTitle"/>
          </p:nvPr>
        </p:nvSpPr>
        <p:spPr>
          <a:xfrm>
            <a:off x="929738" y="3055674"/>
            <a:ext cx="10071536" cy="929750"/>
          </a:xfrm>
        </p:spPr>
        <p:txBody>
          <a:bodyPr vert="horz" lIns="91440" tIns="45720" rIns="91440" bIns="45720" rtlCol="0" anchor="b">
            <a:noAutofit/>
          </a:bodyPr>
          <a:lstStyle/>
          <a:p>
            <a:r>
              <a:rPr lang="en-US" sz="6600" b="0" i="0" spc="300" dirty="0">
                <a:effectLst/>
                <a:latin typeface="Roboto" panose="02000000000000000000" pitchFamily="2" charset="0"/>
                <a:ea typeface="Roboto" panose="02000000000000000000" pitchFamily="2" charset="0"/>
              </a:rPr>
              <a:t>APVĀRSNIS EIROPA</a:t>
            </a:r>
            <a:endParaRPr lang="en-US" sz="6600" spc="300" dirty="0">
              <a:latin typeface="Roboto" panose="02000000000000000000" pitchFamily="2" charset="0"/>
              <a:ea typeface="Roboto" panose="02000000000000000000" pitchFamily="2" charset="0"/>
            </a:endParaRPr>
          </a:p>
        </p:txBody>
      </p:sp>
      <p:sp>
        <p:nvSpPr>
          <p:cNvPr id="3" name="Subtitle 2">
            <a:extLst>
              <a:ext uri="{FF2B5EF4-FFF2-40B4-BE49-F238E27FC236}">
                <a16:creationId xmlns:a16="http://schemas.microsoft.com/office/drawing/2014/main" id="{2ABEA6E9-7253-45C4-BF56-0A6769E30C73}"/>
              </a:ext>
            </a:extLst>
          </p:cNvPr>
          <p:cNvSpPr>
            <a:spLocks noGrp="1"/>
          </p:cNvSpPr>
          <p:nvPr>
            <p:ph type="subTitle" idx="1"/>
          </p:nvPr>
        </p:nvSpPr>
        <p:spPr>
          <a:xfrm>
            <a:off x="2418695" y="4038379"/>
            <a:ext cx="10071536" cy="448377"/>
          </a:xfrm>
        </p:spPr>
        <p:txBody>
          <a:bodyPr vert="horz" lIns="91440" tIns="45720" rIns="91440" bIns="45720" rtlCol="0" anchor="t">
            <a:noAutofit/>
          </a:bodyPr>
          <a:lstStyle/>
          <a:p>
            <a:r>
              <a:rPr lang="en-US" sz="7200" dirty="0">
                <a:highlight>
                  <a:srgbClr val="FFC000"/>
                </a:highlight>
              </a:rPr>
              <a:t>#PATHFINDER   </a:t>
            </a:r>
          </a:p>
        </p:txBody>
      </p:sp>
      <p:pic>
        <p:nvPicPr>
          <p:cNvPr id="5" name="Picture 4">
            <a:extLst>
              <a:ext uri="{FF2B5EF4-FFF2-40B4-BE49-F238E27FC236}">
                <a16:creationId xmlns:a16="http://schemas.microsoft.com/office/drawing/2014/main" id="{B3BAE629-584E-4561-8FDD-EDC7213588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30711" y="5910746"/>
            <a:ext cx="5069590" cy="836482"/>
          </a:xfrm>
          <a:prstGeom prst="rect">
            <a:avLst/>
          </a:prstGeom>
        </p:spPr>
      </p:pic>
      <p:pic>
        <p:nvPicPr>
          <p:cNvPr id="4" name="Picture 3" descr="Graphical user interface, text, application&#10;&#10;Description automatically generated">
            <a:extLst>
              <a:ext uri="{FF2B5EF4-FFF2-40B4-BE49-F238E27FC236}">
                <a16:creationId xmlns:a16="http://schemas.microsoft.com/office/drawing/2014/main" id="{9142340D-5CB9-4506-A0D8-D230BE783E5F}"/>
              </a:ext>
            </a:extLst>
          </p:cNvPr>
          <p:cNvPicPr>
            <a:picLocks noChangeAspect="1"/>
          </p:cNvPicPr>
          <p:nvPr/>
        </p:nvPicPr>
        <p:blipFill rotWithShape="1">
          <a:blip r:embed="rId4">
            <a:extLst>
              <a:ext uri="{28A0092B-C50C-407E-A947-70E740481C1C}">
                <a14:useLocalDpi xmlns:a14="http://schemas.microsoft.com/office/drawing/2010/main" val="0"/>
              </a:ext>
            </a:extLst>
          </a:blip>
          <a:srcRect r="827"/>
          <a:stretch/>
        </p:blipFill>
        <p:spPr>
          <a:xfrm>
            <a:off x="596464" y="702070"/>
            <a:ext cx="11027176" cy="1862454"/>
          </a:xfrm>
          <a:prstGeom prst="rect">
            <a:avLst/>
          </a:prstGeom>
        </p:spPr>
      </p:pic>
      <p:sp>
        <p:nvSpPr>
          <p:cNvPr id="16" name="TextBox 15">
            <a:extLst>
              <a:ext uri="{FF2B5EF4-FFF2-40B4-BE49-F238E27FC236}">
                <a16:creationId xmlns:a16="http://schemas.microsoft.com/office/drawing/2014/main" id="{BC34F4CD-B102-4360-8733-C793A1ED9906}"/>
              </a:ext>
            </a:extLst>
          </p:cNvPr>
          <p:cNvSpPr txBox="1"/>
          <p:nvPr/>
        </p:nvSpPr>
        <p:spPr>
          <a:xfrm>
            <a:off x="725214" y="5199605"/>
            <a:ext cx="6096000" cy="369332"/>
          </a:xfrm>
          <a:prstGeom prst="rect">
            <a:avLst/>
          </a:prstGeom>
          <a:noFill/>
        </p:spPr>
        <p:txBody>
          <a:bodyPr wrap="square">
            <a:spAutoFit/>
          </a:bodyPr>
          <a:lstStyle/>
          <a:p>
            <a:pPr>
              <a:spcAft>
                <a:spcPts val="600"/>
              </a:spcAft>
            </a:pPr>
            <a:r>
              <a:rPr lang="lv-LV" b="1" i="0" dirty="0">
                <a:solidFill>
                  <a:srgbClr val="000000"/>
                </a:solidFill>
                <a:effectLst/>
                <a:latin typeface="Roboto" panose="02000000000000000000" pitchFamily="2" charset="0"/>
              </a:rPr>
              <a:t>13:00 – 14:00</a:t>
            </a:r>
            <a:endParaRPr lang="lv-LV" dirty="0"/>
          </a:p>
        </p:txBody>
      </p:sp>
    </p:spTree>
    <p:extLst>
      <p:ext uri="{BB962C8B-B14F-4D97-AF65-F5344CB8AC3E}">
        <p14:creationId xmlns:p14="http://schemas.microsoft.com/office/powerpoint/2010/main" val="11108884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Multiple interweaving highways with cars driving in different directions">
            <a:extLst>
              <a:ext uri="{FF2B5EF4-FFF2-40B4-BE49-F238E27FC236}">
                <a16:creationId xmlns:a16="http://schemas.microsoft.com/office/drawing/2014/main" id="{8D53D1C5-79EF-481A-8458-8404B9DA1FBC}"/>
              </a:ext>
            </a:extLst>
          </p:cNvPr>
          <p:cNvPicPr>
            <a:picLocks noChangeAspect="1"/>
          </p:cNvPicPr>
          <p:nvPr/>
        </p:nvPicPr>
        <p:blipFill rotWithShape="1">
          <a:blip r:embed="rId3">
            <a:extLst>
              <a:ext uri="{28A0092B-C50C-407E-A947-70E740481C1C}">
                <a14:useLocalDpi xmlns:a14="http://schemas.microsoft.com/office/drawing/2010/main" val="0"/>
              </a:ext>
            </a:extLst>
          </a:blip>
          <a:srcRect l="4504" t="18508" r="4587"/>
          <a:stretch/>
        </p:blipFill>
        <p:spPr>
          <a:xfrm>
            <a:off x="20" y="10"/>
            <a:ext cx="12191981" cy="6857990"/>
          </a:xfrm>
          <a:prstGeom prst="rect">
            <a:avLst/>
          </a:prstGeom>
        </p:spPr>
      </p:pic>
      <p:sp>
        <p:nvSpPr>
          <p:cNvPr id="23" name="Rectangle 22">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8" y="-1534136"/>
            <a:ext cx="4592270" cy="12192001"/>
          </a:xfrm>
          <a:prstGeom prst="rect">
            <a:avLst/>
          </a:prstGeom>
          <a:gradFill>
            <a:gsLst>
              <a:gs pos="35000">
                <a:schemeClr val="bg1">
                  <a:alpha val="46000"/>
                </a:schemeClr>
              </a:gs>
              <a:gs pos="21000">
                <a:schemeClr val="bg1">
                  <a:alpha val="30000"/>
                </a:schemeClr>
              </a:gs>
              <a:gs pos="0">
                <a:schemeClr val="bg1">
                  <a:alpha val="0"/>
                </a:schemeClr>
              </a:gs>
              <a:gs pos="100000">
                <a:schemeClr val="bg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61C98C1-8676-49A2-B1CF-F589F03DA21A}"/>
              </a:ext>
            </a:extLst>
          </p:cNvPr>
          <p:cNvSpPr>
            <a:spLocks noGrp="1"/>
          </p:cNvSpPr>
          <p:nvPr>
            <p:ph type="title"/>
          </p:nvPr>
        </p:nvSpPr>
        <p:spPr>
          <a:xfrm>
            <a:off x="404553" y="3091928"/>
            <a:ext cx="9078562" cy="2387600"/>
          </a:xfrm>
        </p:spPr>
        <p:txBody>
          <a:bodyPr vert="horz" lIns="91440" tIns="45720" rIns="91440" bIns="45720" rtlCol="0" anchor="b">
            <a:normAutofit/>
          </a:bodyPr>
          <a:lstStyle/>
          <a:p>
            <a:r>
              <a:rPr lang="en-US" sz="8000" dirty="0">
                <a:latin typeface="Roboto" panose="02000000000000000000" pitchFamily="2" charset="0"/>
                <a:ea typeface="Roboto" panose="02000000000000000000" pitchFamily="2" charset="0"/>
              </a:rPr>
              <a:t>Pathfinder </a:t>
            </a:r>
          </a:p>
        </p:txBody>
      </p:sp>
      <p:sp>
        <p:nvSpPr>
          <p:cNvPr id="25" name="Rectangle: Rounded Corners 24">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356CF2D-BE63-4914-A1A3-BB0D0DC54B89}"/>
              </a:ext>
            </a:extLst>
          </p:cNvPr>
          <p:cNvSpPr>
            <a:spLocks noGrp="1"/>
          </p:cNvSpPr>
          <p:nvPr>
            <p:ph idx="1"/>
          </p:nvPr>
        </p:nvSpPr>
        <p:spPr>
          <a:xfrm>
            <a:off x="404553" y="5624945"/>
            <a:ext cx="9078562" cy="592975"/>
          </a:xfrm>
        </p:spPr>
        <p:txBody>
          <a:bodyPr vert="horz" lIns="91440" tIns="45720" rIns="91440" bIns="45720" rtlCol="0" anchor="ctr">
            <a:normAutofit/>
          </a:bodyPr>
          <a:lstStyle/>
          <a:p>
            <a:pPr marL="0" indent="0">
              <a:buNone/>
            </a:pPr>
            <a:r>
              <a:rPr lang="en-US" sz="3600" dirty="0">
                <a:latin typeface="Roboto" panose="02000000000000000000" pitchFamily="2" charset="0"/>
                <a:ea typeface="Roboto" panose="02000000000000000000" pitchFamily="2" charset="0"/>
              </a:rPr>
              <a:t>#</a:t>
            </a:r>
            <a:r>
              <a:rPr lang="en-US" sz="3600" spc="300" dirty="0">
                <a:latin typeface="Roboto" panose="02000000000000000000" pitchFamily="2" charset="0"/>
                <a:ea typeface="Roboto" panose="02000000000000000000" pitchFamily="2" charset="0"/>
              </a:rPr>
              <a:t>OPEN</a:t>
            </a:r>
          </a:p>
        </p:txBody>
      </p:sp>
    </p:spTree>
    <p:extLst>
      <p:ext uri="{BB962C8B-B14F-4D97-AF65-F5344CB8AC3E}">
        <p14:creationId xmlns:p14="http://schemas.microsoft.com/office/powerpoint/2010/main" val="2499087616"/>
      </p:ext>
    </p:extLst>
  </p:cSld>
  <p:clrMapOvr>
    <a:overrideClrMapping bg1="dk1" tx1="lt1" bg2="dk2" tx2="lt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03936B-1FFE-44D9-A14E-6EA2BA59214E}"/>
              </a:ext>
            </a:extLst>
          </p:cNvPr>
          <p:cNvSpPr>
            <a:spLocks noGrp="1"/>
          </p:cNvSpPr>
          <p:nvPr>
            <p:ph type="title"/>
          </p:nvPr>
        </p:nvSpPr>
        <p:spPr>
          <a:xfrm>
            <a:off x="4965430" y="629268"/>
            <a:ext cx="6586491" cy="1286160"/>
          </a:xfrm>
        </p:spPr>
        <p:txBody>
          <a:bodyPr anchor="b">
            <a:normAutofit fontScale="90000"/>
          </a:bodyPr>
          <a:lstStyle/>
          <a:p>
            <a:r>
              <a:rPr lang="lv-LV" b="1" i="0" u="none" strike="noStrike" baseline="0" dirty="0">
                <a:latin typeface="Roboto" panose="02000000000000000000" pitchFamily="2" charset="0"/>
                <a:ea typeface="Roboto" panose="02000000000000000000" pitchFamily="2" charset="0"/>
              </a:rPr>
              <a:t>Kāpēc jums vajadzētu pieteikties? </a:t>
            </a:r>
            <a:endParaRPr lang="lv-LV" dirty="0">
              <a:latin typeface="Roboto" panose="02000000000000000000" pitchFamily="2" charset="0"/>
              <a:ea typeface="Roboto" panose="02000000000000000000" pitchFamily="2" charset="0"/>
            </a:endParaRPr>
          </a:p>
        </p:txBody>
      </p:sp>
      <p:sp>
        <p:nvSpPr>
          <p:cNvPr id="3" name="Content Placeholder 2">
            <a:extLst>
              <a:ext uri="{FF2B5EF4-FFF2-40B4-BE49-F238E27FC236}">
                <a16:creationId xmlns:a16="http://schemas.microsoft.com/office/drawing/2014/main" id="{761353C2-C2C6-4046-9DAE-EA05AC89BD03}"/>
              </a:ext>
            </a:extLst>
          </p:cNvPr>
          <p:cNvSpPr>
            <a:spLocks noGrp="1"/>
          </p:cNvSpPr>
          <p:nvPr>
            <p:ph idx="1"/>
          </p:nvPr>
        </p:nvSpPr>
        <p:spPr>
          <a:xfrm>
            <a:off x="4965431" y="2196663"/>
            <a:ext cx="7121466" cy="4540469"/>
          </a:xfrm>
        </p:spPr>
        <p:txBody>
          <a:bodyPr>
            <a:normAutofit/>
          </a:bodyPr>
          <a:lstStyle/>
          <a:p>
            <a:pPr marL="0" indent="0">
              <a:lnSpc>
                <a:spcPct val="110000"/>
              </a:lnSpc>
              <a:buNone/>
            </a:pPr>
            <a:r>
              <a:rPr lang="lv-LV" sz="1400" b="0" i="0" u="none" strike="noStrike" baseline="0" dirty="0">
                <a:latin typeface="Roboto" panose="02000000000000000000" pitchFamily="2" charset="0"/>
                <a:ea typeface="Roboto" panose="02000000000000000000" pitchFamily="2" charset="0"/>
              </a:rPr>
              <a:t>Jums jāpiesakās, ja meklējat EIC </a:t>
            </a:r>
            <a:r>
              <a:rPr lang="lv-LV" sz="1400" b="0" i="0" u="none" strike="noStrike" baseline="0" dirty="0" err="1">
                <a:latin typeface="Roboto" panose="02000000000000000000" pitchFamily="2" charset="0"/>
                <a:ea typeface="Roboto" panose="02000000000000000000" pitchFamily="2" charset="0"/>
              </a:rPr>
              <a:t>Pathfinder</a:t>
            </a:r>
            <a:r>
              <a:rPr lang="lv-LV" sz="1400" b="0" i="0" u="none" strike="noStrike" baseline="0" dirty="0">
                <a:latin typeface="Roboto" panose="02000000000000000000" pitchFamily="2" charset="0"/>
                <a:ea typeface="Roboto" panose="02000000000000000000" pitchFamily="2" charset="0"/>
              </a:rPr>
              <a:t> </a:t>
            </a:r>
            <a:r>
              <a:rPr lang="lv-LV" sz="1400" b="0" i="0" u="none" strike="noStrike" baseline="0" dirty="0" err="1">
                <a:latin typeface="Roboto" panose="02000000000000000000" pitchFamily="2" charset="0"/>
                <a:ea typeface="Roboto" panose="02000000000000000000" pitchFamily="2" charset="0"/>
              </a:rPr>
              <a:t>Open</a:t>
            </a:r>
            <a:r>
              <a:rPr lang="lv-LV" sz="1400" b="0" i="0" u="none" strike="noStrike" baseline="0" dirty="0">
                <a:latin typeface="Roboto" panose="02000000000000000000" pitchFamily="2" charset="0"/>
                <a:ea typeface="Roboto" panose="02000000000000000000" pitchFamily="2" charset="0"/>
              </a:rPr>
              <a:t> atbalstu, lai </a:t>
            </a:r>
            <a:r>
              <a:rPr lang="lv-LV" sz="1400" b="1" i="0" u="none" strike="noStrike" baseline="0" dirty="0">
                <a:latin typeface="Roboto" panose="02000000000000000000" pitchFamily="2" charset="0"/>
                <a:ea typeface="Roboto" panose="02000000000000000000" pitchFamily="2" charset="0"/>
              </a:rPr>
              <a:t>īstenotu vērienīgu redzējumu par radikāli jaunām tehnoloģijām </a:t>
            </a:r>
            <a:r>
              <a:rPr lang="lv-LV" sz="1400" b="0" i="0" u="none" strike="noStrike" baseline="0" dirty="0">
                <a:latin typeface="Roboto" panose="02000000000000000000" pitchFamily="2" charset="0"/>
                <a:ea typeface="Roboto" panose="02000000000000000000" pitchFamily="2" charset="0"/>
              </a:rPr>
              <a:t>ar potenciālu </a:t>
            </a:r>
            <a:r>
              <a:rPr lang="lv-LV" sz="1400" b="1" i="0" u="none" strike="noStrike" baseline="0" dirty="0">
                <a:latin typeface="Roboto" panose="02000000000000000000" pitchFamily="2" charset="0"/>
                <a:ea typeface="Roboto" panose="02000000000000000000" pitchFamily="2" charset="0"/>
              </a:rPr>
              <a:t>radīt jaunus tirgus un/vai risināt globālas problēmas.</a:t>
            </a:r>
            <a:r>
              <a:rPr lang="lv-LV" sz="1400" b="0" i="0" u="none" strike="noStrike" baseline="0" dirty="0">
                <a:latin typeface="Roboto" panose="02000000000000000000" pitchFamily="2" charset="0"/>
                <a:ea typeface="Roboto" panose="02000000000000000000" pitchFamily="2" charset="0"/>
              </a:rPr>
              <a:t>
</a:t>
            </a:r>
            <a:r>
              <a:rPr lang="lv-LV" sz="1400" b="0" i="0" u="none" strike="noStrike" baseline="0" dirty="0">
                <a:solidFill>
                  <a:schemeClr val="bg1"/>
                </a:solidFill>
                <a:highlight>
                  <a:srgbClr val="FFC000"/>
                </a:highlight>
                <a:latin typeface="Roboto" panose="02000000000000000000" pitchFamily="2" charset="0"/>
                <a:ea typeface="Roboto" panose="02000000000000000000" pitchFamily="2" charset="0"/>
              </a:rPr>
              <a:t>EIC </a:t>
            </a:r>
            <a:r>
              <a:rPr lang="lv-LV" sz="1400" b="0" i="0" u="none" strike="noStrike" baseline="0" dirty="0" err="1">
                <a:solidFill>
                  <a:schemeClr val="bg1"/>
                </a:solidFill>
                <a:highlight>
                  <a:srgbClr val="FFC000"/>
                </a:highlight>
                <a:latin typeface="Roboto" panose="02000000000000000000" pitchFamily="2" charset="0"/>
                <a:ea typeface="Roboto" panose="02000000000000000000" pitchFamily="2" charset="0"/>
              </a:rPr>
              <a:t>Pathfinder</a:t>
            </a:r>
            <a:r>
              <a:rPr lang="lv-LV" sz="1400" b="0" i="0" u="none" strike="noStrike" baseline="0" dirty="0">
                <a:solidFill>
                  <a:schemeClr val="bg1"/>
                </a:solidFill>
                <a:highlight>
                  <a:srgbClr val="FFC000"/>
                </a:highlight>
                <a:latin typeface="Roboto" panose="02000000000000000000" pitchFamily="2" charset="0"/>
                <a:ea typeface="Roboto" panose="02000000000000000000" pitchFamily="2" charset="0"/>
              </a:rPr>
              <a:t> </a:t>
            </a:r>
            <a:r>
              <a:rPr lang="lv-LV" sz="1400" b="0" i="0" u="none" strike="noStrike" baseline="0" dirty="0" err="1">
                <a:solidFill>
                  <a:schemeClr val="bg1"/>
                </a:solidFill>
                <a:highlight>
                  <a:srgbClr val="FFC000"/>
                </a:highlight>
                <a:latin typeface="Roboto" panose="02000000000000000000" pitchFamily="2" charset="0"/>
                <a:ea typeface="Roboto" panose="02000000000000000000" pitchFamily="2" charset="0"/>
              </a:rPr>
              <a:t>Open</a:t>
            </a:r>
            <a:r>
              <a:rPr lang="lv-LV" sz="1400" b="0" i="0" u="none" strike="noStrike" baseline="0" dirty="0">
                <a:solidFill>
                  <a:schemeClr val="bg1"/>
                </a:solidFill>
                <a:latin typeface="Roboto" panose="02000000000000000000" pitchFamily="2" charset="0"/>
                <a:ea typeface="Roboto" panose="02000000000000000000" pitchFamily="2" charset="0"/>
              </a:rPr>
              <a:t> </a:t>
            </a:r>
            <a:r>
              <a:rPr lang="lv-LV" sz="1400" b="0" i="0" u="none" strike="noStrike" baseline="0" dirty="0">
                <a:latin typeface="Roboto" panose="02000000000000000000" pitchFamily="2" charset="0"/>
                <a:ea typeface="Roboto" panose="02000000000000000000" pitchFamily="2" charset="0"/>
              </a:rPr>
              <a:t>atbalsta šādu nākotnes tehnoloģiju agrīnu izstrādi (piemēram, dažādas darbības zemā tehnoloģiju gatavības līmenī 1.–4. līmenī), kuru </a:t>
            </a:r>
            <a:r>
              <a:rPr lang="lv-LV" sz="1400" b="0" i="0" u="sng" strike="noStrike" baseline="0" dirty="0">
                <a:latin typeface="Roboto" panose="02000000000000000000" pitchFamily="2" charset="0"/>
                <a:ea typeface="Roboto" panose="02000000000000000000" pitchFamily="2" charset="0"/>
              </a:rPr>
              <a:t>pamatā ir augsta riska/augsta ieguvuma zinātnes un tehnoloģijas revolucionāra pētniecība </a:t>
            </a:r>
            <a:r>
              <a:rPr lang="lv-LV" sz="1400" b="0" i="0" u="none" strike="noStrike" baseline="0" dirty="0">
                <a:latin typeface="Roboto" panose="02000000000000000000" pitchFamily="2" charset="0"/>
                <a:ea typeface="Roboto" panose="02000000000000000000" pitchFamily="2" charset="0"/>
              </a:rPr>
              <a:t>(tostarp "</a:t>
            </a:r>
            <a:r>
              <a:rPr lang="lv-LV" sz="1400" b="0" i="0" u="none" strike="noStrike" baseline="0" dirty="0" err="1">
                <a:latin typeface="Roboto" panose="02000000000000000000" pitchFamily="2" charset="0"/>
                <a:ea typeface="Roboto" panose="02000000000000000000" pitchFamily="2" charset="0"/>
              </a:rPr>
              <a:t>deep-tech</a:t>
            </a:r>
            <a:r>
              <a:rPr lang="lv-LV" sz="1400" b="0" i="0" u="none" strike="noStrike" baseline="0" dirty="0">
                <a:latin typeface="Roboto" panose="02000000000000000000" pitchFamily="2" charset="0"/>
                <a:ea typeface="Roboto" panose="02000000000000000000" pitchFamily="2" charset="0"/>
              </a:rPr>
              <a:t>").</a:t>
            </a:r>
          </a:p>
          <a:p>
            <a:pPr>
              <a:lnSpc>
                <a:spcPct val="110000"/>
              </a:lnSpc>
            </a:pPr>
            <a:r>
              <a:rPr lang="en-US" sz="1400" b="0" i="0" u="none" strike="noStrike" baseline="0" dirty="0" err="1">
                <a:latin typeface="Roboto" panose="02000000000000000000" pitchFamily="2" charset="0"/>
                <a:ea typeface="Roboto" panose="02000000000000000000" pitchFamily="2" charset="0"/>
              </a:rPr>
              <a:t>Pirms</a:t>
            </a:r>
            <a:r>
              <a:rPr lang="en-US" sz="1400" b="0" i="0" u="none" strike="noStrike" baseline="0" dirty="0">
                <a:latin typeface="Roboto" panose="02000000000000000000" pitchFamily="2" charset="0"/>
                <a:ea typeface="Roboto" panose="02000000000000000000" pitchFamily="2" charset="0"/>
              </a:rPr>
              <a:t> </a:t>
            </a:r>
            <a:r>
              <a:rPr lang="en-US" sz="1400" b="0" i="0" u="none" strike="noStrike" baseline="0" dirty="0" err="1">
                <a:latin typeface="Roboto" panose="02000000000000000000" pitchFamily="2" charset="0"/>
                <a:ea typeface="Roboto" panose="02000000000000000000" pitchFamily="2" charset="0"/>
              </a:rPr>
              <a:t>pieteikties</a:t>
            </a:r>
            <a:r>
              <a:rPr lang="en-US" sz="1400" b="0" i="0" u="none" strike="noStrike" baseline="0" dirty="0">
                <a:latin typeface="Roboto" panose="02000000000000000000" pitchFamily="2" charset="0"/>
                <a:ea typeface="Roboto" panose="02000000000000000000" pitchFamily="2" charset="0"/>
              </a:rPr>
              <a:t> </a:t>
            </a:r>
            <a:r>
              <a:rPr lang="en-US" sz="1400" b="0" i="0" u="none" strike="noStrike" baseline="0" dirty="0" err="1">
                <a:latin typeface="Roboto" panose="02000000000000000000" pitchFamily="2" charset="0"/>
                <a:ea typeface="Roboto" panose="02000000000000000000" pitchFamily="2" charset="0"/>
              </a:rPr>
              <a:t>šim</a:t>
            </a:r>
            <a:r>
              <a:rPr lang="en-US" sz="1400" b="0" i="0" u="none" strike="noStrike" baseline="0" dirty="0">
                <a:latin typeface="Roboto" panose="02000000000000000000" pitchFamily="2" charset="0"/>
                <a:ea typeface="Roboto" panose="02000000000000000000" pitchFamily="2" charset="0"/>
              </a:rPr>
              <a:t> </a:t>
            </a:r>
            <a:r>
              <a:rPr lang="en-US" sz="1400" b="0" i="0" u="none" strike="noStrike" baseline="0" dirty="0" err="1">
                <a:latin typeface="Roboto" panose="02000000000000000000" pitchFamily="2" charset="0"/>
                <a:ea typeface="Roboto" panose="02000000000000000000" pitchFamily="2" charset="0"/>
              </a:rPr>
              <a:t>uzaicinājumam</a:t>
            </a:r>
            <a:r>
              <a:rPr lang="en-US" sz="1400" b="0" i="0" u="none" strike="noStrike" baseline="0" dirty="0">
                <a:latin typeface="Roboto" panose="02000000000000000000" pitchFamily="2" charset="0"/>
                <a:ea typeface="Roboto" panose="02000000000000000000" pitchFamily="2" charset="0"/>
              </a:rPr>
              <a:t>, </a:t>
            </a:r>
            <a:r>
              <a:rPr lang="en-US" sz="1400" b="0" i="0" u="none" strike="noStrike" baseline="0" dirty="0" err="1">
                <a:latin typeface="Roboto" panose="02000000000000000000" pitchFamily="2" charset="0"/>
                <a:ea typeface="Roboto" panose="02000000000000000000" pitchFamily="2" charset="0"/>
              </a:rPr>
              <a:t>jums</a:t>
            </a:r>
            <a:r>
              <a:rPr lang="en-US" sz="1400" b="0" i="0" u="none" strike="noStrike" baseline="0" dirty="0">
                <a:latin typeface="Roboto" panose="02000000000000000000" pitchFamily="2" charset="0"/>
                <a:ea typeface="Roboto" panose="02000000000000000000" pitchFamily="2" charset="0"/>
              </a:rPr>
              <a:t> </a:t>
            </a:r>
            <a:r>
              <a:rPr lang="en-US" sz="1400" b="0" i="0" u="none" strike="noStrike" baseline="0" dirty="0" err="1">
                <a:latin typeface="Roboto" panose="02000000000000000000" pitchFamily="2" charset="0"/>
                <a:ea typeface="Roboto" panose="02000000000000000000" pitchFamily="2" charset="0"/>
              </a:rPr>
              <a:t>jāpārbauda</a:t>
            </a:r>
            <a:r>
              <a:rPr lang="en-US" sz="1400" b="0" i="0" u="none" strike="noStrike" baseline="0" dirty="0">
                <a:latin typeface="Roboto" panose="02000000000000000000" pitchFamily="2" charset="0"/>
                <a:ea typeface="Roboto" panose="02000000000000000000" pitchFamily="2" charset="0"/>
              </a:rPr>
              <a:t>, </a:t>
            </a:r>
            <a:r>
              <a:rPr lang="en-US" sz="1400" b="0" i="0" u="none" strike="noStrike" baseline="0" dirty="0" err="1">
                <a:latin typeface="Roboto" panose="02000000000000000000" pitchFamily="2" charset="0"/>
                <a:ea typeface="Roboto" panose="02000000000000000000" pitchFamily="2" charset="0"/>
              </a:rPr>
              <a:t>vai</a:t>
            </a:r>
            <a:r>
              <a:rPr lang="en-US" sz="1400" b="0" i="0" u="none" strike="noStrike" baseline="0" dirty="0">
                <a:latin typeface="Roboto" panose="02000000000000000000" pitchFamily="2" charset="0"/>
                <a:ea typeface="Roboto" panose="02000000000000000000" pitchFamily="2" charset="0"/>
              </a:rPr>
              <a:t> </a:t>
            </a:r>
            <a:r>
              <a:rPr lang="en-US" sz="1400" b="0" i="0" u="none" strike="noStrike" baseline="0" dirty="0" err="1">
                <a:latin typeface="Roboto" panose="02000000000000000000" pitchFamily="2" charset="0"/>
                <a:ea typeface="Roboto" panose="02000000000000000000" pitchFamily="2" charset="0"/>
              </a:rPr>
              <a:t>jūsu</a:t>
            </a:r>
            <a:r>
              <a:rPr lang="en-US" sz="1400" b="0" i="0" u="none" strike="noStrike" baseline="0" dirty="0">
                <a:latin typeface="Roboto" panose="02000000000000000000" pitchFamily="2" charset="0"/>
                <a:ea typeface="Roboto" panose="02000000000000000000" pitchFamily="2" charset="0"/>
              </a:rPr>
              <a:t> p</a:t>
            </a:r>
            <a:r>
              <a:rPr lang="lv-LV" sz="1400" b="0" i="0" u="none" strike="noStrike" baseline="0" dirty="0">
                <a:latin typeface="Roboto" panose="02000000000000000000" pitchFamily="2" charset="0"/>
                <a:ea typeface="Roboto" panose="02000000000000000000" pitchFamily="2" charset="0"/>
              </a:rPr>
              <a:t>ieteikums</a:t>
            </a:r>
            <a:r>
              <a:rPr lang="en-US" sz="1400" b="0" i="0" u="none" strike="noStrike" baseline="0" dirty="0">
                <a:latin typeface="Roboto" panose="02000000000000000000" pitchFamily="2" charset="0"/>
                <a:ea typeface="Roboto" panose="02000000000000000000" pitchFamily="2" charset="0"/>
              </a:rPr>
              <a:t> </a:t>
            </a:r>
            <a:r>
              <a:rPr lang="en-US" sz="1400" b="0" i="0" u="none" strike="noStrike" baseline="0" dirty="0" err="1">
                <a:latin typeface="Roboto" panose="02000000000000000000" pitchFamily="2" charset="0"/>
                <a:ea typeface="Roboto" panose="02000000000000000000" pitchFamily="2" charset="0"/>
              </a:rPr>
              <a:t>atbilst</a:t>
            </a:r>
            <a:r>
              <a:rPr lang="en-US" sz="1400" b="0" i="0" u="none" strike="noStrike" baseline="0" dirty="0">
                <a:latin typeface="Roboto" panose="02000000000000000000" pitchFamily="2" charset="0"/>
                <a:ea typeface="Roboto" panose="02000000000000000000" pitchFamily="2" charset="0"/>
              </a:rPr>
              <a:t> </a:t>
            </a:r>
            <a:r>
              <a:rPr lang="en-US" sz="1400" b="0" i="0" u="none" strike="noStrike" baseline="0" dirty="0" err="1">
                <a:latin typeface="Roboto" panose="02000000000000000000" pitchFamily="2" charset="0"/>
                <a:ea typeface="Roboto" panose="02000000000000000000" pitchFamily="2" charset="0"/>
              </a:rPr>
              <a:t>visām</a:t>
            </a:r>
            <a:r>
              <a:rPr lang="en-US" sz="1400" b="0" i="0" u="none" strike="noStrike" baseline="0" dirty="0">
                <a:latin typeface="Roboto" panose="02000000000000000000" pitchFamily="2" charset="0"/>
                <a:ea typeface="Roboto" panose="02000000000000000000" pitchFamily="2" charset="0"/>
              </a:rPr>
              <a:t> </a:t>
            </a:r>
            <a:r>
              <a:rPr lang="en-US" sz="1400" b="0" i="0" u="none" strike="noStrike" baseline="0" dirty="0" err="1">
                <a:latin typeface="Roboto" panose="02000000000000000000" pitchFamily="2" charset="0"/>
                <a:ea typeface="Roboto" panose="02000000000000000000" pitchFamily="2" charset="0"/>
              </a:rPr>
              <a:t>šādām</a:t>
            </a:r>
            <a:r>
              <a:rPr lang="en-US" sz="1400" b="0" i="0" u="none" strike="noStrike" baseline="0" dirty="0">
                <a:latin typeface="Roboto" panose="02000000000000000000" pitchFamily="2" charset="0"/>
                <a:ea typeface="Roboto" panose="02000000000000000000" pitchFamily="2" charset="0"/>
              </a:rPr>
              <a:t> </a:t>
            </a:r>
            <a:r>
              <a:rPr lang="en-US" sz="1400" b="0" i="0" u="none" strike="noStrike" baseline="0" dirty="0" err="1">
                <a:latin typeface="Roboto" panose="02000000000000000000" pitchFamily="2" charset="0"/>
                <a:ea typeface="Roboto" panose="02000000000000000000" pitchFamily="2" charset="0"/>
              </a:rPr>
              <a:t>būtiskām</a:t>
            </a:r>
            <a:r>
              <a:rPr lang="en-US" sz="1400" b="0" i="0" u="none" strike="noStrike" baseline="0" dirty="0">
                <a:latin typeface="Roboto" panose="02000000000000000000" pitchFamily="2" charset="0"/>
                <a:ea typeface="Roboto" panose="02000000000000000000" pitchFamily="2" charset="0"/>
              </a:rPr>
              <a:t> </a:t>
            </a:r>
            <a:r>
              <a:rPr lang="en-US" sz="1400" b="0" i="0" u="none" strike="noStrike" baseline="0" dirty="0" err="1">
                <a:latin typeface="Roboto" panose="02000000000000000000" pitchFamily="2" charset="0"/>
                <a:ea typeface="Roboto" panose="02000000000000000000" pitchFamily="2" charset="0"/>
              </a:rPr>
              <a:t>īpašībām</a:t>
            </a:r>
            <a:r>
              <a:rPr lang="en-US" sz="1400" b="0" i="0" u="none" strike="noStrike" baseline="0" dirty="0">
                <a:latin typeface="Roboto" panose="02000000000000000000" pitchFamily="2" charset="0"/>
                <a:ea typeface="Roboto" panose="02000000000000000000" pitchFamily="2" charset="0"/>
              </a:rPr>
              <a:t> ("</a:t>
            </a:r>
            <a:r>
              <a:rPr lang="en-US" sz="1400" b="0" i="0" u="none" strike="noStrike" baseline="0" dirty="0" err="1">
                <a:latin typeface="Roboto" panose="02000000000000000000" pitchFamily="2" charset="0"/>
                <a:ea typeface="Roboto" panose="02000000000000000000" pitchFamily="2" charset="0"/>
              </a:rPr>
              <a:t>vārtsargi</a:t>
            </a:r>
            <a:r>
              <a:rPr lang="en-US" sz="1400" b="0" i="0" u="none" strike="noStrike" baseline="0" dirty="0">
                <a:latin typeface="Roboto" panose="02000000000000000000" pitchFamily="2" charset="0"/>
                <a:ea typeface="Roboto" panose="02000000000000000000" pitchFamily="2" charset="0"/>
              </a:rPr>
              <a:t>"): </a:t>
            </a:r>
            <a:endParaRPr lang="lv-LV" sz="1400" b="0" i="0" u="none" strike="noStrike" baseline="0" dirty="0">
              <a:latin typeface="Roboto" panose="02000000000000000000" pitchFamily="2" charset="0"/>
              <a:ea typeface="Roboto" panose="02000000000000000000" pitchFamily="2" charset="0"/>
            </a:endParaRPr>
          </a:p>
          <a:p>
            <a:pPr lvl="1">
              <a:lnSpc>
                <a:spcPct val="150000"/>
              </a:lnSpc>
            </a:pPr>
            <a:r>
              <a:rPr lang="lv-LV" sz="1300" b="0" i="0" u="none" strike="noStrike" baseline="0" dirty="0">
                <a:latin typeface="Roboto" panose="02000000000000000000" pitchFamily="2" charset="0"/>
                <a:ea typeface="Roboto" panose="02000000000000000000" pitchFamily="2" charset="0"/>
              </a:rPr>
              <a:t>Pārliecinošs </a:t>
            </a:r>
            <a:r>
              <a:rPr lang="lv-LV" sz="1300" b="1" i="0" u="none" strike="noStrike" baseline="0" dirty="0">
                <a:latin typeface="Roboto" panose="02000000000000000000" pitchFamily="2" charset="0"/>
                <a:ea typeface="Roboto" panose="02000000000000000000" pitchFamily="2" charset="0"/>
              </a:rPr>
              <a:t>ilgtermiņa redzējums </a:t>
            </a:r>
            <a:r>
              <a:rPr lang="lv-LV" sz="1300" b="0" i="0" u="none" strike="noStrike" baseline="0" dirty="0">
                <a:latin typeface="Roboto" panose="02000000000000000000" pitchFamily="2" charset="0"/>
                <a:ea typeface="Roboto" panose="02000000000000000000" pitchFamily="2" charset="0"/>
              </a:rPr>
              <a:t>par radikāli jaunām dziļajām tehnoloģijām, kam ir </a:t>
            </a:r>
            <a:r>
              <a:rPr lang="lv-LV" sz="1300" b="1" i="0" u="none" strike="noStrike" baseline="0" dirty="0">
                <a:latin typeface="Roboto" panose="02000000000000000000" pitchFamily="2" charset="0"/>
                <a:ea typeface="Roboto" panose="02000000000000000000" pitchFamily="2" charset="0"/>
              </a:rPr>
              <a:t>potenciāls radīt transformējošu pozitīvu ietekmi </a:t>
            </a:r>
            <a:r>
              <a:rPr lang="lv-LV" sz="1300" b="0" i="0" u="none" strike="noStrike" baseline="0" dirty="0">
                <a:latin typeface="Roboto" panose="02000000000000000000" pitchFamily="2" charset="0"/>
                <a:ea typeface="Roboto" panose="02000000000000000000" pitchFamily="2" charset="0"/>
              </a:rPr>
              <a:t>uz mūsu ekonomiku un sabiedrību. </a:t>
            </a:r>
            <a:endParaRPr lang="en-US" sz="1300" b="0" i="0" u="none" strike="noStrike" baseline="0" dirty="0">
              <a:latin typeface="Roboto" panose="02000000000000000000" pitchFamily="2" charset="0"/>
              <a:ea typeface="Roboto" panose="02000000000000000000" pitchFamily="2" charset="0"/>
            </a:endParaRPr>
          </a:p>
          <a:p>
            <a:pPr lvl="1">
              <a:lnSpc>
                <a:spcPct val="150000"/>
              </a:lnSpc>
            </a:pPr>
            <a:r>
              <a:rPr lang="lv-LV" sz="1300" b="0" i="0" u="sng" strike="noStrike" baseline="0" dirty="0">
                <a:latin typeface="Roboto" panose="02000000000000000000" pitchFamily="2" charset="0"/>
                <a:ea typeface="Roboto" panose="02000000000000000000" pitchFamily="2" charset="0"/>
              </a:rPr>
              <a:t>Konkrēts, jauns un vērienīgs zinātnes un tehnoloģijas attīstības sasniegums</a:t>
            </a:r>
            <a:r>
              <a:rPr lang="lv-LV" sz="1300" b="0" i="0" u="none" strike="noStrike" baseline="0" dirty="0">
                <a:latin typeface="Roboto" panose="02000000000000000000" pitchFamily="2" charset="0"/>
                <a:ea typeface="Roboto" panose="02000000000000000000" pitchFamily="2" charset="0"/>
              </a:rPr>
              <a:t>, kas nodrošina virzību uz iecerēto tehnoloģiju. </a:t>
            </a:r>
            <a:endParaRPr lang="en-US" sz="1300" b="0" i="0" u="none" strike="noStrike" baseline="0" dirty="0">
              <a:latin typeface="Roboto" panose="02000000000000000000" pitchFamily="2" charset="0"/>
              <a:ea typeface="Roboto" panose="02000000000000000000" pitchFamily="2" charset="0"/>
            </a:endParaRPr>
          </a:p>
          <a:p>
            <a:pPr lvl="1">
              <a:lnSpc>
                <a:spcPct val="150000"/>
              </a:lnSpc>
            </a:pPr>
            <a:r>
              <a:rPr lang="lv-LV" sz="1300" b="0" i="0" u="none" strike="noStrike" baseline="0" dirty="0">
                <a:latin typeface="Roboto" panose="02000000000000000000" pitchFamily="2" charset="0"/>
                <a:ea typeface="Roboto" panose="02000000000000000000" pitchFamily="2" charset="0"/>
              </a:rPr>
              <a:t>Augsta riska/augsta ieguvuma pētniecības </a:t>
            </a:r>
            <a:r>
              <a:rPr lang="lv-LV" sz="1300" b="1" i="0" u="none" strike="noStrike" baseline="0" dirty="0">
                <a:latin typeface="Roboto" panose="02000000000000000000" pitchFamily="2" charset="0"/>
                <a:ea typeface="Roboto" panose="02000000000000000000" pitchFamily="2" charset="0"/>
              </a:rPr>
              <a:t>pieeja un metodoloģija </a:t>
            </a:r>
            <a:r>
              <a:rPr lang="lv-LV" sz="1300" b="0" i="0" u="none" strike="noStrike" baseline="0" dirty="0">
                <a:latin typeface="Roboto" panose="02000000000000000000" pitchFamily="2" charset="0"/>
                <a:ea typeface="Roboto" panose="02000000000000000000" pitchFamily="2" charset="0"/>
              </a:rPr>
              <a:t>ar konkrētiem un ticamiem mērķiem. </a:t>
            </a:r>
            <a:endParaRPr lang="lv-LV" sz="1300" dirty="0">
              <a:latin typeface="Roboto" panose="02000000000000000000" pitchFamily="2" charset="0"/>
              <a:ea typeface="Roboto" panose="02000000000000000000" pitchFamily="2" charset="0"/>
            </a:endParaRPr>
          </a:p>
        </p:txBody>
      </p:sp>
      <p:pic>
        <p:nvPicPr>
          <p:cNvPr id="5" name="Picture 4" descr="People at the meeting desk">
            <a:extLst>
              <a:ext uri="{FF2B5EF4-FFF2-40B4-BE49-F238E27FC236}">
                <a16:creationId xmlns:a16="http://schemas.microsoft.com/office/drawing/2014/main" id="{081829D9-F236-4F6B-A90B-10E6BBB5EAD2}"/>
              </a:ext>
            </a:extLst>
          </p:cNvPr>
          <p:cNvPicPr>
            <a:picLocks noChangeAspect="1"/>
          </p:cNvPicPr>
          <p:nvPr/>
        </p:nvPicPr>
        <p:blipFill rotWithShape="1">
          <a:blip r:embed="rId3">
            <a:extLst>
              <a:ext uri="{28A0092B-C50C-407E-A947-70E740481C1C}">
                <a14:useLocalDpi xmlns:a14="http://schemas.microsoft.com/office/drawing/2010/main" val="0"/>
              </a:ext>
            </a:extLst>
          </a:blip>
          <a:srcRect l="27437" r="34542"/>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185A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177111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A648570-A6EC-465C-B327-2F95F3192491}"/>
              </a:ext>
            </a:extLst>
          </p:cNvPr>
          <p:cNvSpPr>
            <a:spLocks noGrp="1"/>
          </p:cNvSpPr>
          <p:nvPr>
            <p:ph type="title"/>
          </p:nvPr>
        </p:nvSpPr>
        <p:spPr>
          <a:xfrm>
            <a:off x="6306207" y="365125"/>
            <a:ext cx="5623033" cy="1807305"/>
          </a:xfrm>
        </p:spPr>
        <p:txBody>
          <a:bodyPr>
            <a:noAutofit/>
          </a:bodyPr>
          <a:lstStyle/>
          <a:p>
            <a:pPr>
              <a:lnSpc>
                <a:spcPct val="100000"/>
              </a:lnSpc>
            </a:pPr>
            <a:r>
              <a:rPr lang="lv-LV" sz="1800" b="0" i="0" u="none" strike="noStrike" baseline="0" dirty="0">
                <a:latin typeface="Roboto" panose="02000000000000000000" pitchFamily="2" charset="0"/>
                <a:ea typeface="Roboto" panose="02000000000000000000" pitchFamily="2" charset="0"/>
              </a:rPr>
              <a:t>Jūsu projekta paredzamais rezultāts ir principa pierādījums tam, ka iecerētās nākotnes tehnoloģijas galvenās idejas ir </a:t>
            </a:r>
            <a:r>
              <a:rPr lang="lv-LV" sz="1800" b="0" i="0" u="none" strike="noStrike" spc="300" baseline="0" dirty="0">
                <a:latin typeface="Roboto" panose="02000000000000000000" pitchFamily="2" charset="0"/>
                <a:ea typeface="Roboto" panose="02000000000000000000" pitchFamily="2" charset="0"/>
              </a:rPr>
              <a:t>realizējamas, </a:t>
            </a:r>
            <a:r>
              <a:rPr lang="lv-LV" sz="1800" b="0" i="0" u="none" strike="noStrike" baseline="0" dirty="0">
                <a:latin typeface="Roboto" panose="02000000000000000000" pitchFamily="2" charset="0"/>
                <a:ea typeface="Roboto" panose="02000000000000000000" pitchFamily="2" charset="0"/>
              </a:rPr>
              <a:t>tādējādi validējot tās zinātnisko un tehnoloģisko bāzi.</a:t>
            </a:r>
            <a:endParaRPr lang="lv-LV" sz="1800" dirty="0">
              <a:latin typeface="Roboto" panose="02000000000000000000" pitchFamily="2" charset="0"/>
              <a:ea typeface="Roboto" panose="02000000000000000000" pitchFamily="2" charset="0"/>
            </a:endParaRPr>
          </a:p>
        </p:txBody>
      </p:sp>
      <p:pic>
        <p:nvPicPr>
          <p:cNvPr id="5" name="Picture 4" descr="Doctors discussing test results">
            <a:extLst>
              <a:ext uri="{FF2B5EF4-FFF2-40B4-BE49-F238E27FC236}">
                <a16:creationId xmlns:a16="http://schemas.microsoft.com/office/drawing/2014/main" id="{7D012280-271E-4EB1-987E-E3E80B58B076}"/>
              </a:ext>
            </a:extLst>
          </p:cNvPr>
          <p:cNvPicPr>
            <a:picLocks noChangeAspect="1"/>
          </p:cNvPicPr>
          <p:nvPr/>
        </p:nvPicPr>
        <p:blipFill rotWithShape="1">
          <a:blip r:embed="rId3">
            <a:extLst>
              <a:ext uri="{28A0092B-C50C-407E-A947-70E740481C1C}">
                <a14:useLocalDpi xmlns:a14="http://schemas.microsoft.com/office/drawing/2010/main" val="0"/>
              </a:ext>
            </a:extLst>
          </a:blip>
          <a:srcRect l="36256" r="4210" b="-1"/>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3" name="Content Placeholder 2">
            <a:extLst>
              <a:ext uri="{FF2B5EF4-FFF2-40B4-BE49-F238E27FC236}">
                <a16:creationId xmlns:a16="http://schemas.microsoft.com/office/drawing/2014/main" id="{B992AAC3-91FB-416B-959A-A7351EEA8F35}"/>
              </a:ext>
            </a:extLst>
          </p:cNvPr>
          <p:cNvSpPr>
            <a:spLocks noGrp="1"/>
          </p:cNvSpPr>
          <p:nvPr>
            <p:ph idx="1"/>
          </p:nvPr>
        </p:nvSpPr>
        <p:spPr>
          <a:xfrm>
            <a:off x="6306207" y="2333297"/>
            <a:ext cx="5549461" cy="4159578"/>
          </a:xfrm>
        </p:spPr>
        <p:txBody>
          <a:bodyPr>
            <a:normAutofit fontScale="92500" lnSpcReduction="20000"/>
          </a:bodyPr>
          <a:lstStyle/>
          <a:p>
            <a:pPr marL="0" indent="0">
              <a:lnSpc>
                <a:spcPct val="150000"/>
              </a:lnSpc>
              <a:buNone/>
            </a:pPr>
            <a:r>
              <a:rPr lang="lv-LV" sz="1900" b="0" i="0" u="none" strike="noStrike" baseline="0" dirty="0">
                <a:latin typeface="Roboto" panose="02000000000000000000" pitchFamily="2" charset="0"/>
                <a:ea typeface="Roboto" panose="02000000000000000000" pitchFamily="2" charset="0"/>
              </a:rPr>
              <a:t>Projekta rezultātos būtu jāiekļauj augstākā līmeņa zinātniskās </a:t>
            </a:r>
            <a:r>
              <a:rPr lang="lv-LV" sz="1900" b="0" u="sng" strike="noStrike" baseline="0" dirty="0">
                <a:latin typeface="Roboto" panose="02000000000000000000" pitchFamily="2" charset="0"/>
                <a:ea typeface="Roboto" panose="02000000000000000000" pitchFamily="2" charset="0"/>
              </a:rPr>
              <a:t>publikācijas ar atvērtu piekļuvi</a:t>
            </a:r>
            <a:r>
              <a:rPr lang="en-US" sz="1900" b="0" i="0" u="none" strike="noStrike" baseline="0" dirty="0">
                <a:latin typeface="Roboto" panose="02000000000000000000" pitchFamily="2" charset="0"/>
                <a:ea typeface="Roboto" panose="02000000000000000000" pitchFamily="2" charset="0"/>
              </a:rPr>
              <a:t>. </a:t>
            </a:r>
            <a:r>
              <a:rPr lang="lv-LV" sz="1900" b="0" i="0" u="none" strike="noStrike" baseline="0" dirty="0">
                <a:latin typeface="Roboto" panose="02000000000000000000" pitchFamily="2" charset="0"/>
                <a:ea typeface="Roboto" panose="02000000000000000000" pitchFamily="2" charset="0"/>
              </a:rPr>
              <a:t>Lai gan paredzams, ka jūsu redzējums būs vērtīgs tā iespējamās turpmākās ietekmes dēļ, piemēram, lai radītu jaunus tirgus, uzlabotu mūsu dzīvi vai risinātu globālas problēmas, </a:t>
            </a:r>
            <a:r>
              <a:rPr lang="lv-LV" sz="1900" b="0" i="0" u="none" strike="noStrike" baseline="0" dirty="0">
                <a:solidFill>
                  <a:schemeClr val="bg1"/>
                </a:solidFill>
                <a:highlight>
                  <a:srgbClr val="3A589B"/>
                </a:highlight>
                <a:latin typeface="Roboto" panose="02000000000000000000" pitchFamily="2" charset="0"/>
                <a:ea typeface="Roboto" panose="02000000000000000000" pitchFamily="2" charset="0"/>
              </a:rPr>
              <a:t>nav paredzams, ka tās tiks risinātas vai sasniegtas jūsu </a:t>
            </a:r>
            <a:r>
              <a:rPr lang="lv-LV" sz="1900" b="0" i="0" u="none" strike="noStrike" baseline="0" dirty="0" err="1">
                <a:solidFill>
                  <a:schemeClr val="bg1"/>
                </a:solidFill>
                <a:highlight>
                  <a:srgbClr val="3A589B"/>
                </a:highlight>
                <a:latin typeface="Roboto" panose="02000000000000000000" pitchFamily="2" charset="0"/>
                <a:ea typeface="Roboto" panose="02000000000000000000" pitchFamily="2" charset="0"/>
              </a:rPr>
              <a:t>Pathfinder</a:t>
            </a:r>
            <a:r>
              <a:rPr lang="lv-LV" sz="1900" b="0" i="0" u="none" strike="noStrike" baseline="0" dirty="0">
                <a:solidFill>
                  <a:schemeClr val="bg1"/>
                </a:solidFill>
                <a:highlight>
                  <a:srgbClr val="3A589B"/>
                </a:highlight>
                <a:latin typeface="Roboto" panose="02000000000000000000" pitchFamily="2" charset="0"/>
                <a:ea typeface="Roboto" panose="02000000000000000000" pitchFamily="2" charset="0"/>
              </a:rPr>
              <a:t> </a:t>
            </a:r>
            <a:r>
              <a:rPr lang="lv-LV" sz="1900" b="0" i="0" u="none" strike="noStrike" baseline="0" dirty="0" err="1">
                <a:solidFill>
                  <a:schemeClr val="bg1"/>
                </a:solidFill>
                <a:highlight>
                  <a:srgbClr val="3A589B"/>
                </a:highlight>
                <a:latin typeface="Roboto" panose="02000000000000000000" pitchFamily="2" charset="0"/>
                <a:ea typeface="Roboto" panose="02000000000000000000" pitchFamily="2" charset="0"/>
              </a:rPr>
              <a:t>Open</a:t>
            </a:r>
            <a:r>
              <a:rPr lang="lv-LV" sz="1900" b="0" i="0" u="none" strike="noStrike" baseline="0" dirty="0">
                <a:solidFill>
                  <a:schemeClr val="bg1"/>
                </a:solidFill>
                <a:highlight>
                  <a:srgbClr val="3A589B"/>
                </a:highlight>
                <a:latin typeface="Roboto" panose="02000000000000000000" pitchFamily="2" charset="0"/>
                <a:ea typeface="Roboto" panose="02000000000000000000" pitchFamily="2" charset="0"/>
              </a:rPr>
              <a:t> projekta gaitā</a:t>
            </a:r>
            <a:r>
              <a:rPr lang="lv-LV" sz="1900" b="0" i="0" u="none" strike="noStrike" baseline="0" dirty="0">
                <a:latin typeface="Roboto" panose="02000000000000000000" pitchFamily="2" charset="0"/>
                <a:ea typeface="Roboto" panose="02000000000000000000" pitchFamily="2" charset="0"/>
              </a:rPr>
              <a:t>. </a:t>
            </a:r>
            <a:r>
              <a:rPr lang="en-US" sz="1900" b="0" i="0" u="none" strike="noStrike" baseline="0" dirty="0" err="1">
                <a:latin typeface="Roboto" panose="02000000000000000000" pitchFamily="2" charset="0"/>
                <a:ea typeface="Roboto" panose="02000000000000000000" pitchFamily="2" charset="0"/>
              </a:rPr>
              <a:t>Tomēr</a:t>
            </a:r>
            <a:r>
              <a:rPr lang="en-US" sz="1900" b="0" i="0" u="none" strike="noStrike" baseline="0" dirty="0">
                <a:latin typeface="Roboto" panose="02000000000000000000" pitchFamily="2" charset="0"/>
                <a:ea typeface="Roboto" panose="02000000000000000000" pitchFamily="2" charset="0"/>
              </a:rPr>
              <a:t> no </a:t>
            </a:r>
            <a:r>
              <a:rPr lang="en-US" sz="1900" b="0" i="0" u="none" strike="noStrike" baseline="0" dirty="0" err="1">
                <a:latin typeface="Roboto" panose="02000000000000000000" pitchFamily="2" charset="0"/>
                <a:ea typeface="Roboto" panose="02000000000000000000" pitchFamily="2" charset="0"/>
              </a:rPr>
              <a:t>jums</a:t>
            </a:r>
            <a:r>
              <a:rPr lang="en-US" sz="1900" b="0" i="0" u="none" strike="noStrike" baseline="0" dirty="0">
                <a:latin typeface="Roboto" panose="02000000000000000000" pitchFamily="2" charset="0"/>
                <a:ea typeface="Roboto" panose="02000000000000000000" pitchFamily="2" charset="0"/>
              </a:rPr>
              <a:t> </a:t>
            </a:r>
            <a:r>
              <a:rPr lang="en-US" sz="1900" b="0" i="0" u="none" strike="noStrike" baseline="0" dirty="0" err="1">
                <a:latin typeface="Roboto" panose="02000000000000000000" pitchFamily="2" charset="0"/>
                <a:ea typeface="Roboto" panose="02000000000000000000" pitchFamily="2" charset="0"/>
              </a:rPr>
              <a:t>tiek</a:t>
            </a:r>
            <a:r>
              <a:rPr lang="en-US" sz="1900" b="0" i="0" u="none" strike="noStrike" baseline="0" dirty="0">
                <a:latin typeface="Roboto" panose="02000000000000000000" pitchFamily="2" charset="0"/>
                <a:ea typeface="Roboto" panose="02000000000000000000" pitchFamily="2" charset="0"/>
              </a:rPr>
              <a:t> </a:t>
            </a:r>
            <a:r>
              <a:rPr lang="en-US" sz="1900" b="0" i="0" u="none" strike="noStrike" baseline="0" dirty="0" err="1">
                <a:latin typeface="Roboto" panose="02000000000000000000" pitchFamily="2" charset="0"/>
                <a:ea typeface="Roboto" panose="02000000000000000000" pitchFamily="2" charset="0"/>
              </a:rPr>
              <a:t>sagaidīts</a:t>
            </a:r>
            <a:r>
              <a:rPr lang="en-US" sz="1900" b="0" i="0" u="none" strike="noStrike" baseline="0" dirty="0">
                <a:latin typeface="Roboto" panose="02000000000000000000" pitchFamily="2" charset="0"/>
                <a:ea typeface="Roboto" panose="02000000000000000000" pitchFamily="2" charset="0"/>
              </a:rPr>
              <a:t>, ka </a:t>
            </a:r>
            <a:r>
              <a:rPr lang="en-US" sz="1900" b="0" i="0" u="none" strike="noStrike" baseline="0" dirty="0" err="1">
                <a:latin typeface="Roboto" panose="02000000000000000000" pitchFamily="2" charset="0"/>
                <a:ea typeface="Roboto" panose="02000000000000000000" pitchFamily="2" charset="0"/>
              </a:rPr>
              <a:t>jūs</a:t>
            </a:r>
            <a:r>
              <a:rPr lang="en-US" sz="1900" b="0" i="0" u="none" strike="noStrike" baseline="0" dirty="0">
                <a:latin typeface="Roboto" panose="02000000000000000000" pitchFamily="2" charset="0"/>
                <a:ea typeface="Roboto" panose="02000000000000000000" pitchFamily="2" charset="0"/>
              </a:rPr>
              <a:t> </a:t>
            </a:r>
            <a:r>
              <a:rPr lang="en-US" sz="1900" b="0" i="0" u="none" strike="noStrike" baseline="0" dirty="0" err="1">
                <a:latin typeface="Roboto" panose="02000000000000000000" pitchFamily="2" charset="0"/>
                <a:ea typeface="Roboto" panose="02000000000000000000" pitchFamily="2" charset="0"/>
              </a:rPr>
              <a:t>veicat</a:t>
            </a:r>
            <a:r>
              <a:rPr lang="en-US" sz="1900" b="0" i="0" u="none" strike="noStrike" baseline="0" dirty="0">
                <a:latin typeface="Roboto" panose="02000000000000000000" pitchFamily="2" charset="0"/>
                <a:ea typeface="Roboto" panose="02000000000000000000" pitchFamily="2" charset="0"/>
              </a:rPr>
              <a:t> </a:t>
            </a:r>
            <a:r>
              <a:rPr lang="en-US" sz="1900" b="0" i="0" u="none" strike="noStrike" baseline="0" dirty="0" err="1">
                <a:latin typeface="Roboto" panose="02000000000000000000" pitchFamily="2" charset="0"/>
                <a:ea typeface="Roboto" panose="02000000000000000000" pitchFamily="2" charset="0"/>
              </a:rPr>
              <a:t>nepieciešamos</a:t>
            </a:r>
            <a:r>
              <a:rPr lang="en-US" sz="1900" b="0" i="0" u="none" strike="noStrike" baseline="0" dirty="0">
                <a:latin typeface="Roboto" panose="02000000000000000000" pitchFamily="2" charset="0"/>
                <a:ea typeface="Roboto" panose="02000000000000000000" pitchFamily="2" charset="0"/>
              </a:rPr>
              <a:t> </a:t>
            </a:r>
            <a:r>
              <a:rPr lang="en-US" sz="1900" b="0" i="0" u="none" strike="noStrike" baseline="0" dirty="0" err="1">
                <a:latin typeface="Roboto" panose="02000000000000000000" pitchFamily="2" charset="0"/>
                <a:ea typeface="Roboto" panose="02000000000000000000" pitchFamily="2" charset="0"/>
              </a:rPr>
              <a:t>pasākumus</a:t>
            </a:r>
            <a:r>
              <a:rPr lang="en-US" sz="1900" b="0" i="0" u="none" strike="noStrike" baseline="0" dirty="0">
                <a:latin typeface="Roboto" panose="02000000000000000000" pitchFamily="2" charset="0"/>
                <a:ea typeface="Roboto" panose="02000000000000000000" pitchFamily="2" charset="0"/>
              </a:rPr>
              <a:t>, </a:t>
            </a:r>
            <a:r>
              <a:rPr lang="en-US" sz="1900" b="0" i="0" u="none" strike="noStrike" baseline="0" dirty="0" err="1">
                <a:latin typeface="Roboto" panose="02000000000000000000" pitchFamily="2" charset="0"/>
                <a:ea typeface="Roboto" panose="02000000000000000000" pitchFamily="2" charset="0"/>
              </a:rPr>
              <a:t>lai</a:t>
            </a:r>
            <a:r>
              <a:rPr lang="en-US" sz="1900" b="0" i="0" u="none" strike="noStrike" baseline="0" dirty="0">
                <a:latin typeface="Roboto" panose="02000000000000000000" pitchFamily="2" charset="0"/>
                <a:ea typeface="Roboto" panose="02000000000000000000" pitchFamily="2" charset="0"/>
              </a:rPr>
              <a:t> </a:t>
            </a:r>
            <a:r>
              <a:rPr lang="en-US" sz="1900" b="0" i="0" u="none" strike="noStrike" baseline="0" dirty="0" err="1">
                <a:latin typeface="Roboto" panose="02000000000000000000" pitchFamily="2" charset="0"/>
                <a:ea typeface="Roboto" panose="02000000000000000000" pitchFamily="2" charset="0"/>
              </a:rPr>
              <a:t>varētu</a:t>
            </a:r>
            <a:r>
              <a:rPr lang="en-US" sz="1900" b="0" i="0" u="none" strike="noStrike" baseline="0" dirty="0">
                <a:latin typeface="Roboto" panose="02000000000000000000" pitchFamily="2" charset="0"/>
                <a:ea typeface="Roboto" panose="02000000000000000000" pitchFamily="2" charset="0"/>
              </a:rPr>
              <a:t> </a:t>
            </a:r>
            <a:r>
              <a:rPr lang="en-US" sz="1900" b="0" i="0" u="none" strike="noStrike" baseline="0" dirty="0" err="1">
                <a:latin typeface="Roboto" panose="02000000000000000000" pitchFamily="2" charset="0"/>
                <a:ea typeface="Roboto" panose="02000000000000000000" pitchFamily="2" charset="0"/>
              </a:rPr>
              <a:t>veikt</a:t>
            </a:r>
            <a:r>
              <a:rPr lang="en-US" sz="1900" b="0" i="0" u="none" strike="noStrike" baseline="0" dirty="0">
                <a:latin typeface="Roboto" panose="02000000000000000000" pitchFamily="2" charset="0"/>
                <a:ea typeface="Roboto" panose="02000000000000000000" pitchFamily="2" charset="0"/>
              </a:rPr>
              <a:t> </a:t>
            </a:r>
            <a:r>
              <a:rPr lang="en-US" sz="1900" b="0" i="0" u="none" strike="noStrike" baseline="0" dirty="0" err="1">
                <a:latin typeface="Roboto" panose="02000000000000000000" pitchFamily="2" charset="0"/>
                <a:ea typeface="Roboto" panose="02000000000000000000" pitchFamily="2" charset="0"/>
              </a:rPr>
              <a:t>turpmāku</a:t>
            </a:r>
            <a:r>
              <a:rPr lang="en-US" sz="1900" b="0" i="0" u="none" strike="noStrike" baseline="0" dirty="0">
                <a:latin typeface="Roboto" panose="02000000000000000000" pitchFamily="2" charset="0"/>
                <a:ea typeface="Roboto" panose="02000000000000000000" pitchFamily="2" charset="0"/>
              </a:rPr>
              <a:t> </a:t>
            </a:r>
            <a:r>
              <a:rPr lang="en-US" sz="1900" b="0" i="0" u="none" strike="noStrike" baseline="0" dirty="0" err="1">
                <a:latin typeface="Roboto" panose="02000000000000000000" pitchFamily="2" charset="0"/>
                <a:ea typeface="Roboto" panose="02000000000000000000" pitchFamily="2" charset="0"/>
              </a:rPr>
              <a:t>ieviešanu</a:t>
            </a:r>
            <a:r>
              <a:rPr lang="en-US" sz="1900" b="0" i="0" u="none" strike="noStrike" baseline="0" dirty="0">
                <a:latin typeface="Roboto" panose="02000000000000000000" pitchFamily="2" charset="0"/>
                <a:ea typeface="Roboto" panose="02000000000000000000" pitchFamily="2" charset="0"/>
              </a:rPr>
              <a:t>, </a:t>
            </a:r>
            <a:r>
              <a:rPr lang="en-US" sz="1900" b="0" i="0" u="none" strike="noStrike" baseline="0" dirty="0" err="1">
                <a:latin typeface="Roboto" panose="02000000000000000000" pitchFamily="2" charset="0"/>
                <a:ea typeface="Roboto" panose="02000000000000000000" pitchFamily="2" charset="0"/>
              </a:rPr>
              <a:t>piemēram</a:t>
            </a:r>
            <a:r>
              <a:rPr lang="en-US" sz="1900" b="0" i="0" u="none" strike="noStrike" baseline="0" dirty="0">
                <a:latin typeface="Roboto" panose="02000000000000000000" pitchFamily="2" charset="0"/>
                <a:ea typeface="Roboto" panose="02000000000000000000" pitchFamily="2" charset="0"/>
              </a:rPr>
              <a:t>, </a:t>
            </a:r>
            <a:r>
              <a:rPr lang="en-US" sz="1900" b="1" i="0" u="none" strike="noStrike" baseline="0" dirty="0" err="1">
                <a:latin typeface="Roboto" panose="02000000000000000000" pitchFamily="2" charset="0"/>
                <a:ea typeface="Roboto" panose="02000000000000000000" pitchFamily="2" charset="0"/>
              </a:rPr>
              <a:t>pienācīgi</a:t>
            </a:r>
            <a:r>
              <a:rPr lang="en-US" sz="1900" b="1" i="0" u="none" strike="noStrike" baseline="0" dirty="0">
                <a:latin typeface="Roboto" panose="02000000000000000000" pitchFamily="2" charset="0"/>
                <a:ea typeface="Roboto" panose="02000000000000000000" pitchFamily="2" charset="0"/>
              </a:rPr>
              <a:t> </a:t>
            </a:r>
            <a:r>
              <a:rPr lang="en-US" sz="1900" b="1" i="0" u="none" strike="noStrike" baseline="0" dirty="0" err="1">
                <a:latin typeface="Roboto" panose="02000000000000000000" pitchFamily="2" charset="0"/>
                <a:ea typeface="Roboto" panose="02000000000000000000" pitchFamily="2" charset="0"/>
              </a:rPr>
              <a:t>formāli</a:t>
            </a:r>
            <a:r>
              <a:rPr lang="en-US" sz="1900" b="1" i="0" u="none" strike="noStrike" baseline="0" dirty="0">
                <a:latin typeface="Roboto" panose="02000000000000000000" pitchFamily="2" charset="0"/>
                <a:ea typeface="Roboto" panose="02000000000000000000" pitchFamily="2" charset="0"/>
              </a:rPr>
              <a:t> </a:t>
            </a:r>
            <a:r>
              <a:rPr lang="en-US" sz="1900" b="1" i="0" u="none" strike="noStrike" baseline="0" dirty="0" err="1">
                <a:latin typeface="Roboto" panose="02000000000000000000" pitchFamily="2" charset="0"/>
                <a:ea typeface="Roboto" panose="02000000000000000000" pitchFamily="2" charset="0"/>
              </a:rPr>
              <a:t>aizsargāt</a:t>
            </a:r>
            <a:r>
              <a:rPr lang="en-US" sz="1900" b="1" i="0" u="none" strike="noStrike" baseline="0" dirty="0">
                <a:latin typeface="Roboto" panose="02000000000000000000" pitchFamily="2" charset="0"/>
                <a:ea typeface="Roboto" panose="02000000000000000000" pitchFamily="2" charset="0"/>
              </a:rPr>
              <a:t> </a:t>
            </a:r>
            <a:r>
              <a:rPr lang="en-US" sz="1900" b="1" i="0" u="none" strike="noStrike" baseline="0" dirty="0" err="1">
                <a:latin typeface="Roboto" panose="02000000000000000000" pitchFamily="2" charset="0"/>
                <a:ea typeface="Roboto" panose="02000000000000000000" pitchFamily="2" charset="0"/>
              </a:rPr>
              <a:t>radīto</a:t>
            </a:r>
            <a:r>
              <a:rPr lang="en-US" sz="1900" b="1" i="0" u="none" strike="noStrike" baseline="0" dirty="0">
                <a:latin typeface="Roboto" panose="02000000000000000000" pitchFamily="2" charset="0"/>
                <a:ea typeface="Roboto" panose="02000000000000000000" pitchFamily="2" charset="0"/>
              </a:rPr>
              <a:t> </a:t>
            </a:r>
            <a:r>
              <a:rPr lang="en-US" sz="1900" b="1" i="0" u="none" strike="noStrike" baseline="0" dirty="0" err="1">
                <a:latin typeface="Roboto" panose="02000000000000000000" pitchFamily="2" charset="0"/>
                <a:ea typeface="Roboto" panose="02000000000000000000" pitchFamily="2" charset="0"/>
              </a:rPr>
              <a:t>intelektuālo</a:t>
            </a:r>
            <a:r>
              <a:rPr lang="en-US" sz="1900" b="1" i="0" u="none" strike="noStrike" baseline="0" dirty="0">
                <a:latin typeface="Roboto" panose="02000000000000000000" pitchFamily="2" charset="0"/>
                <a:ea typeface="Roboto" panose="02000000000000000000" pitchFamily="2" charset="0"/>
              </a:rPr>
              <a:t> </a:t>
            </a:r>
            <a:r>
              <a:rPr lang="en-US" sz="1900" b="1" i="0" u="none" strike="noStrike" baseline="0" dirty="0" err="1">
                <a:latin typeface="Roboto" panose="02000000000000000000" pitchFamily="2" charset="0"/>
                <a:ea typeface="Roboto" panose="02000000000000000000" pitchFamily="2" charset="0"/>
              </a:rPr>
              <a:t>īpašumu</a:t>
            </a:r>
            <a:r>
              <a:rPr lang="en-US" sz="1900" b="1" i="0" u="none" strike="noStrike" baseline="0" dirty="0">
                <a:latin typeface="Roboto" panose="02000000000000000000" pitchFamily="2" charset="0"/>
                <a:ea typeface="Roboto" panose="02000000000000000000" pitchFamily="2" charset="0"/>
              </a:rPr>
              <a:t> </a:t>
            </a:r>
            <a:r>
              <a:rPr lang="en-US" sz="1900" b="0" i="0" u="none" strike="noStrike" baseline="0" dirty="0">
                <a:latin typeface="Roboto" panose="02000000000000000000" pitchFamily="2" charset="0"/>
                <a:ea typeface="Roboto" panose="02000000000000000000" pitchFamily="2" charset="0"/>
              </a:rPr>
              <a:t>(I</a:t>
            </a:r>
            <a:r>
              <a:rPr lang="lv-LV" sz="1900" b="0" i="0" u="none" strike="noStrike" baseline="0" dirty="0">
                <a:latin typeface="Roboto" panose="02000000000000000000" pitchFamily="2" charset="0"/>
                <a:ea typeface="Roboto" panose="02000000000000000000" pitchFamily="2" charset="0"/>
              </a:rPr>
              <a:t>P</a:t>
            </a:r>
            <a:r>
              <a:rPr lang="en-US" sz="1900" b="0" i="0" u="none" strike="noStrike" baseline="0" dirty="0">
                <a:latin typeface="Roboto" panose="02000000000000000000" pitchFamily="2" charset="0"/>
                <a:ea typeface="Roboto" panose="02000000000000000000" pitchFamily="2" charset="0"/>
              </a:rPr>
              <a:t>). </a:t>
            </a:r>
            <a:endParaRPr lang="lv-LV" sz="1900"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994212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Large skydiving group mid-air">
            <a:extLst>
              <a:ext uri="{FF2B5EF4-FFF2-40B4-BE49-F238E27FC236}">
                <a16:creationId xmlns:a16="http://schemas.microsoft.com/office/drawing/2014/main" id="{E8EFCE5C-0F8C-4F9D-B93A-461D6E68AF44}"/>
              </a:ext>
            </a:extLst>
          </p:cNvPr>
          <p:cNvPicPr>
            <a:picLocks noChangeAspect="1"/>
          </p:cNvPicPr>
          <p:nvPr/>
        </p:nvPicPr>
        <p:blipFill rotWithShape="1">
          <a:blip r:embed="rId2">
            <a:extLst>
              <a:ext uri="{28A0092B-C50C-407E-A947-70E740481C1C}">
                <a14:useLocalDpi xmlns:a14="http://schemas.microsoft.com/office/drawing/2010/main" val="0"/>
              </a:ext>
            </a:extLst>
          </a:blip>
          <a:srcRect l="898" t="9091" r="22678"/>
          <a:stretch/>
        </p:blipFill>
        <p:spPr>
          <a:xfrm>
            <a:off x="3522468" y="10"/>
            <a:ext cx="8669532" cy="6857990"/>
          </a:xfrm>
          <a:prstGeom prst="rect">
            <a:avLst/>
          </a:prstGeom>
        </p:spPr>
      </p:pic>
      <p:sp>
        <p:nvSpPr>
          <p:cNvPr id="12" name="Rectangle 11">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B618EE0-E246-4029-9093-B2612E3324EA}"/>
              </a:ext>
            </a:extLst>
          </p:cNvPr>
          <p:cNvSpPr>
            <a:spLocks noGrp="1"/>
          </p:cNvSpPr>
          <p:nvPr>
            <p:ph type="title"/>
          </p:nvPr>
        </p:nvSpPr>
        <p:spPr>
          <a:xfrm>
            <a:off x="371094" y="1161288"/>
            <a:ext cx="3438144" cy="1124712"/>
          </a:xfrm>
        </p:spPr>
        <p:txBody>
          <a:bodyPr anchor="b">
            <a:normAutofit/>
          </a:bodyPr>
          <a:lstStyle/>
          <a:p>
            <a:r>
              <a:rPr lang="lv-LV" sz="2800" b="1" i="0" u="none" strike="noStrike" baseline="0" dirty="0">
                <a:latin typeface="Roboto" panose="02000000000000000000" pitchFamily="2" charset="0"/>
                <a:ea typeface="Roboto" panose="02000000000000000000" pitchFamily="2" charset="0"/>
              </a:rPr>
              <a:t>Vai es varu pieteikties? </a:t>
            </a:r>
            <a:endParaRPr lang="lv-LV" sz="2800" dirty="0">
              <a:latin typeface="Roboto" panose="02000000000000000000" pitchFamily="2" charset="0"/>
              <a:ea typeface="Roboto" panose="02000000000000000000" pitchFamily="2" charset="0"/>
            </a:endParaRPr>
          </a:p>
        </p:txBody>
      </p:sp>
      <p:sp>
        <p:nvSpPr>
          <p:cNvPr id="14" name="Rectangle 13">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6" name="Rectangle 15">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11F32D5A-4053-4F40-B5B8-4EE76642B58A}"/>
              </a:ext>
            </a:extLst>
          </p:cNvPr>
          <p:cNvSpPr>
            <a:spLocks noGrp="1"/>
          </p:cNvSpPr>
          <p:nvPr>
            <p:ph idx="1"/>
          </p:nvPr>
        </p:nvSpPr>
        <p:spPr>
          <a:xfrm>
            <a:off x="371094" y="2718054"/>
            <a:ext cx="4337540" cy="3664458"/>
          </a:xfrm>
        </p:spPr>
        <p:txBody>
          <a:bodyPr anchor="t">
            <a:normAutofit/>
          </a:bodyPr>
          <a:lstStyle/>
          <a:p>
            <a:pPr marL="0" indent="0">
              <a:lnSpc>
                <a:spcPct val="150000"/>
              </a:lnSpc>
              <a:buNone/>
            </a:pPr>
            <a:r>
              <a:rPr lang="lv-LV" sz="1400" b="0" i="0" u="none" strike="noStrike" baseline="0" dirty="0">
                <a:latin typeface="Roboto" panose="02000000000000000000" pitchFamily="2" charset="0"/>
                <a:ea typeface="Roboto" panose="02000000000000000000" pitchFamily="2" charset="0"/>
              </a:rPr>
              <a:t>Šis projektu konkurss ir atvērts </a:t>
            </a:r>
            <a:r>
              <a:rPr lang="lv-LV" sz="1400" b="0" i="0" u="none" strike="noStrike" baseline="0" dirty="0">
                <a:highlight>
                  <a:srgbClr val="FFC000"/>
                </a:highlight>
                <a:latin typeface="Roboto" panose="02000000000000000000" pitchFamily="2" charset="0"/>
                <a:ea typeface="Roboto" panose="02000000000000000000" pitchFamily="2" charset="0"/>
              </a:rPr>
              <a:t>kopīgiem pētījumiem</a:t>
            </a:r>
            <a:r>
              <a:rPr lang="lv-LV" sz="1400" b="0" i="0" u="none" strike="noStrike" baseline="0" dirty="0">
                <a:latin typeface="Roboto" panose="02000000000000000000" pitchFamily="2" charset="0"/>
                <a:ea typeface="Roboto" panose="02000000000000000000" pitchFamily="2" charset="0"/>
              </a:rPr>
              <a:t>. 
Jūsu pieteikumu konsorcija vārdā, kurā ir vismaz trīs neatkarīgas juridiskas personas, katra no kuras ir reģistrētā ES dalībvalstī vai asociētā valstī, jāiesniedz koordinatoram</a:t>
            </a:r>
            <a:r>
              <a:rPr lang="lv-LV" sz="1400" dirty="0">
                <a:latin typeface="Roboto" panose="02000000000000000000" pitchFamily="2" charset="0"/>
                <a:ea typeface="Roboto" panose="02000000000000000000" pitchFamily="2" charset="0"/>
              </a:rPr>
              <a:t>.</a:t>
            </a:r>
            <a:r>
              <a:rPr lang="lv-LV" sz="1400" b="0" i="0" u="none" strike="noStrike" baseline="0" dirty="0">
                <a:latin typeface="Roboto" panose="02000000000000000000" pitchFamily="2" charset="0"/>
                <a:ea typeface="Roboto" panose="02000000000000000000" pitchFamily="2" charset="0"/>
              </a:rPr>
              <a:t> </a:t>
            </a:r>
          </a:p>
          <a:p>
            <a:pPr marL="0" indent="0">
              <a:lnSpc>
                <a:spcPct val="150000"/>
              </a:lnSpc>
              <a:buNone/>
            </a:pPr>
            <a:r>
              <a:rPr lang="lv-LV" sz="1400" b="0" i="0" u="none" strike="noStrike" baseline="0" dirty="0">
                <a:latin typeface="Roboto" panose="02000000000000000000" pitchFamily="2" charset="0"/>
                <a:ea typeface="Roboto" panose="02000000000000000000" pitchFamily="2" charset="0"/>
              </a:rPr>
              <a:t>Partneri var būt, piemēram</a:t>
            </a:r>
            <a:r>
              <a:rPr lang="lv-LV" sz="1400" b="1" i="0" u="none" strike="noStrike" baseline="0" dirty="0">
                <a:latin typeface="Roboto" panose="02000000000000000000" pitchFamily="2" charset="0"/>
                <a:ea typeface="Roboto" panose="02000000000000000000" pitchFamily="2" charset="0"/>
              </a:rPr>
              <a:t>, universitātes, pētniecības organizācijas, MVU, </a:t>
            </a:r>
            <a:r>
              <a:rPr lang="lv-LV" sz="1400" b="1" i="0" u="none" strike="noStrike" baseline="0" dirty="0" err="1">
                <a:latin typeface="Roboto" panose="02000000000000000000" pitchFamily="2" charset="0"/>
                <a:ea typeface="Roboto" panose="02000000000000000000" pitchFamily="2" charset="0"/>
              </a:rPr>
              <a:t>jaunuzņēmumi</a:t>
            </a:r>
            <a:r>
              <a:rPr lang="lv-LV" sz="1400" b="1" i="0" u="none" strike="noStrike" baseline="0" dirty="0">
                <a:latin typeface="Roboto" panose="02000000000000000000" pitchFamily="2" charset="0"/>
                <a:ea typeface="Roboto" panose="02000000000000000000" pitchFamily="2" charset="0"/>
              </a:rPr>
              <a:t>, rūpnieciskie partneri vai fiziskas personas</a:t>
            </a:r>
            <a:r>
              <a:rPr lang="lv-LV" sz="1400" b="0" i="0" u="none" strike="noStrike" baseline="0" dirty="0">
                <a:latin typeface="Roboto" panose="02000000000000000000" pitchFamily="2" charset="0"/>
                <a:ea typeface="Roboto" panose="02000000000000000000" pitchFamily="2" charset="0"/>
              </a:rPr>
              <a:t>. </a:t>
            </a:r>
            <a:endParaRPr lang="lv-LV" sz="1400"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348881840"/>
      </p:ext>
    </p:extLst>
  </p:cSld>
  <p:clrMapOvr>
    <a:overrideClrMapping bg1="dk1" tx1="lt1" bg2="dk2" tx2="lt2" accent1="accent1" accent2="accent2" accent3="accent3" accent4="accent4" accent5="accent5" accent6="accent6" hlink="hlink" folHlink="folHlink"/>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6B5E2835-4E47-45B3-9CFE-732FF7B054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6" descr="3D rendering of shapes in different colors and are stacked">
            <a:extLst>
              <a:ext uri="{FF2B5EF4-FFF2-40B4-BE49-F238E27FC236}">
                <a16:creationId xmlns:a16="http://schemas.microsoft.com/office/drawing/2014/main" id="{FE3CE7EB-6884-4F7D-A40C-1DEB8883A195}"/>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r="12894" b="-1"/>
          <a:stretch/>
        </p:blipFill>
        <p:spPr>
          <a:xfrm>
            <a:off x="3242695" y="10"/>
            <a:ext cx="8949307" cy="6857990"/>
          </a:xfrm>
          <a:custGeom>
            <a:avLst/>
            <a:gdLst/>
            <a:ahLst/>
            <a:cxnLst/>
            <a:rect l="l" t="t" r="r" b="b"/>
            <a:pathLst>
              <a:path w="8949307" h="6858000">
                <a:moveTo>
                  <a:pt x="0" y="0"/>
                </a:moveTo>
                <a:lnTo>
                  <a:pt x="8949307" y="0"/>
                </a:lnTo>
                <a:lnTo>
                  <a:pt x="8949307" y="6858000"/>
                </a:lnTo>
                <a:lnTo>
                  <a:pt x="0" y="6858000"/>
                </a:lnTo>
                <a:lnTo>
                  <a:pt x="62983" y="6788730"/>
                </a:lnTo>
                <a:cubicBezTo>
                  <a:pt x="773509" y="5928900"/>
                  <a:pt x="1212979" y="4741056"/>
                  <a:pt x="1212979" y="3429000"/>
                </a:cubicBezTo>
                <a:cubicBezTo>
                  <a:pt x="1212979" y="2116944"/>
                  <a:pt x="773509" y="929100"/>
                  <a:pt x="62983" y="69271"/>
                </a:cubicBezTo>
                <a:close/>
              </a:path>
            </a:pathLst>
          </a:custGeom>
        </p:spPr>
      </p:pic>
      <p:sp useBgFill="1">
        <p:nvSpPr>
          <p:cNvPr id="17" name="Freeform: Shape 13">
            <a:extLst>
              <a:ext uri="{FF2B5EF4-FFF2-40B4-BE49-F238E27FC236}">
                <a16:creationId xmlns:a16="http://schemas.microsoft.com/office/drawing/2014/main" id="{5B45AD5D-AA52-4F7B-9362-576A39AD9E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455673" cy="6858000"/>
          </a:xfrm>
          <a:custGeom>
            <a:avLst/>
            <a:gdLst>
              <a:gd name="connsiteX0" fmla="*/ 0 w 4455673"/>
              <a:gd name="connsiteY0" fmla="*/ 0 h 6858000"/>
              <a:gd name="connsiteX1" fmla="*/ 3242695 w 4455673"/>
              <a:gd name="connsiteY1" fmla="*/ 0 h 6858000"/>
              <a:gd name="connsiteX2" fmla="*/ 3305678 w 4455673"/>
              <a:gd name="connsiteY2" fmla="*/ 69271 h 6858000"/>
              <a:gd name="connsiteX3" fmla="*/ 4455673 w 4455673"/>
              <a:gd name="connsiteY3" fmla="*/ 3429000 h 6858000"/>
              <a:gd name="connsiteX4" fmla="*/ 3305678 w 4455673"/>
              <a:gd name="connsiteY4" fmla="*/ 6788730 h 6858000"/>
              <a:gd name="connsiteX5" fmla="*/ 3242695 w 4455673"/>
              <a:gd name="connsiteY5" fmla="*/ 6858000 h 6858000"/>
              <a:gd name="connsiteX6" fmla="*/ 0 w 445567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5673" h="6858000">
                <a:moveTo>
                  <a:pt x="0" y="0"/>
                </a:moveTo>
                <a:lnTo>
                  <a:pt x="3242695" y="0"/>
                </a:lnTo>
                <a:lnTo>
                  <a:pt x="3305678" y="69271"/>
                </a:lnTo>
                <a:cubicBezTo>
                  <a:pt x="4016204" y="929100"/>
                  <a:pt x="4455673" y="2116944"/>
                  <a:pt x="4455673" y="3429000"/>
                </a:cubicBezTo>
                <a:cubicBezTo>
                  <a:pt x="4455673" y="4741056"/>
                  <a:pt x="4016204" y="5928900"/>
                  <a:pt x="3305678" y="6788730"/>
                </a:cubicBezTo>
                <a:lnTo>
                  <a:pt x="3242695" y="6858000"/>
                </a:lnTo>
                <a:lnTo>
                  <a:pt x="0" y="6858000"/>
                </a:lnTo>
                <a:close/>
              </a:path>
            </a:pathLst>
          </a:custGeom>
          <a:ln w="9525">
            <a:solidFill>
              <a:srgbClr val="D5D5D5"/>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6" name="Freeform: Shape 15">
            <a:extLst>
              <a:ext uri="{FF2B5EF4-FFF2-40B4-BE49-F238E27FC236}">
                <a16:creationId xmlns:a16="http://schemas.microsoft.com/office/drawing/2014/main" id="{AEDD7960-4866-4399-BEF6-DD1431AB4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446529" cy="6858000"/>
          </a:xfrm>
          <a:custGeom>
            <a:avLst/>
            <a:gdLst>
              <a:gd name="connsiteX0" fmla="*/ 0 w 4446529"/>
              <a:gd name="connsiteY0" fmla="*/ 0 h 6858000"/>
              <a:gd name="connsiteX1" fmla="*/ 3233551 w 4446529"/>
              <a:gd name="connsiteY1" fmla="*/ 0 h 6858000"/>
              <a:gd name="connsiteX2" fmla="*/ 3296534 w 4446529"/>
              <a:gd name="connsiteY2" fmla="*/ 69271 h 6858000"/>
              <a:gd name="connsiteX3" fmla="*/ 4446529 w 4446529"/>
              <a:gd name="connsiteY3" fmla="*/ 3429000 h 6858000"/>
              <a:gd name="connsiteX4" fmla="*/ 3296534 w 4446529"/>
              <a:gd name="connsiteY4" fmla="*/ 6788730 h 6858000"/>
              <a:gd name="connsiteX5" fmla="*/ 3233551 w 4446529"/>
              <a:gd name="connsiteY5" fmla="*/ 6858000 h 6858000"/>
              <a:gd name="connsiteX6" fmla="*/ 0 w 444652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6529" h="685800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E6F2A2B-C73C-4DA9-94CD-E62540DD30B8}"/>
              </a:ext>
            </a:extLst>
          </p:cNvPr>
          <p:cNvSpPr>
            <a:spLocks noGrp="1"/>
          </p:cNvSpPr>
          <p:nvPr>
            <p:ph type="title"/>
          </p:nvPr>
        </p:nvSpPr>
        <p:spPr>
          <a:xfrm>
            <a:off x="371094" y="1161288"/>
            <a:ext cx="3438144" cy="1125728"/>
          </a:xfrm>
        </p:spPr>
        <p:txBody>
          <a:bodyPr vert="horz" lIns="91440" tIns="45720" rIns="91440" bIns="45720" rtlCol="0" anchor="b">
            <a:normAutofit fontScale="90000"/>
          </a:bodyPr>
          <a:lstStyle/>
          <a:p>
            <a:r>
              <a:rPr lang="lv-LV" sz="2400" b="1" i="0" u="none" strike="noStrike" baseline="0" dirty="0">
                <a:latin typeface="Roboto" panose="02000000000000000000" pitchFamily="2" charset="0"/>
                <a:ea typeface="Roboto" panose="02000000000000000000" pitchFamily="2" charset="0"/>
              </a:rPr>
              <a:t>Kādu atbalstu jūs saņemsiet, ja jūsu pieteikums tiks finansēts? </a:t>
            </a:r>
            <a:endParaRPr lang="en-US" sz="2400" dirty="0">
              <a:latin typeface="Roboto" panose="02000000000000000000" pitchFamily="2" charset="0"/>
              <a:ea typeface="Roboto" panose="02000000000000000000" pitchFamily="2" charset="0"/>
            </a:endParaRPr>
          </a:p>
        </p:txBody>
      </p:sp>
      <p:sp>
        <p:nvSpPr>
          <p:cNvPr id="18" name="Rectangle 17">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0" name="Rectangle 19">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375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DEA9683B-E013-42B8-9811-320AD99F97E8}"/>
              </a:ext>
            </a:extLst>
          </p:cNvPr>
          <p:cNvSpPr>
            <a:spLocks noGrp="1"/>
          </p:cNvSpPr>
          <p:nvPr>
            <p:ph sz="half" idx="1"/>
          </p:nvPr>
        </p:nvSpPr>
        <p:spPr>
          <a:xfrm>
            <a:off x="371093" y="2718053"/>
            <a:ext cx="3696409" cy="4029587"/>
          </a:xfrm>
        </p:spPr>
        <p:txBody>
          <a:bodyPr vert="horz" lIns="91440" tIns="45720" rIns="91440" bIns="45720" rtlCol="0" anchor="t">
            <a:normAutofit fontScale="92500"/>
          </a:bodyPr>
          <a:lstStyle/>
          <a:p>
            <a:pPr marL="0" indent="0">
              <a:lnSpc>
                <a:spcPct val="110000"/>
              </a:lnSpc>
              <a:buNone/>
            </a:pPr>
            <a:r>
              <a:rPr lang="lv-LV" sz="1700" dirty="0">
                <a:latin typeface="Roboto" panose="02000000000000000000" pitchFamily="2" charset="0"/>
                <a:ea typeface="Roboto" panose="02000000000000000000" pitchFamily="2" charset="0"/>
              </a:rPr>
              <a:t>Jūs saņemsiet </a:t>
            </a:r>
            <a:r>
              <a:rPr lang="lv-LV" sz="1700" dirty="0" err="1">
                <a:latin typeface="Roboto" panose="02000000000000000000" pitchFamily="2" charset="0"/>
                <a:ea typeface="Roboto" panose="02000000000000000000" pitchFamily="2" charset="0"/>
              </a:rPr>
              <a:t>grantu</a:t>
            </a:r>
            <a:r>
              <a:rPr lang="lv-LV" sz="1700" dirty="0">
                <a:latin typeface="Roboto" panose="02000000000000000000" pitchFamily="2" charset="0"/>
                <a:ea typeface="Roboto" panose="02000000000000000000" pitchFamily="2" charset="0"/>
              </a:rPr>
              <a:t> pētniecības un inovācijas darbībai, lai segtu attiecināmās izmaksas, </a:t>
            </a:r>
            <a:r>
              <a:rPr lang="lv-LV" sz="1700" u="sng" dirty="0">
                <a:latin typeface="Roboto" panose="02000000000000000000" pitchFamily="2" charset="0"/>
                <a:ea typeface="Roboto" panose="02000000000000000000" pitchFamily="2" charset="0"/>
              </a:rPr>
              <a:t>kas nepieciešamas jūsu projekta īstenošanai</a:t>
            </a:r>
            <a:r>
              <a:rPr lang="en-US" sz="1700" b="0" i="0" u="none" strike="noStrike" baseline="0" dirty="0">
                <a:latin typeface="Roboto" panose="02000000000000000000" pitchFamily="2" charset="0"/>
                <a:ea typeface="Roboto" panose="02000000000000000000" pitchFamily="2" charset="0"/>
              </a:rPr>
              <a:t>. </a:t>
            </a:r>
            <a:endParaRPr lang="lv-LV" sz="1700" b="0" i="0" u="none" strike="noStrike" baseline="0" dirty="0">
              <a:latin typeface="Roboto" panose="02000000000000000000" pitchFamily="2" charset="0"/>
              <a:ea typeface="Roboto" panose="02000000000000000000" pitchFamily="2" charset="0"/>
            </a:endParaRPr>
          </a:p>
          <a:p>
            <a:pPr marL="0" indent="0">
              <a:lnSpc>
                <a:spcPct val="110000"/>
              </a:lnSpc>
              <a:buNone/>
            </a:pPr>
            <a:r>
              <a:rPr lang="en-US" sz="1700" b="0" i="0" u="none" strike="noStrike" baseline="0" dirty="0" err="1">
                <a:latin typeface="Roboto" panose="02000000000000000000" pitchFamily="2" charset="0"/>
                <a:ea typeface="Roboto" panose="02000000000000000000" pitchFamily="2" charset="0"/>
              </a:rPr>
              <a:t>Šim</a:t>
            </a:r>
            <a:r>
              <a:rPr lang="en-US" sz="1700" b="0" i="0" u="none" strike="noStrike" baseline="0" dirty="0">
                <a:latin typeface="Roboto" panose="02000000000000000000" pitchFamily="2" charset="0"/>
                <a:ea typeface="Roboto" panose="02000000000000000000" pitchFamily="2" charset="0"/>
              </a:rPr>
              <a:t> </a:t>
            </a:r>
            <a:r>
              <a:rPr lang="en-US" sz="1700" b="0" i="0" u="none" strike="noStrike" baseline="0" dirty="0" err="1">
                <a:latin typeface="Roboto" panose="02000000000000000000" pitchFamily="2" charset="0"/>
                <a:ea typeface="Roboto" panose="02000000000000000000" pitchFamily="2" charset="0"/>
              </a:rPr>
              <a:t>uzaicinājumam</a:t>
            </a:r>
            <a:r>
              <a:rPr lang="en-US" sz="1700" b="0" i="0" u="none" strike="noStrike" baseline="0" dirty="0">
                <a:latin typeface="Roboto" panose="02000000000000000000" pitchFamily="2" charset="0"/>
                <a:ea typeface="Roboto" panose="02000000000000000000" pitchFamily="2" charset="0"/>
              </a:rPr>
              <a:t> EIC </a:t>
            </a:r>
            <a:r>
              <a:rPr lang="en-US" sz="1700" b="0" i="0" u="none" strike="noStrike" baseline="0" dirty="0" err="1">
                <a:latin typeface="Roboto" panose="02000000000000000000" pitchFamily="2" charset="0"/>
                <a:ea typeface="Roboto" panose="02000000000000000000" pitchFamily="2" charset="0"/>
              </a:rPr>
              <a:t>attiecīgi</a:t>
            </a:r>
            <a:r>
              <a:rPr lang="en-US" sz="1700" b="0" i="0" u="none" strike="noStrike" baseline="0" dirty="0">
                <a:latin typeface="Roboto" panose="02000000000000000000" pitchFamily="2" charset="0"/>
                <a:ea typeface="Roboto" panose="02000000000000000000" pitchFamily="2" charset="0"/>
              </a:rPr>
              <a:t> </a:t>
            </a:r>
            <a:r>
              <a:rPr lang="en-US" sz="1700" b="0" i="0" u="none" strike="noStrike" baseline="0" dirty="0" err="1">
                <a:latin typeface="Roboto" panose="02000000000000000000" pitchFamily="2" charset="0"/>
                <a:ea typeface="Roboto" panose="02000000000000000000" pitchFamily="2" charset="0"/>
              </a:rPr>
              <a:t>izskata</a:t>
            </a:r>
            <a:r>
              <a:rPr lang="en-US" sz="1700" b="0" i="0" u="none" strike="noStrike" baseline="0" dirty="0">
                <a:latin typeface="Roboto" panose="02000000000000000000" pitchFamily="2" charset="0"/>
                <a:ea typeface="Roboto" panose="02000000000000000000" pitchFamily="2" charset="0"/>
              </a:rPr>
              <a:t> </a:t>
            </a:r>
            <a:r>
              <a:rPr lang="en-US" sz="1700" b="0" i="0" u="none" strike="noStrike" baseline="0" dirty="0" err="1">
                <a:latin typeface="Roboto" panose="02000000000000000000" pitchFamily="2" charset="0"/>
                <a:ea typeface="Roboto" panose="02000000000000000000" pitchFamily="2" charset="0"/>
              </a:rPr>
              <a:t>priekšlikumus</a:t>
            </a:r>
            <a:r>
              <a:rPr lang="en-US" sz="1700" b="0" i="0" u="none" strike="noStrike" baseline="0" dirty="0">
                <a:latin typeface="Roboto" panose="02000000000000000000" pitchFamily="2" charset="0"/>
                <a:ea typeface="Roboto" panose="02000000000000000000" pitchFamily="2" charset="0"/>
              </a:rPr>
              <a:t> </a:t>
            </a:r>
            <a:r>
              <a:rPr lang="en-US" sz="1700" b="0" i="0" u="none" strike="noStrike" baseline="0" dirty="0" err="1">
                <a:latin typeface="Roboto" panose="02000000000000000000" pitchFamily="2" charset="0"/>
                <a:ea typeface="Roboto" panose="02000000000000000000" pitchFamily="2" charset="0"/>
              </a:rPr>
              <a:t>ar</a:t>
            </a:r>
            <a:r>
              <a:rPr lang="en-US" sz="1700" b="0" i="0" u="none" strike="noStrike" baseline="0" dirty="0">
                <a:latin typeface="Roboto" panose="02000000000000000000" pitchFamily="2" charset="0"/>
                <a:ea typeface="Roboto" panose="02000000000000000000" pitchFamily="2" charset="0"/>
              </a:rPr>
              <a:t> </a:t>
            </a:r>
            <a:r>
              <a:rPr lang="en-US" sz="1700" b="0" i="0" u="none" strike="noStrike" baseline="0" dirty="0" err="1">
                <a:latin typeface="Roboto" panose="02000000000000000000" pitchFamily="2" charset="0"/>
                <a:ea typeface="Roboto" panose="02000000000000000000" pitchFamily="2" charset="0"/>
              </a:rPr>
              <a:t>pieprasīto</a:t>
            </a:r>
            <a:r>
              <a:rPr lang="en-US" sz="1700" b="0" i="0" u="none" strike="noStrike" baseline="0" dirty="0">
                <a:latin typeface="Roboto" panose="02000000000000000000" pitchFamily="2" charset="0"/>
                <a:ea typeface="Roboto" panose="02000000000000000000" pitchFamily="2" charset="0"/>
              </a:rPr>
              <a:t> ES</a:t>
            </a:r>
            <a:r>
              <a:rPr lang="en-US" sz="1700" b="1" i="0" u="none" strike="noStrike" baseline="0" dirty="0">
                <a:latin typeface="Roboto" panose="02000000000000000000" pitchFamily="2" charset="0"/>
                <a:ea typeface="Roboto" panose="02000000000000000000" pitchFamily="2" charset="0"/>
              </a:rPr>
              <a:t> </a:t>
            </a:r>
            <a:r>
              <a:rPr lang="en-US" sz="1700" b="1" i="0" u="none" strike="noStrike" baseline="0" dirty="0" err="1">
                <a:highlight>
                  <a:srgbClr val="FFC000"/>
                </a:highlight>
                <a:latin typeface="Roboto" panose="02000000000000000000" pitchFamily="2" charset="0"/>
                <a:ea typeface="Roboto" panose="02000000000000000000" pitchFamily="2" charset="0"/>
              </a:rPr>
              <a:t>ieguldījumu</a:t>
            </a:r>
            <a:r>
              <a:rPr lang="en-US" sz="1700" b="1" i="0" u="none" strike="noStrike" baseline="0" dirty="0">
                <a:highlight>
                  <a:srgbClr val="FFC000"/>
                </a:highlight>
                <a:latin typeface="Roboto" panose="02000000000000000000" pitchFamily="2" charset="0"/>
                <a:ea typeface="Roboto" panose="02000000000000000000" pitchFamily="2" charset="0"/>
              </a:rPr>
              <a:t> </a:t>
            </a:r>
            <a:r>
              <a:rPr lang="en-US" sz="1700" b="1" i="0" u="none" strike="noStrike" baseline="0" dirty="0" err="1">
                <a:highlight>
                  <a:srgbClr val="FFC000"/>
                </a:highlight>
                <a:latin typeface="Roboto" panose="02000000000000000000" pitchFamily="2" charset="0"/>
                <a:ea typeface="Roboto" panose="02000000000000000000" pitchFamily="2" charset="0"/>
              </a:rPr>
              <a:t>līdz</a:t>
            </a:r>
            <a:r>
              <a:rPr lang="en-US" sz="1700" b="1" i="0" u="none" strike="noStrike" baseline="0" dirty="0">
                <a:highlight>
                  <a:srgbClr val="FFC000"/>
                </a:highlight>
                <a:latin typeface="Roboto" panose="02000000000000000000" pitchFamily="2" charset="0"/>
                <a:ea typeface="Roboto" panose="02000000000000000000" pitchFamily="2" charset="0"/>
              </a:rPr>
              <a:t> EUR 3 </a:t>
            </a:r>
            <a:r>
              <a:rPr lang="en-US" sz="1700" b="1" i="0" u="none" strike="noStrike" baseline="0" dirty="0" err="1">
                <a:highlight>
                  <a:srgbClr val="FFC000"/>
                </a:highlight>
                <a:latin typeface="Roboto" panose="02000000000000000000" pitchFamily="2" charset="0"/>
                <a:ea typeface="Roboto" panose="02000000000000000000" pitchFamily="2" charset="0"/>
              </a:rPr>
              <a:t>miljoniem</a:t>
            </a:r>
            <a:r>
              <a:rPr lang="en-US" sz="1700" b="1" i="0" u="none" strike="noStrike" baseline="0" dirty="0">
                <a:highlight>
                  <a:srgbClr val="FFC000"/>
                </a:highlight>
                <a:latin typeface="Roboto" panose="02000000000000000000" pitchFamily="2" charset="0"/>
                <a:ea typeface="Roboto" panose="02000000000000000000" pitchFamily="2" charset="0"/>
              </a:rPr>
              <a:t>. </a:t>
            </a:r>
            <a:endParaRPr lang="lv-LV" sz="1700" b="1" i="0" u="none" strike="noStrike" baseline="0" dirty="0">
              <a:highlight>
                <a:srgbClr val="FFC000"/>
              </a:highlight>
              <a:latin typeface="Roboto" panose="02000000000000000000" pitchFamily="2" charset="0"/>
              <a:ea typeface="Roboto" panose="02000000000000000000" pitchFamily="2" charset="0"/>
            </a:endParaRPr>
          </a:p>
          <a:p>
            <a:pPr marL="0" indent="0">
              <a:lnSpc>
                <a:spcPct val="110000"/>
              </a:lnSpc>
              <a:buNone/>
            </a:pPr>
            <a:r>
              <a:rPr lang="en-US" sz="1500" b="0" i="1" u="none" strike="noStrike" baseline="0" dirty="0" err="1">
                <a:latin typeface="Roboto" panose="02000000000000000000" pitchFamily="2" charset="0"/>
                <a:ea typeface="Roboto" panose="02000000000000000000" pitchFamily="2" charset="0"/>
              </a:rPr>
              <a:t>Tomēr</a:t>
            </a:r>
            <a:r>
              <a:rPr lang="en-US" sz="1500" b="0" i="1" u="none" strike="noStrike" baseline="0" dirty="0">
                <a:latin typeface="Roboto" panose="02000000000000000000" pitchFamily="2" charset="0"/>
                <a:ea typeface="Roboto" panose="02000000000000000000" pitchFamily="2" charset="0"/>
              </a:rPr>
              <a:t> </a:t>
            </a:r>
            <a:r>
              <a:rPr lang="en-US" sz="1500" b="0" i="1" u="none" strike="noStrike" baseline="0" dirty="0" err="1">
                <a:latin typeface="Roboto" panose="02000000000000000000" pitchFamily="2" charset="0"/>
                <a:ea typeface="Roboto" panose="02000000000000000000" pitchFamily="2" charset="0"/>
              </a:rPr>
              <a:t>tas</a:t>
            </a:r>
            <a:r>
              <a:rPr lang="en-US" sz="1500" b="0" i="1" u="none" strike="noStrike" baseline="0" dirty="0">
                <a:latin typeface="Roboto" panose="02000000000000000000" pitchFamily="2" charset="0"/>
                <a:ea typeface="Roboto" panose="02000000000000000000" pitchFamily="2" charset="0"/>
              </a:rPr>
              <a:t> </a:t>
            </a:r>
            <a:r>
              <a:rPr lang="en-US" sz="1500" b="0" i="1" u="none" strike="noStrike" baseline="0" dirty="0" err="1">
                <a:latin typeface="Roboto" panose="02000000000000000000" pitchFamily="2" charset="0"/>
                <a:ea typeface="Roboto" panose="02000000000000000000" pitchFamily="2" charset="0"/>
              </a:rPr>
              <a:t>neliedz</a:t>
            </a:r>
            <a:r>
              <a:rPr lang="en-US" sz="1500" b="0" i="1" u="none" strike="noStrike" baseline="0" dirty="0">
                <a:latin typeface="Roboto" panose="02000000000000000000" pitchFamily="2" charset="0"/>
                <a:ea typeface="Roboto" panose="02000000000000000000" pitchFamily="2" charset="0"/>
              </a:rPr>
              <a:t> </a:t>
            </a:r>
            <a:r>
              <a:rPr lang="en-US" sz="1500" b="0" i="1" u="none" strike="noStrike" baseline="0" dirty="0" err="1">
                <a:latin typeface="Roboto" panose="02000000000000000000" pitchFamily="2" charset="0"/>
                <a:ea typeface="Roboto" panose="02000000000000000000" pitchFamily="2" charset="0"/>
              </a:rPr>
              <a:t>jums</a:t>
            </a:r>
            <a:r>
              <a:rPr lang="en-US" sz="1500" b="0" i="1" u="none" strike="noStrike" baseline="0" dirty="0">
                <a:latin typeface="Roboto" panose="02000000000000000000" pitchFamily="2" charset="0"/>
                <a:ea typeface="Roboto" panose="02000000000000000000" pitchFamily="2" charset="0"/>
              </a:rPr>
              <a:t> </a:t>
            </a:r>
            <a:r>
              <a:rPr lang="en-US" sz="1500" b="0" i="1" u="none" strike="noStrike" baseline="0" dirty="0" err="1">
                <a:latin typeface="Roboto" panose="02000000000000000000" pitchFamily="2" charset="0"/>
                <a:ea typeface="Roboto" panose="02000000000000000000" pitchFamily="2" charset="0"/>
              </a:rPr>
              <a:t>pieprasīt</a:t>
            </a:r>
            <a:r>
              <a:rPr lang="en-US" sz="1500" b="0" i="1" u="none" strike="noStrike" baseline="0" dirty="0">
                <a:latin typeface="Roboto" panose="02000000000000000000" pitchFamily="2" charset="0"/>
                <a:ea typeface="Roboto" panose="02000000000000000000" pitchFamily="2" charset="0"/>
              </a:rPr>
              <a:t> </a:t>
            </a:r>
            <a:r>
              <a:rPr lang="en-US" sz="1500" b="0" i="1" u="none" strike="noStrike" baseline="0" dirty="0" err="1">
                <a:latin typeface="Roboto" panose="02000000000000000000" pitchFamily="2" charset="0"/>
                <a:ea typeface="Roboto" panose="02000000000000000000" pitchFamily="2" charset="0"/>
              </a:rPr>
              <a:t>lielākas</a:t>
            </a:r>
            <a:r>
              <a:rPr lang="en-US" sz="1500" b="0" i="1" u="none" strike="noStrike" baseline="0" dirty="0">
                <a:latin typeface="Roboto" panose="02000000000000000000" pitchFamily="2" charset="0"/>
                <a:ea typeface="Roboto" panose="02000000000000000000" pitchFamily="2" charset="0"/>
              </a:rPr>
              <a:t> </a:t>
            </a:r>
            <a:r>
              <a:rPr lang="en-US" sz="1500" b="0" i="1" u="none" strike="noStrike" baseline="0" dirty="0" err="1">
                <a:latin typeface="Roboto" panose="02000000000000000000" pitchFamily="2" charset="0"/>
                <a:ea typeface="Roboto" panose="02000000000000000000" pitchFamily="2" charset="0"/>
              </a:rPr>
              <a:t>summas</a:t>
            </a:r>
            <a:r>
              <a:rPr lang="en-US" sz="1500" b="0" i="1" u="none" strike="noStrike" baseline="0" dirty="0">
                <a:latin typeface="Roboto" panose="02000000000000000000" pitchFamily="2" charset="0"/>
                <a:ea typeface="Roboto" panose="02000000000000000000" pitchFamily="2" charset="0"/>
              </a:rPr>
              <a:t>, ja </a:t>
            </a:r>
            <a:r>
              <a:rPr lang="en-US" sz="1500" b="0" i="1" u="none" strike="noStrike" baseline="0" dirty="0" err="1">
                <a:latin typeface="Roboto" panose="02000000000000000000" pitchFamily="2" charset="0"/>
                <a:ea typeface="Roboto" panose="02000000000000000000" pitchFamily="2" charset="0"/>
              </a:rPr>
              <a:t>tas</a:t>
            </a:r>
            <a:r>
              <a:rPr lang="en-US" sz="1500" b="0" i="1" u="none" strike="noStrike" baseline="0" dirty="0">
                <a:latin typeface="Roboto" panose="02000000000000000000" pitchFamily="2" charset="0"/>
                <a:ea typeface="Roboto" panose="02000000000000000000" pitchFamily="2" charset="0"/>
              </a:rPr>
              <a:t> </a:t>
            </a:r>
            <a:r>
              <a:rPr lang="en-US" sz="1500" b="0" i="1" u="none" strike="noStrike" baseline="0" dirty="0" err="1">
                <a:latin typeface="Roboto" panose="02000000000000000000" pitchFamily="2" charset="0"/>
                <a:ea typeface="Roboto" panose="02000000000000000000" pitchFamily="2" charset="0"/>
              </a:rPr>
              <a:t>ir</a:t>
            </a:r>
            <a:r>
              <a:rPr lang="en-US" sz="1500" b="0" i="1" u="none" strike="noStrike" baseline="0" dirty="0">
                <a:latin typeface="Roboto" panose="02000000000000000000" pitchFamily="2" charset="0"/>
                <a:ea typeface="Roboto" panose="02000000000000000000" pitchFamily="2" charset="0"/>
              </a:rPr>
              <a:t> </a:t>
            </a:r>
            <a:r>
              <a:rPr lang="en-US" sz="1500" b="0" i="1" u="none" strike="noStrike" baseline="0" dirty="0" err="1">
                <a:latin typeface="Roboto" panose="02000000000000000000" pitchFamily="2" charset="0"/>
                <a:ea typeface="Roboto" panose="02000000000000000000" pitchFamily="2" charset="0"/>
              </a:rPr>
              <a:t>pienācīgi</a:t>
            </a:r>
            <a:r>
              <a:rPr lang="en-US" sz="1500" b="0" i="1" u="none" strike="noStrike" baseline="0" dirty="0">
                <a:latin typeface="Roboto" panose="02000000000000000000" pitchFamily="2" charset="0"/>
                <a:ea typeface="Roboto" panose="02000000000000000000" pitchFamily="2" charset="0"/>
              </a:rPr>
              <a:t> </a:t>
            </a:r>
            <a:r>
              <a:rPr lang="en-US" sz="1500" b="0" i="1" u="none" strike="noStrike" baseline="0" dirty="0" err="1">
                <a:latin typeface="Roboto" panose="02000000000000000000" pitchFamily="2" charset="0"/>
                <a:ea typeface="Roboto" panose="02000000000000000000" pitchFamily="2" charset="0"/>
              </a:rPr>
              <a:t>pamatots</a:t>
            </a:r>
            <a:r>
              <a:rPr lang="en-US" sz="1500" b="0" i="1" u="none" strike="noStrike" baseline="0" dirty="0">
                <a:latin typeface="Roboto" panose="02000000000000000000" pitchFamily="2" charset="0"/>
                <a:ea typeface="Roboto" panose="02000000000000000000" pitchFamily="2" charset="0"/>
              </a:rPr>
              <a:t>. </a:t>
            </a:r>
            <a:endParaRPr lang="lv-LV" sz="1500" b="0" i="1" u="none" strike="noStrike" baseline="0" dirty="0">
              <a:latin typeface="Roboto" panose="02000000000000000000" pitchFamily="2" charset="0"/>
              <a:ea typeface="Roboto" panose="02000000000000000000" pitchFamily="2" charset="0"/>
            </a:endParaRPr>
          </a:p>
          <a:p>
            <a:pPr marL="0" indent="0">
              <a:lnSpc>
                <a:spcPct val="110000"/>
              </a:lnSpc>
              <a:buNone/>
            </a:pPr>
            <a:r>
              <a:rPr lang="lv-LV" sz="1700" b="1" i="0" u="none" strike="noStrike" baseline="0" dirty="0">
                <a:latin typeface="Roboto" panose="02000000000000000000" pitchFamily="2" charset="0"/>
                <a:ea typeface="Roboto" panose="02000000000000000000" pitchFamily="2" charset="0"/>
              </a:rPr>
              <a:t>Granta </a:t>
            </a:r>
            <a:r>
              <a:rPr lang="en-US" sz="1700" b="1" i="0" u="none" strike="noStrike" baseline="0" dirty="0" err="1">
                <a:latin typeface="Roboto" panose="02000000000000000000" pitchFamily="2" charset="0"/>
                <a:ea typeface="Roboto" panose="02000000000000000000" pitchFamily="2" charset="0"/>
              </a:rPr>
              <a:t>finansējuma</a:t>
            </a:r>
            <a:r>
              <a:rPr lang="en-US" sz="1700" b="1" i="0" u="none" strike="noStrike" baseline="0" dirty="0">
                <a:latin typeface="Roboto" panose="02000000000000000000" pitchFamily="2" charset="0"/>
                <a:ea typeface="Roboto" panose="02000000000000000000" pitchFamily="2" charset="0"/>
              </a:rPr>
              <a:t> </a:t>
            </a:r>
            <a:r>
              <a:rPr lang="en-US" sz="1700" b="1" i="0" u="none" strike="noStrike" baseline="0" dirty="0" err="1">
                <a:latin typeface="Roboto" panose="02000000000000000000" pitchFamily="2" charset="0"/>
                <a:ea typeface="Roboto" panose="02000000000000000000" pitchFamily="2" charset="0"/>
              </a:rPr>
              <a:t>likme</a:t>
            </a:r>
            <a:r>
              <a:rPr lang="en-US" sz="1700" b="1" i="0" u="none" strike="noStrike" baseline="0" dirty="0">
                <a:latin typeface="Roboto" panose="02000000000000000000" pitchFamily="2" charset="0"/>
                <a:ea typeface="Roboto" panose="02000000000000000000" pitchFamily="2" charset="0"/>
              </a:rPr>
              <a:t> </a:t>
            </a:r>
            <a:r>
              <a:rPr lang="en-US" sz="1700" b="1" i="0" u="none" strike="noStrike" baseline="0" dirty="0" err="1">
                <a:latin typeface="Roboto" panose="02000000000000000000" pitchFamily="2" charset="0"/>
                <a:ea typeface="Roboto" panose="02000000000000000000" pitchFamily="2" charset="0"/>
              </a:rPr>
              <a:t>būs</a:t>
            </a:r>
            <a:r>
              <a:rPr lang="en-US" sz="1700" b="1" i="0" u="none" strike="noStrike" baseline="0" dirty="0">
                <a:latin typeface="Roboto" panose="02000000000000000000" pitchFamily="2" charset="0"/>
                <a:ea typeface="Roboto" panose="02000000000000000000" pitchFamily="2" charset="0"/>
              </a:rPr>
              <a:t> 100% no </a:t>
            </a:r>
            <a:r>
              <a:rPr lang="en-US" sz="1700" b="1" i="0" u="none" strike="noStrike" baseline="0" dirty="0" err="1">
                <a:latin typeface="Roboto" panose="02000000000000000000" pitchFamily="2" charset="0"/>
                <a:ea typeface="Roboto" panose="02000000000000000000" pitchFamily="2" charset="0"/>
              </a:rPr>
              <a:t>attiecināmajām</a:t>
            </a:r>
            <a:r>
              <a:rPr lang="en-US" sz="1700" b="1" i="0" u="none" strike="noStrike" baseline="0" dirty="0">
                <a:latin typeface="Roboto" panose="02000000000000000000" pitchFamily="2" charset="0"/>
                <a:ea typeface="Roboto" panose="02000000000000000000" pitchFamily="2" charset="0"/>
              </a:rPr>
              <a:t> </a:t>
            </a:r>
            <a:r>
              <a:rPr lang="en-US" sz="1700" b="1" i="0" u="none" strike="noStrike" baseline="0" dirty="0" err="1">
                <a:latin typeface="Roboto" panose="02000000000000000000" pitchFamily="2" charset="0"/>
                <a:ea typeface="Roboto" panose="02000000000000000000" pitchFamily="2" charset="0"/>
              </a:rPr>
              <a:t>izmaksām</a:t>
            </a:r>
            <a:r>
              <a:rPr lang="en-US" sz="1700" b="1" i="0" u="none" strike="noStrike" baseline="0" dirty="0">
                <a:latin typeface="Roboto" panose="02000000000000000000" pitchFamily="2" charset="0"/>
                <a:ea typeface="Roboto" panose="02000000000000000000" pitchFamily="2" charset="0"/>
              </a:rPr>
              <a:t>. </a:t>
            </a:r>
            <a:r>
              <a:rPr lang="en-US" sz="1700" b="0" i="0" u="none" strike="noStrike" baseline="0" dirty="0">
                <a:latin typeface="Roboto" panose="02000000000000000000" pitchFamily="2" charset="0"/>
                <a:ea typeface="Roboto" panose="02000000000000000000" pitchFamily="2" charset="0"/>
              </a:rPr>
              <a:t>
</a:t>
            </a:r>
            <a:endParaRPr lang="en-US" sz="1700"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1097305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D5C777-8A6D-40B5-850B-D09DABD43A28}"/>
              </a:ext>
            </a:extLst>
          </p:cNvPr>
          <p:cNvSpPr>
            <a:spLocks noGrp="1"/>
          </p:cNvSpPr>
          <p:nvPr>
            <p:ph type="title"/>
          </p:nvPr>
        </p:nvSpPr>
        <p:spPr>
          <a:xfrm>
            <a:off x="4965430" y="629268"/>
            <a:ext cx="6586491" cy="1286160"/>
          </a:xfrm>
        </p:spPr>
        <p:txBody>
          <a:bodyPr anchor="b">
            <a:normAutofit/>
          </a:bodyPr>
          <a:lstStyle/>
          <a:p>
            <a:r>
              <a:rPr lang="lv-LV" sz="3400" b="1" i="0" u="none" strike="noStrike" baseline="0" dirty="0">
                <a:latin typeface="Roboto" panose="02000000000000000000" pitchFamily="2" charset="0"/>
                <a:ea typeface="Roboto" panose="02000000000000000000" pitchFamily="2" charset="0"/>
              </a:rPr>
              <a:t>Kā pieteikties? Cik ilgs laiks nepieciešams? Kā viņi izlemj?</a:t>
            </a:r>
            <a:endParaRPr lang="lv-LV" sz="3400" dirty="0">
              <a:latin typeface="Roboto" panose="02000000000000000000" pitchFamily="2" charset="0"/>
              <a:ea typeface="Roboto" panose="02000000000000000000" pitchFamily="2" charset="0"/>
            </a:endParaRPr>
          </a:p>
        </p:txBody>
      </p:sp>
      <p:sp>
        <p:nvSpPr>
          <p:cNvPr id="5" name="Content Placeholder 4">
            <a:extLst>
              <a:ext uri="{FF2B5EF4-FFF2-40B4-BE49-F238E27FC236}">
                <a16:creationId xmlns:a16="http://schemas.microsoft.com/office/drawing/2014/main" id="{F579D174-B7AF-45B9-9873-641EF6481582}"/>
              </a:ext>
            </a:extLst>
          </p:cNvPr>
          <p:cNvSpPr>
            <a:spLocks noGrp="1"/>
          </p:cNvSpPr>
          <p:nvPr>
            <p:ph idx="1"/>
          </p:nvPr>
        </p:nvSpPr>
        <p:spPr>
          <a:xfrm>
            <a:off x="4965431" y="2837794"/>
            <a:ext cx="6586489" cy="990600"/>
          </a:xfrm>
        </p:spPr>
        <p:txBody>
          <a:bodyPr>
            <a:normAutofit/>
          </a:bodyPr>
          <a:lstStyle/>
          <a:p>
            <a:pPr marL="0" indent="0">
              <a:buNone/>
            </a:pPr>
            <a:r>
              <a:rPr lang="lv-LV" sz="1800" b="0" i="0" u="none" strike="noStrike" baseline="0" dirty="0">
                <a:latin typeface="Roboto" panose="02000000000000000000" pitchFamily="2" charset="0"/>
                <a:ea typeface="Roboto" panose="02000000000000000000" pitchFamily="2" charset="0"/>
              </a:rPr>
              <a:t>Pieteikums </a:t>
            </a:r>
            <a:r>
              <a:rPr lang="lv-LV" sz="1800" b="0" i="0" u="none" strike="noStrike" baseline="0" dirty="0">
                <a:latin typeface="Roboto" panose="02000000000000000000" pitchFamily="2" charset="0"/>
                <a:ea typeface="Roboto" panose="02000000000000000000" pitchFamily="2" charset="0"/>
                <a:hlinkClick r:id="rId2"/>
              </a:rPr>
              <a:t>jāiesniedz ES Finansējuma un konkursa iespēju portālā </a:t>
            </a:r>
            <a:r>
              <a:rPr lang="lv-LV" sz="1800" b="0" i="0" u="none" strike="noStrike" baseline="0" dirty="0">
                <a:latin typeface="Roboto" panose="02000000000000000000" pitchFamily="2" charset="0"/>
                <a:ea typeface="Roboto" panose="02000000000000000000" pitchFamily="2" charset="0"/>
              </a:rPr>
              <a:t>pirms noteiktā termiņa. 
Jūsu pieteikumu </a:t>
            </a:r>
            <a:r>
              <a:rPr lang="lv-LV" sz="1800" b="1" i="0" u="none" strike="noStrike" baseline="0" dirty="0">
                <a:latin typeface="Roboto" panose="02000000000000000000" pitchFamily="2" charset="0"/>
                <a:ea typeface="Roboto" panose="02000000000000000000" pitchFamily="2" charset="0"/>
              </a:rPr>
              <a:t>vērtēs attālināti </a:t>
            </a:r>
            <a:r>
              <a:rPr lang="lv-LV" sz="1800" b="0" i="0" u="none" strike="noStrike" baseline="0" dirty="0">
                <a:latin typeface="Roboto" panose="02000000000000000000" pitchFamily="2" charset="0"/>
                <a:ea typeface="Roboto" panose="02000000000000000000" pitchFamily="2" charset="0"/>
              </a:rPr>
              <a:t>EIC eksperti.</a:t>
            </a:r>
            <a:endParaRPr lang="lv-LV" sz="1800" dirty="0">
              <a:latin typeface="Roboto" panose="02000000000000000000" pitchFamily="2" charset="0"/>
              <a:ea typeface="Roboto" panose="02000000000000000000" pitchFamily="2" charset="0"/>
            </a:endParaRPr>
          </a:p>
        </p:txBody>
      </p:sp>
      <p:pic>
        <p:nvPicPr>
          <p:cNvPr id="7" name="Picture 6" descr="Machine gears">
            <a:extLst>
              <a:ext uri="{FF2B5EF4-FFF2-40B4-BE49-F238E27FC236}">
                <a16:creationId xmlns:a16="http://schemas.microsoft.com/office/drawing/2014/main" id="{C9C9C43F-551B-42A1-996A-5C73CCE16D8C}"/>
              </a:ext>
            </a:extLst>
          </p:cNvPr>
          <p:cNvPicPr>
            <a:picLocks noChangeAspect="1"/>
          </p:cNvPicPr>
          <p:nvPr/>
        </p:nvPicPr>
        <p:blipFill rotWithShape="1">
          <a:blip r:embed="rId3">
            <a:extLst>
              <a:ext uri="{28A0092B-C50C-407E-A947-70E740481C1C}">
                <a14:useLocalDpi xmlns:a14="http://schemas.microsoft.com/office/drawing/2010/main" val="0"/>
              </a:ext>
            </a:extLst>
          </a:blip>
          <a:srcRect l="24940" r="29941" b="-1"/>
          <a:stretch/>
        </p:blipFill>
        <p:spPr>
          <a:xfrm>
            <a:off x="20" y="10"/>
            <a:ext cx="4635571" cy="6857990"/>
          </a:xfrm>
          <a:prstGeom prst="rect">
            <a:avLst/>
          </a:prstGeom>
          <a:effectLst/>
        </p:spPr>
      </p:pic>
      <p:cxnSp>
        <p:nvCxnSpPr>
          <p:cNvPr id="12" name="Straight Connector 11">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aphicFrame>
        <p:nvGraphicFramePr>
          <p:cNvPr id="9" name="Diagram 8">
            <a:extLst>
              <a:ext uri="{FF2B5EF4-FFF2-40B4-BE49-F238E27FC236}">
                <a16:creationId xmlns:a16="http://schemas.microsoft.com/office/drawing/2014/main" id="{F7565A70-5A69-4302-B23E-F645DE2A4776}"/>
              </a:ext>
            </a:extLst>
          </p:cNvPr>
          <p:cNvGraphicFramePr/>
          <p:nvPr>
            <p:extLst>
              <p:ext uri="{D42A27DB-BD31-4B8C-83A1-F6EECF244321}">
                <p14:modId xmlns:p14="http://schemas.microsoft.com/office/powerpoint/2010/main" val="750851946"/>
              </p:ext>
            </p:extLst>
          </p:nvPr>
        </p:nvGraphicFramePr>
        <p:xfrm>
          <a:off x="5171090" y="3429000"/>
          <a:ext cx="6380830" cy="355516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771269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A13AE81-73F6-4C95-8B93-DD421A724E31}"/>
              </a:ext>
            </a:extLst>
          </p:cNvPr>
          <p:cNvSpPr/>
          <p:nvPr/>
        </p:nvSpPr>
        <p:spPr>
          <a:xfrm>
            <a:off x="5318760" y="1407820"/>
            <a:ext cx="6873240" cy="644667"/>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2" name="Title 1">
            <a:extLst>
              <a:ext uri="{FF2B5EF4-FFF2-40B4-BE49-F238E27FC236}">
                <a16:creationId xmlns:a16="http://schemas.microsoft.com/office/drawing/2014/main" id="{F49D7A40-D249-43CA-8515-5BF24487F249}"/>
              </a:ext>
            </a:extLst>
          </p:cNvPr>
          <p:cNvSpPr>
            <a:spLocks noGrp="1"/>
          </p:cNvSpPr>
          <p:nvPr>
            <p:ph type="ctrTitle"/>
          </p:nvPr>
        </p:nvSpPr>
        <p:spPr>
          <a:xfrm>
            <a:off x="5719858" y="300915"/>
            <a:ext cx="5832592" cy="1731252"/>
          </a:xfrm>
        </p:spPr>
        <p:txBody>
          <a:bodyPr vert="horz" lIns="91440" tIns="45720" rIns="91440" bIns="45720" rtlCol="0" anchor="ctr">
            <a:noAutofit/>
          </a:bodyPr>
          <a:lstStyle/>
          <a:p>
            <a:pPr algn="l">
              <a:lnSpc>
                <a:spcPct val="150000"/>
              </a:lnSpc>
            </a:pPr>
            <a:r>
              <a:rPr lang="lv-LV" sz="2000" kern="1200" dirty="0">
                <a:solidFill>
                  <a:schemeClr val="tx1"/>
                </a:solidFill>
                <a:latin typeface="Roboto" panose="02000000000000000000" pitchFamily="2" charset="0"/>
                <a:ea typeface="Roboto" panose="02000000000000000000" pitchFamily="2" charset="0"/>
              </a:rPr>
              <a:t>Nacionālā kontaktpunkta vecākā eksperte </a:t>
            </a:r>
            <a:br>
              <a:rPr lang="lv-LV" sz="2000" kern="1200" dirty="0">
                <a:solidFill>
                  <a:schemeClr val="tx1"/>
                </a:solidFill>
                <a:latin typeface="Roboto" panose="02000000000000000000" pitchFamily="2" charset="0"/>
                <a:ea typeface="Roboto" panose="02000000000000000000" pitchFamily="2" charset="0"/>
              </a:rPr>
            </a:br>
            <a:r>
              <a:rPr lang="lv-LV" sz="2000" b="1" kern="1200" dirty="0">
                <a:solidFill>
                  <a:schemeClr val="tx1"/>
                </a:solidFill>
                <a:latin typeface="Roboto" panose="02000000000000000000" pitchFamily="2" charset="0"/>
                <a:ea typeface="Roboto" panose="02000000000000000000" pitchFamily="2" charset="0"/>
              </a:rPr>
              <a:t>Valsts izglītības attīstības aģentūrā” (VIAA)</a:t>
            </a:r>
            <a:br>
              <a:rPr lang="lv-LV" sz="2000" b="1" kern="1200" dirty="0">
                <a:solidFill>
                  <a:schemeClr val="tx1"/>
                </a:solidFill>
                <a:latin typeface="Roboto" panose="02000000000000000000" pitchFamily="2" charset="0"/>
                <a:ea typeface="Roboto" panose="02000000000000000000" pitchFamily="2" charset="0"/>
              </a:rPr>
            </a:br>
            <a:r>
              <a:rPr lang="lv-LV" sz="2400" b="1" kern="1200" dirty="0">
                <a:solidFill>
                  <a:schemeClr val="tx1"/>
                </a:solidFill>
                <a:highlight>
                  <a:srgbClr val="FFC000"/>
                </a:highlight>
                <a:latin typeface="Roboto" panose="02000000000000000000" pitchFamily="2" charset="0"/>
                <a:ea typeface="Roboto" panose="02000000000000000000" pitchFamily="2" charset="0"/>
              </a:rPr>
              <a:t># </a:t>
            </a:r>
            <a:r>
              <a:rPr lang="en-US" sz="2400" b="1" dirty="0">
                <a:highlight>
                  <a:srgbClr val="FFC000"/>
                </a:highlight>
                <a:latin typeface="Roboto" panose="02000000000000000000" pitchFamily="2" charset="0"/>
                <a:ea typeface="Roboto" panose="02000000000000000000" pitchFamily="2" charset="0"/>
              </a:rPr>
              <a:t>The European Innovation Council (EIC)</a:t>
            </a:r>
            <a:endParaRPr lang="lv-LV" sz="2000" b="1" kern="1200" dirty="0">
              <a:solidFill>
                <a:schemeClr val="tx1"/>
              </a:solidFill>
              <a:highlight>
                <a:srgbClr val="FFC000"/>
              </a:highlight>
              <a:latin typeface="Roboto" panose="02000000000000000000" pitchFamily="2" charset="0"/>
              <a:ea typeface="Roboto" panose="02000000000000000000" pitchFamily="2" charset="0"/>
            </a:endParaRPr>
          </a:p>
        </p:txBody>
      </p:sp>
      <p:sp>
        <p:nvSpPr>
          <p:cNvPr id="69" name="Freeform: Shape 68">
            <a:extLst>
              <a:ext uri="{FF2B5EF4-FFF2-40B4-BE49-F238E27FC236}">
                <a16:creationId xmlns:a16="http://schemas.microsoft.com/office/drawing/2014/main" id="{2EEE8F11-3582-44B7-9869-F2D26D7DD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4133221" cy="3548529"/>
          </a:xfrm>
          <a:custGeom>
            <a:avLst/>
            <a:gdLst>
              <a:gd name="connsiteX0" fmla="*/ 0 w 4133221"/>
              <a:gd name="connsiteY0" fmla="*/ 0 h 3548529"/>
              <a:gd name="connsiteX1" fmla="*/ 3798429 w 4133221"/>
              <a:gd name="connsiteY1" fmla="*/ 0 h 3548529"/>
              <a:gd name="connsiteX2" fmla="*/ 3850140 w 4133221"/>
              <a:gd name="connsiteY2" fmla="*/ 85119 h 3548529"/>
              <a:gd name="connsiteX3" fmla="*/ 4133221 w 4133221"/>
              <a:gd name="connsiteY3" fmla="*/ 1203093 h 3548529"/>
              <a:gd name="connsiteX4" fmla="*/ 1787785 w 4133221"/>
              <a:gd name="connsiteY4" fmla="*/ 3548529 h 3548529"/>
              <a:gd name="connsiteX5" fmla="*/ 129311 w 4133221"/>
              <a:gd name="connsiteY5" fmla="*/ 2861567 h 3548529"/>
              <a:gd name="connsiteX6" fmla="*/ 0 w 4133221"/>
              <a:gd name="connsiteY6" fmla="*/ 2719289 h 3548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3221" h="3548529">
                <a:moveTo>
                  <a:pt x="0" y="0"/>
                </a:moveTo>
                <a:lnTo>
                  <a:pt x="3798429" y="0"/>
                </a:lnTo>
                <a:lnTo>
                  <a:pt x="3850140" y="85119"/>
                </a:lnTo>
                <a:cubicBezTo>
                  <a:pt x="4030674" y="417451"/>
                  <a:pt x="4133221" y="798296"/>
                  <a:pt x="4133221" y="1203093"/>
                </a:cubicBezTo>
                <a:cubicBezTo>
                  <a:pt x="4133221" y="2498442"/>
                  <a:pt x="3083134" y="3548529"/>
                  <a:pt x="1787785" y="3548529"/>
                </a:cubicBezTo>
                <a:cubicBezTo>
                  <a:pt x="1140111" y="3548529"/>
                  <a:pt x="553752" y="3286007"/>
                  <a:pt x="129311" y="2861567"/>
                </a:cubicBezTo>
                <a:lnTo>
                  <a:pt x="0" y="2719289"/>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1" name="Freeform: Shape 70">
            <a:extLst>
              <a:ext uri="{FF2B5EF4-FFF2-40B4-BE49-F238E27FC236}">
                <a16:creationId xmlns:a16="http://schemas.microsoft.com/office/drawing/2014/main" id="{2141F1CC-6A53-4BCF-9127-AABB52E249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01" y="3842187"/>
            <a:ext cx="3321156" cy="3015812"/>
          </a:xfrm>
          <a:custGeom>
            <a:avLst/>
            <a:gdLst>
              <a:gd name="connsiteX0" fmla="*/ 1359768 w 3321156"/>
              <a:gd name="connsiteY0" fmla="*/ 0 h 3015812"/>
              <a:gd name="connsiteX1" fmla="*/ 3321156 w 3321156"/>
              <a:gd name="connsiteY1" fmla="*/ 1961388 h 3015812"/>
              <a:gd name="connsiteX2" fmla="*/ 3084427 w 3321156"/>
              <a:gd name="connsiteY2" fmla="*/ 2896302 h 3015812"/>
              <a:gd name="connsiteX3" fmla="*/ 3011823 w 3321156"/>
              <a:gd name="connsiteY3" fmla="*/ 3015812 h 3015812"/>
              <a:gd name="connsiteX4" fmla="*/ 0 w 3321156"/>
              <a:gd name="connsiteY4" fmla="*/ 3015812 h 3015812"/>
              <a:gd name="connsiteX5" fmla="*/ 0 w 3321156"/>
              <a:gd name="connsiteY5" fmla="*/ 549808 h 3015812"/>
              <a:gd name="connsiteX6" fmla="*/ 112143 w 3321156"/>
              <a:gd name="connsiteY6" fmla="*/ 447886 h 3015812"/>
              <a:gd name="connsiteX7" fmla="*/ 1359768 w 3321156"/>
              <a:gd name="connsiteY7" fmla="*/ 0 h 3015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21156" h="3015812">
                <a:moveTo>
                  <a:pt x="1359768" y="0"/>
                </a:moveTo>
                <a:cubicBezTo>
                  <a:pt x="2443013" y="0"/>
                  <a:pt x="3321156" y="878143"/>
                  <a:pt x="3321156" y="1961388"/>
                </a:cubicBezTo>
                <a:cubicBezTo>
                  <a:pt x="3321156" y="2299902"/>
                  <a:pt x="3235400" y="2618387"/>
                  <a:pt x="3084427" y="2896302"/>
                </a:cubicBezTo>
                <a:lnTo>
                  <a:pt x="3011823" y="3015812"/>
                </a:lnTo>
                <a:lnTo>
                  <a:pt x="0" y="3015812"/>
                </a:lnTo>
                <a:lnTo>
                  <a:pt x="0" y="549808"/>
                </a:lnTo>
                <a:lnTo>
                  <a:pt x="112143" y="447886"/>
                </a:lnTo>
                <a:cubicBezTo>
                  <a:pt x="451187" y="168082"/>
                  <a:pt x="885848" y="0"/>
                  <a:pt x="135976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Oval 72">
            <a:extLst>
              <a:ext uri="{FF2B5EF4-FFF2-40B4-BE49-F238E27FC236}">
                <a16:creationId xmlns:a16="http://schemas.microsoft.com/office/drawing/2014/main" id="{561B2B49-7142-4CA8-A929-4671548E6A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94530" y="2496668"/>
            <a:ext cx="3118104" cy="311810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A picture containing outdoor, person&#10;&#10;Description automatically generated">
            <a:extLst>
              <a:ext uri="{FF2B5EF4-FFF2-40B4-BE49-F238E27FC236}">
                <a16:creationId xmlns:a16="http://schemas.microsoft.com/office/drawing/2014/main" id="{C564C5AF-948E-42CB-91C2-FB8CD83C8BD6}"/>
              </a:ext>
            </a:extLst>
          </p:cNvPr>
          <p:cNvPicPr>
            <a:picLocks noChangeAspect="1"/>
          </p:cNvPicPr>
          <p:nvPr/>
        </p:nvPicPr>
        <p:blipFill rotWithShape="1">
          <a:blip r:embed="rId3">
            <a:extLst>
              <a:ext uri="{28A0092B-C50C-407E-A947-70E740481C1C}">
                <a14:useLocalDpi xmlns:a14="http://schemas.microsoft.com/office/drawing/2010/main" val="0"/>
              </a:ext>
            </a:extLst>
          </a:blip>
          <a:srcRect l="14377" r="18871" b="-4"/>
          <a:stretch/>
        </p:blipFill>
        <p:spPr>
          <a:xfrm>
            <a:off x="3559122" y="2661260"/>
            <a:ext cx="2788920" cy="2788920"/>
          </a:xfrm>
          <a:custGeom>
            <a:avLst/>
            <a:gdLst/>
            <a:ahLst/>
            <a:cxnLst/>
            <a:rect l="l" t="t" r="r" b="b"/>
            <a:pathLst>
              <a:path w="2880360" h="2880360">
                <a:moveTo>
                  <a:pt x="1440180" y="0"/>
                </a:moveTo>
                <a:cubicBezTo>
                  <a:pt x="2235569" y="0"/>
                  <a:pt x="2880360" y="644791"/>
                  <a:pt x="2880360" y="1440180"/>
                </a:cubicBezTo>
                <a:cubicBezTo>
                  <a:pt x="2880360" y="2235569"/>
                  <a:pt x="2235569" y="2880360"/>
                  <a:pt x="1440180" y="2880360"/>
                </a:cubicBezTo>
                <a:cubicBezTo>
                  <a:pt x="644791" y="2880360"/>
                  <a:pt x="0" y="2235569"/>
                  <a:pt x="0" y="1440180"/>
                </a:cubicBezTo>
                <a:cubicBezTo>
                  <a:pt x="0" y="644791"/>
                  <a:pt x="644791" y="0"/>
                  <a:pt x="1440180" y="0"/>
                </a:cubicBezTo>
                <a:close/>
              </a:path>
            </a:pathLst>
          </a:custGeom>
        </p:spPr>
      </p:pic>
      <p:pic>
        <p:nvPicPr>
          <p:cNvPr id="7" name="Picture 6" descr="Logo, company name&#10;&#10;Description automatically generated">
            <a:extLst>
              <a:ext uri="{FF2B5EF4-FFF2-40B4-BE49-F238E27FC236}">
                <a16:creationId xmlns:a16="http://schemas.microsoft.com/office/drawing/2014/main" id="{0F87D9DE-E311-4B27-B067-5FAADCBCF6E1}"/>
              </a:ext>
            </a:extLst>
          </p:cNvPr>
          <p:cNvPicPr>
            <a:picLocks noChangeAspect="1"/>
          </p:cNvPicPr>
          <p:nvPr/>
        </p:nvPicPr>
        <p:blipFill rotWithShape="1">
          <a:blip r:embed="rId4">
            <a:extLst>
              <a:ext uri="{28A0092B-C50C-407E-A947-70E740481C1C}">
                <a14:useLocalDpi xmlns:a14="http://schemas.microsoft.com/office/drawing/2010/main" val="0"/>
              </a:ext>
            </a:extLst>
          </a:blip>
          <a:srcRect t="14735" r="1" b="1"/>
          <a:stretch/>
        </p:blipFill>
        <p:spPr>
          <a:xfrm>
            <a:off x="20" y="10"/>
            <a:ext cx="3967953" cy="3383270"/>
          </a:xfrm>
          <a:custGeom>
            <a:avLst/>
            <a:gdLst/>
            <a:ahLst/>
            <a:cxnLst/>
            <a:rect l="l" t="t" r="r" b="b"/>
            <a:pathLst>
              <a:path w="3967973" h="3383280">
                <a:moveTo>
                  <a:pt x="0" y="0"/>
                </a:moveTo>
                <a:lnTo>
                  <a:pt x="3605273" y="0"/>
                </a:lnTo>
                <a:lnTo>
                  <a:pt x="3704836" y="163887"/>
                </a:lnTo>
                <a:cubicBezTo>
                  <a:pt x="3872651" y="472804"/>
                  <a:pt x="3967973" y="826817"/>
                  <a:pt x="3967973" y="1203093"/>
                </a:cubicBezTo>
                <a:cubicBezTo>
                  <a:pt x="3967973" y="2407177"/>
                  <a:pt x="2991870" y="3383280"/>
                  <a:pt x="1787786" y="3383280"/>
                </a:cubicBezTo>
                <a:cubicBezTo>
                  <a:pt x="1110489" y="3383280"/>
                  <a:pt x="505326" y="3074435"/>
                  <a:pt x="105448" y="2589894"/>
                </a:cubicBezTo>
                <a:lnTo>
                  <a:pt x="0" y="2448881"/>
                </a:lnTo>
                <a:close/>
              </a:path>
            </a:pathLst>
          </a:custGeom>
        </p:spPr>
      </p:pic>
      <p:pic>
        <p:nvPicPr>
          <p:cNvPr id="192" name="Picture 191" descr="A picture containing text&#10;&#10;Description automatically generated">
            <a:extLst>
              <a:ext uri="{FF2B5EF4-FFF2-40B4-BE49-F238E27FC236}">
                <a16:creationId xmlns:a16="http://schemas.microsoft.com/office/drawing/2014/main" id="{9E704DAC-CB26-40C8-864B-DFBAB5E28AC0}"/>
              </a:ext>
            </a:extLst>
          </p:cNvPr>
          <p:cNvPicPr>
            <a:picLocks noChangeAspect="1"/>
          </p:cNvPicPr>
          <p:nvPr/>
        </p:nvPicPr>
        <p:blipFill rotWithShape="1">
          <a:blip r:embed="rId5">
            <a:extLst>
              <a:ext uri="{28A0092B-C50C-407E-A947-70E740481C1C}">
                <a14:useLocalDpi xmlns:a14="http://schemas.microsoft.com/office/drawing/2010/main" val="0"/>
              </a:ext>
            </a:extLst>
          </a:blip>
          <a:srcRect t="4484" r="4" b="5165"/>
          <a:stretch/>
        </p:blipFill>
        <p:spPr>
          <a:xfrm>
            <a:off x="-160791" y="3820462"/>
            <a:ext cx="3155071" cy="2850749"/>
          </a:xfrm>
          <a:custGeom>
            <a:avLst/>
            <a:gdLst/>
            <a:ahLst/>
            <a:cxnLst/>
            <a:rect l="l" t="t" r="r" b="b"/>
            <a:pathLst>
              <a:path w="3155071" h="2850749">
                <a:moveTo>
                  <a:pt x="1358746" y="0"/>
                </a:moveTo>
                <a:cubicBezTo>
                  <a:pt x="2350829" y="0"/>
                  <a:pt x="3155071" y="804242"/>
                  <a:pt x="3155071" y="1796325"/>
                </a:cubicBezTo>
                <a:cubicBezTo>
                  <a:pt x="3155071" y="2168356"/>
                  <a:pt x="3041975" y="2513972"/>
                  <a:pt x="2848287" y="2800668"/>
                </a:cubicBezTo>
                <a:lnTo>
                  <a:pt x="2810837" y="2850749"/>
                </a:lnTo>
                <a:lnTo>
                  <a:pt x="0" y="2850749"/>
                </a:lnTo>
                <a:lnTo>
                  <a:pt x="0" y="623564"/>
                </a:lnTo>
                <a:lnTo>
                  <a:pt x="88552" y="526132"/>
                </a:lnTo>
                <a:cubicBezTo>
                  <a:pt x="413623" y="201061"/>
                  <a:pt x="862705" y="0"/>
                  <a:pt x="1358746" y="0"/>
                </a:cubicBezTo>
                <a:close/>
              </a:path>
            </a:pathLst>
          </a:custGeom>
        </p:spPr>
      </p:pic>
      <p:sp>
        <p:nvSpPr>
          <p:cNvPr id="3" name="Subtitle 2">
            <a:extLst>
              <a:ext uri="{FF2B5EF4-FFF2-40B4-BE49-F238E27FC236}">
                <a16:creationId xmlns:a16="http://schemas.microsoft.com/office/drawing/2014/main" id="{426BFAA2-4B24-4BD3-9F6C-97B5C443D97A}"/>
              </a:ext>
            </a:extLst>
          </p:cNvPr>
          <p:cNvSpPr>
            <a:spLocks noGrp="1"/>
          </p:cNvSpPr>
          <p:nvPr>
            <p:ph type="subTitle" idx="1"/>
          </p:nvPr>
        </p:nvSpPr>
        <p:spPr>
          <a:xfrm>
            <a:off x="7033282" y="4634445"/>
            <a:ext cx="4668256" cy="1960653"/>
          </a:xfrm>
        </p:spPr>
        <p:txBody>
          <a:bodyPr vert="horz" lIns="91440" tIns="45720" rIns="91440" bIns="45720" rtlCol="0" anchor="t">
            <a:normAutofit/>
          </a:bodyPr>
          <a:lstStyle/>
          <a:p>
            <a:pPr algn="r">
              <a:lnSpc>
                <a:spcPct val="150000"/>
              </a:lnSpc>
            </a:pPr>
            <a:r>
              <a:rPr lang="en-US" sz="3200" b="1" spc="300" dirty="0">
                <a:hlinkClick r:id="rId6">
                  <a:extLst>
                    <a:ext uri="{A12FA001-AC4F-418D-AE19-62706E023703}">
                      <ahyp:hlinkClr xmlns:ahyp="http://schemas.microsoft.com/office/drawing/2018/hyperlinkcolor" val="tx"/>
                    </a:ext>
                  </a:extLst>
                </a:hlinkClick>
              </a:rPr>
              <a:t>MARIJA PLOTNIECE</a:t>
            </a:r>
            <a:endParaRPr lang="en-US" sz="3200" b="1" spc="300" dirty="0"/>
          </a:p>
          <a:p>
            <a:pPr algn="r" fontAlgn="base">
              <a:lnSpc>
                <a:spcPct val="150000"/>
              </a:lnSpc>
              <a:spcBef>
                <a:spcPts val="0"/>
              </a:spcBef>
            </a:pPr>
            <a:r>
              <a:rPr lang="en-US" dirty="0"/>
              <a:t>+371 29966535 / +371 </a:t>
            </a:r>
            <a:r>
              <a:rPr lang="en-US" dirty="0">
                <a:effectLst/>
              </a:rPr>
              <a:t>67785402</a:t>
            </a:r>
            <a:endParaRPr lang="en-US" dirty="0"/>
          </a:p>
          <a:p>
            <a:pPr algn="r" fontAlgn="base">
              <a:lnSpc>
                <a:spcPct val="150000"/>
              </a:lnSpc>
              <a:spcBef>
                <a:spcPts val="0"/>
              </a:spcBef>
            </a:pPr>
            <a:r>
              <a:rPr lang="en-US" u="sng" dirty="0"/>
              <a:t>marija.plotniece@viaa.gov.lv</a:t>
            </a:r>
            <a:endParaRPr lang="en-US" dirty="0"/>
          </a:p>
        </p:txBody>
      </p:sp>
      <p:sp>
        <p:nvSpPr>
          <p:cNvPr id="4" name="Subtitle 2">
            <a:extLst>
              <a:ext uri="{FF2B5EF4-FFF2-40B4-BE49-F238E27FC236}">
                <a16:creationId xmlns:a16="http://schemas.microsoft.com/office/drawing/2014/main" id="{5DE3EF49-CBD8-4F8A-A7B1-B9AEFF5D2189}"/>
              </a:ext>
            </a:extLst>
          </p:cNvPr>
          <p:cNvSpPr txBox="1">
            <a:spLocks/>
          </p:cNvSpPr>
          <p:nvPr/>
        </p:nvSpPr>
        <p:spPr>
          <a:xfrm>
            <a:off x="7722233" y="4805513"/>
            <a:ext cx="4297577" cy="82680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lv-LV" sz="2200" dirty="0"/>
          </a:p>
        </p:txBody>
      </p:sp>
      <p:pic>
        <p:nvPicPr>
          <p:cNvPr id="15" name="Picture 2" descr="Left Hand Drawn Arrow Icons - Download Free Vector Icons | Noun Project">
            <a:extLst>
              <a:ext uri="{FF2B5EF4-FFF2-40B4-BE49-F238E27FC236}">
                <a16:creationId xmlns:a16="http://schemas.microsoft.com/office/drawing/2014/main" id="{2892C9CF-D650-49F5-A0AC-7060C9E70CF2}"/>
              </a:ext>
            </a:extLst>
          </p:cNvPr>
          <p:cNvPicPr>
            <a:picLocks noChangeAspect="1" noChangeArrowheads="1"/>
          </p:cNvPicPr>
          <p:nvPr/>
        </p:nvPicPr>
        <p:blipFill>
          <a:blip r:embed="rId7">
            <a:lum bright="70000" contrast="-70000"/>
            <a:extLst>
              <a:ext uri="{28A0092B-C50C-407E-A947-70E740481C1C}">
                <a14:useLocalDpi xmlns:a14="http://schemas.microsoft.com/office/drawing/2010/main" val="0"/>
              </a:ext>
            </a:extLst>
          </a:blip>
          <a:srcRect/>
          <a:stretch>
            <a:fillRect/>
          </a:stretch>
        </p:blipFill>
        <p:spPr bwMode="auto">
          <a:xfrm flipV="1">
            <a:off x="7676298" y="2609494"/>
            <a:ext cx="2360167" cy="2367087"/>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24/7 Support - MYHEROTHEMES.COM">
            <a:extLst>
              <a:ext uri="{FF2B5EF4-FFF2-40B4-BE49-F238E27FC236}">
                <a16:creationId xmlns:a16="http://schemas.microsoft.com/office/drawing/2014/main" id="{2FA6BE69-816C-4EFA-A9C8-4EB84496F479}"/>
              </a:ext>
            </a:extLst>
          </p:cNvPr>
          <p:cNvPicPr>
            <a:picLocks noChangeAspect="1" noChangeArrowheads="1"/>
          </p:cNvPicPr>
          <p:nvPr/>
        </p:nvPicPr>
        <p:blipFill>
          <a:blip r:embed="rId8">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611987" y="4774005"/>
            <a:ext cx="1390099" cy="12792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2791609"/>
      </p:ext>
    </p:extLst>
  </p:cSld>
  <p:clrMapOvr>
    <a:overrideClrMapping bg1="dk1" tx1="lt1" bg2="dk2" tx2="lt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Path winding through a grassy field">
            <a:extLst>
              <a:ext uri="{FF2B5EF4-FFF2-40B4-BE49-F238E27FC236}">
                <a16:creationId xmlns:a16="http://schemas.microsoft.com/office/drawing/2014/main" id="{D3CB9028-40A9-4755-BE41-8342580FDF60}"/>
              </a:ext>
            </a:extLst>
          </p:cNvPr>
          <p:cNvPicPr>
            <a:picLocks noChangeAspect="1"/>
          </p:cNvPicPr>
          <p:nvPr/>
        </p:nvPicPr>
        <p:blipFill rotWithShape="1">
          <a:blip r:embed="rId2">
            <a:extLst>
              <a:ext uri="{28A0092B-C50C-407E-A947-70E740481C1C}">
                <a14:useLocalDpi xmlns:a14="http://schemas.microsoft.com/office/drawing/2010/main" val="0"/>
              </a:ext>
            </a:extLst>
          </a:blip>
          <a:srcRect l="9091" t="23391"/>
          <a:stretch/>
        </p:blipFill>
        <p:spPr>
          <a:xfrm>
            <a:off x="20" y="10"/>
            <a:ext cx="12191981" cy="6857990"/>
          </a:xfrm>
          <a:prstGeom prst="rect">
            <a:avLst/>
          </a:prstGeom>
        </p:spPr>
      </p:pic>
      <p:sp>
        <p:nvSpPr>
          <p:cNvPr id="12" name="Rectangle 11">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8" y="-1534136"/>
            <a:ext cx="4592270" cy="12192001"/>
          </a:xfrm>
          <a:prstGeom prst="rect">
            <a:avLst/>
          </a:prstGeom>
          <a:gradFill>
            <a:gsLst>
              <a:gs pos="35000">
                <a:schemeClr val="bg1">
                  <a:alpha val="46000"/>
                </a:schemeClr>
              </a:gs>
              <a:gs pos="21000">
                <a:schemeClr val="bg1">
                  <a:alpha val="30000"/>
                </a:schemeClr>
              </a:gs>
              <a:gs pos="0">
                <a:schemeClr val="bg1">
                  <a:alpha val="0"/>
                </a:schemeClr>
              </a:gs>
              <a:gs pos="100000">
                <a:schemeClr val="bg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FB77EC7-6C6F-4689-B468-286E932E756C}"/>
              </a:ext>
            </a:extLst>
          </p:cNvPr>
          <p:cNvSpPr>
            <a:spLocks noGrp="1"/>
          </p:cNvSpPr>
          <p:nvPr>
            <p:ph type="ctrTitle"/>
          </p:nvPr>
        </p:nvSpPr>
        <p:spPr>
          <a:xfrm>
            <a:off x="404553" y="3091928"/>
            <a:ext cx="9078562" cy="2387600"/>
          </a:xfrm>
        </p:spPr>
        <p:txBody>
          <a:bodyPr>
            <a:normAutofit/>
          </a:bodyPr>
          <a:lstStyle/>
          <a:p>
            <a:pPr algn="l"/>
            <a:r>
              <a:rPr lang="lv-LV" sz="6600" dirty="0" err="1">
                <a:latin typeface="Roboto" panose="02000000000000000000" pitchFamily="2" charset="0"/>
                <a:ea typeface="Roboto" panose="02000000000000000000" pitchFamily="2" charset="0"/>
              </a:rPr>
              <a:t>Pathfinder</a:t>
            </a:r>
            <a:endParaRPr lang="lv-LV" sz="6600" dirty="0">
              <a:latin typeface="Roboto" panose="02000000000000000000" pitchFamily="2" charset="0"/>
              <a:ea typeface="Roboto" panose="02000000000000000000" pitchFamily="2" charset="0"/>
            </a:endParaRPr>
          </a:p>
        </p:txBody>
      </p:sp>
      <p:sp>
        <p:nvSpPr>
          <p:cNvPr id="14" name="Rectangle: Rounded Corners 13">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3CFAE8FC-C1C2-4ADF-A7DE-2887B285FA56}"/>
              </a:ext>
            </a:extLst>
          </p:cNvPr>
          <p:cNvSpPr>
            <a:spLocks noGrp="1"/>
          </p:cNvSpPr>
          <p:nvPr>
            <p:ph type="subTitle" idx="1"/>
          </p:nvPr>
        </p:nvSpPr>
        <p:spPr>
          <a:xfrm>
            <a:off x="404553" y="5624945"/>
            <a:ext cx="9078562" cy="592975"/>
          </a:xfrm>
        </p:spPr>
        <p:txBody>
          <a:bodyPr anchor="ctr">
            <a:normAutofit/>
          </a:bodyPr>
          <a:lstStyle/>
          <a:p>
            <a:pPr algn="l"/>
            <a:r>
              <a:rPr lang="lv-LV" sz="3600" dirty="0">
                <a:latin typeface="Roboto" panose="02000000000000000000" pitchFamily="2" charset="0"/>
                <a:ea typeface="Roboto" panose="02000000000000000000" pitchFamily="2" charset="0"/>
              </a:rPr>
              <a:t>#</a:t>
            </a:r>
            <a:r>
              <a:rPr lang="lv-LV" sz="3600" spc="300" dirty="0">
                <a:latin typeface="Roboto" panose="02000000000000000000" pitchFamily="2" charset="0"/>
                <a:ea typeface="Roboto" panose="02000000000000000000" pitchFamily="2" charset="0"/>
              </a:rPr>
              <a:t>CHALLENGES</a:t>
            </a:r>
          </a:p>
        </p:txBody>
      </p:sp>
    </p:spTree>
    <p:extLst>
      <p:ext uri="{BB962C8B-B14F-4D97-AF65-F5344CB8AC3E}">
        <p14:creationId xmlns:p14="http://schemas.microsoft.com/office/powerpoint/2010/main" val="2797526002"/>
      </p:ext>
    </p:extLst>
  </p:cSld>
  <p:clrMapOvr>
    <a:overrideClrMapping bg1="dk1" tx1="lt1" bg2="dk2" tx2="lt2" accent1="accent1" accent2="accent2" accent3="accent3" accent4="accent4" accent5="accent5" accent6="accent6" hlink="hlink" folHlink="folHlink"/>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5" name="Picture 4" descr="Red twisted thread">
            <a:extLst>
              <a:ext uri="{FF2B5EF4-FFF2-40B4-BE49-F238E27FC236}">
                <a16:creationId xmlns:a16="http://schemas.microsoft.com/office/drawing/2014/main" id="{D6F9267D-F3E5-4A35-8C22-A04F44E99A3A}"/>
              </a:ext>
            </a:extLst>
          </p:cNvPr>
          <p:cNvPicPr>
            <a:picLocks noChangeAspect="1"/>
          </p:cNvPicPr>
          <p:nvPr/>
        </p:nvPicPr>
        <p:blipFill rotWithShape="1">
          <a:blip r:embed="rId2">
            <a:extLst>
              <a:ext uri="{28A0092B-C50C-407E-A947-70E740481C1C}">
                <a14:useLocalDpi xmlns:a14="http://schemas.microsoft.com/office/drawing/2010/main" val="0"/>
              </a:ext>
            </a:extLst>
          </a:blip>
          <a:srcRect t="14587" r="-1" b="1121"/>
          <a:stretch/>
        </p:blipFill>
        <p:spPr>
          <a:xfrm>
            <a:off x="20" y="10"/>
            <a:ext cx="12188932" cy="6857990"/>
          </a:xfrm>
          <a:prstGeom prst="rect">
            <a:avLst/>
          </a:prstGeom>
        </p:spPr>
      </p:pic>
      <p:sp>
        <p:nvSpPr>
          <p:cNvPr id="18" name="Freeform: Shape 9">
            <a:extLst>
              <a:ext uri="{FF2B5EF4-FFF2-40B4-BE49-F238E27FC236}">
                <a16:creationId xmlns:a16="http://schemas.microsoft.com/office/drawing/2014/main" id="{5E8D2E83-FB3A-40E7-A9E5-7AB389D612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23809"/>
            <a:ext cx="11016943" cy="2262375"/>
          </a:xfrm>
          <a:custGeom>
            <a:avLst/>
            <a:gdLst>
              <a:gd name="connsiteX0" fmla="*/ 0 w 11016943"/>
              <a:gd name="connsiteY0" fmla="*/ 0 h 2262375"/>
              <a:gd name="connsiteX1" fmla="*/ 9969166 w 11016943"/>
              <a:gd name="connsiteY1" fmla="*/ 0 h 2262375"/>
              <a:gd name="connsiteX2" fmla="*/ 11016943 w 11016943"/>
              <a:gd name="connsiteY2" fmla="*/ 2262375 h 2262375"/>
              <a:gd name="connsiteX3" fmla="*/ 4942050 w 11016943"/>
              <a:gd name="connsiteY3" fmla="*/ 2262375 h 2262375"/>
              <a:gd name="connsiteX4" fmla="*/ 4582160 w 11016943"/>
              <a:gd name="connsiteY4" fmla="*/ 2262375 h 2262375"/>
              <a:gd name="connsiteX5" fmla="*/ 0 w 11016943"/>
              <a:gd name="connsiteY5" fmla="*/ 2262375 h 2262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16943" h="2262375">
                <a:moveTo>
                  <a:pt x="0" y="0"/>
                </a:moveTo>
                <a:lnTo>
                  <a:pt x="9969166" y="0"/>
                </a:lnTo>
                <a:lnTo>
                  <a:pt x="11016943" y="2262375"/>
                </a:lnTo>
                <a:lnTo>
                  <a:pt x="4942050" y="2262375"/>
                </a:lnTo>
                <a:lnTo>
                  <a:pt x="4582160" y="2262375"/>
                </a:lnTo>
                <a:lnTo>
                  <a:pt x="0" y="2262375"/>
                </a:lnTo>
                <a:close/>
              </a:path>
            </a:pathLst>
          </a:custGeom>
          <a:solidFill>
            <a:schemeClr val="bg1">
              <a:lumMod val="85000"/>
              <a:lumOff val="1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BF73B734-8EBC-417C-BC9C-27CC544BBE95}"/>
              </a:ext>
            </a:extLst>
          </p:cNvPr>
          <p:cNvSpPr>
            <a:spLocks noGrp="1"/>
          </p:cNvSpPr>
          <p:nvPr>
            <p:ph idx="1"/>
          </p:nvPr>
        </p:nvSpPr>
        <p:spPr>
          <a:xfrm>
            <a:off x="210207" y="4319752"/>
            <a:ext cx="9480331" cy="1786409"/>
          </a:xfrm>
        </p:spPr>
        <p:txBody>
          <a:bodyPr>
            <a:normAutofit lnSpcReduction="10000"/>
          </a:bodyPr>
          <a:lstStyle/>
          <a:p>
            <a:pPr marL="0" indent="0">
              <a:lnSpc>
                <a:spcPct val="150000"/>
              </a:lnSpc>
              <a:buNone/>
            </a:pPr>
            <a:r>
              <a:rPr lang="lv-LV" sz="1800" b="0" i="0" u="none" strike="noStrike" baseline="0" dirty="0">
                <a:latin typeface="Roboto" panose="02000000000000000000" pitchFamily="2" charset="0"/>
                <a:ea typeface="Roboto" panose="02000000000000000000" pitchFamily="2" charset="0"/>
              </a:rPr>
              <a:t>Priekš katra konkrētā uzaicinājuma iesniegt problēmas risinājumu, EIC izveidos</a:t>
            </a:r>
            <a:r>
              <a:rPr lang="lv-LV" sz="1800" b="1" i="0" u="none" strike="noStrike" spc="300" baseline="0" dirty="0">
                <a:latin typeface="Roboto" panose="02000000000000000000" pitchFamily="2" charset="0"/>
                <a:ea typeface="Roboto" panose="02000000000000000000" pitchFamily="2" charset="0"/>
              </a:rPr>
              <a:t> projektu portfeli</a:t>
            </a:r>
            <a:r>
              <a:rPr lang="lv-LV" sz="1800" b="0" i="0" u="none" strike="noStrike" baseline="0" dirty="0">
                <a:latin typeface="Roboto" panose="02000000000000000000" pitchFamily="2" charset="0"/>
                <a:ea typeface="Roboto" panose="02000000000000000000" pitchFamily="2" charset="0"/>
              </a:rPr>
              <a:t>, kas būs paredzēts, lai izpētītu dažādas perspektīvas, konkurējošas pieejas vai problēmas papildinošus aspektus. </a:t>
            </a:r>
          </a:p>
          <a:p>
            <a:pPr marL="0" indent="0">
              <a:lnSpc>
                <a:spcPct val="150000"/>
              </a:lnSpc>
              <a:buNone/>
            </a:pPr>
            <a:r>
              <a:rPr lang="lv-LV" sz="1800" b="0" i="0" u="none" strike="noStrike" baseline="0" dirty="0">
                <a:latin typeface="Roboto" panose="02000000000000000000" pitchFamily="2" charset="0"/>
                <a:ea typeface="Roboto" panose="02000000000000000000" pitchFamily="2" charset="0"/>
              </a:rPr>
              <a:t>Šī pētījuma sarežģītība un augsta riska raksturs prasīs </a:t>
            </a:r>
            <a:r>
              <a:rPr lang="lv-LV" sz="1800" b="1" i="0" u="none" strike="noStrike" baseline="0" dirty="0">
                <a:latin typeface="Roboto" panose="02000000000000000000" pitchFamily="2" charset="0"/>
                <a:ea typeface="Roboto" panose="02000000000000000000" pitchFamily="2" charset="0"/>
              </a:rPr>
              <a:t>daudznozaru sadarbību</a:t>
            </a:r>
            <a:r>
              <a:rPr lang="lv-LV" sz="1800" b="0" i="0" u="none" strike="noStrike" baseline="0" dirty="0">
                <a:latin typeface="Roboto" panose="02000000000000000000" pitchFamily="2" charset="0"/>
                <a:ea typeface="Roboto" panose="02000000000000000000" pitchFamily="2" charset="0"/>
              </a:rPr>
              <a:t>.</a:t>
            </a:r>
            <a:endParaRPr lang="lv-LV" sz="1800"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534230300"/>
      </p:ext>
    </p:extLst>
  </p:cSld>
  <p:clrMapOvr>
    <a:overrideClrMapping bg1="dk1" tx1="lt1" bg2="dk2" tx2="lt2" accent1="accent1" accent2="accent2" accent3="accent3" accent4="accent4" accent5="accent5" accent6="accent6" hlink="hlink" folHlink="folHlink"/>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Boy dressed up with jet pack">
            <a:extLst>
              <a:ext uri="{FF2B5EF4-FFF2-40B4-BE49-F238E27FC236}">
                <a16:creationId xmlns:a16="http://schemas.microsoft.com/office/drawing/2014/main" id="{4992707E-5B4E-475D-A136-0CA8CCB81903}"/>
              </a:ext>
            </a:extLst>
          </p:cNvPr>
          <p:cNvPicPr>
            <a:picLocks noChangeAspect="1"/>
          </p:cNvPicPr>
          <p:nvPr/>
        </p:nvPicPr>
        <p:blipFill rotWithShape="1">
          <a:blip r:embed="rId2">
            <a:extLst>
              <a:ext uri="{28A0092B-C50C-407E-A947-70E740481C1C}">
                <a14:useLocalDpi xmlns:a14="http://schemas.microsoft.com/office/drawing/2010/main" val="0"/>
              </a:ext>
            </a:extLst>
          </a:blip>
          <a:srcRect l="21410" r="-1" b="-1"/>
          <a:stretch/>
        </p:blipFill>
        <p:spPr>
          <a:xfrm>
            <a:off x="4117521" y="10"/>
            <a:ext cx="8074479" cy="6857990"/>
          </a:xfrm>
          <a:prstGeom prst="rect">
            <a:avLst/>
          </a:prstGeom>
        </p:spPr>
      </p:pic>
      <p:sp>
        <p:nvSpPr>
          <p:cNvPr id="10" name="Freeform: Shape 9">
            <a:extLst>
              <a:ext uri="{FF2B5EF4-FFF2-40B4-BE49-F238E27FC236}">
                <a16:creationId xmlns:a16="http://schemas.microsoft.com/office/drawing/2014/main" id="{8F23F8A3-8FD7-4779-8323-FDC26BE998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859800" cy="6858478"/>
          </a:xfrm>
          <a:custGeom>
            <a:avLst/>
            <a:gdLst>
              <a:gd name="connsiteX0" fmla="*/ 7859800 w 7859800"/>
              <a:gd name="connsiteY0" fmla="*/ 6858478 h 6858478"/>
              <a:gd name="connsiteX1" fmla="*/ 435245 w 7859800"/>
              <a:gd name="connsiteY1" fmla="*/ 6858478 h 6858478"/>
              <a:gd name="connsiteX2" fmla="*/ 435505 w 7859800"/>
              <a:gd name="connsiteY2" fmla="*/ 6857916 h 6858478"/>
              <a:gd name="connsiteX3" fmla="*/ 0 w 7859800"/>
              <a:gd name="connsiteY3" fmla="*/ 6857916 h 6858478"/>
              <a:gd name="connsiteX4" fmla="*/ 0 w 7859800"/>
              <a:gd name="connsiteY4" fmla="*/ 0 h 6858478"/>
              <a:gd name="connsiteX5" fmla="*/ 3611620 w 7859800"/>
              <a:gd name="connsiteY5" fmla="*/ 0 h 6858478"/>
              <a:gd name="connsiteX6" fmla="*/ 4677848 w 7859800"/>
              <a:gd name="connsiteY6" fmla="*/ 0 h 6858478"/>
              <a:gd name="connsiteX7" fmla="*/ 4683425 w 7859800"/>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59800" h="6858478">
                <a:moveTo>
                  <a:pt x="7859800" y="6858478"/>
                </a:moveTo>
                <a:lnTo>
                  <a:pt x="435245" y="6858478"/>
                </a:lnTo>
                <a:lnTo>
                  <a:pt x="435505" y="6857916"/>
                </a:lnTo>
                <a:lnTo>
                  <a:pt x="0" y="6857916"/>
                </a:lnTo>
                <a:lnTo>
                  <a:pt x="0" y="0"/>
                </a:lnTo>
                <a:lnTo>
                  <a:pt x="3611620" y="0"/>
                </a:lnTo>
                <a:lnTo>
                  <a:pt x="4677848" y="0"/>
                </a:lnTo>
                <a:lnTo>
                  <a:pt x="4683425"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F605C4CC-A25C-416F-8333-7CB7DC97D8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431174" cy="6858478"/>
          </a:xfrm>
          <a:custGeom>
            <a:avLst/>
            <a:gdLst>
              <a:gd name="connsiteX0" fmla="*/ 7431174 w 7431174"/>
              <a:gd name="connsiteY0" fmla="*/ 6858478 h 6858478"/>
              <a:gd name="connsiteX1" fmla="*/ 6619 w 7431174"/>
              <a:gd name="connsiteY1" fmla="*/ 6858478 h 6858478"/>
              <a:gd name="connsiteX2" fmla="*/ 6879 w 7431174"/>
              <a:gd name="connsiteY2" fmla="*/ 6857916 h 6858478"/>
              <a:gd name="connsiteX3" fmla="*/ 0 w 7431174"/>
              <a:gd name="connsiteY3" fmla="*/ 6857916 h 6858478"/>
              <a:gd name="connsiteX4" fmla="*/ 0 w 7431174"/>
              <a:gd name="connsiteY4" fmla="*/ 0 h 6858478"/>
              <a:gd name="connsiteX5" fmla="*/ 3182994 w 7431174"/>
              <a:gd name="connsiteY5" fmla="*/ 0 h 6858478"/>
              <a:gd name="connsiteX6" fmla="*/ 4249222 w 7431174"/>
              <a:gd name="connsiteY6" fmla="*/ 0 h 6858478"/>
              <a:gd name="connsiteX7" fmla="*/ 4254799 w 7431174"/>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31174" h="6858478">
                <a:moveTo>
                  <a:pt x="7431174" y="6858478"/>
                </a:moveTo>
                <a:lnTo>
                  <a:pt x="6619" y="6858478"/>
                </a:lnTo>
                <a:lnTo>
                  <a:pt x="6879" y="6857916"/>
                </a:lnTo>
                <a:lnTo>
                  <a:pt x="0" y="6857916"/>
                </a:lnTo>
                <a:lnTo>
                  <a:pt x="0" y="0"/>
                </a:lnTo>
                <a:lnTo>
                  <a:pt x="3182994" y="0"/>
                </a:lnTo>
                <a:lnTo>
                  <a:pt x="4249222" y="0"/>
                </a:lnTo>
                <a:lnTo>
                  <a:pt x="4254799"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CFBF3582-F948-4935-97C3-F9F9A609A265}"/>
              </a:ext>
            </a:extLst>
          </p:cNvPr>
          <p:cNvSpPr>
            <a:spLocks noGrp="1"/>
          </p:cNvSpPr>
          <p:nvPr>
            <p:ph type="title"/>
          </p:nvPr>
        </p:nvSpPr>
        <p:spPr>
          <a:xfrm>
            <a:off x="415789" y="348280"/>
            <a:ext cx="5266155" cy="1325563"/>
          </a:xfrm>
        </p:spPr>
        <p:txBody>
          <a:bodyPr>
            <a:normAutofit/>
          </a:bodyPr>
          <a:lstStyle/>
          <a:p>
            <a:r>
              <a:rPr lang="lv-LV" sz="3700" b="1" i="0" u="none" strike="noStrike" baseline="0" dirty="0">
                <a:latin typeface="Roboto" panose="02000000000000000000" pitchFamily="2" charset="0"/>
                <a:ea typeface="Roboto" panose="02000000000000000000" pitchFamily="2" charset="0"/>
              </a:rPr>
              <a:t>Kāpēc jums vajadzētu pieteikties?</a:t>
            </a:r>
            <a:endParaRPr lang="lv-LV" sz="3700" dirty="0">
              <a:latin typeface="Roboto" panose="02000000000000000000" pitchFamily="2" charset="0"/>
              <a:ea typeface="Roboto" panose="02000000000000000000" pitchFamily="2" charset="0"/>
            </a:endParaRPr>
          </a:p>
        </p:txBody>
      </p:sp>
      <p:sp>
        <p:nvSpPr>
          <p:cNvPr id="3" name="Content Placeholder 2">
            <a:extLst>
              <a:ext uri="{FF2B5EF4-FFF2-40B4-BE49-F238E27FC236}">
                <a16:creationId xmlns:a16="http://schemas.microsoft.com/office/drawing/2014/main" id="{AE83AA2F-7ADF-4970-928B-BFA0A0CB3D30}"/>
              </a:ext>
            </a:extLst>
          </p:cNvPr>
          <p:cNvSpPr>
            <a:spLocks noGrp="1"/>
          </p:cNvSpPr>
          <p:nvPr>
            <p:ph idx="1"/>
          </p:nvPr>
        </p:nvSpPr>
        <p:spPr>
          <a:xfrm>
            <a:off x="415789" y="2022113"/>
            <a:ext cx="3941499" cy="4154361"/>
          </a:xfrm>
        </p:spPr>
        <p:txBody>
          <a:bodyPr>
            <a:normAutofit/>
          </a:bodyPr>
          <a:lstStyle/>
          <a:p>
            <a:r>
              <a:rPr lang="lv-LV" sz="2000" b="0" i="0" u="none" strike="noStrike" baseline="0" dirty="0">
                <a:latin typeface="Roboto" panose="02000000000000000000" pitchFamily="2" charset="0"/>
                <a:ea typeface="Roboto" panose="02000000000000000000" pitchFamily="2" charset="0"/>
              </a:rPr>
              <a:t>Ja jums ir ambicioza ideja </a:t>
            </a:r>
            <a:r>
              <a:rPr lang="lv-LV" sz="2000" b="1" i="0" u="sng" strike="noStrike" baseline="0" dirty="0">
                <a:latin typeface="Roboto" panose="02000000000000000000" pitchFamily="2" charset="0"/>
                <a:ea typeface="Roboto" panose="02000000000000000000" pitchFamily="2" charset="0"/>
              </a:rPr>
              <a:t>realizēt konkrēta </a:t>
            </a:r>
            <a:r>
              <a:rPr lang="lv-LV" sz="2000" b="1" i="0" u="sng" strike="noStrike" baseline="0" dirty="0" err="1">
                <a:latin typeface="Roboto" panose="02000000000000000000" pitchFamily="2" charset="0"/>
                <a:ea typeface="Roboto" panose="02000000000000000000" pitchFamily="2" charset="0"/>
              </a:rPr>
              <a:t>Pathfinder</a:t>
            </a:r>
            <a:r>
              <a:rPr lang="lv-LV" sz="2000" b="1" i="0" u="sng" strike="noStrike" baseline="0" dirty="0">
                <a:latin typeface="Roboto" panose="02000000000000000000" pitchFamily="2" charset="0"/>
                <a:ea typeface="Roboto" panose="02000000000000000000" pitchFamily="2" charset="0"/>
              </a:rPr>
              <a:t> </a:t>
            </a:r>
            <a:r>
              <a:rPr lang="lv-LV" sz="2000" b="1" i="0" u="sng" strike="noStrike" baseline="0" dirty="0" err="1">
                <a:latin typeface="Roboto" panose="02000000000000000000" pitchFamily="2" charset="0"/>
                <a:ea typeface="Roboto" panose="02000000000000000000" pitchFamily="2" charset="0"/>
              </a:rPr>
              <a:t>Challenge</a:t>
            </a:r>
            <a:r>
              <a:rPr lang="lv-LV" sz="2000" b="1" i="0" u="sng" strike="noStrike" baseline="0" dirty="0">
                <a:latin typeface="Roboto" panose="02000000000000000000" pitchFamily="2" charset="0"/>
                <a:ea typeface="Roboto" panose="02000000000000000000" pitchFamily="2" charset="0"/>
              </a:rPr>
              <a:t> vīziju</a:t>
            </a:r>
            <a:r>
              <a:rPr lang="lv-LV" sz="2000" b="0" i="0" u="none" strike="noStrike" baseline="0" dirty="0">
                <a:latin typeface="Roboto" panose="02000000000000000000" pitchFamily="2" charset="0"/>
                <a:ea typeface="Roboto" panose="02000000000000000000" pitchFamily="2" charset="0"/>
              </a:rPr>
              <a:t>, tad šis aicinājums var būt tieši priekš jums. </a:t>
            </a:r>
          </a:p>
          <a:p>
            <a:r>
              <a:rPr lang="lv-LV" sz="2000" b="0" i="0" u="none" strike="noStrike" baseline="0" dirty="0">
                <a:latin typeface="Roboto" panose="02000000000000000000" pitchFamily="2" charset="0"/>
                <a:ea typeface="Roboto" panose="02000000000000000000" pitchFamily="2" charset="0"/>
              </a:rPr>
              <a:t>EIC ir īpaši ieinteresēts jūsu idejās par jaunām </a:t>
            </a:r>
            <a:r>
              <a:rPr lang="lv-LV" sz="2000" b="0" i="0" u="none" strike="noStrike" baseline="0" dirty="0" err="1">
                <a:latin typeface="Roboto" panose="02000000000000000000" pitchFamily="2" charset="0"/>
                <a:ea typeface="Roboto" panose="02000000000000000000" pitchFamily="2" charset="0"/>
              </a:rPr>
              <a:t>deep</a:t>
            </a:r>
            <a:r>
              <a:rPr lang="lv-LV" sz="2000" b="0" i="0" u="none" strike="noStrike" baseline="0" dirty="0">
                <a:latin typeface="Roboto" panose="02000000000000000000" pitchFamily="2" charset="0"/>
                <a:ea typeface="Roboto" panose="02000000000000000000" pitchFamily="2" charset="0"/>
              </a:rPr>
              <a:t> </a:t>
            </a:r>
            <a:r>
              <a:rPr lang="lv-LV" sz="2000" b="0" i="0" u="none" strike="noStrike" baseline="0" dirty="0" err="1">
                <a:latin typeface="Roboto" panose="02000000000000000000" pitchFamily="2" charset="0"/>
                <a:ea typeface="Roboto" panose="02000000000000000000" pitchFamily="2" charset="0"/>
              </a:rPr>
              <a:t>tehc</a:t>
            </a:r>
            <a:r>
              <a:rPr lang="lv-LV" sz="2000" b="0" i="0" u="none" strike="noStrike" baseline="0" dirty="0">
                <a:latin typeface="Roboto" panose="02000000000000000000" pitchFamily="2" charset="0"/>
                <a:ea typeface="Roboto" panose="02000000000000000000" pitchFamily="2" charset="0"/>
              </a:rPr>
              <a:t> risinājumiem: tehnoloģijām, kas kļūst iespējamas, pateicoties </a:t>
            </a:r>
            <a:r>
              <a:rPr lang="lv-LV" sz="2000" b="1" i="0" u="none" strike="noStrike" baseline="0" dirty="0">
                <a:latin typeface="Roboto" panose="02000000000000000000" pitchFamily="2" charset="0"/>
                <a:ea typeface="Roboto" panose="02000000000000000000" pitchFamily="2" charset="0"/>
              </a:rPr>
              <a:t>progresīvai zinātnei konkrētā izaicinājuma jomā</a:t>
            </a:r>
            <a:r>
              <a:rPr lang="lv-LV" sz="2000" b="0" i="0" u="none" strike="noStrike" baseline="0" dirty="0">
                <a:latin typeface="Roboto" panose="02000000000000000000" pitchFamily="2" charset="0"/>
                <a:ea typeface="Roboto" panose="02000000000000000000" pitchFamily="2" charset="0"/>
              </a:rPr>
              <a:t>.</a:t>
            </a:r>
            <a:endParaRPr lang="lv-LV" sz="2000"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984532898"/>
      </p:ext>
    </p:extLst>
  </p:cSld>
  <p:clrMapOvr>
    <a:overrideClrMapping bg1="dk1" tx1="lt1" bg2="dk2" tx2="lt2" accent1="accent1" accent2="accent2" accent3="accent3" accent4="accent4" accent5="accent5" accent6="accent6" hlink="hlink" folHlink="folHlink"/>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B76D444-2756-434F-AE61-96D69830C1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Footballer about to take a penalty">
            <a:extLst>
              <a:ext uri="{FF2B5EF4-FFF2-40B4-BE49-F238E27FC236}">
                <a16:creationId xmlns:a16="http://schemas.microsoft.com/office/drawing/2014/main" id="{66035514-0ABB-4801-A6AA-6E14ED766275}"/>
              </a:ext>
            </a:extLst>
          </p:cNvPr>
          <p:cNvPicPr>
            <a:picLocks noChangeAspect="1"/>
          </p:cNvPicPr>
          <p:nvPr/>
        </p:nvPicPr>
        <p:blipFill rotWithShape="1">
          <a:blip r:embed="rId3">
            <a:extLst>
              <a:ext uri="{28A0092B-C50C-407E-A947-70E740481C1C}">
                <a14:useLocalDpi xmlns:a14="http://schemas.microsoft.com/office/drawing/2010/main" val="0"/>
              </a:ext>
            </a:extLst>
          </a:blip>
          <a:srcRect t="18541" r="-1" b="25634"/>
          <a:stretch/>
        </p:blipFill>
        <p:spPr>
          <a:xfrm>
            <a:off x="320040" y="320040"/>
            <a:ext cx="11548872" cy="4303462"/>
          </a:xfrm>
          <a:prstGeom prst="rect">
            <a:avLst/>
          </a:prstGeom>
        </p:spPr>
      </p:pic>
      <p:sp>
        <p:nvSpPr>
          <p:cNvPr id="12" name="Rectangle 11">
            <a:extLst>
              <a:ext uri="{FF2B5EF4-FFF2-40B4-BE49-F238E27FC236}">
                <a16:creationId xmlns:a16="http://schemas.microsoft.com/office/drawing/2014/main" id="{A27B6159-7734-4564-9E0F-C4BC43C36E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4782312"/>
            <a:ext cx="11548872" cy="1755648"/>
          </a:xfrm>
          <a:prstGeom prst="rect">
            <a:avLst/>
          </a:prstGeom>
          <a:solidFill>
            <a:schemeClr val="tx1">
              <a:alpha val="93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45CCBE4-5A92-422E-9010-64CACD02DE90}"/>
              </a:ext>
            </a:extLst>
          </p:cNvPr>
          <p:cNvSpPr>
            <a:spLocks noGrp="1"/>
          </p:cNvSpPr>
          <p:nvPr>
            <p:ph type="title"/>
          </p:nvPr>
        </p:nvSpPr>
        <p:spPr>
          <a:xfrm>
            <a:off x="841248" y="5009083"/>
            <a:ext cx="2889504" cy="1345997"/>
          </a:xfrm>
        </p:spPr>
        <p:txBody>
          <a:bodyPr anchor="ctr">
            <a:normAutofit/>
          </a:bodyPr>
          <a:lstStyle/>
          <a:p>
            <a:r>
              <a:rPr lang="lv-LV" sz="2600" b="1" i="0" u="none" strike="noStrike" baseline="0">
                <a:solidFill>
                  <a:schemeClr val="bg1"/>
                </a:solidFill>
                <a:latin typeface="Roboto" panose="02000000000000000000" pitchFamily="2" charset="0"/>
                <a:ea typeface="Roboto" panose="02000000000000000000" pitchFamily="2" charset="0"/>
              </a:rPr>
              <a:t>Vai varat pieteikties?</a:t>
            </a:r>
            <a:endParaRPr lang="lv-LV" sz="2600">
              <a:solidFill>
                <a:schemeClr val="bg1"/>
              </a:solidFill>
              <a:latin typeface="Roboto" panose="02000000000000000000" pitchFamily="2" charset="0"/>
              <a:ea typeface="Roboto" panose="02000000000000000000" pitchFamily="2" charset="0"/>
            </a:endParaRPr>
          </a:p>
        </p:txBody>
      </p:sp>
      <p:cxnSp>
        <p:nvCxnSpPr>
          <p:cNvPr id="14" name="Straight Connector 13">
            <a:extLst>
              <a:ext uri="{FF2B5EF4-FFF2-40B4-BE49-F238E27FC236}">
                <a16:creationId xmlns:a16="http://schemas.microsoft.com/office/drawing/2014/main" id="{E2FFB46B-05BC-4950-B18A-9593FDAE6ED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059936" y="5237979"/>
            <a:ext cx="0" cy="914400"/>
          </a:xfrm>
          <a:prstGeom prst="line">
            <a:avLst/>
          </a:prstGeom>
          <a:ln w="19050">
            <a:solidFill>
              <a:schemeClr val="bg1">
                <a:alpha val="8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B915B035-B4F5-4F01-8C69-2AA052381D28}"/>
              </a:ext>
            </a:extLst>
          </p:cNvPr>
          <p:cNvSpPr>
            <a:spLocks noGrp="1"/>
          </p:cNvSpPr>
          <p:nvPr>
            <p:ph idx="1"/>
          </p:nvPr>
        </p:nvSpPr>
        <p:spPr>
          <a:xfrm>
            <a:off x="4379975" y="5009083"/>
            <a:ext cx="7191913" cy="1345997"/>
          </a:xfrm>
        </p:spPr>
        <p:txBody>
          <a:bodyPr anchor="ctr">
            <a:normAutofit/>
          </a:bodyPr>
          <a:lstStyle/>
          <a:p>
            <a:pPr marL="0" indent="0">
              <a:lnSpc>
                <a:spcPct val="100000"/>
              </a:lnSpc>
              <a:buNone/>
            </a:pPr>
            <a:r>
              <a:rPr lang="lv-LV" sz="1700" b="0" i="0" u="none" strike="noStrike" baseline="0" dirty="0" err="1">
                <a:solidFill>
                  <a:schemeClr val="bg1"/>
                </a:solidFill>
                <a:latin typeface="Roboto" panose="02000000000000000000" pitchFamily="2" charset="0"/>
                <a:ea typeface="Roboto" panose="02000000000000000000" pitchFamily="2" charset="0"/>
              </a:rPr>
              <a:t>Pathfinder</a:t>
            </a:r>
            <a:r>
              <a:rPr lang="lv-LV" sz="1700" b="0" i="0" u="none" strike="noStrike" baseline="0" dirty="0">
                <a:solidFill>
                  <a:schemeClr val="bg1"/>
                </a:solidFill>
                <a:latin typeface="Roboto" panose="02000000000000000000" pitchFamily="2" charset="0"/>
                <a:ea typeface="Roboto" panose="02000000000000000000" pitchFamily="2" charset="0"/>
              </a:rPr>
              <a:t> </a:t>
            </a:r>
            <a:r>
              <a:rPr lang="lv-LV" sz="1700" b="0" i="0" u="none" strike="noStrike" baseline="0" dirty="0" err="1">
                <a:solidFill>
                  <a:schemeClr val="bg1"/>
                </a:solidFill>
                <a:latin typeface="Roboto" panose="02000000000000000000" pitchFamily="2" charset="0"/>
                <a:ea typeface="Roboto" panose="02000000000000000000" pitchFamily="2" charset="0"/>
              </a:rPr>
              <a:t>Challenges</a:t>
            </a:r>
            <a:r>
              <a:rPr lang="lv-LV" sz="1700" b="0" i="0" u="none" strike="noStrike" baseline="0" dirty="0">
                <a:solidFill>
                  <a:schemeClr val="bg1"/>
                </a:solidFill>
                <a:latin typeface="Roboto" panose="02000000000000000000" pitchFamily="2" charset="0"/>
                <a:ea typeface="Roboto" panose="02000000000000000000" pitchFamily="2" charset="0"/>
              </a:rPr>
              <a:t> atbalsta kopīgu pētniecību un inovāciju no konsorcijiem</a:t>
            </a:r>
            <a:r>
              <a:rPr lang="lv-LV" sz="1700" b="1" i="0" u="sng" strike="noStrike" baseline="0" dirty="0">
                <a:solidFill>
                  <a:schemeClr val="bg1"/>
                </a:solidFill>
                <a:latin typeface="Roboto" panose="02000000000000000000" pitchFamily="2" charset="0"/>
                <a:ea typeface="Roboto" panose="02000000000000000000" pitchFamily="2" charset="0"/>
              </a:rPr>
              <a:t> vai </a:t>
            </a:r>
            <a:r>
              <a:rPr lang="lv-LV" sz="1700" b="0" i="0" u="none" strike="noStrike" baseline="0" dirty="0">
                <a:solidFill>
                  <a:schemeClr val="bg1"/>
                </a:solidFill>
                <a:latin typeface="Roboto" panose="02000000000000000000" pitchFamily="2" charset="0"/>
                <a:ea typeface="Roboto" panose="02000000000000000000" pitchFamily="2" charset="0"/>
              </a:rPr>
              <a:t>atsevišķu juridisku personu pieteikumiem (ja vien nav noteikts citādi).</a:t>
            </a:r>
            <a:endParaRPr lang="lv-LV" sz="1700" dirty="0">
              <a:solidFill>
                <a:schemeClr val="bg1"/>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4208676147"/>
      </p:ext>
    </p:extLst>
  </p:cSld>
  <p:clrMapOvr>
    <a:overrideClrMapping bg1="dk1" tx1="lt1" bg2="dk2" tx2="lt2" accent1="accent1" accent2="accent2" accent3="accent3" accent4="accent4" accent5="accent5" accent6="accent6" hlink="hlink" folHlink="folHlink"/>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0B3974-EB50-44B7-9BCC-65DD759E3865}"/>
              </a:ext>
            </a:extLst>
          </p:cNvPr>
          <p:cNvSpPr>
            <a:spLocks noGrp="1"/>
          </p:cNvSpPr>
          <p:nvPr>
            <p:ph type="title"/>
          </p:nvPr>
        </p:nvSpPr>
        <p:spPr>
          <a:xfrm>
            <a:off x="365399" y="3931525"/>
            <a:ext cx="3597001" cy="2452687"/>
          </a:xfrm>
        </p:spPr>
        <p:txBody>
          <a:bodyPr anchor="ctr">
            <a:normAutofit/>
          </a:bodyPr>
          <a:lstStyle/>
          <a:p>
            <a:r>
              <a:rPr lang="lv-LV" sz="3300" b="1" i="0" u="none" strike="noStrike" baseline="0" dirty="0">
                <a:latin typeface="Roboto" panose="02000000000000000000" pitchFamily="2" charset="0"/>
                <a:ea typeface="Roboto" panose="02000000000000000000" pitchFamily="2" charset="0"/>
              </a:rPr>
              <a:t>Kādu atbalstu jūs saņemsiet, ja jūsu pieteikums tiks finansēts?</a:t>
            </a:r>
            <a:endParaRPr lang="lv-LV" sz="3300" dirty="0">
              <a:latin typeface="Roboto" panose="02000000000000000000" pitchFamily="2" charset="0"/>
              <a:ea typeface="Roboto" panose="02000000000000000000" pitchFamily="2" charset="0"/>
            </a:endParaRPr>
          </a:p>
        </p:txBody>
      </p:sp>
      <p:pic>
        <p:nvPicPr>
          <p:cNvPr id="5" name="Picture 4" descr="Indoor plants in pots">
            <a:extLst>
              <a:ext uri="{FF2B5EF4-FFF2-40B4-BE49-F238E27FC236}">
                <a16:creationId xmlns:a16="http://schemas.microsoft.com/office/drawing/2014/main" id="{9B64060F-F6F1-42A3-A00D-33685CBDF534}"/>
              </a:ext>
            </a:extLst>
          </p:cNvPr>
          <p:cNvPicPr>
            <a:picLocks noChangeAspect="1"/>
          </p:cNvPicPr>
          <p:nvPr/>
        </p:nvPicPr>
        <p:blipFill rotWithShape="1">
          <a:blip r:embed="rId3">
            <a:extLst>
              <a:ext uri="{28A0092B-C50C-407E-A947-70E740481C1C}">
                <a14:useLocalDpi xmlns:a14="http://schemas.microsoft.com/office/drawing/2010/main" val="0"/>
              </a:ext>
            </a:extLst>
          </a:blip>
          <a:srcRect t="9485" b="44920"/>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a:extLst>
              <a:ext uri="{FF2B5EF4-FFF2-40B4-BE49-F238E27FC236}">
                <a16:creationId xmlns:a16="http://schemas.microsoft.com/office/drawing/2014/main" id="{0369751B-62BA-460A-A13D-0357A1180C70}"/>
              </a:ext>
            </a:extLst>
          </p:cNvPr>
          <p:cNvSpPr>
            <a:spLocks noGrp="1"/>
          </p:cNvSpPr>
          <p:nvPr>
            <p:ph idx="1"/>
          </p:nvPr>
        </p:nvSpPr>
        <p:spPr>
          <a:xfrm>
            <a:off x="4223982" y="3752850"/>
            <a:ext cx="7747301" cy="2973771"/>
          </a:xfrm>
        </p:spPr>
        <p:txBody>
          <a:bodyPr anchor="ctr">
            <a:normAutofit/>
          </a:bodyPr>
          <a:lstStyle/>
          <a:p>
            <a:pPr>
              <a:lnSpc>
                <a:spcPct val="100000"/>
              </a:lnSpc>
            </a:pPr>
            <a:r>
              <a:rPr lang="lv-LV" sz="1800" b="0" i="0" u="none" strike="noStrike" baseline="0" dirty="0">
                <a:latin typeface="Roboto" panose="02000000000000000000" pitchFamily="2" charset="0"/>
                <a:ea typeface="Roboto" panose="02000000000000000000" pitchFamily="2" charset="0"/>
              </a:rPr>
              <a:t>Kopējais paredzamais budžets šim uzaicinājumam ir </a:t>
            </a:r>
            <a:r>
              <a:rPr lang="lv-LV" sz="1800" b="0" i="0" u="none" strike="noStrike" baseline="0" dirty="0">
                <a:highlight>
                  <a:srgbClr val="FFC000"/>
                </a:highlight>
                <a:latin typeface="Roboto" panose="02000000000000000000" pitchFamily="2" charset="0"/>
                <a:ea typeface="Roboto" panose="02000000000000000000" pitchFamily="2" charset="0"/>
              </a:rPr>
              <a:t>EUR 133,6 miljoni</a:t>
            </a:r>
            <a:r>
              <a:rPr lang="lv-LV" sz="1800" b="0" i="0" u="none" strike="noStrike" baseline="0" dirty="0">
                <a:latin typeface="Roboto" panose="02000000000000000000" pitchFamily="2" charset="0"/>
                <a:ea typeface="Roboto" panose="02000000000000000000" pitchFamily="2" charset="0"/>
              </a:rPr>
              <a:t>, ko paredzēts piešķirt </a:t>
            </a:r>
            <a:r>
              <a:rPr lang="lv-LV" sz="1800" b="1" i="0" u="none" strike="noStrike" baseline="0" dirty="0">
                <a:latin typeface="Roboto" panose="02000000000000000000" pitchFamily="2" charset="0"/>
                <a:ea typeface="Roboto" panose="02000000000000000000" pitchFamily="2" charset="0"/>
              </a:rPr>
              <a:t>aptuveni vienādās daļās</a:t>
            </a:r>
            <a:r>
              <a:rPr lang="lv-LV" sz="1800" b="0" i="0" u="none" strike="noStrike" baseline="0" dirty="0">
                <a:latin typeface="Roboto" panose="02000000000000000000" pitchFamily="2" charset="0"/>
                <a:ea typeface="Roboto" panose="02000000000000000000" pitchFamily="2" charset="0"/>
              </a:rPr>
              <a:t> starp izaicinājumiem.
</a:t>
            </a:r>
            <a:r>
              <a:rPr lang="en-US" sz="1800" b="0" i="0" u="none" strike="noStrike" baseline="0" dirty="0" err="1">
                <a:latin typeface="Roboto" panose="02000000000000000000" pitchFamily="2" charset="0"/>
                <a:ea typeface="Roboto" panose="02000000000000000000" pitchFamily="2" charset="0"/>
              </a:rPr>
              <a:t>Šim</a:t>
            </a:r>
            <a:r>
              <a:rPr lang="en-US" sz="1800" b="0" i="0" u="none" strike="noStrike" baseline="0" dirty="0">
                <a:latin typeface="Roboto" panose="02000000000000000000" pitchFamily="2" charset="0"/>
                <a:ea typeface="Roboto" panose="02000000000000000000" pitchFamily="2" charset="0"/>
              </a:rPr>
              <a:t> </a:t>
            </a:r>
            <a:r>
              <a:rPr lang="en-US" sz="1800" b="0" i="0" u="none" strike="noStrike" baseline="0" dirty="0" err="1">
                <a:latin typeface="Roboto" panose="02000000000000000000" pitchFamily="2" charset="0"/>
                <a:ea typeface="Roboto" panose="02000000000000000000" pitchFamily="2" charset="0"/>
              </a:rPr>
              <a:t>uzaicinājumam</a:t>
            </a:r>
            <a:r>
              <a:rPr lang="en-US" sz="1800" b="0" i="0" u="none" strike="noStrike" baseline="0" dirty="0">
                <a:latin typeface="Roboto" panose="02000000000000000000" pitchFamily="2" charset="0"/>
                <a:ea typeface="Roboto" panose="02000000000000000000" pitchFamily="2" charset="0"/>
              </a:rPr>
              <a:t> EIC </a:t>
            </a:r>
            <a:r>
              <a:rPr lang="en-US" sz="1800" b="0" i="0" u="none" strike="noStrike" baseline="0" dirty="0" err="1">
                <a:latin typeface="Roboto" panose="02000000000000000000" pitchFamily="2" charset="0"/>
                <a:ea typeface="Roboto" panose="02000000000000000000" pitchFamily="2" charset="0"/>
              </a:rPr>
              <a:t>attiecīgi</a:t>
            </a:r>
            <a:r>
              <a:rPr lang="en-US" sz="1800" b="0" i="0" u="none" strike="noStrike" baseline="0" dirty="0">
                <a:latin typeface="Roboto" panose="02000000000000000000" pitchFamily="2" charset="0"/>
                <a:ea typeface="Roboto" panose="02000000000000000000" pitchFamily="2" charset="0"/>
              </a:rPr>
              <a:t> </a:t>
            </a:r>
            <a:r>
              <a:rPr lang="lv-LV" sz="1800" dirty="0">
                <a:latin typeface="Roboto" panose="02000000000000000000" pitchFamily="2" charset="0"/>
                <a:ea typeface="Roboto" panose="02000000000000000000" pitchFamily="2" charset="0"/>
              </a:rPr>
              <a:t>sagaida</a:t>
            </a:r>
            <a:r>
              <a:rPr lang="en-US" sz="1800" b="0" i="0" u="none" strike="noStrike" baseline="0" dirty="0">
                <a:latin typeface="Roboto" panose="02000000000000000000" pitchFamily="2" charset="0"/>
                <a:ea typeface="Roboto" panose="02000000000000000000" pitchFamily="2" charset="0"/>
              </a:rPr>
              <a:t> p</a:t>
            </a:r>
            <a:r>
              <a:rPr lang="lv-LV" sz="1800" b="0" i="0" u="none" strike="noStrike" baseline="0" dirty="0">
                <a:latin typeface="Roboto" panose="02000000000000000000" pitchFamily="2" charset="0"/>
                <a:ea typeface="Roboto" panose="02000000000000000000" pitchFamily="2" charset="0"/>
              </a:rPr>
              <a:t>ieteikumus</a:t>
            </a:r>
            <a:r>
              <a:rPr lang="en-US" sz="1800" b="0" i="0" u="none" strike="noStrike" baseline="0" dirty="0">
                <a:latin typeface="Roboto" panose="02000000000000000000" pitchFamily="2" charset="0"/>
                <a:ea typeface="Roboto" panose="02000000000000000000" pitchFamily="2" charset="0"/>
              </a:rPr>
              <a:t> </a:t>
            </a:r>
            <a:r>
              <a:rPr lang="en-US" sz="1800" b="0" i="0" u="none" strike="noStrike" baseline="0" dirty="0" err="1">
                <a:latin typeface="Roboto" panose="02000000000000000000" pitchFamily="2" charset="0"/>
                <a:ea typeface="Roboto" panose="02000000000000000000" pitchFamily="2" charset="0"/>
              </a:rPr>
              <a:t>ar</a:t>
            </a:r>
            <a:r>
              <a:rPr lang="en-US" sz="1800" b="0" i="0" u="none" strike="noStrike" baseline="0" dirty="0">
                <a:latin typeface="Roboto" panose="02000000000000000000" pitchFamily="2" charset="0"/>
                <a:ea typeface="Roboto" panose="02000000000000000000" pitchFamily="2" charset="0"/>
              </a:rPr>
              <a:t> ES </a:t>
            </a:r>
            <a:r>
              <a:rPr lang="en-US" sz="1800" b="0" i="0" u="none" strike="noStrike" baseline="0" dirty="0" err="1">
                <a:latin typeface="Roboto" panose="02000000000000000000" pitchFamily="2" charset="0"/>
                <a:ea typeface="Roboto" panose="02000000000000000000" pitchFamily="2" charset="0"/>
              </a:rPr>
              <a:t>ieguldījumu</a:t>
            </a:r>
            <a:r>
              <a:rPr lang="en-US" sz="1800" b="0" i="0" u="none" strike="noStrike" baseline="0" dirty="0">
                <a:latin typeface="Roboto" panose="02000000000000000000" pitchFamily="2" charset="0"/>
                <a:ea typeface="Roboto" panose="02000000000000000000" pitchFamily="2" charset="0"/>
              </a:rPr>
              <a:t> </a:t>
            </a:r>
            <a:r>
              <a:rPr lang="en-US" sz="1800" b="0" i="0" u="none" strike="noStrike" baseline="0" dirty="0" err="1">
                <a:latin typeface="Roboto" panose="02000000000000000000" pitchFamily="2" charset="0"/>
                <a:ea typeface="Roboto" panose="02000000000000000000" pitchFamily="2" charset="0"/>
              </a:rPr>
              <a:t>līdz</a:t>
            </a:r>
            <a:r>
              <a:rPr lang="en-US" sz="1800" b="0" i="0" u="none" strike="noStrike" baseline="0" dirty="0">
                <a:latin typeface="Roboto" panose="02000000000000000000" pitchFamily="2" charset="0"/>
                <a:ea typeface="Roboto" panose="02000000000000000000" pitchFamily="2" charset="0"/>
              </a:rPr>
              <a:t> </a:t>
            </a:r>
            <a:r>
              <a:rPr lang="en-US" sz="1800" b="0" i="0" u="sng" strike="noStrike" baseline="0" dirty="0">
                <a:latin typeface="Roboto" panose="02000000000000000000" pitchFamily="2" charset="0"/>
                <a:ea typeface="Roboto" panose="02000000000000000000" pitchFamily="2" charset="0"/>
              </a:rPr>
              <a:t>EUR 4 </a:t>
            </a:r>
            <a:r>
              <a:rPr lang="en-US" sz="1800" b="0" i="0" u="sng" strike="noStrike" baseline="0" dirty="0" err="1">
                <a:latin typeface="Roboto" panose="02000000000000000000" pitchFamily="2" charset="0"/>
                <a:ea typeface="Roboto" panose="02000000000000000000" pitchFamily="2" charset="0"/>
              </a:rPr>
              <a:t>miljoniem</a:t>
            </a:r>
            <a:r>
              <a:rPr lang="en-US" sz="1800" b="0" i="0" u="none" strike="noStrike" baseline="0" dirty="0">
                <a:latin typeface="Roboto" panose="02000000000000000000" pitchFamily="2" charset="0"/>
                <a:ea typeface="Roboto" panose="02000000000000000000" pitchFamily="2" charset="0"/>
              </a:rPr>
              <a:t>. </a:t>
            </a:r>
            <a:endParaRPr lang="lv-LV" sz="1800" b="0" i="0" u="none" strike="noStrike" baseline="0" dirty="0">
              <a:latin typeface="Roboto" panose="02000000000000000000" pitchFamily="2" charset="0"/>
              <a:ea typeface="Roboto" panose="02000000000000000000" pitchFamily="2" charset="0"/>
            </a:endParaRPr>
          </a:p>
          <a:p>
            <a:pPr marL="0" indent="0">
              <a:lnSpc>
                <a:spcPct val="100000"/>
              </a:lnSpc>
              <a:buNone/>
            </a:pPr>
            <a:r>
              <a:rPr lang="en-US" sz="1600" b="0" i="0" u="none" strike="noStrike" baseline="0" dirty="0" err="1">
                <a:solidFill>
                  <a:schemeClr val="bg2">
                    <a:lumMod val="50000"/>
                  </a:schemeClr>
                </a:solidFill>
                <a:latin typeface="Roboto" panose="02000000000000000000" pitchFamily="2" charset="0"/>
                <a:ea typeface="Roboto" panose="02000000000000000000" pitchFamily="2" charset="0"/>
              </a:rPr>
              <a:t>Tomēr</a:t>
            </a:r>
            <a:r>
              <a:rPr lang="en-US" sz="1600" b="0" i="0" u="none" strike="noStrike" baseline="0" dirty="0">
                <a:solidFill>
                  <a:schemeClr val="bg2">
                    <a:lumMod val="50000"/>
                  </a:schemeClr>
                </a:solidFill>
                <a:latin typeface="Roboto" panose="02000000000000000000" pitchFamily="2" charset="0"/>
                <a:ea typeface="Roboto" panose="02000000000000000000" pitchFamily="2" charset="0"/>
              </a:rPr>
              <a:t> </a:t>
            </a:r>
            <a:r>
              <a:rPr lang="en-US" sz="1600" b="0" i="0" u="none" strike="noStrike" baseline="0" dirty="0" err="1">
                <a:solidFill>
                  <a:schemeClr val="bg2">
                    <a:lumMod val="50000"/>
                  </a:schemeClr>
                </a:solidFill>
                <a:latin typeface="Roboto" panose="02000000000000000000" pitchFamily="2" charset="0"/>
                <a:ea typeface="Roboto" panose="02000000000000000000" pitchFamily="2" charset="0"/>
              </a:rPr>
              <a:t>tas</a:t>
            </a:r>
            <a:r>
              <a:rPr lang="en-US" sz="1600" b="0" i="0" u="none" strike="noStrike" baseline="0" dirty="0">
                <a:solidFill>
                  <a:schemeClr val="bg2">
                    <a:lumMod val="50000"/>
                  </a:schemeClr>
                </a:solidFill>
                <a:latin typeface="Roboto" panose="02000000000000000000" pitchFamily="2" charset="0"/>
                <a:ea typeface="Roboto" panose="02000000000000000000" pitchFamily="2" charset="0"/>
              </a:rPr>
              <a:t> </a:t>
            </a:r>
            <a:r>
              <a:rPr lang="en-US" sz="1600" b="0" i="0" u="none" strike="noStrike" baseline="0" dirty="0" err="1">
                <a:solidFill>
                  <a:schemeClr val="bg2">
                    <a:lumMod val="50000"/>
                  </a:schemeClr>
                </a:solidFill>
                <a:latin typeface="Roboto" panose="02000000000000000000" pitchFamily="2" charset="0"/>
                <a:ea typeface="Roboto" panose="02000000000000000000" pitchFamily="2" charset="0"/>
              </a:rPr>
              <a:t>neliedz</a:t>
            </a:r>
            <a:r>
              <a:rPr lang="en-US" sz="1600" b="0" i="0" u="none" strike="noStrike" baseline="0" dirty="0">
                <a:solidFill>
                  <a:schemeClr val="bg2">
                    <a:lumMod val="50000"/>
                  </a:schemeClr>
                </a:solidFill>
                <a:latin typeface="Roboto" panose="02000000000000000000" pitchFamily="2" charset="0"/>
                <a:ea typeface="Roboto" panose="02000000000000000000" pitchFamily="2" charset="0"/>
              </a:rPr>
              <a:t> </a:t>
            </a:r>
            <a:r>
              <a:rPr lang="en-US" sz="1600" b="0" i="0" u="none" strike="noStrike" baseline="0" dirty="0" err="1">
                <a:solidFill>
                  <a:schemeClr val="bg2">
                    <a:lumMod val="50000"/>
                  </a:schemeClr>
                </a:solidFill>
                <a:latin typeface="Roboto" panose="02000000000000000000" pitchFamily="2" charset="0"/>
                <a:ea typeface="Roboto" panose="02000000000000000000" pitchFamily="2" charset="0"/>
              </a:rPr>
              <a:t>jums</a:t>
            </a:r>
            <a:r>
              <a:rPr lang="en-US" sz="1600" b="0" i="0" u="none" strike="noStrike" baseline="0" dirty="0">
                <a:solidFill>
                  <a:schemeClr val="bg2">
                    <a:lumMod val="50000"/>
                  </a:schemeClr>
                </a:solidFill>
                <a:latin typeface="Roboto" panose="02000000000000000000" pitchFamily="2" charset="0"/>
                <a:ea typeface="Roboto" panose="02000000000000000000" pitchFamily="2" charset="0"/>
              </a:rPr>
              <a:t> </a:t>
            </a:r>
            <a:r>
              <a:rPr lang="en-US" sz="1600" b="0" i="0" u="none" strike="noStrike" baseline="0" dirty="0" err="1">
                <a:solidFill>
                  <a:schemeClr val="bg2">
                    <a:lumMod val="50000"/>
                  </a:schemeClr>
                </a:solidFill>
                <a:latin typeface="Roboto" panose="02000000000000000000" pitchFamily="2" charset="0"/>
                <a:ea typeface="Roboto" panose="02000000000000000000" pitchFamily="2" charset="0"/>
              </a:rPr>
              <a:t>pieprasīt</a:t>
            </a:r>
            <a:r>
              <a:rPr lang="en-US" sz="1600" b="0" i="0" u="none" strike="noStrike" baseline="0" dirty="0">
                <a:solidFill>
                  <a:schemeClr val="bg2">
                    <a:lumMod val="50000"/>
                  </a:schemeClr>
                </a:solidFill>
                <a:latin typeface="Roboto" panose="02000000000000000000" pitchFamily="2" charset="0"/>
                <a:ea typeface="Roboto" panose="02000000000000000000" pitchFamily="2" charset="0"/>
              </a:rPr>
              <a:t> </a:t>
            </a:r>
            <a:r>
              <a:rPr lang="en-US" sz="1600" b="0" i="0" u="none" strike="noStrike" baseline="0" dirty="0" err="1">
                <a:solidFill>
                  <a:schemeClr val="bg2">
                    <a:lumMod val="50000"/>
                  </a:schemeClr>
                </a:solidFill>
                <a:latin typeface="Roboto" panose="02000000000000000000" pitchFamily="2" charset="0"/>
                <a:ea typeface="Roboto" panose="02000000000000000000" pitchFamily="2" charset="0"/>
              </a:rPr>
              <a:t>lielākas</a:t>
            </a:r>
            <a:r>
              <a:rPr lang="en-US" sz="1600" b="0" i="0" u="none" strike="noStrike" baseline="0" dirty="0">
                <a:solidFill>
                  <a:schemeClr val="bg2">
                    <a:lumMod val="50000"/>
                  </a:schemeClr>
                </a:solidFill>
                <a:latin typeface="Roboto" panose="02000000000000000000" pitchFamily="2" charset="0"/>
                <a:ea typeface="Roboto" panose="02000000000000000000" pitchFamily="2" charset="0"/>
              </a:rPr>
              <a:t> </a:t>
            </a:r>
            <a:r>
              <a:rPr lang="en-US" sz="1600" b="0" i="0" u="none" strike="noStrike" baseline="0" dirty="0" err="1">
                <a:solidFill>
                  <a:schemeClr val="bg2">
                    <a:lumMod val="50000"/>
                  </a:schemeClr>
                </a:solidFill>
                <a:latin typeface="Roboto" panose="02000000000000000000" pitchFamily="2" charset="0"/>
                <a:ea typeface="Roboto" panose="02000000000000000000" pitchFamily="2" charset="0"/>
              </a:rPr>
              <a:t>summas</a:t>
            </a:r>
            <a:r>
              <a:rPr lang="en-US" sz="1600" b="0" i="0" u="none" strike="noStrike" baseline="0" dirty="0">
                <a:solidFill>
                  <a:schemeClr val="bg2">
                    <a:lumMod val="50000"/>
                  </a:schemeClr>
                </a:solidFill>
                <a:latin typeface="Roboto" panose="02000000000000000000" pitchFamily="2" charset="0"/>
                <a:ea typeface="Roboto" panose="02000000000000000000" pitchFamily="2" charset="0"/>
              </a:rPr>
              <a:t>, ja </a:t>
            </a:r>
            <a:r>
              <a:rPr lang="en-US" sz="1600" b="0" i="0" u="none" strike="noStrike" baseline="0" dirty="0" err="1">
                <a:solidFill>
                  <a:schemeClr val="bg2">
                    <a:lumMod val="50000"/>
                  </a:schemeClr>
                </a:solidFill>
                <a:latin typeface="Roboto" panose="02000000000000000000" pitchFamily="2" charset="0"/>
                <a:ea typeface="Roboto" panose="02000000000000000000" pitchFamily="2" charset="0"/>
              </a:rPr>
              <a:t>tas</a:t>
            </a:r>
            <a:r>
              <a:rPr lang="en-US" sz="1600" b="0" i="0" u="none" strike="noStrike" baseline="0" dirty="0">
                <a:solidFill>
                  <a:schemeClr val="bg2">
                    <a:lumMod val="50000"/>
                  </a:schemeClr>
                </a:solidFill>
                <a:latin typeface="Roboto" panose="02000000000000000000" pitchFamily="2" charset="0"/>
                <a:ea typeface="Roboto" panose="02000000000000000000" pitchFamily="2" charset="0"/>
              </a:rPr>
              <a:t> </a:t>
            </a:r>
            <a:r>
              <a:rPr lang="en-US" sz="1600" b="0" i="0" u="none" strike="noStrike" baseline="0" dirty="0" err="1">
                <a:solidFill>
                  <a:schemeClr val="bg2">
                    <a:lumMod val="50000"/>
                  </a:schemeClr>
                </a:solidFill>
                <a:latin typeface="Roboto" panose="02000000000000000000" pitchFamily="2" charset="0"/>
                <a:ea typeface="Roboto" panose="02000000000000000000" pitchFamily="2" charset="0"/>
              </a:rPr>
              <a:t>ir</a:t>
            </a:r>
            <a:r>
              <a:rPr lang="en-US" sz="1600" b="0" i="0" u="none" strike="noStrike" baseline="0" dirty="0">
                <a:solidFill>
                  <a:schemeClr val="bg2">
                    <a:lumMod val="50000"/>
                  </a:schemeClr>
                </a:solidFill>
                <a:latin typeface="Roboto" panose="02000000000000000000" pitchFamily="2" charset="0"/>
                <a:ea typeface="Roboto" panose="02000000000000000000" pitchFamily="2" charset="0"/>
              </a:rPr>
              <a:t> </a:t>
            </a:r>
            <a:r>
              <a:rPr lang="en-US" sz="1600" b="0" i="0" u="none" strike="noStrike" baseline="0" dirty="0" err="1">
                <a:solidFill>
                  <a:schemeClr val="bg2">
                    <a:lumMod val="50000"/>
                  </a:schemeClr>
                </a:solidFill>
                <a:latin typeface="Roboto" panose="02000000000000000000" pitchFamily="2" charset="0"/>
                <a:ea typeface="Roboto" panose="02000000000000000000" pitchFamily="2" charset="0"/>
              </a:rPr>
              <a:t>pienācīgi</a:t>
            </a:r>
            <a:r>
              <a:rPr lang="en-US" sz="1600" b="0" i="0" u="none" strike="noStrike" baseline="0" dirty="0">
                <a:solidFill>
                  <a:schemeClr val="bg2">
                    <a:lumMod val="50000"/>
                  </a:schemeClr>
                </a:solidFill>
                <a:latin typeface="Roboto" panose="02000000000000000000" pitchFamily="2" charset="0"/>
                <a:ea typeface="Roboto" panose="02000000000000000000" pitchFamily="2" charset="0"/>
              </a:rPr>
              <a:t> </a:t>
            </a:r>
            <a:r>
              <a:rPr lang="en-US" sz="1600" b="0" i="0" u="none" strike="noStrike" baseline="0" dirty="0" err="1">
                <a:solidFill>
                  <a:schemeClr val="bg2">
                    <a:lumMod val="50000"/>
                  </a:schemeClr>
                </a:solidFill>
                <a:latin typeface="Roboto" panose="02000000000000000000" pitchFamily="2" charset="0"/>
                <a:ea typeface="Roboto" panose="02000000000000000000" pitchFamily="2" charset="0"/>
              </a:rPr>
              <a:t>pamatots</a:t>
            </a:r>
            <a:r>
              <a:rPr lang="lv-LV" sz="1600" dirty="0">
                <a:solidFill>
                  <a:schemeClr val="bg2">
                    <a:lumMod val="50000"/>
                  </a:schemeClr>
                </a:solidFill>
                <a:latin typeface="Roboto" panose="02000000000000000000" pitchFamily="2" charset="0"/>
                <a:ea typeface="Roboto" panose="02000000000000000000" pitchFamily="2" charset="0"/>
              </a:rPr>
              <a:t>.</a:t>
            </a:r>
          </a:p>
          <a:p>
            <a:pPr>
              <a:lnSpc>
                <a:spcPct val="100000"/>
              </a:lnSpc>
            </a:pPr>
            <a:r>
              <a:rPr lang="lv-LV" sz="1800" dirty="0">
                <a:latin typeface="Roboto" panose="02000000000000000000" pitchFamily="2" charset="0"/>
                <a:ea typeface="Roboto" panose="02000000000000000000" pitchFamily="2" charset="0"/>
              </a:rPr>
              <a:t>G</a:t>
            </a:r>
            <a:r>
              <a:rPr lang="lv-LV" sz="1800" b="0" i="0" u="none" strike="noStrike" baseline="0" dirty="0">
                <a:latin typeface="Roboto" panose="02000000000000000000" pitchFamily="2" charset="0"/>
                <a:ea typeface="Roboto" panose="02000000000000000000" pitchFamily="2" charset="0"/>
              </a:rPr>
              <a:t>ranta</a:t>
            </a:r>
            <a:r>
              <a:rPr lang="en-US" sz="1800" b="0" i="0" u="none" strike="noStrike" baseline="0" dirty="0">
                <a:latin typeface="Roboto" panose="02000000000000000000" pitchFamily="2" charset="0"/>
                <a:ea typeface="Roboto" panose="02000000000000000000" pitchFamily="2" charset="0"/>
              </a:rPr>
              <a:t> </a:t>
            </a:r>
            <a:r>
              <a:rPr lang="en-US" sz="1800" b="0" i="0" u="none" strike="noStrike" baseline="0" dirty="0" err="1">
                <a:latin typeface="Roboto" panose="02000000000000000000" pitchFamily="2" charset="0"/>
                <a:ea typeface="Roboto" panose="02000000000000000000" pitchFamily="2" charset="0"/>
              </a:rPr>
              <a:t>finansējuma</a:t>
            </a:r>
            <a:r>
              <a:rPr lang="en-US" sz="1800" b="0" i="0" u="none" strike="noStrike" baseline="0" dirty="0">
                <a:latin typeface="Roboto" panose="02000000000000000000" pitchFamily="2" charset="0"/>
                <a:ea typeface="Roboto" panose="02000000000000000000" pitchFamily="2" charset="0"/>
              </a:rPr>
              <a:t> </a:t>
            </a:r>
            <a:r>
              <a:rPr lang="en-US" sz="1800" b="0" i="0" u="none" strike="noStrike" baseline="0" dirty="0" err="1">
                <a:latin typeface="Roboto" panose="02000000000000000000" pitchFamily="2" charset="0"/>
                <a:ea typeface="Roboto" panose="02000000000000000000" pitchFamily="2" charset="0"/>
              </a:rPr>
              <a:t>likme</a:t>
            </a:r>
            <a:r>
              <a:rPr lang="en-US" sz="1800" b="0" i="0" u="none" strike="noStrike" baseline="0" dirty="0">
                <a:latin typeface="Roboto" panose="02000000000000000000" pitchFamily="2" charset="0"/>
                <a:ea typeface="Roboto" panose="02000000000000000000" pitchFamily="2" charset="0"/>
              </a:rPr>
              <a:t> </a:t>
            </a:r>
            <a:r>
              <a:rPr lang="en-US" sz="1800" b="0" i="0" u="none" strike="noStrike" baseline="0" dirty="0" err="1">
                <a:latin typeface="Roboto" panose="02000000000000000000" pitchFamily="2" charset="0"/>
                <a:ea typeface="Roboto" panose="02000000000000000000" pitchFamily="2" charset="0"/>
              </a:rPr>
              <a:t>būs</a:t>
            </a:r>
            <a:r>
              <a:rPr lang="en-US" sz="1800" b="0" i="0" u="none" strike="noStrike" baseline="0" dirty="0">
                <a:latin typeface="Roboto" panose="02000000000000000000" pitchFamily="2" charset="0"/>
                <a:ea typeface="Roboto" panose="02000000000000000000" pitchFamily="2" charset="0"/>
              </a:rPr>
              <a:t> </a:t>
            </a:r>
            <a:r>
              <a:rPr lang="en-US" sz="1800" b="1" i="0" u="none" strike="noStrike" baseline="0" dirty="0">
                <a:latin typeface="Roboto" panose="02000000000000000000" pitchFamily="2" charset="0"/>
                <a:ea typeface="Roboto" panose="02000000000000000000" pitchFamily="2" charset="0"/>
              </a:rPr>
              <a:t>100 % no </a:t>
            </a:r>
            <a:r>
              <a:rPr lang="en-US" sz="1800" b="1" i="0" u="none" strike="noStrike" baseline="0" dirty="0" err="1">
                <a:latin typeface="Roboto" panose="02000000000000000000" pitchFamily="2" charset="0"/>
                <a:ea typeface="Roboto" panose="02000000000000000000" pitchFamily="2" charset="0"/>
              </a:rPr>
              <a:t>attiecināmajām</a:t>
            </a:r>
            <a:r>
              <a:rPr lang="en-US" sz="1800" b="1" i="0" u="none" strike="noStrike" baseline="0" dirty="0">
                <a:latin typeface="Roboto" panose="02000000000000000000" pitchFamily="2" charset="0"/>
                <a:ea typeface="Roboto" panose="02000000000000000000" pitchFamily="2" charset="0"/>
              </a:rPr>
              <a:t> </a:t>
            </a:r>
            <a:r>
              <a:rPr lang="en-US" sz="1800" b="1" i="0" u="none" strike="noStrike" baseline="0" dirty="0" err="1">
                <a:latin typeface="Roboto" panose="02000000000000000000" pitchFamily="2" charset="0"/>
                <a:ea typeface="Roboto" panose="02000000000000000000" pitchFamily="2" charset="0"/>
              </a:rPr>
              <a:t>izmaksām</a:t>
            </a:r>
            <a:r>
              <a:rPr lang="en-US" sz="1800" b="0" i="0" u="none" strike="noStrike" baseline="0" dirty="0">
                <a:latin typeface="Roboto" panose="02000000000000000000" pitchFamily="2" charset="0"/>
                <a:ea typeface="Roboto" panose="02000000000000000000" pitchFamily="2" charset="0"/>
              </a:rPr>
              <a:t>.</a:t>
            </a:r>
            <a:endParaRPr lang="lv-LV" sz="1800"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49560898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D5C777-8A6D-40B5-850B-D09DABD43A28}"/>
              </a:ext>
            </a:extLst>
          </p:cNvPr>
          <p:cNvSpPr>
            <a:spLocks noGrp="1"/>
          </p:cNvSpPr>
          <p:nvPr>
            <p:ph type="title"/>
          </p:nvPr>
        </p:nvSpPr>
        <p:spPr>
          <a:xfrm>
            <a:off x="4965430" y="629268"/>
            <a:ext cx="6586491" cy="1286160"/>
          </a:xfrm>
        </p:spPr>
        <p:txBody>
          <a:bodyPr anchor="b">
            <a:normAutofit/>
          </a:bodyPr>
          <a:lstStyle/>
          <a:p>
            <a:r>
              <a:rPr lang="lv-LV" sz="3400" b="1" i="0" u="none" strike="noStrike" baseline="0" dirty="0">
                <a:latin typeface="Roboto" panose="02000000000000000000" pitchFamily="2" charset="0"/>
                <a:ea typeface="Roboto" panose="02000000000000000000" pitchFamily="2" charset="0"/>
              </a:rPr>
              <a:t>Kā pieteikties? Cik ilgs laiks nepieciešams? Kā viņi izlemj?</a:t>
            </a:r>
            <a:endParaRPr lang="lv-LV" sz="3400" dirty="0">
              <a:latin typeface="Roboto" panose="02000000000000000000" pitchFamily="2" charset="0"/>
              <a:ea typeface="Roboto" panose="02000000000000000000" pitchFamily="2" charset="0"/>
            </a:endParaRPr>
          </a:p>
        </p:txBody>
      </p:sp>
      <p:sp>
        <p:nvSpPr>
          <p:cNvPr id="5" name="Content Placeholder 4">
            <a:extLst>
              <a:ext uri="{FF2B5EF4-FFF2-40B4-BE49-F238E27FC236}">
                <a16:creationId xmlns:a16="http://schemas.microsoft.com/office/drawing/2014/main" id="{F579D174-B7AF-45B9-9873-641EF6481582}"/>
              </a:ext>
            </a:extLst>
          </p:cNvPr>
          <p:cNvSpPr>
            <a:spLocks noGrp="1"/>
          </p:cNvSpPr>
          <p:nvPr>
            <p:ph idx="1"/>
          </p:nvPr>
        </p:nvSpPr>
        <p:spPr>
          <a:xfrm>
            <a:off x="4965431" y="2837794"/>
            <a:ext cx="6586489" cy="990600"/>
          </a:xfrm>
        </p:spPr>
        <p:txBody>
          <a:bodyPr>
            <a:normAutofit/>
          </a:bodyPr>
          <a:lstStyle/>
          <a:p>
            <a:pPr marL="0" indent="0">
              <a:buNone/>
            </a:pPr>
            <a:r>
              <a:rPr lang="lv-LV" sz="1800" b="0" i="0" u="none" strike="noStrike" baseline="0" dirty="0">
                <a:latin typeface="Roboto" panose="02000000000000000000" pitchFamily="2" charset="0"/>
                <a:ea typeface="Roboto" panose="02000000000000000000" pitchFamily="2" charset="0"/>
              </a:rPr>
              <a:t>Pieteikums </a:t>
            </a:r>
            <a:r>
              <a:rPr lang="lv-LV" sz="1800" dirty="0">
                <a:latin typeface="Roboto" panose="02000000000000000000" pitchFamily="2" charset="0"/>
                <a:ea typeface="Roboto" panose="02000000000000000000" pitchFamily="2" charset="0"/>
              </a:rPr>
              <a:t>jāiesniedz ES Finansējuma un konkursa iespēju portālā </a:t>
            </a:r>
            <a:r>
              <a:rPr lang="lv-LV" sz="1800" b="0" i="0" u="none" strike="noStrike" baseline="0" dirty="0">
                <a:latin typeface="Roboto" panose="02000000000000000000" pitchFamily="2" charset="0"/>
                <a:ea typeface="Roboto" panose="02000000000000000000" pitchFamily="2" charset="0"/>
              </a:rPr>
              <a:t>pirms noteiktā termiņa. 
Jūsu pieteikumu </a:t>
            </a:r>
            <a:r>
              <a:rPr lang="lv-LV" sz="1800" b="1" i="0" u="none" strike="noStrike" baseline="0" dirty="0">
                <a:latin typeface="Roboto" panose="02000000000000000000" pitchFamily="2" charset="0"/>
                <a:ea typeface="Roboto" panose="02000000000000000000" pitchFamily="2" charset="0"/>
              </a:rPr>
              <a:t>vērtēs attālināti </a:t>
            </a:r>
            <a:r>
              <a:rPr lang="lv-LV" sz="1800" b="0" i="0" u="none" strike="noStrike" baseline="0" dirty="0">
                <a:latin typeface="Roboto" panose="02000000000000000000" pitchFamily="2" charset="0"/>
                <a:ea typeface="Roboto" panose="02000000000000000000" pitchFamily="2" charset="0"/>
              </a:rPr>
              <a:t>EIC eksperti.</a:t>
            </a:r>
            <a:endParaRPr lang="lv-LV" sz="1800" dirty="0">
              <a:latin typeface="Roboto" panose="02000000000000000000" pitchFamily="2" charset="0"/>
              <a:ea typeface="Roboto" panose="02000000000000000000" pitchFamily="2" charset="0"/>
            </a:endParaRPr>
          </a:p>
        </p:txBody>
      </p:sp>
      <p:pic>
        <p:nvPicPr>
          <p:cNvPr id="7" name="Picture 6" descr="Machine gears">
            <a:extLst>
              <a:ext uri="{FF2B5EF4-FFF2-40B4-BE49-F238E27FC236}">
                <a16:creationId xmlns:a16="http://schemas.microsoft.com/office/drawing/2014/main" id="{C9C9C43F-551B-42A1-996A-5C73CCE16D8C}"/>
              </a:ext>
            </a:extLst>
          </p:cNvPr>
          <p:cNvPicPr>
            <a:picLocks noChangeAspect="1"/>
          </p:cNvPicPr>
          <p:nvPr/>
        </p:nvPicPr>
        <p:blipFill rotWithShape="1">
          <a:blip r:embed="rId3">
            <a:extLst>
              <a:ext uri="{28A0092B-C50C-407E-A947-70E740481C1C}">
                <a14:useLocalDpi xmlns:a14="http://schemas.microsoft.com/office/drawing/2010/main" val="0"/>
              </a:ext>
            </a:extLst>
          </a:blip>
          <a:srcRect l="24940" r="29941" b="-1"/>
          <a:stretch/>
        </p:blipFill>
        <p:spPr>
          <a:xfrm>
            <a:off x="20" y="10"/>
            <a:ext cx="4635571" cy="6857990"/>
          </a:xfrm>
          <a:prstGeom prst="rect">
            <a:avLst/>
          </a:prstGeom>
          <a:effectLst/>
        </p:spPr>
      </p:pic>
      <p:graphicFrame>
        <p:nvGraphicFramePr>
          <p:cNvPr id="9" name="Diagram 8">
            <a:extLst>
              <a:ext uri="{FF2B5EF4-FFF2-40B4-BE49-F238E27FC236}">
                <a16:creationId xmlns:a16="http://schemas.microsoft.com/office/drawing/2014/main" id="{F7565A70-5A69-4302-B23E-F645DE2A4776}"/>
              </a:ext>
            </a:extLst>
          </p:cNvPr>
          <p:cNvGraphicFramePr/>
          <p:nvPr>
            <p:extLst>
              <p:ext uri="{D42A27DB-BD31-4B8C-83A1-F6EECF244321}">
                <p14:modId xmlns:p14="http://schemas.microsoft.com/office/powerpoint/2010/main" val="1531401119"/>
              </p:ext>
            </p:extLst>
          </p:nvPr>
        </p:nvGraphicFramePr>
        <p:xfrm>
          <a:off x="5171090" y="3429000"/>
          <a:ext cx="6380830" cy="355516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0119459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5335936-1585-4DD9-B875-615D9DF822C7}"/>
              </a:ext>
            </a:extLst>
          </p:cNvPr>
          <p:cNvSpPr>
            <a:spLocks noGrp="1"/>
          </p:cNvSpPr>
          <p:nvPr>
            <p:ph type="title"/>
          </p:nvPr>
        </p:nvSpPr>
        <p:spPr>
          <a:xfrm>
            <a:off x="686834" y="1153572"/>
            <a:ext cx="3200400" cy="4461163"/>
          </a:xfrm>
        </p:spPr>
        <p:txBody>
          <a:bodyPr>
            <a:normAutofit/>
          </a:bodyPr>
          <a:lstStyle/>
          <a:p>
            <a:r>
              <a:rPr lang="en-US" sz="3700" b="1" i="0" u="none" strike="noStrike" baseline="0" dirty="0">
                <a:solidFill>
                  <a:srgbClr val="FFFFFF"/>
                </a:solidFill>
                <a:latin typeface="Roboto" panose="02000000000000000000" pitchFamily="2" charset="0"/>
                <a:ea typeface="Roboto" panose="02000000000000000000" pitchFamily="2" charset="0"/>
              </a:rPr>
              <a:t>Awareness Inside </a:t>
            </a:r>
            <a:r>
              <a:rPr lang="lv-LV" sz="3700" b="1" i="0" u="none" strike="noStrike" baseline="0" dirty="0">
                <a:solidFill>
                  <a:srgbClr val="FFFFFF"/>
                </a:solidFill>
                <a:latin typeface="Roboto" panose="02000000000000000000" pitchFamily="2" charset="0"/>
                <a:ea typeface="Roboto" panose="02000000000000000000" pitchFamily="2" charset="0"/>
              </a:rPr>
              <a:t>(</a:t>
            </a:r>
            <a:r>
              <a:rPr lang="lv-LV" sz="3700" dirty="0">
                <a:solidFill>
                  <a:srgbClr val="FFFFFF"/>
                </a:solidFill>
                <a:effectLst/>
                <a:latin typeface="Roboto" panose="02000000000000000000" pitchFamily="2" charset="0"/>
                <a:ea typeface="Roboto" panose="02000000000000000000" pitchFamily="2" charset="0"/>
              </a:rPr>
              <a:t>Informētība)</a:t>
            </a:r>
            <a:endParaRPr lang="lv-LV" sz="3700" dirty="0">
              <a:solidFill>
                <a:srgbClr val="FFFFFF"/>
              </a:solidFill>
              <a:latin typeface="Roboto" panose="02000000000000000000" pitchFamily="2" charset="0"/>
              <a:ea typeface="Roboto" panose="02000000000000000000" pitchFamily="2" charset="0"/>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9ABC2197-1282-4444-B9E5-1A13120C0B77}"/>
              </a:ext>
            </a:extLst>
          </p:cNvPr>
          <p:cNvSpPr>
            <a:spLocks noGrp="1"/>
          </p:cNvSpPr>
          <p:nvPr>
            <p:ph idx="1"/>
          </p:nvPr>
        </p:nvSpPr>
        <p:spPr>
          <a:xfrm>
            <a:off x="4447308" y="591344"/>
            <a:ext cx="6906491" cy="5585619"/>
          </a:xfrm>
        </p:spPr>
        <p:txBody>
          <a:bodyPr anchor="ctr">
            <a:normAutofit/>
          </a:bodyPr>
          <a:lstStyle/>
          <a:p>
            <a:pPr marL="0" indent="0">
              <a:buNone/>
            </a:pPr>
            <a:r>
              <a:rPr lang="lv-LV" sz="2000" b="0" i="0" u="none" strike="noStrike" baseline="0" dirty="0">
                <a:latin typeface="Roboto" panose="02000000000000000000" pitchFamily="2" charset="0"/>
                <a:ea typeface="Roboto" panose="02000000000000000000" pitchFamily="2" charset="0"/>
              </a:rPr>
              <a:t>Paredzams, ka pieteikumos tiks risināts </a:t>
            </a:r>
            <a:r>
              <a:rPr lang="lv-LV" sz="2000" b="1" i="0" u="none" strike="noStrike" baseline="0" dirty="0">
                <a:latin typeface="Roboto" panose="02000000000000000000" pitchFamily="2" charset="0"/>
                <a:ea typeface="Roboto" panose="02000000000000000000" pitchFamily="2" charset="0"/>
              </a:rPr>
              <a:t>katrs</a:t>
            </a:r>
            <a:r>
              <a:rPr lang="lv-LV" sz="2000" b="0" i="0" u="none" strike="noStrike" baseline="0" dirty="0">
                <a:latin typeface="Roboto" panose="02000000000000000000" pitchFamily="2" charset="0"/>
                <a:ea typeface="Roboto" panose="02000000000000000000" pitchFamily="2" charset="0"/>
              </a:rPr>
              <a:t> no turpmāk minētajiem trim sagaidāmajiem rezultātiem:
1) Jaunas izpratnes koncepcijas, kas piemērojamas sistēmām, kas nav saistītas ar cilvēkiem,</a:t>
            </a:r>
            <a:r>
              <a:rPr lang="lv-LV" sz="2000" dirty="0">
                <a:latin typeface="Roboto" panose="02000000000000000000" pitchFamily="2" charset="0"/>
                <a:ea typeface="Roboto" panose="02000000000000000000" pitchFamily="2" charset="0"/>
              </a:rPr>
              <a:t> bet ir vairāk tehnoloģiskas.</a:t>
            </a:r>
          </a:p>
          <a:p>
            <a:pPr marL="0" indent="0">
              <a:buNone/>
            </a:pPr>
            <a:r>
              <a:rPr lang="lv-LV" sz="2000" b="0" i="0" u="none" strike="noStrike" baseline="0" dirty="0">
                <a:latin typeface="Roboto" panose="02000000000000000000" pitchFamily="2" charset="0"/>
                <a:ea typeface="Roboto" panose="02000000000000000000" pitchFamily="2" charset="0"/>
              </a:rPr>
              <a:t>2) Demonstrēt un apstiprināt šādas izpratnes nozīmi un pievienoto vērtību apzinātā tehnoloģijā, artefaktu klasē vai pakalpojumos, attiecībā uz kuriem apzināšanās iezīmes nodrošina patiesi atšķirīgu kvalitāti, piemēram, veiktspējas, elastīguma, uzticamības vai lietotāja pieredzes ziņā. 
3) Definēt integrējošu pieeju izpratnes veidošanai, tās tehnoloģisko instrumentu kopumu, vajadzības un sekas, kā arī tās robežas, tostarp ētikas un normatīvās prasības. </a:t>
            </a:r>
          </a:p>
          <a:p>
            <a:r>
              <a:rPr lang="lv-LV" sz="2000" b="0" i="0" u="none" strike="noStrike" spc="300" baseline="0" dirty="0">
                <a:latin typeface="Roboto" panose="02000000000000000000" pitchFamily="2" charset="0"/>
                <a:ea typeface="Roboto" panose="02000000000000000000" pitchFamily="2" charset="0"/>
              </a:rPr>
              <a:t>Šī problēma ir atvērta tikai sadarbības projektiem ar vismaz 3 partneriem.</a:t>
            </a:r>
            <a:endParaRPr lang="lv-LV" sz="2000" spc="300"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38977650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362EA6F-ADC0-4213-8A47-494A95D920AC}"/>
              </a:ext>
            </a:extLst>
          </p:cNvPr>
          <p:cNvSpPr>
            <a:spLocks noGrp="1"/>
          </p:cNvSpPr>
          <p:nvPr>
            <p:ph type="title"/>
          </p:nvPr>
        </p:nvSpPr>
        <p:spPr>
          <a:xfrm>
            <a:off x="329482" y="1447862"/>
            <a:ext cx="3200400" cy="4461163"/>
          </a:xfrm>
        </p:spPr>
        <p:txBody>
          <a:bodyPr>
            <a:normAutofit/>
          </a:bodyPr>
          <a:lstStyle/>
          <a:p>
            <a:r>
              <a:rPr lang="lv-LV" sz="4100" b="1" i="0" u="none" strike="noStrike" baseline="0" dirty="0">
                <a:solidFill>
                  <a:srgbClr val="FFFFFF"/>
                </a:solidFill>
                <a:latin typeface="Roboto" panose="02000000000000000000" pitchFamily="2" charset="0"/>
                <a:ea typeface="Roboto" panose="02000000000000000000" pitchFamily="2" charset="0"/>
              </a:rPr>
              <a:t>Instrumenti, lai izmērītu un stimulētu aktivitāti smadzeņu audos 
</a:t>
            </a:r>
            <a:endParaRPr lang="lv-LV" sz="4100" dirty="0">
              <a:solidFill>
                <a:srgbClr val="FFFFFF"/>
              </a:solidFill>
              <a:latin typeface="Roboto" panose="02000000000000000000" pitchFamily="2" charset="0"/>
              <a:ea typeface="Roboto" panose="02000000000000000000" pitchFamily="2" charset="0"/>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37E69A67-0825-4C37-B73F-2F30EA06D2A4}"/>
              </a:ext>
            </a:extLst>
          </p:cNvPr>
          <p:cNvSpPr>
            <a:spLocks noGrp="1"/>
          </p:cNvSpPr>
          <p:nvPr>
            <p:ph idx="1"/>
          </p:nvPr>
        </p:nvSpPr>
        <p:spPr>
          <a:xfrm>
            <a:off x="4447308" y="591344"/>
            <a:ext cx="6906491" cy="5585619"/>
          </a:xfrm>
        </p:spPr>
        <p:txBody>
          <a:bodyPr anchor="ctr">
            <a:normAutofit/>
          </a:bodyPr>
          <a:lstStyle/>
          <a:p>
            <a:pPr marL="0" indent="0">
              <a:lnSpc>
                <a:spcPct val="100000"/>
              </a:lnSpc>
              <a:buNone/>
            </a:pPr>
            <a:r>
              <a:rPr lang="en-US" sz="1500" b="0" i="0" u="none" strike="noStrike" baseline="0" dirty="0" err="1">
                <a:latin typeface="Roboto" panose="02000000000000000000" pitchFamily="2" charset="0"/>
                <a:ea typeface="Roboto" panose="02000000000000000000" pitchFamily="2" charset="0"/>
              </a:rPr>
              <a:t>Šim</a:t>
            </a:r>
            <a:r>
              <a:rPr lang="en-US" sz="1500" b="0" i="0" u="none" strike="noStrike" baseline="0" dirty="0">
                <a:latin typeface="Roboto" panose="02000000000000000000" pitchFamily="2" charset="0"/>
                <a:ea typeface="Roboto" panose="02000000000000000000" pitchFamily="2" charset="0"/>
              </a:rPr>
              <a:t> </a:t>
            </a:r>
            <a:r>
              <a:rPr lang="en-US" sz="1500" b="0" i="0" u="none" strike="noStrike" baseline="0" dirty="0" err="1">
                <a:latin typeface="Roboto" panose="02000000000000000000" pitchFamily="2" charset="0"/>
                <a:ea typeface="Roboto" panose="02000000000000000000" pitchFamily="2" charset="0"/>
              </a:rPr>
              <a:t>uzaicinājumam</a:t>
            </a:r>
            <a:r>
              <a:rPr lang="en-US" sz="1500" b="0" i="0" u="none" strike="noStrike" baseline="0" dirty="0">
                <a:latin typeface="Roboto" panose="02000000000000000000" pitchFamily="2" charset="0"/>
                <a:ea typeface="Roboto" panose="02000000000000000000" pitchFamily="2" charset="0"/>
              </a:rPr>
              <a:t> </a:t>
            </a:r>
            <a:r>
              <a:rPr lang="en-US" sz="1500" b="0" i="0" u="none" strike="noStrike" baseline="0" dirty="0" err="1">
                <a:latin typeface="Roboto" panose="02000000000000000000" pitchFamily="2" charset="0"/>
                <a:ea typeface="Roboto" panose="02000000000000000000" pitchFamily="2" charset="0"/>
              </a:rPr>
              <a:t>iesniegtajiem</a:t>
            </a:r>
            <a:r>
              <a:rPr lang="en-US" sz="1500" b="0" i="0" u="none" strike="noStrike" baseline="0" dirty="0">
                <a:latin typeface="Roboto" panose="02000000000000000000" pitchFamily="2" charset="0"/>
                <a:ea typeface="Roboto" panose="02000000000000000000" pitchFamily="2" charset="0"/>
              </a:rPr>
              <a:t> </a:t>
            </a:r>
            <a:r>
              <a:rPr lang="en-US" sz="1500" b="0" i="0" u="none" strike="noStrike" baseline="0" dirty="0" err="1">
                <a:latin typeface="Roboto" panose="02000000000000000000" pitchFamily="2" charset="0"/>
                <a:ea typeface="Roboto" panose="02000000000000000000" pitchFamily="2" charset="0"/>
              </a:rPr>
              <a:t>priekšlikumiem</a:t>
            </a:r>
            <a:r>
              <a:rPr lang="en-US" sz="1500" b="0" i="0" u="none" strike="noStrike" baseline="0" dirty="0">
                <a:latin typeface="Roboto" panose="02000000000000000000" pitchFamily="2" charset="0"/>
                <a:ea typeface="Roboto" panose="02000000000000000000" pitchFamily="2" charset="0"/>
              </a:rPr>
              <a:t> </a:t>
            </a:r>
            <a:r>
              <a:rPr lang="en-US" sz="1500" b="0" i="0" u="none" strike="noStrike" baseline="0" dirty="0" err="1">
                <a:latin typeface="Roboto" panose="02000000000000000000" pitchFamily="2" charset="0"/>
                <a:ea typeface="Roboto" panose="02000000000000000000" pitchFamily="2" charset="0"/>
              </a:rPr>
              <a:t>būtu</a:t>
            </a:r>
            <a:r>
              <a:rPr lang="en-US" sz="1500" b="0" i="0" u="none" strike="noStrike" baseline="0" dirty="0">
                <a:latin typeface="Roboto" panose="02000000000000000000" pitchFamily="2" charset="0"/>
                <a:ea typeface="Roboto" panose="02000000000000000000" pitchFamily="2" charset="0"/>
              </a:rPr>
              <a:t> </a:t>
            </a:r>
            <a:r>
              <a:rPr lang="en-US" sz="1500" b="0" i="0" u="none" strike="noStrike" baseline="0" dirty="0" err="1">
                <a:latin typeface="Roboto" panose="02000000000000000000" pitchFamily="2" charset="0"/>
                <a:ea typeface="Roboto" panose="02000000000000000000" pitchFamily="2" charset="0"/>
              </a:rPr>
              <a:t>jārisina</a:t>
            </a:r>
            <a:r>
              <a:rPr lang="en-US" sz="1500" b="0" i="0" u="none" strike="noStrike" baseline="0" dirty="0">
                <a:latin typeface="Roboto" panose="02000000000000000000" pitchFamily="2" charset="0"/>
                <a:ea typeface="Roboto" panose="02000000000000000000" pitchFamily="2" charset="0"/>
              </a:rPr>
              <a:t> </a:t>
            </a:r>
            <a:r>
              <a:rPr lang="en-US" sz="1500" b="0" i="0" u="sng" strike="noStrike" baseline="0" dirty="0" err="1">
                <a:latin typeface="Roboto" panose="02000000000000000000" pitchFamily="2" charset="0"/>
                <a:ea typeface="Roboto" panose="02000000000000000000" pitchFamily="2" charset="0"/>
              </a:rPr>
              <a:t>vismaz</a:t>
            </a:r>
            <a:r>
              <a:rPr lang="en-US" sz="1500" b="0" i="0" u="sng" strike="noStrike" baseline="0" dirty="0">
                <a:latin typeface="Roboto" panose="02000000000000000000" pitchFamily="2" charset="0"/>
                <a:ea typeface="Roboto" panose="02000000000000000000" pitchFamily="2" charset="0"/>
              </a:rPr>
              <a:t> </a:t>
            </a:r>
            <a:r>
              <a:rPr lang="en-US" sz="1500" b="0" i="0" u="sng" strike="noStrike" baseline="0" dirty="0" err="1">
                <a:latin typeface="Roboto" panose="02000000000000000000" pitchFamily="2" charset="0"/>
                <a:ea typeface="Roboto" panose="02000000000000000000" pitchFamily="2" charset="0"/>
              </a:rPr>
              <a:t>viena</a:t>
            </a:r>
            <a:r>
              <a:rPr lang="en-US" sz="1500" b="0" i="0" u="sng" strike="noStrike" baseline="0" dirty="0">
                <a:latin typeface="Roboto" panose="02000000000000000000" pitchFamily="2" charset="0"/>
                <a:ea typeface="Roboto" panose="02000000000000000000" pitchFamily="2" charset="0"/>
              </a:rPr>
              <a:t> no </a:t>
            </a:r>
            <a:r>
              <a:rPr lang="en-US" sz="1500" b="0" i="0" u="sng" strike="noStrike" baseline="0" dirty="0" err="1">
                <a:latin typeface="Roboto" panose="02000000000000000000" pitchFamily="2" charset="0"/>
                <a:ea typeface="Roboto" panose="02000000000000000000" pitchFamily="2" charset="0"/>
              </a:rPr>
              <a:t>šādām</a:t>
            </a:r>
            <a:r>
              <a:rPr lang="en-US" sz="1500" b="0" i="0" u="sng" strike="noStrike" baseline="0" dirty="0">
                <a:latin typeface="Roboto" panose="02000000000000000000" pitchFamily="2" charset="0"/>
                <a:ea typeface="Roboto" panose="02000000000000000000" pitchFamily="2" charset="0"/>
              </a:rPr>
              <a:t> </a:t>
            </a:r>
            <a:r>
              <a:rPr lang="en-US" sz="1500" b="0" i="0" u="sng" strike="noStrike" baseline="0" dirty="0" err="1">
                <a:latin typeface="Roboto" panose="02000000000000000000" pitchFamily="2" charset="0"/>
                <a:ea typeface="Roboto" panose="02000000000000000000" pitchFamily="2" charset="0"/>
              </a:rPr>
              <a:t>problēmām</a:t>
            </a:r>
            <a:r>
              <a:rPr lang="lv-LV" sz="1500" u="sng" dirty="0">
                <a:latin typeface="Roboto" panose="02000000000000000000" pitchFamily="2" charset="0"/>
                <a:ea typeface="Roboto" panose="02000000000000000000" pitchFamily="2" charset="0"/>
              </a:rPr>
              <a:t>:</a:t>
            </a:r>
            <a:endParaRPr lang="lv-LV" sz="1500" b="0" i="0" u="sng" strike="noStrike" baseline="0" dirty="0">
              <a:latin typeface="Roboto" panose="02000000000000000000" pitchFamily="2" charset="0"/>
              <a:ea typeface="Roboto" panose="02000000000000000000" pitchFamily="2" charset="0"/>
            </a:endParaRPr>
          </a:p>
          <a:p>
            <a:pPr>
              <a:lnSpc>
                <a:spcPct val="100000"/>
              </a:lnSpc>
            </a:pPr>
            <a:r>
              <a:rPr lang="lv-LV" sz="1500" b="0" i="0" u="none" strike="noStrike" baseline="0" dirty="0">
                <a:latin typeface="Roboto" panose="02000000000000000000" pitchFamily="2" charset="0"/>
                <a:ea typeface="Roboto" panose="02000000000000000000" pitchFamily="2" charset="0"/>
              </a:rPr>
              <a:t>Pilna ierīce ar unikālām iezīmēm, piemēram, vērsta uz pašlaik neārstētiem traucējumiem, kas piedāvā nepieredzētu </a:t>
            </a:r>
            <a:r>
              <a:rPr lang="lv-LV" sz="1500" b="0" i="0" u="none" strike="noStrike" baseline="0" dirty="0" err="1">
                <a:latin typeface="Roboto" panose="02000000000000000000" pitchFamily="2" charset="0"/>
                <a:ea typeface="Roboto" panose="02000000000000000000" pitchFamily="2" charset="0"/>
              </a:rPr>
              <a:t>miniaturizāciju</a:t>
            </a:r>
            <a:r>
              <a:rPr lang="lv-LV" sz="1500" b="0" i="0" u="none" strike="noStrike" baseline="0" dirty="0">
                <a:latin typeface="Roboto" panose="02000000000000000000" pitchFamily="2" charset="0"/>
                <a:ea typeface="Roboto" panose="02000000000000000000" pitchFamily="2" charset="0"/>
              </a:rPr>
              <a:t>, zemu latentuma slēgta cikla uzraudzības stimulācijas atgriezenisko saiti (ja nepieciešams), ļoti zemu enerģijas patēriņu, zemu/vidēju </a:t>
            </a:r>
            <a:r>
              <a:rPr lang="lv-LV" sz="1500" b="0" i="0" u="none" strike="noStrike" baseline="0" dirty="0" err="1">
                <a:latin typeface="Roboto" panose="02000000000000000000" pitchFamily="2" charset="0"/>
                <a:ea typeface="Roboto" panose="02000000000000000000" pitchFamily="2" charset="0"/>
              </a:rPr>
              <a:t>invazivitāti</a:t>
            </a:r>
            <a:r>
              <a:rPr lang="lv-LV" sz="1500" b="0" i="0" u="none" strike="noStrike" baseline="0" dirty="0">
                <a:latin typeface="Roboto" panose="02000000000000000000" pitchFamily="2" charset="0"/>
                <a:ea typeface="Roboto" panose="02000000000000000000" pitchFamily="2" charset="0"/>
              </a:rPr>
              <a:t> (piemēram, saderīgu ar implantāciju ar </a:t>
            </a:r>
            <a:r>
              <a:rPr lang="lv-LV" sz="1500" b="0" i="0" u="none" strike="noStrike" baseline="0" dirty="0" err="1">
                <a:latin typeface="Roboto" panose="02000000000000000000" pitchFamily="2" charset="0"/>
                <a:ea typeface="Roboto" panose="02000000000000000000" pitchFamily="2" charset="0"/>
              </a:rPr>
              <a:t>endoskopiskām</a:t>
            </a:r>
            <a:r>
              <a:rPr lang="lv-LV" sz="1500" b="0" i="0" u="none" strike="noStrike" baseline="0" dirty="0">
                <a:latin typeface="Roboto" panose="02000000000000000000" pitchFamily="2" charset="0"/>
                <a:ea typeface="Roboto" panose="02000000000000000000" pitchFamily="2" charset="0"/>
              </a:rPr>
              <a:t> metodēm), augstas izšķirtspējas, ilgtspējīgu utt. 
Jauni vai topoši fiziskie principi vai metodoloģijas, kas varētu būt pamats nākotnes smadzeņu sensoriem un/vai stimulācijas tehnoloģijām ar skaidrām un kvantitatīvi nosakāmām priekšrocībām. Uzmanības centrā ir metodes, kas var piedāvāt bezprecedenta datus par smadzeņu darbību vai kas ļauj nepieredzēti modulēt smadzeņu darbību terapeitiskos nolūkos vai smadzeņu un datora sasaistē. </a:t>
            </a:r>
            <a:endParaRPr lang="lv-LV" sz="1500" dirty="0">
              <a:latin typeface="Roboto" panose="02000000000000000000" pitchFamily="2" charset="0"/>
              <a:ea typeface="Roboto" panose="02000000000000000000" pitchFamily="2" charset="0"/>
            </a:endParaRPr>
          </a:p>
          <a:p>
            <a:pPr marL="0" indent="0">
              <a:lnSpc>
                <a:spcPct val="100000"/>
              </a:lnSpc>
              <a:buNone/>
            </a:pPr>
            <a:r>
              <a:rPr lang="en-US" sz="1500" b="0" i="0" u="none" strike="noStrike" baseline="0" dirty="0">
                <a:latin typeface="Roboto" panose="02000000000000000000" pitchFamily="2" charset="0"/>
                <a:ea typeface="Roboto" panose="02000000000000000000" pitchFamily="2" charset="0"/>
              </a:rPr>
              <a:t>P</a:t>
            </a:r>
            <a:r>
              <a:rPr lang="lv-LV" sz="1500" b="0" i="0" u="none" strike="noStrike" baseline="0" dirty="0" err="1">
                <a:latin typeface="Roboto" panose="02000000000000000000" pitchFamily="2" charset="0"/>
                <a:ea typeface="Roboto" panose="02000000000000000000" pitchFamily="2" charset="0"/>
              </a:rPr>
              <a:t>ieteik</a:t>
            </a:r>
            <a:r>
              <a:rPr lang="en-US" sz="1500" b="0" i="0" u="none" strike="noStrike" baseline="0" dirty="0" err="1">
                <a:latin typeface="Roboto" panose="02000000000000000000" pitchFamily="2" charset="0"/>
                <a:ea typeface="Roboto" panose="02000000000000000000" pitchFamily="2" charset="0"/>
              </a:rPr>
              <a:t>umi</a:t>
            </a:r>
            <a:r>
              <a:rPr lang="en-US" sz="1500" b="0" i="0" u="none" strike="noStrike" baseline="0" dirty="0">
                <a:latin typeface="Roboto" panose="02000000000000000000" pitchFamily="2" charset="0"/>
                <a:ea typeface="Roboto" panose="02000000000000000000" pitchFamily="2" charset="0"/>
              </a:rPr>
              <a:t>, kas </a:t>
            </a:r>
            <a:r>
              <a:rPr lang="en-US" sz="1500" b="0" i="0" u="none" strike="noStrike" baseline="0" dirty="0" err="1">
                <a:latin typeface="Roboto" panose="02000000000000000000" pitchFamily="2" charset="0"/>
                <a:ea typeface="Roboto" panose="02000000000000000000" pitchFamily="2" charset="0"/>
              </a:rPr>
              <a:t>vērsti</a:t>
            </a:r>
            <a:r>
              <a:rPr lang="en-US" sz="1500" b="0" i="0" u="none" strike="noStrike" baseline="0" dirty="0">
                <a:latin typeface="Roboto" panose="02000000000000000000" pitchFamily="2" charset="0"/>
                <a:ea typeface="Roboto" panose="02000000000000000000" pitchFamily="2" charset="0"/>
              </a:rPr>
              <a:t> </a:t>
            </a:r>
            <a:r>
              <a:rPr lang="en-US" sz="1500" b="0" i="0" u="none" strike="noStrike" baseline="0" dirty="0" err="1">
                <a:latin typeface="Roboto" panose="02000000000000000000" pitchFamily="2" charset="0"/>
                <a:ea typeface="Roboto" panose="02000000000000000000" pitchFamily="2" charset="0"/>
              </a:rPr>
              <a:t>uz</a:t>
            </a:r>
            <a:r>
              <a:rPr lang="en-US" sz="1500" b="0" i="0" u="none" strike="noStrike" baseline="0" dirty="0">
                <a:latin typeface="Roboto" panose="02000000000000000000" pitchFamily="2" charset="0"/>
                <a:ea typeface="Roboto" panose="02000000000000000000" pitchFamily="2" charset="0"/>
              </a:rPr>
              <a:t> </a:t>
            </a:r>
            <a:r>
              <a:rPr lang="en-US" sz="1500" b="0" i="0" u="none" strike="noStrike" baseline="0" dirty="0" err="1">
                <a:latin typeface="Roboto" panose="02000000000000000000" pitchFamily="2" charset="0"/>
                <a:ea typeface="Roboto" panose="02000000000000000000" pitchFamily="2" charset="0"/>
              </a:rPr>
              <a:t>pilnu</a:t>
            </a:r>
            <a:r>
              <a:rPr lang="en-US" sz="1500" b="0" i="0" u="none" strike="noStrike" baseline="0" dirty="0">
                <a:latin typeface="Roboto" panose="02000000000000000000" pitchFamily="2" charset="0"/>
                <a:ea typeface="Roboto" panose="02000000000000000000" pitchFamily="2" charset="0"/>
              </a:rPr>
              <a:t> </a:t>
            </a:r>
            <a:r>
              <a:rPr lang="en-US" sz="1500" b="0" i="0" u="none" strike="noStrike" baseline="0" dirty="0" err="1">
                <a:latin typeface="Roboto" panose="02000000000000000000" pitchFamily="2" charset="0"/>
                <a:ea typeface="Roboto" panose="02000000000000000000" pitchFamily="2" charset="0"/>
              </a:rPr>
              <a:t>ierīci</a:t>
            </a:r>
            <a:r>
              <a:rPr lang="en-US" sz="1500" b="0" i="0" u="none" strike="noStrike" baseline="0" dirty="0">
                <a:latin typeface="Roboto" panose="02000000000000000000" pitchFamily="2" charset="0"/>
                <a:ea typeface="Roboto" panose="02000000000000000000" pitchFamily="2" charset="0"/>
              </a:rPr>
              <a:t>, </a:t>
            </a:r>
            <a:r>
              <a:rPr lang="en-US" sz="1500" b="0" i="0" u="none" strike="noStrike" baseline="0" dirty="0" err="1">
                <a:latin typeface="Roboto" panose="02000000000000000000" pitchFamily="2" charset="0"/>
                <a:ea typeface="Roboto" panose="02000000000000000000" pitchFamily="2" charset="0"/>
              </a:rPr>
              <a:t>tiek</a:t>
            </a:r>
            <a:r>
              <a:rPr lang="en-US" sz="1500" b="0" i="0" u="none" strike="noStrike" baseline="0" dirty="0">
                <a:latin typeface="Roboto" panose="02000000000000000000" pitchFamily="2" charset="0"/>
                <a:ea typeface="Roboto" panose="02000000000000000000" pitchFamily="2" charset="0"/>
              </a:rPr>
              <a:t> </a:t>
            </a:r>
            <a:r>
              <a:rPr lang="en-US" sz="1500" b="0" i="0" u="none" strike="noStrike" baseline="0" dirty="0" err="1">
                <a:latin typeface="Roboto" panose="02000000000000000000" pitchFamily="2" charset="0"/>
                <a:ea typeface="Roboto" panose="02000000000000000000" pitchFamily="2" charset="0"/>
              </a:rPr>
              <a:t>stingri</a:t>
            </a:r>
            <a:r>
              <a:rPr lang="en-US" sz="1500" b="0" i="0" u="none" strike="noStrike" baseline="0" dirty="0">
                <a:latin typeface="Roboto" panose="02000000000000000000" pitchFamily="2" charset="0"/>
                <a:ea typeface="Roboto" panose="02000000000000000000" pitchFamily="2" charset="0"/>
              </a:rPr>
              <a:t> </a:t>
            </a:r>
            <a:r>
              <a:rPr lang="en-US" sz="1500" b="0" i="0" u="none" strike="noStrike" baseline="0" dirty="0" err="1">
                <a:latin typeface="Roboto" panose="02000000000000000000" pitchFamily="2" charset="0"/>
                <a:ea typeface="Roboto" panose="02000000000000000000" pitchFamily="2" charset="0"/>
              </a:rPr>
              <a:t>mudināti</a:t>
            </a:r>
            <a:r>
              <a:rPr lang="en-US" sz="1500" b="0" i="0" u="none" strike="noStrike" baseline="0" dirty="0">
                <a:latin typeface="Roboto" panose="02000000000000000000" pitchFamily="2" charset="0"/>
                <a:ea typeface="Roboto" panose="02000000000000000000" pitchFamily="2" charset="0"/>
              </a:rPr>
              <a:t> </a:t>
            </a:r>
            <a:r>
              <a:rPr lang="en-US" sz="1500" b="0" i="0" u="none" strike="noStrike" baseline="0" dirty="0" err="1">
                <a:latin typeface="Roboto" panose="02000000000000000000" pitchFamily="2" charset="0"/>
                <a:ea typeface="Roboto" panose="02000000000000000000" pitchFamily="2" charset="0"/>
              </a:rPr>
              <a:t>izstrādāt</a:t>
            </a:r>
            <a:r>
              <a:rPr lang="en-US" sz="1500" b="0" i="0" u="none" strike="noStrike" baseline="0" dirty="0">
                <a:latin typeface="Roboto" panose="02000000000000000000" pitchFamily="2" charset="0"/>
                <a:ea typeface="Roboto" panose="02000000000000000000" pitchFamily="2" charset="0"/>
              </a:rPr>
              <a:t> </a:t>
            </a:r>
            <a:r>
              <a:rPr lang="en-US" sz="1500" b="0" i="0" u="none" strike="noStrike" baseline="0" dirty="0" err="1">
                <a:latin typeface="Roboto" panose="02000000000000000000" pitchFamily="2" charset="0"/>
                <a:ea typeface="Roboto" panose="02000000000000000000" pitchFamily="2" charset="0"/>
              </a:rPr>
              <a:t>ticamu</a:t>
            </a:r>
            <a:r>
              <a:rPr lang="en-US" sz="1500" b="0" i="0" u="none" strike="noStrike" baseline="0" dirty="0">
                <a:latin typeface="Roboto" panose="02000000000000000000" pitchFamily="2" charset="0"/>
                <a:ea typeface="Roboto" panose="02000000000000000000" pitchFamily="2" charset="0"/>
              </a:rPr>
              <a:t> </a:t>
            </a:r>
            <a:r>
              <a:rPr lang="en-US" sz="1500" b="0" i="0" u="none" strike="noStrike" baseline="0" dirty="0" err="1">
                <a:latin typeface="Roboto" panose="02000000000000000000" pitchFamily="2" charset="0"/>
                <a:ea typeface="Roboto" panose="02000000000000000000" pitchFamily="2" charset="0"/>
              </a:rPr>
              <a:t>darba</a:t>
            </a:r>
            <a:r>
              <a:rPr lang="en-US" sz="1500" b="0" i="0" u="none" strike="noStrike" baseline="0" dirty="0">
                <a:latin typeface="Roboto" panose="02000000000000000000" pitchFamily="2" charset="0"/>
                <a:ea typeface="Roboto" panose="02000000000000000000" pitchFamily="2" charset="0"/>
              </a:rPr>
              <a:t> </a:t>
            </a:r>
            <a:r>
              <a:rPr lang="en-US" sz="1500" b="0" i="0" u="none" strike="noStrike" baseline="0" dirty="0" err="1">
                <a:latin typeface="Roboto" panose="02000000000000000000" pitchFamily="2" charset="0"/>
                <a:ea typeface="Roboto" panose="02000000000000000000" pitchFamily="2" charset="0"/>
              </a:rPr>
              <a:t>plānu</a:t>
            </a:r>
            <a:r>
              <a:rPr lang="en-US" sz="1500" b="0" i="0" u="none" strike="noStrike" baseline="0" dirty="0">
                <a:latin typeface="Roboto" panose="02000000000000000000" pitchFamily="2" charset="0"/>
                <a:ea typeface="Roboto" panose="02000000000000000000" pitchFamily="2" charset="0"/>
              </a:rPr>
              <a:t>, </a:t>
            </a:r>
            <a:r>
              <a:rPr lang="en-US" sz="1500" b="0" i="0" u="none" strike="noStrike" baseline="0" dirty="0" err="1">
                <a:latin typeface="Roboto" panose="02000000000000000000" pitchFamily="2" charset="0"/>
                <a:ea typeface="Roboto" panose="02000000000000000000" pitchFamily="2" charset="0"/>
              </a:rPr>
              <a:t>lai</a:t>
            </a:r>
            <a:r>
              <a:rPr lang="en-US" sz="1500" b="0" i="0" u="none" strike="noStrike" baseline="0" dirty="0">
                <a:latin typeface="Roboto" panose="02000000000000000000" pitchFamily="2" charset="0"/>
                <a:ea typeface="Roboto" panose="02000000000000000000" pitchFamily="2" charset="0"/>
              </a:rPr>
              <a:t> </a:t>
            </a:r>
            <a:r>
              <a:rPr lang="en-US" sz="1500" b="0" i="0" u="none" strike="noStrike" baseline="0" dirty="0" err="1">
                <a:latin typeface="Roboto" panose="02000000000000000000" pitchFamily="2" charset="0"/>
                <a:ea typeface="Roboto" panose="02000000000000000000" pitchFamily="2" charset="0"/>
              </a:rPr>
              <a:t>līdz</a:t>
            </a:r>
            <a:r>
              <a:rPr lang="en-US" sz="1500" b="0" i="0" u="none" strike="noStrike" baseline="0" dirty="0">
                <a:latin typeface="Roboto" panose="02000000000000000000" pitchFamily="2" charset="0"/>
                <a:ea typeface="Roboto" panose="02000000000000000000" pitchFamily="2" charset="0"/>
              </a:rPr>
              <a:t> </a:t>
            </a:r>
            <a:r>
              <a:rPr lang="en-US" sz="1500" b="0" i="0" u="none" strike="noStrike" baseline="0" dirty="0" err="1">
                <a:latin typeface="Roboto" panose="02000000000000000000" pitchFamily="2" charset="0"/>
                <a:ea typeface="Roboto" panose="02000000000000000000" pitchFamily="2" charset="0"/>
              </a:rPr>
              <a:t>projekta</a:t>
            </a:r>
            <a:r>
              <a:rPr lang="en-US" sz="1500" b="0" i="0" u="none" strike="noStrike" baseline="0" dirty="0">
                <a:latin typeface="Roboto" panose="02000000000000000000" pitchFamily="2" charset="0"/>
                <a:ea typeface="Roboto" panose="02000000000000000000" pitchFamily="2" charset="0"/>
              </a:rPr>
              <a:t> </a:t>
            </a:r>
            <a:r>
              <a:rPr lang="en-US" sz="1500" b="0" i="0" u="none" strike="noStrike" baseline="0" dirty="0" err="1">
                <a:latin typeface="Roboto" panose="02000000000000000000" pitchFamily="2" charset="0"/>
                <a:ea typeface="Roboto" panose="02000000000000000000" pitchFamily="2" charset="0"/>
              </a:rPr>
              <a:t>beigām</a:t>
            </a:r>
            <a:r>
              <a:rPr lang="en-US" sz="1500" b="0" i="0" u="none" strike="noStrike" baseline="0" dirty="0">
                <a:latin typeface="Roboto" panose="02000000000000000000" pitchFamily="2" charset="0"/>
                <a:ea typeface="Roboto" panose="02000000000000000000" pitchFamily="2" charset="0"/>
              </a:rPr>
              <a:t> </a:t>
            </a:r>
            <a:r>
              <a:rPr lang="en-US" sz="1500" b="0" i="0" u="none" strike="noStrike" baseline="0" dirty="0" err="1">
                <a:latin typeface="Roboto" panose="02000000000000000000" pitchFamily="2" charset="0"/>
                <a:ea typeface="Roboto" panose="02000000000000000000" pitchFamily="2" charset="0"/>
              </a:rPr>
              <a:t>realizētu</a:t>
            </a:r>
            <a:r>
              <a:rPr lang="en-US" sz="1500" b="0" i="0" u="none" strike="noStrike" baseline="0" dirty="0">
                <a:latin typeface="Roboto" panose="02000000000000000000" pitchFamily="2" charset="0"/>
                <a:ea typeface="Roboto" panose="02000000000000000000" pitchFamily="2" charset="0"/>
              </a:rPr>
              <a:t> </a:t>
            </a:r>
            <a:r>
              <a:rPr lang="en-US" sz="1500" b="0" i="0" u="none" strike="noStrike" baseline="0" dirty="0" err="1">
                <a:latin typeface="Roboto" panose="02000000000000000000" pitchFamily="2" charset="0"/>
                <a:ea typeface="Roboto" panose="02000000000000000000" pitchFamily="2" charset="0"/>
              </a:rPr>
              <a:t>vismaz</a:t>
            </a:r>
            <a:r>
              <a:rPr lang="en-US" sz="1500" b="0" i="0" u="none" strike="noStrike" baseline="0" dirty="0">
                <a:latin typeface="Roboto" panose="02000000000000000000" pitchFamily="2" charset="0"/>
                <a:ea typeface="Roboto" panose="02000000000000000000" pitchFamily="2" charset="0"/>
              </a:rPr>
              <a:t> 1) </a:t>
            </a:r>
            <a:r>
              <a:rPr lang="en-US" sz="1500" b="0" i="0" u="none" strike="noStrike" baseline="0" dirty="0" err="1">
                <a:latin typeface="Roboto" panose="02000000000000000000" pitchFamily="2" charset="0"/>
                <a:ea typeface="Roboto" panose="02000000000000000000" pitchFamily="2" charset="0"/>
              </a:rPr>
              <a:t>darba</a:t>
            </a:r>
            <a:r>
              <a:rPr lang="en-US" sz="1500" b="0" i="0" u="none" strike="noStrike" baseline="0" dirty="0">
                <a:latin typeface="Roboto" panose="02000000000000000000" pitchFamily="2" charset="0"/>
                <a:ea typeface="Roboto" panose="02000000000000000000" pitchFamily="2" charset="0"/>
              </a:rPr>
              <a:t> </a:t>
            </a:r>
            <a:r>
              <a:rPr lang="en-US" sz="1500" b="0" i="0" u="none" strike="noStrike" baseline="0" dirty="0" err="1">
                <a:latin typeface="Roboto" panose="02000000000000000000" pitchFamily="2" charset="0"/>
                <a:ea typeface="Roboto" panose="02000000000000000000" pitchFamily="2" charset="0"/>
              </a:rPr>
              <a:t>prototipa</a:t>
            </a:r>
            <a:r>
              <a:rPr lang="en-US" sz="1500" b="0" i="0" u="none" strike="noStrike" baseline="0" dirty="0">
                <a:latin typeface="Roboto" panose="02000000000000000000" pitchFamily="2" charset="0"/>
                <a:ea typeface="Roboto" panose="02000000000000000000" pitchFamily="2" charset="0"/>
              </a:rPr>
              <a:t> </a:t>
            </a:r>
            <a:r>
              <a:rPr lang="en-US" sz="1500" b="0" i="0" u="none" strike="noStrike" baseline="0" dirty="0" err="1">
                <a:latin typeface="Roboto" panose="02000000000000000000" pitchFamily="2" charset="0"/>
                <a:ea typeface="Roboto" panose="02000000000000000000" pitchFamily="2" charset="0"/>
              </a:rPr>
              <a:t>ierīci</a:t>
            </a:r>
            <a:r>
              <a:rPr lang="en-US" sz="1500" b="0" i="0" u="none" strike="noStrike" baseline="0" dirty="0">
                <a:latin typeface="Roboto" panose="02000000000000000000" pitchFamily="2" charset="0"/>
                <a:ea typeface="Roboto" panose="02000000000000000000" pitchFamily="2" charset="0"/>
              </a:rPr>
              <a:t> </a:t>
            </a:r>
            <a:r>
              <a:rPr lang="en-US" sz="1500" b="0" i="0" u="none" strike="noStrike" baseline="0" dirty="0" err="1">
                <a:latin typeface="Roboto" panose="02000000000000000000" pitchFamily="2" charset="0"/>
                <a:ea typeface="Roboto" panose="02000000000000000000" pitchFamily="2" charset="0"/>
              </a:rPr>
              <a:t>vai</a:t>
            </a:r>
            <a:r>
              <a:rPr lang="en-US" sz="1500" b="0" i="0" u="none" strike="noStrike" baseline="0" dirty="0">
                <a:latin typeface="Roboto" panose="02000000000000000000" pitchFamily="2" charset="0"/>
                <a:ea typeface="Roboto" panose="02000000000000000000" pitchFamily="2" charset="0"/>
              </a:rPr>
              <a:t> </a:t>
            </a:r>
            <a:r>
              <a:rPr lang="en-US" sz="1500" b="0" i="0" u="none" strike="noStrike" baseline="0" dirty="0" err="1">
                <a:latin typeface="Roboto" panose="02000000000000000000" pitchFamily="2" charset="0"/>
                <a:ea typeface="Roboto" panose="02000000000000000000" pitchFamily="2" charset="0"/>
              </a:rPr>
              <a:t>instrumentu</a:t>
            </a:r>
            <a:r>
              <a:rPr lang="en-US" sz="1500" b="0" i="0" u="none" strike="noStrike" baseline="0" dirty="0">
                <a:latin typeface="Roboto" panose="02000000000000000000" pitchFamily="2" charset="0"/>
                <a:ea typeface="Roboto" panose="02000000000000000000" pitchFamily="2" charset="0"/>
              </a:rPr>
              <a:t> un 2) </a:t>
            </a:r>
            <a:r>
              <a:rPr lang="en-US" sz="1500" b="0" i="0" u="none" strike="noStrike" baseline="0" dirty="0" err="1">
                <a:latin typeface="Roboto" panose="02000000000000000000" pitchFamily="2" charset="0"/>
                <a:ea typeface="Roboto" panose="02000000000000000000" pitchFamily="2" charset="0"/>
              </a:rPr>
              <a:t>pirmsklīniskos</a:t>
            </a:r>
            <a:r>
              <a:rPr lang="en-US" sz="1500" b="0" i="0" u="none" strike="noStrike" baseline="0" dirty="0">
                <a:latin typeface="Roboto" panose="02000000000000000000" pitchFamily="2" charset="0"/>
                <a:ea typeface="Roboto" panose="02000000000000000000" pitchFamily="2" charset="0"/>
              </a:rPr>
              <a:t> </a:t>
            </a:r>
            <a:r>
              <a:rPr lang="en-US" sz="1500" b="0" i="0" u="none" strike="noStrike" baseline="0" dirty="0" err="1">
                <a:latin typeface="Roboto" panose="02000000000000000000" pitchFamily="2" charset="0"/>
                <a:ea typeface="Roboto" panose="02000000000000000000" pitchFamily="2" charset="0"/>
              </a:rPr>
              <a:t>datus</a:t>
            </a:r>
            <a:r>
              <a:rPr lang="en-US" sz="1500" b="0" i="0" u="none" strike="noStrike" baseline="0" dirty="0">
                <a:latin typeface="Roboto" panose="02000000000000000000" pitchFamily="2" charset="0"/>
                <a:ea typeface="Roboto" panose="02000000000000000000" pitchFamily="2" charset="0"/>
              </a:rPr>
              <a:t> </a:t>
            </a:r>
            <a:r>
              <a:rPr lang="en-US" sz="1500" b="0" i="0" u="none" strike="noStrike" baseline="0" dirty="0" err="1">
                <a:latin typeface="Roboto" panose="02000000000000000000" pitchFamily="2" charset="0"/>
                <a:ea typeface="Roboto" panose="02000000000000000000" pitchFamily="2" charset="0"/>
              </a:rPr>
              <a:t>ar</a:t>
            </a:r>
            <a:r>
              <a:rPr lang="en-US" sz="1500" b="0" i="0" u="none" strike="noStrike" baseline="0" dirty="0">
                <a:latin typeface="Roboto" panose="02000000000000000000" pitchFamily="2" charset="0"/>
                <a:ea typeface="Roboto" panose="02000000000000000000" pitchFamily="2" charset="0"/>
              </a:rPr>
              <a:t> </a:t>
            </a:r>
            <a:r>
              <a:rPr lang="en-US" sz="1500" b="0" i="0" u="none" strike="noStrike" baseline="0" dirty="0" err="1">
                <a:latin typeface="Roboto" panose="02000000000000000000" pitchFamily="2" charset="0"/>
                <a:ea typeface="Roboto" panose="02000000000000000000" pitchFamily="2" charset="0"/>
              </a:rPr>
              <a:t>pierādījumiem</a:t>
            </a:r>
            <a:r>
              <a:rPr lang="en-US" sz="1500" b="0" i="0" u="none" strike="noStrike" baseline="0" dirty="0">
                <a:latin typeface="Roboto" panose="02000000000000000000" pitchFamily="2" charset="0"/>
                <a:ea typeface="Roboto" panose="02000000000000000000" pitchFamily="2" charset="0"/>
              </a:rPr>
              <a:t> par </a:t>
            </a:r>
            <a:r>
              <a:rPr lang="en-US" sz="1500" b="0" i="0" u="none" strike="noStrike" baseline="0" dirty="0" err="1">
                <a:latin typeface="Roboto" panose="02000000000000000000" pitchFamily="2" charset="0"/>
                <a:ea typeface="Roboto" panose="02000000000000000000" pitchFamily="2" charset="0"/>
              </a:rPr>
              <a:t>terapeitisko</a:t>
            </a:r>
            <a:r>
              <a:rPr lang="en-US" sz="1500" b="0" i="0" u="none" strike="noStrike" baseline="0" dirty="0">
                <a:latin typeface="Roboto" panose="02000000000000000000" pitchFamily="2" charset="0"/>
                <a:ea typeface="Roboto" panose="02000000000000000000" pitchFamily="2" charset="0"/>
              </a:rPr>
              <a:t> </a:t>
            </a:r>
            <a:r>
              <a:rPr lang="en-US" sz="1500" b="0" i="0" u="none" strike="noStrike" baseline="0" dirty="0" err="1">
                <a:latin typeface="Roboto" panose="02000000000000000000" pitchFamily="2" charset="0"/>
                <a:ea typeface="Roboto" panose="02000000000000000000" pitchFamily="2" charset="0"/>
              </a:rPr>
              <a:t>darbību</a:t>
            </a:r>
            <a:r>
              <a:rPr lang="en-US" sz="1500" b="0" i="0" u="none" strike="noStrike" baseline="0" dirty="0">
                <a:latin typeface="Roboto" panose="02000000000000000000" pitchFamily="2" charset="0"/>
                <a:ea typeface="Roboto" panose="02000000000000000000" pitchFamily="2" charset="0"/>
              </a:rPr>
              <a:t>. 
</a:t>
            </a:r>
            <a:r>
              <a:rPr lang="lv-LV" sz="1500" b="0" i="0" u="none" strike="noStrike" baseline="0" dirty="0">
                <a:solidFill>
                  <a:schemeClr val="bg2">
                    <a:lumMod val="50000"/>
                  </a:schemeClr>
                </a:solidFill>
                <a:latin typeface="Roboto" panose="02000000000000000000" pitchFamily="2" charset="0"/>
                <a:ea typeface="Roboto" panose="02000000000000000000" pitchFamily="2" charset="0"/>
              </a:rPr>
              <a:t>Būtu jāņem vērā </a:t>
            </a:r>
            <a:r>
              <a:rPr lang="lv-LV" sz="1500" b="1" i="0" u="none" strike="noStrike" baseline="0" dirty="0">
                <a:solidFill>
                  <a:schemeClr val="bg2">
                    <a:lumMod val="50000"/>
                  </a:schemeClr>
                </a:solidFill>
                <a:latin typeface="Roboto" panose="02000000000000000000" pitchFamily="2" charset="0"/>
                <a:ea typeface="Roboto" panose="02000000000000000000" pitchFamily="2" charset="0"/>
              </a:rPr>
              <a:t>dzimumu līdztiesība.</a:t>
            </a:r>
            <a:endParaRPr lang="lv-LV" sz="1500" b="1" dirty="0">
              <a:solidFill>
                <a:schemeClr val="bg2">
                  <a:lumMod val="50000"/>
                </a:schemeClr>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276790693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48CC9F8-5958-4019-9E86-7FBD1177ADB2}"/>
              </a:ext>
            </a:extLst>
          </p:cNvPr>
          <p:cNvSpPr>
            <a:spLocks noGrp="1"/>
          </p:cNvSpPr>
          <p:nvPr>
            <p:ph type="title"/>
          </p:nvPr>
        </p:nvSpPr>
        <p:spPr>
          <a:xfrm>
            <a:off x="686834" y="1153572"/>
            <a:ext cx="3200400" cy="4461163"/>
          </a:xfrm>
        </p:spPr>
        <p:txBody>
          <a:bodyPr>
            <a:normAutofit/>
          </a:bodyPr>
          <a:lstStyle/>
          <a:p>
            <a:r>
              <a:rPr lang="lv-LV" sz="3700" b="1" i="0" u="none" strike="noStrike" baseline="0" dirty="0">
                <a:solidFill>
                  <a:srgbClr val="FFFFFF"/>
                </a:solidFill>
                <a:latin typeface="Roboto" panose="02000000000000000000" pitchFamily="2" charset="0"/>
                <a:ea typeface="Roboto" panose="02000000000000000000" pitchFamily="2" charset="0"/>
              </a:rPr>
              <a:t>Jaunās tehnoloģijas šūnu un gēnu terapijā
</a:t>
            </a:r>
            <a:endParaRPr lang="lv-LV" sz="3700" dirty="0">
              <a:solidFill>
                <a:srgbClr val="FFFFFF"/>
              </a:solidFill>
              <a:latin typeface="Roboto" panose="02000000000000000000" pitchFamily="2" charset="0"/>
              <a:ea typeface="Roboto" panose="02000000000000000000" pitchFamily="2" charset="0"/>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876446BE-D378-43EB-8C8B-38C1D0E96BB9}"/>
              </a:ext>
            </a:extLst>
          </p:cNvPr>
          <p:cNvSpPr>
            <a:spLocks noGrp="1"/>
          </p:cNvSpPr>
          <p:nvPr>
            <p:ph idx="1"/>
          </p:nvPr>
        </p:nvSpPr>
        <p:spPr>
          <a:xfrm>
            <a:off x="4447308" y="591344"/>
            <a:ext cx="6906491" cy="5585619"/>
          </a:xfrm>
        </p:spPr>
        <p:txBody>
          <a:bodyPr anchor="ctr">
            <a:normAutofit/>
          </a:bodyPr>
          <a:lstStyle/>
          <a:p>
            <a:pPr marL="0" indent="0">
              <a:lnSpc>
                <a:spcPct val="100000"/>
              </a:lnSpc>
              <a:buNone/>
            </a:pPr>
            <a:r>
              <a:rPr lang="lv-LV" sz="1500" b="0" i="0" u="none" strike="noStrike" baseline="0" dirty="0">
                <a:latin typeface="Roboto" panose="02000000000000000000" pitchFamily="2" charset="0"/>
                <a:ea typeface="Roboto" panose="02000000000000000000" pitchFamily="2" charset="0"/>
              </a:rPr>
              <a:t>Priekšlikuma iesniedzēji tiek aicināti iesniegt ar slimību vai slimībām nesaistītus priekšlikumus, kas</a:t>
            </a:r>
            <a:r>
              <a:rPr lang="lv-LV" sz="1500" b="1" i="0" u="none" strike="noStrike" baseline="0" dirty="0">
                <a:latin typeface="Roboto" panose="02000000000000000000" pitchFamily="2" charset="0"/>
                <a:ea typeface="Roboto" panose="02000000000000000000" pitchFamily="2" charset="0"/>
              </a:rPr>
              <a:t> vērsti uz jaunām tehnoloģijām vai tehnoloģiskiem risinājumiem</a:t>
            </a:r>
            <a:r>
              <a:rPr lang="lv-LV" sz="1500" b="0" i="0" u="none" strike="noStrike" baseline="0" dirty="0">
                <a:latin typeface="Roboto" panose="02000000000000000000" pitchFamily="2" charset="0"/>
                <a:ea typeface="Roboto" panose="02000000000000000000" pitchFamily="2" charset="0"/>
              </a:rPr>
              <a:t>, kuru mērķis </a:t>
            </a:r>
            <a:r>
              <a:rPr lang="lv-LV" sz="1500" b="0" i="0" u="none" strike="noStrike" baseline="0" dirty="0">
                <a:highlight>
                  <a:srgbClr val="FFC000"/>
                </a:highlight>
                <a:latin typeface="Roboto" panose="02000000000000000000" pitchFamily="2" charset="0"/>
                <a:ea typeface="Roboto" panose="02000000000000000000" pitchFamily="2" charset="0"/>
              </a:rPr>
              <a:t>ir pārvarēt pašreizējās šūnu un gēnu terapijas problēmas </a:t>
            </a:r>
            <a:r>
              <a:rPr lang="lv-LV" sz="1500" b="0" i="0" u="none" strike="noStrike" baseline="0" dirty="0">
                <a:latin typeface="Roboto" panose="02000000000000000000" pitchFamily="2" charset="0"/>
                <a:ea typeface="Roboto" panose="02000000000000000000" pitchFamily="2" charset="0"/>
              </a:rPr>
              <a:t>vienā vai vairākās turpmāk uzskaitītajās jomās, bet neaprobežoties tikai ar šīm jomām: 
1) Šūnu terapijas ražošanas un produktu attīstība (klīniskā stadi</a:t>
            </a:r>
            <a:r>
              <a:rPr lang="lv-LV" sz="1500" dirty="0">
                <a:latin typeface="Roboto" panose="02000000000000000000" pitchFamily="2" charset="0"/>
                <a:ea typeface="Roboto" panose="02000000000000000000" pitchFamily="2" charset="0"/>
              </a:rPr>
              <a:t>ja)</a:t>
            </a:r>
            <a:r>
              <a:rPr lang="lv-LV" sz="1500" b="0" i="0" u="none" strike="noStrike" baseline="0" dirty="0">
                <a:latin typeface="Roboto" panose="02000000000000000000" pitchFamily="2" charset="0"/>
                <a:ea typeface="Roboto" panose="02000000000000000000" pitchFamily="2" charset="0"/>
              </a:rPr>
              <a:t>
2) Adaptīvo šūnu terapijas uzlabošana 
3) Nākamās paaudzes vēža šūnu terapijas identificēšana
4) Šūnu terapijas piemērošana vēža pacientu ārstēšanai personalizētā veidā</a:t>
            </a:r>
          </a:p>
          <a:p>
            <a:pPr marL="0" indent="0">
              <a:lnSpc>
                <a:spcPct val="100000"/>
              </a:lnSpc>
              <a:buNone/>
            </a:pPr>
            <a:r>
              <a:rPr lang="lv-LV" sz="1500" b="0" i="0" u="none" strike="noStrike" baseline="0" dirty="0">
                <a:latin typeface="Roboto" panose="02000000000000000000" pitchFamily="2" charset="0"/>
                <a:ea typeface="Roboto" panose="02000000000000000000" pitchFamily="2" charset="0"/>
              </a:rPr>
              <a:t>5) Gēnu piegādes sistēmu (vektoru) efektivitātes uzlabošana un riska mazināšana
6) Gēnu terapijas ražošanas procesu/ražošanas uzlabošana</a:t>
            </a:r>
          </a:p>
          <a:p>
            <a:pPr>
              <a:lnSpc>
                <a:spcPct val="100000"/>
              </a:lnSpc>
            </a:pPr>
            <a:endParaRPr lang="lv-LV" sz="1500" dirty="0">
              <a:latin typeface="Roboto" panose="02000000000000000000" pitchFamily="2" charset="0"/>
              <a:ea typeface="Roboto" panose="02000000000000000000" pitchFamily="2" charset="0"/>
            </a:endParaRPr>
          </a:p>
          <a:p>
            <a:pPr marL="0" indent="0">
              <a:lnSpc>
                <a:spcPct val="100000"/>
              </a:lnSpc>
              <a:buNone/>
            </a:pPr>
            <a:r>
              <a:rPr lang="lv-LV" sz="1500" b="0" i="0" u="none" strike="noStrike" spc="300" baseline="0" dirty="0">
                <a:latin typeface="Roboto" panose="02000000000000000000" pitchFamily="2" charset="0"/>
                <a:ea typeface="Roboto" panose="02000000000000000000" pitchFamily="2" charset="0"/>
              </a:rPr>
              <a:t>Jūsu projektam ir jācenšas līdz galam sasniegt </a:t>
            </a:r>
            <a:r>
              <a:rPr lang="lv-LV" sz="1500" b="1" i="0" u="none" strike="noStrike" spc="300" baseline="0" dirty="0">
                <a:latin typeface="Roboto" panose="02000000000000000000" pitchFamily="2" charset="0"/>
                <a:ea typeface="Roboto" panose="02000000000000000000" pitchFamily="2" charset="0"/>
              </a:rPr>
              <a:t>vismaz vienu</a:t>
            </a:r>
            <a:r>
              <a:rPr lang="lv-LV" sz="1500" b="0" i="0" u="none" strike="noStrike" spc="300" baseline="0" dirty="0">
                <a:latin typeface="Roboto" panose="02000000000000000000" pitchFamily="2" charset="0"/>
                <a:ea typeface="Roboto" panose="02000000000000000000" pitchFamily="2" charset="0"/>
              </a:rPr>
              <a:t> no konkrētajiem rezultātiem, kas definēti šim izaicinājumam. </a:t>
            </a:r>
            <a:r>
              <a:rPr lang="lv-LV" sz="1500" b="0" i="0" u="none" strike="noStrike" baseline="0" dirty="0">
                <a:latin typeface="Roboto" panose="02000000000000000000" pitchFamily="2" charset="0"/>
                <a:ea typeface="Roboto" panose="02000000000000000000" pitchFamily="2" charset="0"/>
              </a:rPr>
              <a:t>
</a:t>
            </a:r>
            <a:r>
              <a:rPr lang="lv-LV" sz="1500" b="0" i="0" u="none" strike="noStrike" baseline="0" dirty="0">
                <a:solidFill>
                  <a:schemeClr val="bg2">
                    <a:lumMod val="50000"/>
                  </a:schemeClr>
                </a:solidFill>
                <a:latin typeface="Roboto" panose="02000000000000000000" pitchFamily="2" charset="0"/>
                <a:ea typeface="Roboto" panose="02000000000000000000" pitchFamily="2" charset="0"/>
              </a:rPr>
              <a:t>Būtu jāņem vērā </a:t>
            </a:r>
            <a:r>
              <a:rPr lang="lv-LV" sz="1500" b="1" i="0" u="none" strike="noStrike" baseline="0" dirty="0">
                <a:solidFill>
                  <a:schemeClr val="bg2">
                    <a:lumMod val="50000"/>
                  </a:schemeClr>
                </a:solidFill>
                <a:latin typeface="Roboto" panose="02000000000000000000" pitchFamily="2" charset="0"/>
                <a:ea typeface="Roboto" panose="02000000000000000000" pitchFamily="2" charset="0"/>
              </a:rPr>
              <a:t>dzimumu līdztiesība.</a:t>
            </a:r>
            <a:endParaRPr lang="lv-LV" sz="1500" dirty="0">
              <a:solidFill>
                <a:schemeClr val="bg2">
                  <a:lumMod val="50000"/>
                </a:schemeClr>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412428941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E9FFB0C-AB9A-4D6A-801E-C514DF7374CD}"/>
              </a:ext>
            </a:extLst>
          </p:cNvPr>
          <p:cNvSpPr>
            <a:spLocks noGrp="1"/>
          </p:cNvSpPr>
          <p:nvPr>
            <p:ph type="title"/>
          </p:nvPr>
        </p:nvSpPr>
        <p:spPr>
          <a:xfrm>
            <a:off x="686834" y="1153572"/>
            <a:ext cx="3200400" cy="4461163"/>
          </a:xfrm>
        </p:spPr>
        <p:txBody>
          <a:bodyPr>
            <a:normAutofit/>
          </a:bodyPr>
          <a:lstStyle/>
          <a:p>
            <a:r>
              <a:rPr lang="lv-LV" b="1" i="0" u="none" strike="noStrike" baseline="0">
                <a:solidFill>
                  <a:srgbClr val="FFFFFF"/>
                </a:solidFill>
                <a:latin typeface="Roboto" panose="02000000000000000000" pitchFamily="2" charset="0"/>
                <a:ea typeface="Roboto" panose="02000000000000000000" pitchFamily="2" charset="0"/>
              </a:rPr>
              <a:t>Jauni ceļi uz zaļā ūdeņraža ražošanu</a:t>
            </a:r>
            <a:endParaRPr lang="lv-LV">
              <a:solidFill>
                <a:srgbClr val="FFFFFF"/>
              </a:solidFill>
              <a:latin typeface="Roboto" panose="02000000000000000000" pitchFamily="2" charset="0"/>
              <a:ea typeface="Roboto" panose="02000000000000000000" pitchFamily="2" charset="0"/>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8A6C15BB-94C4-427F-97EB-96ABC1547F54}"/>
              </a:ext>
            </a:extLst>
          </p:cNvPr>
          <p:cNvSpPr>
            <a:spLocks noGrp="1"/>
          </p:cNvSpPr>
          <p:nvPr>
            <p:ph idx="1"/>
          </p:nvPr>
        </p:nvSpPr>
        <p:spPr>
          <a:xfrm>
            <a:off x="4679764" y="819807"/>
            <a:ext cx="6825402" cy="4495308"/>
          </a:xfrm>
        </p:spPr>
        <p:txBody>
          <a:bodyPr anchor="ctr">
            <a:normAutofit fontScale="70000" lnSpcReduction="20000"/>
          </a:bodyPr>
          <a:lstStyle/>
          <a:p>
            <a:pPr>
              <a:lnSpc>
                <a:spcPct val="170000"/>
              </a:lnSpc>
            </a:pPr>
            <a:r>
              <a:rPr lang="lv-LV" b="0" i="0" u="none" strike="noStrike" baseline="0" dirty="0">
                <a:latin typeface="Roboto" panose="02000000000000000000" pitchFamily="2" charset="0"/>
                <a:ea typeface="Roboto" panose="02000000000000000000" pitchFamily="2" charset="0"/>
              </a:rPr>
              <a:t>Konkrētais paredzamais iznākums ir koncepcijas vai laboratorijas mērogā apstiprinātas inovatīvas Green H2 </a:t>
            </a:r>
            <a:r>
              <a:rPr lang="lv-LV" b="1" i="0" u="none" strike="noStrike" baseline="0" dirty="0">
                <a:latin typeface="Roboto" panose="02000000000000000000" pitchFamily="2" charset="0"/>
                <a:ea typeface="Roboto" panose="02000000000000000000" pitchFamily="2" charset="0"/>
              </a:rPr>
              <a:t>ražošanas tehnoloģijas pierādījums</a:t>
            </a:r>
            <a:r>
              <a:rPr lang="lv-LV" b="0" i="0" u="none" strike="noStrike" baseline="0" dirty="0">
                <a:latin typeface="Roboto" panose="02000000000000000000" pitchFamily="2" charset="0"/>
                <a:ea typeface="Roboto" panose="02000000000000000000" pitchFamily="2" charset="0"/>
              </a:rPr>
              <a:t>, izmantojot programmējamus un kontrolētus bioloģiskus, ķīmiskus vai fizikālos ceļus, </a:t>
            </a:r>
            <a:r>
              <a:rPr lang="lv-LV" b="0" i="0" u="none" strike="noStrike" baseline="0" dirty="0">
                <a:highlight>
                  <a:srgbClr val="FFC000"/>
                </a:highlight>
                <a:latin typeface="Roboto" panose="02000000000000000000" pitchFamily="2" charset="0"/>
                <a:ea typeface="Roboto" panose="02000000000000000000" pitchFamily="2" charset="0"/>
              </a:rPr>
              <a:t>neizmantojot fosilo kurināmo</a:t>
            </a:r>
            <a:r>
              <a:rPr lang="lv-LV" b="0" i="0" u="none" strike="noStrike" baseline="0" dirty="0">
                <a:latin typeface="Roboto" panose="02000000000000000000" pitchFamily="2" charset="0"/>
                <a:ea typeface="Roboto" panose="02000000000000000000" pitchFamily="2" charset="0"/>
              </a:rPr>
              <a:t>, iespējams, izmantojot sāli vai notekūdeņus, gaisa mitrumu, biomasu vai </a:t>
            </a:r>
            <a:r>
              <a:rPr lang="lv-LV" b="0" i="0" u="none" strike="noStrike" baseline="0" dirty="0" err="1">
                <a:latin typeface="Roboto" panose="02000000000000000000" pitchFamily="2" charset="0"/>
                <a:ea typeface="Roboto" panose="02000000000000000000" pitchFamily="2" charset="0"/>
              </a:rPr>
              <a:t>dekarbonizētu</a:t>
            </a:r>
            <a:r>
              <a:rPr lang="lv-LV" b="0" i="0" u="none" strike="noStrike" baseline="0" dirty="0">
                <a:latin typeface="Roboto" panose="02000000000000000000" pitchFamily="2" charset="0"/>
                <a:ea typeface="Roboto" panose="02000000000000000000" pitchFamily="2" charset="0"/>
              </a:rPr>
              <a:t> ķīmisko vielu kopprodukciju. </a:t>
            </a:r>
            <a:endParaRPr lang="lv-LV"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215094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C000">
            <a:alpha val="78000"/>
          </a:srgbClr>
        </a:solidFill>
        <a:effectLst/>
      </p:bgPr>
    </p:bg>
    <p:spTree>
      <p:nvGrpSpPr>
        <p:cNvPr id="1" name=""/>
        <p:cNvGrpSpPr/>
        <p:nvPr/>
      </p:nvGrpSpPr>
      <p:grpSpPr>
        <a:xfrm>
          <a:off x="0" y="0"/>
          <a:ext cx="0" cy="0"/>
          <a:chOff x="0" y="0"/>
          <a:chExt cx="0" cy="0"/>
        </a:xfrm>
      </p:grpSpPr>
      <p:sp>
        <p:nvSpPr>
          <p:cNvPr id="6" name="Rectangle: Folded Corner 5">
            <a:extLst>
              <a:ext uri="{FF2B5EF4-FFF2-40B4-BE49-F238E27FC236}">
                <a16:creationId xmlns:a16="http://schemas.microsoft.com/office/drawing/2014/main" id="{1EC0E91B-8344-4809-9BD3-CF263F968148}"/>
              </a:ext>
            </a:extLst>
          </p:cNvPr>
          <p:cNvSpPr/>
          <p:nvPr/>
        </p:nvSpPr>
        <p:spPr>
          <a:xfrm>
            <a:off x="7098967" y="4226131"/>
            <a:ext cx="4705004" cy="2310938"/>
          </a:xfrm>
          <a:prstGeom prst="foldedCorner">
            <a:avLst/>
          </a:prstGeom>
          <a:solidFill>
            <a:srgbClr val="A2D5D7">
              <a:alpha val="84000"/>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0365" tIns="10365" rIns="10365" bIns="10365" numCol="1" spcCol="38100" rtlCol="0" anchor="ctr">
            <a:spAutoFit/>
          </a:bodyPr>
          <a:lstStyle/>
          <a:p>
            <a:pPr defTabSz="282607"/>
            <a:endParaRPr lang="lv-LV" sz="1045" b="0">
              <a:solidFill>
                <a:srgbClr val="FFFFFF"/>
              </a:solidFill>
              <a:latin typeface="+mn-lt"/>
              <a:ea typeface="+mn-ea"/>
              <a:cs typeface="+mn-cs"/>
              <a:sym typeface="Helvetica Neue Medium"/>
            </a:endParaRPr>
          </a:p>
        </p:txBody>
      </p:sp>
      <p:sp>
        <p:nvSpPr>
          <p:cNvPr id="7" name="TextBox 6">
            <a:extLst>
              <a:ext uri="{FF2B5EF4-FFF2-40B4-BE49-F238E27FC236}">
                <a16:creationId xmlns:a16="http://schemas.microsoft.com/office/drawing/2014/main" id="{B4644DBE-B4F3-4338-ADEA-26A6D45BB10F}"/>
              </a:ext>
            </a:extLst>
          </p:cNvPr>
          <p:cNvSpPr txBox="1"/>
          <p:nvPr/>
        </p:nvSpPr>
        <p:spPr>
          <a:xfrm>
            <a:off x="8740366" y="4412104"/>
            <a:ext cx="2712442" cy="193899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r" defTabSz="282632"/>
            <a:r>
              <a:rPr lang="lv-LV" sz="3000" b="0" i="1" dirty="0">
                <a:solidFill>
                  <a:schemeClr val="bg1"/>
                </a:solidFill>
                <a:latin typeface="Roboto" panose="02000000000000000000" pitchFamily="2" charset="0"/>
                <a:ea typeface="Roboto" panose="02000000000000000000" pitchFamily="2" charset="0"/>
              </a:rPr>
              <a:t>Noskenē &amp; uzzini vairāk par </a:t>
            </a:r>
            <a:r>
              <a:rPr lang="lv-LV" sz="3000" b="1" i="1" dirty="0">
                <a:solidFill>
                  <a:schemeClr val="bg1"/>
                </a:solidFill>
                <a:latin typeface="Roboto" panose="02000000000000000000" pitchFamily="2" charset="0"/>
                <a:ea typeface="Roboto" panose="02000000000000000000" pitchFamily="2" charset="0"/>
              </a:rPr>
              <a:t>Apvārsnis Eiropa</a:t>
            </a:r>
          </a:p>
        </p:txBody>
      </p:sp>
      <p:pic>
        <p:nvPicPr>
          <p:cNvPr id="9" name="Picture 8">
            <a:extLst>
              <a:ext uri="{FF2B5EF4-FFF2-40B4-BE49-F238E27FC236}">
                <a16:creationId xmlns:a16="http://schemas.microsoft.com/office/drawing/2014/main" id="{22C645AB-7DC6-454B-B5DE-617C292DB8F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67509" y="1094158"/>
            <a:ext cx="1124143" cy="1124143"/>
          </a:xfrm>
          <a:prstGeom prst="rect">
            <a:avLst/>
          </a:prstGeom>
        </p:spPr>
      </p:pic>
      <p:pic>
        <p:nvPicPr>
          <p:cNvPr id="10" name="Picture 9">
            <a:extLst>
              <a:ext uri="{FF2B5EF4-FFF2-40B4-BE49-F238E27FC236}">
                <a16:creationId xmlns:a16="http://schemas.microsoft.com/office/drawing/2014/main" id="{B6FD6A64-1FB0-40FD-9A53-686AEEEF70E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64802" y="2403348"/>
            <a:ext cx="851585" cy="851585"/>
          </a:xfrm>
          <a:prstGeom prst="rect">
            <a:avLst/>
          </a:prstGeom>
        </p:spPr>
      </p:pic>
      <p:sp>
        <p:nvSpPr>
          <p:cNvPr id="11" name="Rectangle 10">
            <a:extLst>
              <a:ext uri="{FF2B5EF4-FFF2-40B4-BE49-F238E27FC236}">
                <a16:creationId xmlns:a16="http://schemas.microsoft.com/office/drawing/2014/main" id="{9F92B420-BB74-431B-9EC3-5B5E9FCB596C}"/>
              </a:ext>
            </a:extLst>
          </p:cNvPr>
          <p:cNvSpPr/>
          <p:nvPr/>
        </p:nvSpPr>
        <p:spPr>
          <a:xfrm>
            <a:off x="8297373" y="1277925"/>
            <a:ext cx="3627613" cy="646331"/>
          </a:xfrm>
          <a:prstGeom prst="rect">
            <a:avLst/>
          </a:prstGeom>
        </p:spPr>
        <p:txBody>
          <a:bodyPr wrap="square">
            <a:spAutoFit/>
          </a:bodyPr>
          <a:lstStyle/>
          <a:p>
            <a:pPr>
              <a:spcAft>
                <a:spcPts val="116"/>
              </a:spcAft>
            </a:pPr>
            <a:r>
              <a:rPr lang="lv-LV" sz="3600" spc="300" dirty="0">
                <a:solidFill>
                  <a:schemeClr val="bg1"/>
                </a:solidFill>
                <a:latin typeface="Roboto"/>
                <a:ea typeface="Arial" panose="020B0604020202020204" pitchFamily="34" charset="0"/>
                <a:cs typeface="Times New Roman" panose="02020603050405020304" pitchFamily="18" charset="0"/>
              </a:rPr>
              <a:t>@HEncplv</a:t>
            </a:r>
          </a:p>
        </p:txBody>
      </p:sp>
      <p:sp>
        <p:nvSpPr>
          <p:cNvPr id="12" name="Rectangle 11">
            <a:extLst>
              <a:ext uri="{FF2B5EF4-FFF2-40B4-BE49-F238E27FC236}">
                <a16:creationId xmlns:a16="http://schemas.microsoft.com/office/drawing/2014/main" id="{A5347BAF-F2BE-4810-9418-E8BCD7444104}"/>
              </a:ext>
            </a:extLst>
          </p:cNvPr>
          <p:cNvSpPr/>
          <p:nvPr/>
        </p:nvSpPr>
        <p:spPr>
          <a:xfrm>
            <a:off x="8559113" y="2367894"/>
            <a:ext cx="3365873" cy="646331"/>
          </a:xfrm>
          <a:prstGeom prst="rect">
            <a:avLst/>
          </a:prstGeom>
        </p:spPr>
        <p:txBody>
          <a:bodyPr wrap="square">
            <a:spAutoFit/>
          </a:bodyPr>
          <a:lstStyle/>
          <a:p>
            <a:pPr>
              <a:spcAft>
                <a:spcPts val="116"/>
              </a:spcAft>
            </a:pPr>
            <a:r>
              <a:rPr lang="lv-LV" sz="3600" spc="300" dirty="0">
                <a:solidFill>
                  <a:schemeClr val="bg1"/>
                </a:solidFill>
                <a:latin typeface="Roboto"/>
                <a:ea typeface="Arial" panose="020B0604020202020204" pitchFamily="34" charset="0"/>
                <a:cs typeface="Times New Roman" panose="02020603050405020304" pitchFamily="18" charset="0"/>
              </a:rPr>
              <a:t>@</a:t>
            </a:r>
            <a:r>
              <a:rPr lang="lv-LV" sz="3600" spc="300" dirty="0" err="1">
                <a:solidFill>
                  <a:schemeClr val="bg1"/>
                </a:solidFill>
                <a:latin typeface="Roboto"/>
                <a:ea typeface="Arial" panose="020B0604020202020204" pitchFamily="34" charset="0"/>
                <a:cs typeface="Times New Roman" panose="02020603050405020304" pitchFamily="18" charset="0"/>
              </a:rPr>
              <a:t>apvarsnis</a:t>
            </a:r>
            <a:endParaRPr lang="lv-LV" sz="3600" spc="300" dirty="0">
              <a:solidFill>
                <a:schemeClr val="bg1"/>
              </a:solidFill>
              <a:latin typeface="Roboto"/>
              <a:ea typeface="Arial" panose="020B0604020202020204" pitchFamily="34" charset="0"/>
              <a:cs typeface="Times New Roman" panose="02020603050405020304" pitchFamily="18" charset="0"/>
            </a:endParaRPr>
          </a:p>
        </p:txBody>
      </p:sp>
      <p:pic>
        <p:nvPicPr>
          <p:cNvPr id="13" name="Picture 12">
            <a:extLst>
              <a:ext uri="{FF2B5EF4-FFF2-40B4-BE49-F238E27FC236}">
                <a16:creationId xmlns:a16="http://schemas.microsoft.com/office/drawing/2014/main" id="{87E2995A-CAEF-4C65-B238-E131170C398D}"/>
              </a:ext>
            </a:extLst>
          </p:cNvPr>
          <p:cNvPicPr>
            <a:picLocks noChangeAspect="1"/>
          </p:cNvPicPr>
          <p:nvPr/>
        </p:nvPicPr>
        <p:blipFill rotWithShape="1">
          <a:blip r:embed="rId4"/>
          <a:srcRect l="60395" t="29489" r="21964" b="39086"/>
          <a:stretch/>
        </p:blipFill>
        <p:spPr>
          <a:xfrm>
            <a:off x="6822774" y="4444509"/>
            <a:ext cx="1812384" cy="1815882"/>
          </a:xfrm>
          <a:prstGeom prst="rect">
            <a:avLst/>
          </a:prstGeom>
          <a:ln>
            <a:noFill/>
          </a:ln>
          <a:effectLst>
            <a:outerShdw blurRad="292100" dist="139700" dir="2700000" algn="tl" rotWithShape="0">
              <a:srgbClr val="333333">
                <a:alpha val="65000"/>
              </a:srgbClr>
            </a:outerShdw>
          </a:effectLst>
        </p:spPr>
      </p:pic>
      <p:sp>
        <p:nvSpPr>
          <p:cNvPr id="14" name="Chord 13">
            <a:extLst>
              <a:ext uri="{FF2B5EF4-FFF2-40B4-BE49-F238E27FC236}">
                <a16:creationId xmlns:a16="http://schemas.microsoft.com/office/drawing/2014/main" id="{64160181-2A3B-412D-8AEB-818650A9406C}"/>
              </a:ext>
            </a:extLst>
          </p:cNvPr>
          <p:cNvSpPr/>
          <p:nvPr/>
        </p:nvSpPr>
        <p:spPr>
          <a:xfrm rot="1386286" flipH="1">
            <a:off x="69014" y="-2315941"/>
            <a:ext cx="6733256" cy="5104952"/>
          </a:xfrm>
          <a:prstGeom prst="chord">
            <a:avLst>
              <a:gd name="adj1" fmla="val 1097004"/>
              <a:gd name="adj2" fmla="val 12428299"/>
            </a:avLst>
          </a:prstGeom>
          <a:solidFill>
            <a:srgbClr val="A1D4D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0365" tIns="10365" rIns="10365" bIns="10365" numCol="1" spcCol="38100" rtlCol="0" anchor="ctr">
            <a:spAutoFit/>
          </a:bodyPr>
          <a:lstStyle/>
          <a:p>
            <a:pPr defTabSz="282607"/>
            <a:endParaRPr lang="lv-LV" sz="1045" b="0" dirty="0">
              <a:solidFill>
                <a:srgbClr val="FFFFFF"/>
              </a:solidFill>
              <a:latin typeface="+mn-lt"/>
              <a:ea typeface="+mn-ea"/>
              <a:cs typeface="+mn-cs"/>
              <a:sym typeface="Helvetica Neue Medium"/>
            </a:endParaRPr>
          </a:p>
        </p:txBody>
      </p:sp>
      <p:pic>
        <p:nvPicPr>
          <p:cNvPr id="15" name="Picture 14">
            <a:extLst>
              <a:ext uri="{FF2B5EF4-FFF2-40B4-BE49-F238E27FC236}">
                <a16:creationId xmlns:a16="http://schemas.microsoft.com/office/drawing/2014/main" id="{7D6CEAAB-3C55-44BA-A760-94B8A1E145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8130" y="267085"/>
            <a:ext cx="2136799" cy="2136799"/>
          </a:xfrm>
          <a:prstGeom prst="rect">
            <a:avLst/>
          </a:prstGeom>
          <a:ln>
            <a:noFill/>
          </a:ln>
          <a:effectLst>
            <a:outerShdw blurRad="292100" dist="139700" dir="2700000" algn="tl" rotWithShape="0">
              <a:srgbClr val="333333">
                <a:alpha val="65000"/>
              </a:srgbClr>
            </a:outerShdw>
          </a:effectLst>
        </p:spPr>
      </p:pic>
      <p:sp>
        <p:nvSpPr>
          <p:cNvPr id="16" name="TextBox 15">
            <a:extLst>
              <a:ext uri="{FF2B5EF4-FFF2-40B4-BE49-F238E27FC236}">
                <a16:creationId xmlns:a16="http://schemas.microsoft.com/office/drawing/2014/main" id="{B76496F2-2268-44D4-AA1F-099C50F0D184}"/>
              </a:ext>
            </a:extLst>
          </p:cNvPr>
          <p:cNvSpPr txBox="1"/>
          <p:nvPr/>
        </p:nvSpPr>
        <p:spPr>
          <a:xfrm>
            <a:off x="2164571" y="219130"/>
            <a:ext cx="3586599" cy="217536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0364" tIns="10364" rIns="10364" bIns="10364" numCol="1" spcCol="38100" rtlCol="0" anchor="ctr">
            <a:spAutoFit/>
          </a:bodyPr>
          <a:lstStyle/>
          <a:p>
            <a:pPr algn="r" defTabSz="282632"/>
            <a:r>
              <a:rPr lang="lv-LV" sz="2800" spc="300" dirty="0">
                <a:latin typeface="Roboto"/>
              </a:rPr>
              <a:t>NOSKENĒ &amp; ATRODI VISU </a:t>
            </a:r>
            <a:r>
              <a:rPr lang="lv-LV" sz="2800" b="1" spc="300" dirty="0">
                <a:latin typeface="Roboto"/>
              </a:rPr>
              <a:t>LATVIJAS NKP </a:t>
            </a:r>
            <a:r>
              <a:rPr lang="lv-LV" sz="2800" spc="300" dirty="0">
                <a:latin typeface="Roboto"/>
              </a:rPr>
              <a:t>EKSPERTU SARAKSTU </a:t>
            </a:r>
          </a:p>
        </p:txBody>
      </p:sp>
      <p:sp>
        <p:nvSpPr>
          <p:cNvPr id="17" name="Rectangle 16">
            <a:extLst>
              <a:ext uri="{FF2B5EF4-FFF2-40B4-BE49-F238E27FC236}">
                <a16:creationId xmlns:a16="http://schemas.microsoft.com/office/drawing/2014/main" id="{9EBB3ED7-D0B9-4312-BEAC-6C912A5C69A7}"/>
              </a:ext>
            </a:extLst>
          </p:cNvPr>
          <p:cNvSpPr/>
          <p:nvPr/>
        </p:nvSpPr>
        <p:spPr>
          <a:xfrm>
            <a:off x="581928" y="4090457"/>
            <a:ext cx="6102750" cy="1754326"/>
          </a:xfrm>
          <a:prstGeom prst="rect">
            <a:avLst/>
          </a:prstGeom>
          <a:noFill/>
          <a:ln>
            <a:noFill/>
          </a:ln>
        </p:spPr>
        <p:txBody>
          <a:bodyPr wrap="square">
            <a:spAutoFit/>
          </a:bodyPr>
          <a:lstStyle/>
          <a:p>
            <a:pPr algn="ctr" defTabSz="282632"/>
            <a:r>
              <a:rPr lang="lv-LV" sz="3600" b="0" dirty="0">
                <a:latin typeface="Roboto"/>
                <a:sym typeface="Helvetica Neue Medium"/>
              </a:rPr>
              <a:t>Nodrošina atbalstu visās </a:t>
            </a:r>
            <a:r>
              <a:rPr lang="lv-LV" sz="3600" dirty="0">
                <a:latin typeface="Roboto"/>
                <a:sym typeface="Helvetica Neue Medium"/>
              </a:rPr>
              <a:t>Apvārsnis Eiropa </a:t>
            </a:r>
            <a:r>
              <a:rPr lang="lv-LV" sz="3600" b="0" dirty="0">
                <a:latin typeface="Roboto"/>
                <a:sym typeface="Helvetica Neue Medium"/>
              </a:rPr>
              <a:t>tematikās </a:t>
            </a:r>
            <a:r>
              <a:rPr lang="lv-LV" sz="3600" b="1" dirty="0">
                <a:latin typeface="Roboto"/>
                <a:sym typeface="Helvetica Neue Medium"/>
              </a:rPr>
              <a:t>bez maksas</a:t>
            </a:r>
            <a:endParaRPr lang="en-US" sz="3600" b="1" dirty="0">
              <a:ln>
                <a:solidFill>
                  <a:schemeClr val="bg1"/>
                </a:solidFill>
              </a:ln>
              <a:latin typeface="Roboto"/>
              <a:sym typeface="Helvetica Neue Medium"/>
            </a:endParaRPr>
          </a:p>
        </p:txBody>
      </p:sp>
      <p:cxnSp>
        <p:nvCxnSpPr>
          <p:cNvPr id="18" name="Connector: Curved 17">
            <a:extLst>
              <a:ext uri="{FF2B5EF4-FFF2-40B4-BE49-F238E27FC236}">
                <a16:creationId xmlns:a16="http://schemas.microsoft.com/office/drawing/2014/main" id="{7B566260-C9C8-4C83-8AF9-A35006C4BBBD}"/>
              </a:ext>
            </a:extLst>
          </p:cNvPr>
          <p:cNvCxnSpPr>
            <a:cxnSpLocks/>
            <a:stCxn id="17" idx="2"/>
          </p:cNvCxnSpPr>
          <p:nvPr/>
        </p:nvCxnSpPr>
        <p:spPr>
          <a:xfrm rot="5400000" flipH="1" flipV="1">
            <a:off x="2594576" y="4156919"/>
            <a:ext cx="2726590" cy="649137"/>
          </a:xfrm>
          <a:prstGeom prst="curvedConnector5">
            <a:avLst>
              <a:gd name="adj1" fmla="val -8384"/>
              <a:gd name="adj2" fmla="val -505282"/>
              <a:gd name="adj3" fmla="val 82171"/>
            </a:avLst>
          </a:prstGeom>
          <a:ln w="76200">
            <a:solidFill>
              <a:srgbClr val="3A589B"/>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777829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E0BD98F-31D6-4FA5-A48B-2C35FB00262F}"/>
              </a:ext>
            </a:extLst>
          </p:cNvPr>
          <p:cNvSpPr>
            <a:spLocks noGrp="1"/>
          </p:cNvSpPr>
          <p:nvPr>
            <p:ph type="title"/>
          </p:nvPr>
        </p:nvSpPr>
        <p:spPr>
          <a:xfrm>
            <a:off x="686834" y="1153572"/>
            <a:ext cx="3200400" cy="4461163"/>
          </a:xfrm>
        </p:spPr>
        <p:txBody>
          <a:bodyPr>
            <a:normAutofit/>
          </a:bodyPr>
          <a:lstStyle/>
          <a:p>
            <a:r>
              <a:rPr lang="lv-LV" b="1" i="0" u="none" strike="noStrike" baseline="0">
                <a:solidFill>
                  <a:srgbClr val="FFFFFF"/>
                </a:solidFill>
                <a:latin typeface="Roboto" panose="02000000000000000000" pitchFamily="2" charset="0"/>
                <a:ea typeface="Roboto" panose="02000000000000000000" pitchFamily="2" charset="0"/>
              </a:rPr>
              <a:t>Inženierijas materiāli </a:t>
            </a:r>
            <a:endParaRPr lang="lv-LV">
              <a:solidFill>
                <a:srgbClr val="FFFFFF"/>
              </a:solidFill>
              <a:latin typeface="Roboto" panose="02000000000000000000" pitchFamily="2" charset="0"/>
              <a:ea typeface="Roboto" panose="02000000000000000000" pitchFamily="2" charset="0"/>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D3128F83-7346-4EB9-9B78-D3C7CC8F3C70}"/>
              </a:ext>
            </a:extLst>
          </p:cNvPr>
          <p:cNvSpPr>
            <a:spLocks noGrp="1"/>
          </p:cNvSpPr>
          <p:nvPr>
            <p:ph idx="1"/>
          </p:nvPr>
        </p:nvSpPr>
        <p:spPr>
          <a:xfrm>
            <a:off x="4447308" y="591344"/>
            <a:ext cx="6906491" cy="5585619"/>
          </a:xfrm>
        </p:spPr>
        <p:txBody>
          <a:bodyPr anchor="ctr">
            <a:normAutofit/>
          </a:bodyPr>
          <a:lstStyle/>
          <a:p>
            <a:pPr marL="0" indent="0">
              <a:lnSpc>
                <a:spcPct val="100000"/>
              </a:lnSpc>
              <a:buNone/>
            </a:pPr>
            <a:r>
              <a:rPr lang="lv-LV" sz="1400" b="0" i="0" u="none" strike="noStrike" baseline="0" dirty="0">
                <a:latin typeface="Roboto" panose="02000000000000000000" pitchFamily="2" charset="0"/>
                <a:ea typeface="Roboto" panose="02000000000000000000" pitchFamily="2" charset="0"/>
              </a:rPr>
              <a:t>Paredzams, ka projekti saskaņā ar šo uzaicinājumu izstrādās tehnoloģijas vismaz divu dažādu dzīvo materiālu ražošanai. Konkrētie paredzamie rezultāti atkarībā no ražošanas procesa izvēles (top-</a:t>
            </a:r>
            <a:r>
              <a:rPr lang="lv-LV" sz="1400" b="0" i="0" u="none" strike="noStrike" baseline="0" dirty="0" err="1">
                <a:latin typeface="Roboto" panose="02000000000000000000" pitchFamily="2" charset="0"/>
                <a:ea typeface="Roboto" panose="02000000000000000000" pitchFamily="2" charset="0"/>
              </a:rPr>
              <a:t>down</a:t>
            </a:r>
            <a:r>
              <a:rPr lang="lv-LV" sz="1400" dirty="0">
                <a:latin typeface="Roboto" panose="02000000000000000000" pitchFamily="2" charset="0"/>
                <a:ea typeface="Roboto" panose="02000000000000000000" pitchFamily="2" charset="0"/>
              </a:rPr>
              <a:t>/</a:t>
            </a:r>
            <a:r>
              <a:rPr lang="lv-LV" sz="1400" dirty="0" err="1">
                <a:latin typeface="Roboto" panose="02000000000000000000" pitchFamily="2" charset="0"/>
                <a:ea typeface="Roboto" panose="02000000000000000000" pitchFamily="2" charset="0"/>
              </a:rPr>
              <a:t>bottom-up</a:t>
            </a:r>
            <a:r>
              <a:rPr lang="lv-LV" sz="1400" b="0" i="0" u="none" strike="noStrike" baseline="0" dirty="0">
                <a:latin typeface="Roboto" panose="02000000000000000000" pitchFamily="2" charset="0"/>
                <a:ea typeface="Roboto" panose="02000000000000000000" pitchFamily="2" charset="0"/>
              </a:rPr>
              <a:t>) ir šādi: 
</a:t>
            </a:r>
          </a:p>
          <a:p>
            <a:pPr>
              <a:lnSpc>
                <a:spcPct val="100000"/>
              </a:lnSpc>
            </a:pPr>
            <a:r>
              <a:rPr lang="lv-LV" sz="1400" b="1" i="0" u="none" strike="noStrike" baseline="0" dirty="0">
                <a:latin typeface="Roboto" panose="02000000000000000000" pitchFamily="2" charset="0"/>
                <a:ea typeface="Roboto" panose="02000000000000000000" pitchFamily="2" charset="0"/>
              </a:rPr>
              <a:t>pierādījums par tehnoloģiju principu</a:t>
            </a:r>
            <a:r>
              <a:rPr lang="lv-LV" sz="1400" b="0" i="0" u="none" strike="noStrike" baseline="0" dirty="0">
                <a:latin typeface="Roboto" panose="02000000000000000000" pitchFamily="2" charset="0"/>
                <a:ea typeface="Roboto" panose="02000000000000000000" pitchFamily="2" charset="0"/>
              </a:rPr>
              <a:t>, kas ievērojami pārsniedz pašreizējos tehnoloģijas, kas ļauj ražot vismaz divus jaunus bioloģiskus materiālus, kuri ir lielāki par 1 cm visos izmēros ar programmējamu un kontrolētu sintētisku vai inženierijas </a:t>
            </a:r>
            <a:r>
              <a:rPr lang="lv-LV" sz="1400" b="0" i="0" u="none" strike="noStrike" baseline="0" dirty="0" err="1">
                <a:latin typeface="Roboto" panose="02000000000000000000" pitchFamily="2" charset="0"/>
                <a:ea typeface="Roboto" panose="02000000000000000000" pitchFamily="2" charset="0"/>
              </a:rPr>
              <a:t>morfoģenēzi</a:t>
            </a:r>
            <a:r>
              <a:rPr lang="lv-LV" sz="1400" b="0" i="0" u="none" strike="noStrike" baseline="0" dirty="0">
                <a:latin typeface="Roboto" panose="02000000000000000000" pitchFamily="2" charset="0"/>
                <a:ea typeface="Roboto" panose="02000000000000000000" pitchFamily="2" charset="0"/>
              </a:rPr>
              <a:t> (ar </a:t>
            </a:r>
            <a:r>
              <a:rPr lang="lv-LV" sz="1400" b="0" i="0" u="none" strike="noStrike" baseline="0" dirty="0" err="1">
                <a:latin typeface="Roboto" panose="02000000000000000000" pitchFamily="2" charset="0"/>
                <a:ea typeface="Roboto" panose="02000000000000000000" pitchFamily="2" charset="0"/>
              </a:rPr>
              <a:t>eikariotu</a:t>
            </a:r>
            <a:r>
              <a:rPr lang="lv-LV" sz="1400" b="0" i="0" u="none" strike="noStrike" baseline="0" dirty="0">
                <a:latin typeface="Roboto" panose="02000000000000000000" pitchFamily="2" charset="0"/>
                <a:ea typeface="Roboto" panose="02000000000000000000" pitchFamily="2" charset="0"/>
              </a:rPr>
              <a:t> vai </a:t>
            </a:r>
            <a:r>
              <a:rPr lang="lv-LV" sz="1400" b="0" i="0" u="none" strike="noStrike" baseline="0" dirty="0" err="1">
                <a:latin typeface="Roboto" panose="02000000000000000000" pitchFamily="2" charset="0"/>
                <a:ea typeface="Roboto" panose="02000000000000000000" pitchFamily="2" charset="0"/>
              </a:rPr>
              <a:t>prokariotu</a:t>
            </a:r>
            <a:r>
              <a:rPr lang="lv-LV" sz="1400" b="0" i="0" u="none" strike="noStrike" baseline="0" dirty="0">
                <a:latin typeface="Roboto" panose="02000000000000000000" pitchFamily="2" charset="0"/>
                <a:ea typeface="Roboto" panose="02000000000000000000" pitchFamily="2" charset="0"/>
              </a:rPr>
              <a:t> šūnām)</a:t>
            </a:r>
          </a:p>
          <a:p>
            <a:pPr marL="0" indent="0" algn="ctr">
              <a:lnSpc>
                <a:spcPct val="100000"/>
              </a:lnSpc>
              <a:buNone/>
            </a:pPr>
            <a:r>
              <a:rPr lang="lv-LV" sz="2400" b="1" dirty="0">
                <a:latin typeface="Roboto" panose="02000000000000000000" pitchFamily="2" charset="0"/>
                <a:ea typeface="Roboto" panose="02000000000000000000" pitchFamily="2" charset="0"/>
              </a:rPr>
              <a:t>VAI</a:t>
            </a:r>
            <a:endParaRPr lang="lv-LV" sz="2400" b="1" i="0" u="none" strike="noStrike" baseline="0" dirty="0">
              <a:latin typeface="Roboto" panose="02000000000000000000" pitchFamily="2" charset="0"/>
              <a:ea typeface="Roboto" panose="02000000000000000000" pitchFamily="2" charset="0"/>
            </a:endParaRPr>
          </a:p>
          <a:p>
            <a:pPr>
              <a:lnSpc>
                <a:spcPct val="100000"/>
              </a:lnSpc>
            </a:pPr>
            <a:r>
              <a:rPr lang="en-US" sz="1400" b="0" i="0" u="none" strike="noStrike" baseline="0" dirty="0" err="1">
                <a:latin typeface="Roboto" panose="02000000000000000000" pitchFamily="2" charset="0"/>
                <a:ea typeface="Roboto" panose="02000000000000000000" pitchFamily="2" charset="0"/>
              </a:rPr>
              <a:t>laboratorijas</a:t>
            </a:r>
            <a:r>
              <a:rPr lang="en-US" sz="1400" b="0" i="0" u="none" strike="noStrike" baseline="0" dirty="0">
                <a:latin typeface="Roboto" panose="02000000000000000000" pitchFamily="2" charset="0"/>
                <a:ea typeface="Roboto" panose="02000000000000000000" pitchFamily="2" charset="0"/>
              </a:rPr>
              <a:t> </a:t>
            </a:r>
            <a:r>
              <a:rPr lang="en-US" sz="1400" b="0" i="0" u="none" strike="noStrike" baseline="0" dirty="0" err="1">
                <a:latin typeface="Roboto" panose="02000000000000000000" pitchFamily="2" charset="0"/>
                <a:ea typeface="Roboto" panose="02000000000000000000" pitchFamily="2" charset="0"/>
              </a:rPr>
              <a:t>validēta</a:t>
            </a:r>
            <a:r>
              <a:rPr lang="en-US" sz="1400" b="0" i="0" u="none" strike="noStrike" baseline="0" dirty="0">
                <a:latin typeface="Roboto" panose="02000000000000000000" pitchFamily="2" charset="0"/>
                <a:ea typeface="Roboto" panose="02000000000000000000" pitchFamily="2" charset="0"/>
              </a:rPr>
              <a:t>, </a:t>
            </a:r>
            <a:r>
              <a:rPr lang="en-US" sz="1400" b="0" i="0" u="none" strike="noStrike" baseline="0" dirty="0" err="1">
                <a:latin typeface="Roboto" panose="02000000000000000000" pitchFamily="2" charset="0"/>
                <a:ea typeface="Roboto" panose="02000000000000000000" pitchFamily="2" charset="0"/>
              </a:rPr>
              <a:t>automatizēta</a:t>
            </a:r>
            <a:r>
              <a:rPr lang="en-US" sz="1400" b="0" i="0" u="none" strike="noStrike" baseline="0" dirty="0">
                <a:latin typeface="Roboto" panose="02000000000000000000" pitchFamily="2" charset="0"/>
                <a:ea typeface="Roboto" panose="02000000000000000000" pitchFamily="2" charset="0"/>
              </a:rPr>
              <a:t> un </a:t>
            </a:r>
            <a:r>
              <a:rPr lang="en-US" sz="1400" b="0" i="0" u="none" strike="noStrike" baseline="0" dirty="0" err="1">
                <a:latin typeface="Roboto" panose="02000000000000000000" pitchFamily="2" charset="0"/>
                <a:ea typeface="Roboto" panose="02000000000000000000" pitchFamily="2" charset="0"/>
              </a:rPr>
              <a:t>datorizēta</a:t>
            </a:r>
            <a:r>
              <a:rPr lang="en-US" sz="1400" b="0" i="0" u="none" strike="noStrike" baseline="0" dirty="0">
                <a:latin typeface="Roboto" panose="02000000000000000000" pitchFamily="2" charset="0"/>
                <a:ea typeface="Roboto" panose="02000000000000000000" pitchFamily="2" charset="0"/>
              </a:rPr>
              <a:t> </a:t>
            </a:r>
            <a:r>
              <a:rPr lang="en-US" sz="1400" b="0" i="0" u="none" strike="noStrike" baseline="0" dirty="0" err="1">
                <a:latin typeface="Roboto" panose="02000000000000000000" pitchFamily="2" charset="0"/>
                <a:ea typeface="Roboto" panose="02000000000000000000" pitchFamily="2" charset="0"/>
              </a:rPr>
              <a:t>projektēšanas</a:t>
            </a:r>
            <a:r>
              <a:rPr lang="en-US" sz="1400" b="0" i="0" u="none" strike="noStrike" baseline="0" dirty="0">
                <a:latin typeface="Roboto" panose="02000000000000000000" pitchFamily="2" charset="0"/>
                <a:ea typeface="Roboto" panose="02000000000000000000" pitchFamily="2" charset="0"/>
              </a:rPr>
              <a:t> </a:t>
            </a:r>
            <a:r>
              <a:rPr lang="en-US" sz="1400" b="0" i="0" u="none" strike="noStrike" baseline="0" dirty="0" err="1">
                <a:latin typeface="Roboto" panose="02000000000000000000" pitchFamily="2" charset="0"/>
                <a:ea typeface="Roboto" panose="02000000000000000000" pitchFamily="2" charset="0"/>
              </a:rPr>
              <a:t>būvēšanas-testēšanas</a:t>
            </a:r>
            <a:r>
              <a:rPr lang="en-US" sz="1400" b="0" i="0" u="none" strike="noStrike" baseline="0" dirty="0">
                <a:latin typeface="Roboto" panose="02000000000000000000" pitchFamily="2" charset="0"/>
                <a:ea typeface="Roboto" panose="02000000000000000000" pitchFamily="2" charset="0"/>
              </a:rPr>
              <a:t> </a:t>
            </a:r>
            <a:r>
              <a:rPr lang="en-US" sz="1400" b="0" i="0" u="none" strike="noStrike" baseline="0" dirty="0" err="1">
                <a:latin typeface="Roboto" panose="02000000000000000000" pitchFamily="2" charset="0"/>
                <a:ea typeface="Roboto" panose="02000000000000000000" pitchFamily="2" charset="0"/>
              </a:rPr>
              <a:t>mācību</a:t>
            </a:r>
            <a:r>
              <a:rPr lang="en-US" sz="1400" b="1" i="0" u="none" strike="noStrike" baseline="0" dirty="0">
                <a:latin typeface="Roboto" panose="02000000000000000000" pitchFamily="2" charset="0"/>
                <a:ea typeface="Roboto" panose="02000000000000000000" pitchFamily="2" charset="0"/>
              </a:rPr>
              <a:t> </a:t>
            </a:r>
            <a:r>
              <a:rPr lang="en-US" sz="1400" b="1" i="0" u="none" strike="noStrike" baseline="0" dirty="0" err="1">
                <a:latin typeface="Roboto" panose="02000000000000000000" pitchFamily="2" charset="0"/>
                <a:ea typeface="Roboto" panose="02000000000000000000" pitchFamily="2" charset="0"/>
              </a:rPr>
              <a:t>platforma</a:t>
            </a:r>
            <a:r>
              <a:rPr lang="lv-LV" sz="1400" b="1" i="0" u="none" strike="noStrike" baseline="0" dirty="0">
                <a:latin typeface="Roboto" panose="02000000000000000000" pitchFamily="2" charset="0"/>
                <a:ea typeface="Roboto" panose="02000000000000000000" pitchFamily="2" charset="0"/>
              </a:rPr>
              <a:t> </a:t>
            </a:r>
            <a:r>
              <a:rPr lang="en-US" sz="1400" b="0" i="0" u="none" strike="noStrike" baseline="0" dirty="0">
                <a:latin typeface="Roboto" panose="02000000000000000000" pitchFamily="2" charset="0"/>
                <a:ea typeface="Roboto" panose="02000000000000000000" pitchFamily="2" charset="0"/>
              </a:rPr>
              <a:t>(DBTL), kas </a:t>
            </a:r>
            <a:r>
              <a:rPr lang="en-US" sz="1400" b="0" i="0" u="none" strike="noStrike" baseline="0" dirty="0" err="1">
                <a:latin typeface="Roboto" panose="02000000000000000000" pitchFamily="2" charset="0"/>
                <a:ea typeface="Roboto" panose="02000000000000000000" pitchFamily="2" charset="0"/>
              </a:rPr>
              <a:t>ievērojami</a:t>
            </a:r>
            <a:r>
              <a:rPr lang="en-US" sz="1400" b="0" i="0" u="none" strike="noStrike" baseline="0" dirty="0">
                <a:latin typeface="Roboto" panose="02000000000000000000" pitchFamily="2" charset="0"/>
                <a:ea typeface="Roboto" panose="02000000000000000000" pitchFamily="2" charset="0"/>
              </a:rPr>
              <a:t> </a:t>
            </a:r>
            <a:r>
              <a:rPr lang="en-US" sz="1400" b="0" i="0" u="none" strike="noStrike" baseline="0" dirty="0" err="1">
                <a:latin typeface="Roboto" panose="02000000000000000000" pitchFamily="2" charset="0"/>
                <a:ea typeface="Roboto" panose="02000000000000000000" pitchFamily="2" charset="0"/>
              </a:rPr>
              <a:t>pārsniedz</a:t>
            </a:r>
            <a:r>
              <a:rPr lang="en-US" sz="1400" b="0" i="0" u="none" strike="noStrike" baseline="0" dirty="0">
                <a:latin typeface="Roboto" panose="02000000000000000000" pitchFamily="2" charset="0"/>
                <a:ea typeface="Roboto" panose="02000000000000000000" pitchFamily="2" charset="0"/>
              </a:rPr>
              <a:t> </a:t>
            </a:r>
            <a:r>
              <a:rPr lang="en-US" sz="1400" b="0" i="0" u="none" strike="noStrike" baseline="0" dirty="0" err="1">
                <a:latin typeface="Roboto" panose="02000000000000000000" pitchFamily="2" charset="0"/>
                <a:ea typeface="Roboto" panose="02000000000000000000" pitchFamily="2" charset="0"/>
              </a:rPr>
              <a:t>pašreizējos</a:t>
            </a:r>
            <a:r>
              <a:rPr lang="en-US" sz="1400" b="0" i="0" u="none" strike="noStrike" baseline="0" dirty="0">
                <a:latin typeface="Roboto" panose="02000000000000000000" pitchFamily="2" charset="0"/>
                <a:ea typeface="Roboto" panose="02000000000000000000" pitchFamily="2" charset="0"/>
              </a:rPr>
              <a:t>,</a:t>
            </a:r>
            <a:r>
              <a:rPr lang="lv-LV" sz="1400" b="0" i="0" u="none" strike="noStrike" baseline="0" dirty="0">
                <a:latin typeface="Roboto" panose="02000000000000000000" pitchFamily="2" charset="0"/>
                <a:ea typeface="Roboto" panose="02000000000000000000" pitchFamily="2" charset="0"/>
              </a:rPr>
              <a:t> un</a:t>
            </a:r>
            <a:r>
              <a:rPr lang="en-US" sz="1400" b="0" i="0" u="none" strike="noStrike" baseline="0" dirty="0">
                <a:latin typeface="Roboto" panose="02000000000000000000" pitchFamily="2" charset="0"/>
                <a:ea typeface="Roboto" panose="02000000000000000000" pitchFamily="2" charset="0"/>
              </a:rPr>
              <a:t> </a:t>
            </a:r>
            <a:r>
              <a:rPr lang="en-US" sz="1400" b="0" i="0" u="none" strike="noStrike" baseline="0" dirty="0" err="1">
                <a:latin typeface="Roboto" panose="02000000000000000000" pitchFamily="2" charset="0"/>
                <a:ea typeface="Roboto" panose="02000000000000000000" pitchFamily="2" charset="0"/>
              </a:rPr>
              <a:t>spēj</a:t>
            </a:r>
            <a:r>
              <a:rPr lang="en-US" sz="1400" b="0" i="0" u="none" strike="noStrike" baseline="0" dirty="0">
                <a:latin typeface="Roboto" panose="02000000000000000000" pitchFamily="2" charset="0"/>
                <a:ea typeface="Roboto" panose="02000000000000000000" pitchFamily="2" charset="0"/>
              </a:rPr>
              <a:t> </a:t>
            </a:r>
            <a:r>
              <a:rPr lang="en-US" sz="1400" b="0" i="0" u="none" strike="noStrike" baseline="0" dirty="0" err="1">
                <a:latin typeface="Roboto" panose="02000000000000000000" pitchFamily="2" charset="0"/>
                <a:ea typeface="Roboto" panose="02000000000000000000" pitchFamily="2" charset="0"/>
              </a:rPr>
              <a:t>radīt</a:t>
            </a:r>
            <a:r>
              <a:rPr lang="en-US" sz="1400" b="0" i="0" u="none" strike="noStrike" baseline="0" dirty="0">
                <a:latin typeface="Roboto" panose="02000000000000000000" pitchFamily="2" charset="0"/>
                <a:ea typeface="Roboto" panose="02000000000000000000" pitchFamily="2" charset="0"/>
              </a:rPr>
              <a:t> </a:t>
            </a:r>
            <a:r>
              <a:rPr lang="en-US" sz="1400" b="0" i="0" u="none" strike="noStrike" baseline="0" dirty="0" err="1">
                <a:latin typeface="Roboto" panose="02000000000000000000" pitchFamily="2" charset="0"/>
                <a:ea typeface="Roboto" panose="02000000000000000000" pitchFamily="2" charset="0"/>
              </a:rPr>
              <a:t>vismaz</a:t>
            </a:r>
            <a:r>
              <a:rPr lang="en-US" sz="1400" b="0" i="0" u="none" strike="noStrike" baseline="0" dirty="0">
                <a:latin typeface="Roboto" panose="02000000000000000000" pitchFamily="2" charset="0"/>
                <a:ea typeface="Roboto" panose="02000000000000000000" pitchFamily="2" charset="0"/>
              </a:rPr>
              <a:t> </a:t>
            </a:r>
            <a:r>
              <a:rPr lang="en-US" sz="1400" b="0" i="0" u="none" strike="noStrike" baseline="0" dirty="0" err="1">
                <a:latin typeface="Roboto" panose="02000000000000000000" pitchFamily="2" charset="0"/>
                <a:ea typeface="Roboto" panose="02000000000000000000" pitchFamily="2" charset="0"/>
              </a:rPr>
              <a:t>divus</a:t>
            </a:r>
            <a:r>
              <a:rPr lang="en-US" sz="1400" b="0" i="0" u="none" strike="noStrike" baseline="0" dirty="0">
                <a:latin typeface="Roboto" panose="02000000000000000000" pitchFamily="2" charset="0"/>
                <a:ea typeface="Roboto" panose="02000000000000000000" pitchFamily="2" charset="0"/>
              </a:rPr>
              <a:t> </a:t>
            </a:r>
            <a:r>
              <a:rPr lang="en-US" sz="1400" b="0" i="0" u="none" strike="noStrike" baseline="0" dirty="0" err="1">
                <a:latin typeface="Roboto" panose="02000000000000000000" pitchFamily="2" charset="0"/>
                <a:ea typeface="Roboto" panose="02000000000000000000" pitchFamily="2" charset="0"/>
              </a:rPr>
              <a:t>jaunus</a:t>
            </a:r>
            <a:r>
              <a:rPr lang="en-US" sz="1400" b="0" i="0" u="none" strike="noStrike" baseline="0" dirty="0">
                <a:latin typeface="Roboto" panose="02000000000000000000" pitchFamily="2" charset="0"/>
                <a:ea typeface="Roboto" panose="02000000000000000000" pitchFamily="2" charset="0"/>
              </a:rPr>
              <a:t> </a:t>
            </a:r>
            <a:r>
              <a:rPr lang="lv-LV" sz="1400" b="0" i="0" u="none" strike="noStrike" baseline="0" dirty="0">
                <a:latin typeface="Roboto" panose="02000000000000000000" pitchFamily="2" charset="0"/>
                <a:ea typeface="Roboto" panose="02000000000000000000" pitchFamily="2" charset="0"/>
              </a:rPr>
              <a:t>materi</a:t>
            </a:r>
            <a:r>
              <a:rPr lang="lv-LV" sz="1400" dirty="0">
                <a:latin typeface="Roboto" panose="02000000000000000000" pitchFamily="2" charset="0"/>
                <a:ea typeface="Roboto" panose="02000000000000000000" pitchFamily="2" charset="0"/>
              </a:rPr>
              <a:t>ālus (HLM)</a:t>
            </a:r>
            <a:r>
              <a:rPr lang="en-US" sz="1400" b="0" i="0" u="none" strike="noStrike" baseline="0" dirty="0">
                <a:latin typeface="Roboto" panose="02000000000000000000" pitchFamily="2" charset="0"/>
                <a:ea typeface="Roboto" panose="02000000000000000000" pitchFamily="2" charset="0"/>
              </a:rPr>
              <a:t> </a:t>
            </a:r>
            <a:r>
              <a:rPr lang="en-US" sz="1400" b="0" i="0" u="none" strike="noStrike" baseline="0" dirty="0" err="1">
                <a:latin typeface="Roboto" panose="02000000000000000000" pitchFamily="2" charset="0"/>
                <a:ea typeface="Roboto" panose="02000000000000000000" pitchFamily="2" charset="0"/>
              </a:rPr>
              <a:t>vairākos</a:t>
            </a:r>
            <a:r>
              <a:rPr lang="en-US" sz="1400" b="0" i="0" u="none" strike="noStrike" baseline="0" dirty="0">
                <a:latin typeface="Roboto" panose="02000000000000000000" pitchFamily="2" charset="0"/>
                <a:ea typeface="Roboto" panose="02000000000000000000" pitchFamily="2" charset="0"/>
              </a:rPr>
              <a:t> </a:t>
            </a:r>
            <a:r>
              <a:rPr lang="en-US" sz="1400" b="0" i="0" u="none" strike="noStrike" baseline="0" dirty="0" err="1">
                <a:latin typeface="Roboto" panose="02000000000000000000" pitchFamily="2" charset="0"/>
                <a:ea typeface="Roboto" panose="02000000000000000000" pitchFamily="2" charset="0"/>
              </a:rPr>
              <a:t>mērogos</a:t>
            </a:r>
            <a:r>
              <a:rPr lang="en-US" sz="1400" b="0" i="0" u="none" strike="noStrike" baseline="0" dirty="0">
                <a:latin typeface="Roboto" panose="02000000000000000000" pitchFamily="2" charset="0"/>
                <a:ea typeface="Roboto" panose="02000000000000000000" pitchFamily="2" charset="0"/>
              </a:rPr>
              <a:t> </a:t>
            </a:r>
            <a:r>
              <a:rPr lang="en-US" sz="1400" b="0" i="0" u="none" strike="noStrike" baseline="0" dirty="0" err="1">
                <a:latin typeface="Roboto" panose="02000000000000000000" pitchFamily="2" charset="0"/>
                <a:ea typeface="Roboto" panose="02000000000000000000" pitchFamily="2" charset="0"/>
              </a:rPr>
              <a:t>ar</a:t>
            </a:r>
            <a:r>
              <a:rPr lang="en-US" sz="1400" b="0" i="0" u="none" strike="noStrike" baseline="0" dirty="0">
                <a:latin typeface="Roboto" panose="02000000000000000000" pitchFamily="2" charset="0"/>
                <a:ea typeface="Roboto" panose="02000000000000000000" pitchFamily="2" charset="0"/>
              </a:rPr>
              <a:t> </a:t>
            </a:r>
            <a:r>
              <a:rPr lang="en-US" sz="1400" b="0" i="0" u="none" strike="noStrike" baseline="0" dirty="0" err="1">
                <a:latin typeface="Roboto" panose="02000000000000000000" pitchFamily="2" charset="0"/>
                <a:ea typeface="Roboto" panose="02000000000000000000" pitchFamily="2" charset="0"/>
              </a:rPr>
              <a:t>uzlabotām</a:t>
            </a:r>
            <a:r>
              <a:rPr lang="en-US" sz="1400" b="0" i="0" u="none" strike="noStrike" baseline="0" dirty="0">
                <a:latin typeface="Roboto" panose="02000000000000000000" pitchFamily="2" charset="0"/>
                <a:ea typeface="Roboto" panose="02000000000000000000" pitchFamily="2" charset="0"/>
              </a:rPr>
              <a:t> </a:t>
            </a:r>
            <a:r>
              <a:rPr lang="en-US" sz="1400" b="0" i="0" u="none" strike="noStrike" baseline="0" dirty="0" err="1">
                <a:latin typeface="Roboto" panose="02000000000000000000" pitchFamily="2" charset="0"/>
                <a:ea typeface="Roboto" panose="02000000000000000000" pitchFamily="2" charset="0"/>
              </a:rPr>
              <a:t>vai</a:t>
            </a:r>
            <a:r>
              <a:rPr lang="en-US" sz="1400" b="0" i="0" u="none" strike="noStrike" baseline="0" dirty="0">
                <a:latin typeface="Roboto" panose="02000000000000000000" pitchFamily="2" charset="0"/>
                <a:ea typeface="Roboto" panose="02000000000000000000" pitchFamily="2" charset="0"/>
              </a:rPr>
              <a:t> </a:t>
            </a:r>
            <a:r>
              <a:rPr lang="en-US" sz="1400" b="0" i="0" u="none" strike="noStrike" baseline="0" dirty="0" err="1">
                <a:latin typeface="Roboto" panose="02000000000000000000" pitchFamily="2" charset="0"/>
                <a:ea typeface="Roboto" panose="02000000000000000000" pitchFamily="2" charset="0"/>
              </a:rPr>
              <a:t>nepieredzētām</a:t>
            </a:r>
            <a:r>
              <a:rPr lang="en-US" sz="1400" b="0" i="0" u="none" strike="noStrike" baseline="0" dirty="0">
                <a:latin typeface="Roboto" panose="02000000000000000000" pitchFamily="2" charset="0"/>
                <a:ea typeface="Roboto" panose="02000000000000000000" pitchFamily="2" charset="0"/>
              </a:rPr>
              <a:t> </a:t>
            </a:r>
            <a:r>
              <a:rPr lang="en-US" sz="1400" b="0" i="0" u="none" strike="noStrike" baseline="0" dirty="0" err="1">
                <a:latin typeface="Roboto" panose="02000000000000000000" pitchFamily="2" charset="0"/>
                <a:ea typeface="Roboto" panose="02000000000000000000" pitchFamily="2" charset="0"/>
              </a:rPr>
              <a:t>īpašībām</a:t>
            </a:r>
            <a:endParaRPr lang="lv-LV" sz="1400" b="0" i="0" u="none" strike="noStrike" baseline="0" dirty="0">
              <a:latin typeface="Roboto" panose="02000000000000000000" pitchFamily="2" charset="0"/>
              <a:ea typeface="Roboto" panose="02000000000000000000" pitchFamily="2" charset="0"/>
            </a:endParaRPr>
          </a:p>
          <a:p>
            <a:pPr marL="0" indent="0">
              <a:lnSpc>
                <a:spcPct val="100000"/>
              </a:lnSpc>
              <a:buNone/>
            </a:pPr>
            <a:endParaRPr lang="lv-LV" sz="1400" dirty="0">
              <a:latin typeface="Roboto" panose="02000000000000000000" pitchFamily="2" charset="0"/>
              <a:ea typeface="Roboto" panose="02000000000000000000" pitchFamily="2" charset="0"/>
            </a:endParaRPr>
          </a:p>
          <a:p>
            <a:pPr marL="0" indent="0">
              <a:lnSpc>
                <a:spcPct val="100000"/>
              </a:lnSpc>
              <a:buNone/>
            </a:pPr>
            <a:r>
              <a:rPr lang="lv-LV" sz="1400" b="0" i="0" u="none" strike="noStrike" baseline="0" dirty="0">
                <a:latin typeface="Roboto" panose="02000000000000000000" pitchFamily="2" charset="0"/>
                <a:ea typeface="Roboto" panose="02000000000000000000" pitchFamily="2" charset="0"/>
              </a:rPr>
              <a:t>Paredzams, ka arī projekti, kas finansēti saskaņā ar šo uzaicinājumu, </a:t>
            </a:r>
            <a:r>
              <a:rPr lang="lv-LV" sz="1400" b="0" i="0" u="sng" strike="noStrike" baseline="0" dirty="0">
                <a:latin typeface="Roboto" panose="02000000000000000000" pitchFamily="2" charset="0"/>
                <a:ea typeface="Roboto" panose="02000000000000000000" pitchFamily="2" charset="0"/>
              </a:rPr>
              <a:t>sadarbosies un veicinās plašākas ētiskas, sociālas un regulatīvas debates</a:t>
            </a:r>
            <a:r>
              <a:rPr lang="lv-LV" sz="1400" b="0" i="0" u="none" strike="noStrike" baseline="0" dirty="0">
                <a:latin typeface="Roboto" panose="02000000000000000000" pitchFamily="2" charset="0"/>
                <a:ea typeface="Roboto" panose="02000000000000000000" pitchFamily="2" charset="0"/>
              </a:rPr>
              <a:t>. 
</a:t>
            </a:r>
            <a:endParaRPr lang="lv-LV" sz="1400" dirty="0">
              <a:latin typeface="Roboto" panose="02000000000000000000" pitchFamily="2" charset="0"/>
              <a:ea typeface="Roboto" panose="02000000000000000000" pitchFamily="2" charset="0"/>
            </a:endParaRPr>
          </a:p>
          <a:p>
            <a:pPr marL="0" indent="0">
              <a:lnSpc>
                <a:spcPct val="100000"/>
              </a:lnSpc>
              <a:buNone/>
            </a:pPr>
            <a:r>
              <a:rPr lang="lv-LV" sz="1400" b="0" i="0" u="none" strike="noStrike" baseline="0" dirty="0">
                <a:latin typeface="Roboto" panose="02000000000000000000" pitchFamily="2" charset="0"/>
                <a:ea typeface="Roboto" panose="02000000000000000000" pitchFamily="2" charset="0"/>
              </a:rPr>
              <a:t>Lai pieteiktos, jūsu priekšlikumam ir jāplāno tehnoloģiju validēšana, ražojot vismaz divus dažādus dzīvos materiālus (t. i., ar dažādiem pielietojumiem, mērogu - 10 x atšķirību un šūnu sastāvu). </a:t>
            </a:r>
            <a:r>
              <a:rPr lang="lv-LV" sz="1400" b="0" i="0" u="none" strike="noStrike" baseline="0" dirty="0">
                <a:highlight>
                  <a:srgbClr val="FFC000"/>
                </a:highlight>
                <a:latin typeface="Roboto" panose="02000000000000000000" pitchFamily="2" charset="0"/>
                <a:ea typeface="Roboto" panose="02000000000000000000" pitchFamily="2" charset="0"/>
              </a:rPr>
              <a:t>Tie nedrīkst būt viens otra atvasinājumi. </a:t>
            </a:r>
            <a:endParaRPr lang="lv-LV" sz="1400" dirty="0">
              <a:highlight>
                <a:srgbClr val="FFC000"/>
              </a:highlight>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261224644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328C7D-2148-41FF-AC45-B5227D182AC2}"/>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kern="1200" dirty="0">
                <a:solidFill>
                  <a:srgbClr val="FFFFFF"/>
                </a:solidFill>
                <a:latin typeface="Roboto" panose="02000000000000000000" pitchFamily="2" charset="0"/>
                <a:ea typeface="Roboto" panose="02000000000000000000" pitchFamily="2" charset="0"/>
              </a:rPr>
              <a:t>KĀ BIJA?</a:t>
            </a:r>
          </a:p>
        </p:txBody>
      </p:sp>
      <p:pic>
        <p:nvPicPr>
          <p:cNvPr id="5122" name="Picture 2" descr="How to Turn Positive Feedback into Positive Results">
            <a:hlinkClick r:id="rId2"/>
            <a:extLst>
              <a:ext uri="{FF2B5EF4-FFF2-40B4-BE49-F238E27FC236}">
                <a16:creationId xmlns:a16="http://schemas.microsoft.com/office/drawing/2014/main" id="{4FDD1CA3-E2B8-4FE9-A4E9-610C28D8B256}"/>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4777316" y="2071695"/>
            <a:ext cx="6780700" cy="2712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28889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5D66D7D-31A5-4055-BE57-A7F1B3E63254}"/>
              </a:ext>
            </a:extLst>
          </p:cNvPr>
          <p:cNvSpPr>
            <a:spLocks noGrp="1"/>
          </p:cNvSpPr>
          <p:nvPr>
            <p:ph type="title"/>
          </p:nvPr>
        </p:nvSpPr>
        <p:spPr>
          <a:xfrm>
            <a:off x="589560" y="856180"/>
            <a:ext cx="4560584" cy="1128068"/>
          </a:xfrm>
        </p:spPr>
        <p:txBody>
          <a:bodyPr anchor="ctr">
            <a:normAutofit/>
          </a:bodyPr>
          <a:lstStyle/>
          <a:p>
            <a:r>
              <a:rPr lang="lv-LV" sz="3200" dirty="0">
                <a:latin typeface="Roboto" panose="02000000000000000000" pitchFamily="2" charset="0"/>
                <a:ea typeface="Roboto" panose="02000000000000000000" pitchFamily="2" charset="0"/>
              </a:rPr>
              <a:t>Kas ir Apvārsnis Eiropa?</a:t>
            </a:r>
          </a:p>
        </p:txBody>
      </p:sp>
      <p:grpSp>
        <p:nvGrpSpPr>
          <p:cNvPr id="12" name="Group 11">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3" name="Rectangle 12">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15">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B1CCBD2-D399-4BC6-9B00-D5D41DEECD7E}"/>
              </a:ext>
            </a:extLst>
          </p:cNvPr>
          <p:cNvSpPr>
            <a:spLocks noGrp="1"/>
          </p:cNvSpPr>
          <p:nvPr>
            <p:ph idx="1"/>
          </p:nvPr>
        </p:nvSpPr>
        <p:spPr>
          <a:xfrm>
            <a:off x="590719" y="2330505"/>
            <a:ext cx="4559425" cy="3979585"/>
          </a:xfrm>
        </p:spPr>
        <p:txBody>
          <a:bodyPr anchor="ctr">
            <a:normAutofit/>
          </a:bodyPr>
          <a:lstStyle/>
          <a:p>
            <a:pPr>
              <a:lnSpc>
                <a:spcPct val="100000"/>
              </a:lnSpc>
            </a:pPr>
            <a:r>
              <a:rPr lang="lv-LV" sz="1700" b="0" dirty="0">
                <a:solidFill>
                  <a:schemeClr val="bg1"/>
                </a:solidFill>
                <a:effectLst/>
                <a:highlight>
                  <a:srgbClr val="FFC000"/>
                </a:highlight>
                <a:latin typeface="Roboto" panose="02000000000000000000" pitchFamily="2" charset="0"/>
              </a:rPr>
              <a:t>Apvārsnis Eiropa</a:t>
            </a:r>
            <a:r>
              <a:rPr lang="lv-LV" sz="1700" b="0" dirty="0">
                <a:solidFill>
                  <a:schemeClr val="bg1"/>
                </a:solidFill>
                <a:effectLst/>
                <a:latin typeface="Roboto" panose="02000000000000000000" pitchFamily="2" charset="0"/>
              </a:rPr>
              <a:t> </a:t>
            </a:r>
            <a:r>
              <a:rPr lang="lv-LV" sz="1700" b="0" i="0" dirty="0">
                <a:effectLst/>
                <a:latin typeface="Roboto" panose="02000000000000000000" pitchFamily="2" charset="0"/>
              </a:rPr>
              <a:t>ir Eiropas Savienības (ES) pētniecības un inovācijas (P&amp;I) programma 2021.- 2027. gada periodam, kas turpinās līdzšinējo programmu </a:t>
            </a:r>
            <a:r>
              <a:rPr lang="lv-LV" sz="1700" b="0" i="1" dirty="0">
                <a:effectLst/>
                <a:latin typeface="Roboto" panose="02000000000000000000" pitchFamily="2" charset="0"/>
              </a:rPr>
              <a:t>Apvārsnis 2020</a:t>
            </a:r>
            <a:r>
              <a:rPr lang="lv-LV" sz="1700" b="0" i="0" dirty="0">
                <a:effectLst/>
                <a:latin typeface="Roboto" panose="02000000000000000000" pitchFamily="2" charset="0"/>
              </a:rPr>
              <a:t>.</a:t>
            </a:r>
          </a:p>
          <a:p>
            <a:pPr>
              <a:lnSpc>
                <a:spcPct val="100000"/>
              </a:lnSpc>
            </a:pPr>
            <a:r>
              <a:rPr lang="lv-LV" sz="1700" b="0" i="0" dirty="0">
                <a:effectLst/>
                <a:latin typeface="Roboto" panose="02000000000000000000" pitchFamily="2" charset="0"/>
              </a:rPr>
              <a:t>Programmas </a:t>
            </a:r>
            <a:r>
              <a:rPr lang="lv-LV" sz="1700" b="0" i="1" dirty="0">
                <a:effectLst/>
                <a:latin typeface="Roboto" panose="02000000000000000000" pitchFamily="2" charset="0"/>
              </a:rPr>
              <a:t>Apvārsnis Eiropa</a:t>
            </a:r>
            <a:r>
              <a:rPr lang="lv-LV" sz="1700" b="0" i="0" dirty="0">
                <a:effectLst/>
                <a:latin typeface="Roboto" panose="02000000000000000000" pitchFamily="2" charset="0"/>
              </a:rPr>
              <a:t> kopējais finansējums </a:t>
            </a:r>
            <a:r>
              <a:rPr lang="lv-LV" sz="1700" b="1" i="0" spc="300" dirty="0">
                <a:effectLst/>
                <a:latin typeface="Roboto" panose="02000000000000000000" pitchFamily="2" charset="0"/>
              </a:rPr>
              <a:t>95,5</a:t>
            </a:r>
            <a:r>
              <a:rPr lang="lv-LV" sz="1700" b="0" i="0" dirty="0">
                <a:effectLst/>
                <a:latin typeface="Roboto" panose="02000000000000000000" pitchFamily="2" charset="0"/>
              </a:rPr>
              <a:t> </a:t>
            </a:r>
            <a:r>
              <a:rPr lang="lv-LV" sz="1700" b="1" i="0" spc="300" dirty="0">
                <a:effectLst/>
                <a:latin typeface="Roboto" panose="02000000000000000000" pitchFamily="2" charset="0"/>
              </a:rPr>
              <a:t>miljardi eiro</a:t>
            </a:r>
            <a:r>
              <a:rPr lang="lv-LV" sz="1700" b="0" i="0" dirty="0">
                <a:effectLst/>
                <a:latin typeface="Roboto" panose="02000000000000000000" pitchFamily="2" charset="0"/>
              </a:rPr>
              <a:t>, padarot to par </a:t>
            </a:r>
            <a:r>
              <a:rPr lang="lv-LV" sz="1700" b="0" i="0" u="sng" dirty="0">
                <a:effectLst/>
                <a:latin typeface="Roboto" panose="02000000000000000000" pitchFamily="2" charset="0"/>
              </a:rPr>
              <a:t>visu laiku vērienīgāko </a:t>
            </a:r>
            <a:r>
              <a:rPr lang="lv-LV" sz="1700" b="0" i="0" dirty="0">
                <a:effectLst/>
                <a:latin typeface="Roboto" panose="02000000000000000000" pitchFamily="2" charset="0"/>
              </a:rPr>
              <a:t>un </a:t>
            </a:r>
            <a:r>
              <a:rPr lang="lv-LV" sz="1700" b="0" i="0" u="sng" dirty="0">
                <a:effectLst/>
                <a:latin typeface="Roboto" panose="02000000000000000000" pitchFamily="2" charset="0"/>
              </a:rPr>
              <a:t>ambiciozāko pētniecības un inovāciju programmu, ko īstenojusi ES</a:t>
            </a:r>
            <a:r>
              <a:rPr lang="lv-LV" sz="1700" b="0" i="0" dirty="0">
                <a:effectLst/>
                <a:latin typeface="Roboto" panose="02000000000000000000" pitchFamily="2" charset="0"/>
              </a:rPr>
              <a:t>. </a:t>
            </a:r>
          </a:p>
          <a:p>
            <a:pPr>
              <a:lnSpc>
                <a:spcPct val="100000"/>
              </a:lnSpc>
            </a:pPr>
            <a:r>
              <a:rPr lang="lv-LV" sz="1400" b="0" i="0" dirty="0">
                <a:effectLst/>
                <a:latin typeface="Roboto" panose="02000000000000000000" pitchFamily="2" charset="0"/>
              </a:rPr>
              <a:t>Tā ietver 5,4 miljardus no </a:t>
            </a:r>
            <a:r>
              <a:rPr lang="lv-LV" sz="1400" b="0" i="0" u="none" strike="noStrike" dirty="0">
                <a:effectLst/>
                <a:latin typeface="Roboto" panose="02000000000000000000" pitchFamily="2" charset="0"/>
                <a:hlinkClick r:id="rId2"/>
              </a:rPr>
              <a:t>Eiropas atveseļošanās plāna</a:t>
            </a:r>
            <a:r>
              <a:rPr lang="lv-LV" sz="1400" b="0" i="0" dirty="0">
                <a:effectLst/>
                <a:latin typeface="Roboto" panose="02000000000000000000" pitchFamily="2" charset="0"/>
              </a:rPr>
              <a:t> </a:t>
            </a:r>
            <a:r>
              <a:rPr lang="lv-LV" sz="1400" b="0" i="1" dirty="0" err="1">
                <a:effectLst/>
                <a:latin typeface="Roboto" panose="02000000000000000000" pitchFamily="2" charset="0"/>
              </a:rPr>
              <a:t>NextGenerationEU</a:t>
            </a:r>
            <a:r>
              <a:rPr lang="lv-LV" sz="1400" b="0" i="1" dirty="0">
                <a:effectLst/>
                <a:latin typeface="Roboto" panose="02000000000000000000" pitchFamily="2" charset="0"/>
              </a:rPr>
              <a:t>,</a:t>
            </a:r>
            <a:r>
              <a:rPr lang="lv-LV" sz="1400" b="0" i="0" dirty="0">
                <a:effectLst/>
                <a:latin typeface="Roboto" panose="02000000000000000000" pitchFamily="2" charset="0"/>
              </a:rPr>
              <a:t> kura mērķis ir veicināt Eiropas atveseļošanos un padarīt Eiropu noturīgāku pret nākotnes izaicinājumiem.</a:t>
            </a:r>
            <a:endParaRPr lang="lv-LV" sz="1400" dirty="0"/>
          </a:p>
        </p:txBody>
      </p:sp>
      <p:sp>
        <p:nvSpPr>
          <p:cNvPr id="18" name="Rectangle 17">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D11467B5-4401-4AF2-AA30-34DAA2D465F8}"/>
              </a:ext>
            </a:extLst>
          </p:cNvPr>
          <p:cNvPicPr>
            <a:picLocks noChangeAspect="1"/>
          </p:cNvPicPr>
          <p:nvPr/>
        </p:nvPicPr>
        <p:blipFill rotWithShape="1">
          <a:blip r:embed="rId3">
            <a:extLst>
              <a:ext uri="{28A0092B-C50C-407E-A947-70E740481C1C}">
                <a14:useLocalDpi xmlns:a14="http://schemas.microsoft.com/office/drawing/2010/main" val="0"/>
              </a:ext>
            </a:extLst>
          </a:blip>
          <a:srcRect l="6722" t="2550" r="5452" b="-7"/>
          <a:stretch/>
        </p:blipFill>
        <p:spPr>
          <a:xfrm>
            <a:off x="5815229" y="1091201"/>
            <a:ext cx="5561814" cy="4674961"/>
          </a:xfrm>
          <a:prstGeom prst="rect">
            <a:avLst/>
          </a:prstGeom>
        </p:spPr>
      </p:pic>
    </p:spTree>
    <p:extLst>
      <p:ext uri="{BB962C8B-B14F-4D97-AF65-F5344CB8AC3E}">
        <p14:creationId xmlns:p14="http://schemas.microsoft.com/office/powerpoint/2010/main" val="22999488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0" name="Rectangle 139">
            <a:extLst>
              <a:ext uri="{FF2B5EF4-FFF2-40B4-BE49-F238E27FC236}">
                <a16:creationId xmlns:a16="http://schemas.microsoft.com/office/drawing/2014/main" id="{C3896A03-3945-419A-B66B-4EE266EDD1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 y="0"/>
            <a:ext cx="6095990" cy="685800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Rectangle 141">
            <a:extLst>
              <a:ext uri="{FF2B5EF4-FFF2-40B4-BE49-F238E27FC236}">
                <a16:creationId xmlns:a16="http://schemas.microsoft.com/office/drawing/2014/main" id="{B34F5AD2-EDBD-4BBD-A55C-EAFFD0C709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0"/>
            <a:ext cx="6095990" cy="68580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Horizon 2020 vs Horizon Europe">
            <a:extLst>
              <a:ext uri="{FF2B5EF4-FFF2-40B4-BE49-F238E27FC236}">
                <a16:creationId xmlns:a16="http://schemas.microsoft.com/office/drawing/2014/main" id="{19BE0DF8-F289-462F-B6D8-D2E8E4DF3456}"/>
              </a:ext>
            </a:extLst>
          </p:cNvPr>
          <p:cNvPicPr>
            <a:picLocks noGrp="1" noChangeAspect="1" noChangeArrowheads="1"/>
          </p:cNvPicPr>
          <p:nvPr>
            <p:ph sz="half" idx="2"/>
          </p:nvPr>
        </p:nvPicPr>
        <p:blipFill rotWithShape="1">
          <a:blip r:embed="rId2">
            <a:extLst>
              <a:ext uri="{28A0092B-C50C-407E-A947-70E740481C1C}">
                <a14:useLocalDpi xmlns:a14="http://schemas.microsoft.com/office/drawing/2010/main" val="0"/>
              </a:ext>
            </a:extLst>
          </a:blip>
          <a:srcRect t="-304" r="-2" b="-901"/>
          <a:stretch/>
        </p:blipFill>
        <p:spPr bwMode="auto">
          <a:xfrm>
            <a:off x="1136100" y="408562"/>
            <a:ext cx="9889765" cy="4503906"/>
          </a:xfrm>
          <a:prstGeom prst="rect">
            <a:avLst/>
          </a:prstGeom>
          <a:noFill/>
          <a:extLst>
            <a:ext uri="{909E8E84-426E-40DD-AFC4-6F175D3DCCD1}">
              <a14:hiddenFill xmlns:a14="http://schemas.microsoft.com/office/drawing/2010/main">
                <a:solidFill>
                  <a:srgbClr val="FFFFFF"/>
                </a:solidFill>
              </a14:hiddenFill>
            </a:ext>
          </a:extLst>
        </p:spPr>
      </p:pic>
      <p:sp>
        <p:nvSpPr>
          <p:cNvPr id="144" name="Rectangle 143">
            <a:extLst>
              <a:ext uri="{FF2B5EF4-FFF2-40B4-BE49-F238E27FC236}">
                <a16:creationId xmlns:a16="http://schemas.microsoft.com/office/drawing/2014/main" id="{450D3AD2-FA80-415F-A9CE-54D884561C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34650" y="4544112"/>
            <a:ext cx="457200" cy="45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D786C763-863E-4AB8-82D5-4EB805B08376}"/>
              </a:ext>
            </a:extLst>
          </p:cNvPr>
          <p:cNvSpPr>
            <a:spLocks noGrp="1"/>
          </p:cNvSpPr>
          <p:nvPr>
            <p:ph sz="half" idx="1"/>
          </p:nvPr>
        </p:nvSpPr>
        <p:spPr>
          <a:xfrm>
            <a:off x="6313251" y="5153317"/>
            <a:ext cx="5335184" cy="1463834"/>
          </a:xfrm>
        </p:spPr>
        <p:txBody>
          <a:bodyPr vert="horz" lIns="91440" tIns="45720" rIns="91440" bIns="45720" rtlCol="0">
            <a:normAutofit fontScale="92500"/>
          </a:bodyPr>
          <a:lstStyle/>
          <a:p>
            <a:pPr marL="0" indent="0">
              <a:buNone/>
            </a:pPr>
            <a:r>
              <a:rPr lang="en-US" sz="2000" b="0" i="1" dirty="0" err="1">
                <a:effectLst/>
              </a:rPr>
              <a:t>Apvārsnis</a:t>
            </a:r>
            <a:r>
              <a:rPr lang="en-US" sz="2000" b="0" i="1" dirty="0">
                <a:effectLst/>
              </a:rPr>
              <a:t> </a:t>
            </a:r>
            <a:r>
              <a:rPr lang="en-US" sz="2000" b="0" i="1" dirty="0" err="1">
                <a:effectLst/>
              </a:rPr>
              <a:t>Eiropas</a:t>
            </a:r>
            <a:r>
              <a:rPr lang="en-US" sz="2000" b="0" i="0" dirty="0">
                <a:effectLst/>
              </a:rPr>
              <a:t> </a:t>
            </a:r>
            <a:r>
              <a:rPr lang="en-US" sz="2000" b="0" i="0" dirty="0" err="1">
                <a:effectLst/>
              </a:rPr>
              <a:t>pamatā</a:t>
            </a:r>
            <a:r>
              <a:rPr lang="en-US" sz="2000" b="0" i="0" dirty="0">
                <a:effectLst/>
              </a:rPr>
              <a:t> </a:t>
            </a:r>
            <a:r>
              <a:rPr lang="en-US" sz="2000" b="0" i="0" dirty="0" err="1">
                <a:effectLst/>
              </a:rPr>
              <a:t>izvirzīts</a:t>
            </a:r>
            <a:r>
              <a:rPr lang="en-US" sz="2000" b="0" i="0" dirty="0">
                <a:effectLst/>
              </a:rPr>
              <a:t> 3 </a:t>
            </a:r>
            <a:r>
              <a:rPr lang="en-US" sz="2000" b="0" i="0" dirty="0" err="1">
                <a:effectLst/>
              </a:rPr>
              <a:t>pīlāru</a:t>
            </a:r>
            <a:r>
              <a:rPr lang="en-US" sz="2000" b="0" i="0" dirty="0">
                <a:effectLst/>
              </a:rPr>
              <a:t> </a:t>
            </a:r>
            <a:r>
              <a:rPr lang="en-US" sz="2000" b="0" i="0" dirty="0" err="1">
                <a:effectLst/>
              </a:rPr>
              <a:t>modelis</a:t>
            </a:r>
            <a:r>
              <a:rPr lang="en-US" sz="2000" b="0" i="0" dirty="0">
                <a:effectLst/>
              </a:rPr>
              <a:t>, </a:t>
            </a:r>
            <a:r>
              <a:rPr lang="en-US" sz="2000" b="0" i="0" dirty="0" err="1">
                <a:effectLst/>
              </a:rPr>
              <a:t>kura</a:t>
            </a:r>
            <a:r>
              <a:rPr lang="en-US" sz="2000" b="0" i="0" dirty="0">
                <a:effectLst/>
              </a:rPr>
              <a:t> </a:t>
            </a:r>
            <a:r>
              <a:rPr lang="en-US" sz="2000" b="0" i="0" dirty="0" err="1">
                <a:effectLst/>
              </a:rPr>
              <a:t>ietvaros</a:t>
            </a:r>
            <a:r>
              <a:rPr lang="en-US" sz="2000" b="0" i="0" dirty="0">
                <a:effectLst/>
              </a:rPr>
              <a:t> </a:t>
            </a:r>
            <a:r>
              <a:rPr lang="en-US" sz="2000" b="0" i="0" dirty="0" err="1">
                <a:solidFill>
                  <a:srgbClr val="FFC000"/>
                </a:solidFill>
                <a:effectLst/>
              </a:rPr>
              <a:t>atbalstīs</a:t>
            </a:r>
            <a:r>
              <a:rPr lang="en-US" sz="2000" b="0" i="0" dirty="0">
                <a:solidFill>
                  <a:srgbClr val="FFC000"/>
                </a:solidFill>
                <a:effectLst/>
              </a:rPr>
              <a:t> </a:t>
            </a:r>
            <a:r>
              <a:rPr lang="en-US" sz="2000" b="0" i="0" dirty="0" err="1">
                <a:solidFill>
                  <a:srgbClr val="FFC000"/>
                </a:solidFill>
                <a:effectLst/>
              </a:rPr>
              <a:t>atvērto</a:t>
            </a:r>
            <a:r>
              <a:rPr lang="en-US" sz="2000" b="0" i="0" dirty="0">
                <a:solidFill>
                  <a:srgbClr val="FFC000"/>
                </a:solidFill>
                <a:effectLst/>
              </a:rPr>
              <a:t> </a:t>
            </a:r>
            <a:r>
              <a:rPr lang="en-US" sz="2000" b="0" i="0" dirty="0" err="1">
                <a:solidFill>
                  <a:srgbClr val="FFC000"/>
                </a:solidFill>
                <a:effectLst/>
              </a:rPr>
              <a:t>zinātni</a:t>
            </a:r>
            <a:r>
              <a:rPr lang="en-US" sz="2000" b="0" i="0" dirty="0">
                <a:effectLst/>
              </a:rPr>
              <a:t>, </a:t>
            </a:r>
            <a:r>
              <a:rPr lang="en-US" sz="2000" b="0" i="0" dirty="0" err="1">
                <a:solidFill>
                  <a:srgbClr val="FFC000"/>
                </a:solidFill>
                <a:effectLst/>
              </a:rPr>
              <a:t>globālo</a:t>
            </a:r>
            <a:r>
              <a:rPr lang="en-US" sz="2000" b="0" i="0" dirty="0">
                <a:solidFill>
                  <a:srgbClr val="FFC000"/>
                </a:solidFill>
                <a:effectLst/>
              </a:rPr>
              <a:t> </a:t>
            </a:r>
            <a:r>
              <a:rPr lang="en-US" sz="2000" b="0" i="0" dirty="0" err="1">
                <a:solidFill>
                  <a:srgbClr val="FFC000"/>
                </a:solidFill>
                <a:effectLst/>
              </a:rPr>
              <a:t>izaicinājumu</a:t>
            </a:r>
            <a:r>
              <a:rPr lang="en-US" sz="2000" b="0" i="0" dirty="0">
                <a:solidFill>
                  <a:srgbClr val="FFC000"/>
                </a:solidFill>
                <a:effectLst/>
              </a:rPr>
              <a:t> </a:t>
            </a:r>
            <a:r>
              <a:rPr lang="en-US" sz="2000" b="0" i="0" dirty="0" err="1">
                <a:solidFill>
                  <a:srgbClr val="FFC000"/>
                </a:solidFill>
                <a:effectLst/>
              </a:rPr>
              <a:t>risināšanu</a:t>
            </a:r>
            <a:r>
              <a:rPr lang="en-US" sz="2000" b="0" i="0" dirty="0">
                <a:effectLst/>
              </a:rPr>
              <a:t> un </a:t>
            </a:r>
            <a:r>
              <a:rPr lang="en-US" sz="2000" b="0" i="0" dirty="0" err="1">
                <a:solidFill>
                  <a:srgbClr val="FFC000"/>
                </a:solidFill>
                <a:effectLst/>
              </a:rPr>
              <a:t>rūpniecības</a:t>
            </a:r>
            <a:r>
              <a:rPr lang="en-US" sz="2000" b="0" i="0" dirty="0">
                <a:solidFill>
                  <a:srgbClr val="FFC000"/>
                </a:solidFill>
                <a:effectLst/>
              </a:rPr>
              <a:t> </a:t>
            </a:r>
            <a:r>
              <a:rPr lang="en-US" sz="2000" b="0" i="0" dirty="0" err="1">
                <a:solidFill>
                  <a:srgbClr val="FFC000"/>
                </a:solidFill>
                <a:effectLst/>
              </a:rPr>
              <a:t>konkurētspēju</a:t>
            </a:r>
            <a:r>
              <a:rPr lang="en-US" sz="2000" b="0" i="0" dirty="0">
                <a:solidFill>
                  <a:srgbClr val="FFC000"/>
                </a:solidFill>
                <a:effectLst/>
              </a:rPr>
              <a:t> un </a:t>
            </a:r>
            <a:r>
              <a:rPr lang="en-US" sz="2000" b="0" i="0" dirty="0" err="1">
                <a:solidFill>
                  <a:srgbClr val="FFC000"/>
                </a:solidFill>
                <a:effectLst/>
              </a:rPr>
              <a:t>atvērto</a:t>
            </a:r>
            <a:r>
              <a:rPr lang="en-US" sz="2000" b="0" i="0" dirty="0">
                <a:solidFill>
                  <a:srgbClr val="FFC000"/>
                </a:solidFill>
                <a:effectLst/>
              </a:rPr>
              <a:t> </a:t>
            </a:r>
            <a:r>
              <a:rPr lang="en-US" sz="2000" b="0" i="0" dirty="0" err="1">
                <a:solidFill>
                  <a:srgbClr val="FFC000"/>
                </a:solidFill>
                <a:effectLst/>
              </a:rPr>
              <a:t>inovāciju</a:t>
            </a:r>
            <a:r>
              <a:rPr lang="en-US" sz="2000" b="0" i="0" dirty="0">
                <a:effectLst/>
              </a:rPr>
              <a:t>, </a:t>
            </a:r>
            <a:r>
              <a:rPr lang="en-US" sz="2000" b="0" i="0" dirty="0" err="1">
                <a:effectLst/>
              </a:rPr>
              <a:t>papildus</a:t>
            </a:r>
            <a:r>
              <a:rPr lang="en-US" sz="2000" b="0" i="0" dirty="0">
                <a:effectLst/>
              </a:rPr>
              <a:t> </a:t>
            </a:r>
            <a:r>
              <a:rPr lang="en-US" sz="2000" b="0" i="0" dirty="0" err="1">
                <a:effectLst/>
              </a:rPr>
              <a:t>atbalstot</a:t>
            </a:r>
            <a:r>
              <a:rPr lang="en-US" sz="2000" b="0" i="0" dirty="0">
                <a:effectLst/>
              </a:rPr>
              <a:t> </a:t>
            </a:r>
            <a:r>
              <a:rPr lang="en-US" sz="2000" b="0" i="0" dirty="0" err="1">
                <a:effectLst/>
              </a:rPr>
              <a:t>arī</a:t>
            </a:r>
            <a:r>
              <a:rPr lang="en-US" sz="2000" b="0" i="0" dirty="0">
                <a:effectLst/>
              </a:rPr>
              <a:t> </a:t>
            </a:r>
            <a:r>
              <a:rPr lang="en-US" sz="2000" b="0" i="0" u="sng" dirty="0" err="1">
                <a:effectLst/>
              </a:rPr>
              <a:t>Eiropas</a:t>
            </a:r>
            <a:r>
              <a:rPr lang="en-US" sz="2000" b="0" i="0" u="sng" dirty="0">
                <a:effectLst/>
              </a:rPr>
              <a:t> </a:t>
            </a:r>
            <a:r>
              <a:rPr lang="en-US" sz="2000" b="0" i="0" u="sng" dirty="0" err="1">
                <a:effectLst/>
              </a:rPr>
              <a:t>pētniecības</a:t>
            </a:r>
            <a:r>
              <a:rPr lang="en-US" sz="2000" b="0" i="0" u="sng" dirty="0">
                <a:effectLst/>
              </a:rPr>
              <a:t> </a:t>
            </a:r>
            <a:r>
              <a:rPr lang="en-US" sz="2000" b="0" i="0" u="sng" dirty="0" err="1">
                <a:effectLst/>
              </a:rPr>
              <a:t>telpas</a:t>
            </a:r>
            <a:r>
              <a:rPr lang="en-US" sz="2000" b="0" i="0" u="sng" dirty="0">
                <a:effectLst/>
              </a:rPr>
              <a:t> </a:t>
            </a:r>
            <a:r>
              <a:rPr lang="en-US" sz="2000" b="0" i="0" u="sng" dirty="0" err="1">
                <a:effectLst/>
              </a:rPr>
              <a:t>stiprināšanu</a:t>
            </a:r>
            <a:r>
              <a:rPr lang="en-US" sz="2000" b="0" i="0" dirty="0">
                <a:effectLst/>
              </a:rPr>
              <a:t>.</a:t>
            </a:r>
            <a:endParaRPr lang="en-US" sz="2000" dirty="0"/>
          </a:p>
        </p:txBody>
      </p:sp>
    </p:spTree>
    <p:extLst>
      <p:ext uri="{BB962C8B-B14F-4D97-AF65-F5344CB8AC3E}">
        <p14:creationId xmlns:p14="http://schemas.microsoft.com/office/powerpoint/2010/main" val="12064350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4" name="Rectangle 72">
            <a:extLst>
              <a:ext uri="{FF2B5EF4-FFF2-40B4-BE49-F238E27FC236}">
                <a16:creationId xmlns:a16="http://schemas.microsoft.com/office/drawing/2014/main" id="{42A5316D-ED2F-4F89-B4B4-8D9240B1A3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314D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979C29F-02B9-4E59-A9FE-61149BE550AD}"/>
              </a:ext>
            </a:extLst>
          </p:cNvPr>
          <p:cNvSpPr>
            <a:spLocks noGrp="1"/>
          </p:cNvSpPr>
          <p:nvPr>
            <p:ph type="title"/>
          </p:nvPr>
        </p:nvSpPr>
        <p:spPr>
          <a:xfrm>
            <a:off x="694510" y="1487272"/>
            <a:ext cx="2743200" cy="2743200"/>
          </a:xfrm>
          <a:prstGeom prst="ellipse">
            <a:avLst/>
          </a:prstGeom>
          <a:solidFill>
            <a:srgbClr val="262626"/>
          </a:solidFill>
          <a:ln w="174625" cmpd="thinThick">
            <a:solidFill>
              <a:srgbClr val="262626"/>
            </a:solidFill>
          </a:ln>
        </p:spPr>
        <p:txBody>
          <a:bodyPr vert="horz" lIns="91440" tIns="45720" rIns="91440" bIns="45720" rtlCol="0" anchor="ctr">
            <a:normAutofit fontScale="90000"/>
          </a:bodyPr>
          <a:lstStyle/>
          <a:p>
            <a:pPr algn="ctr"/>
            <a:r>
              <a:rPr lang="lv-LV" sz="1600" dirty="0">
                <a:solidFill>
                  <a:srgbClr val="FFFFFF"/>
                </a:solidFill>
              </a:rPr>
              <a:t>Trešais pīlārs «Vadošā loma rūpniecībā» pret «Atvērto inovāciju», iespējams, ir lielākā izmaiņa pamatprogrammas pārejā no  «Apvārsnis 2020» uz «Apvārsnis Eiropa»</a:t>
            </a:r>
            <a:endParaRPr lang="en-US" sz="1600" kern="1200" dirty="0">
              <a:solidFill>
                <a:srgbClr val="FFFFFF"/>
              </a:solidFill>
              <a:latin typeface="+mj-lt"/>
              <a:ea typeface="+mj-ea"/>
              <a:cs typeface="+mj-cs"/>
            </a:endParaRPr>
          </a:p>
        </p:txBody>
      </p:sp>
      <p:pic>
        <p:nvPicPr>
          <p:cNvPr id="2052" name="Picture 4">
            <a:extLst>
              <a:ext uri="{FF2B5EF4-FFF2-40B4-BE49-F238E27FC236}">
                <a16:creationId xmlns:a16="http://schemas.microsoft.com/office/drawing/2014/main" id="{73A64624-AF7B-4C74-A14A-5233FF10AB2A}"/>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tretch>
            <a:fillRect/>
          </a:stretch>
        </p:blipFill>
        <p:spPr bwMode="auto">
          <a:xfrm>
            <a:off x="4564115" y="1313299"/>
            <a:ext cx="6093047" cy="3091146"/>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7A5467E1-7748-4553-918D-48A4C60B0EF8}"/>
              </a:ext>
            </a:extLst>
          </p:cNvPr>
          <p:cNvSpPr>
            <a:spLocks noGrp="1"/>
          </p:cNvSpPr>
          <p:nvPr>
            <p:ph sz="half" idx="1"/>
          </p:nvPr>
        </p:nvSpPr>
        <p:spPr>
          <a:xfrm>
            <a:off x="2360398" y="4746396"/>
            <a:ext cx="9705477" cy="2111604"/>
          </a:xfrm>
        </p:spPr>
        <p:txBody>
          <a:bodyPr vert="horz" lIns="91440" tIns="45720" rIns="91440" bIns="45720" rtlCol="0">
            <a:noAutofit/>
          </a:bodyPr>
          <a:lstStyle/>
          <a:p>
            <a:pPr fontAlgn="base">
              <a:lnSpc>
                <a:spcPct val="100000"/>
              </a:lnSpc>
            </a:pPr>
            <a:r>
              <a:rPr lang="lv-LV" sz="1600" b="1" i="0" spc="300" dirty="0">
                <a:effectLst/>
                <a:latin typeface="Roboto" panose="02000000000000000000" pitchFamily="2" charset="0"/>
                <a:ea typeface="Roboto" panose="02000000000000000000" pitchFamily="2" charset="0"/>
              </a:rPr>
              <a:t>EIC</a:t>
            </a:r>
            <a:r>
              <a:rPr lang="lv-LV" sz="1600" b="0" i="0" dirty="0">
                <a:effectLst/>
                <a:latin typeface="Roboto" panose="02000000000000000000" pitchFamily="2" charset="0"/>
                <a:ea typeface="Roboto" panose="02000000000000000000" pitchFamily="2" charset="0"/>
              </a:rPr>
              <a:t> koncentrēsies uz atbalstu revolucionārām inovācijām, kas ir pārāk riskantas privātajiem ieguldītājiem, izmantojot "</a:t>
            </a:r>
            <a:r>
              <a:rPr lang="lv-LV" sz="1600" b="0" i="0" dirty="0" err="1">
                <a:effectLst/>
                <a:latin typeface="Roboto" panose="02000000000000000000" pitchFamily="2" charset="0"/>
                <a:ea typeface="Roboto" panose="02000000000000000000" pitchFamily="2" charset="0"/>
              </a:rPr>
              <a:t>Pathfinder</a:t>
            </a:r>
            <a:r>
              <a:rPr lang="lv-LV" sz="1600" b="0" i="0" dirty="0">
                <a:effectLst/>
                <a:latin typeface="Roboto" panose="02000000000000000000" pitchFamily="2" charset="0"/>
                <a:ea typeface="Roboto" panose="02000000000000000000" pitchFamily="2" charset="0"/>
              </a:rPr>
              <a:t>"  </a:t>
            </a:r>
            <a:r>
              <a:rPr lang="lv-LV" sz="1600" b="0" i="0" dirty="0" err="1">
                <a:effectLst/>
                <a:latin typeface="Roboto" panose="02000000000000000000" pitchFamily="2" charset="0"/>
                <a:ea typeface="Roboto" panose="02000000000000000000" pitchFamily="2" charset="0"/>
              </a:rPr>
              <a:t>grantus</a:t>
            </a:r>
            <a:r>
              <a:rPr lang="lv-LV" sz="1600" b="0" i="0" dirty="0">
                <a:effectLst/>
                <a:latin typeface="Roboto" panose="02000000000000000000" pitchFamily="2" charset="0"/>
                <a:ea typeface="Roboto" panose="02000000000000000000" pitchFamily="2" charset="0"/>
              </a:rPr>
              <a:t> (agrīnām tehnoloģijām) vai "</a:t>
            </a:r>
            <a:r>
              <a:rPr lang="lv-LV" sz="1600" b="0" i="0" dirty="0" err="1">
                <a:effectLst/>
                <a:latin typeface="Roboto" panose="02000000000000000000" pitchFamily="2" charset="0"/>
                <a:ea typeface="Roboto" panose="02000000000000000000" pitchFamily="2" charset="0"/>
              </a:rPr>
              <a:t>Accelerator</a:t>
            </a:r>
            <a:r>
              <a:rPr lang="lv-LV" sz="1600" b="0" i="0" dirty="0">
                <a:effectLst/>
                <a:latin typeface="Roboto" panose="02000000000000000000" pitchFamily="2" charset="0"/>
                <a:ea typeface="Roboto" panose="02000000000000000000" pitchFamily="2" charset="0"/>
              </a:rPr>
              <a:t>" finansējumu (</a:t>
            </a:r>
            <a:r>
              <a:rPr lang="lv-LV" sz="1600" b="0" i="0" dirty="0" err="1">
                <a:effectLst/>
                <a:latin typeface="Roboto" panose="02000000000000000000" pitchFamily="2" charset="0"/>
                <a:ea typeface="Roboto" panose="02000000000000000000" pitchFamily="2" charset="0"/>
              </a:rPr>
              <a:t>pirmskomerciālam</a:t>
            </a:r>
            <a:r>
              <a:rPr lang="lv-LV" sz="1600" b="0" i="0" dirty="0">
                <a:effectLst/>
                <a:latin typeface="Roboto" panose="02000000000000000000" pitchFamily="2" charset="0"/>
                <a:ea typeface="Roboto" panose="02000000000000000000" pitchFamily="2" charset="0"/>
              </a:rPr>
              <a:t> </a:t>
            </a:r>
            <a:r>
              <a:rPr lang="lv-LV" sz="1600" b="0" i="0" dirty="0" err="1">
                <a:effectLst/>
                <a:latin typeface="Roboto" panose="02000000000000000000" pitchFamily="2" charset="0"/>
                <a:ea typeface="Roboto" panose="02000000000000000000" pitchFamily="2" charset="0"/>
              </a:rPr>
              <a:t>darbībam</a:t>
            </a:r>
            <a:r>
              <a:rPr lang="lv-LV" sz="1600" b="0" i="0" dirty="0">
                <a:effectLst/>
                <a:latin typeface="Roboto" panose="02000000000000000000" pitchFamily="2" charset="0"/>
                <a:ea typeface="Roboto" panose="02000000000000000000" pitchFamily="2" charset="0"/>
              </a:rPr>
              <a:t>). 
</a:t>
            </a:r>
            <a:r>
              <a:rPr lang="lv-LV" sz="1600" b="1" i="0" spc="300" dirty="0">
                <a:effectLst/>
                <a:latin typeface="Roboto" panose="02000000000000000000" pitchFamily="2" charset="0"/>
                <a:ea typeface="Roboto" panose="02000000000000000000" pitchFamily="2" charset="0"/>
              </a:rPr>
              <a:t>EIE</a:t>
            </a:r>
            <a:r>
              <a:rPr lang="lv-LV" sz="1600" b="0" i="0" dirty="0">
                <a:effectLst/>
                <a:latin typeface="Roboto" panose="02000000000000000000" pitchFamily="2" charset="0"/>
                <a:ea typeface="Roboto" panose="02000000000000000000" pitchFamily="2" charset="0"/>
              </a:rPr>
              <a:t> koncentrēsies uz novatoru mijiedarbības tīklu izveidi. </a:t>
            </a:r>
          </a:p>
          <a:p>
            <a:pPr fontAlgn="base">
              <a:lnSpc>
                <a:spcPct val="100000"/>
              </a:lnSpc>
            </a:pPr>
            <a:r>
              <a:rPr lang="lv-LV" sz="1600" b="1" i="0" spc="300" dirty="0">
                <a:effectLst/>
                <a:latin typeface="Roboto" panose="02000000000000000000" pitchFamily="2" charset="0"/>
                <a:ea typeface="Roboto" panose="02000000000000000000" pitchFamily="2" charset="0"/>
              </a:rPr>
              <a:t>EIT</a:t>
            </a:r>
            <a:r>
              <a:rPr lang="lv-LV" sz="1600" b="0" i="0" dirty="0">
                <a:effectLst/>
                <a:latin typeface="Roboto" panose="02000000000000000000" pitchFamily="2" charset="0"/>
                <a:ea typeface="Roboto" panose="02000000000000000000" pitchFamily="2" charset="0"/>
              </a:rPr>
              <a:t> papildinās EIC, apvienojot galvenos pētniecības, izglītības un uzņēmējdarbības dalībniekus, lai sasniegtu kopīgu mērķi.</a:t>
            </a:r>
            <a:endParaRPr lang="en-US" sz="1600"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5576661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Flowchart: Document 28">
            <a:extLst>
              <a:ext uri="{FF2B5EF4-FFF2-40B4-BE49-F238E27FC236}">
                <a16:creationId xmlns:a16="http://schemas.microsoft.com/office/drawing/2014/main" id="{D12DDE76-C203-4047-9998-63900085B5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175" y="0"/>
            <a:ext cx="3248025" cy="3400426"/>
          </a:xfrm>
          <a:prstGeom prst="flowChartDocumen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46B7D77B-EA79-418F-9C78-7BCFEDB9905E}"/>
              </a:ext>
            </a:extLst>
          </p:cNvPr>
          <p:cNvSpPr>
            <a:spLocks noGrp="1"/>
          </p:cNvSpPr>
          <p:nvPr>
            <p:ph type="title"/>
          </p:nvPr>
        </p:nvSpPr>
        <p:spPr>
          <a:xfrm>
            <a:off x="1166603" y="412900"/>
            <a:ext cx="2191168" cy="2371148"/>
          </a:xfrm>
        </p:spPr>
        <p:txBody>
          <a:bodyPr vert="horz" lIns="91440" tIns="45720" rIns="91440" bIns="45720" rtlCol="0" anchor="ctr">
            <a:normAutofit/>
          </a:bodyPr>
          <a:lstStyle/>
          <a:p>
            <a:pPr>
              <a:lnSpc>
                <a:spcPct val="100000"/>
              </a:lnSpc>
            </a:pPr>
            <a:r>
              <a:rPr lang="en-US" sz="4000" kern="1200" dirty="0">
                <a:solidFill>
                  <a:srgbClr val="FFFFFF"/>
                </a:solidFill>
                <a:latin typeface="Roboto" panose="02000000000000000000" pitchFamily="2" charset="0"/>
                <a:ea typeface="Roboto" panose="02000000000000000000" pitchFamily="2" charset="0"/>
              </a:rPr>
              <a:t>KAS JAUNS?</a:t>
            </a:r>
          </a:p>
        </p:txBody>
      </p:sp>
      <p:pic>
        <p:nvPicPr>
          <p:cNvPr id="24" name="Picture 2" descr="Graphical user interface, application&#10;&#10;Description automatically generated">
            <a:extLst>
              <a:ext uri="{FF2B5EF4-FFF2-40B4-BE49-F238E27FC236}">
                <a16:creationId xmlns:a16="http://schemas.microsoft.com/office/drawing/2014/main" id="{8DE50098-A5E7-48C7-B691-C88C8F50AF4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4517749" y="1678678"/>
            <a:ext cx="6628233" cy="40929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36716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9">
            <a:extLst>
              <a:ext uri="{FF2B5EF4-FFF2-40B4-BE49-F238E27FC236}">
                <a16:creationId xmlns:a16="http://schemas.microsoft.com/office/drawing/2014/main" id="{5C8908E2-EE49-44D2-9428-A28D2312A8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nvGrpSpPr>
          <p:cNvPr id="17" name="Group 11">
            <a:extLst>
              <a:ext uri="{FF2B5EF4-FFF2-40B4-BE49-F238E27FC236}">
                <a16:creationId xmlns:a16="http://schemas.microsoft.com/office/drawing/2014/main" id="{D8C3AFD7-4CCE-484E-84C6-80FB3E3E209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467600" y="0"/>
            <a:ext cx="4724400" cy="6858000"/>
            <a:chOff x="7467600" y="0"/>
            <a:chExt cx="4724400" cy="6858000"/>
          </a:xfrm>
        </p:grpSpPr>
        <p:sp>
          <p:nvSpPr>
            <p:cNvPr id="13" name="Rectangle 12">
              <a:extLst>
                <a:ext uri="{FF2B5EF4-FFF2-40B4-BE49-F238E27FC236}">
                  <a16:creationId xmlns:a16="http://schemas.microsoft.com/office/drawing/2014/main" id="{490C807E-560D-4B1E-8911-1B0B4631F6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5">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CCC1DF5-83E7-46A1-8737-18B5AA0F14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6">
                <a:lumMod val="20000"/>
                <a:lumOff val="8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6" name="Freeform: Shape 15">
            <a:extLst>
              <a:ext uri="{FF2B5EF4-FFF2-40B4-BE49-F238E27FC236}">
                <a16:creationId xmlns:a16="http://schemas.microsoft.com/office/drawing/2014/main" id="{02114E49-C077-4083-B5C1-6A6E70F4D9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67600" y="1"/>
            <a:ext cx="4724400" cy="6857999"/>
          </a:xfrm>
          <a:custGeom>
            <a:avLst/>
            <a:gdLst>
              <a:gd name="connsiteX0" fmla="*/ 0 w 4724400"/>
              <a:gd name="connsiteY0" fmla="*/ 6805948 h 6857999"/>
              <a:gd name="connsiteX1" fmla="*/ 15600 w 4724400"/>
              <a:gd name="connsiteY1" fmla="*/ 6813099 h 6857999"/>
              <a:gd name="connsiteX2" fmla="*/ 117632 w 4724400"/>
              <a:gd name="connsiteY2" fmla="*/ 6850060 h 6857999"/>
              <a:gd name="connsiteX3" fmla="*/ 146175 w 4724400"/>
              <a:gd name="connsiteY3" fmla="*/ 6857998 h 6857999"/>
              <a:gd name="connsiteX4" fmla="*/ 54597 w 4724400"/>
              <a:gd name="connsiteY4" fmla="*/ 6857998 h 6857999"/>
              <a:gd name="connsiteX5" fmla="*/ 0 w 4724400"/>
              <a:gd name="connsiteY5" fmla="*/ 6831490 h 6857999"/>
              <a:gd name="connsiteX6" fmla="*/ 0 w 4724400"/>
              <a:gd name="connsiteY6" fmla="*/ 6736157 h 6857999"/>
              <a:gd name="connsiteX7" fmla="*/ 114811 w 4724400"/>
              <a:gd name="connsiteY7" fmla="*/ 6784122 h 6857999"/>
              <a:gd name="connsiteX8" fmla="*/ 138159 w 4724400"/>
              <a:gd name="connsiteY8" fmla="*/ 6793465 h 6857999"/>
              <a:gd name="connsiteX9" fmla="*/ 270310 w 4724400"/>
              <a:gd name="connsiteY9" fmla="*/ 6840638 h 6857999"/>
              <a:gd name="connsiteX10" fmla="*/ 358932 w 4724400"/>
              <a:gd name="connsiteY10" fmla="*/ 6857999 h 6857999"/>
              <a:gd name="connsiteX11" fmla="*/ 228496 w 4724400"/>
              <a:gd name="connsiteY11" fmla="*/ 6857999 h 6857999"/>
              <a:gd name="connsiteX12" fmla="*/ 126481 w 4724400"/>
              <a:gd name="connsiteY12" fmla="*/ 6821149 h 6857999"/>
              <a:gd name="connsiteX13" fmla="*/ 103134 w 4724400"/>
              <a:gd name="connsiteY13" fmla="*/ 6811799 h 6857999"/>
              <a:gd name="connsiteX14" fmla="*/ 0 w 4724400"/>
              <a:gd name="connsiteY14" fmla="*/ 6767913 h 6857999"/>
              <a:gd name="connsiteX15" fmla="*/ 2460543 w 4724400"/>
              <a:gd name="connsiteY15" fmla="*/ 6515312 h 6857999"/>
              <a:gd name="connsiteX16" fmla="*/ 2286201 w 4724400"/>
              <a:gd name="connsiteY16" fmla="*/ 6525103 h 6857999"/>
              <a:gd name="connsiteX17" fmla="*/ 2110427 w 4724400"/>
              <a:gd name="connsiteY17" fmla="*/ 6532104 h 6857999"/>
              <a:gd name="connsiteX18" fmla="*/ 1956742 w 4724400"/>
              <a:gd name="connsiteY18" fmla="*/ 6528403 h 6857999"/>
              <a:gd name="connsiteX19" fmla="*/ 1534307 w 4724400"/>
              <a:gd name="connsiteY19" fmla="*/ 6560369 h 6857999"/>
              <a:gd name="connsiteX20" fmla="*/ 1454538 w 4724400"/>
              <a:gd name="connsiteY20" fmla="*/ 6591702 h 6857999"/>
              <a:gd name="connsiteX21" fmla="*/ 1619950 w 4724400"/>
              <a:gd name="connsiteY21" fmla="*/ 6599765 h 6857999"/>
              <a:gd name="connsiteX22" fmla="*/ 2044875 w 4724400"/>
              <a:gd name="connsiteY22" fmla="*/ 6563693 h 6857999"/>
              <a:gd name="connsiteX23" fmla="*/ 2460543 w 4724400"/>
              <a:gd name="connsiteY23" fmla="*/ 6515312 h 6857999"/>
              <a:gd name="connsiteX24" fmla="*/ 1883620 w 4724400"/>
              <a:gd name="connsiteY24" fmla="*/ 6459370 h 6857999"/>
              <a:gd name="connsiteX25" fmla="*/ 1532156 w 4724400"/>
              <a:gd name="connsiteY25" fmla="*/ 6529929 h 6857999"/>
              <a:gd name="connsiteX26" fmla="*/ 1958230 w 4724400"/>
              <a:gd name="connsiteY26" fmla="*/ 6498517 h 6857999"/>
              <a:gd name="connsiteX27" fmla="*/ 2110707 w 4724400"/>
              <a:gd name="connsiteY27" fmla="*/ 6502035 h 6857999"/>
              <a:gd name="connsiteX28" fmla="*/ 2285171 w 4724400"/>
              <a:gd name="connsiteY28" fmla="*/ 6495471 h 6857999"/>
              <a:gd name="connsiteX29" fmla="*/ 2385179 w 4724400"/>
              <a:gd name="connsiteY29" fmla="*/ 6489665 h 6857999"/>
              <a:gd name="connsiteX30" fmla="*/ 2227262 w 4724400"/>
              <a:gd name="connsiteY30" fmla="*/ 6473140 h 6857999"/>
              <a:gd name="connsiteX31" fmla="*/ 1883620 w 4724400"/>
              <a:gd name="connsiteY31" fmla="*/ 6459370 h 6857999"/>
              <a:gd name="connsiteX32" fmla="*/ 1611255 w 4724400"/>
              <a:gd name="connsiteY32" fmla="*/ 5884754 h 6857999"/>
              <a:gd name="connsiteX33" fmla="*/ 1357588 w 4724400"/>
              <a:gd name="connsiteY33" fmla="*/ 6496752 h 6857999"/>
              <a:gd name="connsiteX34" fmla="*/ 1611255 w 4724400"/>
              <a:gd name="connsiteY34" fmla="*/ 5884754 h 6857999"/>
              <a:gd name="connsiteX35" fmla="*/ 1646205 w 4724400"/>
              <a:gd name="connsiteY35" fmla="*/ 5883072 h 6857999"/>
              <a:gd name="connsiteX36" fmla="*/ 1387600 w 4724400"/>
              <a:gd name="connsiteY36" fmla="*/ 6494950 h 6857999"/>
              <a:gd name="connsiteX37" fmla="*/ 1646205 w 4724400"/>
              <a:gd name="connsiteY37" fmla="*/ 5883072 h 6857999"/>
              <a:gd name="connsiteX38" fmla="*/ 0 w 4724400"/>
              <a:gd name="connsiteY38" fmla="*/ 5845526 h 6857999"/>
              <a:gd name="connsiteX39" fmla="*/ 23370 w 4724400"/>
              <a:gd name="connsiteY39" fmla="*/ 5869422 h 6857999"/>
              <a:gd name="connsiteX40" fmla="*/ 321428 w 4724400"/>
              <a:gd name="connsiteY40" fmla="*/ 6212316 h 6857999"/>
              <a:gd name="connsiteX41" fmla="*/ 626000 w 4724400"/>
              <a:gd name="connsiteY41" fmla="*/ 6710671 h 6857999"/>
              <a:gd name="connsiteX42" fmla="*/ 661825 w 4724400"/>
              <a:gd name="connsiteY42" fmla="*/ 6854298 h 6857999"/>
              <a:gd name="connsiteX43" fmla="*/ 663298 w 4724400"/>
              <a:gd name="connsiteY43" fmla="*/ 6857998 h 6857999"/>
              <a:gd name="connsiteX44" fmla="*/ 431765 w 4724400"/>
              <a:gd name="connsiteY44" fmla="*/ 6857998 h 6857999"/>
              <a:gd name="connsiteX45" fmla="*/ 293576 w 4724400"/>
              <a:gd name="connsiteY45" fmla="*/ 6816656 h 6857999"/>
              <a:gd name="connsiteX46" fmla="*/ 134480 w 4724400"/>
              <a:gd name="connsiteY46" fmla="*/ 6760867 h 6857999"/>
              <a:gd name="connsiteX47" fmla="*/ 0 w 4724400"/>
              <a:gd name="connsiteY47" fmla="*/ 6714215 h 6857999"/>
              <a:gd name="connsiteX48" fmla="*/ 0 w 4724400"/>
              <a:gd name="connsiteY48" fmla="*/ 6683873 h 6857999"/>
              <a:gd name="connsiteX49" fmla="*/ 143737 w 4724400"/>
              <a:gd name="connsiteY49" fmla="*/ 6732821 h 6857999"/>
              <a:gd name="connsiteX50" fmla="*/ 488162 w 4724400"/>
              <a:gd name="connsiteY50" fmla="*/ 6842006 h 6857999"/>
              <a:gd name="connsiteX51" fmla="*/ 44855 w 4724400"/>
              <a:gd name="connsiteY51" fmla="*/ 6674734 h 6857999"/>
              <a:gd name="connsiteX52" fmla="*/ 0 w 4724400"/>
              <a:gd name="connsiteY52" fmla="*/ 6668575 h 6857999"/>
              <a:gd name="connsiteX53" fmla="*/ 0 w 4724400"/>
              <a:gd name="connsiteY53" fmla="*/ 6628217 h 6857999"/>
              <a:gd name="connsiteX54" fmla="*/ 144942 w 4724400"/>
              <a:gd name="connsiteY54" fmla="*/ 6657611 h 6857999"/>
              <a:gd name="connsiteX55" fmla="*/ 312446 w 4724400"/>
              <a:gd name="connsiteY55" fmla="*/ 6711283 h 6857999"/>
              <a:gd name="connsiteX56" fmla="*/ 477357 w 4724400"/>
              <a:gd name="connsiteY56" fmla="*/ 6799347 h 6857999"/>
              <a:gd name="connsiteX57" fmla="*/ 134228 w 4724400"/>
              <a:gd name="connsiteY57" fmla="*/ 6503934 h 6857999"/>
              <a:gd name="connsiteX58" fmla="*/ 0 w 4724400"/>
              <a:gd name="connsiteY58" fmla="*/ 6334256 h 6857999"/>
              <a:gd name="connsiteX59" fmla="*/ 0 w 4724400"/>
              <a:gd name="connsiteY59" fmla="*/ 6221686 h 6857999"/>
              <a:gd name="connsiteX60" fmla="*/ 113296 w 4724400"/>
              <a:gd name="connsiteY60" fmla="*/ 6402069 h 6857999"/>
              <a:gd name="connsiteX61" fmla="*/ 523262 w 4724400"/>
              <a:gd name="connsiteY61" fmla="*/ 6807025 h 6857999"/>
              <a:gd name="connsiteX62" fmla="*/ 404364 w 4724400"/>
              <a:gd name="connsiteY62" fmla="*/ 6649139 h 6857999"/>
              <a:gd name="connsiteX63" fmla="*/ 392074 w 4724400"/>
              <a:gd name="connsiteY63" fmla="*/ 6636358 h 6857999"/>
              <a:gd name="connsiteX64" fmla="*/ 77450 w 4724400"/>
              <a:gd name="connsiteY64" fmla="*/ 6260110 h 6857999"/>
              <a:gd name="connsiteX65" fmla="*/ 0 w 4724400"/>
              <a:gd name="connsiteY65" fmla="*/ 6163634 h 6857999"/>
              <a:gd name="connsiteX66" fmla="*/ 0 w 4724400"/>
              <a:gd name="connsiteY66" fmla="*/ 6117703 h 6857999"/>
              <a:gd name="connsiteX67" fmla="*/ 99669 w 4724400"/>
              <a:gd name="connsiteY67" fmla="*/ 6240461 h 6857999"/>
              <a:gd name="connsiteX68" fmla="*/ 412670 w 4724400"/>
              <a:gd name="connsiteY68" fmla="*/ 6615176 h 6857999"/>
              <a:gd name="connsiteX69" fmla="*/ 424960 w 4724400"/>
              <a:gd name="connsiteY69" fmla="*/ 6627949 h 6857999"/>
              <a:gd name="connsiteX70" fmla="*/ 504043 w 4724400"/>
              <a:gd name="connsiteY70" fmla="*/ 6718236 h 6857999"/>
              <a:gd name="connsiteX71" fmla="*/ 251759 w 4724400"/>
              <a:gd name="connsiteY71" fmla="*/ 6299011 h 6857999"/>
              <a:gd name="connsiteX72" fmla="*/ 21191 w 4724400"/>
              <a:gd name="connsiteY72" fmla="*/ 6033111 h 6857999"/>
              <a:gd name="connsiteX73" fmla="*/ 0 w 4724400"/>
              <a:gd name="connsiteY73" fmla="*/ 6012219 h 6857999"/>
              <a:gd name="connsiteX74" fmla="*/ 0 w 4724400"/>
              <a:gd name="connsiteY74" fmla="*/ 5971257 h 6857999"/>
              <a:gd name="connsiteX75" fmla="*/ 41571 w 4724400"/>
              <a:gd name="connsiteY75" fmla="*/ 6012292 h 6857999"/>
              <a:gd name="connsiteX76" fmla="*/ 273883 w 4724400"/>
              <a:gd name="connsiteY76" fmla="*/ 6279980 h 6857999"/>
              <a:gd name="connsiteX77" fmla="*/ 541341 w 4724400"/>
              <a:gd name="connsiteY77" fmla="*/ 6733560 h 6857999"/>
              <a:gd name="connsiteX78" fmla="*/ 531634 w 4724400"/>
              <a:gd name="connsiteY78" fmla="*/ 6610993 h 6857999"/>
              <a:gd name="connsiteX79" fmla="*/ 247554 w 4724400"/>
              <a:gd name="connsiteY79" fmla="*/ 6197148 h 6857999"/>
              <a:gd name="connsiteX80" fmla="*/ 33651 w 4724400"/>
              <a:gd name="connsiteY80" fmla="*/ 5957901 h 6857999"/>
              <a:gd name="connsiteX81" fmla="*/ 0 w 4724400"/>
              <a:gd name="connsiteY81" fmla="*/ 5925131 h 6857999"/>
              <a:gd name="connsiteX82" fmla="*/ 1656340 w 4724400"/>
              <a:gd name="connsiteY82" fmla="*/ 5825040 h 6857999"/>
              <a:gd name="connsiteX83" fmla="*/ 1653246 w 4724400"/>
              <a:gd name="connsiteY83" fmla="*/ 5829053 h 6857999"/>
              <a:gd name="connsiteX84" fmla="*/ 1655667 w 4724400"/>
              <a:gd name="connsiteY84" fmla="*/ 5829425 h 6857999"/>
              <a:gd name="connsiteX85" fmla="*/ 2630124 w 4724400"/>
              <a:gd name="connsiteY85" fmla="*/ 5591852 h 6857999"/>
              <a:gd name="connsiteX86" fmla="*/ 2177648 w 4724400"/>
              <a:gd name="connsiteY86" fmla="*/ 5630119 h 6857999"/>
              <a:gd name="connsiteX87" fmla="*/ 2076258 w 4724400"/>
              <a:gd name="connsiteY87" fmla="*/ 5650510 h 6857999"/>
              <a:gd name="connsiteX88" fmla="*/ 2214048 w 4724400"/>
              <a:gd name="connsiteY88" fmla="*/ 5629828 h 6857999"/>
              <a:gd name="connsiteX89" fmla="*/ 3090246 w 4724400"/>
              <a:gd name="connsiteY89" fmla="*/ 5601337 h 6857999"/>
              <a:gd name="connsiteX90" fmla="*/ 2834104 w 4724400"/>
              <a:gd name="connsiteY90" fmla="*/ 5598847 h 6857999"/>
              <a:gd name="connsiteX91" fmla="*/ 2782953 w 4724400"/>
              <a:gd name="connsiteY91" fmla="*/ 5595539 h 6857999"/>
              <a:gd name="connsiteX92" fmla="*/ 2630124 w 4724400"/>
              <a:gd name="connsiteY92" fmla="*/ 5591852 h 6857999"/>
              <a:gd name="connsiteX93" fmla="*/ 2751064 w 4724400"/>
              <a:gd name="connsiteY93" fmla="*/ 5525300 h 6857999"/>
              <a:gd name="connsiteX94" fmla="*/ 2618554 w 4724400"/>
              <a:gd name="connsiteY94" fmla="*/ 5525937 h 6857999"/>
              <a:gd name="connsiteX95" fmla="*/ 2311014 w 4724400"/>
              <a:gd name="connsiteY95" fmla="*/ 5550189 h 6857999"/>
              <a:gd name="connsiteX96" fmla="*/ 2134103 w 4724400"/>
              <a:gd name="connsiteY96" fmla="*/ 5605852 h 6857999"/>
              <a:gd name="connsiteX97" fmla="*/ 2174084 w 4724400"/>
              <a:gd name="connsiteY97" fmla="*/ 5600203 h 6857999"/>
              <a:gd name="connsiteX98" fmla="*/ 2785199 w 4724400"/>
              <a:gd name="connsiteY98" fmla="*/ 5564971 h 6857999"/>
              <a:gd name="connsiteX99" fmla="*/ 2836697 w 4724400"/>
              <a:gd name="connsiteY99" fmla="*/ 5568822 h 6857999"/>
              <a:gd name="connsiteX100" fmla="*/ 3066345 w 4724400"/>
              <a:gd name="connsiteY100" fmla="*/ 5573703 h 6857999"/>
              <a:gd name="connsiteX101" fmla="*/ 2978461 w 4724400"/>
              <a:gd name="connsiteY101" fmla="*/ 5555562 h 6857999"/>
              <a:gd name="connsiteX102" fmla="*/ 2893277 w 4724400"/>
              <a:gd name="connsiteY102" fmla="*/ 5538004 h 6857999"/>
              <a:gd name="connsiteX103" fmla="*/ 2751064 w 4724400"/>
              <a:gd name="connsiteY103" fmla="*/ 5525300 h 6857999"/>
              <a:gd name="connsiteX104" fmla="*/ 2636807 w 4724400"/>
              <a:gd name="connsiteY104" fmla="*/ 5458317 h 6857999"/>
              <a:gd name="connsiteX105" fmla="*/ 2236775 w 4724400"/>
              <a:gd name="connsiteY105" fmla="*/ 5536349 h 6857999"/>
              <a:gd name="connsiteX106" fmla="*/ 2306204 w 4724400"/>
              <a:gd name="connsiteY106" fmla="*/ 5519543 h 6857999"/>
              <a:gd name="connsiteX107" fmla="*/ 2619005 w 4724400"/>
              <a:gd name="connsiteY107" fmla="*/ 5494992 h 6857999"/>
              <a:gd name="connsiteX108" fmla="*/ 2899676 w 4724400"/>
              <a:gd name="connsiteY108" fmla="*/ 5507848 h 6857999"/>
              <a:gd name="connsiteX109" fmla="*/ 2986662 w 4724400"/>
              <a:gd name="connsiteY109" fmla="*/ 5525798 h 6857999"/>
              <a:gd name="connsiteX110" fmla="*/ 3101623 w 4724400"/>
              <a:gd name="connsiteY110" fmla="*/ 5547311 h 6857999"/>
              <a:gd name="connsiteX111" fmla="*/ 2636807 w 4724400"/>
              <a:gd name="connsiteY111" fmla="*/ 5458317 h 6857999"/>
              <a:gd name="connsiteX112" fmla="*/ 0 w 4724400"/>
              <a:gd name="connsiteY112" fmla="*/ 5142496 h 6857999"/>
              <a:gd name="connsiteX113" fmla="*/ 127996 w 4724400"/>
              <a:gd name="connsiteY113" fmla="*/ 5201004 h 6857999"/>
              <a:gd name="connsiteX114" fmla="*/ 661087 w 4724400"/>
              <a:gd name="connsiteY114" fmla="*/ 5790959 h 6857999"/>
              <a:gd name="connsiteX115" fmla="*/ 1029402 w 4724400"/>
              <a:gd name="connsiteY115" fmla="*/ 6204913 h 6857999"/>
              <a:gd name="connsiteX116" fmla="*/ 1046692 w 4724400"/>
              <a:gd name="connsiteY116" fmla="*/ 6015372 h 6857999"/>
              <a:gd name="connsiteX117" fmla="*/ 1024238 w 4724400"/>
              <a:gd name="connsiteY117" fmla="*/ 5336275 h 6857999"/>
              <a:gd name="connsiteX118" fmla="*/ 1138131 w 4724400"/>
              <a:gd name="connsiteY118" fmla="*/ 5600804 h 6857999"/>
              <a:gd name="connsiteX119" fmla="*/ 1127280 w 4724400"/>
              <a:gd name="connsiteY119" fmla="*/ 6039262 h 6857999"/>
              <a:gd name="connsiteX120" fmla="*/ 1026642 w 4724400"/>
              <a:gd name="connsiteY120" fmla="*/ 6792600 h 6857999"/>
              <a:gd name="connsiteX121" fmla="*/ 1327075 w 4724400"/>
              <a:gd name="connsiteY121" fmla="*/ 6590735 h 6857999"/>
              <a:gd name="connsiteX122" fmla="*/ 1332848 w 4724400"/>
              <a:gd name="connsiteY122" fmla="*/ 6581371 h 6857999"/>
              <a:gd name="connsiteX123" fmla="*/ 1320586 w 4724400"/>
              <a:gd name="connsiteY123" fmla="*/ 6572441 h 6857999"/>
              <a:gd name="connsiteX124" fmla="*/ 1669632 w 4724400"/>
              <a:gd name="connsiteY124" fmla="*/ 5665639 h 6857999"/>
              <a:gd name="connsiteX125" fmla="*/ 1749165 w 4724400"/>
              <a:gd name="connsiteY125" fmla="*/ 5696416 h 6857999"/>
              <a:gd name="connsiteX126" fmla="*/ 1502249 w 4724400"/>
              <a:gd name="connsiteY126" fmla="*/ 6466405 h 6857999"/>
              <a:gd name="connsiteX127" fmla="*/ 2238637 w 4724400"/>
              <a:gd name="connsiteY127" fmla="*/ 6419148 h 6857999"/>
              <a:gd name="connsiteX128" fmla="*/ 2642775 w 4724400"/>
              <a:gd name="connsiteY128" fmla="*/ 6563116 h 6857999"/>
              <a:gd name="connsiteX129" fmla="*/ 2628681 w 4724400"/>
              <a:gd name="connsiteY129" fmla="*/ 6578254 h 6857999"/>
              <a:gd name="connsiteX130" fmla="*/ 1600072 w 4724400"/>
              <a:gd name="connsiteY130" fmla="*/ 6648608 h 6857999"/>
              <a:gd name="connsiteX131" fmla="*/ 1391841 w 4724400"/>
              <a:gd name="connsiteY131" fmla="*/ 6641028 h 6857999"/>
              <a:gd name="connsiteX132" fmla="*/ 1389928 w 4724400"/>
              <a:gd name="connsiteY132" fmla="*/ 6641375 h 6857999"/>
              <a:gd name="connsiteX133" fmla="*/ 1380979 w 4724400"/>
              <a:gd name="connsiteY133" fmla="*/ 6643204 h 6857999"/>
              <a:gd name="connsiteX134" fmla="*/ 1108685 w 4724400"/>
              <a:gd name="connsiteY134" fmla="*/ 6824788 h 6857999"/>
              <a:gd name="connsiteX135" fmla="*/ 1051559 w 4724400"/>
              <a:gd name="connsiteY135" fmla="*/ 6857998 h 6857999"/>
              <a:gd name="connsiteX136" fmla="*/ 925940 w 4724400"/>
              <a:gd name="connsiteY136" fmla="*/ 6857998 h 6857999"/>
              <a:gd name="connsiteX137" fmla="*/ 949746 w 4724400"/>
              <a:gd name="connsiteY137" fmla="*/ 6745652 h 6857999"/>
              <a:gd name="connsiteX138" fmla="*/ 1017902 w 4724400"/>
              <a:gd name="connsiteY138" fmla="*/ 6308216 h 6857999"/>
              <a:gd name="connsiteX139" fmla="*/ 1012614 w 4724400"/>
              <a:gd name="connsiteY139" fmla="*/ 6302278 h 6857999"/>
              <a:gd name="connsiteX140" fmla="*/ 644615 w 4724400"/>
              <a:gd name="connsiteY140" fmla="*/ 5837768 h 6857999"/>
              <a:gd name="connsiteX141" fmla="*/ 627546 w 4724400"/>
              <a:gd name="connsiteY141" fmla="*/ 5831943 h 6857999"/>
              <a:gd name="connsiteX142" fmla="*/ 128963 w 4724400"/>
              <a:gd name="connsiteY142" fmla="*/ 5481226 h 6857999"/>
              <a:gd name="connsiteX143" fmla="*/ 0 w 4724400"/>
              <a:gd name="connsiteY143" fmla="*/ 5361850 h 6857999"/>
              <a:gd name="connsiteX144" fmla="*/ 0 w 4724400"/>
              <a:gd name="connsiteY144" fmla="*/ 5297634 h 6857999"/>
              <a:gd name="connsiteX145" fmla="*/ 40861 w 4724400"/>
              <a:gd name="connsiteY145" fmla="*/ 5333413 h 6857999"/>
              <a:gd name="connsiteX146" fmla="*/ 514278 w 4724400"/>
              <a:gd name="connsiteY146" fmla="*/ 5738345 h 6857999"/>
              <a:gd name="connsiteX147" fmla="*/ 337180 w 4724400"/>
              <a:gd name="connsiteY147" fmla="*/ 5572174 h 6857999"/>
              <a:gd name="connsiteX148" fmla="*/ 303564 w 4724400"/>
              <a:gd name="connsiteY148" fmla="*/ 5536908 h 6857999"/>
              <a:gd name="connsiteX149" fmla="*/ 88496 w 4724400"/>
              <a:gd name="connsiteY149" fmla="*/ 5343132 h 6857999"/>
              <a:gd name="connsiteX150" fmla="*/ 0 w 4724400"/>
              <a:gd name="connsiteY150" fmla="*/ 5277736 h 6857999"/>
              <a:gd name="connsiteX151" fmla="*/ 0 w 4724400"/>
              <a:gd name="connsiteY151" fmla="*/ 5241225 h 6857999"/>
              <a:gd name="connsiteX152" fmla="*/ 106479 w 4724400"/>
              <a:gd name="connsiteY152" fmla="*/ 5319780 h 6857999"/>
              <a:gd name="connsiteX153" fmla="*/ 324159 w 4724400"/>
              <a:gd name="connsiteY153" fmla="*/ 5515717 h 6857999"/>
              <a:gd name="connsiteX154" fmla="*/ 357680 w 4724400"/>
              <a:gd name="connsiteY154" fmla="*/ 5551608 h 6857999"/>
              <a:gd name="connsiteX155" fmla="*/ 514810 w 4724400"/>
              <a:gd name="connsiteY155" fmla="*/ 5702551 h 6857999"/>
              <a:gd name="connsiteX156" fmla="*/ 464808 w 4724400"/>
              <a:gd name="connsiteY156" fmla="*/ 5632736 h 6857999"/>
              <a:gd name="connsiteX157" fmla="*/ 416327 w 4724400"/>
              <a:gd name="connsiteY157" fmla="*/ 5565087 h 6857999"/>
              <a:gd name="connsiteX158" fmla="*/ 232232 w 4724400"/>
              <a:gd name="connsiteY158" fmla="*/ 5379904 h 6857999"/>
              <a:gd name="connsiteX159" fmla="*/ 2640 w 4724400"/>
              <a:gd name="connsiteY159" fmla="*/ 5200559 h 6857999"/>
              <a:gd name="connsiteX160" fmla="*/ 0 w 4724400"/>
              <a:gd name="connsiteY160" fmla="*/ 5199146 h 6857999"/>
              <a:gd name="connsiteX161" fmla="*/ 0 w 4724400"/>
              <a:gd name="connsiteY161" fmla="*/ 5164774 h 6857999"/>
              <a:gd name="connsiteX162" fmla="*/ 18363 w 4724400"/>
              <a:gd name="connsiteY162" fmla="*/ 5174783 h 6857999"/>
              <a:gd name="connsiteX163" fmla="*/ 251810 w 4724400"/>
              <a:gd name="connsiteY163" fmla="*/ 5357281 h 6857999"/>
              <a:gd name="connsiteX164" fmla="*/ 439563 w 4724400"/>
              <a:gd name="connsiteY164" fmla="*/ 5546863 h 6857999"/>
              <a:gd name="connsiteX165" fmla="*/ 489056 w 4724400"/>
              <a:gd name="connsiteY165" fmla="*/ 5615961 h 6857999"/>
              <a:gd name="connsiteX166" fmla="*/ 555845 w 4724400"/>
              <a:gd name="connsiteY166" fmla="*/ 5705642 h 6857999"/>
              <a:gd name="connsiteX167" fmla="*/ 287056 w 4724400"/>
              <a:gd name="connsiteY167" fmla="*/ 5341546 h 6857999"/>
              <a:gd name="connsiteX168" fmla="*/ 49874 w 4724400"/>
              <a:gd name="connsiteY168" fmla="*/ 5178238 h 6857999"/>
              <a:gd name="connsiteX169" fmla="*/ 0 w 4724400"/>
              <a:gd name="connsiteY169" fmla="*/ 5158623 h 6857999"/>
              <a:gd name="connsiteX170" fmla="*/ 4076694 w 4724400"/>
              <a:gd name="connsiteY170" fmla="*/ 4944364 h 6857999"/>
              <a:gd name="connsiteX171" fmla="*/ 4287610 w 4724400"/>
              <a:gd name="connsiteY171" fmla="*/ 5588157 h 6857999"/>
              <a:gd name="connsiteX172" fmla="*/ 4076694 w 4724400"/>
              <a:gd name="connsiteY172" fmla="*/ 4944364 h 6857999"/>
              <a:gd name="connsiteX173" fmla="*/ 4103808 w 4724400"/>
              <a:gd name="connsiteY173" fmla="*/ 4918599 h 6857999"/>
              <a:gd name="connsiteX174" fmla="*/ 4310650 w 4724400"/>
              <a:gd name="connsiteY174" fmla="*/ 5565760 h 6857999"/>
              <a:gd name="connsiteX175" fmla="*/ 4103808 w 4724400"/>
              <a:gd name="connsiteY175" fmla="*/ 4918599 h 6857999"/>
              <a:gd name="connsiteX176" fmla="*/ 4072554 w 4724400"/>
              <a:gd name="connsiteY176" fmla="*/ 4867303 h 6857999"/>
              <a:gd name="connsiteX177" fmla="*/ 4072780 w 4724400"/>
              <a:gd name="connsiteY177" fmla="*/ 4872526 h 6857999"/>
              <a:gd name="connsiteX178" fmla="*/ 4074990 w 4724400"/>
              <a:gd name="connsiteY178" fmla="*/ 4871112 h 6857999"/>
              <a:gd name="connsiteX179" fmla="*/ 3100062 w 4724400"/>
              <a:gd name="connsiteY179" fmla="*/ 4866948 h 6857999"/>
              <a:gd name="connsiteX180" fmla="*/ 2963625 w 4724400"/>
              <a:gd name="connsiteY180" fmla="*/ 4877568 h 6857999"/>
              <a:gd name="connsiteX181" fmla="*/ 2809956 w 4724400"/>
              <a:gd name="connsiteY181" fmla="*/ 4889247 h 6857999"/>
              <a:gd name="connsiteX182" fmla="*/ 2688275 w 4724400"/>
              <a:gd name="connsiteY182" fmla="*/ 4882769 h 6857999"/>
              <a:gd name="connsiteX183" fmla="*/ 2605133 w 4724400"/>
              <a:gd name="connsiteY183" fmla="*/ 4876924 h 6857999"/>
              <a:gd name="connsiteX184" fmla="*/ 2414900 w 4724400"/>
              <a:gd name="connsiteY184" fmla="*/ 4881330 h 6857999"/>
              <a:gd name="connsiteX185" fmla="*/ 2217605 w 4724400"/>
              <a:gd name="connsiteY185" fmla="*/ 4885650 h 6857999"/>
              <a:gd name="connsiteX186" fmla="*/ 2199332 w 4724400"/>
              <a:gd name="connsiteY186" fmla="*/ 4885075 h 6857999"/>
              <a:gd name="connsiteX187" fmla="*/ 2141062 w 4724400"/>
              <a:gd name="connsiteY187" fmla="*/ 4884027 h 6857999"/>
              <a:gd name="connsiteX188" fmla="*/ 2558630 w 4724400"/>
              <a:gd name="connsiteY188" fmla="*/ 4938088 h 6857999"/>
              <a:gd name="connsiteX189" fmla="*/ 3100062 w 4724400"/>
              <a:gd name="connsiteY189" fmla="*/ 4866948 h 6857999"/>
              <a:gd name="connsiteX190" fmla="*/ 2753415 w 4724400"/>
              <a:gd name="connsiteY190" fmla="*/ 4783657 h 6857999"/>
              <a:gd name="connsiteX191" fmla="*/ 2639521 w 4724400"/>
              <a:gd name="connsiteY191" fmla="*/ 4785091 h 6857999"/>
              <a:gd name="connsiteX192" fmla="*/ 2193068 w 4724400"/>
              <a:gd name="connsiteY192" fmla="*/ 4854595 h 6857999"/>
              <a:gd name="connsiteX193" fmla="*/ 2201931 w 4724400"/>
              <a:gd name="connsiteY193" fmla="*/ 4855057 h 6857999"/>
              <a:gd name="connsiteX194" fmla="*/ 2219654 w 4724400"/>
              <a:gd name="connsiteY194" fmla="*/ 4855986 h 6857999"/>
              <a:gd name="connsiteX195" fmla="*/ 2413690 w 4724400"/>
              <a:gd name="connsiteY195" fmla="*/ 4851445 h 6857999"/>
              <a:gd name="connsiteX196" fmla="*/ 2606832 w 4724400"/>
              <a:gd name="connsiteY196" fmla="*/ 4846715 h 6857999"/>
              <a:gd name="connsiteX197" fmla="*/ 2691769 w 4724400"/>
              <a:gd name="connsiteY197" fmla="*/ 4852935 h 6857999"/>
              <a:gd name="connsiteX198" fmla="*/ 2811106 w 4724400"/>
              <a:gd name="connsiteY198" fmla="*/ 4859393 h 6857999"/>
              <a:gd name="connsiteX199" fmla="*/ 2961520 w 4724400"/>
              <a:gd name="connsiteY199" fmla="*/ 4847493 h 6857999"/>
              <a:gd name="connsiteX200" fmla="*/ 3070965 w 4724400"/>
              <a:gd name="connsiteY200" fmla="*/ 4837270 h 6857999"/>
              <a:gd name="connsiteX201" fmla="*/ 2753415 w 4724400"/>
              <a:gd name="connsiteY201" fmla="*/ 4783657 h 6857999"/>
              <a:gd name="connsiteX202" fmla="*/ 2389654 w 4724400"/>
              <a:gd name="connsiteY202" fmla="*/ 4275904 h 6857999"/>
              <a:gd name="connsiteX203" fmla="*/ 1522266 w 4724400"/>
              <a:gd name="connsiteY203" fmla="*/ 4472742 h 6857999"/>
              <a:gd name="connsiteX204" fmla="*/ 1464014 w 4724400"/>
              <a:gd name="connsiteY204" fmla="*/ 4498508 h 6857999"/>
              <a:gd name="connsiteX205" fmla="*/ 1376111 w 4724400"/>
              <a:gd name="connsiteY205" fmla="*/ 4536334 h 6857999"/>
              <a:gd name="connsiteX206" fmla="*/ 1498493 w 4724400"/>
              <a:gd name="connsiteY206" fmla="*/ 4502509 h 6857999"/>
              <a:gd name="connsiteX207" fmla="*/ 1831627 w 4724400"/>
              <a:gd name="connsiteY207" fmla="*/ 4454994 h 6857999"/>
              <a:gd name="connsiteX208" fmla="*/ 2389654 w 4724400"/>
              <a:gd name="connsiteY208" fmla="*/ 4275904 h 6857999"/>
              <a:gd name="connsiteX209" fmla="*/ 2147582 w 4724400"/>
              <a:gd name="connsiteY209" fmla="*/ 4220499 h 6857999"/>
              <a:gd name="connsiteX210" fmla="*/ 1556088 w 4724400"/>
              <a:gd name="connsiteY210" fmla="*/ 4425819 h 6857999"/>
              <a:gd name="connsiteX211" fmla="*/ 2346927 w 4724400"/>
              <a:gd name="connsiteY211" fmla="*/ 4248048 h 6857999"/>
              <a:gd name="connsiteX212" fmla="*/ 2147582 w 4724400"/>
              <a:gd name="connsiteY212" fmla="*/ 4220499 h 6857999"/>
              <a:gd name="connsiteX213" fmla="*/ 1790494 w 4724400"/>
              <a:gd name="connsiteY213" fmla="*/ 3958602 h 6857999"/>
              <a:gd name="connsiteX214" fmla="*/ 1059112 w 4724400"/>
              <a:gd name="connsiteY214" fmla="*/ 4119804 h 6857999"/>
              <a:gd name="connsiteX215" fmla="*/ 1790494 w 4724400"/>
              <a:gd name="connsiteY215" fmla="*/ 3958602 h 6857999"/>
              <a:gd name="connsiteX216" fmla="*/ 3757613 w 4724400"/>
              <a:gd name="connsiteY216" fmla="*/ 3936722 h 6857999"/>
              <a:gd name="connsiteX217" fmla="*/ 3715314 w 4724400"/>
              <a:gd name="connsiteY217" fmla="*/ 4196771 h 6857999"/>
              <a:gd name="connsiteX218" fmla="*/ 3631611 w 4724400"/>
              <a:gd name="connsiteY218" fmla="*/ 4613594 h 6857999"/>
              <a:gd name="connsiteX219" fmla="*/ 3596909 w 4724400"/>
              <a:gd name="connsiteY219" fmla="*/ 4707830 h 6857999"/>
              <a:gd name="connsiteX220" fmla="*/ 3581749 w 4724400"/>
              <a:gd name="connsiteY220" fmla="*/ 4747418 h 6857999"/>
              <a:gd name="connsiteX221" fmla="*/ 3510660 w 4724400"/>
              <a:gd name="connsiteY221" fmla="*/ 4966094 h 6857999"/>
              <a:gd name="connsiteX222" fmla="*/ 3757613 w 4724400"/>
              <a:gd name="connsiteY222" fmla="*/ 3936722 h 6857999"/>
              <a:gd name="connsiteX223" fmla="*/ 1701387 w 4724400"/>
              <a:gd name="connsiteY223" fmla="*/ 3919232 h 6857999"/>
              <a:gd name="connsiteX224" fmla="*/ 1136310 w 4724400"/>
              <a:gd name="connsiteY224" fmla="*/ 4068895 h 6857999"/>
              <a:gd name="connsiteX225" fmla="*/ 1784782 w 4724400"/>
              <a:gd name="connsiteY225" fmla="*/ 3927759 h 6857999"/>
              <a:gd name="connsiteX226" fmla="*/ 1701387 w 4724400"/>
              <a:gd name="connsiteY226" fmla="*/ 3919232 h 6857999"/>
              <a:gd name="connsiteX227" fmla="*/ 3733405 w 4724400"/>
              <a:gd name="connsiteY227" fmla="*/ 3900089 h 6857999"/>
              <a:gd name="connsiteX228" fmla="*/ 3500832 w 4724400"/>
              <a:gd name="connsiteY228" fmla="*/ 4885010 h 6857999"/>
              <a:gd name="connsiteX229" fmla="*/ 3552367 w 4724400"/>
              <a:gd name="connsiteY229" fmla="*/ 4735553 h 6857999"/>
              <a:gd name="connsiteX230" fmla="*/ 3567525 w 4724400"/>
              <a:gd name="connsiteY230" fmla="*/ 4695966 h 6857999"/>
              <a:gd name="connsiteX231" fmla="*/ 3602372 w 4724400"/>
              <a:gd name="connsiteY231" fmla="*/ 4603168 h 6857999"/>
              <a:gd name="connsiteX232" fmla="*/ 3684639 w 4724400"/>
              <a:gd name="connsiteY232" fmla="*/ 4192628 h 6857999"/>
              <a:gd name="connsiteX233" fmla="*/ 3733405 w 4724400"/>
              <a:gd name="connsiteY233" fmla="*/ 3900089 h 6857999"/>
              <a:gd name="connsiteX234" fmla="*/ 2800959 w 4724400"/>
              <a:gd name="connsiteY234" fmla="*/ 3871054 h 6857999"/>
              <a:gd name="connsiteX235" fmla="*/ 3026569 w 4724400"/>
              <a:gd name="connsiteY235" fmla="*/ 4520780 h 6857999"/>
              <a:gd name="connsiteX236" fmla="*/ 2889061 w 4724400"/>
              <a:gd name="connsiteY236" fmla="*/ 4157302 h 6857999"/>
              <a:gd name="connsiteX237" fmla="*/ 2800959 w 4724400"/>
              <a:gd name="connsiteY237" fmla="*/ 3871054 h 6857999"/>
              <a:gd name="connsiteX238" fmla="*/ 2809929 w 4724400"/>
              <a:gd name="connsiteY238" fmla="*/ 3701307 h 6857999"/>
              <a:gd name="connsiteX239" fmla="*/ 2809197 w 4724400"/>
              <a:gd name="connsiteY239" fmla="*/ 3708672 h 6857999"/>
              <a:gd name="connsiteX240" fmla="*/ 2918306 w 4724400"/>
              <a:gd name="connsiteY240" fmla="*/ 4147031 h 6857999"/>
              <a:gd name="connsiteX241" fmla="*/ 3068858 w 4724400"/>
              <a:gd name="connsiteY241" fmla="*/ 4544310 h 6857999"/>
              <a:gd name="connsiteX242" fmla="*/ 2968879 w 4724400"/>
              <a:gd name="connsiteY242" fmla="*/ 4144570 h 6857999"/>
              <a:gd name="connsiteX243" fmla="*/ 2809929 w 4724400"/>
              <a:gd name="connsiteY243" fmla="*/ 3701307 h 6857999"/>
              <a:gd name="connsiteX244" fmla="*/ 1867196 w 4724400"/>
              <a:gd name="connsiteY244" fmla="*/ 3456584 h 6857999"/>
              <a:gd name="connsiteX245" fmla="*/ 2183970 w 4724400"/>
              <a:gd name="connsiteY245" fmla="*/ 3826505 h 6857999"/>
              <a:gd name="connsiteX246" fmla="*/ 1867196 w 4724400"/>
              <a:gd name="connsiteY246" fmla="*/ 3456584 h 6857999"/>
              <a:gd name="connsiteX247" fmla="*/ 2322880 w 4724400"/>
              <a:gd name="connsiteY247" fmla="*/ 3078533 h 6857999"/>
              <a:gd name="connsiteX248" fmla="*/ 2295695 w 4724400"/>
              <a:gd name="connsiteY248" fmla="*/ 3245370 h 6857999"/>
              <a:gd name="connsiteX249" fmla="*/ 2268858 w 4724400"/>
              <a:gd name="connsiteY249" fmla="*/ 3758413 h 6857999"/>
              <a:gd name="connsiteX250" fmla="*/ 2295899 w 4724400"/>
              <a:gd name="connsiteY250" fmla="*/ 3528057 h 6857999"/>
              <a:gd name="connsiteX251" fmla="*/ 2326306 w 4724400"/>
              <a:gd name="connsiteY251" fmla="*/ 3231157 h 6857999"/>
              <a:gd name="connsiteX252" fmla="*/ 2324274 w 4724400"/>
              <a:gd name="connsiteY252" fmla="*/ 3142788 h 6857999"/>
              <a:gd name="connsiteX253" fmla="*/ 2322880 w 4724400"/>
              <a:gd name="connsiteY253" fmla="*/ 3078533 h 6857999"/>
              <a:gd name="connsiteX254" fmla="*/ 912797 w 4724400"/>
              <a:gd name="connsiteY254" fmla="*/ 2896659 h 6857999"/>
              <a:gd name="connsiteX255" fmla="*/ 1167201 w 4724400"/>
              <a:gd name="connsiteY255" fmla="*/ 3304169 h 6857999"/>
              <a:gd name="connsiteX256" fmla="*/ 1503848 w 4724400"/>
              <a:gd name="connsiteY256" fmla="*/ 3675946 h 6857999"/>
              <a:gd name="connsiteX257" fmla="*/ 1353091 w 4724400"/>
              <a:gd name="connsiteY257" fmla="*/ 3486482 h 6857999"/>
              <a:gd name="connsiteX258" fmla="*/ 1340012 w 4724400"/>
              <a:gd name="connsiteY258" fmla="*/ 3467256 h 6857999"/>
              <a:gd name="connsiteX259" fmla="*/ 1089196 w 4724400"/>
              <a:gd name="connsiteY259" fmla="*/ 3116474 h 6857999"/>
              <a:gd name="connsiteX260" fmla="*/ 959418 w 4724400"/>
              <a:gd name="connsiteY260" fmla="*/ 2948853 h 6857999"/>
              <a:gd name="connsiteX261" fmla="*/ 912797 w 4724400"/>
              <a:gd name="connsiteY261" fmla="*/ 2896659 h 6857999"/>
              <a:gd name="connsiteX262" fmla="*/ 2363420 w 4724400"/>
              <a:gd name="connsiteY262" fmla="*/ 2871730 h 6857999"/>
              <a:gd name="connsiteX263" fmla="*/ 2360107 w 4724400"/>
              <a:gd name="connsiteY263" fmla="*/ 2915231 h 6857999"/>
              <a:gd name="connsiteX264" fmla="*/ 2353099 w 4724400"/>
              <a:gd name="connsiteY264" fmla="*/ 3051540 h 6857999"/>
              <a:gd name="connsiteX265" fmla="*/ 2354925 w 4724400"/>
              <a:gd name="connsiteY265" fmla="*/ 3140814 h 6857999"/>
              <a:gd name="connsiteX266" fmla="*/ 2357104 w 4724400"/>
              <a:gd name="connsiteY266" fmla="*/ 3230628 h 6857999"/>
              <a:gd name="connsiteX267" fmla="*/ 2326221 w 4724400"/>
              <a:gd name="connsiteY267" fmla="*/ 3531652 h 6857999"/>
              <a:gd name="connsiteX268" fmla="*/ 2299836 w 4724400"/>
              <a:gd name="connsiteY268" fmla="*/ 3750864 h 6857999"/>
              <a:gd name="connsiteX269" fmla="*/ 2346877 w 4724400"/>
              <a:gd name="connsiteY269" fmla="*/ 3662531 h 6857999"/>
              <a:gd name="connsiteX270" fmla="*/ 2363420 w 4724400"/>
              <a:gd name="connsiteY270" fmla="*/ 2871730 h 6857999"/>
              <a:gd name="connsiteX271" fmla="*/ 912921 w 4724400"/>
              <a:gd name="connsiteY271" fmla="*/ 2850596 h 6857999"/>
              <a:gd name="connsiteX272" fmla="*/ 983846 w 4724400"/>
              <a:gd name="connsiteY272" fmla="*/ 2928627 h 6857999"/>
              <a:gd name="connsiteX273" fmla="*/ 1114669 w 4724400"/>
              <a:gd name="connsiteY273" fmla="*/ 3097880 h 6857999"/>
              <a:gd name="connsiteX274" fmla="*/ 1366183 w 4724400"/>
              <a:gd name="connsiteY274" fmla="*/ 3449753 h 6857999"/>
              <a:gd name="connsiteX275" fmla="*/ 1379263 w 4724400"/>
              <a:gd name="connsiteY275" fmla="*/ 3468981 h 6857999"/>
              <a:gd name="connsiteX276" fmla="*/ 1492446 w 4724400"/>
              <a:gd name="connsiteY276" fmla="*/ 3620389 h 6857999"/>
              <a:gd name="connsiteX277" fmla="*/ 912921 w 4724400"/>
              <a:gd name="connsiteY277" fmla="*/ 2850596 h 6857999"/>
              <a:gd name="connsiteX278" fmla="*/ 2386551 w 4724400"/>
              <a:gd name="connsiteY278" fmla="*/ 2642862 h 6857999"/>
              <a:gd name="connsiteX279" fmla="*/ 2403741 w 4724400"/>
              <a:gd name="connsiteY279" fmla="*/ 2659697 h 6857999"/>
              <a:gd name="connsiteX280" fmla="*/ 2499078 w 4724400"/>
              <a:gd name="connsiteY280" fmla="*/ 3423399 h 6857999"/>
              <a:gd name="connsiteX281" fmla="*/ 2413232 w 4724400"/>
              <a:gd name="connsiteY281" fmla="*/ 3700562 h 6857999"/>
              <a:gd name="connsiteX282" fmla="*/ 2428424 w 4724400"/>
              <a:gd name="connsiteY282" fmla="*/ 4178295 h 6857999"/>
              <a:gd name="connsiteX283" fmla="*/ 2927779 w 4724400"/>
              <a:gd name="connsiteY283" fmla="*/ 4531843 h 6857999"/>
              <a:gd name="connsiteX284" fmla="*/ 2758380 w 4724400"/>
              <a:gd name="connsiteY284" fmla="*/ 3561061 h 6857999"/>
              <a:gd name="connsiteX285" fmla="*/ 2846610 w 4724400"/>
              <a:gd name="connsiteY285" fmla="*/ 3538353 h 6857999"/>
              <a:gd name="connsiteX286" fmla="*/ 3106063 w 4724400"/>
              <a:gd name="connsiteY286" fmla="*/ 4271430 h 6857999"/>
              <a:gd name="connsiteX287" fmla="*/ 3116136 w 4724400"/>
              <a:gd name="connsiteY287" fmla="*/ 4688819 h 6857999"/>
              <a:gd name="connsiteX288" fmla="*/ 3412872 w 4724400"/>
              <a:gd name="connsiteY288" fmla="*/ 4966558 h 6857999"/>
              <a:gd name="connsiteX289" fmla="*/ 3763612 w 4724400"/>
              <a:gd name="connsiteY289" fmla="*/ 3645474 h 6857999"/>
              <a:gd name="connsiteX290" fmla="*/ 3850165 w 4724400"/>
              <a:gd name="connsiteY290" fmla="*/ 3638405 h 6857999"/>
              <a:gd name="connsiteX291" fmla="*/ 3515311 w 4724400"/>
              <a:gd name="connsiteY291" fmla="*/ 5051260 h 6857999"/>
              <a:gd name="connsiteX292" fmla="*/ 3501147 w 4724400"/>
              <a:gd name="connsiteY292" fmla="*/ 5059552 h 6857999"/>
              <a:gd name="connsiteX293" fmla="*/ 3790420 w 4724400"/>
              <a:gd name="connsiteY293" fmla="*/ 5401078 h 6857999"/>
              <a:gd name="connsiteX294" fmla="*/ 4221141 w 4724400"/>
              <a:gd name="connsiteY294" fmla="*/ 6045312 h 6857999"/>
              <a:gd name="connsiteX295" fmla="*/ 4326825 w 4724400"/>
              <a:gd name="connsiteY295" fmla="*/ 5681109 h 6857999"/>
              <a:gd name="connsiteX296" fmla="*/ 4325127 w 4724400"/>
              <a:gd name="connsiteY296" fmla="*/ 5669934 h 6857999"/>
              <a:gd name="connsiteX297" fmla="*/ 4309144 w 4724400"/>
              <a:gd name="connsiteY297" fmla="*/ 5671723 h 6857999"/>
              <a:gd name="connsiteX298" fmla="*/ 3974946 w 4724400"/>
              <a:gd name="connsiteY298" fmla="*/ 4736592 h 6857999"/>
              <a:gd name="connsiteX299" fmla="*/ 4060171 w 4724400"/>
              <a:gd name="connsiteY299" fmla="*/ 4704317 h 6857999"/>
              <a:gd name="connsiteX300" fmla="*/ 4383942 w 4724400"/>
              <a:gd name="connsiteY300" fmla="*/ 5463703 h 6857999"/>
              <a:gd name="connsiteX301" fmla="*/ 4654905 w 4724400"/>
              <a:gd name="connsiteY301" fmla="*/ 5156948 h 6857999"/>
              <a:gd name="connsiteX302" fmla="*/ 4724400 w 4724400"/>
              <a:gd name="connsiteY302" fmla="*/ 5098975 h 6857999"/>
              <a:gd name="connsiteX303" fmla="*/ 4724400 w 4724400"/>
              <a:gd name="connsiteY303" fmla="*/ 5160063 h 6857999"/>
              <a:gd name="connsiteX304" fmla="*/ 4687505 w 4724400"/>
              <a:gd name="connsiteY304" fmla="*/ 5191181 h 6857999"/>
              <a:gd name="connsiteX305" fmla="*/ 4451303 w 4724400"/>
              <a:gd name="connsiteY305" fmla="*/ 5491132 h 6857999"/>
              <a:gd name="connsiteX306" fmla="*/ 4599954 w 4724400"/>
              <a:gd name="connsiteY306" fmla="*/ 5317498 h 6857999"/>
              <a:gd name="connsiteX307" fmla="*/ 4724400 w 4724400"/>
              <a:gd name="connsiteY307" fmla="*/ 5211392 h 6857999"/>
              <a:gd name="connsiteX308" fmla="*/ 4724400 w 4724400"/>
              <a:gd name="connsiteY308" fmla="*/ 5251559 h 6857999"/>
              <a:gd name="connsiteX309" fmla="*/ 4619898 w 4724400"/>
              <a:gd name="connsiteY309" fmla="*/ 5340764 h 6857999"/>
              <a:gd name="connsiteX310" fmla="*/ 4473735 w 4724400"/>
              <a:gd name="connsiteY310" fmla="*/ 5512809 h 6857999"/>
              <a:gd name="connsiteX311" fmla="*/ 4430539 w 4724400"/>
              <a:gd name="connsiteY311" fmla="*/ 5592553 h 6857999"/>
              <a:gd name="connsiteX312" fmla="*/ 4569759 w 4724400"/>
              <a:gd name="connsiteY312" fmla="*/ 5482816 h 6857999"/>
              <a:gd name="connsiteX313" fmla="*/ 4724400 w 4724400"/>
              <a:gd name="connsiteY313" fmla="*/ 5330891 h 6857999"/>
              <a:gd name="connsiteX314" fmla="*/ 4724400 w 4724400"/>
              <a:gd name="connsiteY314" fmla="*/ 5402912 h 6857999"/>
              <a:gd name="connsiteX315" fmla="*/ 4586888 w 4724400"/>
              <a:gd name="connsiteY315" fmla="*/ 5533939 h 6857999"/>
              <a:gd name="connsiteX316" fmla="*/ 4413377 w 4724400"/>
              <a:gd name="connsiteY316" fmla="*/ 5674040 h 6857999"/>
              <a:gd name="connsiteX317" fmla="*/ 4412066 w 4724400"/>
              <a:gd name="connsiteY317" fmla="*/ 5675644 h 6857999"/>
              <a:gd name="connsiteX318" fmla="*/ 4406074 w 4724400"/>
              <a:gd name="connsiteY318" fmla="*/ 5683306 h 6857999"/>
              <a:gd name="connsiteX319" fmla="*/ 4271008 w 4724400"/>
              <a:gd name="connsiteY319" fmla="*/ 6118417 h 6857999"/>
              <a:gd name="connsiteX320" fmla="*/ 4265220 w 4724400"/>
              <a:gd name="connsiteY320" fmla="*/ 6125184 h 6857999"/>
              <a:gd name="connsiteX321" fmla="*/ 4590463 w 4724400"/>
              <a:gd name="connsiteY321" fmla="*/ 6805045 h 6857999"/>
              <a:gd name="connsiteX322" fmla="*/ 4610122 w 4724400"/>
              <a:gd name="connsiteY322" fmla="*/ 6857999 h 6857999"/>
              <a:gd name="connsiteX323" fmla="*/ 4513231 w 4724400"/>
              <a:gd name="connsiteY323" fmla="*/ 6857999 h 6857999"/>
              <a:gd name="connsiteX324" fmla="*/ 4374770 w 4724400"/>
              <a:gd name="connsiteY324" fmla="*/ 6532596 h 6857999"/>
              <a:gd name="connsiteX325" fmla="*/ 4339518 w 4724400"/>
              <a:gd name="connsiteY325" fmla="*/ 6461642 h 6857999"/>
              <a:gd name="connsiteX326" fmla="*/ 3884810 w 4724400"/>
              <a:gd name="connsiteY326" fmla="*/ 5682534 h 6857999"/>
              <a:gd name="connsiteX327" fmla="*/ 3876498 w 4724400"/>
              <a:gd name="connsiteY327" fmla="*/ 5681717 h 6857999"/>
              <a:gd name="connsiteX328" fmla="*/ 3263209 w 4724400"/>
              <a:gd name="connsiteY328" fmla="*/ 5585749 h 6857999"/>
              <a:gd name="connsiteX329" fmla="*/ 3245450 w 4724400"/>
              <a:gd name="connsiteY329" fmla="*/ 5593271 h 6857999"/>
              <a:gd name="connsiteX330" fmla="*/ 1952592 w 4724400"/>
              <a:gd name="connsiteY330" fmla="*/ 5692050 h 6857999"/>
              <a:gd name="connsiteX331" fmla="*/ 1936466 w 4724400"/>
              <a:gd name="connsiteY331" fmla="*/ 5671708 h 6857999"/>
              <a:gd name="connsiteX332" fmla="*/ 3244709 w 4724400"/>
              <a:gd name="connsiteY332" fmla="*/ 5538562 h 6857999"/>
              <a:gd name="connsiteX333" fmla="*/ 3823886 w 4724400"/>
              <a:gd name="connsiteY333" fmla="*/ 5595804 h 6857999"/>
              <a:gd name="connsiteX334" fmla="*/ 3709024 w 4724400"/>
              <a:gd name="connsiteY334" fmla="*/ 5439340 h 6857999"/>
              <a:gd name="connsiteX335" fmla="*/ 3198362 w 4724400"/>
              <a:gd name="connsiteY335" fmla="*/ 4874588 h 6857999"/>
              <a:gd name="connsiteX336" fmla="*/ 3179417 w 4724400"/>
              <a:gd name="connsiteY336" fmla="*/ 4879047 h 6857999"/>
              <a:gd name="connsiteX337" fmla="*/ 2639496 w 4724400"/>
              <a:gd name="connsiteY337" fmla="*/ 4989072 h 6857999"/>
              <a:gd name="connsiteX338" fmla="*/ 1972353 w 4724400"/>
              <a:gd name="connsiteY338" fmla="*/ 4909921 h 6857999"/>
              <a:gd name="connsiteX339" fmla="*/ 2002679 w 4724400"/>
              <a:gd name="connsiteY339" fmla="*/ 4872131 h 6857999"/>
              <a:gd name="connsiteX340" fmla="*/ 3097424 w 4724400"/>
              <a:gd name="connsiteY340" fmla="*/ 4781269 h 6857999"/>
              <a:gd name="connsiteX341" fmla="*/ 2454890 w 4724400"/>
              <a:gd name="connsiteY341" fmla="*/ 4287833 h 6857999"/>
              <a:gd name="connsiteX342" fmla="*/ 2452881 w 4724400"/>
              <a:gd name="connsiteY342" fmla="*/ 4288346 h 6857999"/>
              <a:gd name="connsiteX343" fmla="*/ 2448527 w 4724400"/>
              <a:gd name="connsiteY343" fmla="*/ 4288836 h 6857999"/>
              <a:gd name="connsiteX344" fmla="*/ 2323525 w 4724400"/>
              <a:gd name="connsiteY344" fmla="*/ 4367248 h 6857999"/>
              <a:gd name="connsiteX345" fmla="*/ 2060764 w 4724400"/>
              <a:gd name="connsiteY345" fmla="*/ 4451767 h 6857999"/>
              <a:gd name="connsiteX346" fmla="*/ 1162250 w 4724400"/>
              <a:gd name="connsiteY346" fmla="*/ 4613329 h 6857999"/>
              <a:gd name="connsiteX347" fmla="*/ 1132639 w 4724400"/>
              <a:gd name="connsiteY347" fmla="*/ 4596243 h 6857999"/>
              <a:gd name="connsiteX348" fmla="*/ 2293970 w 4724400"/>
              <a:gd name="connsiteY348" fmla="*/ 4182283 h 6857999"/>
              <a:gd name="connsiteX349" fmla="*/ 1900637 w 4724400"/>
              <a:gd name="connsiteY349" fmla="*/ 3949470 h 6857999"/>
              <a:gd name="connsiteX350" fmla="*/ 1887014 w 4724400"/>
              <a:gd name="connsiteY350" fmla="*/ 3951288 h 6857999"/>
              <a:gd name="connsiteX351" fmla="*/ 896751 w 4724400"/>
              <a:gd name="connsiteY351" fmla="*/ 4159267 h 6857999"/>
              <a:gd name="connsiteX352" fmla="*/ 918967 w 4724400"/>
              <a:gd name="connsiteY352" fmla="*/ 4119760 h 6857999"/>
              <a:gd name="connsiteX353" fmla="*/ 1764113 w 4724400"/>
              <a:gd name="connsiteY353" fmla="*/ 3873539 h 6857999"/>
              <a:gd name="connsiteX354" fmla="*/ 1555701 w 4724400"/>
              <a:gd name="connsiteY354" fmla="*/ 3763109 h 6857999"/>
              <a:gd name="connsiteX355" fmla="*/ 1542956 w 4724400"/>
              <a:gd name="connsiteY355" fmla="*/ 3758998 h 6857999"/>
              <a:gd name="connsiteX356" fmla="*/ 1136724 w 4724400"/>
              <a:gd name="connsiteY356" fmla="*/ 3417171 h 6857999"/>
              <a:gd name="connsiteX357" fmla="*/ 750977 w 4724400"/>
              <a:gd name="connsiteY357" fmla="*/ 2770227 h 6857999"/>
              <a:gd name="connsiteX358" fmla="*/ 755174 w 4724400"/>
              <a:gd name="connsiteY358" fmla="*/ 2749954 h 6857999"/>
              <a:gd name="connsiteX359" fmla="*/ 830023 w 4724400"/>
              <a:gd name="connsiteY359" fmla="*/ 2731935 h 6857999"/>
              <a:gd name="connsiteX360" fmla="*/ 1623018 w 4724400"/>
              <a:gd name="connsiteY360" fmla="*/ 3716225 h 6857999"/>
              <a:gd name="connsiteX361" fmla="*/ 2294841 w 4724400"/>
              <a:gd name="connsiteY361" fmla="*/ 4093587 h 6857999"/>
              <a:gd name="connsiteX362" fmla="*/ 2250226 w 4724400"/>
              <a:gd name="connsiteY362" fmla="*/ 3916719 h 6857999"/>
              <a:gd name="connsiteX363" fmla="*/ 2245523 w 4724400"/>
              <a:gd name="connsiteY363" fmla="*/ 3916663 h 6857999"/>
              <a:gd name="connsiteX364" fmla="*/ 1707994 w 4724400"/>
              <a:gd name="connsiteY364" fmla="*/ 3326950 h 6857999"/>
              <a:gd name="connsiteX365" fmla="*/ 1786341 w 4724400"/>
              <a:gd name="connsiteY365" fmla="*/ 3287566 h 6857999"/>
              <a:gd name="connsiteX366" fmla="*/ 2158071 w 4724400"/>
              <a:gd name="connsiteY366" fmla="*/ 3639960 h 6857999"/>
              <a:gd name="connsiteX367" fmla="*/ 2189281 w 4724400"/>
              <a:gd name="connsiteY367" fmla="*/ 3333361 h 6857999"/>
              <a:gd name="connsiteX368" fmla="*/ 2314466 w 4724400"/>
              <a:gd name="connsiteY368" fmla="*/ 2680771 h 6857999"/>
              <a:gd name="connsiteX369" fmla="*/ 2386551 w 4724400"/>
              <a:gd name="connsiteY369" fmla="*/ 2642862 h 6857999"/>
              <a:gd name="connsiteX370" fmla="*/ 3646699 w 4724400"/>
              <a:gd name="connsiteY370" fmla="*/ 2390555 h 6857999"/>
              <a:gd name="connsiteX371" fmla="*/ 3645773 w 4724400"/>
              <a:gd name="connsiteY371" fmla="*/ 2392739 h 6857999"/>
              <a:gd name="connsiteX372" fmla="*/ 3649597 w 4724400"/>
              <a:gd name="connsiteY372" fmla="*/ 2394358 h 6857999"/>
              <a:gd name="connsiteX373" fmla="*/ 3646699 w 4724400"/>
              <a:gd name="connsiteY373" fmla="*/ 2390555 h 6857999"/>
              <a:gd name="connsiteX374" fmla="*/ 3038676 w 4724400"/>
              <a:gd name="connsiteY374" fmla="*/ 2118977 h 6857999"/>
              <a:gd name="connsiteX375" fmla="*/ 2963942 w 4724400"/>
              <a:gd name="connsiteY375" fmla="*/ 2525128 h 6857999"/>
              <a:gd name="connsiteX376" fmla="*/ 2923775 w 4724400"/>
              <a:gd name="connsiteY376" fmla="*/ 2667145 h 6857999"/>
              <a:gd name="connsiteX377" fmla="*/ 2887447 w 4724400"/>
              <a:gd name="connsiteY377" fmla="*/ 2832031 h 6857999"/>
              <a:gd name="connsiteX378" fmla="*/ 2868480 w 4724400"/>
              <a:gd name="connsiteY378" fmla="*/ 2927011 h 6857999"/>
              <a:gd name="connsiteX379" fmla="*/ 2921794 w 4724400"/>
              <a:gd name="connsiteY379" fmla="*/ 2782834 h 6857999"/>
              <a:gd name="connsiteX380" fmla="*/ 3038676 w 4724400"/>
              <a:gd name="connsiteY380" fmla="*/ 2118977 h 6857999"/>
              <a:gd name="connsiteX381" fmla="*/ 4070579 w 4724400"/>
              <a:gd name="connsiteY381" fmla="*/ 2090376 h 6857999"/>
              <a:gd name="connsiteX382" fmla="*/ 4109879 w 4724400"/>
              <a:gd name="connsiteY382" fmla="*/ 2228695 h 6857999"/>
              <a:gd name="connsiteX383" fmla="*/ 4119154 w 4724400"/>
              <a:gd name="connsiteY383" fmla="*/ 2266098 h 6857999"/>
              <a:gd name="connsiteX384" fmla="*/ 4141411 w 4724400"/>
              <a:gd name="connsiteY384" fmla="*/ 2353427 h 6857999"/>
              <a:gd name="connsiteX385" fmla="*/ 4293979 w 4724400"/>
              <a:gd name="connsiteY385" fmla="*/ 2703223 h 6857999"/>
              <a:gd name="connsiteX386" fmla="*/ 4410111 w 4724400"/>
              <a:gd name="connsiteY386" fmla="*/ 2947465 h 6857999"/>
              <a:gd name="connsiteX387" fmla="*/ 4070579 w 4724400"/>
              <a:gd name="connsiteY387" fmla="*/ 2090376 h 6857999"/>
              <a:gd name="connsiteX388" fmla="*/ 4020821 w 4724400"/>
              <a:gd name="connsiteY388" fmla="*/ 2034549 h 6857999"/>
              <a:gd name="connsiteX389" fmla="*/ 4372756 w 4724400"/>
              <a:gd name="connsiteY389" fmla="*/ 2932293 h 6857999"/>
              <a:gd name="connsiteX390" fmla="*/ 4268731 w 4724400"/>
              <a:gd name="connsiteY390" fmla="*/ 2715710 h 6857999"/>
              <a:gd name="connsiteX391" fmla="*/ 4113960 w 4724400"/>
              <a:gd name="connsiteY391" fmla="*/ 2360474 h 6857999"/>
              <a:gd name="connsiteX392" fmla="*/ 4090842 w 4724400"/>
              <a:gd name="connsiteY392" fmla="*/ 2272139 h 6857999"/>
              <a:gd name="connsiteX393" fmla="*/ 4081569 w 4724400"/>
              <a:gd name="connsiteY393" fmla="*/ 2234734 h 6857999"/>
              <a:gd name="connsiteX394" fmla="*/ 4020821 w 4724400"/>
              <a:gd name="connsiteY394" fmla="*/ 2034549 h 6857999"/>
              <a:gd name="connsiteX395" fmla="*/ 3001316 w 4724400"/>
              <a:gd name="connsiteY395" fmla="*/ 2032338 h 6857999"/>
              <a:gd name="connsiteX396" fmla="*/ 2953880 w 4724400"/>
              <a:gd name="connsiteY396" fmla="*/ 2185446 h 6857999"/>
              <a:gd name="connsiteX397" fmla="*/ 2883664 w 4724400"/>
              <a:gd name="connsiteY397" fmla="*/ 2591574 h 6857999"/>
              <a:gd name="connsiteX398" fmla="*/ 2826885 w 4724400"/>
              <a:gd name="connsiteY398" fmla="*/ 2991809 h 6857999"/>
              <a:gd name="connsiteX399" fmla="*/ 2860250 w 4724400"/>
              <a:gd name="connsiteY399" fmla="*/ 2826310 h 6857999"/>
              <a:gd name="connsiteX400" fmla="*/ 2896499 w 4724400"/>
              <a:gd name="connsiteY400" fmla="*/ 2660098 h 6857999"/>
              <a:gd name="connsiteX401" fmla="*/ 2937125 w 4724400"/>
              <a:gd name="connsiteY401" fmla="*/ 2516991 h 6857999"/>
              <a:gd name="connsiteX402" fmla="*/ 3010471 w 4724400"/>
              <a:gd name="connsiteY402" fmla="*/ 2114122 h 6857999"/>
              <a:gd name="connsiteX403" fmla="*/ 3001316 w 4724400"/>
              <a:gd name="connsiteY403" fmla="*/ 2032338 h 6857999"/>
              <a:gd name="connsiteX404" fmla="*/ 3105532 w 4724400"/>
              <a:gd name="connsiteY404" fmla="*/ 1991479 h 6857999"/>
              <a:gd name="connsiteX405" fmla="*/ 3599280 w 4724400"/>
              <a:gd name="connsiteY405" fmla="*/ 2371770 h 6857999"/>
              <a:gd name="connsiteX406" fmla="*/ 3105532 w 4724400"/>
              <a:gd name="connsiteY406" fmla="*/ 1991479 h 6857999"/>
              <a:gd name="connsiteX407" fmla="*/ 3111169 w 4724400"/>
              <a:gd name="connsiteY407" fmla="*/ 1962963 h 6857999"/>
              <a:gd name="connsiteX408" fmla="*/ 3606223 w 4724400"/>
              <a:gd name="connsiteY408" fmla="*/ 2338658 h 6857999"/>
              <a:gd name="connsiteX409" fmla="*/ 3111169 w 4724400"/>
              <a:gd name="connsiteY409" fmla="*/ 1962963 h 6857999"/>
              <a:gd name="connsiteX410" fmla="*/ 2050698 w 4724400"/>
              <a:gd name="connsiteY410" fmla="*/ 1338235 h 6857999"/>
              <a:gd name="connsiteX411" fmla="*/ 2370409 w 4724400"/>
              <a:gd name="connsiteY411" fmla="*/ 2272553 h 6857999"/>
              <a:gd name="connsiteX412" fmla="*/ 2338306 w 4724400"/>
              <a:gd name="connsiteY412" fmla="*/ 2159819 h 6857999"/>
              <a:gd name="connsiteX413" fmla="*/ 2334023 w 4724400"/>
              <a:gd name="connsiteY413" fmla="*/ 2142555 h 6857999"/>
              <a:gd name="connsiteX414" fmla="*/ 2161071 w 4724400"/>
              <a:gd name="connsiteY414" fmla="*/ 1617375 h 6857999"/>
              <a:gd name="connsiteX415" fmla="*/ 2130699 w 4724400"/>
              <a:gd name="connsiteY415" fmla="*/ 1544643 h 6857999"/>
              <a:gd name="connsiteX416" fmla="*/ 2050698 w 4724400"/>
              <a:gd name="connsiteY416" fmla="*/ 1338235 h 6857999"/>
              <a:gd name="connsiteX417" fmla="*/ 2060478 w 4724400"/>
              <a:gd name="connsiteY417" fmla="*/ 1278636 h 6857999"/>
              <a:gd name="connsiteX418" fmla="*/ 2156346 w 4724400"/>
              <a:gd name="connsiteY418" fmla="*/ 1534260 h 6857999"/>
              <a:gd name="connsiteX419" fmla="*/ 2187258 w 4724400"/>
              <a:gd name="connsiteY419" fmla="*/ 1607218 h 6857999"/>
              <a:gd name="connsiteX420" fmla="*/ 2358704 w 4724400"/>
              <a:gd name="connsiteY420" fmla="*/ 2125320 h 6857999"/>
              <a:gd name="connsiteX421" fmla="*/ 2233598 w 4724400"/>
              <a:gd name="connsiteY421" fmla="*/ 1646797 h 6857999"/>
              <a:gd name="connsiteX422" fmla="*/ 2060478 w 4724400"/>
              <a:gd name="connsiteY422" fmla="*/ 1278636 h 6857999"/>
              <a:gd name="connsiteX423" fmla="*/ 1974152 w 4724400"/>
              <a:gd name="connsiteY423" fmla="*/ 1245311 h 6857999"/>
              <a:gd name="connsiteX424" fmla="*/ 1811379 w 4724400"/>
              <a:gd name="connsiteY424" fmla="*/ 1406236 h 6857999"/>
              <a:gd name="connsiteX425" fmla="*/ 1767940 w 4724400"/>
              <a:gd name="connsiteY425" fmla="*/ 1546869 h 6857999"/>
              <a:gd name="connsiteX426" fmla="*/ 1796474 w 4724400"/>
              <a:gd name="connsiteY426" fmla="*/ 1557016 h 6857999"/>
              <a:gd name="connsiteX427" fmla="*/ 1974152 w 4724400"/>
              <a:gd name="connsiteY427" fmla="*/ 1245311 h 6857999"/>
              <a:gd name="connsiteX428" fmla="*/ 4681531 w 4724400"/>
              <a:gd name="connsiteY428" fmla="*/ 959050 h 6857999"/>
              <a:gd name="connsiteX429" fmla="*/ 4638064 w 4724400"/>
              <a:gd name="connsiteY429" fmla="*/ 1006960 h 6857999"/>
              <a:gd name="connsiteX430" fmla="*/ 4415502 w 4724400"/>
              <a:gd name="connsiteY430" fmla="*/ 1184424 h 6857999"/>
              <a:gd name="connsiteX431" fmla="*/ 4197574 w 4724400"/>
              <a:gd name="connsiteY431" fmla="*/ 1317493 h 6857999"/>
              <a:gd name="connsiteX432" fmla="*/ 4122737 w 4724400"/>
              <a:gd name="connsiteY432" fmla="*/ 1348256 h 6857999"/>
              <a:gd name="connsiteX433" fmla="*/ 4024988 w 4724400"/>
              <a:gd name="connsiteY433" fmla="*/ 1390573 h 6857999"/>
              <a:gd name="connsiteX434" fmla="*/ 4421265 w 4724400"/>
              <a:gd name="connsiteY434" fmla="*/ 1220988 h 6857999"/>
              <a:gd name="connsiteX435" fmla="*/ 4681531 w 4724400"/>
              <a:gd name="connsiteY435" fmla="*/ 959050 h 6857999"/>
              <a:gd name="connsiteX436" fmla="*/ 4722484 w 4724400"/>
              <a:gd name="connsiteY436" fmla="*/ 854709 h 6857999"/>
              <a:gd name="connsiteX437" fmla="*/ 4695347 w 4724400"/>
              <a:gd name="connsiteY437" fmla="*/ 879275 h 6857999"/>
              <a:gd name="connsiteX438" fmla="*/ 4253878 w 4724400"/>
              <a:gd name="connsiteY438" fmla="*/ 1216434 h 6857999"/>
              <a:gd name="connsiteX439" fmla="*/ 4213112 w 4724400"/>
              <a:gd name="connsiteY439" fmla="*/ 1239730 h 6857999"/>
              <a:gd name="connsiteX440" fmla="*/ 4037747 w 4724400"/>
              <a:gd name="connsiteY440" fmla="*/ 1352837 h 6857999"/>
              <a:gd name="connsiteX441" fmla="*/ 4113362 w 4724400"/>
              <a:gd name="connsiteY441" fmla="*/ 1321759 h 6857999"/>
              <a:gd name="connsiteX442" fmla="*/ 4186634 w 4724400"/>
              <a:gd name="connsiteY442" fmla="*/ 1291618 h 6857999"/>
              <a:gd name="connsiteX443" fmla="*/ 4399674 w 4724400"/>
              <a:gd name="connsiteY443" fmla="*/ 1160983 h 6857999"/>
              <a:gd name="connsiteX444" fmla="*/ 4618435 w 4724400"/>
              <a:gd name="connsiteY444" fmla="*/ 986418 h 6857999"/>
              <a:gd name="connsiteX445" fmla="*/ 4722484 w 4724400"/>
              <a:gd name="connsiteY445" fmla="*/ 854709 h 6857999"/>
              <a:gd name="connsiteX446" fmla="*/ 1456504 w 4724400"/>
              <a:gd name="connsiteY446" fmla="*/ 777000 h 6857999"/>
              <a:gd name="connsiteX447" fmla="*/ 1454399 w 4724400"/>
              <a:gd name="connsiteY447" fmla="*/ 794136 h 6857999"/>
              <a:gd name="connsiteX448" fmla="*/ 1448466 w 4724400"/>
              <a:gd name="connsiteY448" fmla="*/ 843129 h 6857999"/>
              <a:gd name="connsiteX449" fmla="*/ 1442252 w 4724400"/>
              <a:gd name="connsiteY449" fmla="*/ 1005313 h 6857999"/>
              <a:gd name="connsiteX450" fmla="*/ 1469382 w 4724400"/>
              <a:gd name="connsiteY450" fmla="*/ 1614896 h 6857999"/>
              <a:gd name="connsiteX451" fmla="*/ 1472106 w 4724400"/>
              <a:gd name="connsiteY451" fmla="*/ 1632791 h 6857999"/>
              <a:gd name="connsiteX452" fmla="*/ 1479091 w 4724400"/>
              <a:gd name="connsiteY452" fmla="*/ 1680170 h 6857999"/>
              <a:gd name="connsiteX453" fmla="*/ 1480043 w 4724400"/>
              <a:gd name="connsiteY453" fmla="*/ 1649028 h 6857999"/>
              <a:gd name="connsiteX454" fmla="*/ 1464087 w 4724400"/>
              <a:gd name="connsiteY454" fmla="*/ 871628 h 6857999"/>
              <a:gd name="connsiteX455" fmla="*/ 1462204 w 4724400"/>
              <a:gd name="connsiteY455" fmla="*/ 850229 h 6857999"/>
              <a:gd name="connsiteX456" fmla="*/ 1456504 w 4724400"/>
              <a:gd name="connsiteY456" fmla="*/ 777000 h 6857999"/>
              <a:gd name="connsiteX457" fmla="*/ 1483619 w 4724400"/>
              <a:gd name="connsiteY457" fmla="*/ 764662 h 6857999"/>
              <a:gd name="connsiteX458" fmla="*/ 1489670 w 4724400"/>
              <a:gd name="connsiteY458" fmla="*/ 847698 h 6857999"/>
              <a:gd name="connsiteX459" fmla="*/ 1491553 w 4724400"/>
              <a:gd name="connsiteY459" fmla="*/ 869097 h 6857999"/>
              <a:gd name="connsiteX460" fmla="*/ 1508481 w 4724400"/>
              <a:gd name="connsiteY460" fmla="*/ 1619865 h 6857999"/>
              <a:gd name="connsiteX461" fmla="*/ 1483619 w 4724400"/>
              <a:gd name="connsiteY461" fmla="*/ 764662 h 6857999"/>
              <a:gd name="connsiteX462" fmla="*/ 1430481 w 4724400"/>
              <a:gd name="connsiteY462" fmla="*/ 630137 h 6857999"/>
              <a:gd name="connsiteX463" fmla="*/ 1442495 w 4724400"/>
              <a:gd name="connsiteY463" fmla="*/ 1626691 h 6857999"/>
              <a:gd name="connsiteX464" fmla="*/ 1441222 w 4724400"/>
              <a:gd name="connsiteY464" fmla="*/ 1619067 h 6857999"/>
              <a:gd name="connsiteX465" fmla="*/ 1414069 w 4724400"/>
              <a:gd name="connsiteY465" fmla="*/ 1004967 h 6857999"/>
              <a:gd name="connsiteX466" fmla="*/ 1420665 w 4724400"/>
              <a:gd name="connsiteY466" fmla="*/ 840369 h 6857999"/>
              <a:gd name="connsiteX467" fmla="*/ 1426829 w 4724400"/>
              <a:gd name="connsiteY467" fmla="*/ 790831 h 6857999"/>
              <a:gd name="connsiteX468" fmla="*/ 1430481 w 4724400"/>
              <a:gd name="connsiteY468" fmla="*/ 630137 h 6857999"/>
              <a:gd name="connsiteX469" fmla="*/ 4023796 w 4724400"/>
              <a:gd name="connsiteY469" fmla="*/ 623931 h 6857999"/>
              <a:gd name="connsiteX470" fmla="*/ 3945729 w 4724400"/>
              <a:gd name="connsiteY470" fmla="*/ 662344 h 6857999"/>
              <a:gd name="connsiteX471" fmla="*/ 3498947 w 4724400"/>
              <a:gd name="connsiteY471" fmla="*/ 818916 h 6857999"/>
              <a:gd name="connsiteX472" fmla="*/ 3031283 w 4724400"/>
              <a:gd name="connsiteY472" fmla="*/ 1111507 h 6857999"/>
              <a:gd name="connsiteX473" fmla="*/ 3203692 w 4724400"/>
              <a:gd name="connsiteY473" fmla="*/ 1035777 h 6857999"/>
              <a:gd name="connsiteX474" fmla="*/ 3218294 w 4724400"/>
              <a:gd name="connsiteY474" fmla="*/ 1027151 h 6857999"/>
              <a:gd name="connsiteX475" fmla="*/ 3636737 w 4724400"/>
              <a:gd name="connsiteY475" fmla="*/ 817377 h 6857999"/>
              <a:gd name="connsiteX476" fmla="*/ 4023796 w 4724400"/>
              <a:gd name="connsiteY476" fmla="*/ 623931 h 6857999"/>
              <a:gd name="connsiteX477" fmla="*/ 3311704 w 4724400"/>
              <a:gd name="connsiteY477" fmla="*/ 584486 h 6857999"/>
              <a:gd name="connsiteX478" fmla="*/ 3190778 w 4724400"/>
              <a:gd name="connsiteY478" fmla="*/ 772788 h 6857999"/>
              <a:gd name="connsiteX479" fmla="*/ 3007981 w 4724400"/>
              <a:gd name="connsiteY479" fmla="*/ 1070739 h 6857999"/>
              <a:gd name="connsiteX480" fmla="*/ 3267578 w 4724400"/>
              <a:gd name="connsiteY480" fmla="*/ 693281 h 6857999"/>
              <a:gd name="connsiteX481" fmla="*/ 2664888 w 4724400"/>
              <a:gd name="connsiteY481" fmla="*/ 518596 h 6857999"/>
              <a:gd name="connsiteX482" fmla="*/ 2411865 w 4724400"/>
              <a:gd name="connsiteY482" fmla="*/ 567273 h 6857999"/>
              <a:gd name="connsiteX483" fmla="*/ 1896643 w 4724400"/>
              <a:gd name="connsiteY483" fmla="*/ 809468 h 6857999"/>
              <a:gd name="connsiteX484" fmla="*/ 1899055 w 4724400"/>
              <a:gd name="connsiteY484" fmla="*/ 809848 h 6857999"/>
              <a:gd name="connsiteX485" fmla="*/ 2446633 w 4724400"/>
              <a:gd name="connsiteY485" fmla="*/ 596159 h 6857999"/>
              <a:gd name="connsiteX486" fmla="*/ 2796924 w 4724400"/>
              <a:gd name="connsiteY486" fmla="*/ 501747 h 6857999"/>
              <a:gd name="connsiteX487" fmla="*/ 2455237 w 4724400"/>
              <a:gd name="connsiteY487" fmla="*/ 622979 h 6857999"/>
              <a:gd name="connsiteX488" fmla="*/ 1949308 w 4724400"/>
              <a:gd name="connsiteY488" fmla="*/ 818889 h 6857999"/>
              <a:gd name="connsiteX489" fmla="*/ 1950634 w 4724400"/>
              <a:gd name="connsiteY489" fmla="*/ 818810 h 6857999"/>
              <a:gd name="connsiteX490" fmla="*/ 2796924 w 4724400"/>
              <a:gd name="connsiteY490" fmla="*/ 501747 h 6857999"/>
              <a:gd name="connsiteX491" fmla="*/ 3335099 w 4724400"/>
              <a:gd name="connsiteY491" fmla="*/ 488163 h 6857999"/>
              <a:gd name="connsiteX492" fmla="*/ 3151139 w 4724400"/>
              <a:gd name="connsiteY492" fmla="*/ 734118 h 6857999"/>
              <a:gd name="connsiteX493" fmla="*/ 3136980 w 4724400"/>
              <a:gd name="connsiteY493" fmla="*/ 753877 h 6857999"/>
              <a:gd name="connsiteX494" fmla="*/ 3062043 w 4724400"/>
              <a:gd name="connsiteY494" fmla="*/ 867004 h 6857999"/>
              <a:gd name="connsiteX495" fmla="*/ 2994594 w 4724400"/>
              <a:gd name="connsiteY495" fmla="*/ 1035452 h 6857999"/>
              <a:gd name="connsiteX496" fmla="*/ 3167517 w 4724400"/>
              <a:gd name="connsiteY496" fmla="*/ 757788 h 6857999"/>
              <a:gd name="connsiteX497" fmla="*/ 3335099 w 4724400"/>
              <a:gd name="connsiteY497" fmla="*/ 488163 h 6857999"/>
              <a:gd name="connsiteX498" fmla="*/ 2891507 w 4724400"/>
              <a:gd name="connsiteY498" fmla="*/ 485136 h 6857999"/>
              <a:gd name="connsiteX499" fmla="*/ 2047508 w 4724400"/>
              <a:gd name="connsiteY499" fmla="*/ 825701 h 6857999"/>
              <a:gd name="connsiteX500" fmla="*/ 2891507 w 4724400"/>
              <a:gd name="connsiteY500" fmla="*/ 485136 h 6857999"/>
              <a:gd name="connsiteX501" fmla="*/ 4418489 w 4724400"/>
              <a:gd name="connsiteY501" fmla="*/ 483936 h 6857999"/>
              <a:gd name="connsiteX502" fmla="*/ 4155290 w 4724400"/>
              <a:gd name="connsiteY502" fmla="*/ 661575 h 6857999"/>
              <a:gd name="connsiteX503" fmla="*/ 3571040 w 4724400"/>
              <a:gd name="connsiteY503" fmla="*/ 996875 h 6857999"/>
              <a:gd name="connsiteX504" fmla="*/ 3093710 w 4724400"/>
              <a:gd name="connsiteY504" fmla="*/ 1145020 h 6857999"/>
              <a:gd name="connsiteX505" fmla="*/ 3207527 w 4724400"/>
              <a:gd name="connsiteY505" fmla="*/ 1163586 h 6857999"/>
              <a:gd name="connsiteX506" fmla="*/ 3652751 w 4724400"/>
              <a:gd name="connsiteY506" fmla="*/ 990907 h 6857999"/>
              <a:gd name="connsiteX507" fmla="*/ 4180906 w 4724400"/>
              <a:gd name="connsiteY507" fmla="*/ 680145 h 6857999"/>
              <a:gd name="connsiteX508" fmla="*/ 4418489 w 4724400"/>
              <a:gd name="connsiteY508" fmla="*/ 483936 h 6857999"/>
              <a:gd name="connsiteX509" fmla="*/ 3316944 w 4724400"/>
              <a:gd name="connsiteY509" fmla="*/ 465669 h 6857999"/>
              <a:gd name="connsiteX510" fmla="*/ 2958819 w 4724400"/>
              <a:gd name="connsiteY510" fmla="*/ 1062158 h 6857999"/>
              <a:gd name="connsiteX511" fmla="*/ 3004132 w 4724400"/>
              <a:gd name="connsiteY511" fmla="*/ 921679 h 6857999"/>
              <a:gd name="connsiteX512" fmla="*/ 3037224 w 4724400"/>
              <a:gd name="connsiteY512" fmla="*/ 852631 h 6857999"/>
              <a:gd name="connsiteX513" fmla="*/ 3114637 w 4724400"/>
              <a:gd name="connsiteY513" fmla="*/ 736692 h 6857999"/>
              <a:gd name="connsiteX514" fmla="*/ 3128801 w 4724400"/>
              <a:gd name="connsiteY514" fmla="*/ 716935 h 6857999"/>
              <a:gd name="connsiteX515" fmla="*/ 3316944 w 4724400"/>
              <a:gd name="connsiteY515" fmla="*/ 465669 h 6857999"/>
              <a:gd name="connsiteX516" fmla="*/ 4448894 w 4724400"/>
              <a:gd name="connsiteY516" fmla="*/ 422768 h 6857999"/>
              <a:gd name="connsiteX517" fmla="*/ 4235585 w 4724400"/>
              <a:gd name="connsiteY517" fmla="*/ 528178 h 6857999"/>
              <a:gd name="connsiteX518" fmla="*/ 4213155 w 4724400"/>
              <a:gd name="connsiteY518" fmla="*/ 543149 h 6857999"/>
              <a:gd name="connsiteX519" fmla="*/ 3649218 w 4724400"/>
              <a:gd name="connsiteY519" fmla="*/ 842623 h 6857999"/>
              <a:gd name="connsiteX520" fmla="*/ 3232564 w 4724400"/>
              <a:gd name="connsiteY520" fmla="*/ 1051220 h 6857999"/>
              <a:gd name="connsiteX521" fmla="*/ 3217970 w 4724400"/>
              <a:gd name="connsiteY521" fmla="*/ 1059849 h 6857999"/>
              <a:gd name="connsiteX522" fmla="*/ 3116688 w 4724400"/>
              <a:gd name="connsiteY522" fmla="*/ 1113543 h 6857999"/>
              <a:gd name="connsiteX523" fmla="*/ 3559098 w 4724400"/>
              <a:gd name="connsiteY523" fmla="*/ 971858 h 6857999"/>
              <a:gd name="connsiteX524" fmla="*/ 4140004 w 4724400"/>
              <a:gd name="connsiteY524" fmla="*/ 638368 h 6857999"/>
              <a:gd name="connsiteX525" fmla="*/ 4451852 w 4724400"/>
              <a:gd name="connsiteY525" fmla="*/ 423380 h 6857999"/>
              <a:gd name="connsiteX526" fmla="*/ 4448894 w 4724400"/>
              <a:gd name="connsiteY526" fmla="*/ 422768 h 6857999"/>
              <a:gd name="connsiteX527" fmla="*/ 680568 w 4724400"/>
              <a:gd name="connsiteY527" fmla="*/ 416949 h 6857999"/>
              <a:gd name="connsiteX528" fmla="*/ 394452 w 4724400"/>
              <a:gd name="connsiteY528" fmla="*/ 694330 h 6857999"/>
              <a:gd name="connsiteX529" fmla="*/ 340402 w 4724400"/>
              <a:gd name="connsiteY529" fmla="*/ 759654 h 6857999"/>
              <a:gd name="connsiteX530" fmla="*/ 827699 w 4724400"/>
              <a:gd name="connsiteY530" fmla="*/ 416143 h 6857999"/>
              <a:gd name="connsiteX531" fmla="*/ 841524 w 4724400"/>
              <a:gd name="connsiteY531" fmla="*/ 534021 h 6857999"/>
              <a:gd name="connsiteX532" fmla="*/ 825554 w 4724400"/>
              <a:gd name="connsiteY532" fmla="*/ 672115 h 6857999"/>
              <a:gd name="connsiteX533" fmla="*/ 811499 w 4724400"/>
              <a:gd name="connsiteY533" fmla="*/ 769176 h 6857999"/>
              <a:gd name="connsiteX534" fmla="*/ 841586 w 4724400"/>
              <a:gd name="connsiteY534" fmla="*/ 1060039 h 6857999"/>
              <a:gd name="connsiteX535" fmla="*/ 942912 w 4724400"/>
              <a:gd name="connsiteY535" fmla="*/ 1511108 h 6857999"/>
              <a:gd name="connsiteX536" fmla="*/ 884057 w 4724400"/>
              <a:gd name="connsiteY536" fmla="*/ 521768 h 6857999"/>
              <a:gd name="connsiteX537" fmla="*/ 827699 w 4724400"/>
              <a:gd name="connsiteY537" fmla="*/ 416143 h 6857999"/>
              <a:gd name="connsiteX538" fmla="*/ 798883 w 4724400"/>
              <a:gd name="connsiteY538" fmla="*/ 414244 h 6857999"/>
              <a:gd name="connsiteX539" fmla="*/ 875825 w 4724400"/>
              <a:gd name="connsiteY539" fmla="*/ 1357811 h 6857999"/>
              <a:gd name="connsiteX540" fmla="*/ 814514 w 4724400"/>
              <a:gd name="connsiteY540" fmla="*/ 1064671 h 6857999"/>
              <a:gd name="connsiteX541" fmla="*/ 783698 w 4724400"/>
              <a:gd name="connsiteY541" fmla="*/ 766414 h 6857999"/>
              <a:gd name="connsiteX542" fmla="*/ 798129 w 4724400"/>
              <a:gd name="connsiteY542" fmla="*/ 666939 h 6857999"/>
              <a:gd name="connsiteX543" fmla="*/ 813894 w 4724400"/>
              <a:gd name="connsiteY543" fmla="*/ 533909 h 6857999"/>
              <a:gd name="connsiteX544" fmla="*/ 798883 w 4724400"/>
              <a:gd name="connsiteY544" fmla="*/ 414244 h 6857999"/>
              <a:gd name="connsiteX545" fmla="*/ 673202 w 4724400"/>
              <a:gd name="connsiteY545" fmla="*/ 388720 h 6857999"/>
              <a:gd name="connsiteX546" fmla="*/ 392779 w 4724400"/>
              <a:gd name="connsiteY546" fmla="*/ 596411 h 6857999"/>
              <a:gd name="connsiteX547" fmla="*/ 270088 w 4724400"/>
              <a:gd name="connsiteY547" fmla="*/ 790400 h 6857999"/>
              <a:gd name="connsiteX548" fmla="*/ 259285 w 4724400"/>
              <a:gd name="connsiteY548" fmla="*/ 812869 h 6857999"/>
              <a:gd name="connsiteX549" fmla="*/ 372890 w 4724400"/>
              <a:gd name="connsiteY549" fmla="*/ 676832 h 6857999"/>
              <a:gd name="connsiteX550" fmla="*/ 673202 w 4724400"/>
              <a:gd name="connsiteY550" fmla="*/ 388720 h 6857999"/>
              <a:gd name="connsiteX551" fmla="*/ 1628210 w 4724400"/>
              <a:gd name="connsiteY551" fmla="*/ 0 h 6857999"/>
              <a:gd name="connsiteX552" fmla="*/ 1748399 w 4724400"/>
              <a:gd name="connsiteY552" fmla="*/ 0 h 6857999"/>
              <a:gd name="connsiteX553" fmla="*/ 1783391 w 4724400"/>
              <a:gd name="connsiteY553" fmla="*/ 17650 h 6857999"/>
              <a:gd name="connsiteX554" fmla="*/ 2084193 w 4724400"/>
              <a:gd name="connsiteY554" fmla="*/ 69947 h 6857999"/>
              <a:gd name="connsiteX555" fmla="*/ 2744101 w 4724400"/>
              <a:gd name="connsiteY555" fmla="*/ 15192 h 6857999"/>
              <a:gd name="connsiteX556" fmla="*/ 2197414 w 4724400"/>
              <a:gd name="connsiteY556" fmla="*/ 41266 h 6857999"/>
              <a:gd name="connsiteX557" fmla="*/ 1914967 w 4724400"/>
              <a:gd name="connsiteY557" fmla="*/ 18583 h 6857999"/>
              <a:gd name="connsiteX558" fmla="*/ 1815559 w 4724400"/>
              <a:gd name="connsiteY558" fmla="*/ 0 h 6857999"/>
              <a:gd name="connsiteX559" fmla="*/ 2001666 w 4724400"/>
              <a:gd name="connsiteY559" fmla="*/ 0 h 6857999"/>
              <a:gd name="connsiteX560" fmla="*/ 2036517 w 4724400"/>
              <a:gd name="connsiteY560" fmla="*/ 4274 h 6857999"/>
              <a:gd name="connsiteX561" fmla="*/ 2199623 w 4724400"/>
              <a:gd name="connsiteY561" fmla="*/ 13232 h 6857999"/>
              <a:gd name="connsiteX562" fmla="*/ 2420103 w 4724400"/>
              <a:gd name="connsiteY562" fmla="*/ 12601 h 6857999"/>
              <a:gd name="connsiteX563" fmla="*/ 2621330 w 4724400"/>
              <a:gd name="connsiteY563" fmla="*/ 0 h 6857999"/>
              <a:gd name="connsiteX564" fmla="*/ 3076571 w 4724400"/>
              <a:gd name="connsiteY564" fmla="*/ 0 h 6857999"/>
              <a:gd name="connsiteX565" fmla="*/ 2924796 w 4724400"/>
              <a:gd name="connsiteY565" fmla="*/ 36772 h 6857999"/>
              <a:gd name="connsiteX566" fmla="*/ 1946203 w 4724400"/>
              <a:gd name="connsiteY566" fmla="*/ 131277 h 6857999"/>
              <a:gd name="connsiteX567" fmla="*/ 1707026 w 4724400"/>
              <a:gd name="connsiteY567" fmla="*/ 44983 h 6857999"/>
              <a:gd name="connsiteX568" fmla="*/ 1007398 w 4724400"/>
              <a:gd name="connsiteY568" fmla="*/ 0 h 6857999"/>
              <a:gd name="connsiteX569" fmla="*/ 1105902 w 4724400"/>
              <a:gd name="connsiteY569" fmla="*/ 0 h 6857999"/>
              <a:gd name="connsiteX570" fmla="*/ 1191939 w 4724400"/>
              <a:gd name="connsiteY570" fmla="*/ 117664 h 6857999"/>
              <a:gd name="connsiteX571" fmla="*/ 1780907 w 4724400"/>
              <a:gd name="connsiteY571" fmla="*/ 743734 h 6857999"/>
              <a:gd name="connsiteX572" fmla="*/ 1841857 w 4724400"/>
              <a:gd name="connsiteY572" fmla="*/ 795932 h 6857999"/>
              <a:gd name="connsiteX573" fmla="*/ 2317896 w 4724400"/>
              <a:gd name="connsiteY573" fmla="*/ 530713 h 6857999"/>
              <a:gd name="connsiteX574" fmla="*/ 3015228 w 4724400"/>
              <a:gd name="connsiteY574" fmla="*/ 399738 h 6857999"/>
              <a:gd name="connsiteX575" fmla="*/ 3000782 w 4724400"/>
              <a:gd name="connsiteY575" fmla="*/ 461219 h 6857999"/>
              <a:gd name="connsiteX576" fmla="*/ 1963190 w 4724400"/>
              <a:gd name="connsiteY576" fmla="*/ 895589 h 6857999"/>
              <a:gd name="connsiteX577" fmla="*/ 2552180 w 4724400"/>
              <a:gd name="connsiteY577" fmla="*/ 1298815 h 6857999"/>
              <a:gd name="connsiteX578" fmla="*/ 2904618 w 4724400"/>
              <a:gd name="connsiteY578" fmla="*/ 1146081 h 6857999"/>
              <a:gd name="connsiteX579" fmla="*/ 3428829 w 4724400"/>
              <a:gd name="connsiteY579" fmla="*/ 310883 h 6857999"/>
              <a:gd name="connsiteX580" fmla="*/ 3452135 w 4724400"/>
              <a:gd name="connsiteY580" fmla="*/ 318176 h 6857999"/>
              <a:gd name="connsiteX581" fmla="*/ 3169464 w 4724400"/>
              <a:gd name="connsiteY581" fmla="*/ 935661 h 6857999"/>
              <a:gd name="connsiteX582" fmla="*/ 3049395 w 4724400"/>
              <a:gd name="connsiteY582" fmla="*/ 1070245 h 6857999"/>
              <a:gd name="connsiteX583" fmla="*/ 3401235 w 4724400"/>
              <a:gd name="connsiteY583" fmla="*/ 815534 h 6857999"/>
              <a:gd name="connsiteX584" fmla="*/ 4236947 w 4724400"/>
              <a:gd name="connsiteY584" fmla="*/ 465665 h 6857999"/>
              <a:gd name="connsiteX585" fmla="*/ 4565962 w 4724400"/>
              <a:gd name="connsiteY585" fmla="*/ 350012 h 6857999"/>
              <a:gd name="connsiteX586" fmla="*/ 4557937 w 4724400"/>
              <a:gd name="connsiteY586" fmla="*/ 382666 h 6857999"/>
              <a:gd name="connsiteX587" fmla="*/ 3621049 w 4724400"/>
              <a:gd name="connsiteY587" fmla="*/ 1056676 h 6857999"/>
              <a:gd name="connsiteX588" fmla="*/ 3094000 w 4724400"/>
              <a:gd name="connsiteY588" fmla="*/ 1229477 h 6857999"/>
              <a:gd name="connsiteX589" fmla="*/ 2813197 w 4724400"/>
              <a:gd name="connsiteY589" fmla="*/ 1263181 h 6857999"/>
              <a:gd name="connsiteX590" fmla="*/ 2615776 w 4724400"/>
              <a:gd name="connsiteY590" fmla="*/ 1334114 h 6857999"/>
              <a:gd name="connsiteX591" fmla="*/ 3364982 w 4724400"/>
              <a:gd name="connsiteY591" fmla="*/ 1687356 h 6857999"/>
              <a:gd name="connsiteX592" fmla="*/ 3371663 w 4724400"/>
              <a:gd name="connsiteY592" fmla="*/ 1683743 h 6857999"/>
              <a:gd name="connsiteX593" fmla="*/ 3883310 w 4724400"/>
              <a:gd name="connsiteY593" fmla="*/ 1443899 h 6857999"/>
              <a:gd name="connsiteX594" fmla="*/ 3892746 w 4724400"/>
              <a:gd name="connsiteY594" fmla="*/ 1429225 h 6857999"/>
              <a:gd name="connsiteX595" fmla="*/ 4699980 w 4724400"/>
              <a:gd name="connsiteY595" fmla="*/ 789523 h 6857999"/>
              <a:gd name="connsiteX596" fmla="*/ 4724400 w 4724400"/>
              <a:gd name="connsiteY596" fmla="*/ 769876 h 6857999"/>
              <a:gd name="connsiteX597" fmla="*/ 4724400 w 4724400"/>
              <a:gd name="connsiteY597" fmla="*/ 802845 h 6857999"/>
              <a:gd name="connsiteX598" fmla="*/ 4705958 w 4724400"/>
              <a:gd name="connsiteY598" fmla="*/ 821317 h 6857999"/>
              <a:gd name="connsiteX599" fmla="*/ 4649798 w 4724400"/>
              <a:gd name="connsiteY599" fmla="*/ 877374 h 6857999"/>
              <a:gd name="connsiteX600" fmla="*/ 4005326 w 4724400"/>
              <a:gd name="connsiteY600" fmla="*/ 1344259 h 6857999"/>
              <a:gd name="connsiteX601" fmla="*/ 4199378 w 4724400"/>
              <a:gd name="connsiteY601" fmla="*/ 1215889 h 6857999"/>
              <a:gd name="connsiteX602" fmla="*/ 4239600 w 4724400"/>
              <a:gd name="connsiteY602" fmla="*/ 1192361 h 6857999"/>
              <a:gd name="connsiteX603" fmla="*/ 4677037 w 4724400"/>
              <a:gd name="connsiteY603" fmla="*/ 858646 h 6857999"/>
              <a:gd name="connsiteX604" fmla="*/ 4724400 w 4724400"/>
              <a:gd name="connsiteY604" fmla="*/ 810414 h 6857999"/>
              <a:gd name="connsiteX605" fmla="*/ 4724400 w 4724400"/>
              <a:gd name="connsiteY605" fmla="*/ 916439 h 6857999"/>
              <a:gd name="connsiteX606" fmla="*/ 4683030 w 4724400"/>
              <a:gd name="connsiteY606" fmla="*/ 982925 h 6857999"/>
              <a:gd name="connsiteX607" fmla="*/ 3921884 w 4724400"/>
              <a:gd name="connsiteY607" fmla="*/ 1469889 h 6857999"/>
              <a:gd name="connsiteX608" fmla="*/ 3456136 w 4724400"/>
              <a:gd name="connsiteY608" fmla="*/ 1721439 h 6857999"/>
              <a:gd name="connsiteX609" fmla="*/ 3624313 w 4724400"/>
              <a:gd name="connsiteY609" fmla="*/ 1780406 h 6857999"/>
              <a:gd name="connsiteX610" fmla="*/ 4303638 w 4724400"/>
              <a:gd name="connsiteY610" fmla="*/ 1944400 h 6857999"/>
              <a:gd name="connsiteX611" fmla="*/ 4315566 w 4724400"/>
              <a:gd name="connsiteY611" fmla="*/ 1931422 h 6857999"/>
              <a:gd name="connsiteX612" fmla="*/ 4664388 w 4724400"/>
              <a:gd name="connsiteY612" fmla="*/ 1574357 h 6857999"/>
              <a:gd name="connsiteX613" fmla="*/ 4724400 w 4724400"/>
              <a:gd name="connsiteY613" fmla="*/ 1537429 h 6857999"/>
              <a:gd name="connsiteX614" fmla="*/ 4724400 w 4724400"/>
              <a:gd name="connsiteY614" fmla="*/ 1589108 h 6857999"/>
              <a:gd name="connsiteX615" fmla="*/ 4644505 w 4724400"/>
              <a:gd name="connsiteY615" fmla="*/ 1640352 h 6857999"/>
              <a:gd name="connsiteX616" fmla="*/ 4381603 w 4724400"/>
              <a:gd name="connsiteY616" fmla="*/ 1900149 h 6857999"/>
              <a:gd name="connsiteX617" fmla="*/ 4478726 w 4724400"/>
              <a:gd name="connsiteY617" fmla="*/ 1822808 h 6857999"/>
              <a:gd name="connsiteX618" fmla="*/ 4588263 w 4724400"/>
              <a:gd name="connsiteY618" fmla="*/ 1735914 h 6857999"/>
              <a:gd name="connsiteX619" fmla="*/ 4683216 w 4724400"/>
              <a:gd name="connsiteY619" fmla="*/ 1678902 h 6857999"/>
              <a:gd name="connsiteX620" fmla="*/ 4724400 w 4724400"/>
              <a:gd name="connsiteY620" fmla="*/ 1655121 h 6857999"/>
              <a:gd name="connsiteX621" fmla="*/ 4724400 w 4724400"/>
              <a:gd name="connsiteY621" fmla="*/ 1686869 h 6857999"/>
              <a:gd name="connsiteX622" fmla="*/ 4696172 w 4724400"/>
              <a:gd name="connsiteY622" fmla="*/ 1703058 h 6857999"/>
              <a:gd name="connsiteX623" fmla="*/ 4602997 w 4724400"/>
              <a:gd name="connsiteY623" fmla="*/ 1758893 h 6857999"/>
              <a:gd name="connsiteX624" fmla="*/ 4496021 w 4724400"/>
              <a:gd name="connsiteY624" fmla="*/ 1844299 h 6857999"/>
              <a:gd name="connsiteX625" fmla="*/ 4419004 w 4724400"/>
              <a:gd name="connsiteY625" fmla="*/ 1907617 h 6857999"/>
              <a:gd name="connsiteX626" fmla="*/ 4685975 w 4724400"/>
              <a:gd name="connsiteY626" fmla="*/ 1786372 h 6857999"/>
              <a:gd name="connsiteX627" fmla="*/ 4724400 w 4724400"/>
              <a:gd name="connsiteY627" fmla="*/ 1759693 h 6857999"/>
              <a:gd name="connsiteX628" fmla="*/ 4724400 w 4724400"/>
              <a:gd name="connsiteY628" fmla="*/ 1809459 h 6857999"/>
              <a:gd name="connsiteX629" fmla="*/ 4653762 w 4724400"/>
              <a:gd name="connsiteY629" fmla="*/ 1857561 h 6857999"/>
              <a:gd name="connsiteX630" fmla="*/ 4428349 w 4724400"/>
              <a:gd name="connsiteY630" fmla="*/ 1963079 h 6857999"/>
              <a:gd name="connsiteX631" fmla="*/ 4724400 w 4724400"/>
              <a:gd name="connsiteY631" fmla="*/ 1990579 h 6857999"/>
              <a:gd name="connsiteX632" fmla="*/ 4724400 w 4724400"/>
              <a:gd name="connsiteY632" fmla="*/ 2065582 h 6857999"/>
              <a:gd name="connsiteX633" fmla="*/ 4686318 w 4724400"/>
              <a:gd name="connsiteY633" fmla="*/ 2063926 h 6857999"/>
              <a:gd name="connsiteX634" fmla="*/ 4724400 w 4724400"/>
              <a:gd name="connsiteY634" fmla="*/ 2085104 h 6857999"/>
              <a:gd name="connsiteX635" fmla="*/ 4724400 w 4724400"/>
              <a:gd name="connsiteY635" fmla="*/ 2178471 h 6857999"/>
              <a:gd name="connsiteX636" fmla="*/ 4617755 w 4724400"/>
              <a:gd name="connsiteY636" fmla="*/ 2122457 h 6857999"/>
              <a:gd name="connsiteX637" fmla="*/ 4724400 w 4724400"/>
              <a:gd name="connsiteY637" fmla="*/ 2196158 h 6857999"/>
              <a:gd name="connsiteX638" fmla="*/ 4724400 w 4724400"/>
              <a:gd name="connsiteY638" fmla="*/ 2230374 h 6857999"/>
              <a:gd name="connsiteX639" fmla="*/ 4573637 w 4724400"/>
              <a:gd name="connsiteY639" fmla="*/ 2126309 h 6857999"/>
              <a:gd name="connsiteX640" fmla="*/ 4706850 w 4724400"/>
              <a:gd name="connsiteY640" fmla="*/ 2262541 h 6857999"/>
              <a:gd name="connsiteX641" fmla="*/ 4724400 w 4724400"/>
              <a:gd name="connsiteY641" fmla="*/ 2275857 h 6857999"/>
              <a:gd name="connsiteX642" fmla="*/ 4724400 w 4724400"/>
              <a:gd name="connsiteY642" fmla="*/ 2377131 h 6857999"/>
              <a:gd name="connsiteX643" fmla="*/ 4688201 w 4724400"/>
              <a:gd name="connsiteY643" fmla="*/ 2349925 h 6857999"/>
              <a:gd name="connsiteX644" fmla="*/ 4462564 w 4724400"/>
              <a:gd name="connsiteY644" fmla="*/ 2041945 h 6857999"/>
              <a:gd name="connsiteX645" fmla="*/ 4094167 w 4724400"/>
              <a:gd name="connsiteY645" fmla="*/ 1984479 h 6857999"/>
              <a:gd name="connsiteX646" fmla="*/ 4520397 w 4724400"/>
              <a:gd name="connsiteY646" fmla="*/ 3153822 h 6857999"/>
              <a:gd name="connsiteX647" fmla="*/ 4458958 w 4724400"/>
              <a:gd name="connsiteY647" fmla="*/ 3203134 h 6857999"/>
              <a:gd name="connsiteX648" fmla="*/ 3972830 w 4724400"/>
              <a:gd name="connsiteY648" fmla="*/ 1973028 h 6857999"/>
              <a:gd name="connsiteX649" fmla="*/ 3979154 w 4724400"/>
              <a:gd name="connsiteY649" fmla="*/ 1959605 h 6857999"/>
              <a:gd name="connsiteX650" fmla="*/ 3583051 w 4724400"/>
              <a:gd name="connsiteY650" fmla="*/ 1850495 h 6857999"/>
              <a:gd name="connsiteX651" fmla="*/ 2922360 w 4724400"/>
              <a:gd name="connsiteY651" fmla="*/ 1586232 h 6857999"/>
              <a:gd name="connsiteX652" fmla="*/ 3033099 w 4724400"/>
              <a:gd name="connsiteY652" fmla="*/ 1913175 h 6857999"/>
              <a:gd name="connsiteX653" fmla="*/ 3040214 w 4724400"/>
              <a:gd name="connsiteY653" fmla="*/ 1920694 h 6857999"/>
              <a:gd name="connsiteX654" fmla="*/ 3051308 w 4724400"/>
              <a:gd name="connsiteY654" fmla="*/ 1911226 h 6857999"/>
              <a:gd name="connsiteX655" fmla="*/ 3791335 w 4724400"/>
              <a:gd name="connsiteY655" fmla="*/ 2442781 h 6857999"/>
              <a:gd name="connsiteX656" fmla="*/ 3744063 w 4724400"/>
              <a:gd name="connsiteY656" fmla="*/ 2510325 h 6857999"/>
              <a:gd name="connsiteX657" fmla="*/ 3103695 w 4724400"/>
              <a:gd name="connsiteY657" fmla="*/ 2105302 h 6857999"/>
              <a:gd name="connsiteX658" fmla="*/ 2968137 w 4724400"/>
              <a:gd name="connsiteY658" fmla="*/ 2805672 h 6857999"/>
              <a:gd name="connsiteX659" fmla="*/ 2739231 w 4724400"/>
              <a:gd name="connsiteY659" fmla="*/ 3151701 h 6857999"/>
              <a:gd name="connsiteX660" fmla="*/ 2728882 w 4724400"/>
              <a:gd name="connsiteY660" fmla="*/ 3135084 h 6857999"/>
              <a:gd name="connsiteX661" fmla="*/ 2914282 w 4724400"/>
              <a:gd name="connsiteY661" fmla="*/ 2155807 h 6857999"/>
              <a:gd name="connsiteX662" fmla="*/ 2971660 w 4724400"/>
              <a:gd name="connsiteY662" fmla="*/ 1962486 h 6857999"/>
              <a:gd name="connsiteX663" fmla="*/ 2971809 w 4724400"/>
              <a:gd name="connsiteY663" fmla="*/ 1960615 h 6857999"/>
              <a:gd name="connsiteX664" fmla="*/ 2972315 w 4724400"/>
              <a:gd name="connsiteY664" fmla="*/ 1951821 h 6857999"/>
              <a:gd name="connsiteX665" fmla="*/ 2846641 w 4724400"/>
              <a:gd name="connsiteY665" fmla="*/ 1556749 h 6857999"/>
              <a:gd name="connsiteX666" fmla="*/ 2847461 w 4724400"/>
              <a:gd name="connsiteY666" fmla="*/ 1548729 h 6857999"/>
              <a:gd name="connsiteX667" fmla="*/ 2058558 w 4724400"/>
              <a:gd name="connsiteY667" fmla="*/ 1071804 h 6857999"/>
              <a:gd name="connsiteX668" fmla="*/ 2291089 w 4724400"/>
              <a:gd name="connsiteY668" fmla="*/ 1585512 h 6857999"/>
              <a:gd name="connsiteX669" fmla="*/ 2473792 w 4724400"/>
              <a:gd name="connsiteY669" fmla="*/ 2432858 h 6857999"/>
              <a:gd name="connsiteX670" fmla="*/ 2420124 w 4724400"/>
              <a:gd name="connsiteY670" fmla="*/ 2495762 h 6857999"/>
              <a:gd name="connsiteX671" fmla="*/ 2119846 w 4724400"/>
              <a:gd name="connsiteY671" fmla="*/ 1872898 h 6857999"/>
              <a:gd name="connsiteX672" fmla="*/ 1995210 w 4724400"/>
              <a:gd name="connsiteY672" fmla="*/ 1288346 h 6857999"/>
              <a:gd name="connsiteX673" fmla="*/ 1850975 w 4724400"/>
              <a:gd name="connsiteY673" fmla="*/ 1540820 h 6857999"/>
              <a:gd name="connsiteX674" fmla="*/ 1723490 w 4724400"/>
              <a:gd name="connsiteY674" fmla="*/ 1688355 h 6857999"/>
              <a:gd name="connsiteX675" fmla="*/ 1710157 w 4724400"/>
              <a:gd name="connsiteY675" fmla="*/ 1683354 h 6857999"/>
              <a:gd name="connsiteX676" fmla="*/ 1807265 w 4724400"/>
              <a:gd name="connsiteY676" fmla="*/ 1336896 h 6857999"/>
              <a:gd name="connsiteX677" fmla="*/ 2011049 w 4724400"/>
              <a:gd name="connsiteY677" fmla="*/ 1173376 h 6857999"/>
              <a:gd name="connsiteX678" fmla="*/ 2014681 w 4724400"/>
              <a:gd name="connsiteY678" fmla="*/ 1167830 h 6857999"/>
              <a:gd name="connsiteX679" fmla="*/ 1971037 w 4724400"/>
              <a:gd name="connsiteY679" fmla="*/ 1015438 h 6857999"/>
              <a:gd name="connsiteX680" fmla="*/ 1971858 w 4724400"/>
              <a:gd name="connsiteY680" fmla="*/ 1007420 h 6857999"/>
              <a:gd name="connsiteX681" fmla="*/ 1729505 w 4724400"/>
              <a:gd name="connsiteY681" fmla="*/ 808882 h 6857999"/>
              <a:gd name="connsiteX682" fmla="*/ 1506007 w 4724400"/>
              <a:gd name="connsiteY682" fmla="*/ 597733 h 6857999"/>
              <a:gd name="connsiteX683" fmla="*/ 1499912 w 4724400"/>
              <a:gd name="connsiteY683" fmla="*/ 1795211 h 6857999"/>
              <a:gd name="connsiteX684" fmla="*/ 1444926 w 4724400"/>
              <a:gd name="connsiteY684" fmla="*/ 1841464 h 6857999"/>
              <a:gd name="connsiteX685" fmla="*/ 1425791 w 4724400"/>
              <a:gd name="connsiteY685" fmla="*/ 572788 h 6857999"/>
              <a:gd name="connsiteX686" fmla="*/ 1435390 w 4724400"/>
              <a:gd name="connsiteY686" fmla="*/ 560750 h 6857999"/>
              <a:gd name="connsiteX687" fmla="*/ 1451502 w 4724400"/>
              <a:gd name="connsiteY687" fmla="*/ 542471 h 6857999"/>
              <a:gd name="connsiteX688" fmla="*/ 1194128 w 4724400"/>
              <a:gd name="connsiteY688" fmla="*/ 250903 h 6857999"/>
              <a:gd name="connsiteX689" fmla="*/ 890158 w 4724400"/>
              <a:gd name="connsiteY689" fmla="*/ 0 h 6857999"/>
              <a:gd name="connsiteX690" fmla="*/ 937892 w 4724400"/>
              <a:gd name="connsiteY690" fmla="*/ 0 h 6857999"/>
              <a:gd name="connsiteX691" fmla="*/ 924483 w 4724400"/>
              <a:gd name="connsiteY691" fmla="*/ 30495 h 6857999"/>
              <a:gd name="connsiteX692" fmla="*/ 872288 w 4724400"/>
              <a:gd name="connsiteY692" fmla="*/ 306259 h 6857999"/>
              <a:gd name="connsiteX693" fmla="*/ 1006247 w 4724400"/>
              <a:gd name="connsiteY693" fmla="*/ 727373 h 6857999"/>
              <a:gd name="connsiteX694" fmla="*/ 986481 w 4724400"/>
              <a:gd name="connsiteY694" fmla="*/ 1611960 h 6857999"/>
              <a:gd name="connsiteX695" fmla="*/ 928400 w 4724400"/>
              <a:gd name="connsiteY695" fmla="*/ 1663986 h 6857999"/>
              <a:gd name="connsiteX696" fmla="*/ 771281 w 4724400"/>
              <a:gd name="connsiteY696" fmla="*/ 368438 h 6857999"/>
              <a:gd name="connsiteX697" fmla="*/ 200540 w 4724400"/>
              <a:gd name="connsiteY697" fmla="*/ 942511 h 6857999"/>
              <a:gd name="connsiteX698" fmla="*/ 170253 w 4724400"/>
              <a:gd name="connsiteY698" fmla="*/ 942567 h 6857999"/>
              <a:gd name="connsiteX699" fmla="*/ 442049 w 4724400"/>
              <a:gd name="connsiteY699" fmla="*/ 489150 h 6857999"/>
              <a:gd name="connsiteX700" fmla="*/ 788582 w 4724400"/>
              <a:gd name="connsiteY700" fmla="*/ 301724 h 6857999"/>
              <a:gd name="connsiteX701" fmla="*/ 788312 w 4724400"/>
              <a:gd name="connsiteY701" fmla="*/ 276498 h 6857999"/>
              <a:gd name="connsiteX702" fmla="*/ 847625 w 4724400"/>
              <a:gd name="connsiteY702" fmla="*/ 89075 h 6857999"/>
              <a:gd name="connsiteX703" fmla="*/ 29788 w 4724400"/>
              <a:gd name="connsiteY703" fmla="*/ 0 h 6857999"/>
              <a:gd name="connsiteX704" fmla="*/ 93321 w 4724400"/>
              <a:gd name="connsiteY704" fmla="*/ 0 h 6857999"/>
              <a:gd name="connsiteX705" fmla="*/ 79142 w 4724400"/>
              <a:gd name="connsiteY705" fmla="*/ 68966 h 6857999"/>
              <a:gd name="connsiteX706" fmla="*/ 21253 w 4724400"/>
              <a:gd name="connsiteY706" fmla="*/ 535687 h 6857999"/>
              <a:gd name="connsiteX707" fmla="*/ 61909 w 4724400"/>
              <a:gd name="connsiteY707" fmla="*/ 380358 h 6857999"/>
              <a:gd name="connsiteX708" fmla="*/ 118339 w 4724400"/>
              <a:gd name="connsiteY708" fmla="*/ 184712 h 6857999"/>
              <a:gd name="connsiteX709" fmla="*/ 154192 w 4724400"/>
              <a:gd name="connsiteY709" fmla="*/ 87864 h 6857999"/>
              <a:gd name="connsiteX710" fmla="*/ 186604 w 4724400"/>
              <a:gd name="connsiteY710" fmla="*/ 0 h 6857999"/>
              <a:gd name="connsiteX711" fmla="*/ 216386 w 4724400"/>
              <a:gd name="connsiteY711" fmla="*/ 0 h 6857999"/>
              <a:gd name="connsiteX712" fmla="*/ 180314 w 4724400"/>
              <a:gd name="connsiteY712" fmla="*/ 97640 h 6857999"/>
              <a:gd name="connsiteX713" fmla="*/ 144924 w 4724400"/>
              <a:gd name="connsiteY713" fmla="*/ 193392 h 6857999"/>
              <a:gd name="connsiteX714" fmla="*/ 89413 w 4724400"/>
              <a:gd name="connsiteY714" fmla="*/ 386853 h 6857999"/>
              <a:gd name="connsiteX715" fmla="*/ 49686 w 4724400"/>
              <a:gd name="connsiteY715" fmla="*/ 539999 h 6857999"/>
              <a:gd name="connsiteX716" fmla="*/ 236604 w 4724400"/>
              <a:gd name="connsiteY716" fmla="*/ 152292 h 6857999"/>
              <a:gd name="connsiteX717" fmla="*/ 289375 w 4724400"/>
              <a:gd name="connsiteY717" fmla="*/ 0 h 6857999"/>
              <a:gd name="connsiteX718" fmla="*/ 369729 w 4724400"/>
              <a:gd name="connsiteY718" fmla="*/ 0 h 6857999"/>
              <a:gd name="connsiteX719" fmla="*/ 354160 w 4724400"/>
              <a:gd name="connsiteY719" fmla="*/ 65656 h 6857999"/>
              <a:gd name="connsiteX720" fmla="*/ 21325 w 4724400"/>
              <a:gd name="connsiteY720" fmla="*/ 763628 h 6857999"/>
              <a:gd name="connsiteX721" fmla="*/ 6426 w 4724400"/>
              <a:gd name="connsiteY721" fmla="*/ 785104 h 6857999"/>
              <a:gd name="connsiteX722" fmla="*/ 0 w 4724400"/>
              <a:gd name="connsiteY722" fmla="*/ 789215 h 6857999"/>
              <a:gd name="connsiteX723" fmla="*/ 0 w 4724400"/>
              <a:gd name="connsiteY723" fmla="*/ 163142 h 6857999"/>
              <a:gd name="connsiteX724" fmla="*/ 20220 w 4724400"/>
              <a:gd name="connsiteY724" fmla="*/ 37416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Lst>
            <a:rect l="l" t="t" r="r" b="b"/>
            <a:pathLst>
              <a:path w="4724400" h="6857999">
                <a:moveTo>
                  <a:pt x="0" y="6805948"/>
                </a:moveTo>
                <a:lnTo>
                  <a:pt x="15600" y="6813099"/>
                </a:lnTo>
                <a:cubicBezTo>
                  <a:pt x="48179" y="6826367"/>
                  <a:pt x="82589" y="6838841"/>
                  <a:pt x="117632" y="6850060"/>
                </a:cubicBezTo>
                <a:lnTo>
                  <a:pt x="146175" y="6857998"/>
                </a:lnTo>
                <a:lnTo>
                  <a:pt x="54597" y="6857998"/>
                </a:lnTo>
                <a:lnTo>
                  <a:pt x="0" y="6831490"/>
                </a:lnTo>
                <a:close/>
                <a:moveTo>
                  <a:pt x="0" y="6736157"/>
                </a:moveTo>
                <a:lnTo>
                  <a:pt x="114811" y="6784122"/>
                </a:lnTo>
                <a:lnTo>
                  <a:pt x="138159" y="6793465"/>
                </a:lnTo>
                <a:cubicBezTo>
                  <a:pt x="184756" y="6812785"/>
                  <a:pt x="226800" y="6829482"/>
                  <a:pt x="270310" y="6840638"/>
                </a:cubicBezTo>
                <a:lnTo>
                  <a:pt x="358932" y="6857999"/>
                </a:lnTo>
                <a:lnTo>
                  <a:pt x="228496" y="6857999"/>
                </a:lnTo>
                <a:lnTo>
                  <a:pt x="126481" y="6821149"/>
                </a:lnTo>
                <a:lnTo>
                  <a:pt x="103134" y="6811799"/>
                </a:lnTo>
                <a:lnTo>
                  <a:pt x="0" y="6767913"/>
                </a:lnTo>
                <a:close/>
                <a:moveTo>
                  <a:pt x="2460543" y="6515312"/>
                </a:moveTo>
                <a:lnTo>
                  <a:pt x="2286201" y="6525103"/>
                </a:lnTo>
                <a:cubicBezTo>
                  <a:pt x="2228694" y="6528458"/>
                  <a:pt x="2169369" y="6531530"/>
                  <a:pt x="2110427" y="6532104"/>
                </a:cubicBezTo>
                <a:cubicBezTo>
                  <a:pt x="2058946" y="6532538"/>
                  <a:pt x="2007242" y="6530381"/>
                  <a:pt x="1956742" y="6528403"/>
                </a:cubicBezTo>
                <a:cubicBezTo>
                  <a:pt x="1815643" y="6523421"/>
                  <a:pt x="1669606" y="6518329"/>
                  <a:pt x="1534307" y="6560369"/>
                </a:cubicBezTo>
                <a:cubicBezTo>
                  <a:pt x="1506964" y="6568983"/>
                  <a:pt x="1480544" y="6579668"/>
                  <a:pt x="1454538" y="6591702"/>
                </a:cubicBezTo>
                <a:cubicBezTo>
                  <a:pt x="1508795" y="6597451"/>
                  <a:pt x="1564033" y="6600803"/>
                  <a:pt x="1619950" y="6599765"/>
                </a:cubicBezTo>
                <a:cubicBezTo>
                  <a:pt x="1760796" y="6598297"/>
                  <a:pt x="1904212" y="6576077"/>
                  <a:pt x="2044875" y="6563693"/>
                </a:cubicBezTo>
                <a:cubicBezTo>
                  <a:pt x="2158459" y="6554204"/>
                  <a:pt x="2431086" y="6537707"/>
                  <a:pt x="2460543" y="6515312"/>
                </a:cubicBezTo>
                <a:close/>
                <a:moveTo>
                  <a:pt x="1883620" y="6459370"/>
                </a:moveTo>
                <a:cubicBezTo>
                  <a:pt x="1757800" y="6463303"/>
                  <a:pt x="1630678" y="6481291"/>
                  <a:pt x="1532156" y="6529929"/>
                </a:cubicBezTo>
                <a:cubicBezTo>
                  <a:pt x="1670483" y="6488352"/>
                  <a:pt x="1816519" y="6493450"/>
                  <a:pt x="1958230" y="6498517"/>
                </a:cubicBezTo>
                <a:cubicBezTo>
                  <a:pt x="2008720" y="6500495"/>
                  <a:pt x="2060523" y="6502029"/>
                  <a:pt x="2110707" y="6502035"/>
                </a:cubicBezTo>
                <a:cubicBezTo>
                  <a:pt x="2168940" y="6501999"/>
                  <a:pt x="2227759" y="6498204"/>
                  <a:pt x="2285171" y="6495471"/>
                </a:cubicBezTo>
                <a:lnTo>
                  <a:pt x="2385179" y="6489665"/>
                </a:lnTo>
                <a:cubicBezTo>
                  <a:pt x="2348158" y="6484629"/>
                  <a:pt x="2296424" y="6478620"/>
                  <a:pt x="2227262" y="6473140"/>
                </a:cubicBezTo>
                <a:cubicBezTo>
                  <a:pt x="2133953" y="6465560"/>
                  <a:pt x="2009438" y="6455438"/>
                  <a:pt x="1883620" y="6459370"/>
                </a:cubicBezTo>
                <a:close/>
                <a:moveTo>
                  <a:pt x="1611255" y="5884754"/>
                </a:moveTo>
                <a:cubicBezTo>
                  <a:pt x="1475034" y="6070158"/>
                  <a:pt x="1320332" y="6315508"/>
                  <a:pt x="1357588" y="6496752"/>
                </a:cubicBezTo>
                <a:cubicBezTo>
                  <a:pt x="1404118" y="6270055"/>
                  <a:pt x="1507631" y="6063621"/>
                  <a:pt x="1611255" y="5884754"/>
                </a:cubicBezTo>
                <a:close/>
                <a:moveTo>
                  <a:pt x="1646205" y="5883072"/>
                </a:moveTo>
                <a:cubicBezTo>
                  <a:pt x="1542170" y="6060592"/>
                  <a:pt x="1436044" y="6267900"/>
                  <a:pt x="1387600" y="6494950"/>
                </a:cubicBezTo>
                <a:cubicBezTo>
                  <a:pt x="1504199" y="6300136"/>
                  <a:pt x="1601945" y="6103069"/>
                  <a:pt x="1646205" y="5883072"/>
                </a:cubicBezTo>
                <a:close/>
                <a:moveTo>
                  <a:pt x="0" y="5845526"/>
                </a:moveTo>
                <a:lnTo>
                  <a:pt x="23370" y="5869422"/>
                </a:lnTo>
                <a:cubicBezTo>
                  <a:pt x="131924" y="5985784"/>
                  <a:pt x="231640" y="6107018"/>
                  <a:pt x="321428" y="6212316"/>
                </a:cubicBezTo>
                <a:cubicBezTo>
                  <a:pt x="452682" y="6366340"/>
                  <a:pt x="578409" y="6507973"/>
                  <a:pt x="626000" y="6710671"/>
                </a:cubicBezTo>
                <a:cubicBezTo>
                  <a:pt x="638757" y="6764837"/>
                  <a:pt x="647619" y="6810078"/>
                  <a:pt x="661825" y="6854298"/>
                </a:cubicBezTo>
                <a:lnTo>
                  <a:pt x="663298" y="6857998"/>
                </a:lnTo>
                <a:lnTo>
                  <a:pt x="431765" y="6857998"/>
                </a:lnTo>
                <a:lnTo>
                  <a:pt x="293576" y="6816656"/>
                </a:lnTo>
                <a:cubicBezTo>
                  <a:pt x="240014" y="6798833"/>
                  <a:pt x="187020" y="6779815"/>
                  <a:pt x="134480" y="6760867"/>
                </a:cubicBezTo>
                <a:lnTo>
                  <a:pt x="0" y="6714215"/>
                </a:lnTo>
                <a:lnTo>
                  <a:pt x="0" y="6683873"/>
                </a:lnTo>
                <a:lnTo>
                  <a:pt x="143737" y="6732821"/>
                </a:lnTo>
                <a:cubicBezTo>
                  <a:pt x="255889" y="6773078"/>
                  <a:pt x="371066" y="6813801"/>
                  <a:pt x="488162" y="6842006"/>
                </a:cubicBezTo>
                <a:cubicBezTo>
                  <a:pt x="358293" y="6763794"/>
                  <a:pt x="187560" y="6705586"/>
                  <a:pt x="44855" y="6674734"/>
                </a:cubicBezTo>
                <a:lnTo>
                  <a:pt x="0" y="6668575"/>
                </a:lnTo>
                <a:lnTo>
                  <a:pt x="0" y="6628217"/>
                </a:lnTo>
                <a:lnTo>
                  <a:pt x="144942" y="6657611"/>
                </a:lnTo>
                <a:cubicBezTo>
                  <a:pt x="201726" y="6672044"/>
                  <a:pt x="257694" y="6689595"/>
                  <a:pt x="312446" y="6711283"/>
                </a:cubicBezTo>
                <a:cubicBezTo>
                  <a:pt x="343371" y="6723712"/>
                  <a:pt x="523593" y="6837187"/>
                  <a:pt x="477357" y="6799347"/>
                </a:cubicBezTo>
                <a:cubicBezTo>
                  <a:pt x="362978" y="6704934"/>
                  <a:pt x="237571" y="6617800"/>
                  <a:pt x="134228" y="6503934"/>
                </a:cubicBezTo>
                <a:lnTo>
                  <a:pt x="0" y="6334256"/>
                </a:lnTo>
                <a:lnTo>
                  <a:pt x="0" y="6221686"/>
                </a:lnTo>
                <a:lnTo>
                  <a:pt x="113296" y="6402069"/>
                </a:lnTo>
                <a:cubicBezTo>
                  <a:pt x="227569" y="6561808"/>
                  <a:pt x="381603" y="6676399"/>
                  <a:pt x="523262" y="6807025"/>
                </a:cubicBezTo>
                <a:cubicBezTo>
                  <a:pt x="495103" y="6748256"/>
                  <a:pt x="449573" y="6697712"/>
                  <a:pt x="404364" y="6649139"/>
                </a:cubicBezTo>
                <a:lnTo>
                  <a:pt x="392074" y="6636358"/>
                </a:lnTo>
                <a:cubicBezTo>
                  <a:pt x="280930" y="6516822"/>
                  <a:pt x="177660" y="6386311"/>
                  <a:pt x="77450" y="6260110"/>
                </a:cubicBezTo>
                <a:lnTo>
                  <a:pt x="0" y="6163634"/>
                </a:lnTo>
                <a:lnTo>
                  <a:pt x="0" y="6117703"/>
                </a:lnTo>
                <a:lnTo>
                  <a:pt x="99669" y="6240461"/>
                </a:lnTo>
                <a:cubicBezTo>
                  <a:pt x="199276" y="6366562"/>
                  <a:pt x="302033" y="6496348"/>
                  <a:pt x="412670" y="6615176"/>
                </a:cubicBezTo>
                <a:lnTo>
                  <a:pt x="424960" y="6627949"/>
                </a:lnTo>
                <a:cubicBezTo>
                  <a:pt x="452087" y="6657095"/>
                  <a:pt x="479817" y="6686334"/>
                  <a:pt x="504043" y="6718236"/>
                </a:cubicBezTo>
                <a:cubicBezTo>
                  <a:pt x="434583" y="6569208"/>
                  <a:pt x="350187" y="6428779"/>
                  <a:pt x="251759" y="6299011"/>
                </a:cubicBezTo>
                <a:cubicBezTo>
                  <a:pt x="180915" y="6205508"/>
                  <a:pt x="102557" y="6117579"/>
                  <a:pt x="21191" y="6033111"/>
                </a:cubicBezTo>
                <a:lnTo>
                  <a:pt x="0" y="6012219"/>
                </a:lnTo>
                <a:lnTo>
                  <a:pt x="0" y="5971257"/>
                </a:lnTo>
                <a:lnTo>
                  <a:pt x="41571" y="6012292"/>
                </a:lnTo>
                <a:cubicBezTo>
                  <a:pt x="123333" y="6097220"/>
                  <a:pt x="202225" y="6185713"/>
                  <a:pt x="273883" y="6279980"/>
                </a:cubicBezTo>
                <a:cubicBezTo>
                  <a:pt x="380040" y="6419905"/>
                  <a:pt x="469472" y="6571994"/>
                  <a:pt x="541341" y="6733560"/>
                </a:cubicBezTo>
                <a:cubicBezTo>
                  <a:pt x="542355" y="6694639"/>
                  <a:pt x="542948" y="6654374"/>
                  <a:pt x="531634" y="6610993"/>
                </a:cubicBezTo>
                <a:cubicBezTo>
                  <a:pt x="490540" y="6454784"/>
                  <a:pt x="347902" y="6314397"/>
                  <a:pt x="247554" y="6197148"/>
                </a:cubicBezTo>
                <a:cubicBezTo>
                  <a:pt x="178265" y="6115731"/>
                  <a:pt x="107245" y="6035491"/>
                  <a:pt x="33651" y="5957901"/>
                </a:cubicBezTo>
                <a:lnTo>
                  <a:pt x="0" y="5925131"/>
                </a:lnTo>
                <a:close/>
                <a:moveTo>
                  <a:pt x="1656340" y="5825040"/>
                </a:moveTo>
                <a:cubicBezTo>
                  <a:pt x="1655542" y="5826205"/>
                  <a:pt x="1654747" y="5827360"/>
                  <a:pt x="1653246" y="5829053"/>
                </a:cubicBezTo>
                <a:lnTo>
                  <a:pt x="1655667" y="5829425"/>
                </a:lnTo>
                <a:close/>
                <a:moveTo>
                  <a:pt x="2630124" y="5591852"/>
                </a:moveTo>
                <a:cubicBezTo>
                  <a:pt x="2477082" y="5593954"/>
                  <a:pt x="2324114" y="5611746"/>
                  <a:pt x="2177648" y="5630119"/>
                </a:cubicBezTo>
                <a:cubicBezTo>
                  <a:pt x="2143127" y="5634568"/>
                  <a:pt x="2109856" y="5639754"/>
                  <a:pt x="2076258" y="5650510"/>
                </a:cubicBezTo>
                <a:cubicBezTo>
                  <a:pt x="2082463" y="5662642"/>
                  <a:pt x="2162157" y="5633895"/>
                  <a:pt x="2214048" y="5629828"/>
                </a:cubicBezTo>
                <a:cubicBezTo>
                  <a:pt x="2501741" y="5609845"/>
                  <a:pt x="2805089" y="5655720"/>
                  <a:pt x="3090246" y="5601337"/>
                </a:cubicBezTo>
                <a:cubicBezTo>
                  <a:pt x="3006333" y="5611321"/>
                  <a:pt x="2919037" y="5605065"/>
                  <a:pt x="2834104" y="5598847"/>
                </a:cubicBezTo>
                <a:cubicBezTo>
                  <a:pt x="2816936" y="5597562"/>
                  <a:pt x="2799771" y="5596280"/>
                  <a:pt x="2782953" y="5595539"/>
                </a:cubicBezTo>
                <a:cubicBezTo>
                  <a:pt x="2732159" y="5592194"/>
                  <a:pt x="2681137" y="5591152"/>
                  <a:pt x="2630124" y="5591852"/>
                </a:cubicBezTo>
                <a:close/>
                <a:moveTo>
                  <a:pt x="2751064" y="5525300"/>
                </a:moveTo>
                <a:cubicBezTo>
                  <a:pt x="2704155" y="5524070"/>
                  <a:pt x="2658863" y="5525064"/>
                  <a:pt x="2618554" y="5525937"/>
                </a:cubicBezTo>
                <a:cubicBezTo>
                  <a:pt x="2508038" y="5528402"/>
                  <a:pt x="2408741" y="5531370"/>
                  <a:pt x="2311014" y="5550189"/>
                </a:cubicBezTo>
                <a:cubicBezTo>
                  <a:pt x="2246417" y="5562376"/>
                  <a:pt x="2186894" y="5581286"/>
                  <a:pt x="2134103" y="5605852"/>
                </a:cubicBezTo>
                <a:cubicBezTo>
                  <a:pt x="2147385" y="5603489"/>
                  <a:pt x="2160456" y="5602024"/>
                  <a:pt x="2174084" y="5600203"/>
                </a:cubicBezTo>
                <a:cubicBezTo>
                  <a:pt x="2370475" y="5575001"/>
                  <a:pt x="2579125" y="5551921"/>
                  <a:pt x="2785199" y="5564971"/>
                </a:cubicBezTo>
                <a:lnTo>
                  <a:pt x="2836697" y="5568822"/>
                </a:lnTo>
                <a:cubicBezTo>
                  <a:pt x="2913331" y="5574228"/>
                  <a:pt x="2991761" y="5580014"/>
                  <a:pt x="3066345" y="5573703"/>
                </a:cubicBezTo>
                <a:cubicBezTo>
                  <a:pt x="3036778" y="5568851"/>
                  <a:pt x="3007621" y="5562210"/>
                  <a:pt x="2978461" y="5555562"/>
                </a:cubicBezTo>
                <a:cubicBezTo>
                  <a:pt x="2950203" y="5549116"/>
                  <a:pt x="2921945" y="5542665"/>
                  <a:pt x="2893277" y="5538004"/>
                </a:cubicBezTo>
                <a:cubicBezTo>
                  <a:pt x="2846501" y="5529982"/>
                  <a:pt x="2797974" y="5526529"/>
                  <a:pt x="2751064" y="5525300"/>
                </a:cubicBezTo>
                <a:close/>
                <a:moveTo>
                  <a:pt x="2636807" y="5458317"/>
                </a:moveTo>
                <a:cubicBezTo>
                  <a:pt x="2511188" y="5456650"/>
                  <a:pt x="2361021" y="5479881"/>
                  <a:pt x="2236775" y="5536349"/>
                </a:cubicBezTo>
                <a:cubicBezTo>
                  <a:pt x="2259387" y="5530319"/>
                  <a:pt x="2281995" y="5524291"/>
                  <a:pt x="2306204" y="5519543"/>
                </a:cubicBezTo>
                <a:cubicBezTo>
                  <a:pt x="2406280" y="5500749"/>
                  <a:pt x="2506685" y="5497081"/>
                  <a:pt x="2619005" y="5494992"/>
                </a:cubicBezTo>
                <a:cubicBezTo>
                  <a:pt x="2701072" y="5493085"/>
                  <a:pt x="2803428" y="5491236"/>
                  <a:pt x="2899676" y="5507848"/>
                </a:cubicBezTo>
                <a:cubicBezTo>
                  <a:pt x="2928691" y="5513052"/>
                  <a:pt x="2957502" y="5519151"/>
                  <a:pt x="2986662" y="5525798"/>
                </a:cubicBezTo>
                <a:cubicBezTo>
                  <a:pt x="3025723" y="5534530"/>
                  <a:pt x="3063542" y="5542536"/>
                  <a:pt x="3101623" y="5547311"/>
                </a:cubicBezTo>
                <a:cubicBezTo>
                  <a:pt x="2954636" y="5490328"/>
                  <a:pt x="2792455" y="5460700"/>
                  <a:pt x="2636807" y="5458317"/>
                </a:cubicBezTo>
                <a:close/>
                <a:moveTo>
                  <a:pt x="0" y="5142496"/>
                </a:moveTo>
                <a:lnTo>
                  <a:pt x="127996" y="5201004"/>
                </a:lnTo>
                <a:cubicBezTo>
                  <a:pt x="360812" y="5325151"/>
                  <a:pt x="547980" y="5518563"/>
                  <a:pt x="661087" y="5790959"/>
                </a:cubicBezTo>
                <a:cubicBezTo>
                  <a:pt x="808965" y="5905246"/>
                  <a:pt x="932653" y="6044012"/>
                  <a:pt x="1029402" y="6204913"/>
                </a:cubicBezTo>
                <a:cubicBezTo>
                  <a:pt x="1035975" y="6141856"/>
                  <a:pt x="1034897" y="6159666"/>
                  <a:pt x="1046692" y="6015372"/>
                </a:cubicBezTo>
                <a:cubicBezTo>
                  <a:pt x="1068452" y="5749157"/>
                  <a:pt x="1080160" y="5533819"/>
                  <a:pt x="1024238" y="5336275"/>
                </a:cubicBezTo>
                <a:cubicBezTo>
                  <a:pt x="1039478" y="5267180"/>
                  <a:pt x="1107861" y="5351481"/>
                  <a:pt x="1138131" y="5600804"/>
                </a:cubicBezTo>
                <a:cubicBezTo>
                  <a:pt x="1140750" y="5745349"/>
                  <a:pt x="1138236" y="5891029"/>
                  <a:pt x="1127280" y="6039262"/>
                </a:cubicBezTo>
                <a:cubicBezTo>
                  <a:pt x="1108357" y="6291971"/>
                  <a:pt x="1074713" y="6543716"/>
                  <a:pt x="1026642" y="6792600"/>
                </a:cubicBezTo>
                <a:cubicBezTo>
                  <a:pt x="1130130" y="6727745"/>
                  <a:pt x="1224262" y="6639036"/>
                  <a:pt x="1327075" y="6590735"/>
                </a:cubicBezTo>
                <a:cubicBezTo>
                  <a:pt x="1328762" y="6587786"/>
                  <a:pt x="1331155" y="6584312"/>
                  <a:pt x="1332848" y="6581371"/>
                </a:cubicBezTo>
                <a:cubicBezTo>
                  <a:pt x="1327684" y="6578656"/>
                  <a:pt x="1322621" y="6575317"/>
                  <a:pt x="1320586" y="6572441"/>
                </a:cubicBezTo>
                <a:cubicBezTo>
                  <a:pt x="1127046" y="6311498"/>
                  <a:pt x="1526112" y="5858248"/>
                  <a:pt x="1669632" y="5665639"/>
                </a:cubicBezTo>
                <a:cubicBezTo>
                  <a:pt x="1682895" y="5647816"/>
                  <a:pt x="1749910" y="5675384"/>
                  <a:pt x="1749165" y="5696416"/>
                </a:cubicBezTo>
                <a:cubicBezTo>
                  <a:pt x="1740476" y="5983368"/>
                  <a:pt x="1637864" y="6228377"/>
                  <a:pt x="1502249" y="6466405"/>
                </a:cubicBezTo>
                <a:cubicBezTo>
                  <a:pt x="1725190" y="6382070"/>
                  <a:pt x="2047033" y="6424367"/>
                  <a:pt x="2238637" y="6419148"/>
                </a:cubicBezTo>
                <a:cubicBezTo>
                  <a:pt x="2408385" y="6415062"/>
                  <a:pt x="2531389" y="6424957"/>
                  <a:pt x="2642775" y="6563116"/>
                </a:cubicBezTo>
                <a:cubicBezTo>
                  <a:pt x="2652137" y="6574800"/>
                  <a:pt x="2636747" y="6578204"/>
                  <a:pt x="2628681" y="6578254"/>
                </a:cubicBezTo>
                <a:cubicBezTo>
                  <a:pt x="2285142" y="6584519"/>
                  <a:pt x="1943610" y="6642343"/>
                  <a:pt x="1600072" y="6648608"/>
                </a:cubicBezTo>
                <a:cubicBezTo>
                  <a:pt x="1541036" y="6649807"/>
                  <a:pt x="1450884" y="6627657"/>
                  <a:pt x="1391841" y="6641028"/>
                </a:cubicBezTo>
                <a:cubicBezTo>
                  <a:pt x="1391239" y="6640935"/>
                  <a:pt x="1390538" y="6641468"/>
                  <a:pt x="1389928" y="6641375"/>
                </a:cubicBezTo>
                <a:cubicBezTo>
                  <a:pt x="1386712" y="6642158"/>
                  <a:pt x="1383592" y="6642319"/>
                  <a:pt x="1380979" y="6643204"/>
                </a:cubicBezTo>
                <a:cubicBezTo>
                  <a:pt x="1295418" y="6670925"/>
                  <a:pt x="1201880" y="6759768"/>
                  <a:pt x="1108685" y="6824788"/>
                </a:cubicBezTo>
                <a:lnTo>
                  <a:pt x="1051559" y="6857998"/>
                </a:lnTo>
                <a:lnTo>
                  <a:pt x="925940" y="6857998"/>
                </a:lnTo>
                <a:lnTo>
                  <a:pt x="949746" y="6745652"/>
                </a:lnTo>
                <a:cubicBezTo>
                  <a:pt x="977694" y="6600749"/>
                  <a:pt x="1000382" y="6454800"/>
                  <a:pt x="1017902" y="6308216"/>
                </a:cubicBezTo>
                <a:cubicBezTo>
                  <a:pt x="1015769" y="6305964"/>
                  <a:pt x="1013539" y="6304343"/>
                  <a:pt x="1012614" y="6302278"/>
                </a:cubicBezTo>
                <a:cubicBezTo>
                  <a:pt x="921548" y="6120471"/>
                  <a:pt x="798037" y="5964433"/>
                  <a:pt x="644615" y="5837768"/>
                </a:cubicBezTo>
                <a:cubicBezTo>
                  <a:pt x="639869" y="5836403"/>
                  <a:pt x="633910" y="5834843"/>
                  <a:pt x="627546" y="5831943"/>
                </a:cubicBezTo>
                <a:cubicBezTo>
                  <a:pt x="440473" y="5751050"/>
                  <a:pt x="281887" y="5620709"/>
                  <a:pt x="128963" y="5481226"/>
                </a:cubicBezTo>
                <a:lnTo>
                  <a:pt x="0" y="5361850"/>
                </a:lnTo>
                <a:lnTo>
                  <a:pt x="0" y="5297634"/>
                </a:lnTo>
                <a:lnTo>
                  <a:pt x="40861" y="5333413"/>
                </a:lnTo>
                <a:cubicBezTo>
                  <a:pt x="193141" y="5476012"/>
                  <a:pt x="339724" y="5631340"/>
                  <a:pt x="514278" y="5738345"/>
                </a:cubicBezTo>
                <a:cubicBezTo>
                  <a:pt x="449538" y="5691903"/>
                  <a:pt x="392547" y="5631267"/>
                  <a:pt x="337180" y="5572174"/>
                </a:cubicBezTo>
                <a:cubicBezTo>
                  <a:pt x="326006" y="5560210"/>
                  <a:pt x="314833" y="5548247"/>
                  <a:pt x="303564" y="5536908"/>
                </a:cubicBezTo>
                <a:cubicBezTo>
                  <a:pt x="236878" y="5466783"/>
                  <a:pt x="163817" y="5402889"/>
                  <a:pt x="88496" y="5343132"/>
                </a:cubicBezTo>
                <a:lnTo>
                  <a:pt x="0" y="5277736"/>
                </a:lnTo>
                <a:lnTo>
                  <a:pt x="0" y="5241225"/>
                </a:lnTo>
                <a:lnTo>
                  <a:pt x="106479" y="5319780"/>
                </a:lnTo>
                <a:cubicBezTo>
                  <a:pt x="182485" y="5380123"/>
                  <a:pt x="256358" y="5444782"/>
                  <a:pt x="324159" y="5515717"/>
                </a:cubicBezTo>
                <a:lnTo>
                  <a:pt x="357680" y="5551608"/>
                </a:lnTo>
                <a:cubicBezTo>
                  <a:pt x="407763" y="5604773"/>
                  <a:pt x="458863" y="5659374"/>
                  <a:pt x="514810" y="5702551"/>
                </a:cubicBezTo>
                <a:cubicBezTo>
                  <a:pt x="497209" y="5679989"/>
                  <a:pt x="481008" y="5656366"/>
                  <a:pt x="464808" y="5632736"/>
                </a:cubicBezTo>
                <a:cubicBezTo>
                  <a:pt x="449112" y="5609836"/>
                  <a:pt x="433420" y="5586930"/>
                  <a:pt x="416327" y="5565087"/>
                </a:cubicBezTo>
                <a:cubicBezTo>
                  <a:pt x="361064" y="5493188"/>
                  <a:pt x="289546" y="5430331"/>
                  <a:pt x="232232" y="5379904"/>
                </a:cubicBezTo>
                <a:cubicBezTo>
                  <a:pt x="153617" y="5310828"/>
                  <a:pt x="82516" y="5249322"/>
                  <a:pt x="2640" y="5200559"/>
                </a:cubicBezTo>
                <a:lnTo>
                  <a:pt x="0" y="5199146"/>
                </a:lnTo>
                <a:lnTo>
                  <a:pt x="0" y="5164774"/>
                </a:lnTo>
                <a:lnTo>
                  <a:pt x="18363" y="5174783"/>
                </a:lnTo>
                <a:cubicBezTo>
                  <a:pt x="99860" y="5225071"/>
                  <a:pt x="172172" y="5286770"/>
                  <a:pt x="251810" y="5357281"/>
                </a:cubicBezTo>
                <a:cubicBezTo>
                  <a:pt x="310235" y="5408518"/>
                  <a:pt x="382775" y="5472816"/>
                  <a:pt x="439563" y="5546863"/>
                </a:cubicBezTo>
                <a:cubicBezTo>
                  <a:pt x="456560" y="5569331"/>
                  <a:pt x="472857" y="5592330"/>
                  <a:pt x="489056" y="5615961"/>
                </a:cubicBezTo>
                <a:cubicBezTo>
                  <a:pt x="510864" y="5647485"/>
                  <a:pt x="532257" y="5677676"/>
                  <a:pt x="555845" y="5705642"/>
                </a:cubicBezTo>
                <a:cubicBezTo>
                  <a:pt x="488800" y="5569150"/>
                  <a:pt x="394131" y="5443166"/>
                  <a:pt x="287056" y="5341546"/>
                </a:cubicBezTo>
                <a:cubicBezTo>
                  <a:pt x="222125" y="5280178"/>
                  <a:pt x="138844" y="5220320"/>
                  <a:pt x="49874" y="5178238"/>
                </a:cubicBezTo>
                <a:lnTo>
                  <a:pt x="0" y="5158623"/>
                </a:lnTo>
                <a:close/>
                <a:moveTo>
                  <a:pt x="4076694" y="4944364"/>
                </a:moveTo>
                <a:cubicBezTo>
                  <a:pt x="4092586" y="5180994"/>
                  <a:pt x="4134286" y="5476223"/>
                  <a:pt x="4287610" y="5588157"/>
                </a:cubicBezTo>
                <a:cubicBezTo>
                  <a:pt x="4171130" y="5382912"/>
                  <a:pt x="4114497" y="5153179"/>
                  <a:pt x="4076694" y="4944364"/>
                </a:cubicBezTo>
                <a:close/>
                <a:moveTo>
                  <a:pt x="4103808" y="4918599"/>
                </a:moveTo>
                <a:cubicBezTo>
                  <a:pt x="4140363" y="5126676"/>
                  <a:pt x="4195478" y="5358905"/>
                  <a:pt x="4310650" y="5565760"/>
                </a:cubicBezTo>
                <a:cubicBezTo>
                  <a:pt x="4272496" y="5335710"/>
                  <a:pt x="4217566" y="5117152"/>
                  <a:pt x="4103808" y="4918599"/>
                </a:cubicBezTo>
                <a:close/>
                <a:moveTo>
                  <a:pt x="4072554" y="4867303"/>
                </a:moveTo>
                <a:cubicBezTo>
                  <a:pt x="4072702" y="4868748"/>
                  <a:pt x="4072843" y="4870186"/>
                  <a:pt x="4072780" y="4872526"/>
                </a:cubicBezTo>
                <a:lnTo>
                  <a:pt x="4074990" y="4871112"/>
                </a:lnTo>
                <a:close/>
                <a:moveTo>
                  <a:pt x="3100062" y="4866948"/>
                </a:moveTo>
                <a:cubicBezTo>
                  <a:pt x="3054598" y="4867672"/>
                  <a:pt x="3008663" y="4872522"/>
                  <a:pt x="2963625" y="4877568"/>
                </a:cubicBezTo>
                <a:cubicBezTo>
                  <a:pt x="2913679" y="4883457"/>
                  <a:pt x="2861381" y="4889314"/>
                  <a:pt x="2809956" y="4889247"/>
                </a:cubicBezTo>
                <a:cubicBezTo>
                  <a:pt x="2768849" y="4889475"/>
                  <a:pt x="2727662" y="4885932"/>
                  <a:pt x="2688275" y="4882769"/>
                </a:cubicBezTo>
                <a:cubicBezTo>
                  <a:pt x="2660443" y="4880639"/>
                  <a:pt x="2632820" y="4877611"/>
                  <a:pt x="2605133" y="4876924"/>
                </a:cubicBezTo>
                <a:cubicBezTo>
                  <a:pt x="2542005" y="4874377"/>
                  <a:pt x="2477453" y="4878112"/>
                  <a:pt x="2414900" y="4881330"/>
                </a:cubicBezTo>
                <a:cubicBezTo>
                  <a:pt x="2350347" y="4885065"/>
                  <a:pt x="2283431" y="4888772"/>
                  <a:pt x="2217605" y="4885650"/>
                </a:cubicBezTo>
                <a:lnTo>
                  <a:pt x="2199332" y="4885075"/>
                </a:lnTo>
                <a:cubicBezTo>
                  <a:pt x="2179813" y="4883768"/>
                  <a:pt x="2160089" y="4883349"/>
                  <a:pt x="2141062" y="4884027"/>
                </a:cubicBezTo>
                <a:cubicBezTo>
                  <a:pt x="2279340" y="4906717"/>
                  <a:pt x="2418587" y="4927258"/>
                  <a:pt x="2558630" y="4938088"/>
                </a:cubicBezTo>
                <a:cubicBezTo>
                  <a:pt x="2750317" y="4954217"/>
                  <a:pt x="2921561" y="4921336"/>
                  <a:pt x="3100062" y="4866948"/>
                </a:cubicBezTo>
                <a:close/>
                <a:moveTo>
                  <a:pt x="2753415" y="4783657"/>
                </a:moveTo>
                <a:cubicBezTo>
                  <a:pt x="2715812" y="4782731"/>
                  <a:pt x="2677745" y="4783278"/>
                  <a:pt x="2639521" y="4785091"/>
                </a:cubicBezTo>
                <a:cubicBezTo>
                  <a:pt x="2486624" y="4792347"/>
                  <a:pt x="2331226" y="4819883"/>
                  <a:pt x="2193068" y="4854595"/>
                </a:cubicBezTo>
                <a:cubicBezTo>
                  <a:pt x="2196324" y="4854814"/>
                  <a:pt x="2198676" y="4854838"/>
                  <a:pt x="2201931" y="4855057"/>
                </a:cubicBezTo>
                <a:lnTo>
                  <a:pt x="2219654" y="4855986"/>
                </a:lnTo>
                <a:cubicBezTo>
                  <a:pt x="2283679" y="4858722"/>
                  <a:pt x="2350037" y="4855370"/>
                  <a:pt x="2413690" y="4851445"/>
                </a:cubicBezTo>
                <a:cubicBezTo>
                  <a:pt x="2476795" y="4847874"/>
                  <a:pt x="2542257" y="4844334"/>
                  <a:pt x="2606832" y="4846715"/>
                </a:cubicBezTo>
                <a:cubicBezTo>
                  <a:pt x="2634866" y="4847944"/>
                  <a:pt x="2663590" y="4850269"/>
                  <a:pt x="2691769" y="4852935"/>
                </a:cubicBezTo>
                <a:cubicBezTo>
                  <a:pt x="2730608" y="4856456"/>
                  <a:pt x="2771445" y="4859459"/>
                  <a:pt x="2811106" y="4859393"/>
                </a:cubicBezTo>
                <a:cubicBezTo>
                  <a:pt x="2860724" y="4859079"/>
                  <a:pt x="2912124" y="4853023"/>
                  <a:pt x="2961520" y="4847493"/>
                </a:cubicBezTo>
                <a:cubicBezTo>
                  <a:pt x="2997835" y="4843425"/>
                  <a:pt x="3034156" y="4839354"/>
                  <a:pt x="3070965" y="4837270"/>
                </a:cubicBezTo>
                <a:cubicBezTo>
                  <a:pt x="2974850" y="4802463"/>
                  <a:pt x="2866224" y="4786435"/>
                  <a:pt x="2753415" y="4783657"/>
                </a:cubicBezTo>
                <a:close/>
                <a:moveTo>
                  <a:pt x="2389654" y="4275904"/>
                </a:moveTo>
                <a:cubicBezTo>
                  <a:pt x="2058380" y="4300770"/>
                  <a:pt x="1773879" y="4364703"/>
                  <a:pt x="1522266" y="4472742"/>
                </a:cubicBezTo>
                <a:lnTo>
                  <a:pt x="1464014" y="4498508"/>
                </a:lnTo>
                <a:cubicBezTo>
                  <a:pt x="1435059" y="4511659"/>
                  <a:pt x="1405759" y="4524268"/>
                  <a:pt x="1376111" y="4536334"/>
                </a:cubicBezTo>
                <a:cubicBezTo>
                  <a:pt x="1422294" y="4522124"/>
                  <a:pt x="1470274" y="4508296"/>
                  <a:pt x="1498493" y="4502509"/>
                </a:cubicBezTo>
                <a:cubicBezTo>
                  <a:pt x="1608595" y="4481142"/>
                  <a:pt x="1719912" y="4468967"/>
                  <a:pt x="1831627" y="4454994"/>
                </a:cubicBezTo>
                <a:cubicBezTo>
                  <a:pt x="2034733" y="4429326"/>
                  <a:pt x="2186680" y="4317586"/>
                  <a:pt x="2389654" y="4275904"/>
                </a:cubicBezTo>
                <a:close/>
                <a:moveTo>
                  <a:pt x="2147582" y="4220499"/>
                </a:moveTo>
                <a:cubicBezTo>
                  <a:pt x="1947585" y="4228027"/>
                  <a:pt x="1746826" y="4329700"/>
                  <a:pt x="1556088" y="4425819"/>
                </a:cubicBezTo>
                <a:cubicBezTo>
                  <a:pt x="1788857" y="4332127"/>
                  <a:pt x="2048945" y="4273854"/>
                  <a:pt x="2346927" y="4248048"/>
                </a:cubicBezTo>
                <a:cubicBezTo>
                  <a:pt x="2280831" y="4225943"/>
                  <a:pt x="2214248" y="4217991"/>
                  <a:pt x="2147582" y="4220499"/>
                </a:cubicBezTo>
                <a:close/>
                <a:moveTo>
                  <a:pt x="1790494" y="3958602"/>
                </a:moveTo>
                <a:cubicBezTo>
                  <a:pt x="1546078" y="4006086"/>
                  <a:pt x="1301131" y="4060051"/>
                  <a:pt x="1059112" y="4119804"/>
                </a:cubicBezTo>
                <a:cubicBezTo>
                  <a:pt x="1314148" y="4123003"/>
                  <a:pt x="1558894" y="4069940"/>
                  <a:pt x="1790494" y="3958602"/>
                </a:cubicBezTo>
                <a:close/>
                <a:moveTo>
                  <a:pt x="3757613" y="3936722"/>
                </a:moveTo>
                <a:cubicBezTo>
                  <a:pt x="3739428" y="4022695"/>
                  <a:pt x="3726993" y="4110355"/>
                  <a:pt x="3715314" y="4196771"/>
                </a:cubicBezTo>
                <a:cubicBezTo>
                  <a:pt x="3696476" y="4335276"/>
                  <a:pt x="3677516" y="4478465"/>
                  <a:pt x="3631611" y="4613594"/>
                </a:cubicBezTo>
                <a:cubicBezTo>
                  <a:pt x="3620645" y="4645134"/>
                  <a:pt x="3608778" y="4676477"/>
                  <a:pt x="3596909" y="4707830"/>
                </a:cubicBezTo>
                <a:lnTo>
                  <a:pt x="3581749" y="4747418"/>
                </a:lnTo>
                <a:cubicBezTo>
                  <a:pt x="3554523" y="4819250"/>
                  <a:pt x="3531238" y="4892390"/>
                  <a:pt x="3510660" y="4966094"/>
                </a:cubicBezTo>
                <a:cubicBezTo>
                  <a:pt x="3748857" y="4678857"/>
                  <a:pt x="3755323" y="4300706"/>
                  <a:pt x="3757613" y="3936722"/>
                </a:cubicBezTo>
                <a:close/>
                <a:moveTo>
                  <a:pt x="1701387" y="3919232"/>
                </a:moveTo>
                <a:cubicBezTo>
                  <a:pt x="1507766" y="3912045"/>
                  <a:pt x="1320741" y="3989836"/>
                  <a:pt x="1136310" y="4068895"/>
                </a:cubicBezTo>
                <a:cubicBezTo>
                  <a:pt x="1350954" y="4017452"/>
                  <a:pt x="1568376" y="3970366"/>
                  <a:pt x="1784782" y="3927759"/>
                </a:cubicBezTo>
                <a:cubicBezTo>
                  <a:pt x="1756841" y="3923020"/>
                  <a:pt x="1729046" y="3920259"/>
                  <a:pt x="1701387" y="3919232"/>
                </a:cubicBezTo>
                <a:close/>
                <a:moveTo>
                  <a:pt x="3733405" y="3900089"/>
                </a:moveTo>
                <a:cubicBezTo>
                  <a:pt x="3597105" y="4216426"/>
                  <a:pt x="3490805" y="4541932"/>
                  <a:pt x="3500832" y="4885010"/>
                </a:cubicBezTo>
                <a:cubicBezTo>
                  <a:pt x="3516996" y="4834817"/>
                  <a:pt x="3533505" y="4785171"/>
                  <a:pt x="3552367" y="4735553"/>
                </a:cubicBezTo>
                <a:lnTo>
                  <a:pt x="3567525" y="4695966"/>
                </a:lnTo>
                <a:cubicBezTo>
                  <a:pt x="3579742" y="4665154"/>
                  <a:pt x="3591404" y="4634706"/>
                  <a:pt x="3602372" y="4603168"/>
                </a:cubicBezTo>
                <a:cubicBezTo>
                  <a:pt x="3647108" y="4471083"/>
                  <a:pt x="3666211" y="4329343"/>
                  <a:pt x="3684639" y="4192628"/>
                </a:cubicBezTo>
                <a:cubicBezTo>
                  <a:pt x="3697672" y="4096160"/>
                  <a:pt x="3710761" y="3997344"/>
                  <a:pt x="3733405" y="3900089"/>
                </a:cubicBezTo>
                <a:close/>
                <a:moveTo>
                  <a:pt x="2800959" y="3871054"/>
                </a:moveTo>
                <a:cubicBezTo>
                  <a:pt x="2809421" y="4100939"/>
                  <a:pt x="2907977" y="4306148"/>
                  <a:pt x="3026569" y="4520780"/>
                </a:cubicBezTo>
                <a:cubicBezTo>
                  <a:pt x="2979577" y="4399850"/>
                  <a:pt x="2933143" y="4278562"/>
                  <a:pt x="2889061" y="4157302"/>
                </a:cubicBezTo>
                <a:cubicBezTo>
                  <a:pt x="2854271" y="4061517"/>
                  <a:pt x="2821632" y="3966669"/>
                  <a:pt x="2800959" y="3871054"/>
                </a:cubicBezTo>
                <a:close/>
                <a:moveTo>
                  <a:pt x="2809929" y="3701307"/>
                </a:moveTo>
                <a:cubicBezTo>
                  <a:pt x="2809867" y="3703640"/>
                  <a:pt x="2809253" y="3706334"/>
                  <a:pt x="2809197" y="3708672"/>
                </a:cubicBezTo>
                <a:cubicBezTo>
                  <a:pt x="2816609" y="3854149"/>
                  <a:pt x="2864235" y="3999199"/>
                  <a:pt x="2918306" y="4147031"/>
                </a:cubicBezTo>
                <a:cubicBezTo>
                  <a:pt x="2966436" y="4279493"/>
                  <a:pt x="3017273" y="4412529"/>
                  <a:pt x="3068858" y="4544310"/>
                </a:cubicBezTo>
                <a:cubicBezTo>
                  <a:pt x="3069715" y="4408107"/>
                  <a:pt x="3008952" y="4266858"/>
                  <a:pt x="2968879" y="4144570"/>
                </a:cubicBezTo>
                <a:cubicBezTo>
                  <a:pt x="2919376" y="3995354"/>
                  <a:pt x="2865655" y="3848072"/>
                  <a:pt x="2809929" y="3701307"/>
                </a:cubicBezTo>
                <a:close/>
                <a:moveTo>
                  <a:pt x="1867196" y="3456584"/>
                </a:moveTo>
                <a:cubicBezTo>
                  <a:pt x="1939275" y="3608228"/>
                  <a:pt x="2036188" y="3758542"/>
                  <a:pt x="2183970" y="3826505"/>
                </a:cubicBezTo>
                <a:cubicBezTo>
                  <a:pt x="2092208" y="3686686"/>
                  <a:pt x="1989300" y="3564734"/>
                  <a:pt x="1867196" y="3456584"/>
                </a:cubicBezTo>
                <a:close/>
                <a:moveTo>
                  <a:pt x="2322880" y="3078533"/>
                </a:moveTo>
                <a:cubicBezTo>
                  <a:pt x="2314902" y="3134217"/>
                  <a:pt x="2306026" y="3189710"/>
                  <a:pt x="2295695" y="3245370"/>
                </a:cubicBezTo>
                <a:cubicBezTo>
                  <a:pt x="2262659" y="3421320"/>
                  <a:pt x="2225570" y="3586065"/>
                  <a:pt x="2268858" y="3758413"/>
                </a:cubicBezTo>
                <a:cubicBezTo>
                  <a:pt x="2273785" y="3680922"/>
                  <a:pt x="2284872" y="3603320"/>
                  <a:pt x="2295899" y="3528057"/>
                </a:cubicBezTo>
                <a:cubicBezTo>
                  <a:pt x="2310584" y="3430521"/>
                  <a:pt x="2325878" y="3330298"/>
                  <a:pt x="2326306" y="3231157"/>
                </a:cubicBezTo>
                <a:cubicBezTo>
                  <a:pt x="2326349" y="3202011"/>
                  <a:pt x="2325135" y="3172131"/>
                  <a:pt x="2324274" y="3142788"/>
                </a:cubicBezTo>
                <a:cubicBezTo>
                  <a:pt x="2323575" y="3121009"/>
                  <a:pt x="2323232" y="3099770"/>
                  <a:pt x="2322880" y="3078533"/>
                </a:cubicBezTo>
                <a:close/>
                <a:moveTo>
                  <a:pt x="912797" y="2896659"/>
                </a:moveTo>
                <a:cubicBezTo>
                  <a:pt x="987675" y="3038078"/>
                  <a:pt x="1077553" y="3173735"/>
                  <a:pt x="1167201" y="3304169"/>
                </a:cubicBezTo>
                <a:cubicBezTo>
                  <a:pt x="1258595" y="3437326"/>
                  <a:pt x="1353896" y="3600936"/>
                  <a:pt x="1503848" y="3675946"/>
                </a:cubicBezTo>
                <a:cubicBezTo>
                  <a:pt x="1443175" y="3621244"/>
                  <a:pt x="1397337" y="3553231"/>
                  <a:pt x="1353091" y="3486482"/>
                </a:cubicBezTo>
                <a:cubicBezTo>
                  <a:pt x="1348731" y="3480073"/>
                  <a:pt x="1344372" y="3473665"/>
                  <a:pt x="1340012" y="3467256"/>
                </a:cubicBezTo>
                <a:cubicBezTo>
                  <a:pt x="1259674" y="3347730"/>
                  <a:pt x="1172762" y="3230102"/>
                  <a:pt x="1089196" y="3116474"/>
                </a:cubicBezTo>
                <a:cubicBezTo>
                  <a:pt x="1048102" y="3060746"/>
                  <a:pt x="1005067" y="3003195"/>
                  <a:pt x="959418" y="2948853"/>
                </a:cubicBezTo>
                <a:cubicBezTo>
                  <a:pt x="944128" y="2931040"/>
                  <a:pt x="928639" y="2914119"/>
                  <a:pt x="912797" y="2896659"/>
                </a:cubicBezTo>
                <a:close/>
                <a:moveTo>
                  <a:pt x="2363420" y="2871730"/>
                </a:moveTo>
                <a:lnTo>
                  <a:pt x="2360107" y="2915231"/>
                </a:lnTo>
                <a:cubicBezTo>
                  <a:pt x="2356940" y="2960178"/>
                  <a:pt x="2353568" y="3006017"/>
                  <a:pt x="2353099" y="3051540"/>
                </a:cubicBezTo>
                <a:cubicBezTo>
                  <a:pt x="2352858" y="3081589"/>
                  <a:pt x="2354064" y="3111470"/>
                  <a:pt x="2354925" y="3140814"/>
                </a:cubicBezTo>
                <a:cubicBezTo>
                  <a:pt x="2356138" y="3170696"/>
                  <a:pt x="2357347" y="3200579"/>
                  <a:pt x="2357104" y="3230628"/>
                </a:cubicBezTo>
                <a:cubicBezTo>
                  <a:pt x="2356269" y="3331557"/>
                  <a:pt x="2341112" y="3433224"/>
                  <a:pt x="2326221" y="3531652"/>
                </a:cubicBezTo>
                <a:cubicBezTo>
                  <a:pt x="2315466" y="3603683"/>
                  <a:pt x="2304846" y="3677150"/>
                  <a:pt x="2299836" y="3750864"/>
                </a:cubicBezTo>
                <a:cubicBezTo>
                  <a:pt x="2315186" y="3724954"/>
                  <a:pt x="2331840" y="3697443"/>
                  <a:pt x="2346877" y="3662531"/>
                </a:cubicBezTo>
                <a:cubicBezTo>
                  <a:pt x="2459154" y="3406015"/>
                  <a:pt x="2424454" y="3133900"/>
                  <a:pt x="2363420" y="2871730"/>
                </a:cubicBezTo>
                <a:close/>
                <a:moveTo>
                  <a:pt x="912921" y="2850596"/>
                </a:moveTo>
                <a:cubicBezTo>
                  <a:pt x="936881" y="2875897"/>
                  <a:pt x="961194" y="2901731"/>
                  <a:pt x="983846" y="2928627"/>
                </a:cubicBezTo>
                <a:cubicBezTo>
                  <a:pt x="1029846" y="2983517"/>
                  <a:pt x="1073228" y="3041610"/>
                  <a:pt x="1114669" y="3097880"/>
                </a:cubicBezTo>
                <a:cubicBezTo>
                  <a:pt x="1199144" y="3211700"/>
                  <a:pt x="1286398" y="3329876"/>
                  <a:pt x="1366183" y="3449753"/>
                </a:cubicBezTo>
                <a:cubicBezTo>
                  <a:pt x="1370543" y="3456162"/>
                  <a:pt x="1374903" y="3462572"/>
                  <a:pt x="1379263" y="3468981"/>
                </a:cubicBezTo>
                <a:cubicBezTo>
                  <a:pt x="1414114" y="3521040"/>
                  <a:pt x="1450010" y="3574725"/>
                  <a:pt x="1492446" y="3620389"/>
                </a:cubicBezTo>
                <a:cubicBezTo>
                  <a:pt x="1379640" y="3316219"/>
                  <a:pt x="1197433" y="3014288"/>
                  <a:pt x="912921" y="2850596"/>
                </a:cubicBezTo>
                <a:close/>
                <a:moveTo>
                  <a:pt x="2386551" y="2642862"/>
                </a:moveTo>
                <a:cubicBezTo>
                  <a:pt x="2394776" y="2644690"/>
                  <a:pt x="2401148" y="2649859"/>
                  <a:pt x="2403741" y="2659697"/>
                </a:cubicBezTo>
                <a:cubicBezTo>
                  <a:pt x="2468949" y="2907705"/>
                  <a:pt x="2536818" y="3164740"/>
                  <a:pt x="2499078" y="3423399"/>
                </a:cubicBezTo>
                <a:cubicBezTo>
                  <a:pt x="2484124" y="3524170"/>
                  <a:pt x="2447241" y="3605244"/>
                  <a:pt x="2413232" y="3700562"/>
                </a:cubicBezTo>
                <a:cubicBezTo>
                  <a:pt x="2350039" y="3880472"/>
                  <a:pt x="2357716" y="4002022"/>
                  <a:pt x="2428424" y="4178295"/>
                </a:cubicBezTo>
                <a:cubicBezTo>
                  <a:pt x="2600434" y="4289020"/>
                  <a:pt x="2768104" y="4406341"/>
                  <a:pt x="2927779" y="4531843"/>
                </a:cubicBezTo>
                <a:cubicBezTo>
                  <a:pt x="2760215" y="4223610"/>
                  <a:pt x="2637267" y="3926696"/>
                  <a:pt x="2758380" y="3561061"/>
                </a:cubicBezTo>
                <a:cubicBezTo>
                  <a:pt x="2765639" y="3539559"/>
                  <a:pt x="2835782" y="3509255"/>
                  <a:pt x="2846610" y="3538353"/>
                </a:cubicBezTo>
                <a:cubicBezTo>
                  <a:pt x="2941134" y="3779872"/>
                  <a:pt x="3029996" y="4023472"/>
                  <a:pt x="3106063" y="4271430"/>
                </a:cubicBezTo>
                <a:cubicBezTo>
                  <a:pt x="3150638" y="4415363"/>
                  <a:pt x="3185704" y="4549296"/>
                  <a:pt x="3116136" y="4688819"/>
                </a:cubicBezTo>
                <a:cubicBezTo>
                  <a:pt x="3218309" y="4776757"/>
                  <a:pt x="3317100" y="4869157"/>
                  <a:pt x="3412872" y="4966558"/>
                </a:cubicBezTo>
                <a:cubicBezTo>
                  <a:pt x="3381456" y="4499967"/>
                  <a:pt x="3566630" y="4066538"/>
                  <a:pt x="3763612" y="3645474"/>
                </a:cubicBezTo>
                <a:cubicBezTo>
                  <a:pt x="3774538" y="3622394"/>
                  <a:pt x="3852109" y="3598841"/>
                  <a:pt x="3850165" y="3638405"/>
                </a:cubicBezTo>
                <a:cubicBezTo>
                  <a:pt x="3828358" y="4125233"/>
                  <a:pt x="3904636" y="4676562"/>
                  <a:pt x="3515311" y="5051260"/>
                </a:cubicBezTo>
                <a:cubicBezTo>
                  <a:pt x="3511789" y="5054277"/>
                  <a:pt x="3506819" y="5057456"/>
                  <a:pt x="3501147" y="5059552"/>
                </a:cubicBezTo>
                <a:cubicBezTo>
                  <a:pt x="3601520" y="5167803"/>
                  <a:pt x="3698516" y="5280511"/>
                  <a:pt x="3790420" y="5401078"/>
                </a:cubicBezTo>
                <a:cubicBezTo>
                  <a:pt x="3946901" y="5606795"/>
                  <a:pt x="4090825" y="5822089"/>
                  <a:pt x="4221141" y="6045312"/>
                </a:cubicBezTo>
                <a:cubicBezTo>
                  <a:pt x="4260726" y="5923422"/>
                  <a:pt x="4276533" y="5789920"/>
                  <a:pt x="4326825" y="5681109"/>
                </a:cubicBezTo>
                <a:cubicBezTo>
                  <a:pt x="4326185" y="5677682"/>
                  <a:pt x="4325759" y="5673360"/>
                  <a:pt x="4325127" y="5669934"/>
                </a:cubicBezTo>
                <a:cubicBezTo>
                  <a:pt x="4319106" y="5671483"/>
                  <a:pt x="4312744" y="5672486"/>
                  <a:pt x="4309144" y="5671723"/>
                </a:cubicBezTo>
                <a:cubicBezTo>
                  <a:pt x="3975286" y="5608574"/>
                  <a:pt x="3989836" y="4983823"/>
                  <a:pt x="3974946" y="4736592"/>
                </a:cubicBezTo>
                <a:cubicBezTo>
                  <a:pt x="3973555" y="4713728"/>
                  <a:pt x="4046476" y="4687776"/>
                  <a:pt x="4060171" y="4704317"/>
                </a:cubicBezTo>
                <a:cubicBezTo>
                  <a:pt x="4248204" y="4928943"/>
                  <a:pt x="4331788" y="5187422"/>
                  <a:pt x="4383942" y="5463703"/>
                </a:cubicBezTo>
                <a:cubicBezTo>
                  <a:pt x="4445404" y="5353500"/>
                  <a:pt x="4548377" y="5250086"/>
                  <a:pt x="4654905" y="5156948"/>
                </a:cubicBezTo>
                <a:lnTo>
                  <a:pt x="4724400" y="5098975"/>
                </a:lnTo>
                <a:lnTo>
                  <a:pt x="4724400" y="5160063"/>
                </a:lnTo>
                <a:lnTo>
                  <a:pt x="4687505" y="5191181"/>
                </a:lnTo>
                <a:cubicBezTo>
                  <a:pt x="4588452" y="5282318"/>
                  <a:pt x="4497898" y="5385071"/>
                  <a:pt x="4451303" y="5491132"/>
                </a:cubicBezTo>
                <a:cubicBezTo>
                  <a:pt x="4493091" y="5426848"/>
                  <a:pt x="4544370" y="5370101"/>
                  <a:pt x="4599954" y="5317498"/>
                </a:cubicBezTo>
                <a:lnTo>
                  <a:pt x="4724400" y="5211392"/>
                </a:lnTo>
                <a:lnTo>
                  <a:pt x="4724400" y="5251559"/>
                </a:lnTo>
                <a:lnTo>
                  <a:pt x="4619898" y="5340764"/>
                </a:lnTo>
                <a:cubicBezTo>
                  <a:pt x="4564729" y="5393102"/>
                  <a:pt x="4514142" y="5449408"/>
                  <a:pt x="4473735" y="5512809"/>
                </a:cubicBezTo>
                <a:cubicBezTo>
                  <a:pt x="4457482" y="5538523"/>
                  <a:pt x="4443385" y="5565169"/>
                  <a:pt x="4430539" y="5592553"/>
                </a:cubicBezTo>
                <a:cubicBezTo>
                  <a:pt x="4478314" y="5558922"/>
                  <a:pt x="4525254" y="5522778"/>
                  <a:pt x="4569759" y="5482816"/>
                </a:cubicBezTo>
                <a:lnTo>
                  <a:pt x="4724400" y="5330891"/>
                </a:lnTo>
                <a:lnTo>
                  <a:pt x="4724400" y="5402912"/>
                </a:lnTo>
                <a:lnTo>
                  <a:pt x="4586888" y="5533939"/>
                </a:lnTo>
                <a:cubicBezTo>
                  <a:pt x="4539970" y="5576210"/>
                  <a:pt x="4452025" y="5622495"/>
                  <a:pt x="4413377" y="5674040"/>
                </a:cubicBezTo>
                <a:cubicBezTo>
                  <a:pt x="4412828" y="5674391"/>
                  <a:pt x="4412623" y="5675288"/>
                  <a:pt x="4412066" y="5675644"/>
                </a:cubicBezTo>
                <a:cubicBezTo>
                  <a:pt x="4409999" y="5678494"/>
                  <a:pt x="4407586" y="5680803"/>
                  <a:pt x="4406074" y="5683306"/>
                </a:cubicBezTo>
                <a:cubicBezTo>
                  <a:pt x="4338963" y="5791374"/>
                  <a:pt x="4334247" y="5992131"/>
                  <a:pt x="4271008" y="6118417"/>
                </a:cubicBezTo>
                <a:cubicBezTo>
                  <a:pt x="4270042" y="6120562"/>
                  <a:pt x="4267634" y="6122876"/>
                  <a:pt x="4265220" y="6125184"/>
                </a:cubicBezTo>
                <a:cubicBezTo>
                  <a:pt x="4388620" y="6344593"/>
                  <a:pt x="4497559" y="6571523"/>
                  <a:pt x="4590463" y="6805045"/>
                </a:cubicBezTo>
                <a:lnTo>
                  <a:pt x="4610122" y="6857999"/>
                </a:lnTo>
                <a:lnTo>
                  <a:pt x="4513231" y="6857999"/>
                </a:lnTo>
                <a:lnTo>
                  <a:pt x="4374770" y="6532596"/>
                </a:lnTo>
                <a:lnTo>
                  <a:pt x="4339518" y="6461642"/>
                </a:lnTo>
                <a:cubicBezTo>
                  <a:pt x="4208274" y="6190726"/>
                  <a:pt x="4055763" y="5930353"/>
                  <a:pt x="3884810" y="5682534"/>
                </a:cubicBezTo>
                <a:cubicBezTo>
                  <a:pt x="3881554" y="5682314"/>
                  <a:pt x="3878648" y="5682642"/>
                  <a:pt x="3876498" y="5681717"/>
                </a:cubicBezTo>
                <a:cubicBezTo>
                  <a:pt x="3679284" y="5607050"/>
                  <a:pt x="3473354" y="5574737"/>
                  <a:pt x="3263209" y="5585749"/>
                </a:cubicBezTo>
                <a:cubicBezTo>
                  <a:pt x="3258445" y="5588034"/>
                  <a:pt x="3252566" y="5591021"/>
                  <a:pt x="3245450" y="5593271"/>
                </a:cubicBezTo>
                <a:cubicBezTo>
                  <a:pt x="2832970" y="5732161"/>
                  <a:pt x="2378174" y="5640588"/>
                  <a:pt x="1952592" y="5692050"/>
                </a:cubicBezTo>
                <a:cubicBezTo>
                  <a:pt x="1937512" y="5694029"/>
                  <a:pt x="1912708" y="5686903"/>
                  <a:pt x="1936466" y="5671708"/>
                </a:cubicBezTo>
                <a:cubicBezTo>
                  <a:pt x="2343705" y="5415077"/>
                  <a:pt x="2802129" y="5333413"/>
                  <a:pt x="3244709" y="5538562"/>
                </a:cubicBezTo>
                <a:cubicBezTo>
                  <a:pt x="3441959" y="5522006"/>
                  <a:pt x="3636288" y="5541041"/>
                  <a:pt x="3823886" y="5595804"/>
                </a:cubicBezTo>
                <a:cubicBezTo>
                  <a:pt x="3786337" y="5543176"/>
                  <a:pt x="3748232" y="5490905"/>
                  <a:pt x="3709024" y="5439340"/>
                </a:cubicBezTo>
                <a:cubicBezTo>
                  <a:pt x="3551844" y="5232532"/>
                  <a:pt x="3380544" y="5046247"/>
                  <a:pt x="3198362" y="4874588"/>
                </a:cubicBezTo>
                <a:cubicBezTo>
                  <a:pt x="3191800" y="4876493"/>
                  <a:pt x="3185778" y="4878043"/>
                  <a:pt x="3179417" y="4879047"/>
                </a:cubicBezTo>
                <a:cubicBezTo>
                  <a:pt x="3002241" y="4937947"/>
                  <a:pt x="2827252" y="4989315"/>
                  <a:pt x="2639496" y="4989072"/>
                </a:cubicBezTo>
                <a:cubicBezTo>
                  <a:pt x="2416792" y="4988955"/>
                  <a:pt x="2191177" y="4947776"/>
                  <a:pt x="1972353" y="4909921"/>
                </a:cubicBezTo>
                <a:cubicBezTo>
                  <a:pt x="1940984" y="4904693"/>
                  <a:pt x="1996456" y="4874580"/>
                  <a:pt x="2002679" y="4872131"/>
                </a:cubicBezTo>
                <a:cubicBezTo>
                  <a:pt x="2309478" y="4772480"/>
                  <a:pt x="2760385" y="4680296"/>
                  <a:pt x="3097424" y="4781269"/>
                </a:cubicBezTo>
                <a:cubicBezTo>
                  <a:pt x="2895349" y="4601638"/>
                  <a:pt x="2680528" y="4438593"/>
                  <a:pt x="2454890" y="4287833"/>
                </a:cubicBezTo>
                <a:cubicBezTo>
                  <a:pt x="2454338" y="4288186"/>
                  <a:pt x="2453432" y="4287993"/>
                  <a:pt x="2452881" y="4288346"/>
                </a:cubicBezTo>
                <a:cubicBezTo>
                  <a:pt x="2451433" y="4288508"/>
                  <a:pt x="2449426" y="4289026"/>
                  <a:pt x="2448527" y="4288836"/>
                </a:cubicBezTo>
                <a:cubicBezTo>
                  <a:pt x="2435306" y="4288860"/>
                  <a:pt x="2328295" y="4364971"/>
                  <a:pt x="2323525" y="4367248"/>
                </a:cubicBezTo>
                <a:cubicBezTo>
                  <a:pt x="2239575" y="4406384"/>
                  <a:pt x="2150175" y="4432133"/>
                  <a:pt x="2060764" y="4451767"/>
                </a:cubicBezTo>
                <a:cubicBezTo>
                  <a:pt x="1760632" y="4518029"/>
                  <a:pt x="1460022" y="4526349"/>
                  <a:pt x="1162250" y="4613329"/>
                </a:cubicBezTo>
                <a:cubicBezTo>
                  <a:pt x="1141991" y="4619390"/>
                  <a:pt x="1086625" y="4618011"/>
                  <a:pt x="1132639" y="4596243"/>
                </a:cubicBezTo>
                <a:cubicBezTo>
                  <a:pt x="1461250" y="4438196"/>
                  <a:pt x="1900100" y="4136057"/>
                  <a:pt x="2293970" y="4182283"/>
                </a:cubicBezTo>
                <a:cubicBezTo>
                  <a:pt x="2166077" y="4101602"/>
                  <a:pt x="2034669" y="4023929"/>
                  <a:pt x="1900637" y="3949470"/>
                </a:cubicBezTo>
                <a:cubicBezTo>
                  <a:pt x="1896077" y="3950852"/>
                  <a:pt x="1891168" y="3951697"/>
                  <a:pt x="1887014" y="3951288"/>
                </a:cubicBezTo>
                <a:cubicBezTo>
                  <a:pt x="1578066" y="4112095"/>
                  <a:pt x="1243908" y="4184792"/>
                  <a:pt x="896751" y="4159267"/>
                </a:cubicBezTo>
                <a:cubicBezTo>
                  <a:pt x="855005" y="4156073"/>
                  <a:pt x="905428" y="4125362"/>
                  <a:pt x="918967" y="4119760"/>
                </a:cubicBezTo>
                <a:cubicBezTo>
                  <a:pt x="1194342" y="4017222"/>
                  <a:pt x="1471034" y="3857115"/>
                  <a:pt x="1764113" y="3873539"/>
                </a:cubicBezTo>
                <a:cubicBezTo>
                  <a:pt x="1695196" y="3836374"/>
                  <a:pt x="1625724" y="3799562"/>
                  <a:pt x="1555701" y="3763109"/>
                </a:cubicBezTo>
                <a:cubicBezTo>
                  <a:pt x="1550645" y="3762512"/>
                  <a:pt x="1546699" y="3761207"/>
                  <a:pt x="1542956" y="3758998"/>
                </a:cubicBezTo>
                <a:cubicBezTo>
                  <a:pt x="1350426" y="3719652"/>
                  <a:pt x="1247288" y="3571783"/>
                  <a:pt x="1136724" y="3417171"/>
                </a:cubicBezTo>
                <a:cubicBezTo>
                  <a:pt x="993337" y="3216099"/>
                  <a:pt x="846020" y="2999153"/>
                  <a:pt x="750977" y="2770227"/>
                </a:cubicBezTo>
                <a:cubicBezTo>
                  <a:pt x="747611" y="2762227"/>
                  <a:pt x="749771" y="2755481"/>
                  <a:pt x="755174" y="2749954"/>
                </a:cubicBezTo>
                <a:cubicBezTo>
                  <a:pt x="771390" y="2733370"/>
                  <a:pt x="816824" y="2727735"/>
                  <a:pt x="830023" y="2731935"/>
                </a:cubicBezTo>
                <a:cubicBezTo>
                  <a:pt x="1258787" y="2883841"/>
                  <a:pt x="1497280" y="3311498"/>
                  <a:pt x="1623018" y="3716225"/>
                </a:cubicBezTo>
                <a:cubicBezTo>
                  <a:pt x="1853470" y="3835548"/>
                  <a:pt x="2078531" y="3959850"/>
                  <a:pt x="2294841" y="4093587"/>
                </a:cubicBezTo>
                <a:cubicBezTo>
                  <a:pt x="2272291" y="4035197"/>
                  <a:pt x="2253055" y="3974696"/>
                  <a:pt x="2250226" y="3916719"/>
                </a:cubicBezTo>
                <a:cubicBezTo>
                  <a:pt x="2248779" y="3916883"/>
                  <a:pt x="2246771" y="3917401"/>
                  <a:pt x="2245523" y="3916663"/>
                </a:cubicBezTo>
                <a:cubicBezTo>
                  <a:pt x="1951808" y="3876118"/>
                  <a:pt x="1808968" y="3571232"/>
                  <a:pt x="1707994" y="3326950"/>
                </a:cubicBezTo>
                <a:cubicBezTo>
                  <a:pt x="1694877" y="3295477"/>
                  <a:pt x="1766980" y="3273123"/>
                  <a:pt x="1786341" y="3287566"/>
                </a:cubicBezTo>
                <a:cubicBezTo>
                  <a:pt x="1929395" y="3390749"/>
                  <a:pt x="2051663" y="3506453"/>
                  <a:pt x="2158071" y="3639960"/>
                </a:cubicBezTo>
                <a:cubicBezTo>
                  <a:pt x="2154892" y="3540061"/>
                  <a:pt x="2170197" y="3439839"/>
                  <a:pt x="2189281" y="3333361"/>
                </a:cubicBezTo>
                <a:cubicBezTo>
                  <a:pt x="2229372" y="3116116"/>
                  <a:pt x="2246120" y="2891570"/>
                  <a:pt x="2314466" y="2680771"/>
                </a:cubicBezTo>
                <a:cubicBezTo>
                  <a:pt x="2320529" y="2661952"/>
                  <a:pt x="2361878" y="2637374"/>
                  <a:pt x="2386551" y="2642862"/>
                </a:cubicBezTo>
                <a:close/>
                <a:moveTo>
                  <a:pt x="3646699" y="2390555"/>
                </a:moveTo>
                <a:lnTo>
                  <a:pt x="3645773" y="2392739"/>
                </a:lnTo>
                <a:lnTo>
                  <a:pt x="3649597" y="2394358"/>
                </a:lnTo>
                <a:cubicBezTo>
                  <a:pt x="3648733" y="2393349"/>
                  <a:pt x="3647874" y="2392343"/>
                  <a:pt x="3646699" y="2390555"/>
                </a:cubicBezTo>
                <a:close/>
                <a:moveTo>
                  <a:pt x="3038676" y="2118977"/>
                </a:moveTo>
                <a:cubicBezTo>
                  <a:pt x="3042950" y="2257918"/>
                  <a:pt x="3002907" y="2393544"/>
                  <a:pt x="2963942" y="2525128"/>
                </a:cubicBezTo>
                <a:cubicBezTo>
                  <a:pt x="2949902" y="2571972"/>
                  <a:pt x="2935948" y="2620144"/>
                  <a:pt x="2923775" y="2667145"/>
                </a:cubicBezTo>
                <a:cubicBezTo>
                  <a:pt x="2909690" y="2721696"/>
                  <a:pt x="2898881" y="2777642"/>
                  <a:pt x="2887447" y="2832031"/>
                </a:cubicBezTo>
                <a:lnTo>
                  <a:pt x="2868480" y="2927011"/>
                </a:lnTo>
                <a:cubicBezTo>
                  <a:pt x="2882036" y="2893472"/>
                  <a:pt x="2900043" y="2846374"/>
                  <a:pt x="2921794" y="2782834"/>
                </a:cubicBezTo>
                <a:cubicBezTo>
                  <a:pt x="2980827" y="2611467"/>
                  <a:pt x="3079367" y="2325483"/>
                  <a:pt x="3038676" y="2118977"/>
                </a:cubicBezTo>
                <a:close/>
                <a:moveTo>
                  <a:pt x="4070579" y="2090376"/>
                </a:moveTo>
                <a:cubicBezTo>
                  <a:pt x="4084637" y="2136248"/>
                  <a:pt x="4098150" y="2181883"/>
                  <a:pt x="4109879" y="2228695"/>
                </a:cubicBezTo>
                <a:lnTo>
                  <a:pt x="4119154" y="2266098"/>
                </a:lnTo>
                <a:cubicBezTo>
                  <a:pt x="4126056" y="2295423"/>
                  <a:pt x="4133187" y="2324193"/>
                  <a:pt x="4141411" y="2353427"/>
                </a:cubicBezTo>
                <a:cubicBezTo>
                  <a:pt x="4176749" y="2475257"/>
                  <a:pt x="4236423" y="2591295"/>
                  <a:pt x="4293979" y="2703223"/>
                </a:cubicBezTo>
                <a:cubicBezTo>
                  <a:pt x="4334570" y="2782214"/>
                  <a:pt x="4376344" y="2862994"/>
                  <a:pt x="4410111" y="2947465"/>
                </a:cubicBezTo>
                <a:cubicBezTo>
                  <a:pt x="4347417" y="2640863"/>
                  <a:pt x="4257356" y="2342636"/>
                  <a:pt x="4070579" y="2090376"/>
                </a:cubicBezTo>
                <a:close/>
                <a:moveTo>
                  <a:pt x="4020821" y="2034549"/>
                </a:moveTo>
                <a:cubicBezTo>
                  <a:pt x="3991634" y="2371132"/>
                  <a:pt x="4184325" y="2658088"/>
                  <a:pt x="4372756" y="2932293"/>
                </a:cubicBezTo>
                <a:cubicBezTo>
                  <a:pt x="4341528" y="2858555"/>
                  <a:pt x="4305088" y="2786473"/>
                  <a:pt x="4268731" y="2715710"/>
                </a:cubicBezTo>
                <a:cubicBezTo>
                  <a:pt x="4210547" y="2602235"/>
                  <a:pt x="4150011" y="2485181"/>
                  <a:pt x="4113960" y="2360474"/>
                </a:cubicBezTo>
                <a:cubicBezTo>
                  <a:pt x="4105734" y="2331239"/>
                  <a:pt x="4098289" y="2301693"/>
                  <a:pt x="4090842" y="2272139"/>
                </a:cubicBezTo>
                <a:lnTo>
                  <a:pt x="4081569" y="2234734"/>
                </a:lnTo>
                <a:cubicBezTo>
                  <a:pt x="4064530" y="2167007"/>
                  <a:pt x="4043843" y="2100302"/>
                  <a:pt x="4020821" y="2034549"/>
                </a:cubicBezTo>
                <a:close/>
                <a:moveTo>
                  <a:pt x="3001316" y="2032338"/>
                </a:moveTo>
                <a:cubicBezTo>
                  <a:pt x="2982933" y="2081859"/>
                  <a:pt x="2966493" y="2132840"/>
                  <a:pt x="2953880" y="2185446"/>
                </a:cubicBezTo>
                <a:cubicBezTo>
                  <a:pt x="2921068" y="2317695"/>
                  <a:pt x="2906505" y="2457032"/>
                  <a:pt x="2883664" y="2591574"/>
                </a:cubicBezTo>
                <a:cubicBezTo>
                  <a:pt x="2864755" y="2700098"/>
                  <a:pt x="2813661" y="2959166"/>
                  <a:pt x="2826885" y="2991809"/>
                </a:cubicBezTo>
                <a:lnTo>
                  <a:pt x="2860250" y="2826310"/>
                </a:lnTo>
                <a:cubicBezTo>
                  <a:pt x="2871141" y="2771690"/>
                  <a:pt x="2882731" y="2715434"/>
                  <a:pt x="2896499" y="2660098"/>
                </a:cubicBezTo>
                <a:cubicBezTo>
                  <a:pt x="2908585" y="2611783"/>
                  <a:pt x="2923082" y="2563843"/>
                  <a:pt x="2937125" y="2516991"/>
                </a:cubicBezTo>
                <a:cubicBezTo>
                  <a:pt x="2975863" y="2385961"/>
                  <a:pt x="3015900" y="2250332"/>
                  <a:pt x="3010471" y="2114122"/>
                </a:cubicBezTo>
                <a:cubicBezTo>
                  <a:pt x="3009267" y="2086568"/>
                  <a:pt x="3005955" y="2059413"/>
                  <a:pt x="3001316" y="2032338"/>
                </a:cubicBezTo>
                <a:close/>
                <a:moveTo>
                  <a:pt x="3105532" y="1991479"/>
                </a:moveTo>
                <a:cubicBezTo>
                  <a:pt x="3254427" y="2144650"/>
                  <a:pt x="3409943" y="2280670"/>
                  <a:pt x="3599280" y="2371770"/>
                </a:cubicBezTo>
                <a:cubicBezTo>
                  <a:pt x="3463064" y="2234271"/>
                  <a:pt x="3300266" y="2088089"/>
                  <a:pt x="3105532" y="1991479"/>
                </a:cubicBezTo>
                <a:close/>
                <a:moveTo>
                  <a:pt x="3111169" y="1962963"/>
                </a:moveTo>
                <a:cubicBezTo>
                  <a:pt x="3306049" y="2057701"/>
                  <a:pt x="3468685" y="2201237"/>
                  <a:pt x="3606223" y="2338658"/>
                </a:cubicBezTo>
                <a:cubicBezTo>
                  <a:pt x="3470641" y="2169232"/>
                  <a:pt x="3285027" y="1968969"/>
                  <a:pt x="3111169" y="1962963"/>
                </a:cubicBezTo>
                <a:close/>
                <a:moveTo>
                  <a:pt x="2050698" y="1338235"/>
                </a:moveTo>
                <a:cubicBezTo>
                  <a:pt x="2064377" y="1651120"/>
                  <a:pt x="2209927" y="1999242"/>
                  <a:pt x="2370409" y="2272553"/>
                </a:cubicBezTo>
                <a:cubicBezTo>
                  <a:pt x="2357712" y="2235634"/>
                  <a:pt x="2347580" y="2197225"/>
                  <a:pt x="2338306" y="2159819"/>
                </a:cubicBezTo>
                <a:lnTo>
                  <a:pt x="2334023" y="2142555"/>
                </a:lnTo>
                <a:cubicBezTo>
                  <a:pt x="2289026" y="1964482"/>
                  <a:pt x="2230790" y="1787247"/>
                  <a:pt x="2161071" y="1617375"/>
                </a:cubicBezTo>
                <a:cubicBezTo>
                  <a:pt x="2150764" y="1593060"/>
                  <a:pt x="2141003" y="1568967"/>
                  <a:pt x="2130699" y="1544643"/>
                </a:cubicBezTo>
                <a:cubicBezTo>
                  <a:pt x="2102533" y="1477354"/>
                  <a:pt x="2073739" y="1408510"/>
                  <a:pt x="2050698" y="1338235"/>
                </a:cubicBezTo>
                <a:close/>
                <a:moveTo>
                  <a:pt x="2060478" y="1278636"/>
                </a:moveTo>
                <a:cubicBezTo>
                  <a:pt x="2085382" y="1365794"/>
                  <a:pt x="2121337" y="1451189"/>
                  <a:pt x="2156346" y="1534260"/>
                </a:cubicBezTo>
                <a:lnTo>
                  <a:pt x="2187258" y="1607218"/>
                </a:lnTo>
                <a:cubicBezTo>
                  <a:pt x="2256583" y="1774989"/>
                  <a:pt x="2314102" y="1949347"/>
                  <a:pt x="2358704" y="2125320"/>
                </a:cubicBezTo>
                <a:cubicBezTo>
                  <a:pt x="2326696" y="1963695"/>
                  <a:pt x="2286060" y="1804203"/>
                  <a:pt x="2233598" y="1646797"/>
                </a:cubicBezTo>
                <a:cubicBezTo>
                  <a:pt x="2188082" y="1511000"/>
                  <a:pt x="2118450" y="1397178"/>
                  <a:pt x="2060478" y="1278636"/>
                </a:cubicBezTo>
                <a:close/>
                <a:moveTo>
                  <a:pt x="1974152" y="1245311"/>
                </a:moveTo>
                <a:cubicBezTo>
                  <a:pt x="1899849" y="1271794"/>
                  <a:pt x="1845607" y="1329954"/>
                  <a:pt x="1811379" y="1406236"/>
                </a:cubicBezTo>
                <a:cubicBezTo>
                  <a:pt x="1793417" y="1445630"/>
                  <a:pt x="1774985" y="1502850"/>
                  <a:pt x="1767940" y="1546869"/>
                </a:cubicBezTo>
                <a:cubicBezTo>
                  <a:pt x="1756267" y="1618535"/>
                  <a:pt x="1762401" y="1614698"/>
                  <a:pt x="1796474" y="1557016"/>
                </a:cubicBezTo>
                <a:cubicBezTo>
                  <a:pt x="1857987" y="1454296"/>
                  <a:pt x="1917005" y="1349880"/>
                  <a:pt x="1974152" y="1245311"/>
                </a:cubicBezTo>
                <a:close/>
                <a:moveTo>
                  <a:pt x="4681531" y="959050"/>
                </a:moveTo>
                <a:cubicBezTo>
                  <a:pt x="4667665" y="975072"/>
                  <a:pt x="4653801" y="991089"/>
                  <a:pt x="4638064" y="1006960"/>
                </a:cubicBezTo>
                <a:cubicBezTo>
                  <a:pt x="4572574" y="1071943"/>
                  <a:pt x="4498932" y="1125748"/>
                  <a:pt x="4415502" y="1184424"/>
                </a:cubicBezTo>
                <a:cubicBezTo>
                  <a:pt x="4354739" y="1227583"/>
                  <a:pt x="4278681" y="1281016"/>
                  <a:pt x="4197574" y="1317493"/>
                </a:cubicBezTo>
                <a:cubicBezTo>
                  <a:pt x="4173020" y="1328342"/>
                  <a:pt x="4148153" y="1338416"/>
                  <a:pt x="4122737" y="1348256"/>
                </a:cubicBezTo>
                <a:cubicBezTo>
                  <a:pt x="4088783" y="1361567"/>
                  <a:pt x="4056139" y="1374791"/>
                  <a:pt x="4024988" y="1390573"/>
                </a:cubicBezTo>
                <a:cubicBezTo>
                  <a:pt x="4165369" y="1358579"/>
                  <a:pt x="4302892" y="1298342"/>
                  <a:pt x="4421265" y="1220988"/>
                </a:cubicBezTo>
                <a:cubicBezTo>
                  <a:pt x="4516666" y="1158366"/>
                  <a:pt x="4617535" y="1064584"/>
                  <a:pt x="4681531" y="959050"/>
                </a:cubicBezTo>
                <a:close/>
                <a:moveTo>
                  <a:pt x="4722484" y="854709"/>
                </a:moveTo>
                <a:cubicBezTo>
                  <a:pt x="4713724" y="863235"/>
                  <a:pt x="4704652" y="870980"/>
                  <a:pt x="4695347" y="879275"/>
                </a:cubicBezTo>
                <a:cubicBezTo>
                  <a:pt x="4560726" y="998039"/>
                  <a:pt x="4415771" y="1121443"/>
                  <a:pt x="4253878" y="1216434"/>
                </a:cubicBezTo>
                <a:lnTo>
                  <a:pt x="4213112" y="1239730"/>
                </a:lnTo>
                <a:cubicBezTo>
                  <a:pt x="4152620" y="1274640"/>
                  <a:pt x="4090577" y="1310180"/>
                  <a:pt x="4037747" y="1352837"/>
                </a:cubicBezTo>
                <a:cubicBezTo>
                  <a:pt x="4062533" y="1341442"/>
                  <a:pt x="4087944" y="1331600"/>
                  <a:pt x="4113362" y="1321759"/>
                </a:cubicBezTo>
                <a:cubicBezTo>
                  <a:pt x="4137990" y="1312227"/>
                  <a:pt x="4162627" y="1302697"/>
                  <a:pt x="4186634" y="1291618"/>
                </a:cubicBezTo>
                <a:cubicBezTo>
                  <a:pt x="4265418" y="1256083"/>
                  <a:pt x="4339921" y="1203284"/>
                  <a:pt x="4399674" y="1160983"/>
                </a:cubicBezTo>
                <a:cubicBezTo>
                  <a:pt x="4481551" y="1102940"/>
                  <a:pt x="4554724" y="1050225"/>
                  <a:pt x="4618435" y="986418"/>
                </a:cubicBezTo>
                <a:cubicBezTo>
                  <a:pt x="4660678" y="944429"/>
                  <a:pt x="4695591" y="899980"/>
                  <a:pt x="4722484" y="854709"/>
                </a:cubicBezTo>
                <a:close/>
                <a:moveTo>
                  <a:pt x="1456504" y="777000"/>
                </a:moveTo>
                <a:cubicBezTo>
                  <a:pt x="1456064" y="782606"/>
                  <a:pt x="1455073" y="787979"/>
                  <a:pt x="1454399" y="794136"/>
                </a:cubicBezTo>
                <a:cubicBezTo>
                  <a:pt x="1451982" y="810498"/>
                  <a:pt x="1450340" y="826538"/>
                  <a:pt x="1448466" y="843129"/>
                </a:cubicBezTo>
                <a:cubicBezTo>
                  <a:pt x="1443098" y="896870"/>
                  <a:pt x="1442326" y="951907"/>
                  <a:pt x="1442252" y="1005313"/>
                </a:cubicBezTo>
                <a:cubicBezTo>
                  <a:pt x="1440336" y="1206014"/>
                  <a:pt x="1438833" y="1413328"/>
                  <a:pt x="1469382" y="1614896"/>
                </a:cubicBezTo>
                <a:lnTo>
                  <a:pt x="1472106" y="1632791"/>
                </a:lnTo>
                <a:lnTo>
                  <a:pt x="1479091" y="1680170"/>
                </a:lnTo>
                <a:cubicBezTo>
                  <a:pt x="1479741" y="1669501"/>
                  <a:pt x="1479617" y="1659149"/>
                  <a:pt x="1480043" y="1649028"/>
                </a:cubicBezTo>
                <a:cubicBezTo>
                  <a:pt x="1483046" y="1394060"/>
                  <a:pt x="1486555" y="1130296"/>
                  <a:pt x="1464087" y="871628"/>
                </a:cubicBezTo>
                <a:lnTo>
                  <a:pt x="1462204" y="850229"/>
                </a:lnTo>
                <a:cubicBezTo>
                  <a:pt x="1460150" y="826182"/>
                  <a:pt x="1458096" y="802134"/>
                  <a:pt x="1456504" y="777000"/>
                </a:cubicBezTo>
                <a:close/>
                <a:moveTo>
                  <a:pt x="1483619" y="764662"/>
                </a:moveTo>
                <a:cubicBezTo>
                  <a:pt x="1484834" y="792211"/>
                  <a:pt x="1487677" y="820458"/>
                  <a:pt x="1489670" y="847698"/>
                </a:cubicBezTo>
                <a:lnTo>
                  <a:pt x="1491553" y="869097"/>
                </a:lnTo>
                <a:cubicBezTo>
                  <a:pt x="1513754" y="1119277"/>
                  <a:pt x="1511208" y="1373147"/>
                  <a:pt x="1508481" y="1619865"/>
                </a:cubicBezTo>
                <a:cubicBezTo>
                  <a:pt x="1576046" y="1335574"/>
                  <a:pt x="1567527" y="1045475"/>
                  <a:pt x="1483619" y="764662"/>
                </a:cubicBezTo>
                <a:close/>
                <a:moveTo>
                  <a:pt x="1430481" y="630137"/>
                </a:moveTo>
                <a:cubicBezTo>
                  <a:pt x="1267590" y="940376"/>
                  <a:pt x="1333252" y="1302315"/>
                  <a:pt x="1442495" y="1626691"/>
                </a:cubicBezTo>
                <a:lnTo>
                  <a:pt x="1441222" y="1619067"/>
                </a:lnTo>
                <a:cubicBezTo>
                  <a:pt x="1410273" y="1415398"/>
                  <a:pt x="1411692" y="1206762"/>
                  <a:pt x="1414069" y="1004967"/>
                </a:cubicBezTo>
                <a:cubicBezTo>
                  <a:pt x="1414375" y="951016"/>
                  <a:pt x="1414834" y="895204"/>
                  <a:pt x="1420665" y="840369"/>
                </a:cubicBezTo>
                <a:cubicBezTo>
                  <a:pt x="1422537" y="823783"/>
                  <a:pt x="1424411" y="807192"/>
                  <a:pt x="1426829" y="790831"/>
                </a:cubicBezTo>
                <a:cubicBezTo>
                  <a:pt x="1433522" y="737010"/>
                  <a:pt x="1440125" y="681866"/>
                  <a:pt x="1430481" y="630137"/>
                </a:cubicBezTo>
                <a:close/>
                <a:moveTo>
                  <a:pt x="4023796" y="623931"/>
                </a:moveTo>
                <a:cubicBezTo>
                  <a:pt x="3998086" y="637515"/>
                  <a:pt x="3972609" y="650546"/>
                  <a:pt x="3945729" y="662344"/>
                </a:cubicBezTo>
                <a:cubicBezTo>
                  <a:pt x="3801060" y="727282"/>
                  <a:pt x="3645502" y="758642"/>
                  <a:pt x="3498947" y="818916"/>
                </a:cubicBezTo>
                <a:cubicBezTo>
                  <a:pt x="3325974" y="889896"/>
                  <a:pt x="3184420" y="1008307"/>
                  <a:pt x="3031283" y="1111507"/>
                </a:cubicBezTo>
                <a:cubicBezTo>
                  <a:pt x="3091555" y="1098395"/>
                  <a:pt x="3148558" y="1067158"/>
                  <a:pt x="3203692" y="1035777"/>
                </a:cubicBezTo>
                <a:lnTo>
                  <a:pt x="3218294" y="1027151"/>
                </a:lnTo>
                <a:cubicBezTo>
                  <a:pt x="3353948" y="950027"/>
                  <a:pt x="3497672" y="882756"/>
                  <a:pt x="3636737" y="817377"/>
                </a:cubicBezTo>
                <a:cubicBezTo>
                  <a:pt x="3765775" y="757414"/>
                  <a:pt x="3897289" y="694633"/>
                  <a:pt x="4023796" y="623931"/>
                </a:cubicBezTo>
                <a:close/>
                <a:moveTo>
                  <a:pt x="3311704" y="584486"/>
                </a:moveTo>
                <a:cubicBezTo>
                  <a:pt x="3272983" y="648568"/>
                  <a:pt x="3231536" y="711502"/>
                  <a:pt x="3190778" y="772788"/>
                </a:cubicBezTo>
                <a:cubicBezTo>
                  <a:pt x="3126979" y="868744"/>
                  <a:pt x="3062020" y="967431"/>
                  <a:pt x="3007981" y="1070739"/>
                </a:cubicBezTo>
                <a:cubicBezTo>
                  <a:pt x="3110594" y="966751"/>
                  <a:pt x="3204922" y="819977"/>
                  <a:pt x="3267578" y="693281"/>
                </a:cubicBezTo>
                <a:close/>
                <a:moveTo>
                  <a:pt x="2664888" y="518596"/>
                </a:moveTo>
                <a:cubicBezTo>
                  <a:pt x="2580256" y="532980"/>
                  <a:pt x="2495702" y="548687"/>
                  <a:pt x="2411865" y="567273"/>
                </a:cubicBezTo>
                <a:cubicBezTo>
                  <a:pt x="2215416" y="611580"/>
                  <a:pt x="2055895" y="697916"/>
                  <a:pt x="1896643" y="809468"/>
                </a:cubicBezTo>
                <a:cubicBezTo>
                  <a:pt x="1897193" y="809701"/>
                  <a:pt x="1897736" y="809931"/>
                  <a:pt x="1899055" y="809848"/>
                </a:cubicBezTo>
                <a:cubicBezTo>
                  <a:pt x="2091065" y="728900"/>
                  <a:pt x="2275399" y="656935"/>
                  <a:pt x="2446633" y="596159"/>
                </a:cubicBezTo>
                <a:close/>
                <a:moveTo>
                  <a:pt x="2796924" y="501747"/>
                </a:moveTo>
                <a:lnTo>
                  <a:pt x="2455237" y="622979"/>
                </a:lnTo>
                <a:cubicBezTo>
                  <a:pt x="2296206" y="679263"/>
                  <a:pt x="2126634" y="745243"/>
                  <a:pt x="1949308" y="818889"/>
                </a:cubicBezTo>
                <a:cubicBezTo>
                  <a:pt x="1950089" y="818579"/>
                  <a:pt x="1950089" y="818579"/>
                  <a:pt x="1950634" y="818810"/>
                </a:cubicBezTo>
                <a:cubicBezTo>
                  <a:pt x="2249794" y="764555"/>
                  <a:pt x="2535304" y="633058"/>
                  <a:pt x="2796924" y="501747"/>
                </a:cubicBezTo>
                <a:close/>
                <a:moveTo>
                  <a:pt x="3335099" y="488163"/>
                </a:moveTo>
                <a:lnTo>
                  <a:pt x="3151139" y="734118"/>
                </a:lnTo>
                <a:lnTo>
                  <a:pt x="3136980" y="753877"/>
                </a:lnTo>
                <a:cubicBezTo>
                  <a:pt x="3108114" y="793161"/>
                  <a:pt x="3082736" y="828772"/>
                  <a:pt x="3062043" y="867004"/>
                </a:cubicBezTo>
                <a:cubicBezTo>
                  <a:pt x="3033701" y="918746"/>
                  <a:pt x="3011684" y="973805"/>
                  <a:pt x="2994594" y="1035452"/>
                </a:cubicBezTo>
                <a:cubicBezTo>
                  <a:pt x="3046947" y="939156"/>
                  <a:pt x="3107576" y="847655"/>
                  <a:pt x="3167517" y="757788"/>
                </a:cubicBezTo>
                <a:cubicBezTo>
                  <a:pt x="3225200" y="670189"/>
                  <a:pt x="3284135" y="581180"/>
                  <a:pt x="3335099" y="488163"/>
                </a:cubicBezTo>
                <a:close/>
                <a:moveTo>
                  <a:pt x="2891507" y="485136"/>
                </a:moveTo>
                <a:cubicBezTo>
                  <a:pt x="2633092" y="616512"/>
                  <a:pt x="2348081" y="755947"/>
                  <a:pt x="2047508" y="825701"/>
                </a:cubicBezTo>
                <a:cubicBezTo>
                  <a:pt x="2357909" y="831572"/>
                  <a:pt x="2636584" y="667562"/>
                  <a:pt x="2891507" y="485136"/>
                </a:cubicBezTo>
                <a:close/>
                <a:moveTo>
                  <a:pt x="4418489" y="483936"/>
                </a:moveTo>
                <a:cubicBezTo>
                  <a:pt x="4332433" y="547295"/>
                  <a:pt x="4242855" y="605296"/>
                  <a:pt x="4155290" y="661575"/>
                </a:cubicBezTo>
                <a:cubicBezTo>
                  <a:pt x="3969451" y="781189"/>
                  <a:pt x="3777243" y="905190"/>
                  <a:pt x="3571040" y="996875"/>
                </a:cubicBezTo>
                <a:cubicBezTo>
                  <a:pt x="3418056" y="1064725"/>
                  <a:pt x="3258062" y="1114166"/>
                  <a:pt x="3093710" y="1145020"/>
                </a:cubicBezTo>
                <a:cubicBezTo>
                  <a:pt x="3128860" y="1154752"/>
                  <a:pt x="3165333" y="1164394"/>
                  <a:pt x="3207527" y="1163586"/>
                </a:cubicBezTo>
                <a:cubicBezTo>
                  <a:pt x="3359545" y="1160350"/>
                  <a:pt x="3521798" y="1058435"/>
                  <a:pt x="3652751" y="990907"/>
                </a:cubicBezTo>
                <a:cubicBezTo>
                  <a:pt x="3834432" y="897860"/>
                  <a:pt x="4013510" y="797268"/>
                  <a:pt x="4180906" y="680145"/>
                </a:cubicBezTo>
                <a:cubicBezTo>
                  <a:pt x="4224133" y="649515"/>
                  <a:pt x="4353624" y="550475"/>
                  <a:pt x="4418489" y="483936"/>
                </a:cubicBezTo>
                <a:close/>
                <a:moveTo>
                  <a:pt x="3316944" y="465669"/>
                </a:moveTo>
                <a:cubicBezTo>
                  <a:pt x="3194809" y="521478"/>
                  <a:pt x="2954579" y="894258"/>
                  <a:pt x="2958819" y="1062158"/>
                </a:cubicBezTo>
                <a:cubicBezTo>
                  <a:pt x="2971057" y="1011968"/>
                  <a:pt x="2985641" y="965354"/>
                  <a:pt x="3004132" y="921679"/>
                </a:cubicBezTo>
                <a:cubicBezTo>
                  <a:pt x="3014072" y="898200"/>
                  <a:pt x="3025105" y="875187"/>
                  <a:pt x="3037224" y="852631"/>
                </a:cubicBezTo>
                <a:cubicBezTo>
                  <a:pt x="3058615" y="812759"/>
                  <a:pt x="3085004" y="776291"/>
                  <a:pt x="3114637" y="736692"/>
                </a:cubicBezTo>
                <a:lnTo>
                  <a:pt x="3128801" y="716935"/>
                </a:lnTo>
                <a:cubicBezTo>
                  <a:pt x="3193882" y="628604"/>
                  <a:pt x="3252848" y="548625"/>
                  <a:pt x="3316944" y="465669"/>
                </a:cubicBezTo>
                <a:close/>
                <a:moveTo>
                  <a:pt x="4448894" y="422768"/>
                </a:moveTo>
                <a:cubicBezTo>
                  <a:pt x="4372745" y="436884"/>
                  <a:pt x="4303112" y="482734"/>
                  <a:pt x="4235585" y="528178"/>
                </a:cubicBezTo>
                <a:lnTo>
                  <a:pt x="4213155" y="543149"/>
                </a:lnTo>
                <a:cubicBezTo>
                  <a:pt x="4035485" y="661715"/>
                  <a:pt x="3839402" y="753816"/>
                  <a:pt x="3649218" y="842623"/>
                </a:cubicBezTo>
                <a:cubicBezTo>
                  <a:pt x="3510392" y="907459"/>
                  <a:pt x="3367451" y="974411"/>
                  <a:pt x="3232564" y="1051220"/>
                </a:cubicBezTo>
                <a:lnTo>
                  <a:pt x="3217970" y="1059849"/>
                </a:lnTo>
                <a:cubicBezTo>
                  <a:pt x="3184886" y="1078679"/>
                  <a:pt x="3151576" y="1098052"/>
                  <a:pt x="3116688" y="1113543"/>
                </a:cubicBezTo>
                <a:cubicBezTo>
                  <a:pt x="3269055" y="1082118"/>
                  <a:pt x="3417223" y="1034762"/>
                  <a:pt x="3559098" y="971858"/>
                </a:cubicBezTo>
                <a:cubicBezTo>
                  <a:pt x="3763514" y="881353"/>
                  <a:pt x="3954942" y="757667"/>
                  <a:pt x="4140004" y="638368"/>
                </a:cubicBezTo>
                <a:cubicBezTo>
                  <a:pt x="4244649" y="570645"/>
                  <a:pt x="4351849" y="501435"/>
                  <a:pt x="4451852" y="423380"/>
                </a:cubicBezTo>
                <a:cubicBezTo>
                  <a:pt x="4450763" y="422918"/>
                  <a:pt x="4450211" y="422686"/>
                  <a:pt x="4448894" y="422768"/>
                </a:cubicBezTo>
                <a:close/>
                <a:moveTo>
                  <a:pt x="680568" y="416949"/>
                </a:moveTo>
                <a:cubicBezTo>
                  <a:pt x="573847" y="489578"/>
                  <a:pt x="483985" y="589312"/>
                  <a:pt x="394452" y="694330"/>
                </a:cubicBezTo>
                <a:lnTo>
                  <a:pt x="340402" y="759654"/>
                </a:lnTo>
                <a:close/>
                <a:moveTo>
                  <a:pt x="827699" y="416143"/>
                </a:moveTo>
                <a:cubicBezTo>
                  <a:pt x="835728" y="454953"/>
                  <a:pt x="841663" y="494162"/>
                  <a:pt x="841524" y="534021"/>
                </a:cubicBezTo>
                <a:cubicBezTo>
                  <a:pt x="841577" y="581042"/>
                  <a:pt x="833611" y="627240"/>
                  <a:pt x="825554" y="672115"/>
                </a:cubicBezTo>
                <a:cubicBezTo>
                  <a:pt x="819855" y="703824"/>
                  <a:pt x="814239" y="736857"/>
                  <a:pt x="811499" y="769176"/>
                </a:cubicBezTo>
                <a:cubicBezTo>
                  <a:pt x="803608" y="866910"/>
                  <a:pt x="822564" y="965070"/>
                  <a:pt x="841586" y="1060039"/>
                </a:cubicBezTo>
                <a:cubicBezTo>
                  <a:pt x="870658" y="1208834"/>
                  <a:pt x="901383" y="1362838"/>
                  <a:pt x="942912" y="1511108"/>
                </a:cubicBezTo>
                <a:cubicBezTo>
                  <a:pt x="977911" y="1186645"/>
                  <a:pt x="995896" y="815698"/>
                  <a:pt x="884057" y="521768"/>
                </a:cubicBezTo>
                <a:cubicBezTo>
                  <a:pt x="868776" y="481820"/>
                  <a:pt x="846755" y="448679"/>
                  <a:pt x="827699" y="416143"/>
                </a:cubicBezTo>
                <a:close/>
                <a:moveTo>
                  <a:pt x="798883" y="414244"/>
                </a:moveTo>
                <a:cubicBezTo>
                  <a:pt x="695211" y="736679"/>
                  <a:pt x="755992" y="1050836"/>
                  <a:pt x="875825" y="1357811"/>
                </a:cubicBezTo>
                <a:cubicBezTo>
                  <a:pt x="852896" y="1259904"/>
                  <a:pt x="833394" y="1161513"/>
                  <a:pt x="814514" y="1064671"/>
                </a:cubicBezTo>
                <a:cubicBezTo>
                  <a:pt x="795638" y="967838"/>
                  <a:pt x="775736" y="867346"/>
                  <a:pt x="783698" y="766414"/>
                </a:cubicBezTo>
                <a:cubicBezTo>
                  <a:pt x="786354" y="732777"/>
                  <a:pt x="792197" y="699198"/>
                  <a:pt x="798129" y="666939"/>
                </a:cubicBezTo>
                <a:cubicBezTo>
                  <a:pt x="805719" y="623158"/>
                  <a:pt x="813776" y="578281"/>
                  <a:pt x="813894" y="533909"/>
                </a:cubicBezTo>
                <a:cubicBezTo>
                  <a:pt x="813480" y="493822"/>
                  <a:pt x="807234" y="453832"/>
                  <a:pt x="798883" y="414244"/>
                </a:cubicBezTo>
                <a:close/>
                <a:moveTo>
                  <a:pt x="673202" y="388720"/>
                </a:moveTo>
                <a:cubicBezTo>
                  <a:pt x="560862" y="422924"/>
                  <a:pt x="473506" y="490876"/>
                  <a:pt x="392779" y="596411"/>
                </a:cubicBezTo>
                <a:cubicBezTo>
                  <a:pt x="345173" y="658663"/>
                  <a:pt x="304966" y="720182"/>
                  <a:pt x="270088" y="790400"/>
                </a:cubicBezTo>
                <a:cubicBezTo>
                  <a:pt x="265839" y="798902"/>
                  <a:pt x="262292" y="805767"/>
                  <a:pt x="259285" y="812869"/>
                </a:cubicBezTo>
                <a:cubicBezTo>
                  <a:pt x="297306" y="767160"/>
                  <a:pt x="334780" y="721219"/>
                  <a:pt x="372890" y="676832"/>
                </a:cubicBezTo>
                <a:cubicBezTo>
                  <a:pt x="466138" y="567590"/>
                  <a:pt x="560501" y="463327"/>
                  <a:pt x="673202" y="388720"/>
                </a:cubicBezTo>
                <a:close/>
                <a:moveTo>
                  <a:pt x="1628210" y="0"/>
                </a:moveTo>
                <a:lnTo>
                  <a:pt x="1748399" y="0"/>
                </a:lnTo>
                <a:lnTo>
                  <a:pt x="1783391" y="17650"/>
                </a:lnTo>
                <a:cubicBezTo>
                  <a:pt x="1878225" y="54329"/>
                  <a:pt x="1980824" y="64330"/>
                  <a:pt x="2084193" y="69947"/>
                </a:cubicBezTo>
                <a:cubicBezTo>
                  <a:pt x="2305723" y="81971"/>
                  <a:pt x="2525917" y="56091"/>
                  <a:pt x="2744101" y="15192"/>
                </a:cubicBezTo>
                <a:cubicBezTo>
                  <a:pt x="2562964" y="37013"/>
                  <a:pt x="2380220" y="45912"/>
                  <a:pt x="2197414" y="41266"/>
                </a:cubicBezTo>
                <a:cubicBezTo>
                  <a:pt x="2092695" y="38460"/>
                  <a:pt x="1999575" y="31066"/>
                  <a:pt x="1914967" y="18583"/>
                </a:cubicBezTo>
                <a:lnTo>
                  <a:pt x="1815559" y="0"/>
                </a:lnTo>
                <a:lnTo>
                  <a:pt x="2001666" y="0"/>
                </a:lnTo>
                <a:lnTo>
                  <a:pt x="2036517" y="4274"/>
                </a:lnTo>
                <a:cubicBezTo>
                  <a:pt x="2087672" y="8689"/>
                  <a:pt x="2141872" y="11637"/>
                  <a:pt x="2199623" y="13232"/>
                </a:cubicBezTo>
                <a:cubicBezTo>
                  <a:pt x="2273140" y="15225"/>
                  <a:pt x="2346666" y="15008"/>
                  <a:pt x="2420103" y="12601"/>
                </a:cubicBezTo>
                <a:lnTo>
                  <a:pt x="2621330" y="0"/>
                </a:lnTo>
                <a:lnTo>
                  <a:pt x="3076571" y="0"/>
                </a:lnTo>
                <a:lnTo>
                  <a:pt x="2924796" y="36772"/>
                </a:lnTo>
                <a:cubicBezTo>
                  <a:pt x="2603232" y="110795"/>
                  <a:pt x="2272273" y="167441"/>
                  <a:pt x="1946203" y="131277"/>
                </a:cubicBezTo>
                <a:cubicBezTo>
                  <a:pt x="1847872" y="120226"/>
                  <a:pt x="1775939" y="84460"/>
                  <a:pt x="1707026" y="44983"/>
                </a:cubicBezTo>
                <a:close/>
                <a:moveTo>
                  <a:pt x="1007398" y="0"/>
                </a:moveTo>
                <a:lnTo>
                  <a:pt x="1105902" y="0"/>
                </a:lnTo>
                <a:lnTo>
                  <a:pt x="1191939" y="117664"/>
                </a:lnTo>
                <a:cubicBezTo>
                  <a:pt x="1366125" y="341427"/>
                  <a:pt x="1562103" y="551148"/>
                  <a:pt x="1780907" y="743734"/>
                </a:cubicBezTo>
                <a:cubicBezTo>
                  <a:pt x="1801144" y="761313"/>
                  <a:pt x="1821617" y="778348"/>
                  <a:pt x="1841857" y="795932"/>
                </a:cubicBezTo>
                <a:cubicBezTo>
                  <a:pt x="1990610" y="686371"/>
                  <a:pt x="2139633" y="585288"/>
                  <a:pt x="2317896" y="530713"/>
                </a:cubicBezTo>
                <a:cubicBezTo>
                  <a:pt x="2542030" y="462073"/>
                  <a:pt x="2783392" y="434854"/>
                  <a:pt x="3015228" y="399738"/>
                </a:cubicBezTo>
                <a:cubicBezTo>
                  <a:pt x="3052333" y="394202"/>
                  <a:pt x="3010950" y="453937"/>
                  <a:pt x="3000782" y="461219"/>
                </a:cubicBezTo>
                <a:cubicBezTo>
                  <a:pt x="2693972" y="688641"/>
                  <a:pt x="2350770" y="924476"/>
                  <a:pt x="1963190" y="895589"/>
                </a:cubicBezTo>
                <a:cubicBezTo>
                  <a:pt x="2149512" y="1044003"/>
                  <a:pt x="2346363" y="1178199"/>
                  <a:pt x="2552180" y="1298815"/>
                </a:cubicBezTo>
                <a:cubicBezTo>
                  <a:pt x="2674551" y="1263712"/>
                  <a:pt x="2789192" y="1186061"/>
                  <a:pt x="2904618" y="1146081"/>
                </a:cubicBezTo>
                <a:cubicBezTo>
                  <a:pt x="2811839" y="901425"/>
                  <a:pt x="3283913" y="443317"/>
                  <a:pt x="3428829" y="310883"/>
                </a:cubicBezTo>
                <a:cubicBezTo>
                  <a:pt x="3440380" y="300321"/>
                  <a:pt x="3459741" y="295643"/>
                  <a:pt x="3452135" y="318176"/>
                </a:cubicBezTo>
                <a:cubicBezTo>
                  <a:pt x="3377952" y="531416"/>
                  <a:pt x="3301457" y="750112"/>
                  <a:pt x="3169464" y="935661"/>
                </a:cubicBezTo>
                <a:cubicBezTo>
                  <a:pt x="3150662" y="961821"/>
                  <a:pt x="3003773" y="1105010"/>
                  <a:pt x="3049395" y="1070245"/>
                </a:cubicBezTo>
                <a:cubicBezTo>
                  <a:pt x="3162985" y="984423"/>
                  <a:pt x="3272630" y="886628"/>
                  <a:pt x="3401235" y="815534"/>
                </a:cubicBezTo>
                <a:cubicBezTo>
                  <a:pt x="3665893" y="669415"/>
                  <a:pt x="3968082" y="612577"/>
                  <a:pt x="4236947" y="465665"/>
                </a:cubicBezTo>
                <a:cubicBezTo>
                  <a:pt x="4280594" y="441649"/>
                  <a:pt x="4494768" y="287033"/>
                  <a:pt x="4565962" y="350012"/>
                </a:cubicBezTo>
                <a:cubicBezTo>
                  <a:pt x="4574408" y="357446"/>
                  <a:pt x="4561570" y="377121"/>
                  <a:pt x="4557937" y="382666"/>
                </a:cubicBezTo>
                <a:cubicBezTo>
                  <a:pt x="4368036" y="694348"/>
                  <a:pt x="3934455" y="895784"/>
                  <a:pt x="3621049" y="1056676"/>
                </a:cubicBezTo>
                <a:cubicBezTo>
                  <a:pt x="3449155" y="1144851"/>
                  <a:pt x="3289873" y="1230645"/>
                  <a:pt x="3094000" y="1229477"/>
                </a:cubicBezTo>
                <a:cubicBezTo>
                  <a:pt x="2989297" y="1228927"/>
                  <a:pt x="2920834" y="1221837"/>
                  <a:pt x="2813197" y="1263181"/>
                </a:cubicBezTo>
                <a:cubicBezTo>
                  <a:pt x="2746514" y="1288380"/>
                  <a:pt x="2682165" y="1312641"/>
                  <a:pt x="2615776" y="1334114"/>
                </a:cubicBezTo>
                <a:cubicBezTo>
                  <a:pt x="2856074" y="1470609"/>
                  <a:pt x="3106867" y="1588379"/>
                  <a:pt x="3364982" y="1687356"/>
                </a:cubicBezTo>
                <a:cubicBezTo>
                  <a:pt x="3367545" y="1685866"/>
                  <a:pt x="3369560" y="1684144"/>
                  <a:pt x="3371663" y="1683743"/>
                </a:cubicBezTo>
                <a:cubicBezTo>
                  <a:pt x="3559080" y="1639479"/>
                  <a:pt x="3730923" y="1559010"/>
                  <a:pt x="3883310" y="1443899"/>
                </a:cubicBezTo>
                <a:cubicBezTo>
                  <a:pt x="3885702" y="1439761"/>
                  <a:pt x="3888566" y="1434532"/>
                  <a:pt x="3892746" y="1429225"/>
                </a:cubicBezTo>
                <a:cubicBezTo>
                  <a:pt x="4100854" y="1154547"/>
                  <a:pt x="4425526" y="995756"/>
                  <a:pt x="4699980" y="789523"/>
                </a:cubicBezTo>
                <a:lnTo>
                  <a:pt x="4724400" y="769876"/>
                </a:lnTo>
                <a:lnTo>
                  <a:pt x="4724400" y="802845"/>
                </a:lnTo>
                <a:lnTo>
                  <a:pt x="4705958" y="821317"/>
                </a:lnTo>
                <a:cubicBezTo>
                  <a:pt x="4688728" y="839775"/>
                  <a:pt x="4668259" y="862655"/>
                  <a:pt x="4649798" y="877374"/>
                </a:cubicBezTo>
                <a:cubicBezTo>
                  <a:pt x="4443742" y="1038644"/>
                  <a:pt x="4191500" y="1158472"/>
                  <a:pt x="4005326" y="1344259"/>
                </a:cubicBezTo>
                <a:cubicBezTo>
                  <a:pt x="4063256" y="1294104"/>
                  <a:pt x="4132215" y="1254410"/>
                  <a:pt x="4199378" y="1215889"/>
                </a:cubicBezTo>
                <a:cubicBezTo>
                  <a:pt x="4212968" y="1208123"/>
                  <a:pt x="4226555" y="1200357"/>
                  <a:pt x="4239600" y="1192361"/>
                </a:cubicBezTo>
                <a:cubicBezTo>
                  <a:pt x="4399481" y="1099094"/>
                  <a:pt x="4542878" y="976320"/>
                  <a:pt x="4677037" y="858646"/>
                </a:cubicBezTo>
                <a:lnTo>
                  <a:pt x="4724400" y="810414"/>
                </a:lnTo>
                <a:lnTo>
                  <a:pt x="4724400" y="916439"/>
                </a:lnTo>
                <a:lnTo>
                  <a:pt x="4683030" y="982925"/>
                </a:lnTo>
                <a:cubicBezTo>
                  <a:pt x="4504646" y="1237618"/>
                  <a:pt x="4252054" y="1416530"/>
                  <a:pt x="3921884" y="1469889"/>
                </a:cubicBezTo>
                <a:cubicBezTo>
                  <a:pt x="3782100" y="1582602"/>
                  <a:pt x="3625917" y="1667134"/>
                  <a:pt x="3456136" y="1721439"/>
                </a:cubicBezTo>
                <a:cubicBezTo>
                  <a:pt x="3511887" y="1741826"/>
                  <a:pt x="3567869" y="1761662"/>
                  <a:pt x="3624313" y="1780406"/>
                </a:cubicBezTo>
                <a:cubicBezTo>
                  <a:pt x="3850637" y="1855623"/>
                  <a:pt x="4076864" y="1908264"/>
                  <a:pt x="4303638" y="1944400"/>
                </a:cubicBezTo>
                <a:cubicBezTo>
                  <a:pt x="4307581" y="1939634"/>
                  <a:pt x="4311304" y="1935410"/>
                  <a:pt x="4315566" y="1931422"/>
                </a:cubicBezTo>
                <a:cubicBezTo>
                  <a:pt x="4418123" y="1797152"/>
                  <a:pt x="4522970" y="1669642"/>
                  <a:pt x="4664388" y="1574357"/>
                </a:cubicBezTo>
                <a:lnTo>
                  <a:pt x="4724400" y="1537429"/>
                </a:lnTo>
                <a:lnTo>
                  <a:pt x="4724400" y="1589108"/>
                </a:lnTo>
                <a:lnTo>
                  <a:pt x="4644505" y="1640352"/>
                </a:lnTo>
                <a:cubicBezTo>
                  <a:pt x="4543719" y="1713959"/>
                  <a:pt x="4461038" y="1801479"/>
                  <a:pt x="4381603" y="1900149"/>
                </a:cubicBezTo>
                <a:cubicBezTo>
                  <a:pt x="4415438" y="1876488"/>
                  <a:pt x="4447471" y="1849494"/>
                  <a:pt x="4478726" y="1822808"/>
                </a:cubicBezTo>
                <a:cubicBezTo>
                  <a:pt x="4513234" y="1792997"/>
                  <a:pt x="4549530" y="1762011"/>
                  <a:pt x="4588263" y="1735914"/>
                </a:cubicBezTo>
                <a:cubicBezTo>
                  <a:pt x="4619078" y="1714840"/>
                  <a:pt x="4651924" y="1696556"/>
                  <a:pt x="4683216" y="1678902"/>
                </a:cubicBezTo>
                <a:lnTo>
                  <a:pt x="4724400" y="1655121"/>
                </a:lnTo>
                <a:lnTo>
                  <a:pt x="4724400" y="1686869"/>
                </a:lnTo>
                <a:lnTo>
                  <a:pt x="4696172" y="1703058"/>
                </a:lnTo>
                <a:cubicBezTo>
                  <a:pt x="4665104" y="1720165"/>
                  <a:pt x="4632805" y="1738677"/>
                  <a:pt x="4602997" y="1758893"/>
                </a:cubicBezTo>
                <a:cubicBezTo>
                  <a:pt x="4565822" y="1784357"/>
                  <a:pt x="4530304" y="1815035"/>
                  <a:pt x="4496021" y="1844299"/>
                </a:cubicBezTo>
                <a:cubicBezTo>
                  <a:pt x="4470821" y="1865816"/>
                  <a:pt x="4445614" y="1887338"/>
                  <a:pt x="4419004" y="1907617"/>
                </a:cubicBezTo>
                <a:cubicBezTo>
                  <a:pt x="4509516" y="1884856"/>
                  <a:pt x="4599633" y="1841647"/>
                  <a:pt x="4685975" y="1786372"/>
                </a:cubicBezTo>
                <a:lnTo>
                  <a:pt x="4724400" y="1759693"/>
                </a:lnTo>
                <a:lnTo>
                  <a:pt x="4724400" y="1809459"/>
                </a:lnTo>
                <a:lnTo>
                  <a:pt x="4653762" y="1857561"/>
                </a:lnTo>
                <a:cubicBezTo>
                  <a:pt x="4580587" y="1902591"/>
                  <a:pt x="4504944" y="1939172"/>
                  <a:pt x="4428349" y="1963079"/>
                </a:cubicBezTo>
                <a:lnTo>
                  <a:pt x="4724400" y="1990579"/>
                </a:lnTo>
                <a:lnTo>
                  <a:pt x="4724400" y="2065582"/>
                </a:lnTo>
                <a:lnTo>
                  <a:pt x="4686318" y="2063926"/>
                </a:lnTo>
                <a:lnTo>
                  <a:pt x="4724400" y="2085104"/>
                </a:lnTo>
                <a:lnTo>
                  <a:pt x="4724400" y="2178471"/>
                </a:lnTo>
                <a:lnTo>
                  <a:pt x="4617755" y="2122457"/>
                </a:lnTo>
                <a:lnTo>
                  <a:pt x="4724400" y="2196158"/>
                </a:lnTo>
                <a:lnTo>
                  <a:pt x="4724400" y="2230374"/>
                </a:lnTo>
                <a:lnTo>
                  <a:pt x="4573637" y="2126309"/>
                </a:lnTo>
                <a:cubicBezTo>
                  <a:pt x="4608893" y="2177612"/>
                  <a:pt x="4656401" y="2222030"/>
                  <a:pt x="4706850" y="2262541"/>
                </a:cubicBezTo>
                <a:lnTo>
                  <a:pt x="4724400" y="2275857"/>
                </a:lnTo>
                <a:lnTo>
                  <a:pt x="4724400" y="2377131"/>
                </a:lnTo>
                <a:lnTo>
                  <a:pt x="4688201" y="2349925"/>
                </a:lnTo>
                <a:cubicBezTo>
                  <a:pt x="4579462" y="2264619"/>
                  <a:pt x="4483104" y="2181979"/>
                  <a:pt x="4462564" y="2041945"/>
                </a:cubicBezTo>
                <a:cubicBezTo>
                  <a:pt x="4339738" y="2027929"/>
                  <a:pt x="4217123" y="2008847"/>
                  <a:pt x="4094167" y="1984479"/>
                </a:cubicBezTo>
                <a:cubicBezTo>
                  <a:pt x="4361568" y="2318516"/>
                  <a:pt x="4448657" y="2737804"/>
                  <a:pt x="4520397" y="3153822"/>
                </a:cubicBezTo>
                <a:cubicBezTo>
                  <a:pt x="4524234" y="3176690"/>
                  <a:pt x="4478166" y="3233800"/>
                  <a:pt x="4458958" y="3203134"/>
                </a:cubicBezTo>
                <a:cubicBezTo>
                  <a:pt x="4221037" y="2826855"/>
                  <a:pt x="3875607" y="2452063"/>
                  <a:pt x="3972830" y="1973028"/>
                </a:cubicBezTo>
                <a:cubicBezTo>
                  <a:pt x="3973903" y="1968973"/>
                  <a:pt x="3975983" y="1964061"/>
                  <a:pt x="3979154" y="1959605"/>
                </a:cubicBezTo>
                <a:cubicBezTo>
                  <a:pt x="3847070" y="1929437"/>
                  <a:pt x="3715197" y="1894208"/>
                  <a:pt x="3583051" y="1850495"/>
                </a:cubicBezTo>
                <a:cubicBezTo>
                  <a:pt x="3357823" y="1775743"/>
                  <a:pt x="3137042" y="1687421"/>
                  <a:pt x="2922360" y="1586232"/>
                </a:cubicBezTo>
                <a:cubicBezTo>
                  <a:pt x="2956249" y="1697796"/>
                  <a:pt x="3014099" y="1805979"/>
                  <a:pt x="3033099" y="1913175"/>
                </a:cubicBezTo>
                <a:cubicBezTo>
                  <a:pt x="3035371" y="1915419"/>
                  <a:pt x="3037950" y="1918445"/>
                  <a:pt x="3040214" y="1920694"/>
                </a:cubicBezTo>
                <a:cubicBezTo>
                  <a:pt x="3043936" y="1916469"/>
                  <a:pt x="3048200" y="1912482"/>
                  <a:pt x="3051308" y="1911226"/>
                </a:cubicBezTo>
                <a:cubicBezTo>
                  <a:pt x="3335533" y="1788841"/>
                  <a:pt x="3650972" y="2264893"/>
                  <a:pt x="3791335" y="2442781"/>
                </a:cubicBezTo>
                <a:cubicBezTo>
                  <a:pt x="3804329" y="2459223"/>
                  <a:pt x="3763010" y="2515770"/>
                  <a:pt x="3744063" y="2510325"/>
                </a:cubicBezTo>
                <a:cubicBezTo>
                  <a:pt x="3485213" y="2437432"/>
                  <a:pt x="3287280" y="2286035"/>
                  <a:pt x="3103695" y="2105302"/>
                </a:cubicBezTo>
                <a:cubicBezTo>
                  <a:pt x="3126339" y="2333141"/>
                  <a:pt x="3009845" y="2625036"/>
                  <a:pt x="2968137" y="2805672"/>
                </a:cubicBezTo>
                <a:cubicBezTo>
                  <a:pt x="2930699" y="2965580"/>
                  <a:pt x="2891878" y="3078554"/>
                  <a:pt x="2739231" y="3151701"/>
                </a:cubicBezTo>
                <a:cubicBezTo>
                  <a:pt x="2726335" y="3157832"/>
                  <a:pt x="2726972" y="3142650"/>
                  <a:pt x="2728882" y="3135084"/>
                </a:cubicBezTo>
                <a:cubicBezTo>
                  <a:pt x="2806473" y="2811909"/>
                  <a:pt x="2836690" y="2478979"/>
                  <a:pt x="2914282" y="2155807"/>
                </a:cubicBezTo>
                <a:cubicBezTo>
                  <a:pt x="2927505" y="2100241"/>
                  <a:pt x="2969504" y="2020803"/>
                  <a:pt x="2971660" y="1962486"/>
                </a:cubicBezTo>
                <a:cubicBezTo>
                  <a:pt x="2971891" y="1961942"/>
                  <a:pt x="2971575" y="1961166"/>
                  <a:pt x="2971809" y="1960615"/>
                </a:cubicBezTo>
                <a:cubicBezTo>
                  <a:pt x="2971875" y="1957427"/>
                  <a:pt x="2972485" y="1954468"/>
                  <a:pt x="2972315" y="1951821"/>
                </a:cubicBezTo>
                <a:cubicBezTo>
                  <a:pt x="2966359" y="1836632"/>
                  <a:pt x="2865027" y="1683636"/>
                  <a:pt x="2846641" y="1556749"/>
                </a:cubicBezTo>
                <a:cubicBezTo>
                  <a:pt x="2846247" y="1554649"/>
                  <a:pt x="2846851" y="1551688"/>
                  <a:pt x="2847461" y="1548729"/>
                </a:cubicBezTo>
                <a:cubicBezTo>
                  <a:pt x="2570813" y="1412938"/>
                  <a:pt x="2306528" y="1254043"/>
                  <a:pt x="2058558" y="1071804"/>
                </a:cubicBezTo>
                <a:cubicBezTo>
                  <a:pt x="2118947" y="1245450"/>
                  <a:pt x="2231454" y="1407035"/>
                  <a:pt x="2291089" y="1585512"/>
                </a:cubicBezTo>
                <a:cubicBezTo>
                  <a:pt x="2383696" y="1860991"/>
                  <a:pt x="2441466" y="2144264"/>
                  <a:pt x="2473792" y="2432858"/>
                </a:cubicBezTo>
                <a:cubicBezTo>
                  <a:pt x="2475176" y="2446319"/>
                  <a:pt x="2431252" y="2512059"/>
                  <a:pt x="2420124" y="2495762"/>
                </a:cubicBezTo>
                <a:cubicBezTo>
                  <a:pt x="2291230" y="2305989"/>
                  <a:pt x="2208353" y="2083557"/>
                  <a:pt x="2119846" y="1872898"/>
                </a:cubicBezTo>
                <a:cubicBezTo>
                  <a:pt x="2037236" y="1675682"/>
                  <a:pt x="1982639" y="1492905"/>
                  <a:pt x="1995210" y="1288346"/>
                </a:cubicBezTo>
                <a:cubicBezTo>
                  <a:pt x="1948480" y="1372857"/>
                  <a:pt x="1900430" y="1457457"/>
                  <a:pt x="1850975" y="1540820"/>
                </a:cubicBezTo>
                <a:cubicBezTo>
                  <a:pt x="1816437" y="1599587"/>
                  <a:pt x="1789540" y="1661598"/>
                  <a:pt x="1723490" y="1688355"/>
                </a:cubicBezTo>
                <a:cubicBezTo>
                  <a:pt x="1718826" y="1690241"/>
                  <a:pt x="1711811" y="1688563"/>
                  <a:pt x="1710157" y="1683354"/>
                </a:cubicBezTo>
                <a:cubicBezTo>
                  <a:pt x="1675928" y="1583238"/>
                  <a:pt x="1752515" y="1420588"/>
                  <a:pt x="1807265" y="1336896"/>
                </a:cubicBezTo>
                <a:cubicBezTo>
                  <a:pt x="1856904" y="1260695"/>
                  <a:pt x="1925612" y="1200294"/>
                  <a:pt x="2011049" y="1173376"/>
                </a:cubicBezTo>
                <a:cubicBezTo>
                  <a:pt x="2011743" y="1171736"/>
                  <a:pt x="2013211" y="1169782"/>
                  <a:pt x="2014681" y="1167830"/>
                </a:cubicBezTo>
                <a:cubicBezTo>
                  <a:pt x="1995942" y="1119335"/>
                  <a:pt x="1980541" y="1069035"/>
                  <a:pt x="1971037" y="1015438"/>
                </a:cubicBezTo>
                <a:cubicBezTo>
                  <a:pt x="1970873" y="1012795"/>
                  <a:pt x="1971247" y="1010377"/>
                  <a:pt x="1971858" y="1007420"/>
                </a:cubicBezTo>
                <a:cubicBezTo>
                  <a:pt x="1889219" y="944106"/>
                  <a:pt x="1807963" y="877509"/>
                  <a:pt x="1729505" y="808882"/>
                </a:cubicBezTo>
                <a:cubicBezTo>
                  <a:pt x="1652132" y="740719"/>
                  <a:pt x="1577790" y="669969"/>
                  <a:pt x="1506007" y="597733"/>
                </a:cubicBezTo>
                <a:cubicBezTo>
                  <a:pt x="1650265" y="988437"/>
                  <a:pt x="1648039" y="1402749"/>
                  <a:pt x="1499912" y="1795211"/>
                </a:cubicBezTo>
                <a:cubicBezTo>
                  <a:pt x="1496995" y="1803635"/>
                  <a:pt x="1454455" y="1866099"/>
                  <a:pt x="1444926" y="1841464"/>
                </a:cubicBezTo>
                <a:cubicBezTo>
                  <a:pt x="1288444" y="1433999"/>
                  <a:pt x="1179507" y="967467"/>
                  <a:pt x="1425791" y="572788"/>
                </a:cubicBezTo>
                <a:cubicBezTo>
                  <a:pt x="1428418" y="568101"/>
                  <a:pt x="1431907" y="564428"/>
                  <a:pt x="1435390" y="560750"/>
                </a:cubicBezTo>
                <a:cubicBezTo>
                  <a:pt x="1440033" y="554349"/>
                  <a:pt x="1445996" y="547863"/>
                  <a:pt x="1451502" y="542471"/>
                </a:cubicBezTo>
                <a:cubicBezTo>
                  <a:pt x="1361214" y="448553"/>
                  <a:pt x="1275425" y="351231"/>
                  <a:pt x="1194128" y="250903"/>
                </a:cubicBezTo>
                <a:close/>
                <a:moveTo>
                  <a:pt x="890158" y="0"/>
                </a:moveTo>
                <a:lnTo>
                  <a:pt x="937892" y="0"/>
                </a:lnTo>
                <a:lnTo>
                  <a:pt x="924483" y="30495"/>
                </a:lnTo>
                <a:cubicBezTo>
                  <a:pt x="886566" y="121698"/>
                  <a:pt x="856718" y="217584"/>
                  <a:pt x="872288" y="306259"/>
                </a:cubicBezTo>
                <a:cubicBezTo>
                  <a:pt x="896800" y="446040"/>
                  <a:pt x="987449" y="577127"/>
                  <a:pt x="1006247" y="727373"/>
                </a:cubicBezTo>
                <a:cubicBezTo>
                  <a:pt x="1042700" y="1013846"/>
                  <a:pt x="1021035" y="1326579"/>
                  <a:pt x="986481" y="1611960"/>
                </a:cubicBezTo>
                <a:cubicBezTo>
                  <a:pt x="984668" y="1625361"/>
                  <a:pt x="941918" y="1692886"/>
                  <a:pt x="928400" y="1663986"/>
                </a:cubicBezTo>
                <a:cubicBezTo>
                  <a:pt x="723163" y="1233305"/>
                  <a:pt x="596239" y="818387"/>
                  <a:pt x="771281" y="368438"/>
                </a:cubicBezTo>
                <a:lnTo>
                  <a:pt x="200540" y="942511"/>
                </a:lnTo>
                <a:cubicBezTo>
                  <a:pt x="190537" y="952438"/>
                  <a:pt x="161507" y="972341"/>
                  <a:pt x="170253" y="942567"/>
                </a:cubicBezTo>
                <a:cubicBezTo>
                  <a:pt x="222670" y="771614"/>
                  <a:pt x="326261" y="624255"/>
                  <a:pt x="442049" y="489150"/>
                </a:cubicBezTo>
                <a:cubicBezTo>
                  <a:pt x="542966" y="370919"/>
                  <a:pt x="644574" y="322520"/>
                  <a:pt x="788582" y="301724"/>
                </a:cubicBezTo>
                <a:cubicBezTo>
                  <a:pt x="788307" y="293239"/>
                  <a:pt x="787808" y="285302"/>
                  <a:pt x="788312" y="276498"/>
                </a:cubicBezTo>
                <a:cubicBezTo>
                  <a:pt x="793051" y="221208"/>
                  <a:pt x="817827" y="155085"/>
                  <a:pt x="847625" y="89075"/>
                </a:cubicBezTo>
                <a:close/>
                <a:moveTo>
                  <a:pt x="29788" y="0"/>
                </a:moveTo>
                <a:lnTo>
                  <a:pt x="93321" y="0"/>
                </a:lnTo>
                <a:lnTo>
                  <a:pt x="79142" y="68966"/>
                </a:lnTo>
                <a:cubicBezTo>
                  <a:pt x="45734" y="225436"/>
                  <a:pt x="26794" y="379659"/>
                  <a:pt x="21253" y="535687"/>
                </a:cubicBezTo>
                <a:lnTo>
                  <a:pt x="61909" y="380358"/>
                </a:lnTo>
                <a:cubicBezTo>
                  <a:pt x="78826" y="316055"/>
                  <a:pt x="96125" y="249346"/>
                  <a:pt x="118339" y="184712"/>
                </a:cubicBezTo>
                <a:cubicBezTo>
                  <a:pt x="129562" y="152119"/>
                  <a:pt x="141878" y="119997"/>
                  <a:pt x="154192" y="87864"/>
                </a:cubicBezTo>
                <a:lnTo>
                  <a:pt x="186604" y="0"/>
                </a:lnTo>
                <a:lnTo>
                  <a:pt x="216386" y="0"/>
                </a:lnTo>
                <a:lnTo>
                  <a:pt x="180314" y="97640"/>
                </a:lnTo>
                <a:cubicBezTo>
                  <a:pt x="168233" y="129221"/>
                  <a:pt x="155916" y="161350"/>
                  <a:pt x="144924" y="193392"/>
                </a:cubicBezTo>
                <a:cubicBezTo>
                  <a:pt x="123175" y="256933"/>
                  <a:pt x="106102" y="323103"/>
                  <a:pt x="89413" y="386853"/>
                </a:cubicBezTo>
                <a:lnTo>
                  <a:pt x="49686" y="539999"/>
                </a:lnTo>
                <a:cubicBezTo>
                  <a:pt x="112204" y="409054"/>
                  <a:pt x="181190" y="283748"/>
                  <a:pt x="236604" y="152292"/>
                </a:cubicBezTo>
                <a:lnTo>
                  <a:pt x="289375" y="0"/>
                </a:lnTo>
                <a:lnTo>
                  <a:pt x="369729" y="0"/>
                </a:lnTo>
                <a:lnTo>
                  <a:pt x="354160" y="65656"/>
                </a:lnTo>
                <a:cubicBezTo>
                  <a:pt x="272180" y="311007"/>
                  <a:pt x="108679" y="519263"/>
                  <a:pt x="21325" y="763628"/>
                </a:cubicBezTo>
                <a:cubicBezTo>
                  <a:pt x="18671" y="771035"/>
                  <a:pt x="13191" y="778653"/>
                  <a:pt x="6426" y="785104"/>
                </a:cubicBezTo>
                <a:lnTo>
                  <a:pt x="0" y="789215"/>
                </a:lnTo>
                <a:lnTo>
                  <a:pt x="0" y="163142"/>
                </a:lnTo>
                <a:lnTo>
                  <a:pt x="20220" y="37416"/>
                </a:lnTo>
                <a:close/>
              </a:path>
            </a:pathLst>
          </a:cu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18" name="Rectangle 17">
            <a:extLst>
              <a:ext uri="{FF2B5EF4-FFF2-40B4-BE49-F238E27FC236}">
                <a16:creationId xmlns:a16="http://schemas.microsoft.com/office/drawing/2014/main" id="{ED888B23-07FA-482A-96DF-47E31AF1A6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990600"/>
            <a:ext cx="11734800" cy="4876800"/>
          </a:xfrm>
          <a:prstGeom prst="rect">
            <a:avLst/>
          </a:prstGeom>
          <a:ln w="12700" cap="flat" cmpd="sng" algn="ctr">
            <a:noFill/>
            <a:prstDash val="solid"/>
            <a:miter lim="800000"/>
          </a:ln>
          <a:effectLst>
            <a:outerShdw blurRad="317500" algn="ctr" rotWithShape="0">
              <a:schemeClr val="tx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Title 1">
            <a:extLst>
              <a:ext uri="{FF2B5EF4-FFF2-40B4-BE49-F238E27FC236}">
                <a16:creationId xmlns:a16="http://schemas.microsoft.com/office/drawing/2014/main" id="{1556BB00-F7A3-4780-B825-EC77DED98719}"/>
              </a:ext>
            </a:extLst>
          </p:cNvPr>
          <p:cNvSpPr>
            <a:spLocks noGrp="1"/>
          </p:cNvSpPr>
          <p:nvPr>
            <p:ph type="title"/>
          </p:nvPr>
        </p:nvSpPr>
        <p:spPr>
          <a:xfrm>
            <a:off x="336331" y="1421700"/>
            <a:ext cx="4953000" cy="1216153"/>
          </a:xfrm>
        </p:spPr>
        <p:txBody>
          <a:bodyPr vert="horz" lIns="91440" tIns="45720" rIns="91440" bIns="45720" rtlCol="0" anchor="t">
            <a:normAutofit/>
          </a:bodyPr>
          <a:lstStyle/>
          <a:p>
            <a:r>
              <a:rPr lang="en-US" sz="4000" kern="1200" dirty="0">
                <a:solidFill>
                  <a:schemeClr val="tx1"/>
                </a:solidFill>
                <a:latin typeface="Roboto" panose="02000000000000000000" pitchFamily="2" charset="0"/>
                <a:ea typeface="Roboto" panose="02000000000000000000" pitchFamily="2" charset="0"/>
              </a:rPr>
              <a:t>Kas </a:t>
            </a:r>
            <a:r>
              <a:rPr lang="en-US" sz="4000" kern="1200" dirty="0" err="1">
                <a:solidFill>
                  <a:schemeClr val="tx1"/>
                </a:solidFill>
                <a:latin typeface="Roboto" panose="02000000000000000000" pitchFamily="2" charset="0"/>
                <a:ea typeface="Roboto" panose="02000000000000000000" pitchFamily="2" charset="0"/>
              </a:rPr>
              <a:t>ir</a:t>
            </a:r>
            <a:r>
              <a:rPr lang="en-US" sz="4000" kern="1200" dirty="0">
                <a:solidFill>
                  <a:schemeClr val="tx1"/>
                </a:solidFill>
                <a:latin typeface="Roboto" panose="02000000000000000000" pitchFamily="2" charset="0"/>
                <a:ea typeface="Roboto" panose="02000000000000000000" pitchFamily="2" charset="0"/>
              </a:rPr>
              <a:t> ES </a:t>
            </a:r>
            <a:r>
              <a:rPr lang="en-US" sz="4000" kern="1200" dirty="0" err="1">
                <a:solidFill>
                  <a:schemeClr val="tx1"/>
                </a:solidFill>
                <a:latin typeface="Roboto" panose="02000000000000000000" pitchFamily="2" charset="0"/>
                <a:ea typeface="Roboto" panose="02000000000000000000" pitchFamily="2" charset="0"/>
              </a:rPr>
              <a:t>misijas</a:t>
            </a:r>
            <a:r>
              <a:rPr lang="en-US" sz="4000" kern="1200" dirty="0">
                <a:solidFill>
                  <a:schemeClr val="tx1"/>
                </a:solidFill>
                <a:latin typeface="Roboto" panose="02000000000000000000" pitchFamily="2" charset="0"/>
                <a:ea typeface="Roboto" panose="02000000000000000000" pitchFamily="2" charset="0"/>
              </a:rPr>
              <a:t>?</a:t>
            </a:r>
          </a:p>
        </p:txBody>
      </p:sp>
      <p:sp>
        <p:nvSpPr>
          <p:cNvPr id="3" name="Content Placeholder 2">
            <a:extLst>
              <a:ext uri="{FF2B5EF4-FFF2-40B4-BE49-F238E27FC236}">
                <a16:creationId xmlns:a16="http://schemas.microsoft.com/office/drawing/2014/main" id="{17CFBBA0-9039-49A4-A4CE-FA102507B4C3}"/>
              </a:ext>
            </a:extLst>
          </p:cNvPr>
          <p:cNvSpPr>
            <a:spLocks noGrp="1"/>
          </p:cNvSpPr>
          <p:nvPr>
            <p:ph sz="half" idx="1"/>
          </p:nvPr>
        </p:nvSpPr>
        <p:spPr>
          <a:xfrm>
            <a:off x="336331" y="2238463"/>
            <a:ext cx="5302469" cy="3197837"/>
          </a:xfrm>
        </p:spPr>
        <p:txBody>
          <a:bodyPr vert="horz" lIns="91440" tIns="45720" rIns="91440" bIns="45720" rtlCol="0">
            <a:normAutofit/>
          </a:bodyPr>
          <a:lstStyle/>
          <a:p>
            <a:pPr marL="0" indent="0">
              <a:buNone/>
            </a:pPr>
            <a:r>
              <a:rPr lang="lv-LV" sz="1400" b="0" i="0" dirty="0">
                <a:solidFill>
                  <a:schemeClr val="tx1">
                    <a:alpha val="55000"/>
                  </a:schemeClr>
                </a:solidFill>
                <a:effectLst/>
                <a:latin typeface="Roboto" panose="02000000000000000000" pitchFamily="2" charset="0"/>
                <a:ea typeface="Roboto" panose="02000000000000000000" pitchFamily="2" charset="0"/>
              </a:rPr>
              <a:t>ES misijas ir apņemšanās atrisināt dažas no lielākajām problēmām, ar kurām saskaras mūsu pasaule, piemēram, </a:t>
            </a:r>
            <a:r>
              <a:rPr lang="lv-LV" sz="1400" b="0" i="0" dirty="0">
                <a:solidFill>
                  <a:srgbClr val="FFC000"/>
                </a:solidFill>
                <a:effectLst/>
                <a:latin typeface="Roboto" panose="02000000000000000000" pitchFamily="2" charset="0"/>
                <a:ea typeface="Roboto" panose="02000000000000000000" pitchFamily="2" charset="0"/>
              </a:rPr>
              <a:t>cīņa pret vēzi, pielāgošanās klimata pārmaiņām, okeānu aizsardzība, dzīvošana zaļākās pilsētās un augsnes veselība un pārtikas nodrošināšana. </a:t>
            </a:r>
            <a:r>
              <a:rPr lang="lv-LV" sz="1400" b="0" i="0" dirty="0">
                <a:solidFill>
                  <a:schemeClr val="tx1">
                    <a:alpha val="55000"/>
                  </a:schemeClr>
                </a:solidFill>
                <a:effectLst/>
                <a:latin typeface="Roboto" panose="02000000000000000000" pitchFamily="2" charset="0"/>
                <a:ea typeface="Roboto" panose="02000000000000000000" pitchFamily="2" charset="0"/>
              </a:rPr>
              <a:t>
Tie ir pamatprogrammas "Apvārsnis Eiropa" </a:t>
            </a:r>
            <a:r>
              <a:rPr lang="lv-LV" sz="1400" b="0" i="0" u="sng" dirty="0">
                <a:solidFill>
                  <a:schemeClr val="tx1">
                    <a:alpha val="55000"/>
                  </a:schemeClr>
                </a:solidFill>
                <a:effectLst/>
                <a:latin typeface="Roboto" panose="02000000000000000000" pitchFamily="2" charset="0"/>
                <a:ea typeface="Roboto" panose="02000000000000000000" pitchFamily="2" charset="0"/>
              </a:rPr>
              <a:t>neatņemama sastāvdaļa</a:t>
            </a:r>
            <a:r>
              <a:rPr lang="lv-LV" sz="1400" b="0" i="0" dirty="0">
                <a:solidFill>
                  <a:schemeClr val="tx1">
                    <a:alpha val="55000"/>
                  </a:schemeClr>
                </a:solidFill>
                <a:effectLst/>
                <a:latin typeface="Roboto" panose="02000000000000000000" pitchFamily="2" charset="0"/>
                <a:ea typeface="Roboto" panose="02000000000000000000" pitchFamily="2" charset="0"/>
              </a:rPr>
              <a:t>, sākot ar 2021. gadu.
Katra misija </a:t>
            </a:r>
            <a:r>
              <a:rPr lang="lv-LV" sz="1400" b="1" i="0" dirty="0">
                <a:solidFill>
                  <a:schemeClr val="tx1">
                    <a:alpha val="55000"/>
                  </a:schemeClr>
                </a:solidFill>
                <a:effectLst/>
                <a:latin typeface="Roboto" panose="02000000000000000000" pitchFamily="2" charset="0"/>
                <a:ea typeface="Roboto" panose="02000000000000000000" pitchFamily="2" charset="0"/>
              </a:rPr>
              <a:t>darbosies kā darbību portfelis</a:t>
            </a:r>
            <a:r>
              <a:rPr lang="lv-LV" sz="1400" b="0" i="0" dirty="0">
                <a:solidFill>
                  <a:schemeClr val="tx1">
                    <a:alpha val="55000"/>
                  </a:schemeClr>
                </a:solidFill>
                <a:effectLst/>
                <a:latin typeface="Roboto" panose="02000000000000000000" pitchFamily="2" charset="0"/>
                <a:ea typeface="Roboto" panose="02000000000000000000" pitchFamily="2" charset="0"/>
              </a:rPr>
              <a:t>, piemēram, pētniecības projekti, politikas pasākumi vai pat likumdošanas iniciatīvas, lai sasniegtu izmērāmu mērķi, ko nevarētu sasniegt ar atsevišķām darbībām.
	ES misijas palīdzēs sasniegt Eiropas zaļā kursa 	mērķus, Eiropas plānu vēža uzveikšanai, kā arī 	ilgtspējīgas attīstības mērķus.</a:t>
            </a:r>
            <a:endParaRPr lang="en-US" sz="1400" b="0" i="0" dirty="0">
              <a:solidFill>
                <a:schemeClr val="tx1">
                  <a:alpha val="55000"/>
                </a:schemeClr>
              </a:solidFill>
              <a:effectLst/>
              <a:latin typeface="Roboto" panose="02000000000000000000" pitchFamily="2" charset="0"/>
              <a:ea typeface="Roboto" panose="02000000000000000000" pitchFamily="2" charset="0"/>
            </a:endParaRPr>
          </a:p>
        </p:txBody>
      </p:sp>
      <p:pic>
        <p:nvPicPr>
          <p:cNvPr id="5" name="Online Media 4" title="Let’s fulfil our EU missions">
            <a:hlinkClick r:id="" action="ppaction://media"/>
            <a:extLst>
              <a:ext uri="{FF2B5EF4-FFF2-40B4-BE49-F238E27FC236}">
                <a16:creationId xmlns:a16="http://schemas.microsoft.com/office/drawing/2014/main" id="{84238CC9-1181-4C38-A029-88BFCAFB8EAC}"/>
              </a:ext>
            </a:extLst>
          </p:cNvPr>
          <p:cNvPicPr>
            <a:picLocks noGrp="1" noRot="1" noChangeAspect="1"/>
          </p:cNvPicPr>
          <p:nvPr>
            <p:ph sz="half" idx="2"/>
            <a:videoFile r:link="rId1"/>
          </p:nvPr>
        </p:nvPicPr>
        <p:blipFill>
          <a:blip r:embed="rId4"/>
          <a:stretch>
            <a:fillRect/>
          </a:stretch>
        </p:blipFill>
        <p:spPr>
          <a:xfrm>
            <a:off x="5975131" y="2238463"/>
            <a:ext cx="5450562" cy="2848544"/>
          </a:xfrm>
          <a:prstGeom prst="rect">
            <a:avLst/>
          </a:prstGeom>
        </p:spPr>
      </p:pic>
      <p:sp>
        <p:nvSpPr>
          <p:cNvPr id="6" name="Arrow: Right 5">
            <a:extLst>
              <a:ext uri="{FF2B5EF4-FFF2-40B4-BE49-F238E27FC236}">
                <a16:creationId xmlns:a16="http://schemas.microsoft.com/office/drawing/2014/main" id="{16603C18-0729-4F70-A351-EC6823327BD8}"/>
              </a:ext>
            </a:extLst>
          </p:cNvPr>
          <p:cNvSpPr/>
          <p:nvPr/>
        </p:nvSpPr>
        <p:spPr>
          <a:xfrm>
            <a:off x="0" y="4744195"/>
            <a:ext cx="1145628" cy="685624"/>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Tree>
    <p:extLst>
      <p:ext uri="{BB962C8B-B14F-4D97-AF65-F5344CB8AC3E}">
        <p14:creationId xmlns:p14="http://schemas.microsoft.com/office/powerpoint/2010/main" val="4210027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1445</TotalTime>
  <Words>2595</Words>
  <Application>Microsoft Office PowerPoint</Application>
  <PresentationFormat>Widescreen</PresentationFormat>
  <Paragraphs>175</Paragraphs>
  <Slides>41</Slides>
  <Notes>19</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41</vt:i4>
      </vt:variant>
    </vt:vector>
  </HeadingPairs>
  <TitlesOfParts>
    <vt:vector size="48" baseType="lpstr">
      <vt:lpstr>Arial</vt:lpstr>
      <vt:lpstr>Calibri</vt:lpstr>
      <vt:lpstr>Calibri Light</vt:lpstr>
      <vt:lpstr>Roboto</vt:lpstr>
      <vt:lpstr>Tw Cen MT</vt:lpstr>
      <vt:lpstr>Wingdings</vt:lpstr>
      <vt:lpstr>Office Theme</vt:lpstr>
      <vt:lpstr>APVĀRSNIS EIROPA</vt:lpstr>
      <vt:lpstr>PowerPoint Presentation</vt:lpstr>
      <vt:lpstr>Nacionālā kontaktpunkta vecākā eksperte  Valsts izglītības attīstības aģentūrā” (VIAA) # The European Innovation Council (EIC)</vt:lpstr>
      <vt:lpstr>PowerPoint Presentation</vt:lpstr>
      <vt:lpstr>Kas ir Apvārsnis Eiropa?</vt:lpstr>
      <vt:lpstr>PowerPoint Presentation</vt:lpstr>
      <vt:lpstr>Trešais pīlārs «Vadošā loma rūpniecībā» pret «Atvērto inovāciju», iespējams, ir lielākā izmaiņa pamatprogrammas pārejā no  «Apvārsnis 2020» uz «Apvārsnis Eiropa»</vt:lpstr>
      <vt:lpstr>KAS JAUNS?</vt:lpstr>
      <vt:lpstr>Kas ir ES misijas?</vt:lpstr>
      <vt:lpstr>Jomās, kur būs misijas </vt:lpstr>
      <vt:lpstr>Iespēja kļūt par ekspertu</vt:lpstr>
      <vt:lpstr>Kas var kļūt par ekspertu?</vt:lpstr>
      <vt:lpstr>PowerPoint Presentation</vt:lpstr>
      <vt:lpstr>HORIZONTĀLAS PRIORITĀTES</vt:lpstr>
      <vt:lpstr>DZIMUMU  LĪDZTIESĪBAS PLĀNS</vt:lpstr>
      <vt:lpstr>EIC </vt:lpstr>
      <vt:lpstr>EIC Community platforma un Market Place
</vt:lpstr>
      <vt:lpstr>SoE</vt:lpstr>
      <vt:lpstr>Galvenās EIC darba programmas iezīmes</vt:lpstr>
      <vt:lpstr>STRUKTŪRA</vt:lpstr>
      <vt:lpstr>Q&amp;A</vt:lpstr>
      <vt:lpstr>KAFIJAS PAUZE</vt:lpstr>
      <vt:lpstr>APVĀRSNIS EIROPA</vt:lpstr>
      <vt:lpstr>Pathfinder </vt:lpstr>
      <vt:lpstr>Kāpēc jums vajadzētu pieteikties? </vt:lpstr>
      <vt:lpstr>Jūsu projekta paredzamais rezultāts ir principa pierādījums tam, ka iecerētās nākotnes tehnoloģijas galvenās idejas ir realizējamas, tādējādi validējot tās zinātnisko un tehnoloģisko bāzi.</vt:lpstr>
      <vt:lpstr>Vai es varu pieteikties? </vt:lpstr>
      <vt:lpstr>Kādu atbalstu jūs saņemsiet, ja jūsu pieteikums tiks finansēts? </vt:lpstr>
      <vt:lpstr>Kā pieteikties? Cik ilgs laiks nepieciešams? Kā viņi izlemj?</vt:lpstr>
      <vt:lpstr>Pathfinder</vt:lpstr>
      <vt:lpstr>PowerPoint Presentation</vt:lpstr>
      <vt:lpstr>Kāpēc jums vajadzētu pieteikties?</vt:lpstr>
      <vt:lpstr>Vai varat pieteikties?</vt:lpstr>
      <vt:lpstr>Kādu atbalstu jūs saņemsiet, ja jūsu pieteikums tiks finansēts?</vt:lpstr>
      <vt:lpstr>Kā pieteikties? Cik ilgs laiks nepieciešams? Kā viņi izlemj?</vt:lpstr>
      <vt:lpstr>Awareness Inside (Informētība)</vt:lpstr>
      <vt:lpstr>Instrumenti, lai izmērītu un stimulētu aktivitāti smadzeņu audos 
</vt:lpstr>
      <vt:lpstr>Jaunās tehnoloģijas šūnu un gēnu terapijā
</vt:lpstr>
      <vt:lpstr>Jauni ceļi uz zaļā ūdeņraža ražošanu</vt:lpstr>
      <vt:lpstr>Inženierijas materiāli </vt:lpstr>
      <vt:lpstr>KĀ BIJA?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 INTRO</dc:title>
  <dc:creator>Marija Plotniece</dc:creator>
  <cp:lastModifiedBy>Marija Plotniece</cp:lastModifiedBy>
  <cp:revision>53</cp:revision>
  <dcterms:created xsi:type="dcterms:W3CDTF">2021-05-18T09:53:18Z</dcterms:created>
  <dcterms:modified xsi:type="dcterms:W3CDTF">2021-05-19T09:59:04Z</dcterms:modified>
</cp:coreProperties>
</file>