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3" r:id="rId3"/>
  </p:sldMasterIdLst>
  <p:notesMasterIdLst>
    <p:notesMasterId r:id="rId12"/>
  </p:notesMasterIdLst>
  <p:sldIdLst>
    <p:sldId id="258" r:id="rId4"/>
    <p:sldId id="269" r:id="rId5"/>
    <p:sldId id="273" r:id="rId6"/>
    <p:sldId id="272" r:id="rId7"/>
    <p:sldId id="270" r:id="rId8"/>
    <p:sldId id="271" r:id="rId9"/>
    <p:sldId id="274" r:id="rId10"/>
    <p:sldId id="262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26C2DE14-28A0-42B8-B4D1-6A63AA45601A}">
          <p14:sldIdLst>
            <p14:sldId id="258"/>
            <p14:sldId id="269"/>
            <p14:sldId id="273"/>
            <p14:sldId id="272"/>
            <p14:sldId id="270"/>
            <p14:sldId id="271"/>
            <p14:sldId id="274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65" autoAdjust="0"/>
  </p:normalViewPr>
  <p:slideViewPr>
    <p:cSldViewPr>
      <p:cViewPr varScale="1">
        <p:scale>
          <a:sx n="78" d="100"/>
          <a:sy n="78" d="100"/>
        </p:scale>
        <p:origin x="15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99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5364A-B1D0-413A-80DF-CDE829153BD7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AB2D7-FAA3-4560-89EF-67CEA7737D9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895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/>
              <a:t>Hi!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EAB2D7-FAA3-4560-89EF-67CEA7737D91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8711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CB9B55-7337-4999-A9F1-D018C4000592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968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778381-421D-4B34-A7ED-E90F6CB4AFA0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717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B818BF-85CE-41D8-A2D7-ED3F22383585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621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04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02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38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86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17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63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91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3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FD581C-F0AC-4142-88AC-B9022E9527F1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9078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93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731465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DE47-B471-4CC4-AB4D-988475D82F0C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047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DE47-B471-4CC4-AB4D-988475D82F0C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31856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DE47-B471-4CC4-AB4D-988475D82F0C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D3FC2C-6CC3-4F97-A035-4D027AE9A47A}" type="datetime1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754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3C6494-98D6-4A2F-8A91-626823F70689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5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D91196-25FF-449A-8EDE-8FB3CB34D6C8}" type="datetime1">
              <a:rPr lang="pl-PL" smtClean="0"/>
              <a:t>07.06.2021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498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01801F-3B90-470D-A2FC-05E2E6B902CC}" type="datetime1">
              <a:rPr lang="pl-PL" smtClean="0"/>
              <a:t>07.06.2021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17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E325F0-7BB7-4C20-AF48-741A0D087120}" type="datetime1">
              <a:rPr lang="pl-PL" smtClean="0"/>
              <a:t>07.06.2021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508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E07542-CD39-465F-B6D6-173AD360C906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2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51BB24-D4F3-4E14-80AB-F9F36A8BC6B6}" type="datetime1">
              <a:rPr lang="pl-PL" smtClean="0"/>
              <a:t>07.06.2021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4A824B-7A47-4232-8B8D-3BA9766874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841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5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5.jp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5536" y="2924944"/>
            <a:ext cx="8229600" cy="132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59964"/>
            <a:ext cx="46085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973"/>
            <a:ext cx="6461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33" y="6123110"/>
            <a:ext cx="7731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41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03032" cy="685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B5F11-1CBE-4C4A-A1B8-716011C0833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07.06.2021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41B9-62AA-4543-A2B2-2EDBC0420E6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195513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685" y="620688"/>
            <a:ext cx="14938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065963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77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2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rgbClr val="1F287D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v"/>
        <a:defRPr sz="1800" b="1" kern="1200">
          <a:solidFill>
            <a:srgbClr val="1F287D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4DE47-B471-4CC4-AB4D-988475D82F0C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2476-F78C-4377-8188-45791FE2E87C}" type="slidenum">
              <a:rPr lang="pl-PL" smtClean="0"/>
              <a:t>‹#›</a:t>
            </a:fld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01771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869" y="5170017"/>
            <a:ext cx="27003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357" y="5556721"/>
            <a:ext cx="31146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97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9" r:id="rId2"/>
    <p:sldLayoutId id="214748368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429000"/>
            <a:ext cx="8229600" cy="1368152"/>
          </a:xfrm>
        </p:spPr>
        <p:txBody>
          <a:bodyPr>
            <a:normAutofit/>
          </a:bodyPr>
          <a:lstStyle/>
          <a:p>
            <a:r>
              <a:rPr lang="lv-LV" sz="3200" b="1" dirty="0" err="1">
                <a:solidFill>
                  <a:srgbClr val="1F287D"/>
                </a:solidFill>
              </a:rPr>
              <a:t>Welcome</a:t>
            </a:r>
            <a:endParaRPr lang="pl-PL" sz="3200" b="1" dirty="0">
              <a:solidFill>
                <a:srgbClr val="1F287D"/>
              </a:solidFill>
            </a:endParaRPr>
          </a:p>
        </p:txBody>
      </p:sp>
      <p:sp>
        <p:nvSpPr>
          <p:cNvPr id="22" name="Tytuł 1"/>
          <p:cNvSpPr txBox="1">
            <a:spLocks/>
          </p:cNvSpPr>
          <p:nvPr/>
        </p:nvSpPr>
        <p:spPr>
          <a:xfrm>
            <a:off x="562411" y="4869160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2600" b="1" dirty="0">
                <a:solidFill>
                  <a:srgbClr val="1F287D"/>
                </a:solidFill>
              </a:rPr>
              <a:t>Liene Ekša </a:t>
            </a:r>
          </a:p>
          <a:p>
            <a:pPr algn="ctr">
              <a:spcBef>
                <a:spcPts val="0"/>
              </a:spcBef>
            </a:pPr>
            <a:r>
              <a:rPr lang="en-US" sz="2600" b="1" dirty="0">
                <a:solidFill>
                  <a:srgbClr val="1F287D"/>
                </a:solidFill>
                <a:latin typeface="+mj-lt"/>
              </a:rPr>
              <a:t>Marie </a:t>
            </a:r>
            <a:r>
              <a:rPr lang="en-US" sz="2600" b="1" dirty="0" err="1">
                <a:solidFill>
                  <a:srgbClr val="1F287D"/>
                </a:solidFill>
                <a:latin typeface="+mj-lt"/>
              </a:rPr>
              <a:t>Skłodowska</a:t>
            </a:r>
            <a:r>
              <a:rPr lang="en-US" sz="2600" b="1" dirty="0">
                <a:solidFill>
                  <a:srgbClr val="1F287D"/>
                </a:solidFill>
                <a:latin typeface="+mj-lt"/>
              </a:rPr>
              <a:t>-Curie Actions (MSCA)</a:t>
            </a:r>
          </a:p>
          <a:p>
            <a:pPr algn="ctr">
              <a:spcBef>
                <a:spcPts val="0"/>
              </a:spcBef>
            </a:pPr>
            <a:r>
              <a:rPr lang="en-US" sz="2600" b="1" dirty="0">
                <a:solidFill>
                  <a:srgbClr val="1F287D"/>
                </a:solidFill>
              </a:rPr>
              <a:t>Postdoctoral </a:t>
            </a:r>
            <a:r>
              <a:rPr lang="en-US" sz="2600" b="1" dirty="0">
                <a:solidFill>
                  <a:srgbClr val="1F287D"/>
                </a:solidFill>
                <a:latin typeface="+mj-lt"/>
              </a:rPr>
              <a:t>Fellowships (PF) Proposal Writing</a:t>
            </a:r>
            <a:br>
              <a:rPr lang="en-US" sz="2600" b="1" dirty="0">
                <a:solidFill>
                  <a:srgbClr val="1F287D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rPr>
            </a:br>
            <a:r>
              <a:rPr lang="en-US" sz="2600" b="1" dirty="0">
                <a:solidFill>
                  <a:srgbClr val="1F287D"/>
                </a:solidFill>
                <a:latin typeface="+mj-lt"/>
              </a:rPr>
              <a:t>Riga</a:t>
            </a:r>
            <a:r>
              <a:rPr lang="en-US" altLang="de-DE" sz="2600" b="1" dirty="0">
                <a:solidFill>
                  <a:srgbClr val="1F287D"/>
                </a:solidFill>
                <a:latin typeface="+mj-lt"/>
              </a:rPr>
              <a:t>, 7-8 June 2021</a:t>
            </a:r>
            <a:endParaRPr lang="en-US" sz="2600" b="1" dirty="0">
              <a:solidFill>
                <a:srgbClr val="1F287D"/>
              </a:solidFill>
            </a:endParaRPr>
          </a:p>
          <a:p>
            <a:endParaRPr lang="en-US" sz="2600" b="1" dirty="0">
              <a:solidFill>
                <a:srgbClr val="1F287D"/>
              </a:solidFill>
            </a:endParaRPr>
          </a:p>
        </p:txBody>
      </p:sp>
      <p:sp>
        <p:nvSpPr>
          <p:cNvPr id="23" name="Tytuł 1"/>
          <p:cNvSpPr txBox="1">
            <a:spLocks/>
          </p:cNvSpPr>
          <p:nvPr/>
        </p:nvSpPr>
        <p:spPr>
          <a:xfrm>
            <a:off x="5325184" y="198396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1600" b="1" dirty="0" err="1"/>
              <a:t>Zoom</a:t>
            </a:r>
            <a:r>
              <a:rPr lang="pl-PL" sz="1600" b="1" dirty="0"/>
              <a:t>, </a:t>
            </a:r>
            <a:r>
              <a:rPr lang="lv-LV" sz="1600" b="1" dirty="0" err="1"/>
              <a:t>June</a:t>
            </a:r>
            <a:r>
              <a:rPr lang="lv-LV" sz="1600" b="1" dirty="0"/>
              <a:t> 7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219653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/>
              <a:t>House</a:t>
            </a:r>
            <a:r>
              <a:rPr lang="lv-LV" dirty="0"/>
              <a:t> </a:t>
            </a:r>
            <a:r>
              <a:rPr lang="lv-LV" dirty="0" err="1"/>
              <a:t>rules</a:t>
            </a:r>
            <a:endParaRPr lang="pl-P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E685A6-6C80-4CD2-8B27-75627BC95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65470"/>
            <a:ext cx="8008454" cy="379676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0" dirty="0"/>
              <a:t>Keep your microphone muted</a:t>
            </a:r>
            <a:r>
              <a:rPr lang="lv-LV" sz="2000" b="0" dirty="0"/>
              <a:t> </a:t>
            </a:r>
            <a:r>
              <a:rPr lang="lv-LV" sz="2000" b="0" dirty="0" err="1"/>
              <a:t>and</a:t>
            </a:r>
            <a:r>
              <a:rPr lang="lv-LV" sz="2000" b="0" dirty="0"/>
              <a:t> </a:t>
            </a:r>
            <a:r>
              <a:rPr lang="lv-LV" sz="2000" b="0" dirty="0" err="1"/>
              <a:t>camera</a:t>
            </a:r>
            <a:r>
              <a:rPr lang="lv-LV" sz="2000" b="0" dirty="0"/>
              <a:t> </a:t>
            </a:r>
            <a:r>
              <a:rPr lang="lv-LV" sz="2000" b="0" dirty="0" err="1"/>
              <a:t>off</a:t>
            </a:r>
            <a:r>
              <a:rPr lang="en-US" sz="2000" b="0" dirty="0"/>
              <a:t> </a:t>
            </a:r>
            <a:r>
              <a:rPr lang="lv-LV" sz="2000" b="0" dirty="0" err="1"/>
              <a:t>during</a:t>
            </a:r>
            <a:r>
              <a:rPr lang="lv-LV" sz="2000" b="0" dirty="0"/>
              <a:t> </a:t>
            </a:r>
            <a:r>
              <a:rPr lang="lv-LV" sz="2000" b="0" dirty="0" err="1"/>
              <a:t>presentations</a:t>
            </a:r>
            <a:endParaRPr lang="en-US" sz="2000" b="0" dirty="0"/>
          </a:p>
          <a:p>
            <a:pPr marL="457200" indent="-457200">
              <a:buFont typeface="+mj-lt"/>
              <a:buAutoNum type="arabicPeriod"/>
            </a:pPr>
            <a:r>
              <a:rPr lang="en-US" sz="2000" b="0" dirty="0"/>
              <a:t>Please turn on the camera </a:t>
            </a:r>
            <a:r>
              <a:rPr lang="lv-LV" sz="2000" b="0" dirty="0" err="1"/>
              <a:t>during</a:t>
            </a:r>
            <a:r>
              <a:rPr lang="lv-LV" sz="2000" b="0" dirty="0"/>
              <a:t> </a:t>
            </a:r>
            <a:r>
              <a:rPr lang="lv-LV" sz="2000" b="0" dirty="0" err="1"/>
              <a:t>exercises</a:t>
            </a:r>
            <a:endParaRPr lang="en-US" sz="2000" b="0" dirty="0"/>
          </a:p>
          <a:p>
            <a:pPr marL="457200" indent="-457200">
              <a:buFont typeface="+mj-lt"/>
              <a:buAutoNum type="arabicPeriod"/>
            </a:pPr>
            <a:r>
              <a:rPr lang="en-US" sz="2000" b="0" dirty="0"/>
              <a:t>Type your question in the chat 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0" dirty="0"/>
              <a:t>Be active</a:t>
            </a:r>
            <a:r>
              <a:rPr lang="lv-LV" sz="2000" b="0" dirty="0"/>
              <a:t> </a:t>
            </a:r>
            <a:r>
              <a:rPr lang="en-US" sz="2000" b="0" dirty="0"/>
              <a:t>and participate in exercises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0" dirty="0"/>
              <a:t>Do not forget to turn off the sound of your phone!</a:t>
            </a:r>
            <a:r>
              <a:rPr lang="lv-LV" sz="2000" b="0" dirty="0"/>
              <a:t> </a:t>
            </a:r>
            <a:r>
              <a:rPr lang="lv-LV" sz="2000" b="0" dirty="0">
                <a:sym typeface="Wingdings" panose="05000000000000000000" pitchFamily="2" charset="2"/>
              </a:rPr>
              <a:t> </a:t>
            </a:r>
            <a:endParaRPr lang="lv-LV" sz="2000" b="0" dirty="0"/>
          </a:p>
          <a:p>
            <a:pPr marL="457200" indent="-457200">
              <a:buFont typeface="+mj-lt"/>
              <a:buAutoNum type="arabicPeriod"/>
            </a:pPr>
            <a:r>
              <a:rPr lang="lv-LV" sz="2000" b="0" dirty="0" err="1"/>
              <a:t>Be</a:t>
            </a:r>
            <a:r>
              <a:rPr lang="lv-LV" sz="2000" b="0" dirty="0"/>
              <a:t> </a:t>
            </a:r>
            <a:r>
              <a:rPr lang="lv-LV" sz="2000" b="0" dirty="0" err="1"/>
              <a:t>on</a:t>
            </a:r>
            <a:r>
              <a:rPr lang="lv-LV" sz="2000" b="0" dirty="0"/>
              <a:t> </a:t>
            </a:r>
            <a:r>
              <a:rPr lang="lv-LV" sz="2000" b="0" dirty="0" err="1"/>
              <a:t>time</a:t>
            </a:r>
            <a:r>
              <a:rPr lang="lv-LV" sz="2000" b="0" dirty="0"/>
              <a:t>!</a:t>
            </a:r>
          </a:p>
          <a:p>
            <a:pPr marL="457200" indent="-457200">
              <a:buFont typeface="+mj-lt"/>
              <a:buAutoNum type="arabicPeriod"/>
            </a:pPr>
            <a:r>
              <a:rPr lang="lv-LV" sz="2000" b="0" dirty="0" err="1"/>
              <a:t>Respect</a:t>
            </a:r>
            <a:r>
              <a:rPr lang="lv-LV" sz="2000" b="0" dirty="0"/>
              <a:t> </a:t>
            </a:r>
            <a:r>
              <a:rPr lang="lv-LV" sz="2000" b="0" dirty="0" err="1"/>
              <a:t>the</a:t>
            </a:r>
            <a:r>
              <a:rPr lang="lv-LV" sz="2000" b="0" dirty="0"/>
              <a:t> </a:t>
            </a:r>
            <a:r>
              <a:rPr lang="lv-LV" sz="2000" b="0" dirty="0" err="1"/>
              <a:t>speaker</a:t>
            </a:r>
            <a:endParaRPr lang="en-US" sz="2000" b="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B2D7F4B-C6DA-43E7-9C58-AEEAF47F9639}"/>
              </a:ext>
            </a:extLst>
          </p:cNvPr>
          <p:cNvGrpSpPr/>
          <p:nvPr/>
        </p:nvGrpSpPr>
        <p:grpSpPr>
          <a:xfrm>
            <a:off x="1475656" y="5090135"/>
            <a:ext cx="6400946" cy="944208"/>
            <a:chOff x="235953" y="5085184"/>
            <a:chExt cx="8720769" cy="1520272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2805458-A65B-4F35-856C-EAE46C3F33BA}"/>
                </a:ext>
              </a:extLst>
            </p:cNvPr>
            <p:cNvSpPr/>
            <p:nvPr/>
          </p:nvSpPr>
          <p:spPr>
            <a:xfrm>
              <a:off x="235953" y="5085184"/>
              <a:ext cx="8720769" cy="152027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pic>
          <p:nvPicPr>
            <p:cNvPr id="21" name="Picture 20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A885722-B008-440A-9170-0AADD2153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73" y="5221334"/>
              <a:ext cx="1219048" cy="1219048"/>
            </a:xfrm>
            <a:prstGeom prst="rect">
              <a:avLst/>
            </a:prstGeom>
            <a:noFill/>
          </p:spPr>
        </p:pic>
        <p:pic>
          <p:nvPicPr>
            <p:cNvPr id="23" name="Picture 2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2C6C9F55-A28E-449F-9B92-9DF09CAB5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1484" y="5234767"/>
              <a:ext cx="1219048" cy="1219048"/>
            </a:xfrm>
            <a:prstGeom prst="rect">
              <a:avLst/>
            </a:prstGeom>
          </p:spPr>
        </p:pic>
        <p:pic>
          <p:nvPicPr>
            <p:cNvPr id="33" name="Picture 3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C1815EDC-1637-4189-950F-85E00DEB9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609" y="5152850"/>
              <a:ext cx="1219048" cy="1219048"/>
            </a:xfrm>
            <a:prstGeom prst="rect">
              <a:avLst/>
            </a:prstGeom>
          </p:spPr>
        </p:pic>
        <p:pic>
          <p:nvPicPr>
            <p:cNvPr id="25" name="Picture 2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4E21FDD1-899C-4471-A4E2-C85FC1B7E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985" y="5156818"/>
              <a:ext cx="1219048" cy="1219048"/>
            </a:xfrm>
            <a:prstGeom prst="rect">
              <a:avLst/>
            </a:prstGeom>
          </p:spPr>
        </p:pic>
        <p:pic>
          <p:nvPicPr>
            <p:cNvPr id="37" name="Picture 36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23DF9B2-ED6A-41CE-A05F-B8F752C4F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718" y="5196148"/>
              <a:ext cx="1219048" cy="1219048"/>
            </a:xfrm>
            <a:prstGeom prst="rect">
              <a:avLst/>
            </a:prstGeom>
          </p:spPr>
        </p:pic>
        <p:pic>
          <p:nvPicPr>
            <p:cNvPr id="35" name="Picture 3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D940FF3-B60A-4F9B-B6C0-D88945419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451" y="5234767"/>
              <a:ext cx="1219048" cy="1219048"/>
            </a:xfrm>
            <a:prstGeom prst="rect">
              <a:avLst/>
            </a:prstGeom>
          </p:spPr>
        </p:pic>
        <p:pic>
          <p:nvPicPr>
            <p:cNvPr id="41" name="Picture 40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241578A2-32AD-4893-B655-DB2A70E56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2436" y="5304805"/>
              <a:ext cx="1219048" cy="12190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156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CC895-2877-47CB-8165-851E422DD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/>
              <a:t>Our</a:t>
            </a:r>
            <a:r>
              <a:rPr lang="lv-LV" dirty="0"/>
              <a:t> </a:t>
            </a:r>
            <a:r>
              <a:rPr lang="lv-LV" dirty="0" err="1"/>
              <a:t>message</a:t>
            </a:r>
            <a:r>
              <a:rPr lang="lv-LV" dirty="0"/>
              <a:t> to </a:t>
            </a:r>
            <a:r>
              <a:rPr lang="lv-LV" dirty="0" err="1"/>
              <a:t>You</a:t>
            </a:r>
            <a:endParaRPr lang="lv-LV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57F08F3-3448-4461-BCC5-CEC99460F5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50" t="32537" r="25588" b="12164"/>
          <a:stretch/>
        </p:blipFill>
        <p:spPr>
          <a:xfrm>
            <a:off x="1907704" y="1268760"/>
            <a:ext cx="5785273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1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3CCE7-A43E-4882-8921-C8856063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err="1"/>
              <a:t>What</a:t>
            </a:r>
            <a:r>
              <a:rPr lang="lv-LV" dirty="0"/>
              <a:t> </a:t>
            </a:r>
            <a:r>
              <a:rPr lang="lv-LV" dirty="0" err="1"/>
              <a:t>is</a:t>
            </a:r>
            <a:r>
              <a:rPr lang="lv-LV" dirty="0"/>
              <a:t> </a:t>
            </a:r>
            <a:r>
              <a:rPr lang="lv-LV" dirty="0" err="1"/>
              <a:t>this</a:t>
            </a:r>
            <a:r>
              <a:rPr lang="lv-LV" dirty="0"/>
              <a:t> </a:t>
            </a:r>
            <a:r>
              <a:rPr lang="lv-LV" dirty="0" err="1"/>
              <a:t>event</a:t>
            </a:r>
            <a:r>
              <a:rPr lang="lv-LV" dirty="0"/>
              <a:t>?</a:t>
            </a:r>
            <a:br>
              <a:rPr lang="lv-LV" dirty="0"/>
            </a:b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3F1A9-671B-4DCE-82D1-5F193A4EC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>
                <a:solidFill>
                  <a:srgbClr val="002060"/>
                </a:solidFill>
              </a:rPr>
              <a:t>Online </a:t>
            </a:r>
            <a:r>
              <a:rPr lang="lv-LV" dirty="0" err="1">
                <a:solidFill>
                  <a:srgbClr val="002060"/>
                </a:solidFill>
              </a:rPr>
              <a:t>training</a:t>
            </a:r>
            <a:r>
              <a:rPr lang="lv-LV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organized under Net4Mobility+ project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Teamwork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Benefit</a:t>
            </a:r>
            <a:r>
              <a:rPr lang="lv-LV" dirty="0">
                <a:solidFill>
                  <a:srgbClr val="002060"/>
                </a:solidFill>
              </a:rPr>
              <a:t>s</a:t>
            </a:r>
            <a:r>
              <a:rPr lang="en-US" dirty="0">
                <a:solidFill>
                  <a:srgbClr val="002060"/>
                </a:solidFill>
              </a:rPr>
              <a:t> to all involved </a:t>
            </a:r>
          </a:p>
          <a:p>
            <a:endParaRPr lang="lv-LV" dirty="0">
              <a:solidFill>
                <a:srgbClr val="002060"/>
              </a:solidFill>
            </a:endParaRPr>
          </a:p>
          <a:p>
            <a:endParaRPr lang="lv-LV" dirty="0"/>
          </a:p>
        </p:txBody>
      </p:sp>
      <p:pic>
        <p:nvPicPr>
          <p:cNvPr id="1026" name="Picture 2" descr="Is train the trainer session important? - The Yellow Spot">
            <a:extLst>
              <a:ext uri="{FF2B5EF4-FFF2-40B4-BE49-F238E27FC236}">
                <a16:creationId xmlns:a16="http://schemas.microsoft.com/office/drawing/2014/main" id="{CB72328A-1EB2-4306-AFC0-3BFCC4C9A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83" y="1988840"/>
            <a:ext cx="4000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59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3115-611A-4B91-BCC2-C8A64B9CE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team</a:t>
            </a:r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A picture containing text, dressed&#10;&#10;Description automatically generated">
            <a:extLst>
              <a:ext uri="{FF2B5EF4-FFF2-40B4-BE49-F238E27FC236}">
                <a16:creationId xmlns:a16="http://schemas.microsoft.com/office/drawing/2014/main" id="{20EEC9C5-0EBE-4EC3-B5CB-EC37FAC5A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334" y="4381324"/>
            <a:ext cx="1632637" cy="2066995"/>
          </a:xfrm>
          <a:prstGeom prst="rect">
            <a:avLst/>
          </a:prstGeom>
        </p:spPr>
      </p:pic>
      <p:pic>
        <p:nvPicPr>
          <p:cNvPr id="7" name="Picture 6" descr="A picture containing person, wall, indoor, wearing&#10;&#10;Description automatically generated">
            <a:extLst>
              <a:ext uri="{FF2B5EF4-FFF2-40B4-BE49-F238E27FC236}">
                <a16:creationId xmlns:a16="http://schemas.microsoft.com/office/drawing/2014/main" id="{96607742-5BDD-45BF-958D-4245C8C78C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01540"/>
            <a:ext cx="2504148" cy="1789212"/>
          </a:xfrm>
          <a:prstGeom prst="rect">
            <a:avLst/>
          </a:prstGeom>
        </p:spPr>
      </p:pic>
      <p:pic>
        <p:nvPicPr>
          <p:cNvPr id="9" name="Picture 8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9E2F3A84-DEBF-41DC-8A14-A59DC90C83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806" y="1728396"/>
            <a:ext cx="1391426" cy="1948350"/>
          </a:xfrm>
          <a:prstGeom prst="rect">
            <a:avLst/>
          </a:prstGeom>
        </p:spPr>
      </p:pic>
      <p:pic>
        <p:nvPicPr>
          <p:cNvPr id="11" name="Picture 10" descr="A person in a black coat&#10;&#10;Description automatically generated with low confidence">
            <a:extLst>
              <a:ext uri="{FF2B5EF4-FFF2-40B4-BE49-F238E27FC236}">
                <a16:creationId xmlns:a16="http://schemas.microsoft.com/office/drawing/2014/main" id="{E3BB2DE5-A5B9-4DCA-9AE4-29398EEA27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31" y="4449500"/>
            <a:ext cx="1632637" cy="20380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A4F0CF5-48D1-4061-9EA3-6B8E8E1687AE}"/>
              </a:ext>
            </a:extLst>
          </p:cNvPr>
          <p:cNvSpPr txBox="1"/>
          <p:nvPr/>
        </p:nvSpPr>
        <p:spPr>
          <a:xfrm>
            <a:off x="1801725" y="1374735"/>
            <a:ext cx="21400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Katrin </a:t>
            </a:r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Schaarchmidt</a:t>
            </a:r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34DD46-C0B5-4916-9C8F-56234A5FBCB1}"/>
              </a:ext>
            </a:extLst>
          </p:cNvPr>
          <p:cNvSpPr txBox="1"/>
          <p:nvPr/>
        </p:nvSpPr>
        <p:spPr>
          <a:xfrm>
            <a:off x="5177562" y="1269495"/>
            <a:ext cx="1573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Vanessa Sooth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DDDD05-4198-4A6E-8595-A0F4282220EF}"/>
              </a:ext>
            </a:extLst>
          </p:cNvPr>
          <p:cNvSpPr txBox="1"/>
          <p:nvPr/>
        </p:nvSpPr>
        <p:spPr>
          <a:xfrm>
            <a:off x="3857157" y="3870419"/>
            <a:ext cx="1573914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Liene Ekša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A4B073-E250-49FE-A086-BF1E941579A1}"/>
              </a:ext>
            </a:extLst>
          </p:cNvPr>
          <p:cNvSpPr txBox="1"/>
          <p:nvPr/>
        </p:nvSpPr>
        <p:spPr>
          <a:xfrm>
            <a:off x="1297074" y="3959987"/>
            <a:ext cx="4768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>
                <a:solidFill>
                  <a:schemeClr val="accent1">
                    <a:lumMod val="50000"/>
                  </a:schemeClr>
                </a:solidFill>
                <a:latin typeface="Abadi" panose="020B0604020202020204" pitchFamily="34" charset="0"/>
              </a:rPr>
              <a:t>Ş</a:t>
            </a:r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eyma </a:t>
            </a:r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Sayimlar</a:t>
            </a:r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8C24EF-E1A8-44BE-955E-85CF8868D4D7}"/>
              </a:ext>
            </a:extLst>
          </p:cNvPr>
          <p:cNvSpPr txBox="1"/>
          <p:nvPr/>
        </p:nvSpPr>
        <p:spPr>
          <a:xfrm>
            <a:off x="6122407" y="4011992"/>
            <a:ext cx="3750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Viktoras</a:t>
            </a:r>
            <a:r>
              <a:rPr lang="lv-LV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dirty="0" err="1">
                <a:solidFill>
                  <a:schemeClr val="accent1">
                    <a:lumMod val="50000"/>
                  </a:schemeClr>
                </a:solidFill>
              </a:rPr>
              <a:t>Mongirdas</a:t>
            </a:r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" name="Picture 27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79BC8B28-C849-4AB4-AE56-546F9089BC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157" y="4329319"/>
            <a:ext cx="1330379" cy="211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77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FDF1-2ABD-4369-94B8-DB6E22C3A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2000" b="1" dirty="0">
                <a:solidFill>
                  <a:srgbClr val="1F287D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AGENDA DAY 1 – 7 June 2021</a:t>
            </a:r>
            <a:br>
              <a:rPr lang="lv-LV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000" b="1" dirty="0">
                <a:solidFill>
                  <a:srgbClr val="1F287D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13.00-16.30 EEST</a:t>
            </a:r>
            <a:endParaRPr lang="lv-LV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C611CF7-8089-4954-81F4-0D347D7A72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307623"/>
              </p:ext>
            </p:extLst>
          </p:nvPr>
        </p:nvGraphicFramePr>
        <p:xfrm>
          <a:off x="318356" y="1268760"/>
          <a:ext cx="8507288" cy="4969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8368">
                  <a:extLst>
                    <a:ext uri="{9D8B030D-6E8A-4147-A177-3AD203B41FA5}">
                      <a16:colId xmlns:a16="http://schemas.microsoft.com/office/drawing/2014/main" val="129762745"/>
                    </a:ext>
                  </a:extLst>
                </a:gridCol>
                <a:gridCol w="4639258">
                  <a:extLst>
                    <a:ext uri="{9D8B030D-6E8A-4147-A177-3AD203B41FA5}">
                      <a16:colId xmlns:a16="http://schemas.microsoft.com/office/drawing/2014/main" val="623488761"/>
                    </a:ext>
                  </a:extLst>
                </a:gridCol>
                <a:gridCol w="2299662">
                  <a:extLst>
                    <a:ext uri="{9D8B030D-6E8A-4147-A177-3AD203B41FA5}">
                      <a16:colId xmlns:a16="http://schemas.microsoft.com/office/drawing/2014/main" val="3041273095"/>
                    </a:ext>
                  </a:extLst>
                </a:gridCol>
              </a:tblGrid>
              <a:tr h="315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13.00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Beginning of day 1 </a:t>
                      </a:r>
                      <a:endParaRPr lang="lv-LV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476458"/>
                  </a:ext>
                </a:extLst>
              </a:tr>
              <a:tr h="315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Welcome and Introduction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Liene Ekša , NCP Latvia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2959294"/>
                  </a:ext>
                </a:extLst>
              </a:tr>
              <a:tr h="9907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What can NCPs and Net4mobility+ project do for researchers</a:t>
                      </a:r>
                      <a:endParaRPr lang="lv-LV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Anna Wiśniewska,</a:t>
                      </a:r>
                      <a:br>
                        <a:rPr lang="hr-HR" sz="1600">
                          <a:effectLst/>
                        </a:rPr>
                      </a:br>
                      <a:r>
                        <a:rPr lang="hr-HR" sz="1600">
                          <a:effectLst/>
                        </a:rPr>
                        <a:t>N4Mobility+ coordinator,</a:t>
                      </a:r>
                      <a:br>
                        <a:rPr lang="hr-HR" sz="1600">
                          <a:effectLst/>
                        </a:rPr>
                      </a:br>
                      <a:r>
                        <a:rPr lang="hr-HR" sz="1600">
                          <a:effectLst/>
                        </a:rPr>
                        <a:t>NCP Poland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3017342"/>
                  </a:ext>
                </a:extLst>
              </a:tr>
              <a:tr h="4897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What is an PF and what is funded?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Şeyma Sayimlar, NCP Turkey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9131369"/>
                  </a:ext>
                </a:extLst>
              </a:tr>
              <a:tr h="297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PF Quiz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Liene Ekša , NCP Latvia</a:t>
                      </a:r>
                      <a:endParaRPr lang="lv-LV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2673394"/>
                  </a:ext>
                </a:extLst>
              </a:tr>
              <a:tr h="315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14.25- 14.40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COFFEE BREAK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193663"/>
                  </a:ext>
                </a:extLst>
              </a:tr>
              <a:tr h="29762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Testimonial of a successful applicant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Dr. Kristaps Kļaviņš, RTU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5228919"/>
                  </a:ext>
                </a:extLst>
              </a:tr>
              <a:tr h="489788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How are proposals submitted and evaluated?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Viktoras Mongirdas, NCP Lithuania</a:t>
                      </a:r>
                      <a:endParaRPr lang="lv-LV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845613"/>
                  </a:ext>
                </a:extLst>
              </a:tr>
              <a:tr h="315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15.30 – 15:40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COFFEE BREAK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343274"/>
                  </a:ext>
                </a:extLst>
              </a:tr>
              <a:tr h="48978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General Overview of the proposal: Structure, Abstract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Liene Ekša , NCP Latvia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1209657"/>
                  </a:ext>
                </a:extLst>
              </a:tr>
              <a:tr h="31506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Wrap-up of the first day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Liene Ekša , NCP Latvia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2961124"/>
                  </a:ext>
                </a:extLst>
              </a:tr>
              <a:tr h="297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16.30</a:t>
                      </a:r>
                      <a:endParaRPr lang="lv-LV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END OF DAY 1</a:t>
                      </a:r>
                      <a:endParaRPr lang="lv-LV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461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750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D95C-213F-485F-A144-CFFE768D1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800" b="1" dirty="0">
                <a:solidFill>
                  <a:srgbClr val="1F287D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1" dirty="0">
                <a:solidFill>
                  <a:srgbClr val="1F287D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AGENDA DAY 2 – 8 June 2021</a:t>
            </a:r>
            <a:b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1" dirty="0">
                <a:solidFill>
                  <a:srgbClr val="1F287D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9.00-13.15 EEST</a:t>
            </a:r>
            <a:b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lv-LV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FFA349-0C2E-456F-BCAF-61D1A79A9C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952895"/>
              </p:ext>
            </p:extLst>
          </p:nvPr>
        </p:nvGraphicFramePr>
        <p:xfrm>
          <a:off x="323529" y="980728"/>
          <a:ext cx="8208912" cy="5762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691261821"/>
                    </a:ext>
                  </a:extLst>
                </a:gridCol>
                <a:gridCol w="4018554">
                  <a:extLst>
                    <a:ext uri="{9D8B030D-6E8A-4147-A177-3AD203B41FA5}">
                      <a16:colId xmlns:a16="http://schemas.microsoft.com/office/drawing/2014/main" val="825363345"/>
                    </a:ext>
                  </a:extLst>
                </a:gridCol>
                <a:gridCol w="3038231">
                  <a:extLst>
                    <a:ext uri="{9D8B030D-6E8A-4147-A177-3AD203B41FA5}">
                      <a16:colId xmlns:a16="http://schemas.microsoft.com/office/drawing/2014/main" val="3904719555"/>
                    </a:ext>
                  </a:extLst>
                </a:gridCol>
              </a:tblGrid>
              <a:tr h="3352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9.00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Beginning of the second day 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297143"/>
                  </a:ext>
                </a:extLst>
              </a:tr>
              <a:tr h="371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Welcome and introduction to the second day of the training 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Liene Ekša , NCP Latvia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2771995966"/>
                  </a:ext>
                </a:extLst>
              </a:tr>
              <a:tr h="549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 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How to write part 1 „Excellence“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Katrin Schaarschmidt, NCP Germany +Vanessa Sooth, NCP Germany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1683370783"/>
                  </a:ext>
                </a:extLst>
              </a:tr>
              <a:tr h="3167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Group work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924927"/>
                  </a:ext>
                </a:extLst>
              </a:tr>
              <a:tr h="3167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10.20-10.35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COFFEE BREAK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661670"/>
                  </a:ext>
                </a:extLst>
              </a:tr>
              <a:tr h="549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How to write part 2 „Impact“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Katrin Schaarschmidt, NCP Germany +Vanessa Sooth, NCP Germany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4249245758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Group work 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875627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11.20-11.30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COFFEE BREAK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782436"/>
                  </a:ext>
                </a:extLst>
              </a:tr>
              <a:tr h="549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 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How to write part 3 „Implementation“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Katrin Schaarschmidt, NCP Germany +Vanessa Sooth, NCP Germany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2281203927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Group work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49242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Tips and Hints on how to write a successful proposal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Şeyma Sayimlar, NCP Turkey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140769952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Presentation of the services offered by the Latvian NCP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Liene Ekša , NCP Latvia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2552443837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 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Wrap-up and Q&amp;A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All trainers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extLst>
                  <a:ext uri="{0D108BD9-81ED-4DB2-BD59-A6C34878D82A}">
                    <a16:rowId xmlns:a16="http://schemas.microsoft.com/office/drawing/2014/main" val="2793387827"/>
                  </a:ext>
                </a:extLst>
              </a:tr>
              <a:tr h="3755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>
                          <a:effectLst/>
                        </a:rPr>
                        <a:t>13.15</a:t>
                      </a:r>
                      <a:endParaRPr lang="lv-LV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400" dirty="0">
                          <a:effectLst/>
                        </a:rPr>
                        <a:t>END OF DAY 2</a:t>
                      </a:r>
                      <a:endParaRPr lang="lv-LV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28" marR="58628" marT="0" marB="0"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778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954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200" b="1" dirty="0" err="1">
                <a:solidFill>
                  <a:srgbClr val="1F287D"/>
                </a:solidFill>
              </a:rPr>
              <a:t>Thank</a:t>
            </a:r>
            <a:r>
              <a:rPr lang="pl-PL" sz="3200" b="1" dirty="0">
                <a:solidFill>
                  <a:srgbClr val="1F287D"/>
                </a:solidFill>
              </a:rPr>
              <a:t>  </a:t>
            </a:r>
            <a:r>
              <a:rPr lang="pl-PL" sz="3200" b="1" dirty="0" err="1">
                <a:solidFill>
                  <a:srgbClr val="1F287D"/>
                </a:solidFill>
              </a:rPr>
              <a:t>you</a:t>
            </a:r>
            <a:r>
              <a:rPr lang="pl-PL" sz="3200" b="1" dirty="0">
                <a:solidFill>
                  <a:srgbClr val="1F287D"/>
                </a:solidFill>
              </a:rPr>
              <a:t> </a:t>
            </a: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824B-7A47-4232-8B8D-3BA9766874B2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4333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7245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404</Words>
  <Application>Microsoft Office PowerPoint</Application>
  <PresentationFormat>On-screen Show (4:3)</PresentationFormat>
  <Paragraphs>97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 Unicode MS</vt:lpstr>
      <vt:lpstr>Abadi</vt:lpstr>
      <vt:lpstr>Arial</vt:lpstr>
      <vt:lpstr>Arial Narrow</vt:lpstr>
      <vt:lpstr>Calibri</vt:lpstr>
      <vt:lpstr>Cambria</vt:lpstr>
      <vt:lpstr>Wingdings</vt:lpstr>
      <vt:lpstr>Motyw pakietu Office</vt:lpstr>
      <vt:lpstr>1_Motyw pakietu Office</vt:lpstr>
      <vt:lpstr>Projekt niestandardowy</vt:lpstr>
      <vt:lpstr>Welcome</vt:lpstr>
      <vt:lpstr>House rules</vt:lpstr>
      <vt:lpstr>Our message to You</vt:lpstr>
      <vt:lpstr>What is this event? </vt:lpstr>
      <vt:lpstr>The team</vt:lpstr>
      <vt:lpstr>AGENDA DAY 1 – 7 June 2021 13.00-16.30 EEST</vt:lpstr>
      <vt:lpstr>  AGENDA DAY 2 – 8 June 2021 9.00-13.15 EEST </vt:lpstr>
      <vt:lpstr>Thank 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AWiśniewska</dc:creator>
  <cp:lastModifiedBy>Liene Ekša</cp:lastModifiedBy>
  <cp:revision>56</cp:revision>
  <dcterms:created xsi:type="dcterms:W3CDTF">2018-04-08T12:46:38Z</dcterms:created>
  <dcterms:modified xsi:type="dcterms:W3CDTF">2021-06-07T10:24:48Z</dcterms:modified>
</cp:coreProperties>
</file>