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heme/themeOverride1.xml" ContentType="application/vnd.openxmlformats-officedocument.themeOverride+xml"/>
  <Override PartName="/ppt/notesSlides/notesSlide27.xml" ContentType="application/vnd.openxmlformats-officedocument.presentationml.notesSlide+xml"/>
  <Override PartName="/ppt/theme/themeOverride2.xml" ContentType="application/vnd.openxmlformats-officedocument.themeOverride+xml"/>
  <Override PartName="/ppt/notesSlides/notesSlide28.xml" ContentType="application/vnd.openxmlformats-officedocument.presentationml.notesSlide+xml"/>
  <Override PartName="/ppt/theme/themeOverride3.xml" ContentType="application/vnd.openxmlformats-officedocument.themeOverride+xml"/>
  <Override PartName="/ppt/notesSlides/notesSlide29.xml" ContentType="application/vnd.openxmlformats-officedocument.presentationml.notesSlide+xml"/>
  <Override PartName="/ppt/theme/themeOverride4.xml" ContentType="application/vnd.openxmlformats-officedocument.themeOverride+xml"/>
  <Override PartName="/ppt/notesSlides/notesSlide30.xml" ContentType="application/vnd.openxmlformats-officedocument.presentationml.notesSlide+xml"/>
  <Override PartName="/ppt/theme/themeOverride5.xml" ContentType="application/vnd.openxmlformats-officedocument.themeOverride+xml"/>
  <Override PartName="/ppt/notesSlides/notesSlide31.xml" ContentType="application/vnd.openxmlformats-officedocument.presentationml.notesSlide+xml"/>
  <Override PartName="/ppt/theme/themeOverride6.xml" ContentType="application/vnd.openxmlformats-officedocument.themeOverride+xml"/>
  <Override PartName="/ppt/notesSlides/notesSlide32.xml" ContentType="application/vnd.openxmlformats-officedocument.presentationml.notesSlide+xml"/>
  <Override PartName="/ppt/theme/themeOverride7.xml" ContentType="application/vnd.openxmlformats-officedocument.themeOverride+xml"/>
  <Override PartName="/ppt/notesSlides/notesSlide33.xml" ContentType="application/vnd.openxmlformats-officedocument.presentationml.notesSlide+xml"/>
  <Override PartName="/ppt/theme/themeOverride8.xml" ContentType="application/vnd.openxmlformats-officedocument.themeOverride+xml"/>
  <Override PartName="/ppt/notesSlides/notesSlide34.xml" ContentType="application/vnd.openxmlformats-officedocument.presentationml.notesSlide+xml"/>
  <Override PartName="/ppt/theme/themeOverride9.xml" ContentType="application/vnd.openxmlformats-officedocument.themeOverride+xml"/>
  <Override PartName="/ppt/notesSlides/notesSlide35.xml" ContentType="application/vnd.openxmlformats-officedocument.presentationml.notesSlide+xml"/>
  <Override PartName="/ppt/theme/themeOverride10.xml" ContentType="application/vnd.openxmlformats-officedocument.themeOverride+xml"/>
  <Override PartName="/ppt/notesSlides/notesSlide36.xml" ContentType="application/vnd.openxmlformats-officedocument.presentationml.notesSlide+xml"/>
  <Override PartName="/ppt/theme/themeOverride11.xml" ContentType="application/vnd.openxmlformats-officedocument.themeOverride+xml"/>
  <Override PartName="/ppt/notesSlides/notesSlide37.xml" ContentType="application/vnd.openxmlformats-officedocument.presentationml.notesSlide+xml"/>
  <Override PartName="/ppt/theme/themeOverride12.xml" ContentType="application/vnd.openxmlformats-officedocument.themeOverr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heme/themeOverride13.xml" ContentType="application/vnd.openxmlformats-officedocument.themeOverride+xml"/>
  <Override PartName="/ppt/notesSlides/notesSlide41.xml" ContentType="application/vnd.openxmlformats-officedocument.presentationml.notesSlide+xml"/>
  <Override PartName="/ppt/theme/themeOverride14.xml" ContentType="application/vnd.openxmlformats-officedocument.themeOverride+xml"/>
  <Override PartName="/ppt/notesSlides/notesSlide42.xml" ContentType="application/vnd.openxmlformats-officedocument.presentationml.notesSlide+xml"/>
  <Override PartName="/ppt/theme/themeOverride15.xml" ContentType="application/vnd.openxmlformats-officedocument.themeOverride+xml"/>
  <Override PartName="/ppt/notesSlides/notesSlide43.xml" ContentType="application/vnd.openxmlformats-officedocument.presentationml.notesSlide+xml"/>
  <Override PartName="/ppt/theme/themeOverride16.xml" ContentType="application/vnd.openxmlformats-officedocument.themeOverride+xml"/>
  <Override PartName="/ppt/notesSlides/notesSlide44.xml" ContentType="application/vnd.openxmlformats-officedocument.presentationml.notesSlide+xml"/>
  <Override PartName="/ppt/theme/themeOverride17.xml" ContentType="application/vnd.openxmlformats-officedocument.themeOverride+xml"/>
  <Override PartName="/ppt/notesSlides/notesSlide45.xml" ContentType="application/vnd.openxmlformats-officedocument.presentationml.notesSlide+xml"/>
  <Override PartName="/ppt/theme/themeOverride18.xml" ContentType="application/vnd.openxmlformats-officedocument.themeOverride+xml"/>
  <Override PartName="/ppt/notesSlides/notesSlide46.xml" ContentType="application/vnd.openxmlformats-officedocument.presentationml.notesSlide+xml"/>
  <Override PartName="/ppt/theme/themeOverride19.xml" ContentType="application/vnd.openxmlformats-officedocument.themeOverride+xml"/>
  <Override PartName="/ppt/notesSlides/notesSlide47.xml" ContentType="application/vnd.openxmlformats-officedocument.presentationml.notesSlide+xml"/>
  <Override PartName="/ppt/theme/themeOverride20.xml" ContentType="application/vnd.openxmlformats-officedocument.themeOverride+xml"/>
  <Override PartName="/ppt/notesSlides/notesSlide48.xml" ContentType="application/vnd.openxmlformats-officedocument.presentationml.notesSlide+xml"/>
  <Override PartName="/ppt/theme/themeOverride21.xml" ContentType="application/vnd.openxmlformats-officedocument.themeOverr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8" r:id="rId1"/>
    <p:sldMasterId id="2147483671" r:id="rId2"/>
    <p:sldMasterId id="2147483683" r:id="rId3"/>
  </p:sldMasterIdLst>
  <p:notesMasterIdLst>
    <p:notesMasterId r:id="rId56"/>
  </p:notesMasterIdLst>
  <p:handoutMasterIdLst>
    <p:handoutMasterId r:id="rId57"/>
  </p:handoutMasterIdLst>
  <p:sldIdLst>
    <p:sldId id="415" r:id="rId4"/>
    <p:sldId id="279" r:id="rId5"/>
    <p:sldId id="369" r:id="rId6"/>
    <p:sldId id="523" r:id="rId7"/>
    <p:sldId id="470" r:id="rId8"/>
    <p:sldId id="472" r:id="rId9"/>
    <p:sldId id="473" r:id="rId10"/>
    <p:sldId id="518" r:id="rId11"/>
    <p:sldId id="474" r:id="rId12"/>
    <p:sldId id="475" r:id="rId13"/>
    <p:sldId id="476" r:id="rId14"/>
    <p:sldId id="477" r:id="rId15"/>
    <p:sldId id="478" r:id="rId16"/>
    <p:sldId id="479" r:id="rId17"/>
    <p:sldId id="480" r:id="rId18"/>
    <p:sldId id="482" r:id="rId19"/>
    <p:sldId id="484" r:id="rId20"/>
    <p:sldId id="485" r:id="rId21"/>
    <p:sldId id="486" r:id="rId22"/>
    <p:sldId id="487" r:id="rId23"/>
    <p:sldId id="488" r:id="rId24"/>
    <p:sldId id="489" r:id="rId25"/>
    <p:sldId id="490" r:id="rId26"/>
    <p:sldId id="491" r:id="rId27"/>
    <p:sldId id="493" r:id="rId28"/>
    <p:sldId id="383" r:id="rId29"/>
    <p:sldId id="492" r:id="rId30"/>
    <p:sldId id="494" r:id="rId31"/>
    <p:sldId id="411" r:id="rId32"/>
    <p:sldId id="495" r:id="rId33"/>
    <p:sldId id="498" r:id="rId34"/>
    <p:sldId id="496" r:id="rId35"/>
    <p:sldId id="500" r:id="rId36"/>
    <p:sldId id="497" r:id="rId37"/>
    <p:sldId id="501" r:id="rId38"/>
    <p:sldId id="516" r:id="rId39"/>
    <p:sldId id="502" r:id="rId40"/>
    <p:sldId id="503" r:id="rId41"/>
    <p:sldId id="506" r:id="rId42"/>
    <p:sldId id="520" r:id="rId43"/>
    <p:sldId id="525" r:id="rId44"/>
    <p:sldId id="508" r:id="rId45"/>
    <p:sldId id="524" r:id="rId46"/>
    <p:sldId id="507" r:id="rId47"/>
    <p:sldId id="505" r:id="rId48"/>
    <p:sldId id="509" r:id="rId49"/>
    <p:sldId id="511" r:id="rId50"/>
    <p:sldId id="512" r:id="rId51"/>
    <p:sldId id="513" r:id="rId52"/>
    <p:sldId id="514" r:id="rId53"/>
    <p:sldId id="515" r:id="rId54"/>
    <p:sldId id="522" r:id="rId55"/>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71">
          <p15:clr>
            <a:srgbClr val="A4A3A4"/>
          </p15:clr>
        </p15:guide>
        <p15:guide id="2" pos="54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haarschmidt, Katrin" initials="SK" lastIdx="3" clrIdx="0"/>
  <p:cmAuthor id="1" name="Sooth, Vanessa" initials="SV" lastIdx="5"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13D95"/>
    <a:srgbClr val="0778A5"/>
    <a:srgbClr val="0065B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258" autoAdjust="0"/>
    <p:restoredTop sz="81170" autoAdjust="0"/>
  </p:normalViewPr>
  <p:slideViewPr>
    <p:cSldViewPr snapToGrid="0" snapToObjects="1" showGuides="1">
      <p:cViewPr varScale="1">
        <p:scale>
          <a:sx n="55" d="100"/>
          <a:sy n="55" d="100"/>
        </p:scale>
        <p:origin x="908" y="32"/>
      </p:cViewPr>
      <p:guideLst>
        <p:guide orient="horz" pos="4071"/>
        <p:guide pos="546"/>
      </p:guideLst>
    </p:cSldViewPr>
  </p:slideViewPr>
  <p:outlineViewPr>
    <p:cViewPr>
      <p:scale>
        <a:sx n="33" d="100"/>
        <a:sy n="33" d="100"/>
      </p:scale>
      <p:origin x="0" y="-52565"/>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65" d="100"/>
          <a:sy n="65" d="100"/>
        </p:scale>
        <p:origin x="3154" y="6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commentAuthors" Target="commentAuthors.xml"/><Relationship Id="rId5" Type="http://schemas.openxmlformats.org/officeDocument/2006/relationships/slide" Target="slides/slide2.xml"/><Relationship Id="rId61" Type="http://schemas.openxmlformats.org/officeDocument/2006/relationships/theme" Target="theme/theme1.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handoutMaster" Target="handoutMasters/handoutMaster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sz="quarter" idx="1"/>
          </p:nvPr>
        </p:nvSpPr>
        <p:spPr>
          <a:xfrm>
            <a:off x="3884614" y="0"/>
            <a:ext cx="2971800" cy="457200"/>
          </a:xfrm>
          <a:prstGeom prst="rect">
            <a:avLst/>
          </a:prstGeom>
        </p:spPr>
        <p:txBody>
          <a:bodyPr vert="horz" lIns="91440" tIns="45720" rIns="91440" bIns="45720" rtlCol="0"/>
          <a:lstStyle>
            <a:lvl1pPr algn="r">
              <a:defRPr sz="1200"/>
            </a:lvl1pPr>
          </a:lstStyle>
          <a:p>
            <a:fld id="{1E857DC5-7EFC-44F7-B998-42668BBF9277}" type="datetimeFigureOut">
              <a:rPr lang="en-US" smtClean="0"/>
              <a:pPr/>
              <a:t>6/10/2021</a:t>
            </a:fld>
            <a:endParaRPr lang="en-US"/>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p:cNvSpPr>
            <a:spLocks noGrp="1"/>
          </p:cNvSpPr>
          <p:nvPr>
            <p:ph type="sldNum" sz="quarter" idx="3"/>
          </p:nvPr>
        </p:nvSpPr>
        <p:spPr>
          <a:xfrm>
            <a:off x="3884614" y="8685213"/>
            <a:ext cx="2971800" cy="457200"/>
          </a:xfrm>
          <a:prstGeom prst="rect">
            <a:avLst/>
          </a:prstGeom>
        </p:spPr>
        <p:txBody>
          <a:bodyPr vert="horz" lIns="91440" tIns="45720" rIns="91440" bIns="45720" rtlCol="0" anchor="b"/>
          <a:lstStyle>
            <a:lvl1pPr algn="r">
              <a:defRPr sz="1200"/>
            </a:lvl1pPr>
          </a:lstStyle>
          <a:p>
            <a:fld id="{B4F2F2A5-4C95-4D30-99AE-A4C684EDB64A}" type="slidenum">
              <a:rPr lang="en-US" smtClean="0"/>
              <a:pPr/>
              <a:t>‹Nr.›</a:t>
            </a:fld>
            <a:endParaRPr lang="en-US"/>
          </a:p>
        </p:txBody>
      </p:sp>
    </p:spTree>
    <p:extLst>
      <p:ext uri="{BB962C8B-B14F-4D97-AF65-F5344CB8AC3E}">
        <p14:creationId xmlns:p14="http://schemas.microsoft.com/office/powerpoint/2010/main" val="369446186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4" y="0"/>
            <a:ext cx="2971800" cy="457200"/>
          </a:xfrm>
          <a:prstGeom prst="rect">
            <a:avLst/>
          </a:prstGeom>
        </p:spPr>
        <p:txBody>
          <a:bodyPr vert="horz" lIns="91440" tIns="45720" rIns="91440" bIns="45720" rtlCol="0"/>
          <a:lstStyle>
            <a:lvl1pPr algn="r">
              <a:defRPr sz="1200"/>
            </a:lvl1pPr>
          </a:lstStyle>
          <a:p>
            <a:fld id="{56ABB7E1-A05C-CC40-8025-3847481FDCE7}" type="datetimeFigureOut">
              <a:rPr lang="de-DE" smtClean="0"/>
              <a:pPr/>
              <a:t>10.06.2021</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1" y="4343400"/>
            <a:ext cx="5486400" cy="411480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4" y="8685213"/>
            <a:ext cx="2971800" cy="457200"/>
          </a:xfrm>
          <a:prstGeom prst="rect">
            <a:avLst/>
          </a:prstGeom>
        </p:spPr>
        <p:txBody>
          <a:bodyPr vert="horz" lIns="91440" tIns="45720" rIns="91440" bIns="45720" rtlCol="0" anchor="b"/>
          <a:lstStyle>
            <a:lvl1pPr algn="r">
              <a:defRPr sz="1200"/>
            </a:lvl1pPr>
          </a:lstStyle>
          <a:p>
            <a:fld id="{97DA6C01-5F67-F145-8333-D92E7030BCE1}" type="slidenum">
              <a:rPr lang="de-DE" smtClean="0"/>
              <a:pPr/>
              <a:t>‹Nr.›</a:t>
            </a:fld>
            <a:endParaRPr lang="de-DE"/>
          </a:p>
        </p:txBody>
      </p:sp>
    </p:spTree>
    <p:extLst>
      <p:ext uri="{BB962C8B-B14F-4D97-AF65-F5344CB8AC3E}">
        <p14:creationId xmlns:p14="http://schemas.microsoft.com/office/powerpoint/2010/main" val="2257563438"/>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ußzeilenplatzhalter 3"/>
          <p:cNvSpPr>
            <a:spLocks noGrp="1"/>
          </p:cNvSpPr>
          <p:nvPr>
            <p:ph type="ftr" sz="quarter" idx="4"/>
          </p:nvPr>
        </p:nvSpPr>
        <p:spPr/>
        <p:txBody>
          <a:bodyPr/>
          <a:lstStyle/>
          <a:p>
            <a:endParaRPr lang="de-DE" dirty="0"/>
          </a:p>
        </p:txBody>
      </p:sp>
      <p:sp>
        <p:nvSpPr>
          <p:cNvPr id="5" name="Foliennummernplatzhalter 4"/>
          <p:cNvSpPr>
            <a:spLocks noGrp="1"/>
          </p:cNvSpPr>
          <p:nvPr>
            <p:ph type="sldNum" sz="quarter" idx="5"/>
          </p:nvPr>
        </p:nvSpPr>
        <p:spPr/>
        <p:txBody>
          <a:bodyPr/>
          <a:lstStyle/>
          <a:p>
            <a:fld id="{97DA6C01-5F67-F145-8333-D92E7030BCE1}" type="slidenum">
              <a:rPr lang="de-DE" smtClean="0"/>
              <a:pPr/>
              <a:t>1</a:t>
            </a:fld>
            <a:endParaRPr lang="de-DE" dirty="0"/>
          </a:p>
        </p:txBody>
      </p:sp>
    </p:spTree>
    <p:extLst>
      <p:ext uri="{BB962C8B-B14F-4D97-AF65-F5344CB8AC3E}">
        <p14:creationId xmlns:p14="http://schemas.microsoft.com/office/powerpoint/2010/main" val="4173287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10</a:t>
            </a:fld>
            <a:endParaRPr lang="de-DE"/>
          </a:p>
        </p:txBody>
      </p:sp>
    </p:spTree>
    <p:extLst>
      <p:ext uri="{BB962C8B-B14F-4D97-AF65-F5344CB8AC3E}">
        <p14:creationId xmlns:p14="http://schemas.microsoft.com/office/powerpoint/2010/main" val="9636455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11</a:t>
            </a:fld>
            <a:endParaRPr lang="de-DE"/>
          </a:p>
        </p:txBody>
      </p:sp>
    </p:spTree>
    <p:extLst>
      <p:ext uri="{BB962C8B-B14F-4D97-AF65-F5344CB8AC3E}">
        <p14:creationId xmlns:p14="http://schemas.microsoft.com/office/powerpoint/2010/main" val="40586456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12</a:t>
            </a:fld>
            <a:endParaRPr lang="de-DE"/>
          </a:p>
        </p:txBody>
      </p:sp>
    </p:spTree>
    <p:extLst>
      <p:ext uri="{BB962C8B-B14F-4D97-AF65-F5344CB8AC3E}">
        <p14:creationId xmlns:p14="http://schemas.microsoft.com/office/powerpoint/2010/main" val="11887364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13</a:t>
            </a:fld>
            <a:endParaRPr lang="de-DE"/>
          </a:p>
        </p:txBody>
      </p:sp>
    </p:spTree>
    <p:extLst>
      <p:ext uri="{BB962C8B-B14F-4D97-AF65-F5344CB8AC3E}">
        <p14:creationId xmlns:p14="http://schemas.microsoft.com/office/powerpoint/2010/main" val="30739539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14</a:t>
            </a:fld>
            <a:endParaRPr lang="de-DE"/>
          </a:p>
        </p:txBody>
      </p:sp>
    </p:spTree>
    <p:extLst>
      <p:ext uri="{BB962C8B-B14F-4D97-AF65-F5344CB8AC3E}">
        <p14:creationId xmlns:p14="http://schemas.microsoft.com/office/powerpoint/2010/main" val="40005217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15</a:t>
            </a:fld>
            <a:endParaRPr lang="de-DE"/>
          </a:p>
        </p:txBody>
      </p:sp>
    </p:spTree>
    <p:extLst>
      <p:ext uri="{BB962C8B-B14F-4D97-AF65-F5344CB8AC3E}">
        <p14:creationId xmlns:p14="http://schemas.microsoft.com/office/powerpoint/2010/main" val="8938256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16</a:t>
            </a:fld>
            <a:endParaRPr lang="de-DE"/>
          </a:p>
        </p:txBody>
      </p:sp>
    </p:spTree>
    <p:extLst>
      <p:ext uri="{BB962C8B-B14F-4D97-AF65-F5344CB8AC3E}">
        <p14:creationId xmlns:p14="http://schemas.microsoft.com/office/powerpoint/2010/main" val="14174361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17</a:t>
            </a:fld>
            <a:endParaRPr lang="de-DE"/>
          </a:p>
        </p:txBody>
      </p:sp>
    </p:spTree>
    <p:extLst>
      <p:ext uri="{BB962C8B-B14F-4D97-AF65-F5344CB8AC3E}">
        <p14:creationId xmlns:p14="http://schemas.microsoft.com/office/powerpoint/2010/main" val="29684864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18</a:t>
            </a:fld>
            <a:endParaRPr lang="de-DE"/>
          </a:p>
        </p:txBody>
      </p:sp>
    </p:spTree>
    <p:extLst>
      <p:ext uri="{BB962C8B-B14F-4D97-AF65-F5344CB8AC3E}">
        <p14:creationId xmlns:p14="http://schemas.microsoft.com/office/powerpoint/2010/main" val="33207703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19</a:t>
            </a:fld>
            <a:endParaRPr lang="de-DE"/>
          </a:p>
        </p:txBody>
      </p:sp>
    </p:spTree>
    <p:extLst>
      <p:ext uri="{BB962C8B-B14F-4D97-AF65-F5344CB8AC3E}">
        <p14:creationId xmlns:p14="http://schemas.microsoft.com/office/powerpoint/2010/main" val="1133959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2</a:t>
            </a:fld>
            <a:endParaRPr lang="de-DE"/>
          </a:p>
        </p:txBody>
      </p:sp>
    </p:spTree>
    <p:extLst>
      <p:ext uri="{BB962C8B-B14F-4D97-AF65-F5344CB8AC3E}">
        <p14:creationId xmlns:p14="http://schemas.microsoft.com/office/powerpoint/2010/main" val="38692670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20</a:t>
            </a:fld>
            <a:endParaRPr lang="de-DE"/>
          </a:p>
        </p:txBody>
      </p:sp>
    </p:spTree>
    <p:extLst>
      <p:ext uri="{BB962C8B-B14F-4D97-AF65-F5344CB8AC3E}">
        <p14:creationId xmlns:p14="http://schemas.microsoft.com/office/powerpoint/2010/main" val="31035553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baseline="0"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21</a:t>
            </a:fld>
            <a:endParaRPr lang="de-DE"/>
          </a:p>
        </p:txBody>
      </p:sp>
    </p:spTree>
    <p:extLst>
      <p:ext uri="{BB962C8B-B14F-4D97-AF65-F5344CB8AC3E}">
        <p14:creationId xmlns:p14="http://schemas.microsoft.com/office/powerpoint/2010/main" val="807444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22</a:t>
            </a:fld>
            <a:endParaRPr lang="de-DE"/>
          </a:p>
        </p:txBody>
      </p:sp>
    </p:spTree>
    <p:extLst>
      <p:ext uri="{BB962C8B-B14F-4D97-AF65-F5344CB8AC3E}">
        <p14:creationId xmlns:p14="http://schemas.microsoft.com/office/powerpoint/2010/main" val="20512180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23</a:t>
            </a:fld>
            <a:endParaRPr lang="de-DE"/>
          </a:p>
        </p:txBody>
      </p:sp>
    </p:spTree>
    <p:extLst>
      <p:ext uri="{BB962C8B-B14F-4D97-AF65-F5344CB8AC3E}">
        <p14:creationId xmlns:p14="http://schemas.microsoft.com/office/powerpoint/2010/main" val="14833143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24</a:t>
            </a:fld>
            <a:endParaRPr lang="de-DE"/>
          </a:p>
        </p:txBody>
      </p:sp>
    </p:spTree>
    <p:extLst>
      <p:ext uri="{BB962C8B-B14F-4D97-AF65-F5344CB8AC3E}">
        <p14:creationId xmlns:p14="http://schemas.microsoft.com/office/powerpoint/2010/main" val="22036582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25</a:t>
            </a:fld>
            <a:endParaRPr lang="de-DE"/>
          </a:p>
        </p:txBody>
      </p:sp>
    </p:spTree>
    <p:extLst>
      <p:ext uri="{BB962C8B-B14F-4D97-AF65-F5344CB8AC3E}">
        <p14:creationId xmlns:p14="http://schemas.microsoft.com/office/powerpoint/2010/main" val="7027276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indent="0">
              <a:buFontTx/>
              <a:buNone/>
            </a:pPr>
            <a:endParaRPr lang="es-ES" b="0" baseline="0" dirty="0"/>
          </a:p>
        </p:txBody>
      </p:sp>
      <p:sp>
        <p:nvSpPr>
          <p:cNvPr id="4" name="3 Marcador de número de diapositiva"/>
          <p:cNvSpPr>
            <a:spLocks noGrp="1"/>
          </p:cNvSpPr>
          <p:nvPr>
            <p:ph type="sldNum" sz="quarter" idx="10"/>
          </p:nvPr>
        </p:nvSpPr>
        <p:spPr/>
        <p:txBody>
          <a:bodyPr/>
          <a:lstStyle/>
          <a:p>
            <a:fld id="{4759D6E4-4617-4A92-BADA-E6C383568ACA}" type="slidenum">
              <a:rPr lang="es-ES" smtClean="0"/>
              <a:pPr/>
              <a:t>26</a:t>
            </a:fld>
            <a:endParaRPr lang="es-ES"/>
          </a:p>
        </p:txBody>
      </p:sp>
    </p:spTree>
    <p:extLst>
      <p:ext uri="{BB962C8B-B14F-4D97-AF65-F5344CB8AC3E}">
        <p14:creationId xmlns:p14="http://schemas.microsoft.com/office/powerpoint/2010/main" val="42938692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27</a:t>
            </a:fld>
            <a:endParaRPr lang="de-DE"/>
          </a:p>
        </p:txBody>
      </p:sp>
    </p:spTree>
    <p:extLst>
      <p:ext uri="{BB962C8B-B14F-4D97-AF65-F5344CB8AC3E}">
        <p14:creationId xmlns:p14="http://schemas.microsoft.com/office/powerpoint/2010/main" val="15005129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28</a:t>
            </a:fld>
            <a:endParaRPr lang="de-DE"/>
          </a:p>
        </p:txBody>
      </p:sp>
    </p:spTree>
    <p:extLst>
      <p:ext uri="{BB962C8B-B14F-4D97-AF65-F5344CB8AC3E}">
        <p14:creationId xmlns:p14="http://schemas.microsoft.com/office/powerpoint/2010/main" val="12026874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30</a:t>
            </a:fld>
            <a:endParaRPr lang="de-DE"/>
          </a:p>
        </p:txBody>
      </p:sp>
    </p:spTree>
    <p:extLst>
      <p:ext uri="{BB962C8B-B14F-4D97-AF65-F5344CB8AC3E}">
        <p14:creationId xmlns:p14="http://schemas.microsoft.com/office/powerpoint/2010/main" val="2454364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indent="0">
              <a:buFontTx/>
              <a:buNone/>
            </a:pPr>
            <a:endParaRPr lang="es-ES" b="0" baseline="0" dirty="0"/>
          </a:p>
        </p:txBody>
      </p:sp>
      <p:sp>
        <p:nvSpPr>
          <p:cNvPr id="4" name="3 Marcador de número de diapositiva"/>
          <p:cNvSpPr>
            <a:spLocks noGrp="1"/>
          </p:cNvSpPr>
          <p:nvPr>
            <p:ph type="sldNum" sz="quarter" idx="10"/>
          </p:nvPr>
        </p:nvSpPr>
        <p:spPr/>
        <p:txBody>
          <a:bodyPr/>
          <a:lstStyle/>
          <a:p>
            <a:fld id="{4759D6E4-4617-4A92-BADA-E6C383568ACA}" type="slidenum">
              <a:rPr lang="es-ES" smtClean="0"/>
              <a:pPr/>
              <a:t>3</a:t>
            </a:fld>
            <a:endParaRPr lang="es-ES"/>
          </a:p>
        </p:txBody>
      </p:sp>
    </p:spTree>
    <p:extLst>
      <p:ext uri="{BB962C8B-B14F-4D97-AF65-F5344CB8AC3E}">
        <p14:creationId xmlns:p14="http://schemas.microsoft.com/office/powerpoint/2010/main" val="42938692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31</a:t>
            </a:fld>
            <a:endParaRPr lang="de-DE"/>
          </a:p>
        </p:txBody>
      </p:sp>
    </p:spTree>
    <p:extLst>
      <p:ext uri="{BB962C8B-B14F-4D97-AF65-F5344CB8AC3E}">
        <p14:creationId xmlns:p14="http://schemas.microsoft.com/office/powerpoint/2010/main" val="32027391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32</a:t>
            </a:fld>
            <a:endParaRPr lang="de-DE"/>
          </a:p>
        </p:txBody>
      </p:sp>
    </p:spTree>
    <p:extLst>
      <p:ext uri="{BB962C8B-B14F-4D97-AF65-F5344CB8AC3E}">
        <p14:creationId xmlns:p14="http://schemas.microsoft.com/office/powerpoint/2010/main" val="28433896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33</a:t>
            </a:fld>
            <a:endParaRPr lang="de-DE"/>
          </a:p>
        </p:txBody>
      </p:sp>
    </p:spTree>
    <p:extLst>
      <p:ext uri="{BB962C8B-B14F-4D97-AF65-F5344CB8AC3E}">
        <p14:creationId xmlns:p14="http://schemas.microsoft.com/office/powerpoint/2010/main" val="28125239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34</a:t>
            </a:fld>
            <a:endParaRPr lang="de-DE"/>
          </a:p>
        </p:txBody>
      </p:sp>
    </p:spTree>
    <p:extLst>
      <p:ext uri="{BB962C8B-B14F-4D97-AF65-F5344CB8AC3E}">
        <p14:creationId xmlns:p14="http://schemas.microsoft.com/office/powerpoint/2010/main" val="2290838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35</a:t>
            </a:fld>
            <a:endParaRPr lang="de-DE"/>
          </a:p>
        </p:txBody>
      </p:sp>
    </p:spTree>
    <p:extLst>
      <p:ext uri="{BB962C8B-B14F-4D97-AF65-F5344CB8AC3E}">
        <p14:creationId xmlns:p14="http://schemas.microsoft.com/office/powerpoint/2010/main" val="1092467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36</a:t>
            </a:fld>
            <a:endParaRPr lang="de-DE"/>
          </a:p>
        </p:txBody>
      </p:sp>
    </p:spTree>
    <p:extLst>
      <p:ext uri="{BB962C8B-B14F-4D97-AF65-F5344CB8AC3E}">
        <p14:creationId xmlns:p14="http://schemas.microsoft.com/office/powerpoint/2010/main" val="13265333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37</a:t>
            </a:fld>
            <a:endParaRPr lang="de-DE"/>
          </a:p>
        </p:txBody>
      </p:sp>
    </p:spTree>
    <p:extLst>
      <p:ext uri="{BB962C8B-B14F-4D97-AF65-F5344CB8AC3E}">
        <p14:creationId xmlns:p14="http://schemas.microsoft.com/office/powerpoint/2010/main" val="25936061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38</a:t>
            </a:fld>
            <a:endParaRPr lang="de-DE"/>
          </a:p>
        </p:txBody>
      </p:sp>
    </p:spTree>
    <p:extLst>
      <p:ext uri="{BB962C8B-B14F-4D97-AF65-F5344CB8AC3E}">
        <p14:creationId xmlns:p14="http://schemas.microsoft.com/office/powerpoint/2010/main" val="40346675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39</a:t>
            </a:fld>
            <a:endParaRPr lang="de-DE"/>
          </a:p>
        </p:txBody>
      </p:sp>
    </p:spTree>
    <p:extLst>
      <p:ext uri="{BB962C8B-B14F-4D97-AF65-F5344CB8AC3E}">
        <p14:creationId xmlns:p14="http://schemas.microsoft.com/office/powerpoint/2010/main" val="36114903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40</a:t>
            </a:fld>
            <a:endParaRPr lang="de-DE"/>
          </a:p>
        </p:txBody>
      </p:sp>
    </p:spTree>
    <p:extLst>
      <p:ext uri="{BB962C8B-B14F-4D97-AF65-F5344CB8AC3E}">
        <p14:creationId xmlns:p14="http://schemas.microsoft.com/office/powerpoint/2010/main" val="2578731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baseline="0" dirty="0"/>
          </a:p>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4</a:t>
            </a:fld>
            <a:endParaRPr lang="de-DE"/>
          </a:p>
        </p:txBody>
      </p:sp>
    </p:spTree>
    <p:extLst>
      <p:ext uri="{BB962C8B-B14F-4D97-AF65-F5344CB8AC3E}">
        <p14:creationId xmlns:p14="http://schemas.microsoft.com/office/powerpoint/2010/main" val="19924034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indent="0">
              <a:buFontTx/>
              <a:buNone/>
            </a:pPr>
            <a:endParaRPr lang="es-ES" b="0" baseline="0" dirty="0"/>
          </a:p>
        </p:txBody>
      </p:sp>
      <p:sp>
        <p:nvSpPr>
          <p:cNvPr id="4" name="3 Marcador de número de diapositiva"/>
          <p:cNvSpPr>
            <a:spLocks noGrp="1"/>
          </p:cNvSpPr>
          <p:nvPr>
            <p:ph type="sldNum" sz="quarter" idx="10"/>
          </p:nvPr>
        </p:nvSpPr>
        <p:spPr/>
        <p:txBody>
          <a:bodyPr/>
          <a:lstStyle/>
          <a:p>
            <a:fld id="{4759D6E4-4617-4A92-BADA-E6C383568ACA}" type="slidenum">
              <a:rPr lang="es-ES" smtClean="0"/>
              <a:pPr/>
              <a:t>41</a:t>
            </a:fld>
            <a:endParaRPr lang="es-ES"/>
          </a:p>
        </p:txBody>
      </p:sp>
    </p:spTree>
    <p:extLst>
      <p:ext uri="{BB962C8B-B14F-4D97-AF65-F5344CB8AC3E}">
        <p14:creationId xmlns:p14="http://schemas.microsoft.com/office/powerpoint/2010/main" val="44952600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42</a:t>
            </a:fld>
            <a:endParaRPr lang="de-DE"/>
          </a:p>
        </p:txBody>
      </p:sp>
    </p:spTree>
    <p:extLst>
      <p:ext uri="{BB962C8B-B14F-4D97-AF65-F5344CB8AC3E}">
        <p14:creationId xmlns:p14="http://schemas.microsoft.com/office/powerpoint/2010/main" val="31778376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43</a:t>
            </a:fld>
            <a:endParaRPr lang="de-DE"/>
          </a:p>
        </p:txBody>
      </p:sp>
    </p:spTree>
    <p:extLst>
      <p:ext uri="{BB962C8B-B14F-4D97-AF65-F5344CB8AC3E}">
        <p14:creationId xmlns:p14="http://schemas.microsoft.com/office/powerpoint/2010/main" val="5455915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44</a:t>
            </a:fld>
            <a:endParaRPr lang="de-DE"/>
          </a:p>
        </p:txBody>
      </p:sp>
    </p:spTree>
    <p:extLst>
      <p:ext uri="{BB962C8B-B14F-4D97-AF65-F5344CB8AC3E}">
        <p14:creationId xmlns:p14="http://schemas.microsoft.com/office/powerpoint/2010/main" val="6078206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baseline="0" noProof="0" dirty="0"/>
          </a:p>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45</a:t>
            </a:fld>
            <a:endParaRPr lang="de-DE"/>
          </a:p>
        </p:txBody>
      </p:sp>
    </p:spTree>
    <p:extLst>
      <p:ext uri="{BB962C8B-B14F-4D97-AF65-F5344CB8AC3E}">
        <p14:creationId xmlns:p14="http://schemas.microsoft.com/office/powerpoint/2010/main" val="1149026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46</a:t>
            </a:fld>
            <a:endParaRPr lang="de-DE"/>
          </a:p>
        </p:txBody>
      </p:sp>
    </p:spTree>
    <p:extLst>
      <p:ext uri="{BB962C8B-B14F-4D97-AF65-F5344CB8AC3E}">
        <p14:creationId xmlns:p14="http://schemas.microsoft.com/office/powerpoint/2010/main" val="24813237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47</a:t>
            </a:fld>
            <a:endParaRPr lang="de-DE"/>
          </a:p>
        </p:txBody>
      </p:sp>
    </p:spTree>
    <p:extLst>
      <p:ext uri="{BB962C8B-B14F-4D97-AF65-F5344CB8AC3E}">
        <p14:creationId xmlns:p14="http://schemas.microsoft.com/office/powerpoint/2010/main" val="126203674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48</a:t>
            </a:fld>
            <a:endParaRPr lang="de-DE"/>
          </a:p>
        </p:txBody>
      </p:sp>
    </p:spTree>
    <p:extLst>
      <p:ext uri="{BB962C8B-B14F-4D97-AF65-F5344CB8AC3E}">
        <p14:creationId xmlns:p14="http://schemas.microsoft.com/office/powerpoint/2010/main" val="12094568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49</a:t>
            </a:fld>
            <a:endParaRPr lang="de-DE"/>
          </a:p>
        </p:txBody>
      </p:sp>
    </p:spTree>
    <p:extLst>
      <p:ext uri="{BB962C8B-B14F-4D97-AF65-F5344CB8AC3E}">
        <p14:creationId xmlns:p14="http://schemas.microsoft.com/office/powerpoint/2010/main" val="478490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50</a:t>
            </a:fld>
            <a:endParaRPr lang="de-DE"/>
          </a:p>
        </p:txBody>
      </p:sp>
    </p:spTree>
    <p:extLst>
      <p:ext uri="{BB962C8B-B14F-4D97-AF65-F5344CB8AC3E}">
        <p14:creationId xmlns:p14="http://schemas.microsoft.com/office/powerpoint/2010/main" val="1884464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5</a:t>
            </a:fld>
            <a:endParaRPr lang="de-DE"/>
          </a:p>
        </p:txBody>
      </p:sp>
    </p:spTree>
    <p:extLst>
      <p:ext uri="{BB962C8B-B14F-4D97-AF65-F5344CB8AC3E}">
        <p14:creationId xmlns:p14="http://schemas.microsoft.com/office/powerpoint/2010/main" val="410273389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ußzeilenplatzhalter 3"/>
          <p:cNvSpPr>
            <a:spLocks noGrp="1"/>
          </p:cNvSpPr>
          <p:nvPr>
            <p:ph type="ftr" sz="quarter" idx="4"/>
          </p:nvPr>
        </p:nvSpPr>
        <p:spPr/>
        <p:txBody>
          <a:bodyPr/>
          <a:lstStyle/>
          <a:p>
            <a:endParaRPr lang="de-DE"/>
          </a:p>
        </p:txBody>
      </p:sp>
      <p:sp>
        <p:nvSpPr>
          <p:cNvPr id="5" name="Foliennummernplatzhalter 4"/>
          <p:cNvSpPr>
            <a:spLocks noGrp="1"/>
          </p:cNvSpPr>
          <p:nvPr>
            <p:ph type="sldNum" sz="quarter" idx="5"/>
          </p:nvPr>
        </p:nvSpPr>
        <p:spPr/>
        <p:txBody>
          <a:bodyPr/>
          <a:lstStyle/>
          <a:p>
            <a:fld id="{97DA6C01-5F67-F145-8333-D92E7030BCE1}" type="slidenum">
              <a:rPr lang="de-DE" smtClean="0"/>
              <a:pPr/>
              <a:t>52</a:t>
            </a:fld>
            <a:endParaRPr lang="de-DE"/>
          </a:p>
        </p:txBody>
      </p:sp>
    </p:spTree>
    <p:extLst>
      <p:ext uri="{BB962C8B-B14F-4D97-AF65-F5344CB8AC3E}">
        <p14:creationId xmlns:p14="http://schemas.microsoft.com/office/powerpoint/2010/main" val="4210910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6</a:t>
            </a:fld>
            <a:endParaRPr lang="de-DE"/>
          </a:p>
        </p:txBody>
      </p:sp>
    </p:spTree>
    <p:extLst>
      <p:ext uri="{BB962C8B-B14F-4D97-AF65-F5344CB8AC3E}">
        <p14:creationId xmlns:p14="http://schemas.microsoft.com/office/powerpoint/2010/main" val="3588443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7</a:t>
            </a:fld>
            <a:endParaRPr lang="de-DE"/>
          </a:p>
        </p:txBody>
      </p:sp>
    </p:spTree>
    <p:extLst>
      <p:ext uri="{BB962C8B-B14F-4D97-AF65-F5344CB8AC3E}">
        <p14:creationId xmlns:p14="http://schemas.microsoft.com/office/powerpoint/2010/main" val="4982709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ußzeilenplatzhalter 3"/>
          <p:cNvSpPr>
            <a:spLocks noGrp="1"/>
          </p:cNvSpPr>
          <p:nvPr>
            <p:ph type="ftr" sz="quarter" idx="4"/>
          </p:nvPr>
        </p:nvSpPr>
        <p:spPr/>
        <p:txBody>
          <a:bodyPr/>
          <a:lstStyle/>
          <a:p>
            <a:endParaRPr lang="de-DE"/>
          </a:p>
        </p:txBody>
      </p:sp>
      <p:sp>
        <p:nvSpPr>
          <p:cNvPr id="5" name="Foliennummernplatzhalter 4"/>
          <p:cNvSpPr>
            <a:spLocks noGrp="1"/>
          </p:cNvSpPr>
          <p:nvPr>
            <p:ph type="sldNum" sz="quarter" idx="5"/>
          </p:nvPr>
        </p:nvSpPr>
        <p:spPr/>
        <p:txBody>
          <a:bodyPr/>
          <a:lstStyle/>
          <a:p>
            <a:fld id="{97DA6C01-5F67-F145-8333-D92E7030BCE1}" type="slidenum">
              <a:rPr lang="de-DE" smtClean="0"/>
              <a:pPr/>
              <a:t>8</a:t>
            </a:fld>
            <a:endParaRPr lang="de-DE"/>
          </a:p>
        </p:txBody>
      </p:sp>
    </p:spTree>
    <p:extLst>
      <p:ext uri="{BB962C8B-B14F-4D97-AF65-F5344CB8AC3E}">
        <p14:creationId xmlns:p14="http://schemas.microsoft.com/office/powerpoint/2010/main" val="10302137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u="none" dirty="0"/>
          </a:p>
        </p:txBody>
      </p:sp>
      <p:sp>
        <p:nvSpPr>
          <p:cNvPr id="5" name="Fußzeilenplatzhalter 4"/>
          <p:cNvSpPr>
            <a:spLocks noGrp="1"/>
          </p:cNvSpPr>
          <p:nvPr>
            <p:ph type="ftr" sz="quarter" idx="10"/>
          </p:nvPr>
        </p:nvSpPr>
        <p:spPr/>
        <p:txBody>
          <a:bodyPr/>
          <a:lstStyle/>
          <a:p>
            <a:endParaRPr lang="de-DE"/>
          </a:p>
        </p:txBody>
      </p:sp>
      <p:sp>
        <p:nvSpPr>
          <p:cNvPr id="6" name="Foliennummernplatzhalter 5"/>
          <p:cNvSpPr>
            <a:spLocks noGrp="1"/>
          </p:cNvSpPr>
          <p:nvPr>
            <p:ph type="sldNum" sz="quarter" idx="11"/>
          </p:nvPr>
        </p:nvSpPr>
        <p:spPr/>
        <p:txBody>
          <a:bodyPr/>
          <a:lstStyle/>
          <a:p>
            <a:fld id="{97DA6C01-5F67-F145-8333-D92E7030BCE1}" type="slidenum">
              <a:rPr lang="de-DE" smtClean="0"/>
              <a:pPr/>
              <a:t>9</a:t>
            </a:fld>
            <a:endParaRPr lang="de-DE"/>
          </a:p>
        </p:txBody>
      </p:sp>
    </p:spTree>
    <p:extLst>
      <p:ext uri="{BB962C8B-B14F-4D97-AF65-F5344CB8AC3E}">
        <p14:creationId xmlns:p14="http://schemas.microsoft.com/office/powerpoint/2010/main" val="2092766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F1BB8F5-A3E6-488E-9AAE-69E2EA7C1FA5}" type="datetime1">
              <a:rPr lang="pl-PL" smtClean="0"/>
              <a:t>10.06.2021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D5F5501-3C6D-4AF8-83C2-1ECC1DEA4FF1}" type="slidenum">
              <a:rPr lang="de-DE" smtClean="0"/>
              <a:t>‹Nr.›</a:t>
            </a:fld>
            <a:endParaRPr lang="de-DE"/>
          </a:p>
        </p:txBody>
      </p:sp>
    </p:spTree>
    <p:extLst>
      <p:ext uri="{BB962C8B-B14F-4D97-AF65-F5344CB8AC3E}">
        <p14:creationId xmlns:p14="http://schemas.microsoft.com/office/powerpoint/2010/main" val="810102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29CA74A-6D52-4733-8228-990C5707B1F1}" type="datetime1">
              <a:rPr lang="pl-PL" smtClean="0"/>
              <a:t>10.06.2021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D5F5501-3C6D-4AF8-83C2-1ECC1DEA4FF1}" type="slidenum">
              <a:rPr lang="de-DE" smtClean="0"/>
              <a:t>‹Nr.›</a:t>
            </a:fld>
            <a:endParaRPr lang="de-DE"/>
          </a:p>
        </p:txBody>
      </p:sp>
    </p:spTree>
    <p:extLst>
      <p:ext uri="{BB962C8B-B14F-4D97-AF65-F5344CB8AC3E}">
        <p14:creationId xmlns:p14="http://schemas.microsoft.com/office/powerpoint/2010/main" val="30677861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70FB3751-FF4F-4D0F-A174-1EAABA71AF90}" type="datetime1">
              <a:rPr lang="pl-PL" smtClean="0"/>
              <a:t>10.06.2021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D5F5501-3C6D-4AF8-83C2-1ECC1DEA4FF1}" type="slidenum">
              <a:rPr lang="de-DE" smtClean="0"/>
              <a:t>‹Nr.›</a:t>
            </a:fld>
            <a:endParaRPr lang="de-DE"/>
          </a:p>
        </p:txBody>
      </p:sp>
    </p:spTree>
    <p:extLst>
      <p:ext uri="{BB962C8B-B14F-4D97-AF65-F5344CB8AC3E}">
        <p14:creationId xmlns:p14="http://schemas.microsoft.com/office/powerpoint/2010/main" val="25662816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24426A9F-2177-4495-B253-438E6C489CB9}" type="datetime1">
              <a:rPr lang="pl-PL" smtClean="0"/>
              <a:t>10.06.2021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2D5F5501-3C6D-4AF8-83C2-1ECC1DEA4FF1}" type="slidenum">
              <a:rPr lang="de-DE" smtClean="0"/>
              <a:t>‹Nr.›</a:t>
            </a:fld>
            <a:endParaRPr lang="de-DE"/>
          </a:p>
        </p:txBody>
      </p:sp>
    </p:spTree>
    <p:extLst>
      <p:ext uri="{BB962C8B-B14F-4D97-AF65-F5344CB8AC3E}">
        <p14:creationId xmlns:p14="http://schemas.microsoft.com/office/powerpoint/2010/main" val="13653077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pPr defTabSz="914400"/>
            <a:fld id="{73DE2AB5-7B8A-4E6C-B013-52EB5651A673}" type="datetime1">
              <a:rPr lang="pl-PL" smtClean="0">
                <a:solidFill>
                  <a:prstClr val="black"/>
                </a:solidFill>
              </a:rPr>
              <a:t>10.06.2021</a:t>
            </a:fld>
            <a:endParaRPr lang="pl-PL">
              <a:solidFill>
                <a:prstClr val="black"/>
              </a:solidFill>
            </a:endParaRPr>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pPr defTabSz="914400"/>
            <a:endParaRPr lang="pl-PL">
              <a:solidFill>
                <a:prstClr val="black"/>
              </a:solidFill>
            </a:endParaRPr>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pPr defTabSz="914400"/>
            <a:fld id="{544A824B-7A47-4232-8B8D-3BA9766874B2}" type="slidenum">
              <a:rPr lang="pl-PL" smtClean="0">
                <a:solidFill>
                  <a:prstClr val="black"/>
                </a:solidFill>
              </a:rPr>
              <a:pPr defTabSz="914400"/>
              <a:t>‹Nr.›</a:t>
            </a:fld>
            <a:endParaRPr lang="pl-PL">
              <a:solidFill>
                <a:prstClr val="black"/>
              </a:solidFill>
            </a:endParaRPr>
          </a:p>
        </p:txBody>
      </p:sp>
    </p:spTree>
    <p:extLst>
      <p:ext uri="{BB962C8B-B14F-4D97-AF65-F5344CB8AC3E}">
        <p14:creationId xmlns:p14="http://schemas.microsoft.com/office/powerpoint/2010/main" val="1233738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pPr defTabSz="914400"/>
            <a:fld id="{2543F861-F1E4-4E75-AE06-69EE09D95A94}" type="datetime1">
              <a:rPr lang="pl-PL" smtClean="0">
                <a:solidFill>
                  <a:prstClr val="black"/>
                </a:solidFill>
              </a:rPr>
              <a:t>10.06.2021</a:t>
            </a:fld>
            <a:endParaRPr lang="pl-PL">
              <a:solidFill>
                <a:prstClr val="black"/>
              </a:solidFill>
            </a:endParaRPr>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pPr defTabSz="914400"/>
            <a:endParaRPr lang="pl-PL">
              <a:solidFill>
                <a:prstClr val="black"/>
              </a:solidFill>
            </a:endParaRPr>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pPr defTabSz="914400"/>
            <a:fld id="{544A824B-7A47-4232-8B8D-3BA9766874B2}" type="slidenum">
              <a:rPr lang="pl-PL" smtClean="0">
                <a:solidFill>
                  <a:prstClr val="black"/>
                </a:solidFill>
              </a:rPr>
              <a:pPr defTabSz="914400"/>
              <a:t>‹Nr.›</a:t>
            </a:fld>
            <a:endParaRPr lang="pl-PL">
              <a:solidFill>
                <a:prstClr val="black"/>
              </a:solidFill>
            </a:endParaRPr>
          </a:p>
        </p:txBody>
      </p:sp>
    </p:spTree>
    <p:extLst>
      <p:ext uri="{BB962C8B-B14F-4D97-AF65-F5344CB8AC3E}">
        <p14:creationId xmlns:p14="http://schemas.microsoft.com/office/powerpoint/2010/main" val="13918865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a:t>Kliknij, aby edytować styl</a:t>
            </a:r>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pPr defTabSz="914400"/>
            <a:fld id="{4F7E802F-D049-494F-A8AB-AB6CA4F85B3E}" type="datetime1">
              <a:rPr lang="pl-PL" smtClean="0">
                <a:solidFill>
                  <a:prstClr val="black"/>
                </a:solidFill>
              </a:rPr>
              <a:t>10.06.2021</a:t>
            </a:fld>
            <a:endParaRPr lang="pl-PL">
              <a:solidFill>
                <a:prstClr val="black"/>
              </a:solidFill>
            </a:endParaRPr>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pPr defTabSz="914400"/>
            <a:endParaRPr lang="pl-PL">
              <a:solidFill>
                <a:prstClr val="black"/>
              </a:solidFill>
            </a:endParaRPr>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pPr defTabSz="914400"/>
            <a:fld id="{544A824B-7A47-4232-8B8D-3BA9766874B2}" type="slidenum">
              <a:rPr lang="pl-PL" smtClean="0">
                <a:solidFill>
                  <a:prstClr val="black"/>
                </a:solidFill>
              </a:rPr>
              <a:pPr defTabSz="914400"/>
              <a:t>‹Nr.›</a:t>
            </a:fld>
            <a:endParaRPr lang="pl-PL">
              <a:solidFill>
                <a:prstClr val="black"/>
              </a:solidFill>
            </a:endParaRPr>
          </a:p>
        </p:txBody>
      </p:sp>
    </p:spTree>
    <p:extLst>
      <p:ext uri="{BB962C8B-B14F-4D97-AF65-F5344CB8AC3E}">
        <p14:creationId xmlns:p14="http://schemas.microsoft.com/office/powerpoint/2010/main" val="16854941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a:xfrm>
            <a:off x="457200" y="6356350"/>
            <a:ext cx="2133600" cy="365125"/>
          </a:xfrm>
          <a:prstGeom prst="rect">
            <a:avLst/>
          </a:prstGeom>
        </p:spPr>
        <p:txBody>
          <a:bodyPr/>
          <a:lstStyle/>
          <a:p>
            <a:pPr defTabSz="914400"/>
            <a:fld id="{1F982D54-088F-4783-A9A2-871A35096523}" type="datetime1">
              <a:rPr lang="pl-PL" smtClean="0">
                <a:solidFill>
                  <a:prstClr val="black"/>
                </a:solidFill>
              </a:rPr>
              <a:t>10.06.2021</a:t>
            </a:fld>
            <a:endParaRPr lang="pl-PL">
              <a:solidFill>
                <a:prstClr val="black"/>
              </a:solidFill>
            </a:endParaRPr>
          </a:p>
        </p:txBody>
      </p:sp>
      <p:sp>
        <p:nvSpPr>
          <p:cNvPr id="6" name="Symbol zastępczy stopki 5"/>
          <p:cNvSpPr>
            <a:spLocks noGrp="1"/>
          </p:cNvSpPr>
          <p:nvPr>
            <p:ph type="ftr" sz="quarter" idx="11"/>
          </p:nvPr>
        </p:nvSpPr>
        <p:spPr>
          <a:xfrm>
            <a:off x="3124200" y="6356350"/>
            <a:ext cx="2895600" cy="365125"/>
          </a:xfrm>
          <a:prstGeom prst="rect">
            <a:avLst/>
          </a:prstGeom>
        </p:spPr>
        <p:txBody>
          <a:bodyPr/>
          <a:lstStyle/>
          <a:p>
            <a:pPr defTabSz="914400"/>
            <a:endParaRPr lang="pl-PL">
              <a:solidFill>
                <a:prstClr val="black"/>
              </a:solidFill>
            </a:endParaRPr>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a:lstStyle/>
          <a:p>
            <a:pPr defTabSz="914400"/>
            <a:fld id="{544A824B-7A47-4232-8B8D-3BA9766874B2}" type="slidenum">
              <a:rPr lang="pl-PL" smtClean="0">
                <a:solidFill>
                  <a:prstClr val="black"/>
                </a:solidFill>
              </a:rPr>
              <a:pPr defTabSz="914400"/>
              <a:t>‹Nr.›</a:t>
            </a:fld>
            <a:endParaRPr lang="pl-PL">
              <a:solidFill>
                <a:prstClr val="black"/>
              </a:solidFill>
            </a:endParaRPr>
          </a:p>
        </p:txBody>
      </p:sp>
    </p:spTree>
    <p:extLst>
      <p:ext uri="{BB962C8B-B14F-4D97-AF65-F5344CB8AC3E}">
        <p14:creationId xmlns:p14="http://schemas.microsoft.com/office/powerpoint/2010/main" val="6008773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a:t>Kliknij, aby edytować styl</a:t>
            </a:r>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a:xfrm>
            <a:off x="457200" y="6356350"/>
            <a:ext cx="2133600" cy="365125"/>
          </a:xfrm>
          <a:prstGeom prst="rect">
            <a:avLst/>
          </a:prstGeom>
        </p:spPr>
        <p:txBody>
          <a:bodyPr/>
          <a:lstStyle/>
          <a:p>
            <a:pPr defTabSz="914400"/>
            <a:fld id="{3EEFCB8E-35B5-4367-9F51-1416638F6AD7}" type="datetime1">
              <a:rPr lang="pl-PL" smtClean="0">
                <a:solidFill>
                  <a:prstClr val="black"/>
                </a:solidFill>
              </a:rPr>
              <a:t>10.06.2021</a:t>
            </a:fld>
            <a:endParaRPr lang="pl-PL">
              <a:solidFill>
                <a:prstClr val="black"/>
              </a:solidFill>
            </a:endParaRPr>
          </a:p>
        </p:txBody>
      </p:sp>
      <p:sp>
        <p:nvSpPr>
          <p:cNvPr id="8" name="Symbol zastępczy stopki 7"/>
          <p:cNvSpPr>
            <a:spLocks noGrp="1"/>
          </p:cNvSpPr>
          <p:nvPr>
            <p:ph type="ftr" sz="quarter" idx="11"/>
          </p:nvPr>
        </p:nvSpPr>
        <p:spPr>
          <a:xfrm>
            <a:off x="3124200" y="6356350"/>
            <a:ext cx="2895600" cy="365125"/>
          </a:xfrm>
          <a:prstGeom prst="rect">
            <a:avLst/>
          </a:prstGeom>
        </p:spPr>
        <p:txBody>
          <a:bodyPr/>
          <a:lstStyle/>
          <a:p>
            <a:pPr defTabSz="914400"/>
            <a:endParaRPr lang="pl-PL">
              <a:solidFill>
                <a:prstClr val="black"/>
              </a:solidFill>
            </a:endParaRPr>
          </a:p>
        </p:txBody>
      </p:sp>
      <p:sp>
        <p:nvSpPr>
          <p:cNvPr id="9" name="Symbol zastępczy numeru slajdu 8"/>
          <p:cNvSpPr>
            <a:spLocks noGrp="1"/>
          </p:cNvSpPr>
          <p:nvPr>
            <p:ph type="sldNum" sz="quarter" idx="12"/>
          </p:nvPr>
        </p:nvSpPr>
        <p:spPr>
          <a:xfrm>
            <a:off x="6553200" y="6356350"/>
            <a:ext cx="2133600" cy="365125"/>
          </a:xfrm>
          <a:prstGeom prst="rect">
            <a:avLst/>
          </a:prstGeom>
        </p:spPr>
        <p:txBody>
          <a:bodyPr/>
          <a:lstStyle/>
          <a:p>
            <a:pPr defTabSz="914400"/>
            <a:fld id="{544A824B-7A47-4232-8B8D-3BA9766874B2}" type="slidenum">
              <a:rPr lang="pl-PL" smtClean="0">
                <a:solidFill>
                  <a:prstClr val="black"/>
                </a:solidFill>
              </a:rPr>
              <a:pPr defTabSz="914400"/>
              <a:t>‹Nr.›</a:t>
            </a:fld>
            <a:endParaRPr lang="pl-PL">
              <a:solidFill>
                <a:prstClr val="black"/>
              </a:solidFill>
            </a:endParaRPr>
          </a:p>
        </p:txBody>
      </p:sp>
    </p:spTree>
    <p:extLst>
      <p:ext uri="{BB962C8B-B14F-4D97-AF65-F5344CB8AC3E}">
        <p14:creationId xmlns:p14="http://schemas.microsoft.com/office/powerpoint/2010/main" val="14336006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a:xfrm>
            <a:off x="457200" y="6356350"/>
            <a:ext cx="2133600" cy="365125"/>
          </a:xfrm>
          <a:prstGeom prst="rect">
            <a:avLst/>
          </a:prstGeom>
        </p:spPr>
        <p:txBody>
          <a:bodyPr/>
          <a:lstStyle/>
          <a:p>
            <a:pPr defTabSz="914400"/>
            <a:fld id="{58A86B22-ED57-4640-83C1-345D62466859}" type="datetime1">
              <a:rPr lang="pl-PL" smtClean="0">
                <a:solidFill>
                  <a:prstClr val="black"/>
                </a:solidFill>
              </a:rPr>
              <a:t>10.06.2021</a:t>
            </a:fld>
            <a:endParaRPr lang="pl-PL">
              <a:solidFill>
                <a:prstClr val="black"/>
              </a:solidFill>
            </a:endParaRPr>
          </a:p>
        </p:txBody>
      </p:sp>
      <p:sp>
        <p:nvSpPr>
          <p:cNvPr id="4" name="Symbol zastępczy stopki 3"/>
          <p:cNvSpPr>
            <a:spLocks noGrp="1"/>
          </p:cNvSpPr>
          <p:nvPr>
            <p:ph type="ftr" sz="quarter" idx="11"/>
          </p:nvPr>
        </p:nvSpPr>
        <p:spPr>
          <a:xfrm>
            <a:off x="3124200" y="6356350"/>
            <a:ext cx="2895600" cy="365125"/>
          </a:xfrm>
          <a:prstGeom prst="rect">
            <a:avLst/>
          </a:prstGeom>
        </p:spPr>
        <p:txBody>
          <a:bodyPr/>
          <a:lstStyle/>
          <a:p>
            <a:pPr defTabSz="914400"/>
            <a:endParaRPr lang="pl-PL">
              <a:solidFill>
                <a:prstClr val="black"/>
              </a:solidFill>
            </a:endParaRPr>
          </a:p>
        </p:txBody>
      </p:sp>
      <p:sp>
        <p:nvSpPr>
          <p:cNvPr id="5" name="Symbol zastępczy numeru slajdu 4"/>
          <p:cNvSpPr>
            <a:spLocks noGrp="1"/>
          </p:cNvSpPr>
          <p:nvPr>
            <p:ph type="sldNum" sz="quarter" idx="12"/>
          </p:nvPr>
        </p:nvSpPr>
        <p:spPr>
          <a:xfrm>
            <a:off x="6553200" y="6356350"/>
            <a:ext cx="2133600" cy="365125"/>
          </a:xfrm>
          <a:prstGeom prst="rect">
            <a:avLst/>
          </a:prstGeom>
        </p:spPr>
        <p:txBody>
          <a:bodyPr/>
          <a:lstStyle/>
          <a:p>
            <a:pPr defTabSz="914400"/>
            <a:fld id="{544A824B-7A47-4232-8B8D-3BA9766874B2}" type="slidenum">
              <a:rPr lang="pl-PL" smtClean="0">
                <a:solidFill>
                  <a:prstClr val="black"/>
                </a:solidFill>
              </a:rPr>
              <a:pPr defTabSz="914400"/>
              <a:t>‹Nr.›</a:t>
            </a:fld>
            <a:endParaRPr lang="pl-PL">
              <a:solidFill>
                <a:prstClr val="black"/>
              </a:solidFill>
            </a:endParaRPr>
          </a:p>
        </p:txBody>
      </p:sp>
    </p:spTree>
    <p:extLst>
      <p:ext uri="{BB962C8B-B14F-4D97-AF65-F5344CB8AC3E}">
        <p14:creationId xmlns:p14="http://schemas.microsoft.com/office/powerpoint/2010/main" val="9954079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a:xfrm>
            <a:off x="457200" y="6356350"/>
            <a:ext cx="2133600" cy="365125"/>
          </a:xfrm>
          <a:prstGeom prst="rect">
            <a:avLst/>
          </a:prstGeom>
        </p:spPr>
        <p:txBody>
          <a:bodyPr/>
          <a:lstStyle/>
          <a:p>
            <a:pPr defTabSz="914400"/>
            <a:fld id="{6834B1FF-3475-4783-A0DA-2CBE9A401D41}" type="datetime1">
              <a:rPr lang="pl-PL" smtClean="0">
                <a:solidFill>
                  <a:prstClr val="black"/>
                </a:solidFill>
              </a:rPr>
              <a:t>10.06.2021</a:t>
            </a:fld>
            <a:endParaRPr lang="pl-PL">
              <a:solidFill>
                <a:prstClr val="black"/>
              </a:solidFill>
            </a:endParaRPr>
          </a:p>
        </p:txBody>
      </p:sp>
      <p:sp>
        <p:nvSpPr>
          <p:cNvPr id="3" name="Symbol zastępczy stopki 2"/>
          <p:cNvSpPr>
            <a:spLocks noGrp="1"/>
          </p:cNvSpPr>
          <p:nvPr>
            <p:ph type="ftr" sz="quarter" idx="11"/>
          </p:nvPr>
        </p:nvSpPr>
        <p:spPr>
          <a:xfrm>
            <a:off x="3124200" y="6356350"/>
            <a:ext cx="2895600" cy="365125"/>
          </a:xfrm>
          <a:prstGeom prst="rect">
            <a:avLst/>
          </a:prstGeom>
        </p:spPr>
        <p:txBody>
          <a:bodyPr/>
          <a:lstStyle/>
          <a:p>
            <a:pPr defTabSz="914400"/>
            <a:endParaRPr lang="pl-PL">
              <a:solidFill>
                <a:prstClr val="black"/>
              </a:solidFill>
            </a:endParaRPr>
          </a:p>
        </p:txBody>
      </p:sp>
      <p:sp>
        <p:nvSpPr>
          <p:cNvPr id="4" name="Symbol zastępczy numeru slajdu 3"/>
          <p:cNvSpPr>
            <a:spLocks noGrp="1"/>
          </p:cNvSpPr>
          <p:nvPr>
            <p:ph type="sldNum" sz="quarter" idx="12"/>
          </p:nvPr>
        </p:nvSpPr>
        <p:spPr>
          <a:xfrm>
            <a:off x="6553200" y="6356350"/>
            <a:ext cx="2133600" cy="365125"/>
          </a:xfrm>
          <a:prstGeom prst="rect">
            <a:avLst/>
          </a:prstGeom>
        </p:spPr>
        <p:txBody>
          <a:bodyPr/>
          <a:lstStyle/>
          <a:p>
            <a:pPr defTabSz="914400"/>
            <a:fld id="{544A824B-7A47-4232-8B8D-3BA9766874B2}" type="slidenum">
              <a:rPr lang="pl-PL" smtClean="0">
                <a:solidFill>
                  <a:prstClr val="black"/>
                </a:solidFill>
              </a:rPr>
              <a:pPr defTabSz="914400"/>
              <a:t>‹Nr.›</a:t>
            </a:fld>
            <a:endParaRPr lang="pl-PL">
              <a:solidFill>
                <a:prstClr val="black"/>
              </a:solidFill>
            </a:endParaRPr>
          </a:p>
        </p:txBody>
      </p:sp>
    </p:spTree>
    <p:extLst>
      <p:ext uri="{BB962C8B-B14F-4D97-AF65-F5344CB8AC3E}">
        <p14:creationId xmlns:p14="http://schemas.microsoft.com/office/powerpoint/2010/main" val="2525045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5E8C07E3-273C-4C35-9730-AEEFC6A4F656}" type="datetime1">
              <a:rPr lang="pl-PL" smtClean="0"/>
              <a:t>10.06.2021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D5F5501-3C6D-4AF8-83C2-1ECC1DEA4FF1}" type="slidenum">
              <a:rPr lang="de-DE" smtClean="0"/>
              <a:t>‹Nr.›</a:t>
            </a:fld>
            <a:endParaRPr lang="de-DE"/>
          </a:p>
        </p:txBody>
      </p:sp>
    </p:spTree>
    <p:extLst>
      <p:ext uri="{BB962C8B-B14F-4D97-AF65-F5344CB8AC3E}">
        <p14:creationId xmlns:p14="http://schemas.microsoft.com/office/powerpoint/2010/main" val="27772929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a:t>Kliknij, aby edytować styl</a:t>
            </a:r>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a:xfrm>
            <a:off x="457200" y="6356350"/>
            <a:ext cx="2133600" cy="365125"/>
          </a:xfrm>
          <a:prstGeom prst="rect">
            <a:avLst/>
          </a:prstGeom>
        </p:spPr>
        <p:txBody>
          <a:bodyPr/>
          <a:lstStyle/>
          <a:p>
            <a:pPr defTabSz="914400"/>
            <a:fld id="{8C6C76FC-A5DF-499F-908C-D2D75BE62624}" type="datetime1">
              <a:rPr lang="pl-PL" smtClean="0">
                <a:solidFill>
                  <a:prstClr val="black"/>
                </a:solidFill>
              </a:rPr>
              <a:t>10.06.2021</a:t>
            </a:fld>
            <a:endParaRPr lang="pl-PL">
              <a:solidFill>
                <a:prstClr val="black"/>
              </a:solidFill>
            </a:endParaRPr>
          </a:p>
        </p:txBody>
      </p:sp>
      <p:sp>
        <p:nvSpPr>
          <p:cNvPr id="6" name="Symbol zastępczy stopki 5"/>
          <p:cNvSpPr>
            <a:spLocks noGrp="1"/>
          </p:cNvSpPr>
          <p:nvPr>
            <p:ph type="ftr" sz="quarter" idx="11"/>
          </p:nvPr>
        </p:nvSpPr>
        <p:spPr>
          <a:xfrm>
            <a:off x="3124200" y="6356350"/>
            <a:ext cx="2895600" cy="365125"/>
          </a:xfrm>
          <a:prstGeom prst="rect">
            <a:avLst/>
          </a:prstGeom>
        </p:spPr>
        <p:txBody>
          <a:bodyPr/>
          <a:lstStyle/>
          <a:p>
            <a:pPr defTabSz="914400"/>
            <a:endParaRPr lang="pl-PL">
              <a:solidFill>
                <a:prstClr val="black"/>
              </a:solidFill>
            </a:endParaRPr>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a:lstStyle/>
          <a:p>
            <a:pPr defTabSz="914400"/>
            <a:fld id="{544A824B-7A47-4232-8B8D-3BA9766874B2}" type="slidenum">
              <a:rPr lang="pl-PL" smtClean="0">
                <a:solidFill>
                  <a:prstClr val="black"/>
                </a:solidFill>
              </a:rPr>
              <a:pPr defTabSz="914400"/>
              <a:t>‹Nr.›</a:t>
            </a:fld>
            <a:endParaRPr lang="pl-PL">
              <a:solidFill>
                <a:prstClr val="black"/>
              </a:solidFill>
            </a:endParaRPr>
          </a:p>
        </p:txBody>
      </p:sp>
    </p:spTree>
    <p:extLst>
      <p:ext uri="{BB962C8B-B14F-4D97-AF65-F5344CB8AC3E}">
        <p14:creationId xmlns:p14="http://schemas.microsoft.com/office/powerpoint/2010/main" val="41144643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a:xfrm>
            <a:off x="457200" y="6356350"/>
            <a:ext cx="2133600" cy="365125"/>
          </a:xfrm>
          <a:prstGeom prst="rect">
            <a:avLst/>
          </a:prstGeom>
        </p:spPr>
        <p:txBody>
          <a:bodyPr/>
          <a:lstStyle/>
          <a:p>
            <a:pPr defTabSz="914400"/>
            <a:fld id="{C49CC92B-9E37-456D-A199-59F5B342C741}" type="datetime1">
              <a:rPr lang="pl-PL" smtClean="0">
                <a:solidFill>
                  <a:prstClr val="black"/>
                </a:solidFill>
              </a:rPr>
              <a:t>10.06.2021</a:t>
            </a:fld>
            <a:endParaRPr lang="pl-PL">
              <a:solidFill>
                <a:prstClr val="black"/>
              </a:solidFill>
            </a:endParaRPr>
          </a:p>
        </p:txBody>
      </p:sp>
      <p:sp>
        <p:nvSpPr>
          <p:cNvPr id="6" name="Symbol zastępczy stopki 5"/>
          <p:cNvSpPr>
            <a:spLocks noGrp="1"/>
          </p:cNvSpPr>
          <p:nvPr>
            <p:ph type="ftr" sz="quarter" idx="11"/>
          </p:nvPr>
        </p:nvSpPr>
        <p:spPr>
          <a:xfrm>
            <a:off x="3124200" y="6356350"/>
            <a:ext cx="2895600" cy="365125"/>
          </a:xfrm>
          <a:prstGeom prst="rect">
            <a:avLst/>
          </a:prstGeom>
        </p:spPr>
        <p:txBody>
          <a:bodyPr/>
          <a:lstStyle/>
          <a:p>
            <a:pPr defTabSz="914400"/>
            <a:endParaRPr lang="pl-PL">
              <a:solidFill>
                <a:prstClr val="black"/>
              </a:solidFill>
            </a:endParaRPr>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a:lstStyle/>
          <a:p>
            <a:pPr defTabSz="914400"/>
            <a:fld id="{544A824B-7A47-4232-8B8D-3BA9766874B2}" type="slidenum">
              <a:rPr lang="pl-PL" smtClean="0">
                <a:solidFill>
                  <a:prstClr val="black"/>
                </a:solidFill>
              </a:rPr>
              <a:pPr defTabSz="914400"/>
              <a:t>‹Nr.›</a:t>
            </a:fld>
            <a:endParaRPr lang="pl-PL">
              <a:solidFill>
                <a:prstClr val="black"/>
              </a:solidFill>
            </a:endParaRPr>
          </a:p>
        </p:txBody>
      </p:sp>
    </p:spTree>
    <p:extLst>
      <p:ext uri="{BB962C8B-B14F-4D97-AF65-F5344CB8AC3E}">
        <p14:creationId xmlns:p14="http://schemas.microsoft.com/office/powerpoint/2010/main" val="32656044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pPr defTabSz="914400"/>
            <a:fld id="{C6DCCB3C-0D9B-49D3-BF56-00E3C20F7B82}" type="datetime1">
              <a:rPr lang="pl-PL" smtClean="0">
                <a:solidFill>
                  <a:prstClr val="black"/>
                </a:solidFill>
              </a:rPr>
              <a:t>10.06.2021</a:t>
            </a:fld>
            <a:endParaRPr lang="pl-PL">
              <a:solidFill>
                <a:prstClr val="black"/>
              </a:solidFill>
            </a:endParaRPr>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pPr defTabSz="914400"/>
            <a:endParaRPr lang="pl-PL">
              <a:solidFill>
                <a:prstClr val="black"/>
              </a:solidFill>
            </a:endParaRPr>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pPr defTabSz="914400"/>
            <a:fld id="{544A824B-7A47-4232-8B8D-3BA9766874B2}" type="slidenum">
              <a:rPr lang="pl-PL" smtClean="0">
                <a:solidFill>
                  <a:prstClr val="black"/>
                </a:solidFill>
              </a:rPr>
              <a:pPr defTabSz="914400"/>
              <a:t>‹Nr.›</a:t>
            </a:fld>
            <a:endParaRPr lang="pl-PL">
              <a:solidFill>
                <a:prstClr val="black"/>
              </a:solidFill>
            </a:endParaRPr>
          </a:p>
        </p:txBody>
      </p:sp>
    </p:spTree>
    <p:extLst>
      <p:ext uri="{BB962C8B-B14F-4D97-AF65-F5344CB8AC3E}">
        <p14:creationId xmlns:p14="http://schemas.microsoft.com/office/powerpoint/2010/main" val="14878682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pPr defTabSz="914400"/>
            <a:fld id="{43F6BE1A-F7A6-4546-AA95-D21A316C795E}" type="datetime1">
              <a:rPr lang="pl-PL" smtClean="0">
                <a:solidFill>
                  <a:prstClr val="black"/>
                </a:solidFill>
              </a:rPr>
              <a:t>10.06.2021</a:t>
            </a:fld>
            <a:endParaRPr lang="pl-PL">
              <a:solidFill>
                <a:prstClr val="black"/>
              </a:solidFill>
            </a:endParaRPr>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pPr defTabSz="914400"/>
            <a:endParaRPr lang="pl-PL">
              <a:solidFill>
                <a:prstClr val="black"/>
              </a:solidFill>
            </a:endParaRPr>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pPr defTabSz="914400"/>
            <a:fld id="{544A824B-7A47-4232-8B8D-3BA9766874B2}" type="slidenum">
              <a:rPr lang="pl-PL" smtClean="0">
                <a:solidFill>
                  <a:prstClr val="black"/>
                </a:solidFill>
              </a:rPr>
              <a:pPr defTabSz="914400"/>
              <a:t>‹Nr.›</a:t>
            </a:fld>
            <a:endParaRPr lang="pl-PL">
              <a:solidFill>
                <a:prstClr val="black"/>
              </a:solidFill>
            </a:endParaRPr>
          </a:p>
        </p:txBody>
      </p:sp>
    </p:spTree>
    <p:extLst>
      <p:ext uri="{BB962C8B-B14F-4D97-AF65-F5344CB8AC3E}">
        <p14:creationId xmlns:p14="http://schemas.microsoft.com/office/powerpoint/2010/main" val="12761119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p:txBody>
          <a:bodyPr/>
          <a:lstStyle/>
          <a:p>
            <a:fld id="{5846AD80-07D1-485E-8AEE-12ED1266FA04}" type="datetime1">
              <a:rPr lang="pl-PL" smtClean="0">
                <a:solidFill>
                  <a:prstClr val="black">
                    <a:tint val="75000"/>
                  </a:prstClr>
                </a:solidFill>
              </a:rPr>
              <a:t>10.06.2021</a:t>
            </a:fld>
            <a:endParaRPr lang="pl-PL">
              <a:solidFill>
                <a:prstClr val="black">
                  <a:tint val="75000"/>
                </a:prstClr>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083241B9-62AA-4543-A2B2-2EDBC0420E69}" type="slidenum">
              <a:rPr lang="pl-PL" smtClean="0">
                <a:solidFill>
                  <a:prstClr val="black">
                    <a:tint val="75000"/>
                  </a:prstClr>
                </a:solidFill>
              </a:rPr>
              <a:pPr/>
              <a:t>‹Nr.›</a:t>
            </a:fld>
            <a:endParaRPr lang="pl-PL">
              <a:solidFill>
                <a:prstClr val="black">
                  <a:tint val="75000"/>
                </a:prstClr>
              </a:solidFill>
            </a:endParaRPr>
          </a:p>
        </p:txBody>
      </p:sp>
    </p:spTree>
    <p:extLst>
      <p:ext uri="{BB962C8B-B14F-4D97-AF65-F5344CB8AC3E}">
        <p14:creationId xmlns:p14="http://schemas.microsoft.com/office/powerpoint/2010/main" val="9023304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DA149D5E-9F4B-409E-9C85-42EA29AF984E}" type="datetime1">
              <a:rPr lang="pl-PL" smtClean="0">
                <a:solidFill>
                  <a:prstClr val="black">
                    <a:tint val="75000"/>
                  </a:prstClr>
                </a:solidFill>
              </a:rPr>
              <a:t>10.06.2021</a:t>
            </a:fld>
            <a:endParaRPr lang="pl-PL">
              <a:solidFill>
                <a:prstClr val="black">
                  <a:tint val="75000"/>
                </a:prstClr>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083241B9-62AA-4543-A2B2-2EDBC0420E69}" type="slidenum">
              <a:rPr lang="pl-PL" smtClean="0">
                <a:solidFill>
                  <a:prstClr val="black">
                    <a:tint val="75000"/>
                  </a:prstClr>
                </a:solidFill>
              </a:rPr>
              <a:pPr/>
              <a:t>‹Nr.›</a:t>
            </a:fld>
            <a:endParaRPr lang="pl-PL">
              <a:solidFill>
                <a:prstClr val="black">
                  <a:tint val="75000"/>
                </a:prstClr>
              </a:solidFill>
            </a:endParaRPr>
          </a:p>
        </p:txBody>
      </p:sp>
    </p:spTree>
    <p:extLst>
      <p:ext uri="{BB962C8B-B14F-4D97-AF65-F5344CB8AC3E}">
        <p14:creationId xmlns:p14="http://schemas.microsoft.com/office/powerpoint/2010/main" val="38619212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a:t>Kliknij, aby edytować styl</a:t>
            </a:r>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fld id="{B53A7796-5EDF-4DDD-8295-8C3F0C149FEB}" type="datetime1">
              <a:rPr lang="pl-PL" smtClean="0">
                <a:solidFill>
                  <a:prstClr val="black">
                    <a:tint val="75000"/>
                  </a:prstClr>
                </a:solidFill>
              </a:rPr>
              <a:t>10.06.2021</a:t>
            </a:fld>
            <a:endParaRPr lang="pl-PL">
              <a:solidFill>
                <a:prstClr val="black">
                  <a:tint val="75000"/>
                </a:prstClr>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083241B9-62AA-4543-A2B2-2EDBC0420E69}" type="slidenum">
              <a:rPr lang="pl-PL" smtClean="0">
                <a:solidFill>
                  <a:prstClr val="black">
                    <a:tint val="75000"/>
                  </a:prstClr>
                </a:solidFill>
              </a:rPr>
              <a:pPr/>
              <a:t>‹Nr.›</a:t>
            </a:fld>
            <a:endParaRPr lang="pl-PL">
              <a:solidFill>
                <a:prstClr val="black">
                  <a:tint val="75000"/>
                </a:prstClr>
              </a:solidFill>
            </a:endParaRPr>
          </a:p>
        </p:txBody>
      </p:sp>
    </p:spTree>
    <p:extLst>
      <p:ext uri="{BB962C8B-B14F-4D97-AF65-F5344CB8AC3E}">
        <p14:creationId xmlns:p14="http://schemas.microsoft.com/office/powerpoint/2010/main" val="5643171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fld id="{0869CB51-85BF-4DF2-9262-7996DC54286A}" type="datetime1">
              <a:rPr lang="pl-PL" smtClean="0">
                <a:solidFill>
                  <a:prstClr val="black">
                    <a:tint val="75000"/>
                  </a:prstClr>
                </a:solidFill>
              </a:rPr>
              <a:t>10.06.2021</a:t>
            </a:fld>
            <a:endParaRPr lang="pl-PL">
              <a:solidFill>
                <a:prstClr val="black">
                  <a:tint val="75000"/>
                </a:prstClr>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083241B9-62AA-4543-A2B2-2EDBC0420E69}" type="slidenum">
              <a:rPr lang="pl-PL" smtClean="0">
                <a:solidFill>
                  <a:prstClr val="black">
                    <a:tint val="75000"/>
                  </a:prstClr>
                </a:solidFill>
              </a:rPr>
              <a:pPr/>
              <a:t>‹Nr.›</a:t>
            </a:fld>
            <a:endParaRPr lang="pl-PL">
              <a:solidFill>
                <a:prstClr val="black">
                  <a:tint val="75000"/>
                </a:prstClr>
              </a:solidFill>
            </a:endParaRPr>
          </a:p>
        </p:txBody>
      </p:sp>
    </p:spTree>
    <p:extLst>
      <p:ext uri="{BB962C8B-B14F-4D97-AF65-F5344CB8AC3E}">
        <p14:creationId xmlns:p14="http://schemas.microsoft.com/office/powerpoint/2010/main" val="22041463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a:t>Kliknij, aby edytować styl</a:t>
            </a:r>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fld id="{001F4AB0-E12B-47FB-A3C8-45830CBA7476}" type="datetime1">
              <a:rPr lang="pl-PL" smtClean="0">
                <a:solidFill>
                  <a:prstClr val="black">
                    <a:tint val="75000"/>
                  </a:prstClr>
                </a:solidFill>
              </a:rPr>
              <a:t>10.06.2021</a:t>
            </a:fld>
            <a:endParaRPr lang="pl-PL">
              <a:solidFill>
                <a:prstClr val="black">
                  <a:tint val="75000"/>
                </a:prstClr>
              </a:solidFill>
            </a:endParaRPr>
          </a:p>
        </p:txBody>
      </p:sp>
      <p:sp>
        <p:nvSpPr>
          <p:cNvPr id="8" name="Symbol zastępczy stopki 7"/>
          <p:cNvSpPr>
            <a:spLocks noGrp="1"/>
          </p:cNvSpPr>
          <p:nvPr>
            <p:ph type="ftr" sz="quarter" idx="11"/>
          </p:nvPr>
        </p:nvSpPr>
        <p:spPr/>
        <p:txBody>
          <a:bodyPr/>
          <a:lstStyle/>
          <a:p>
            <a:endParaRPr lang="pl-PL">
              <a:solidFill>
                <a:prstClr val="black">
                  <a:tint val="75000"/>
                </a:prstClr>
              </a:solidFill>
            </a:endParaRPr>
          </a:p>
        </p:txBody>
      </p:sp>
      <p:sp>
        <p:nvSpPr>
          <p:cNvPr id="9" name="Symbol zastępczy numeru slajdu 8"/>
          <p:cNvSpPr>
            <a:spLocks noGrp="1"/>
          </p:cNvSpPr>
          <p:nvPr>
            <p:ph type="sldNum" sz="quarter" idx="12"/>
          </p:nvPr>
        </p:nvSpPr>
        <p:spPr/>
        <p:txBody>
          <a:bodyPr/>
          <a:lstStyle/>
          <a:p>
            <a:fld id="{083241B9-62AA-4543-A2B2-2EDBC0420E69}" type="slidenum">
              <a:rPr lang="pl-PL" smtClean="0">
                <a:solidFill>
                  <a:prstClr val="black">
                    <a:tint val="75000"/>
                  </a:prstClr>
                </a:solidFill>
              </a:rPr>
              <a:pPr/>
              <a:t>‹Nr.›</a:t>
            </a:fld>
            <a:endParaRPr lang="pl-PL">
              <a:solidFill>
                <a:prstClr val="black">
                  <a:tint val="75000"/>
                </a:prstClr>
              </a:solidFill>
            </a:endParaRPr>
          </a:p>
        </p:txBody>
      </p:sp>
    </p:spTree>
    <p:extLst>
      <p:ext uri="{BB962C8B-B14F-4D97-AF65-F5344CB8AC3E}">
        <p14:creationId xmlns:p14="http://schemas.microsoft.com/office/powerpoint/2010/main" val="10089608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fld id="{64A143F3-A6F3-4AF2-9E6C-FFA670A911A1}" type="datetime1">
              <a:rPr lang="pl-PL" smtClean="0">
                <a:solidFill>
                  <a:prstClr val="black">
                    <a:tint val="75000"/>
                  </a:prstClr>
                </a:solidFill>
              </a:rPr>
              <a:t>10.06.2021</a:t>
            </a:fld>
            <a:endParaRPr lang="pl-PL">
              <a:solidFill>
                <a:prstClr val="black">
                  <a:tint val="75000"/>
                </a:prstClr>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083241B9-62AA-4543-A2B2-2EDBC0420E69}" type="slidenum">
              <a:rPr lang="pl-PL" smtClean="0">
                <a:solidFill>
                  <a:prstClr val="black">
                    <a:tint val="75000"/>
                  </a:prstClr>
                </a:solidFill>
              </a:rPr>
              <a:pPr/>
              <a:t>‹Nr.›</a:t>
            </a:fld>
            <a:endParaRPr lang="pl-PL">
              <a:solidFill>
                <a:prstClr val="black">
                  <a:tint val="75000"/>
                </a:prstClr>
              </a:solidFill>
            </a:endParaRPr>
          </a:p>
        </p:txBody>
      </p:sp>
    </p:spTree>
    <p:extLst>
      <p:ext uri="{BB962C8B-B14F-4D97-AF65-F5344CB8AC3E}">
        <p14:creationId xmlns:p14="http://schemas.microsoft.com/office/powerpoint/2010/main" val="2320494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B923CF2F-2AF6-4724-AD9C-8D3EDEDBEE28}" type="datetime1">
              <a:rPr lang="pl-PL" smtClean="0"/>
              <a:t>10.06.2021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D5F5501-3C6D-4AF8-83C2-1ECC1DEA4FF1}" type="slidenum">
              <a:rPr lang="de-DE" smtClean="0"/>
              <a:t>‹Nr.›</a:t>
            </a:fld>
            <a:endParaRPr lang="de-DE"/>
          </a:p>
        </p:txBody>
      </p:sp>
    </p:spTree>
    <p:extLst>
      <p:ext uri="{BB962C8B-B14F-4D97-AF65-F5344CB8AC3E}">
        <p14:creationId xmlns:p14="http://schemas.microsoft.com/office/powerpoint/2010/main" val="28454628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FF26BD21-4BAF-4DAA-B2B5-01ECCF536230}" type="datetime1">
              <a:rPr lang="pl-PL" smtClean="0">
                <a:solidFill>
                  <a:prstClr val="black">
                    <a:tint val="75000"/>
                  </a:prstClr>
                </a:solidFill>
              </a:rPr>
              <a:t>10.06.2021</a:t>
            </a:fld>
            <a:endParaRPr lang="pl-PL">
              <a:solidFill>
                <a:prstClr val="black">
                  <a:tint val="75000"/>
                </a:prstClr>
              </a:solidFill>
            </a:endParaRPr>
          </a:p>
        </p:txBody>
      </p:sp>
      <p:sp>
        <p:nvSpPr>
          <p:cNvPr id="3" name="Symbol zastępczy stopki 2"/>
          <p:cNvSpPr>
            <a:spLocks noGrp="1"/>
          </p:cNvSpPr>
          <p:nvPr>
            <p:ph type="ftr" sz="quarter" idx="11"/>
          </p:nvPr>
        </p:nvSpPr>
        <p:spPr/>
        <p:txBody>
          <a:bodyPr/>
          <a:lstStyle/>
          <a:p>
            <a:endParaRPr lang="pl-PL">
              <a:solidFill>
                <a:prstClr val="black">
                  <a:tint val="75000"/>
                </a:prstClr>
              </a:solidFill>
            </a:endParaRPr>
          </a:p>
        </p:txBody>
      </p:sp>
      <p:sp>
        <p:nvSpPr>
          <p:cNvPr id="4" name="Symbol zastępczy numeru slajdu 3"/>
          <p:cNvSpPr>
            <a:spLocks noGrp="1"/>
          </p:cNvSpPr>
          <p:nvPr>
            <p:ph type="sldNum" sz="quarter" idx="12"/>
          </p:nvPr>
        </p:nvSpPr>
        <p:spPr/>
        <p:txBody>
          <a:bodyPr/>
          <a:lstStyle/>
          <a:p>
            <a:fld id="{083241B9-62AA-4543-A2B2-2EDBC0420E69}" type="slidenum">
              <a:rPr lang="pl-PL" smtClean="0">
                <a:solidFill>
                  <a:prstClr val="black">
                    <a:tint val="75000"/>
                  </a:prstClr>
                </a:solidFill>
              </a:rPr>
              <a:pPr/>
              <a:t>‹Nr.›</a:t>
            </a:fld>
            <a:endParaRPr lang="pl-PL">
              <a:solidFill>
                <a:prstClr val="black">
                  <a:tint val="75000"/>
                </a:prstClr>
              </a:solidFill>
            </a:endParaRPr>
          </a:p>
        </p:txBody>
      </p:sp>
    </p:spTree>
    <p:extLst>
      <p:ext uri="{BB962C8B-B14F-4D97-AF65-F5344CB8AC3E}">
        <p14:creationId xmlns:p14="http://schemas.microsoft.com/office/powerpoint/2010/main" val="20131689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a:t>Kliknij, aby edytować styl</a:t>
            </a:r>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87CDA4FB-B2B0-4A49-845D-09A95AA7C15C}" type="datetime1">
              <a:rPr lang="pl-PL" smtClean="0">
                <a:solidFill>
                  <a:prstClr val="black">
                    <a:tint val="75000"/>
                  </a:prstClr>
                </a:solidFill>
              </a:rPr>
              <a:t>10.06.2021</a:t>
            </a:fld>
            <a:endParaRPr lang="pl-PL">
              <a:solidFill>
                <a:prstClr val="black">
                  <a:tint val="75000"/>
                </a:prstClr>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083241B9-62AA-4543-A2B2-2EDBC0420E69}" type="slidenum">
              <a:rPr lang="pl-PL" smtClean="0">
                <a:solidFill>
                  <a:prstClr val="black">
                    <a:tint val="75000"/>
                  </a:prstClr>
                </a:solidFill>
              </a:rPr>
              <a:pPr/>
              <a:t>‹Nr.›</a:t>
            </a:fld>
            <a:endParaRPr lang="pl-PL">
              <a:solidFill>
                <a:prstClr val="black">
                  <a:tint val="75000"/>
                </a:prstClr>
              </a:solidFill>
            </a:endParaRPr>
          </a:p>
        </p:txBody>
      </p:sp>
    </p:spTree>
    <p:extLst>
      <p:ext uri="{BB962C8B-B14F-4D97-AF65-F5344CB8AC3E}">
        <p14:creationId xmlns:p14="http://schemas.microsoft.com/office/powerpoint/2010/main" val="15085120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4DCC32E6-2EEB-4EFA-BB61-E94425EBE2E9}" type="datetime1">
              <a:rPr lang="pl-PL" smtClean="0">
                <a:solidFill>
                  <a:prstClr val="black">
                    <a:tint val="75000"/>
                  </a:prstClr>
                </a:solidFill>
              </a:rPr>
              <a:t>10.06.2021</a:t>
            </a:fld>
            <a:endParaRPr lang="pl-PL">
              <a:solidFill>
                <a:prstClr val="black">
                  <a:tint val="75000"/>
                </a:prstClr>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083241B9-62AA-4543-A2B2-2EDBC0420E69}" type="slidenum">
              <a:rPr lang="pl-PL" smtClean="0">
                <a:solidFill>
                  <a:prstClr val="black">
                    <a:tint val="75000"/>
                  </a:prstClr>
                </a:solidFill>
              </a:rPr>
              <a:pPr/>
              <a:t>‹Nr.›</a:t>
            </a:fld>
            <a:endParaRPr lang="pl-PL">
              <a:solidFill>
                <a:prstClr val="black">
                  <a:tint val="75000"/>
                </a:prstClr>
              </a:solidFill>
            </a:endParaRPr>
          </a:p>
        </p:txBody>
      </p:sp>
    </p:spTree>
    <p:extLst>
      <p:ext uri="{BB962C8B-B14F-4D97-AF65-F5344CB8AC3E}">
        <p14:creationId xmlns:p14="http://schemas.microsoft.com/office/powerpoint/2010/main" val="255540208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Układ niestandardowy">
    <p:spTree>
      <p:nvGrpSpPr>
        <p:cNvPr id="1" name=""/>
        <p:cNvGrpSpPr/>
        <p:nvPr/>
      </p:nvGrpSpPr>
      <p:grpSpPr>
        <a:xfrm>
          <a:off x="0" y="0"/>
          <a:ext cx="0" cy="0"/>
          <a:chOff x="0" y="0"/>
          <a:chExt cx="0" cy="0"/>
        </a:xfrm>
      </p:grpSpPr>
      <p:sp>
        <p:nvSpPr>
          <p:cNvPr id="3" name="Symbol zastępczy daty 2"/>
          <p:cNvSpPr>
            <a:spLocks noGrp="1"/>
          </p:cNvSpPr>
          <p:nvPr>
            <p:ph type="dt" sz="half" idx="10"/>
          </p:nvPr>
        </p:nvSpPr>
        <p:spPr/>
        <p:txBody>
          <a:bodyPr/>
          <a:lstStyle/>
          <a:p>
            <a:fld id="{459CC726-F2A2-4DD4-8CE3-88EDEA432D52}" type="datetime1">
              <a:rPr lang="pl-PL" smtClean="0">
                <a:solidFill>
                  <a:prstClr val="black">
                    <a:tint val="75000"/>
                  </a:prstClr>
                </a:solidFill>
              </a:rPr>
              <a:t>10.06.2021</a:t>
            </a:fld>
            <a:endParaRPr lang="pl-PL">
              <a:solidFill>
                <a:prstClr val="black">
                  <a:tint val="75000"/>
                </a:prstClr>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083241B9-62AA-4543-A2B2-2EDBC0420E69}" type="slidenum">
              <a:rPr lang="pl-PL" smtClean="0">
                <a:solidFill>
                  <a:prstClr val="black">
                    <a:tint val="75000"/>
                  </a:prstClr>
                </a:solidFill>
              </a:rPr>
              <a:pPr/>
              <a:t>‹Nr.›</a:t>
            </a:fld>
            <a:endParaRPr lang="pl-PL">
              <a:solidFill>
                <a:prstClr val="black">
                  <a:tint val="75000"/>
                </a:prstClr>
              </a:solidFill>
            </a:endParaRPr>
          </a:p>
        </p:txBody>
      </p:sp>
      <p:sp>
        <p:nvSpPr>
          <p:cNvPr id="6" name="Tytuł 5"/>
          <p:cNvSpPr>
            <a:spLocks noGrp="1"/>
          </p:cNvSpPr>
          <p:nvPr>
            <p:ph type="title"/>
          </p:nvPr>
        </p:nvSpPr>
        <p:spPr/>
        <p:txBody>
          <a:bodyPr/>
          <a:lstStyle/>
          <a:p>
            <a:r>
              <a:rPr lang="pl-PL"/>
              <a:t>Kliknij, aby edytować styl</a:t>
            </a:r>
          </a:p>
        </p:txBody>
      </p:sp>
    </p:spTree>
    <p:extLst>
      <p:ext uri="{BB962C8B-B14F-4D97-AF65-F5344CB8AC3E}">
        <p14:creationId xmlns:p14="http://schemas.microsoft.com/office/powerpoint/2010/main" val="1087456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1261F1B6-9CFC-4E86-8BBA-BF6DB2B4C2D1}" type="datetime1">
              <a:rPr lang="pl-PL" smtClean="0"/>
              <a:t>10.06.2021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D5F5501-3C6D-4AF8-83C2-1ECC1DEA4FF1}" type="slidenum">
              <a:rPr lang="de-DE" smtClean="0"/>
              <a:t>‹Nr.›</a:t>
            </a:fld>
            <a:endParaRPr lang="de-DE"/>
          </a:p>
        </p:txBody>
      </p:sp>
    </p:spTree>
    <p:extLst>
      <p:ext uri="{BB962C8B-B14F-4D97-AF65-F5344CB8AC3E}">
        <p14:creationId xmlns:p14="http://schemas.microsoft.com/office/powerpoint/2010/main" val="2437282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DB292F3-0AF7-483E-9412-AB4404E63F96}" type="datetime1">
              <a:rPr lang="pl-PL" smtClean="0"/>
              <a:t>10.06.2021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2D5F5501-3C6D-4AF8-83C2-1ECC1DEA4FF1}" type="slidenum">
              <a:rPr lang="de-DE" smtClean="0"/>
              <a:t>‹Nr.›</a:t>
            </a:fld>
            <a:endParaRPr lang="de-DE"/>
          </a:p>
        </p:txBody>
      </p:sp>
    </p:spTree>
    <p:extLst>
      <p:ext uri="{BB962C8B-B14F-4D97-AF65-F5344CB8AC3E}">
        <p14:creationId xmlns:p14="http://schemas.microsoft.com/office/powerpoint/2010/main" val="9072733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775FE092-5801-4B31-9480-2D6A218DF53C}" type="datetime1">
              <a:rPr lang="pl-PL" smtClean="0"/>
              <a:t>10.06.2021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2D5F5501-3C6D-4AF8-83C2-1ECC1DEA4FF1}" type="slidenum">
              <a:rPr lang="de-DE" smtClean="0"/>
              <a:t>‹Nr.›</a:t>
            </a:fld>
            <a:endParaRPr lang="de-DE"/>
          </a:p>
        </p:txBody>
      </p:sp>
    </p:spTree>
    <p:extLst>
      <p:ext uri="{BB962C8B-B14F-4D97-AF65-F5344CB8AC3E}">
        <p14:creationId xmlns:p14="http://schemas.microsoft.com/office/powerpoint/2010/main" val="1876702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7EC6BB27-2CF6-487B-9969-3EE4D1A5A88F}" type="datetime1">
              <a:rPr lang="pl-PL" smtClean="0"/>
              <a:t>10.06.2021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2D5F5501-3C6D-4AF8-83C2-1ECC1DEA4FF1}" type="slidenum">
              <a:rPr lang="de-DE" smtClean="0"/>
              <a:t>‹Nr.›</a:t>
            </a:fld>
            <a:endParaRPr lang="de-DE"/>
          </a:p>
        </p:txBody>
      </p:sp>
    </p:spTree>
    <p:extLst>
      <p:ext uri="{BB962C8B-B14F-4D97-AF65-F5344CB8AC3E}">
        <p14:creationId xmlns:p14="http://schemas.microsoft.com/office/powerpoint/2010/main" val="3149794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CFCB82AF-3CE8-41C8-B5D9-9C80722D589D}" type="datetime1">
              <a:rPr lang="pl-PL" smtClean="0"/>
              <a:t>10.06.2021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D5F5501-3C6D-4AF8-83C2-1ECC1DEA4FF1}" type="slidenum">
              <a:rPr lang="de-DE" smtClean="0"/>
              <a:t>‹Nr.›</a:t>
            </a:fld>
            <a:endParaRPr lang="de-DE"/>
          </a:p>
        </p:txBody>
      </p:sp>
    </p:spTree>
    <p:extLst>
      <p:ext uri="{BB962C8B-B14F-4D97-AF65-F5344CB8AC3E}">
        <p14:creationId xmlns:p14="http://schemas.microsoft.com/office/powerpoint/2010/main" val="1695645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148C5EDF-6510-4238-82B0-28F94FD74CF3}" type="datetime1">
              <a:rPr lang="pl-PL" smtClean="0"/>
              <a:t>10.06.2021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D5F5501-3C6D-4AF8-83C2-1ECC1DEA4FF1}" type="slidenum">
              <a:rPr lang="de-DE" smtClean="0"/>
              <a:t>‹Nr.›</a:t>
            </a:fld>
            <a:endParaRPr lang="de-DE"/>
          </a:p>
        </p:txBody>
      </p:sp>
    </p:spTree>
    <p:extLst>
      <p:ext uri="{BB962C8B-B14F-4D97-AF65-F5344CB8AC3E}">
        <p14:creationId xmlns:p14="http://schemas.microsoft.com/office/powerpoint/2010/main" val="3185055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6.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image" Target="../media/image5.jpg"/><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theme" Target="../theme/theme3.xml"/><Relationship Id="rId5" Type="http://schemas.openxmlformats.org/officeDocument/2006/relationships/slideLayout" Target="../slideLayouts/slideLayout28.xml"/><Relationship Id="rId15" Type="http://schemas.openxmlformats.org/officeDocument/2006/relationships/image" Target="../media/image8.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421673-6C86-4B54-807B-D9CFA721F565}" type="datetime1">
              <a:rPr lang="pl-PL" smtClean="0"/>
              <a:t>10.06.2021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5F5501-3C6D-4AF8-83C2-1ECC1DEA4FF1}" type="slidenum">
              <a:rPr lang="de-DE" smtClean="0"/>
              <a:t>‹Nr.›</a:t>
            </a:fld>
            <a:endParaRPr lang="de-DE"/>
          </a:p>
        </p:txBody>
      </p:sp>
    </p:spTree>
    <p:extLst>
      <p:ext uri="{BB962C8B-B14F-4D97-AF65-F5344CB8AC3E}">
        <p14:creationId xmlns:p14="http://schemas.microsoft.com/office/powerpoint/2010/main" val="2904161913"/>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323528" y="1556792"/>
            <a:ext cx="8229600" cy="1143000"/>
          </a:xfrm>
          <a:prstGeom prst="rect">
            <a:avLst/>
          </a:prstGeom>
        </p:spPr>
        <p:txBody>
          <a:bodyPr vert="horz" lIns="91440" tIns="45720" rIns="91440" bIns="45720" rtlCol="0" anchor="ctr">
            <a:normAutofit/>
          </a:bodyPr>
          <a:lstStyle/>
          <a:p>
            <a:r>
              <a:rPr lang="pl-PL" dirty="0"/>
              <a:t>Kliknij, aby edytować styl</a:t>
            </a:r>
          </a:p>
        </p:txBody>
      </p:sp>
      <p:sp>
        <p:nvSpPr>
          <p:cNvPr id="3" name="Symbol zastępczy tekstu 2"/>
          <p:cNvSpPr>
            <a:spLocks noGrp="1"/>
          </p:cNvSpPr>
          <p:nvPr>
            <p:ph type="body" idx="1"/>
          </p:nvPr>
        </p:nvSpPr>
        <p:spPr>
          <a:xfrm>
            <a:off x="395536" y="2924944"/>
            <a:ext cx="8229600" cy="1329011"/>
          </a:xfrm>
          <a:prstGeom prst="rect">
            <a:avLst/>
          </a:prstGeom>
        </p:spPr>
        <p:txBody>
          <a:bodyPr vert="horz" lIns="91440" tIns="45720" rIns="91440" bIns="45720" rtlCol="0">
            <a:normAutofit/>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pic>
        <p:nvPicPr>
          <p:cNvPr id="1026" name="Picture 2"/>
          <p:cNvPicPr>
            <a:picLocks noChangeAspect="1" noChangeArrowheads="1"/>
          </p:cNvPicPr>
          <p:nvPr userDrawn="1"/>
        </p:nvPicPr>
        <p:blipFill>
          <a:blip r:embed="rId14" cstate="email">
            <a:extLst>
              <a:ext uri="{28A0092B-C50C-407E-A947-70E740481C1C}">
                <a14:useLocalDpi xmlns:a14="http://schemas.microsoft.com/office/drawing/2010/main" val="0"/>
              </a:ext>
            </a:extLst>
          </a:blip>
          <a:srcRect/>
          <a:stretch>
            <a:fillRect/>
          </a:stretch>
        </p:blipFill>
        <p:spPr bwMode="auto">
          <a:xfrm>
            <a:off x="107504" y="-59964"/>
            <a:ext cx="4608513" cy="118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userDrawn="1"/>
        </p:nvPicPr>
        <p:blipFill>
          <a:blip r:embed="rId15" cstate="email">
            <a:extLst>
              <a:ext uri="{28A0092B-C50C-407E-A947-70E740481C1C}">
                <a14:useLocalDpi xmlns:a14="http://schemas.microsoft.com/office/drawing/2010/main" val="0"/>
              </a:ext>
            </a:extLst>
          </a:blip>
          <a:srcRect/>
          <a:stretch>
            <a:fillRect/>
          </a:stretch>
        </p:blipFill>
        <p:spPr bwMode="auto">
          <a:xfrm>
            <a:off x="539552" y="6165973"/>
            <a:ext cx="646113"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userDrawn="1"/>
        </p:nvPicPr>
        <p:blipFill>
          <a:blip r:embed="rId16" cstate="email">
            <a:extLst>
              <a:ext uri="{28A0092B-C50C-407E-A947-70E740481C1C}">
                <a14:useLocalDpi xmlns:a14="http://schemas.microsoft.com/office/drawing/2010/main" val="0"/>
              </a:ext>
            </a:extLst>
          </a:blip>
          <a:srcRect/>
          <a:stretch>
            <a:fillRect/>
          </a:stretch>
        </p:blipFill>
        <p:spPr bwMode="auto">
          <a:xfrm>
            <a:off x="1216533" y="6123110"/>
            <a:ext cx="773112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397800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188640"/>
            <a:ext cx="6203032" cy="685254"/>
          </a:xfrm>
          <a:prstGeom prst="rect">
            <a:avLst/>
          </a:prstGeom>
        </p:spPr>
        <p:txBody>
          <a:bodyPr vert="horz" lIns="91440" tIns="45720" rIns="91440" bIns="45720" rtlCol="0" anchor="ctr">
            <a:normAutofit/>
          </a:bodyPr>
          <a:lstStyle/>
          <a:p>
            <a:r>
              <a:rPr lang="pl-PL" dirty="0"/>
              <a:t>Kliknij, aby edytować styl</a:t>
            </a:r>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A55DE9D3-4206-4229-8B0C-9364A077238F}" type="datetime1">
              <a:rPr lang="pl-PL" smtClean="0">
                <a:solidFill>
                  <a:prstClr val="black">
                    <a:tint val="75000"/>
                  </a:prstClr>
                </a:solidFill>
              </a:rPr>
              <a:t>10.06.2021</a:t>
            </a:fld>
            <a:endParaRPr lang="pl-PL">
              <a:solidFill>
                <a:prstClr val="black">
                  <a:tint val="75000"/>
                </a:prstClr>
              </a:solidFill>
            </a:endParaRPr>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pl-PL">
              <a:solidFill>
                <a:prstClr val="black">
                  <a:tint val="75000"/>
                </a:prstClr>
              </a:solidFill>
            </a:endParaRPr>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83241B9-62AA-4543-A2B2-2EDBC0420E69}" type="slidenum">
              <a:rPr lang="pl-PL" smtClean="0">
                <a:solidFill>
                  <a:prstClr val="black">
                    <a:tint val="75000"/>
                  </a:prstClr>
                </a:solidFill>
              </a:rPr>
              <a:pPr defTabSz="914400"/>
              <a:t>‹Nr.›</a:t>
            </a:fld>
            <a:endParaRPr lang="pl-PL">
              <a:solidFill>
                <a:prstClr val="black">
                  <a:tint val="75000"/>
                </a:prstClr>
              </a:solidFill>
            </a:endParaRPr>
          </a:p>
        </p:txBody>
      </p:sp>
      <p:pic>
        <p:nvPicPr>
          <p:cNvPr id="1026" name="Picture 2"/>
          <p:cNvPicPr>
            <a:picLocks noChangeAspect="1" noChangeArrowheads="1"/>
          </p:cNvPicPr>
          <p:nvPr userDrawn="1"/>
        </p:nvPicPr>
        <p:blipFill>
          <a:blip r:embed="rId13" cstate="email">
            <a:extLst>
              <a:ext uri="{28A0092B-C50C-407E-A947-70E740481C1C}">
                <a14:useLocalDpi xmlns:a14="http://schemas.microsoft.com/office/drawing/2010/main" val="0"/>
              </a:ext>
            </a:extLst>
          </a:blip>
          <a:srcRect/>
          <a:stretch>
            <a:fillRect/>
          </a:stretch>
        </p:blipFill>
        <p:spPr bwMode="auto">
          <a:xfrm>
            <a:off x="6804248" y="188640"/>
            <a:ext cx="2195513"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userDrawn="1"/>
        </p:nvPicPr>
        <p:blipFill>
          <a:blip r:embed="rId14" cstate="email">
            <a:extLst>
              <a:ext uri="{28A0092B-C50C-407E-A947-70E740481C1C}">
                <a14:useLocalDpi xmlns:a14="http://schemas.microsoft.com/office/drawing/2010/main" val="0"/>
              </a:ext>
            </a:extLst>
          </a:blip>
          <a:srcRect/>
          <a:stretch>
            <a:fillRect/>
          </a:stretch>
        </p:blipFill>
        <p:spPr bwMode="auto">
          <a:xfrm>
            <a:off x="7483685" y="620688"/>
            <a:ext cx="1493837"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userDrawn="1"/>
        </p:nvPicPr>
        <p:blipFill>
          <a:blip r:embed="rId15" cstate="email">
            <a:extLst>
              <a:ext uri="{28A0092B-C50C-407E-A947-70E740481C1C}">
                <a14:useLocalDpi xmlns:a14="http://schemas.microsoft.com/office/drawing/2010/main" val="0"/>
              </a:ext>
            </a:extLst>
          </a:blip>
          <a:srcRect/>
          <a:stretch>
            <a:fillRect/>
          </a:stretch>
        </p:blipFill>
        <p:spPr bwMode="auto">
          <a:xfrm>
            <a:off x="611560" y="980728"/>
            <a:ext cx="7065963" cy="3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2294968"/>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Lst>
  <p:hf hdr="0" ftr="0" dt="0"/>
  <p:txStyles>
    <p:title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p:titleStyle>
    <p:bodyStyle>
      <a:lvl1pPr marL="342900" indent="-342900" algn="l" defTabSz="914400" rtl="0" eaLnBrk="1" latinLnBrk="0" hangingPunct="1">
        <a:spcBef>
          <a:spcPct val="20000"/>
        </a:spcBef>
        <a:buFont typeface="Wingdings" panose="05000000000000000000" pitchFamily="2" charset="2"/>
        <a:buChar char="v"/>
        <a:defRPr sz="1800" b="1" kern="1200">
          <a:solidFill>
            <a:srgbClr val="1F287D"/>
          </a:solidFill>
          <a:latin typeface="Cambria" panose="02040503050406030204"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Cambria" panose="02040503050406030204"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Cambria" panose="02040503050406030204"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Cambria" panose="02040503050406030204"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Cambria" panose="02040503050406030204"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hyperlink" Target="https://op.europa.eu/en/publication-detail/-/publication/bb02d56e-9b3c-11eb-b85c-01aa75ed71a1/language-en" TargetMode="External"/><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hyperlink" Target="https://ec.europa.eu/info/funding-tenders/opportunities/portal/screen/how-to-participate/reference-documents;programCode=HORIZON" TargetMode="External"/><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5.xml"/><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5.xml"/><Relationship Id="rId1" Type="http://schemas.openxmlformats.org/officeDocument/2006/relationships/themeOverride" Target="../theme/themeOverride1.xml"/><Relationship Id="rId4" Type="http://schemas.openxmlformats.org/officeDocument/2006/relationships/image" Target="../media/image5.jp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5.xml"/><Relationship Id="rId1" Type="http://schemas.openxmlformats.org/officeDocument/2006/relationships/themeOverride" Target="../theme/themeOverride2.xml"/><Relationship Id="rId4" Type="http://schemas.openxmlformats.org/officeDocument/2006/relationships/image" Target="../media/image5.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5.xml"/><Relationship Id="rId1" Type="http://schemas.openxmlformats.org/officeDocument/2006/relationships/themeOverride" Target="../theme/themeOverride3.xml"/><Relationship Id="rId4" Type="http://schemas.openxmlformats.org/officeDocument/2006/relationships/image" Target="../media/image5.jp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5.xml"/><Relationship Id="rId1" Type="http://schemas.openxmlformats.org/officeDocument/2006/relationships/themeOverride" Target="../theme/themeOverride4.xml"/><Relationship Id="rId4" Type="http://schemas.openxmlformats.org/officeDocument/2006/relationships/image" Target="../media/image5.jp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5.xml"/><Relationship Id="rId1" Type="http://schemas.openxmlformats.org/officeDocument/2006/relationships/themeOverride" Target="../theme/themeOverride5.xml"/><Relationship Id="rId4" Type="http://schemas.openxmlformats.org/officeDocument/2006/relationships/image" Target="../media/image5.jp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5.xml"/><Relationship Id="rId1" Type="http://schemas.openxmlformats.org/officeDocument/2006/relationships/themeOverride" Target="../theme/themeOverride6.xml"/><Relationship Id="rId4" Type="http://schemas.openxmlformats.org/officeDocument/2006/relationships/image" Target="../media/image5.jp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5.xml"/><Relationship Id="rId1" Type="http://schemas.openxmlformats.org/officeDocument/2006/relationships/themeOverride" Target="../theme/themeOverride7.xml"/><Relationship Id="rId5" Type="http://schemas.openxmlformats.org/officeDocument/2006/relationships/hyperlink" Target="https://intellectual-property-helpdesk.ec.europa.eu/regional-helpdesks/european-ip-helpdesk_en" TargetMode="External"/><Relationship Id="rId4" Type="http://schemas.openxmlformats.org/officeDocument/2006/relationships/image" Target="../media/image5.jp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5.xml"/><Relationship Id="rId1" Type="http://schemas.openxmlformats.org/officeDocument/2006/relationships/themeOverride" Target="../theme/themeOverride8.xml"/><Relationship Id="rId4" Type="http://schemas.openxmlformats.org/officeDocument/2006/relationships/image" Target="../media/image5.jp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5.xml"/><Relationship Id="rId1" Type="http://schemas.openxmlformats.org/officeDocument/2006/relationships/themeOverride" Target="../theme/themeOverride9.xml"/><Relationship Id="rId5" Type="http://schemas.openxmlformats.org/officeDocument/2006/relationships/hyperlink" Target="https://www.facebook.com/Marie.Curie.Actions" TargetMode="External"/><Relationship Id="rId4" Type="http://schemas.openxmlformats.org/officeDocument/2006/relationships/image" Target="../media/image5.jp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5.xml"/><Relationship Id="rId1" Type="http://schemas.openxmlformats.org/officeDocument/2006/relationships/themeOverride" Target="../theme/themeOverride10.xml"/><Relationship Id="rId4" Type="http://schemas.openxmlformats.org/officeDocument/2006/relationships/image" Target="../media/image5.jp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5.xml"/><Relationship Id="rId1" Type="http://schemas.openxmlformats.org/officeDocument/2006/relationships/themeOverride" Target="../theme/themeOverride11.xml"/><Relationship Id="rId4" Type="http://schemas.openxmlformats.org/officeDocument/2006/relationships/image" Target="../media/image5.jp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5.xml"/><Relationship Id="rId1" Type="http://schemas.openxmlformats.org/officeDocument/2006/relationships/themeOverride" Target="../theme/themeOverride12.xml"/><Relationship Id="rId5" Type="http://schemas.openxmlformats.org/officeDocument/2006/relationships/hyperlink" Target="https://op.europa.eu/en/publication-detail/-/publication/2bfbb0d9-9b3c-11eb-b85c-01aa75ed71a1/language-en/format-PDF/source-199358159" TargetMode="Externa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9.xml"/><Relationship Id="rId1" Type="http://schemas.openxmlformats.org/officeDocument/2006/relationships/slideLayout" Target="../slideLayouts/slideLayout25.xml"/><Relationship Id="rId4" Type="http://schemas.openxmlformats.org/officeDocument/2006/relationships/image" Target="../media/image11.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5.xml"/><Relationship Id="rId1" Type="http://schemas.openxmlformats.org/officeDocument/2006/relationships/themeOverride" Target="../theme/themeOverride13.xml"/><Relationship Id="rId4" Type="http://schemas.openxmlformats.org/officeDocument/2006/relationships/image" Target="../media/image5.jp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5.xml"/><Relationship Id="rId1" Type="http://schemas.openxmlformats.org/officeDocument/2006/relationships/themeOverride" Target="../theme/themeOverride14.xml"/><Relationship Id="rId4" Type="http://schemas.openxmlformats.org/officeDocument/2006/relationships/image" Target="../media/image5.jp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5.xml"/><Relationship Id="rId1" Type="http://schemas.openxmlformats.org/officeDocument/2006/relationships/themeOverride" Target="../theme/themeOverride15.xml"/><Relationship Id="rId5" Type="http://schemas.openxmlformats.org/officeDocument/2006/relationships/image" Target="../media/image12.png"/><Relationship Id="rId4" Type="http://schemas.openxmlformats.org/officeDocument/2006/relationships/image" Target="../media/image5.jp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5.xml"/><Relationship Id="rId1" Type="http://schemas.openxmlformats.org/officeDocument/2006/relationships/themeOverride" Target="../theme/themeOverride16.xml"/><Relationship Id="rId4" Type="http://schemas.openxmlformats.org/officeDocument/2006/relationships/image" Target="../media/image5.jp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5.xml"/><Relationship Id="rId1" Type="http://schemas.openxmlformats.org/officeDocument/2006/relationships/themeOverride" Target="../theme/themeOverride17.xml"/><Relationship Id="rId4" Type="http://schemas.openxmlformats.org/officeDocument/2006/relationships/image" Target="../media/image5.jp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5.xml"/><Relationship Id="rId1" Type="http://schemas.openxmlformats.org/officeDocument/2006/relationships/themeOverride" Target="../theme/themeOverride18.xml"/><Relationship Id="rId4" Type="http://schemas.openxmlformats.org/officeDocument/2006/relationships/image" Target="../media/image5.jp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5.xml"/><Relationship Id="rId1" Type="http://schemas.openxmlformats.org/officeDocument/2006/relationships/themeOverride" Target="../theme/themeOverride19.xml"/><Relationship Id="rId4" Type="http://schemas.openxmlformats.org/officeDocument/2006/relationships/image" Target="../media/image5.jp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5.xml"/><Relationship Id="rId1" Type="http://schemas.openxmlformats.org/officeDocument/2006/relationships/themeOverride" Target="../theme/themeOverride20.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5.xml"/><Relationship Id="rId1" Type="http://schemas.openxmlformats.org/officeDocument/2006/relationships/themeOverride" Target="../theme/themeOverride21.xml"/><Relationship Id="rId4" Type="http://schemas.openxmlformats.org/officeDocument/2006/relationships/image" Target="../media/image5.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0.xml"/><Relationship Id="rId1" Type="http://schemas.openxmlformats.org/officeDocument/2006/relationships/slideLayout" Target="../slideLayouts/slideLayout25.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hyperlink" Target="https://ec.europa.eu/research/mariecurieactions/gallery/understanding-gender-dimension-msca-projects_en" TargetMode="External"/><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67544" y="3429000"/>
            <a:ext cx="8229600" cy="1368152"/>
          </a:xfrm>
        </p:spPr>
        <p:txBody>
          <a:bodyPr>
            <a:normAutofit/>
          </a:bodyPr>
          <a:lstStyle/>
          <a:p>
            <a:r>
              <a:rPr lang="en-GB" sz="3200" b="1" dirty="0">
                <a:solidFill>
                  <a:srgbClr val="1F287D"/>
                </a:solidFill>
              </a:rPr>
              <a:t>How to write a successful PF proposal</a:t>
            </a:r>
          </a:p>
        </p:txBody>
      </p:sp>
      <p:sp>
        <p:nvSpPr>
          <p:cNvPr id="22" name="Tytuł 1"/>
          <p:cNvSpPr txBox="1">
            <a:spLocks/>
          </p:cNvSpPr>
          <p:nvPr/>
        </p:nvSpPr>
        <p:spPr>
          <a:xfrm>
            <a:off x="483920" y="4581128"/>
            <a:ext cx="8229600" cy="100811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2600" b="1" dirty="0">
                <a:solidFill>
                  <a:srgbClr val="1F287D"/>
                </a:solidFill>
              </a:rPr>
              <a:t>Vanessa Sooth &amp; Katrin Schaarschmidt,</a:t>
            </a:r>
            <a:br>
              <a:rPr lang="de-DE" sz="2600" b="1" dirty="0">
                <a:solidFill>
                  <a:srgbClr val="1F287D"/>
                </a:solidFill>
              </a:rPr>
            </a:br>
            <a:r>
              <a:rPr lang="de-DE" sz="2600" b="1" dirty="0">
                <a:solidFill>
                  <a:srgbClr val="1F287D"/>
                </a:solidFill>
              </a:rPr>
              <a:t> NCP MSCA, Germany</a:t>
            </a:r>
            <a:endParaRPr lang="pl-PL" sz="2600" b="1" dirty="0">
              <a:solidFill>
                <a:srgbClr val="1F287D"/>
              </a:solidFill>
            </a:endParaRPr>
          </a:p>
        </p:txBody>
      </p:sp>
      <p:sp>
        <p:nvSpPr>
          <p:cNvPr id="23" name="Tytuł 1"/>
          <p:cNvSpPr txBox="1">
            <a:spLocks/>
          </p:cNvSpPr>
          <p:nvPr/>
        </p:nvSpPr>
        <p:spPr>
          <a:xfrm>
            <a:off x="5325184" y="198396"/>
            <a:ext cx="3456384"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de-DE" sz="1600" b="1" dirty="0">
                <a:solidFill>
                  <a:prstClr val="black"/>
                </a:solidFill>
              </a:rPr>
              <a:t>Riga (online), 8 June 2021</a:t>
            </a:r>
            <a:endParaRPr lang="pl-PL" sz="1600" b="1" dirty="0">
              <a:solidFill>
                <a:prstClr val="black"/>
              </a:solidFill>
            </a:endParaRPr>
          </a:p>
        </p:txBody>
      </p:sp>
    </p:spTree>
    <p:extLst>
      <p:ext uri="{BB962C8B-B14F-4D97-AF65-F5344CB8AC3E}">
        <p14:creationId xmlns:p14="http://schemas.microsoft.com/office/powerpoint/2010/main" val="535255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lstStyle/>
          <a:p>
            <a:pPr marL="0" indent="0">
              <a:lnSpc>
                <a:spcPct val="100000"/>
              </a:lnSpc>
              <a:buNone/>
            </a:pPr>
            <a:r>
              <a:rPr lang="en-GB" sz="2000" dirty="0">
                <a:solidFill>
                  <a:srgbClr val="0778A5"/>
                </a:solidFill>
              </a:rPr>
              <a:t>Important aspects apart from the mentioned sub criteria</a:t>
            </a:r>
          </a:p>
          <a:p>
            <a:pPr marL="0" indent="0">
              <a:lnSpc>
                <a:spcPct val="100000"/>
              </a:lnSpc>
              <a:buNone/>
            </a:pPr>
            <a:endParaRPr lang="en-GB" sz="2000" dirty="0">
              <a:solidFill>
                <a:srgbClr val="0778A5"/>
              </a:solidFill>
            </a:endParaRPr>
          </a:p>
          <a:p>
            <a:pPr marL="0" indent="0">
              <a:lnSpc>
                <a:spcPct val="100000"/>
              </a:lnSpc>
              <a:buNone/>
            </a:pPr>
            <a:r>
              <a:rPr lang="en-GB" sz="2000" dirty="0">
                <a:solidFill>
                  <a:srgbClr val="0778A5"/>
                </a:solidFill>
              </a:rPr>
              <a:t>Weaknesses</a:t>
            </a:r>
          </a:p>
          <a:p>
            <a:r>
              <a:rPr lang="en-GB" sz="2000" u="sng" dirty="0"/>
              <a:t>Lack</a:t>
            </a:r>
            <a:r>
              <a:rPr lang="en-GB" sz="2000" dirty="0"/>
              <a:t> of current </a:t>
            </a:r>
            <a:r>
              <a:rPr lang="en-GB" sz="2000" u="sng" dirty="0"/>
              <a:t>state-of-the-art</a:t>
            </a:r>
            <a:r>
              <a:rPr lang="en-GB" sz="2000" dirty="0"/>
              <a:t>; most recent international results/developments are not mentioned</a:t>
            </a:r>
          </a:p>
          <a:p>
            <a:r>
              <a:rPr lang="en-GB" sz="2000" u="sng" dirty="0"/>
              <a:t>Methodolog</a:t>
            </a:r>
            <a:r>
              <a:rPr lang="en-GB" sz="2000" dirty="0"/>
              <a:t>y is described in no satisfying conjunction with the </a:t>
            </a:r>
            <a:r>
              <a:rPr lang="en-GB" sz="2000" u="sng" dirty="0"/>
              <a:t>objectives</a:t>
            </a:r>
            <a:r>
              <a:rPr lang="en-GB" sz="2000" dirty="0"/>
              <a:t>; pros and cons of the methodology are not explained explicitly enough</a:t>
            </a:r>
          </a:p>
          <a:p>
            <a:r>
              <a:rPr lang="en-GB" sz="2000" dirty="0"/>
              <a:t>Description of </a:t>
            </a:r>
            <a:r>
              <a:rPr lang="en-GB" sz="2000" u="sng" dirty="0"/>
              <a:t>advancement of the field</a:t>
            </a:r>
            <a:r>
              <a:rPr lang="en-GB" sz="2000" dirty="0"/>
              <a:t> is missing</a:t>
            </a:r>
          </a:p>
          <a:p>
            <a:r>
              <a:rPr lang="en-GB" sz="2000" dirty="0"/>
              <a:t>No potential </a:t>
            </a:r>
            <a:r>
              <a:rPr lang="en-GB" sz="2000" u="sng" dirty="0"/>
              <a:t>risks</a:t>
            </a:r>
            <a:r>
              <a:rPr lang="en-GB" sz="2000" dirty="0"/>
              <a:t> are mentioned (briefly)</a:t>
            </a: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10</a:t>
            </a:fld>
            <a:endParaRPr lang="pl-PL">
              <a:solidFill>
                <a:prstClr val="black">
                  <a:tint val="75000"/>
                </a:prstClr>
              </a:solidFill>
            </a:endParaRPr>
          </a:p>
        </p:txBody>
      </p:sp>
    </p:spTree>
    <p:extLst>
      <p:ext uri="{BB962C8B-B14F-4D97-AF65-F5344CB8AC3E}">
        <p14:creationId xmlns:p14="http://schemas.microsoft.com/office/powerpoint/2010/main" val="3539978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normAutofit/>
          </a:bodyPr>
          <a:lstStyle/>
          <a:p>
            <a:pPr marL="0" indent="0">
              <a:lnSpc>
                <a:spcPct val="100000"/>
              </a:lnSpc>
              <a:buNone/>
              <a:tabLst>
                <a:tab pos="336947" algn="l"/>
                <a:tab pos="534591" algn="l"/>
                <a:tab pos="673894" algn="l"/>
                <a:tab pos="1012031" algn="l"/>
                <a:tab pos="1348979" algn="l"/>
                <a:tab pos="1687116" algn="l"/>
                <a:tab pos="2024063" algn="l"/>
              </a:tabLst>
            </a:pPr>
            <a:r>
              <a:rPr lang="en-GB" sz="2000" dirty="0">
                <a:solidFill>
                  <a:srgbClr val="0778A5"/>
                </a:solidFill>
              </a:rPr>
              <a:t>B.1.3 </a:t>
            </a:r>
            <a:r>
              <a:rPr lang="en-US" sz="2000" dirty="0">
                <a:solidFill>
                  <a:srgbClr val="0778A5"/>
                </a:solidFill>
              </a:rPr>
              <a:t>Quality of the </a:t>
            </a:r>
            <a:r>
              <a:rPr lang="en-US" sz="2000" u="sng" dirty="0">
                <a:solidFill>
                  <a:srgbClr val="0778A5"/>
                </a:solidFill>
              </a:rPr>
              <a:t>supervision</a:t>
            </a:r>
            <a:r>
              <a:rPr lang="en-US" sz="2000" dirty="0">
                <a:solidFill>
                  <a:srgbClr val="0778A5"/>
                </a:solidFill>
              </a:rPr>
              <a:t>, </a:t>
            </a:r>
            <a:r>
              <a:rPr lang="en-US" sz="2000" u="sng" dirty="0">
                <a:solidFill>
                  <a:srgbClr val="0778A5"/>
                </a:solidFill>
              </a:rPr>
              <a:t>training</a:t>
            </a:r>
            <a:r>
              <a:rPr lang="en-US" sz="2000" dirty="0">
                <a:solidFill>
                  <a:srgbClr val="0778A5"/>
                </a:solidFill>
              </a:rPr>
              <a:t> and of the </a:t>
            </a:r>
            <a:r>
              <a:rPr lang="en-US" sz="2000" u="sng" dirty="0">
                <a:solidFill>
                  <a:srgbClr val="0778A5"/>
                </a:solidFill>
              </a:rPr>
              <a:t>two-way transfer of knowledge</a:t>
            </a:r>
            <a:r>
              <a:rPr lang="en-US" sz="2000" dirty="0">
                <a:solidFill>
                  <a:srgbClr val="0778A5"/>
                </a:solidFill>
              </a:rPr>
              <a:t> between the researcher and the host</a:t>
            </a:r>
          </a:p>
          <a:p>
            <a:pPr marL="0" indent="0">
              <a:lnSpc>
                <a:spcPct val="100000"/>
              </a:lnSpc>
              <a:buNone/>
              <a:tabLst>
                <a:tab pos="336947" algn="l"/>
                <a:tab pos="534591" algn="l"/>
                <a:tab pos="673894" algn="l"/>
                <a:tab pos="1012031" algn="l"/>
                <a:tab pos="1348979" algn="l"/>
                <a:tab pos="1687116" algn="l"/>
                <a:tab pos="2024063" algn="l"/>
              </a:tabLst>
            </a:pPr>
            <a:endParaRPr lang="en-GB" sz="2000" dirty="0">
              <a:solidFill>
                <a:srgbClr val="0778A5"/>
              </a:solidFill>
            </a:endParaRPr>
          </a:p>
          <a:p>
            <a:pPr>
              <a:lnSpc>
                <a:spcPct val="100000"/>
              </a:lnSpc>
            </a:pPr>
            <a:r>
              <a:rPr lang="en-GB" sz="2000" dirty="0"/>
              <a:t>Qualifications and experience of the supervisor(s) - </a:t>
            </a:r>
            <a:r>
              <a:rPr lang="de-DE" sz="2000" dirty="0">
                <a:solidFill>
                  <a:srgbClr val="4F81BD"/>
                </a:solidFill>
                <a:hlinkClick r:id="rId3">
                  <a:extLst>
                    <a:ext uri="{A12FA001-AC4F-418D-AE19-62706E023703}">
                      <ahyp:hlinkClr xmlns:ahyp="http://schemas.microsoft.com/office/drawing/2018/hyperlinkcolor" val="tx"/>
                    </a:ext>
                  </a:extLst>
                </a:hlinkClick>
              </a:rPr>
              <a:t>Guidelines on Supervision</a:t>
            </a:r>
            <a:endParaRPr lang="de-DE" sz="2000" dirty="0">
              <a:solidFill>
                <a:srgbClr val="4F81BD"/>
              </a:solidFill>
            </a:endParaRPr>
          </a:p>
          <a:p>
            <a:r>
              <a:rPr lang="en-GB" sz="2000" dirty="0"/>
              <a:t>Track record (academic positions – short)</a:t>
            </a:r>
          </a:p>
          <a:p>
            <a:r>
              <a:rPr lang="en-GB" sz="2000" dirty="0"/>
              <a:t>Level of experience on the proposed research topic</a:t>
            </a:r>
          </a:p>
          <a:p>
            <a:r>
              <a:rPr lang="en-GB" sz="2000" dirty="0"/>
              <a:t>How many publications (number) + most important journals? </a:t>
            </a:r>
            <a:br>
              <a:rPr lang="en-GB" sz="2000" dirty="0"/>
            </a:br>
            <a:r>
              <a:rPr lang="en-GB" sz="2000" dirty="0"/>
              <a:t>H-Index? Any major patents?</a:t>
            </a:r>
          </a:p>
          <a:p>
            <a:r>
              <a:rPr lang="en-GB" sz="2000" dirty="0"/>
              <a:t>Major international collaborations + renowned prices/awards/grants</a:t>
            </a:r>
          </a:p>
          <a:p>
            <a:r>
              <a:rPr lang="en-GB" sz="2000" dirty="0"/>
              <a:t>How many PhD students/postdocs so far? </a:t>
            </a:r>
            <a:r>
              <a:rPr lang="en-GB" sz="2000" dirty="0">
                <a:sym typeface="Wingdings" panose="05000000000000000000" pitchFamily="2" charset="2"/>
              </a:rPr>
              <a:t> “success stories“ - are they in leading positions now? </a:t>
            </a:r>
            <a:endParaRPr lang="en-GB" sz="2000" dirty="0"/>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11</a:t>
            </a:fld>
            <a:endParaRPr lang="pl-PL">
              <a:solidFill>
                <a:prstClr val="black">
                  <a:tint val="75000"/>
                </a:prstClr>
              </a:solidFill>
            </a:endParaRPr>
          </a:p>
        </p:txBody>
      </p:sp>
    </p:spTree>
    <p:extLst>
      <p:ext uri="{BB962C8B-B14F-4D97-AF65-F5344CB8AC3E}">
        <p14:creationId xmlns:p14="http://schemas.microsoft.com/office/powerpoint/2010/main" val="4042363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normAutofit/>
          </a:bodyPr>
          <a:lstStyle/>
          <a:p>
            <a:pPr marL="0" indent="0">
              <a:lnSpc>
                <a:spcPct val="100000"/>
              </a:lnSpc>
              <a:buNone/>
              <a:tabLst>
                <a:tab pos="336947" algn="l"/>
                <a:tab pos="534591" algn="l"/>
                <a:tab pos="673894" algn="l"/>
                <a:tab pos="1012031" algn="l"/>
                <a:tab pos="1348979" algn="l"/>
                <a:tab pos="1687116" algn="l"/>
                <a:tab pos="2024063" algn="l"/>
              </a:tabLst>
            </a:pPr>
            <a:r>
              <a:rPr lang="en-GB" sz="2000" dirty="0">
                <a:solidFill>
                  <a:srgbClr val="0778A5"/>
                </a:solidFill>
              </a:rPr>
              <a:t>B.1.3 </a:t>
            </a:r>
            <a:r>
              <a:rPr lang="en-US" sz="2000" dirty="0">
                <a:solidFill>
                  <a:srgbClr val="0778A5"/>
                </a:solidFill>
              </a:rPr>
              <a:t>Quality of the </a:t>
            </a:r>
            <a:r>
              <a:rPr lang="en-US" sz="2000" u="sng" dirty="0">
                <a:solidFill>
                  <a:srgbClr val="0778A5"/>
                </a:solidFill>
              </a:rPr>
              <a:t>supervision</a:t>
            </a:r>
            <a:r>
              <a:rPr lang="en-US" sz="2000" dirty="0">
                <a:solidFill>
                  <a:srgbClr val="0778A5"/>
                </a:solidFill>
              </a:rPr>
              <a:t>, </a:t>
            </a:r>
            <a:r>
              <a:rPr lang="en-US" sz="2000" u="sng" dirty="0">
                <a:solidFill>
                  <a:srgbClr val="0778A5"/>
                </a:solidFill>
              </a:rPr>
              <a:t>training</a:t>
            </a:r>
            <a:r>
              <a:rPr lang="en-US" sz="2000" dirty="0">
                <a:solidFill>
                  <a:srgbClr val="0778A5"/>
                </a:solidFill>
              </a:rPr>
              <a:t> and of the </a:t>
            </a:r>
            <a:r>
              <a:rPr lang="en-US" sz="2000" u="sng" dirty="0">
                <a:solidFill>
                  <a:srgbClr val="0778A5"/>
                </a:solidFill>
              </a:rPr>
              <a:t>two-way transfer of knowledge</a:t>
            </a:r>
            <a:r>
              <a:rPr lang="en-US" sz="2000" dirty="0">
                <a:solidFill>
                  <a:srgbClr val="0778A5"/>
                </a:solidFill>
              </a:rPr>
              <a:t> between the researcher and the host</a:t>
            </a:r>
          </a:p>
          <a:p>
            <a:pPr marL="0" indent="0">
              <a:lnSpc>
                <a:spcPct val="100000"/>
              </a:lnSpc>
              <a:buNone/>
              <a:tabLst>
                <a:tab pos="336947" algn="l"/>
                <a:tab pos="534591" algn="l"/>
                <a:tab pos="673894" algn="l"/>
                <a:tab pos="1012031" algn="l"/>
                <a:tab pos="1348979" algn="l"/>
                <a:tab pos="1687116" algn="l"/>
                <a:tab pos="2024063" algn="l"/>
              </a:tabLst>
            </a:pPr>
            <a:endParaRPr lang="en-GB" sz="2000" dirty="0">
              <a:solidFill>
                <a:srgbClr val="0778A5"/>
              </a:solidFill>
            </a:endParaRPr>
          </a:p>
          <a:p>
            <a:pPr>
              <a:lnSpc>
                <a:spcPct val="100000"/>
              </a:lnSpc>
            </a:pPr>
            <a:r>
              <a:rPr lang="en-GB" sz="2000" dirty="0"/>
              <a:t>Training</a:t>
            </a:r>
          </a:p>
          <a:p>
            <a:pPr>
              <a:lnSpc>
                <a:spcPct val="100000"/>
              </a:lnSpc>
            </a:pPr>
            <a:r>
              <a:rPr lang="en-GB" sz="2000" dirty="0"/>
              <a:t>How will the researcher acquire new scientific skills and transferable skills? </a:t>
            </a:r>
          </a:p>
          <a:p>
            <a:pPr>
              <a:lnSpc>
                <a:spcPct val="100000"/>
              </a:lnSpc>
            </a:pPr>
            <a:r>
              <a:rPr lang="en-GB" sz="2000" dirty="0"/>
              <a:t>Relevance and quality of the additional scientific education and the training of transferable skills </a:t>
            </a:r>
          </a:p>
          <a:p>
            <a:pPr>
              <a:lnSpc>
                <a:spcPct val="100000"/>
              </a:lnSpc>
            </a:pPr>
            <a:r>
              <a:rPr lang="en-GB" sz="2000" dirty="0"/>
              <a:t>Global Fellowship: How will the newly acquired skills be transferred back to the European host institution?</a:t>
            </a: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12</a:t>
            </a:fld>
            <a:endParaRPr lang="pl-PL">
              <a:solidFill>
                <a:prstClr val="black">
                  <a:tint val="75000"/>
                </a:prstClr>
              </a:solidFill>
            </a:endParaRPr>
          </a:p>
        </p:txBody>
      </p:sp>
    </p:spTree>
    <p:extLst>
      <p:ext uri="{BB962C8B-B14F-4D97-AF65-F5344CB8AC3E}">
        <p14:creationId xmlns:p14="http://schemas.microsoft.com/office/powerpoint/2010/main" val="27698852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normAutofit/>
          </a:bodyPr>
          <a:lstStyle/>
          <a:p>
            <a:pPr marL="0" indent="0">
              <a:lnSpc>
                <a:spcPct val="100000"/>
              </a:lnSpc>
              <a:buNone/>
              <a:tabLst>
                <a:tab pos="336947" algn="l"/>
                <a:tab pos="534591" algn="l"/>
                <a:tab pos="673894" algn="l"/>
                <a:tab pos="1012031" algn="l"/>
                <a:tab pos="1348979" algn="l"/>
                <a:tab pos="1687116" algn="l"/>
                <a:tab pos="2024063" algn="l"/>
              </a:tabLst>
            </a:pPr>
            <a:r>
              <a:rPr lang="en-GB" sz="2000" dirty="0">
                <a:solidFill>
                  <a:srgbClr val="0778A5"/>
                </a:solidFill>
              </a:rPr>
              <a:t>B.1.3 </a:t>
            </a:r>
            <a:r>
              <a:rPr lang="en-US" sz="2000" dirty="0">
                <a:solidFill>
                  <a:srgbClr val="0778A5"/>
                </a:solidFill>
              </a:rPr>
              <a:t>Quality of the </a:t>
            </a:r>
            <a:r>
              <a:rPr lang="en-US" sz="2000" u="sng" dirty="0">
                <a:solidFill>
                  <a:srgbClr val="0778A5"/>
                </a:solidFill>
              </a:rPr>
              <a:t>supervision</a:t>
            </a:r>
            <a:r>
              <a:rPr lang="en-US" sz="2000" dirty="0">
                <a:solidFill>
                  <a:srgbClr val="0778A5"/>
                </a:solidFill>
              </a:rPr>
              <a:t>, </a:t>
            </a:r>
            <a:r>
              <a:rPr lang="en-US" sz="2000" u="sng" dirty="0">
                <a:solidFill>
                  <a:srgbClr val="0778A5"/>
                </a:solidFill>
              </a:rPr>
              <a:t>training</a:t>
            </a:r>
            <a:r>
              <a:rPr lang="en-US" sz="2000" dirty="0">
                <a:solidFill>
                  <a:srgbClr val="0778A5"/>
                </a:solidFill>
              </a:rPr>
              <a:t> and of the </a:t>
            </a:r>
            <a:r>
              <a:rPr lang="en-US" sz="2000" u="sng" dirty="0">
                <a:solidFill>
                  <a:srgbClr val="0778A5"/>
                </a:solidFill>
              </a:rPr>
              <a:t>two-way transfer of knowledge</a:t>
            </a:r>
            <a:r>
              <a:rPr lang="en-US" sz="2000" dirty="0">
                <a:solidFill>
                  <a:srgbClr val="0778A5"/>
                </a:solidFill>
              </a:rPr>
              <a:t> between the researcher and the host</a:t>
            </a:r>
          </a:p>
          <a:p>
            <a:pPr marL="0" indent="0">
              <a:lnSpc>
                <a:spcPct val="100000"/>
              </a:lnSpc>
              <a:buNone/>
              <a:tabLst>
                <a:tab pos="336947" algn="l"/>
                <a:tab pos="534591" algn="l"/>
                <a:tab pos="673894" algn="l"/>
                <a:tab pos="1012031" algn="l"/>
                <a:tab pos="1348979" algn="l"/>
                <a:tab pos="1687116" algn="l"/>
                <a:tab pos="2024063" algn="l"/>
              </a:tabLst>
            </a:pPr>
            <a:endParaRPr lang="en-GB" sz="2400" dirty="0">
              <a:solidFill>
                <a:srgbClr val="0778A5"/>
              </a:solidFill>
            </a:endParaRPr>
          </a:p>
          <a:p>
            <a:pPr marL="0" indent="0">
              <a:lnSpc>
                <a:spcPct val="100000"/>
              </a:lnSpc>
              <a:spcAft>
                <a:spcPts val="450"/>
              </a:spcAft>
              <a:buNone/>
              <a:tabLst>
                <a:tab pos="336947" algn="l"/>
                <a:tab pos="534591" algn="l"/>
                <a:tab pos="673894" algn="l"/>
                <a:tab pos="1012031" algn="l"/>
                <a:tab pos="1348979" algn="l"/>
                <a:tab pos="1687116" algn="l"/>
                <a:tab pos="2024063" algn="l"/>
              </a:tabLst>
            </a:pPr>
            <a:r>
              <a:rPr lang="en-GB" sz="2000" dirty="0"/>
              <a:t>Separate subchapters for:</a:t>
            </a:r>
          </a:p>
          <a:p>
            <a:pPr>
              <a:buFont typeface="+mj-lt"/>
              <a:buAutoNum type="arabicPeriod"/>
            </a:pPr>
            <a:r>
              <a:rPr lang="en-GB" sz="2000" dirty="0"/>
              <a:t>Scientific skills </a:t>
            </a:r>
          </a:p>
          <a:p>
            <a:pPr>
              <a:buFont typeface="+mj-lt"/>
              <a:buAutoNum type="arabicPeriod"/>
            </a:pPr>
            <a:r>
              <a:rPr lang="en-GB" sz="2000" dirty="0"/>
              <a:t>Transferable skills </a:t>
            </a:r>
          </a:p>
          <a:p>
            <a:pPr>
              <a:buFont typeface="+mj-lt"/>
              <a:buAutoNum type="arabicPeriod"/>
            </a:pPr>
            <a:r>
              <a:rPr lang="en-GB" sz="2000" dirty="0"/>
              <a:t>Transfer of knowledge from the researcher to the host</a:t>
            </a:r>
          </a:p>
          <a:p>
            <a:pPr marL="0" indent="0">
              <a:lnSpc>
                <a:spcPct val="100000"/>
              </a:lnSpc>
              <a:buNone/>
            </a:pPr>
            <a:r>
              <a:rPr lang="en-GB" sz="2000" dirty="0">
                <a:sym typeface="Wingdings" panose="05000000000000000000" pitchFamily="2" charset="2"/>
              </a:rPr>
              <a:t> Mention the Career Development Plan (will become a deliverable of the project if funded)</a:t>
            </a:r>
            <a:endParaRPr lang="en-GB" sz="2000" dirty="0"/>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13</a:t>
            </a:fld>
            <a:endParaRPr lang="pl-PL">
              <a:solidFill>
                <a:prstClr val="black">
                  <a:tint val="75000"/>
                </a:prstClr>
              </a:solidFill>
            </a:endParaRPr>
          </a:p>
        </p:txBody>
      </p:sp>
    </p:spTree>
    <p:extLst>
      <p:ext uri="{BB962C8B-B14F-4D97-AF65-F5344CB8AC3E}">
        <p14:creationId xmlns:p14="http://schemas.microsoft.com/office/powerpoint/2010/main" val="38558957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normAutofit/>
          </a:bodyPr>
          <a:lstStyle/>
          <a:p>
            <a:pPr marL="0" indent="0">
              <a:buNone/>
            </a:pPr>
            <a:r>
              <a:rPr lang="en-GB" sz="2000" dirty="0">
                <a:solidFill>
                  <a:srgbClr val="00B0F0"/>
                </a:solidFill>
              </a:rPr>
              <a:t>Scientific skills:</a:t>
            </a:r>
          </a:p>
          <a:p>
            <a:pPr marL="0" indent="0">
              <a:buNone/>
            </a:pPr>
            <a:endParaRPr lang="en-GB" sz="2000" dirty="0"/>
          </a:p>
          <a:p>
            <a:r>
              <a:rPr lang="en-GB" sz="2000" dirty="0"/>
              <a:t>Which new techniques and methods will be acquired? </a:t>
            </a:r>
          </a:p>
          <a:p>
            <a:r>
              <a:rPr lang="en-GB" sz="2000" dirty="0"/>
              <a:t>How will they be acquired? Through research or through specific courses?</a:t>
            </a:r>
          </a:p>
          <a:p>
            <a:r>
              <a:rPr lang="en-GB" sz="2000" dirty="0"/>
              <a:t>Training on “Research integrity“, “big data/open science“, digital techniques, tools, new techniques</a:t>
            </a: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14</a:t>
            </a:fld>
            <a:endParaRPr lang="pl-PL">
              <a:solidFill>
                <a:prstClr val="black">
                  <a:tint val="75000"/>
                </a:prstClr>
              </a:solidFill>
            </a:endParaRPr>
          </a:p>
        </p:txBody>
      </p:sp>
    </p:spTree>
    <p:extLst>
      <p:ext uri="{BB962C8B-B14F-4D97-AF65-F5344CB8AC3E}">
        <p14:creationId xmlns:p14="http://schemas.microsoft.com/office/powerpoint/2010/main" val="1491729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normAutofit/>
          </a:bodyPr>
          <a:lstStyle/>
          <a:p>
            <a:pPr marL="0" indent="0">
              <a:lnSpc>
                <a:spcPct val="100000"/>
              </a:lnSpc>
              <a:buNone/>
            </a:pPr>
            <a:r>
              <a:rPr lang="en-GB" sz="2000" dirty="0">
                <a:solidFill>
                  <a:srgbClr val="00B0F0"/>
                </a:solidFill>
              </a:rPr>
              <a:t>Transferable skills (examples):</a:t>
            </a:r>
          </a:p>
          <a:p>
            <a:pPr marL="0" indent="0">
              <a:lnSpc>
                <a:spcPct val="100000"/>
              </a:lnSpc>
              <a:buNone/>
            </a:pPr>
            <a:endParaRPr lang="en-GB" sz="2000" dirty="0">
              <a:solidFill>
                <a:srgbClr val="00B0F0"/>
              </a:solidFill>
            </a:endParaRPr>
          </a:p>
          <a:p>
            <a:r>
              <a:rPr lang="en-GB" dirty="0"/>
              <a:t>Teaching as well as tutoring/mentoring of students and doctoral candidates (</a:t>
            </a:r>
            <a:r>
              <a:rPr lang="en-GB" dirty="0">
                <a:sym typeface="Wingdings" panose="05000000000000000000" pitchFamily="2" charset="2"/>
              </a:rPr>
              <a:t> leadership/communication skills)</a:t>
            </a:r>
            <a:endParaRPr lang="en-GB" dirty="0"/>
          </a:p>
          <a:p>
            <a:r>
              <a:rPr lang="en-GB" dirty="0"/>
              <a:t>Project/Financial/Organisational Management (project planning, organisation of a conference)</a:t>
            </a:r>
          </a:p>
          <a:p>
            <a:r>
              <a:rPr lang="en-GB" dirty="0"/>
              <a:t>Development and organisation of follow-up projects (fundraising, proposal writing)</a:t>
            </a:r>
          </a:p>
          <a:p>
            <a:r>
              <a:rPr lang="en-GB" dirty="0"/>
              <a:t>Acquisition/Development of abilities in working in an international environment (communication, building networks)</a:t>
            </a:r>
          </a:p>
          <a:p>
            <a:r>
              <a:rPr lang="en-GB" dirty="0"/>
              <a:t>Business thinking (through your own project)</a:t>
            </a:r>
          </a:p>
          <a:p>
            <a:r>
              <a:rPr lang="en-GB" dirty="0"/>
              <a:t>Handling IPR, training in patent law, course in gender awareness</a:t>
            </a:r>
          </a:p>
          <a:p>
            <a:pPr>
              <a:buFont typeface="Arial" panose="020B0604020202020204" pitchFamily="34" charset="0"/>
              <a:buChar char="•"/>
            </a:pPr>
            <a:endParaRPr lang="en-GB" sz="2000" dirty="0"/>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15</a:t>
            </a:fld>
            <a:endParaRPr lang="pl-PL">
              <a:solidFill>
                <a:prstClr val="black">
                  <a:tint val="75000"/>
                </a:prstClr>
              </a:solidFill>
            </a:endParaRPr>
          </a:p>
        </p:txBody>
      </p:sp>
    </p:spTree>
    <p:extLst>
      <p:ext uri="{BB962C8B-B14F-4D97-AF65-F5344CB8AC3E}">
        <p14:creationId xmlns:p14="http://schemas.microsoft.com/office/powerpoint/2010/main" val="4378947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normAutofit/>
          </a:bodyPr>
          <a:lstStyle/>
          <a:p>
            <a:pPr marL="0" indent="0">
              <a:buNone/>
            </a:pPr>
            <a:r>
              <a:rPr lang="en-GB" sz="2000" dirty="0">
                <a:solidFill>
                  <a:srgbClr val="00B0F0"/>
                </a:solidFill>
              </a:rPr>
              <a:t>Transfer of knowledge to the host institution:</a:t>
            </a:r>
          </a:p>
          <a:p>
            <a:pPr marL="0" indent="0">
              <a:buNone/>
            </a:pPr>
            <a:endParaRPr lang="en-GB" sz="2400" dirty="0"/>
          </a:p>
          <a:p>
            <a:r>
              <a:rPr lang="en-GB" sz="2000" dirty="0"/>
              <a:t>Transfer of special scientific (unique) expertise to the host institution through the fellow</a:t>
            </a:r>
          </a:p>
          <a:p>
            <a:pPr>
              <a:buFont typeface="Arial" panose="020B0604020202020204" pitchFamily="34" charset="0"/>
              <a:buChar char="•"/>
            </a:pPr>
            <a:endParaRPr lang="en-GB" sz="2000" dirty="0"/>
          </a:p>
          <a:p>
            <a:r>
              <a:rPr lang="en-GB" sz="2000" dirty="0"/>
              <a:t>Transfer of expertise to the host institution via teaching and mentoring undergraduates and PhD students</a:t>
            </a:r>
          </a:p>
          <a:p>
            <a:pPr marL="0" indent="0">
              <a:buNone/>
            </a:pPr>
            <a:endParaRPr lang="en-GB" sz="2000" dirty="0"/>
          </a:p>
          <a:p>
            <a:r>
              <a:rPr lang="en-GB" sz="2000" dirty="0"/>
              <a:t>Providing new network opportunities for the host institution</a:t>
            </a: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16</a:t>
            </a:fld>
            <a:endParaRPr lang="pl-PL">
              <a:solidFill>
                <a:prstClr val="black">
                  <a:tint val="75000"/>
                </a:prstClr>
              </a:solidFill>
            </a:endParaRPr>
          </a:p>
        </p:txBody>
      </p:sp>
    </p:spTree>
    <p:extLst>
      <p:ext uri="{BB962C8B-B14F-4D97-AF65-F5344CB8AC3E}">
        <p14:creationId xmlns:p14="http://schemas.microsoft.com/office/powerpoint/2010/main" val="41826333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normAutofit/>
          </a:bodyPr>
          <a:lstStyle/>
          <a:p>
            <a:pPr marL="0" indent="0">
              <a:buNone/>
            </a:pPr>
            <a:r>
              <a:rPr lang="en-GB" altLang="de-DE" sz="2000" dirty="0">
                <a:solidFill>
                  <a:srgbClr val="00B0F0"/>
                </a:solidFill>
              </a:rPr>
              <a:t>Some things to consider:</a:t>
            </a:r>
          </a:p>
          <a:p>
            <a:pPr marL="0" indent="0">
              <a:buNone/>
            </a:pPr>
            <a:endParaRPr lang="en-GB" altLang="de-DE" sz="2000" dirty="0"/>
          </a:p>
          <a:p>
            <a:r>
              <a:rPr lang="en-GB" altLang="de-DE" sz="2000" dirty="0"/>
              <a:t>Adjust training and transfer of knowledge to the specific needs of the researcher and the host organisation </a:t>
            </a:r>
          </a:p>
          <a:p>
            <a:pPr marL="0" indent="0">
              <a:lnSpc>
                <a:spcPct val="100000"/>
              </a:lnSpc>
              <a:buNone/>
            </a:pPr>
            <a:endParaRPr lang="en-GB" altLang="de-DE" sz="2000" dirty="0"/>
          </a:p>
          <a:p>
            <a:pPr marL="0" indent="0">
              <a:lnSpc>
                <a:spcPct val="100000"/>
              </a:lnSpc>
              <a:buNone/>
            </a:pPr>
            <a:r>
              <a:rPr lang="en-GB" sz="2000" dirty="0"/>
              <a:t> “Doing more with less“:</a:t>
            </a:r>
          </a:p>
          <a:p>
            <a:pPr marL="0" indent="0">
              <a:lnSpc>
                <a:spcPct val="100000"/>
              </a:lnSpc>
              <a:buNone/>
            </a:pPr>
            <a:endParaRPr lang="en-GB" sz="2000" dirty="0"/>
          </a:p>
          <a:p>
            <a:r>
              <a:rPr lang="en-GB" sz="2000" dirty="0"/>
              <a:t>Concentrate on a few training activities you really need instead of trying to be trained in everything </a:t>
            </a:r>
            <a:r>
              <a:rPr lang="en-GB" sz="2000" dirty="0">
                <a:sym typeface="Wingdings" panose="05000000000000000000" pitchFamily="2" charset="2"/>
              </a:rPr>
              <a:t> unrealistic</a:t>
            </a:r>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17</a:t>
            </a:fld>
            <a:endParaRPr lang="pl-PL">
              <a:solidFill>
                <a:prstClr val="black">
                  <a:tint val="75000"/>
                </a:prstClr>
              </a:solidFill>
            </a:endParaRPr>
          </a:p>
        </p:txBody>
      </p:sp>
    </p:spTree>
    <p:extLst>
      <p:ext uri="{BB962C8B-B14F-4D97-AF65-F5344CB8AC3E}">
        <p14:creationId xmlns:p14="http://schemas.microsoft.com/office/powerpoint/2010/main" val="30842988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normAutofit/>
          </a:bodyPr>
          <a:lstStyle/>
          <a:p>
            <a:pPr marL="0" indent="0">
              <a:buNone/>
            </a:pPr>
            <a:r>
              <a:rPr lang="en-GB" altLang="de-DE" sz="2000" dirty="0">
                <a:solidFill>
                  <a:srgbClr val="00B0F0"/>
                </a:solidFill>
              </a:rPr>
              <a:t>Some things to consider:</a:t>
            </a:r>
          </a:p>
          <a:p>
            <a:pPr marL="0" indent="0">
              <a:buNone/>
            </a:pPr>
            <a:endParaRPr lang="en-GB" sz="2000" dirty="0">
              <a:sym typeface="Wingdings" panose="05000000000000000000" pitchFamily="2" charset="2"/>
            </a:endParaRPr>
          </a:p>
          <a:p>
            <a:r>
              <a:rPr lang="en-GB" sz="2000" dirty="0">
                <a:sym typeface="Wingdings" panose="05000000000000000000" pitchFamily="2" charset="2"/>
              </a:rPr>
              <a:t>Acquire management and leadership skills  you will need them in your (non-)academic future as an independent and mature researcher</a:t>
            </a:r>
          </a:p>
          <a:p>
            <a:pPr marL="0" indent="0">
              <a:lnSpc>
                <a:spcPct val="100000"/>
              </a:lnSpc>
              <a:buNone/>
            </a:pPr>
            <a:endParaRPr lang="en-GB" sz="2000" dirty="0">
              <a:sym typeface="Wingdings" panose="05000000000000000000" pitchFamily="2" charset="2"/>
            </a:endParaRPr>
          </a:p>
          <a:p>
            <a:r>
              <a:rPr lang="en-GB" sz="2000" dirty="0">
                <a:sym typeface="Wingdings" panose="05000000000000000000" pitchFamily="2" charset="2"/>
              </a:rPr>
              <a:t>Why is the host institution the perfect match regarding your  accumulated (scientific and transferable) needs?</a:t>
            </a:r>
          </a:p>
          <a:p>
            <a:pPr marL="0" indent="0">
              <a:lnSpc>
                <a:spcPct val="100000"/>
              </a:lnSpc>
              <a:buNone/>
            </a:pPr>
            <a:r>
              <a:rPr lang="en-GB" sz="2000" dirty="0">
                <a:sym typeface="Wingdings" panose="05000000000000000000" pitchFamily="2" charset="2"/>
              </a:rPr>
              <a:t> </a:t>
            </a:r>
          </a:p>
          <a:p>
            <a:r>
              <a:rPr lang="en-GB" sz="2000" dirty="0">
                <a:sym typeface="Wingdings" panose="05000000000000000000" pitchFamily="2" charset="2"/>
              </a:rPr>
              <a:t>How can your expertise promote the host institution?</a:t>
            </a:r>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18</a:t>
            </a:fld>
            <a:endParaRPr lang="pl-PL">
              <a:solidFill>
                <a:prstClr val="black">
                  <a:tint val="75000"/>
                </a:prstClr>
              </a:solidFill>
            </a:endParaRPr>
          </a:p>
        </p:txBody>
      </p:sp>
    </p:spTree>
    <p:extLst>
      <p:ext uri="{BB962C8B-B14F-4D97-AF65-F5344CB8AC3E}">
        <p14:creationId xmlns:p14="http://schemas.microsoft.com/office/powerpoint/2010/main" val="20545921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normAutofit/>
          </a:bodyPr>
          <a:lstStyle/>
          <a:p>
            <a:pPr marL="0" indent="0">
              <a:lnSpc>
                <a:spcPct val="100000"/>
              </a:lnSpc>
              <a:buNone/>
            </a:pPr>
            <a:r>
              <a:rPr lang="en-US" altLang="de-DE" sz="2000" dirty="0">
                <a:solidFill>
                  <a:srgbClr val="00B0F0"/>
                </a:solidFill>
              </a:rPr>
              <a:t>Frequently expressed criticism:</a:t>
            </a:r>
          </a:p>
          <a:p>
            <a:pPr marL="0" indent="0">
              <a:lnSpc>
                <a:spcPct val="100000"/>
              </a:lnSpc>
              <a:buNone/>
            </a:pPr>
            <a:endParaRPr lang="en-US" altLang="de-DE" sz="2000" dirty="0">
              <a:solidFill>
                <a:srgbClr val="0778A5"/>
              </a:solidFill>
            </a:endParaRPr>
          </a:p>
          <a:p>
            <a:r>
              <a:rPr lang="en-US" altLang="de-DE" sz="2000" dirty="0"/>
              <a:t>Description of training aspects </a:t>
            </a:r>
            <a:r>
              <a:rPr lang="en-US" altLang="de-DE" sz="2000" u="sng" dirty="0"/>
              <a:t>too short </a:t>
            </a:r>
            <a:r>
              <a:rPr lang="en-US" altLang="de-DE" sz="2000" dirty="0"/>
              <a:t>(how the goals will be achieved)</a:t>
            </a:r>
          </a:p>
          <a:p>
            <a:pPr marL="0" indent="0">
              <a:lnSpc>
                <a:spcPct val="100000"/>
              </a:lnSpc>
              <a:buNone/>
            </a:pPr>
            <a:endParaRPr lang="en-US" altLang="de-DE" sz="2000" dirty="0"/>
          </a:p>
          <a:p>
            <a:r>
              <a:rPr lang="en-US" altLang="de-DE" sz="2000" dirty="0"/>
              <a:t>Transferable skills are not described significantly enough (</a:t>
            </a:r>
            <a:r>
              <a:rPr lang="en-US" altLang="de-DE" sz="2000" u="sng" dirty="0"/>
              <a:t>holistic development of the researcher is important, not only scientific development</a:t>
            </a:r>
            <a:r>
              <a:rPr lang="en-US" altLang="de-DE" sz="2000" dirty="0"/>
              <a:t>)</a:t>
            </a:r>
          </a:p>
          <a:p>
            <a:pPr marL="0" indent="0">
              <a:lnSpc>
                <a:spcPct val="100000"/>
              </a:lnSpc>
              <a:buNone/>
            </a:pPr>
            <a:endParaRPr lang="en-US" altLang="de-DE" sz="2000" dirty="0"/>
          </a:p>
          <a:p>
            <a:r>
              <a:rPr lang="en-US" altLang="de-DE" sz="2000" dirty="0"/>
              <a:t>Lack of a </a:t>
            </a:r>
            <a:r>
              <a:rPr lang="en-US" altLang="de-DE" sz="2000" u="sng" dirty="0"/>
              <a:t>concrete training scheme </a:t>
            </a:r>
            <a:r>
              <a:rPr lang="en-US" altLang="de-DE" sz="2000" dirty="0"/>
              <a:t>and its phases</a:t>
            </a:r>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19</a:t>
            </a:fld>
            <a:endParaRPr lang="pl-PL">
              <a:solidFill>
                <a:prstClr val="black">
                  <a:tint val="75000"/>
                </a:prstClr>
              </a:solidFill>
            </a:endParaRPr>
          </a:p>
        </p:txBody>
      </p:sp>
    </p:spTree>
    <p:extLst>
      <p:ext uri="{BB962C8B-B14F-4D97-AF65-F5344CB8AC3E}">
        <p14:creationId xmlns:p14="http://schemas.microsoft.com/office/powerpoint/2010/main" val="919582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lstStyle/>
          <a:p>
            <a:pPr marL="0" indent="0">
              <a:buNone/>
            </a:pPr>
            <a:r>
              <a:rPr lang="en-GB" sz="2000" dirty="0"/>
              <a:t>Please be aware that the Guide for Applicant has not been adopted yet and hence the information given in this presentation is preliminary. </a:t>
            </a:r>
          </a:p>
          <a:p>
            <a:pPr marL="0" indent="0">
              <a:buNone/>
            </a:pPr>
            <a:endParaRPr lang="en-GB" sz="2000" dirty="0"/>
          </a:p>
          <a:p>
            <a:pPr marL="0" indent="0">
              <a:buNone/>
            </a:pPr>
            <a:r>
              <a:rPr lang="en-GB" sz="2000" dirty="0"/>
              <a:t>You will find the Guide for Applicants (once it is published) on the following page: </a:t>
            </a:r>
            <a:r>
              <a:rPr lang="en-GB" sz="2000" dirty="0">
                <a:solidFill>
                  <a:srgbClr val="4F81BD"/>
                </a:solidFill>
                <a:hlinkClick r:id="rId3">
                  <a:extLst>
                    <a:ext uri="{A12FA001-AC4F-418D-AE19-62706E023703}">
                      <ahyp:hlinkClr xmlns:ahyp="http://schemas.microsoft.com/office/drawing/2018/hyperlinkcolor" val="tx"/>
                    </a:ext>
                  </a:extLst>
                </a:hlinkClick>
              </a:rPr>
              <a:t>https://ec.europa.eu/info/funding-tenders/opportunities/portal/screen/how-to-participate/reference-documents;programCode=HORIZON</a:t>
            </a:r>
            <a:endParaRPr lang="en-GB" sz="2000" dirty="0">
              <a:solidFill>
                <a:srgbClr val="4F81BD"/>
              </a:solidFill>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2</a:t>
            </a:fld>
            <a:endParaRPr lang="pl-PL">
              <a:solidFill>
                <a:prstClr val="black">
                  <a:tint val="75000"/>
                </a:prstClr>
              </a:solidFill>
            </a:endParaRPr>
          </a:p>
        </p:txBody>
      </p:sp>
    </p:spTree>
    <p:extLst>
      <p:ext uri="{BB962C8B-B14F-4D97-AF65-F5344CB8AC3E}">
        <p14:creationId xmlns:p14="http://schemas.microsoft.com/office/powerpoint/2010/main" val="7757218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normAutofit/>
          </a:bodyPr>
          <a:lstStyle/>
          <a:p>
            <a:pPr marL="0" indent="0">
              <a:lnSpc>
                <a:spcPct val="100000"/>
              </a:lnSpc>
              <a:buNone/>
            </a:pPr>
            <a:r>
              <a:rPr lang="en-US" altLang="de-DE" sz="2000" dirty="0">
                <a:solidFill>
                  <a:srgbClr val="00B0F0"/>
                </a:solidFill>
              </a:rPr>
              <a:t>Frequently expressed criticism:</a:t>
            </a:r>
          </a:p>
          <a:p>
            <a:pPr marL="0" indent="0">
              <a:lnSpc>
                <a:spcPct val="100000"/>
              </a:lnSpc>
              <a:buNone/>
            </a:pPr>
            <a:endParaRPr lang="en-US" altLang="de-DE" sz="2000" dirty="0">
              <a:solidFill>
                <a:srgbClr val="0778A5"/>
              </a:solidFill>
            </a:endParaRPr>
          </a:p>
          <a:p>
            <a:r>
              <a:rPr lang="en-US" altLang="de-DE" sz="2000" dirty="0"/>
              <a:t>Lack of </a:t>
            </a:r>
            <a:r>
              <a:rPr lang="en-US" altLang="de-DE" sz="2000" u="sng" dirty="0"/>
              <a:t>indicators/milestones </a:t>
            </a:r>
            <a:r>
              <a:rPr lang="en-US" altLang="de-DE" sz="2000" dirty="0"/>
              <a:t>to screen the training progress</a:t>
            </a:r>
          </a:p>
          <a:p>
            <a:pPr marL="0" indent="0">
              <a:lnSpc>
                <a:spcPct val="100000"/>
              </a:lnSpc>
              <a:buNone/>
            </a:pPr>
            <a:endParaRPr lang="en-US" altLang="de-DE" sz="2000" dirty="0"/>
          </a:p>
          <a:p>
            <a:r>
              <a:rPr lang="en-US" altLang="de-DE" sz="2000" dirty="0"/>
              <a:t>Training scheme is </a:t>
            </a:r>
            <a:r>
              <a:rPr lang="en-US" altLang="de-DE" sz="2000" u="sng" dirty="0"/>
              <a:t>too ambitious</a:t>
            </a:r>
          </a:p>
          <a:p>
            <a:pPr marL="0" indent="0">
              <a:lnSpc>
                <a:spcPct val="100000"/>
              </a:lnSpc>
              <a:buNone/>
            </a:pPr>
            <a:endParaRPr lang="en-US" altLang="de-DE" sz="2000" u="sng" dirty="0"/>
          </a:p>
          <a:p>
            <a:r>
              <a:rPr lang="en-US" altLang="de-DE" sz="2000" dirty="0"/>
              <a:t>Particular training elements are missing (esp. secondment to the industrial sector if possible/appropriate)</a:t>
            </a:r>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20</a:t>
            </a:fld>
            <a:endParaRPr lang="pl-PL">
              <a:solidFill>
                <a:prstClr val="black">
                  <a:tint val="75000"/>
                </a:prstClr>
              </a:solidFill>
            </a:endParaRPr>
          </a:p>
        </p:txBody>
      </p:sp>
    </p:spTree>
    <p:extLst>
      <p:ext uri="{BB962C8B-B14F-4D97-AF65-F5344CB8AC3E}">
        <p14:creationId xmlns:p14="http://schemas.microsoft.com/office/powerpoint/2010/main" val="11296856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normAutofit/>
          </a:bodyPr>
          <a:lstStyle/>
          <a:p>
            <a:pPr marL="0" indent="0">
              <a:lnSpc>
                <a:spcPct val="100000"/>
              </a:lnSpc>
              <a:buNone/>
              <a:tabLst>
                <a:tab pos="336947" algn="l"/>
                <a:tab pos="534591" algn="l"/>
                <a:tab pos="673894" algn="l"/>
                <a:tab pos="1012031" algn="l"/>
                <a:tab pos="1348979" algn="l"/>
                <a:tab pos="1687116" algn="l"/>
                <a:tab pos="2024063" algn="l"/>
              </a:tabLst>
            </a:pPr>
            <a:r>
              <a:rPr lang="en-GB" sz="2100" dirty="0">
                <a:solidFill>
                  <a:srgbClr val="0778A5"/>
                </a:solidFill>
              </a:rPr>
              <a:t>B.1.4 Quality and appropriateness of the </a:t>
            </a:r>
            <a:r>
              <a:rPr lang="en-GB" sz="2100" u="sng" dirty="0">
                <a:solidFill>
                  <a:srgbClr val="0778A5"/>
                </a:solidFill>
              </a:rPr>
              <a:t>researcher’s professional experience</a:t>
            </a:r>
            <a:r>
              <a:rPr lang="en-GB" sz="2100" dirty="0">
                <a:solidFill>
                  <a:srgbClr val="0778A5"/>
                </a:solidFill>
              </a:rPr>
              <a:t>, competences and skills</a:t>
            </a:r>
          </a:p>
          <a:p>
            <a:pPr marL="0" indent="0">
              <a:lnSpc>
                <a:spcPct val="100000"/>
              </a:lnSpc>
              <a:buNone/>
              <a:tabLst>
                <a:tab pos="336947" algn="l"/>
                <a:tab pos="534591" algn="l"/>
                <a:tab pos="673894" algn="l"/>
                <a:tab pos="1012031" algn="l"/>
                <a:tab pos="1348979" algn="l"/>
                <a:tab pos="1687116" algn="l"/>
                <a:tab pos="2024063" algn="l"/>
              </a:tabLst>
            </a:pPr>
            <a:endParaRPr lang="en-GB" sz="2100" dirty="0">
              <a:solidFill>
                <a:srgbClr val="0778A5"/>
              </a:solidFill>
            </a:endParaRPr>
          </a:p>
          <a:p>
            <a:r>
              <a:rPr lang="en-GB" sz="2100" dirty="0"/>
              <a:t>Research experience and results</a:t>
            </a:r>
          </a:p>
          <a:p>
            <a:r>
              <a:rPr lang="en-GB" sz="2100" dirty="0"/>
              <a:t>International publications (first authorships/single authorships)</a:t>
            </a:r>
          </a:p>
          <a:p>
            <a:r>
              <a:rPr lang="en-GB" sz="2100" dirty="0"/>
              <a:t>Experience in project implementation/management</a:t>
            </a:r>
          </a:p>
          <a:p>
            <a:r>
              <a:rPr lang="en-GB" sz="2100" dirty="0"/>
              <a:t>Fellowships/awards</a:t>
            </a:r>
          </a:p>
          <a:p>
            <a:r>
              <a:rPr lang="en-GB" sz="2100" dirty="0"/>
              <a:t>Experience in supervision/teaching</a:t>
            </a:r>
          </a:p>
          <a:p>
            <a:r>
              <a:rPr lang="en-GB" sz="2100" dirty="0"/>
              <a:t>Experience in the industrial sector </a:t>
            </a:r>
          </a:p>
          <a:p>
            <a:r>
              <a:rPr lang="en-GB" sz="2100" dirty="0"/>
              <a:t>International collaborations</a:t>
            </a:r>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21</a:t>
            </a:fld>
            <a:endParaRPr lang="pl-PL">
              <a:solidFill>
                <a:prstClr val="black">
                  <a:tint val="75000"/>
                </a:prstClr>
              </a:solidFill>
            </a:endParaRPr>
          </a:p>
        </p:txBody>
      </p:sp>
    </p:spTree>
    <p:extLst>
      <p:ext uri="{BB962C8B-B14F-4D97-AF65-F5344CB8AC3E}">
        <p14:creationId xmlns:p14="http://schemas.microsoft.com/office/powerpoint/2010/main" val="14933654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normAutofit/>
          </a:bodyPr>
          <a:lstStyle/>
          <a:p>
            <a:pPr marL="0" indent="0">
              <a:lnSpc>
                <a:spcPct val="100000"/>
              </a:lnSpc>
              <a:buNone/>
            </a:pPr>
            <a:r>
              <a:rPr lang="en-GB" altLang="de-DE" sz="2000" dirty="0">
                <a:solidFill>
                  <a:srgbClr val="00B0F0"/>
                </a:solidFill>
              </a:rPr>
              <a:t>Self-description:</a:t>
            </a:r>
          </a:p>
          <a:p>
            <a:pPr marL="0" indent="0">
              <a:lnSpc>
                <a:spcPct val="100000"/>
              </a:lnSpc>
              <a:buNone/>
            </a:pPr>
            <a:endParaRPr lang="en-GB" altLang="de-DE" sz="2000" dirty="0"/>
          </a:p>
          <a:p>
            <a:pPr>
              <a:lnSpc>
                <a:spcPct val="100000"/>
              </a:lnSpc>
            </a:pPr>
            <a:r>
              <a:rPr lang="en-GB" altLang="de-DE" sz="2000" dirty="0"/>
              <a:t>Do not be too modest (but stay authentic)</a:t>
            </a:r>
            <a:r>
              <a:rPr lang="en-GB" altLang="de-DE" sz="2000" dirty="0">
                <a:sym typeface="Wingdings" pitchFamily="2" charset="2"/>
              </a:rPr>
              <a:t>, your competitors are not modest either</a:t>
            </a:r>
          </a:p>
          <a:p>
            <a:pPr>
              <a:lnSpc>
                <a:spcPct val="100000"/>
              </a:lnSpc>
            </a:pPr>
            <a:r>
              <a:rPr lang="en-GB" altLang="de-DE" sz="2000" dirty="0"/>
              <a:t>Describe your individual achievements and potential </a:t>
            </a:r>
          </a:p>
          <a:p>
            <a:pPr marL="0" indent="0">
              <a:lnSpc>
                <a:spcPct val="100000"/>
              </a:lnSpc>
              <a:buNone/>
            </a:pPr>
            <a:br>
              <a:rPr lang="en-GB" altLang="de-DE" sz="2000" dirty="0"/>
            </a:br>
            <a:r>
              <a:rPr lang="en-GB" altLang="de-DE" sz="2000" dirty="0">
                <a:sym typeface="Wingdings" pitchFamily="2" charset="2"/>
              </a:rPr>
              <a:t> Explain why:</a:t>
            </a:r>
          </a:p>
          <a:p>
            <a:pPr>
              <a:lnSpc>
                <a:spcPct val="100000"/>
              </a:lnSpc>
            </a:pPr>
            <a:r>
              <a:rPr lang="en-GB" altLang="de-DE" sz="2000" dirty="0">
                <a:sym typeface="Wingdings" pitchFamily="2" charset="2"/>
              </a:rPr>
              <a:t>your scientific background is (to a certain degree) unique</a:t>
            </a:r>
          </a:p>
          <a:p>
            <a:pPr>
              <a:lnSpc>
                <a:spcPct val="100000"/>
              </a:lnSpc>
            </a:pPr>
            <a:r>
              <a:rPr lang="en-GB" altLang="de-DE" sz="2000" dirty="0">
                <a:sym typeface="Wingdings" pitchFamily="2" charset="2"/>
              </a:rPr>
              <a:t>you have excellent potential</a:t>
            </a:r>
          </a:p>
          <a:p>
            <a:pPr>
              <a:lnSpc>
                <a:spcPct val="100000"/>
              </a:lnSpc>
            </a:pPr>
            <a:r>
              <a:rPr lang="en-GB" altLang="de-DE" sz="2000" dirty="0">
                <a:sym typeface="Wingdings" pitchFamily="2" charset="2"/>
              </a:rPr>
              <a:t>you are perfectly able to carry out the project </a:t>
            </a:r>
          </a:p>
          <a:p>
            <a:pPr>
              <a:lnSpc>
                <a:spcPct val="100000"/>
              </a:lnSpc>
            </a:pPr>
            <a:r>
              <a:rPr lang="en-GB" altLang="de-DE" sz="2000" dirty="0">
                <a:sym typeface="Wingdings" pitchFamily="2" charset="2"/>
              </a:rPr>
              <a:t>you would greatly benefit from this project </a:t>
            </a:r>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22</a:t>
            </a:fld>
            <a:endParaRPr lang="pl-PL">
              <a:solidFill>
                <a:prstClr val="black">
                  <a:tint val="75000"/>
                </a:prstClr>
              </a:solidFill>
            </a:endParaRPr>
          </a:p>
        </p:txBody>
      </p:sp>
    </p:spTree>
    <p:extLst>
      <p:ext uri="{BB962C8B-B14F-4D97-AF65-F5344CB8AC3E}">
        <p14:creationId xmlns:p14="http://schemas.microsoft.com/office/powerpoint/2010/main" val="35848039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normAutofit/>
          </a:bodyPr>
          <a:lstStyle/>
          <a:p>
            <a:pPr marL="0" indent="0">
              <a:lnSpc>
                <a:spcPct val="100000"/>
              </a:lnSpc>
              <a:buNone/>
              <a:tabLst>
                <a:tab pos="336947" algn="l"/>
                <a:tab pos="534591" algn="l"/>
                <a:tab pos="673894" algn="l"/>
                <a:tab pos="1012031" algn="l"/>
                <a:tab pos="1348979" algn="l"/>
                <a:tab pos="1687116" algn="l"/>
                <a:tab pos="2024063" algn="l"/>
              </a:tabLst>
            </a:pPr>
            <a:r>
              <a:rPr lang="en-GB" sz="2000" dirty="0">
                <a:solidFill>
                  <a:srgbClr val="00B0F0"/>
                </a:solidFill>
              </a:rPr>
              <a:t>Example:</a:t>
            </a:r>
          </a:p>
          <a:p>
            <a:pPr marL="0" indent="0">
              <a:lnSpc>
                <a:spcPct val="100000"/>
              </a:lnSpc>
              <a:buNone/>
              <a:tabLst>
                <a:tab pos="336947" algn="l"/>
                <a:tab pos="534591" algn="l"/>
                <a:tab pos="673894" algn="l"/>
                <a:tab pos="1012031" algn="l"/>
                <a:tab pos="1348979" algn="l"/>
                <a:tab pos="1687116" algn="l"/>
                <a:tab pos="2024063" algn="l"/>
              </a:tabLst>
            </a:pPr>
            <a:endParaRPr lang="en-GB" sz="2000" dirty="0"/>
          </a:p>
          <a:p>
            <a:pPr>
              <a:tabLst>
                <a:tab pos="336947" algn="l"/>
                <a:tab pos="534591" algn="l"/>
                <a:tab pos="673894" algn="l"/>
                <a:tab pos="1012031" algn="l"/>
                <a:tab pos="1348979" algn="l"/>
                <a:tab pos="1687116" algn="l"/>
                <a:tab pos="2024063" algn="l"/>
              </a:tabLst>
            </a:pPr>
            <a:r>
              <a:rPr lang="en-GB" sz="2000" dirty="0"/>
              <a:t>7 publications so far </a:t>
            </a:r>
            <a:r>
              <a:rPr lang="en-GB" sz="2000" dirty="0">
                <a:sym typeface="Wingdings" panose="05000000000000000000" pitchFamily="2" charset="2"/>
              </a:rPr>
              <a:t> 4 more during the fellowship</a:t>
            </a:r>
          </a:p>
          <a:p>
            <a:pPr marL="0" indent="0">
              <a:buNone/>
              <a:tabLst>
                <a:tab pos="336947" algn="l"/>
                <a:tab pos="534591" algn="l"/>
                <a:tab pos="673894" algn="l"/>
                <a:tab pos="1012031" algn="l"/>
                <a:tab pos="1348979" algn="l"/>
                <a:tab pos="1687116" algn="l"/>
                <a:tab pos="2024063" algn="l"/>
              </a:tabLst>
            </a:pPr>
            <a:endParaRPr lang="en-GB" sz="2000" dirty="0">
              <a:sym typeface="Wingdings" panose="05000000000000000000" pitchFamily="2" charset="2"/>
            </a:endParaRPr>
          </a:p>
          <a:p>
            <a:pPr>
              <a:tabLst>
                <a:tab pos="336947" algn="l"/>
                <a:tab pos="534591" algn="l"/>
                <a:tab pos="673894" algn="l"/>
                <a:tab pos="1012031" algn="l"/>
                <a:tab pos="1348979" algn="l"/>
                <a:tab pos="1687116" algn="l"/>
                <a:tab pos="2024063" algn="l"/>
              </a:tabLst>
            </a:pPr>
            <a:r>
              <a:rPr lang="en-GB" sz="2000" dirty="0" err="1">
                <a:sym typeface="Wingdings" panose="05000000000000000000" pitchFamily="2" charset="2"/>
              </a:rPr>
              <a:t>xy</a:t>
            </a:r>
            <a:r>
              <a:rPr lang="en-GB" sz="2000" dirty="0">
                <a:sym typeface="Wingdings" panose="05000000000000000000" pitchFamily="2" charset="2"/>
              </a:rPr>
              <a:t> international cooperation projects so far  new networks</a:t>
            </a:r>
          </a:p>
          <a:p>
            <a:pPr marL="0" indent="0">
              <a:buNone/>
              <a:tabLst>
                <a:tab pos="336947" algn="l"/>
                <a:tab pos="534591" algn="l"/>
                <a:tab pos="673894" algn="l"/>
                <a:tab pos="1012031" algn="l"/>
                <a:tab pos="1348979" algn="l"/>
                <a:tab pos="1687116" algn="l"/>
                <a:tab pos="2024063" algn="l"/>
              </a:tabLst>
            </a:pPr>
            <a:endParaRPr lang="en-GB" sz="2000" dirty="0">
              <a:sym typeface="Wingdings" panose="05000000000000000000" pitchFamily="2" charset="2"/>
            </a:endParaRPr>
          </a:p>
          <a:p>
            <a:pPr>
              <a:tabLst>
                <a:tab pos="336947" algn="l"/>
                <a:tab pos="534591" algn="l"/>
                <a:tab pos="673894" algn="l"/>
                <a:tab pos="1012031" algn="l"/>
                <a:tab pos="1348979" algn="l"/>
                <a:tab pos="1687116" algn="l"/>
                <a:tab pos="2024063" algn="l"/>
              </a:tabLst>
            </a:pPr>
            <a:r>
              <a:rPr lang="en-GB" sz="2000" dirty="0">
                <a:sym typeface="Wingdings" panose="05000000000000000000" pitchFamily="2" charset="2"/>
              </a:rPr>
              <a:t>No supervision/mentoring/tutoring so far  will gain first experience in this field</a:t>
            </a:r>
          </a:p>
          <a:p>
            <a:pPr marL="0" indent="0">
              <a:buNone/>
              <a:tabLst>
                <a:tab pos="336947" algn="l"/>
                <a:tab pos="534591" algn="l"/>
                <a:tab pos="673894" algn="l"/>
                <a:tab pos="1012031" algn="l"/>
                <a:tab pos="1348979" algn="l"/>
                <a:tab pos="1687116" algn="l"/>
                <a:tab pos="2024063" algn="l"/>
              </a:tabLst>
            </a:pPr>
            <a:endParaRPr lang="en-GB" sz="2000" dirty="0">
              <a:sym typeface="Wingdings" panose="05000000000000000000" pitchFamily="2" charset="2"/>
            </a:endParaRPr>
          </a:p>
          <a:p>
            <a:pPr>
              <a:tabLst>
                <a:tab pos="336947" algn="l"/>
                <a:tab pos="534591" algn="l"/>
                <a:tab pos="673894" algn="l"/>
                <a:tab pos="1012031" algn="l"/>
                <a:tab pos="1348979" algn="l"/>
                <a:tab pos="1687116" algn="l"/>
                <a:tab pos="2024063" algn="l"/>
              </a:tabLst>
            </a:pPr>
            <a:r>
              <a:rPr lang="en-GB" sz="2000" dirty="0">
                <a:sym typeface="Wingdings" panose="05000000000000000000" pitchFamily="2" charset="2"/>
              </a:rPr>
              <a:t>Some experience/skills in organisational/project management  will gain new skills (which are necessary for the next step – in 2.1)</a:t>
            </a:r>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23</a:t>
            </a:fld>
            <a:endParaRPr lang="pl-PL">
              <a:solidFill>
                <a:prstClr val="black">
                  <a:tint val="75000"/>
                </a:prstClr>
              </a:solidFill>
            </a:endParaRPr>
          </a:p>
        </p:txBody>
      </p:sp>
    </p:spTree>
    <p:extLst>
      <p:ext uri="{BB962C8B-B14F-4D97-AF65-F5344CB8AC3E}">
        <p14:creationId xmlns:p14="http://schemas.microsoft.com/office/powerpoint/2010/main" val="12377746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normAutofit lnSpcReduction="10000"/>
          </a:bodyPr>
          <a:lstStyle/>
          <a:p>
            <a:pPr marL="0" indent="0">
              <a:lnSpc>
                <a:spcPct val="100000"/>
              </a:lnSpc>
              <a:buNone/>
              <a:tabLst>
                <a:tab pos="336947" algn="l"/>
                <a:tab pos="534591" algn="l"/>
                <a:tab pos="673894" algn="l"/>
                <a:tab pos="1012031" algn="l"/>
                <a:tab pos="1348979" algn="l"/>
                <a:tab pos="1687116" algn="l"/>
                <a:tab pos="2024063" algn="l"/>
              </a:tabLst>
            </a:pPr>
            <a:r>
              <a:rPr lang="en-US" sz="2000" dirty="0">
                <a:solidFill>
                  <a:srgbClr val="00B0F0"/>
                </a:solidFill>
              </a:rPr>
              <a:t>Positive feedback:</a:t>
            </a:r>
          </a:p>
          <a:p>
            <a:pPr marL="0" indent="0">
              <a:lnSpc>
                <a:spcPct val="100000"/>
              </a:lnSpc>
              <a:buNone/>
              <a:tabLst>
                <a:tab pos="336947" algn="l"/>
                <a:tab pos="534591" algn="l"/>
                <a:tab pos="673894" algn="l"/>
                <a:tab pos="1012031" algn="l"/>
                <a:tab pos="1348979" algn="l"/>
                <a:tab pos="1687116" algn="l"/>
                <a:tab pos="2024063" algn="l"/>
              </a:tabLst>
            </a:pPr>
            <a:endParaRPr lang="en-US" sz="2000" dirty="0">
              <a:solidFill>
                <a:srgbClr val="0778A5"/>
              </a:solidFill>
            </a:endParaRPr>
          </a:p>
          <a:p>
            <a:pPr>
              <a:tabLst>
                <a:tab pos="336947" algn="l"/>
                <a:tab pos="534591" algn="l"/>
                <a:tab pos="673894" algn="l"/>
                <a:tab pos="1012031" algn="l"/>
                <a:tab pos="1348979" algn="l"/>
                <a:tab pos="1687116" algn="l"/>
                <a:tab pos="2024063" algn="l"/>
              </a:tabLst>
            </a:pPr>
            <a:r>
              <a:rPr lang="en-US" sz="2000" dirty="0"/>
              <a:t>Being proactive/showing initiative (initiation of cooperation, also with the industry or foreign countries), research stays abroad, short research stays in well-respected labs/research groups, </a:t>
            </a:r>
            <a:r>
              <a:rPr lang="en-US" sz="2000" dirty="0" err="1"/>
              <a:t>organisation</a:t>
            </a:r>
            <a:r>
              <a:rPr lang="en-US" sz="2000" dirty="0"/>
              <a:t> of scientific events)</a:t>
            </a:r>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a:tabLst>
                <a:tab pos="336947" algn="l"/>
                <a:tab pos="534591" algn="l"/>
                <a:tab pos="673894" algn="l"/>
                <a:tab pos="1012031" algn="l"/>
                <a:tab pos="1348979" algn="l"/>
                <a:tab pos="1687116" algn="l"/>
                <a:tab pos="2024063" algn="l"/>
              </a:tabLst>
            </a:pPr>
            <a:r>
              <a:rPr lang="en-US" sz="2000" dirty="0"/>
              <a:t>Proactive pushing of research activities, participation in project management, acquisition of third-party funds</a:t>
            </a:r>
          </a:p>
          <a:p>
            <a:pPr marL="0" indent="0">
              <a:lnSpc>
                <a:spcPct val="100000"/>
              </a:lnSpc>
              <a:buNone/>
              <a:tabLst>
                <a:tab pos="336947" algn="l"/>
                <a:tab pos="534591" algn="l"/>
                <a:tab pos="673894" algn="l"/>
                <a:tab pos="1012031" algn="l"/>
                <a:tab pos="1348979" algn="l"/>
                <a:tab pos="1687116" algn="l"/>
                <a:tab pos="2024063" algn="l"/>
              </a:tabLst>
            </a:pPr>
            <a:endParaRPr lang="en-US" sz="2000" dirty="0"/>
          </a:p>
          <a:p>
            <a:pPr>
              <a:tabLst>
                <a:tab pos="336947" algn="l"/>
                <a:tab pos="534591" algn="l"/>
                <a:tab pos="673894" algn="l"/>
                <a:tab pos="1012031" algn="l"/>
                <a:tab pos="1348979" algn="l"/>
                <a:tab pos="1687116" algn="l"/>
                <a:tab pos="2024063" algn="l"/>
              </a:tabLst>
            </a:pPr>
            <a:r>
              <a:rPr lang="en-US" sz="2000" dirty="0"/>
              <a:t>Publications as single/first author</a:t>
            </a:r>
          </a:p>
          <a:p>
            <a:pPr marL="0" indent="0">
              <a:lnSpc>
                <a:spcPct val="100000"/>
              </a:lnSpc>
              <a:buNone/>
              <a:tabLst>
                <a:tab pos="336947" algn="l"/>
                <a:tab pos="534591" algn="l"/>
                <a:tab pos="673894" algn="l"/>
                <a:tab pos="1012031" algn="l"/>
                <a:tab pos="1348979" algn="l"/>
                <a:tab pos="1687116" algn="l"/>
                <a:tab pos="2024063" algn="l"/>
              </a:tabLst>
            </a:pPr>
            <a:endParaRPr lang="en-US" sz="2000" dirty="0"/>
          </a:p>
          <a:p>
            <a:pPr>
              <a:tabLst>
                <a:tab pos="336947" algn="l"/>
                <a:tab pos="534591" algn="l"/>
                <a:tab pos="673894" algn="l"/>
                <a:tab pos="1012031" algn="l"/>
                <a:tab pos="1348979" algn="l"/>
                <a:tab pos="1687116" algn="l"/>
                <a:tab pos="2024063" algn="l"/>
              </a:tabLst>
            </a:pPr>
            <a:r>
              <a:rPr lang="en-US" sz="2000" dirty="0"/>
              <a:t>Supervision of students/doctoral candidates</a:t>
            </a:r>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24</a:t>
            </a:fld>
            <a:endParaRPr lang="pl-PL">
              <a:solidFill>
                <a:prstClr val="black">
                  <a:tint val="75000"/>
                </a:prstClr>
              </a:solidFill>
            </a:endParaRPr>
          </a:p>
        </p:txBody>
      </p:sp>
    </p:spTree>
    <p:extLst>
      <p:ext uri="{BB962C8B-B14F-4D97-AF65-F5344CB8AC3E}">
        <p14:creationId xmlns:p14="http://schemas.microsoft.com/office/powerpoint/2010/main" val="30245566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 EXCERCISE</a:t>
            </a:r>
          </a:p>
        </p:txBody>
      </p:sp>
      <p:sp>
        <p:nvSpPr>
          <p:cNvPr id="3" name="Inhaltsplatzhalter 2"/>
          <p:cNvSpPr>
            <a:spLocks noGrp="1"/>
          </p:cNvSpPr>
          <p:nvPr>
            <p:ph idx="1"/>
          </p:nvPr>
        </p:nvSpPr>
        <p:spPr>
          <a:xfrm>
            <a:off x="457200" y="1012372"/>
            <a:ext cx="8229600" cy="5113792"/>
          </a:xfrm>
        </p:spPr>
        <p:txBody>
          <a:bodyPr>
            <a:normAutofit/>
          </a:bodyPr>
          <a:lstStyle/>
          <a:p>
            <a:pPr marL="0" indent="0">
              <a:lnSpc>
                <a:spcPct val="100000"/>
              </a:lnSpc>
              <a:buNone/>
              <a:tabLst>
                <a:tab pos="336947" algn="l"/>
                <a:tab pos="534591" algn="l"/>
                <a:tab pos="673894" algn="l"/>
                <a:tab pos="1012031" algn="l"/>
                <a:tab pos="1348979" algn="l"/>
                <a:tab pos="1687116" algn="l"/>
                <a:tab pos="2024063" algn="l"/>
              </a:tabLst>
            </a:pPr>
            <a:endParaRPr lang="en-US" sz="2000" dirty="0"/>
          </a:p>
          <a:p>
            <a:pPr marL="0" indent="0">
              <a:lnSpc>
                <a:spcPct val="100000"/>
              </a:lnSpc>
              <a:buNone/>
              <a:tabLst>
                <a:tab pos="336947" algn="l"/>
                <a:tab pos="534591" algn="l"/>
                <a:tab pos="673894" algn="l"/>
                <a:tab pos="1012031" algn="l"/>
                <a:tab pos="1348979" algn="l"/>
                <a:tab pos="1687116" algn="l"/>
                <a:tab pos="2024063" algn="l"/>
              </a:tabLst>
            </a:pPr>
            <a:r>
              <a:rPr lang="en-US" sz="2000" dirty="0"/>
              <a:t>A good introduction and a good text should not be underestimated when convincing the reviewers that your proposal should be funded.</a:t>
            </a:r>
            <a:endParaRPr lang="en-US" altLang="de-DE" sz="2000" dirty="0"/>
          </a:p>
          <a:p>
            <a:pPr marL="285750" indent="-285750">
              <a:lnSpc>
                <a:spcPct val="100000"/>
              </a:lnSpc>
              <a:buFont typeface="Arial" panose="020B0604020202020204" pitchFamily="34" charset="0"/>
              <a:buChar char="•"/>
            </a:pPr>
            <a:r>
              <a:rPr lang="en-US" altLang="de-DE" sz="2000" dirty="0"/>
              <a:t>Go to the </a:t>
            </a:r>
            <a:r>
              <a:rPr lang="en-US" altLang="de-DE" sz="2000" dirty="0" err="1"/>
              <a:t>Conceptboard</a:t>
            </a:r>
            <a:r>
              <a:rPr lang="en-US" altLang="de-DE" sz="2000" dirty="0"/>
              <a:t> (enter as Guest, but please write your name), take a sticky note and write down your thoughts on:</a:t>
            </a:r>
            <a:br>
              <a:rPr lang="en-US" altLang="de-DE" sz="2000" dirty="0"/>
            </a:br>
            <a:r>
              <a:rPr lang="en-US" altLang="de-DE" sz="2000" dirty="0"/>
              <a:t> What makes a good introductory text?</a:t>
            </a:r>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a:p>
            <a:r>
              <a:rPr lang="en-GB" dirty="0"/>
              <a:t>Take a sticky note by clicking the button circled in red</a:t>
            </a:r>
          </a:p>
          <a:p>
            <a:r>
              <a:rPr lang="en-GB" dirty="0"/>
              <a:t>then choose a colour by clicking on the sticky note, then click on the concept board to make your sticky note appear there</a:t>
            </a:r>
          </a:p>
          <a:p>
            <a:r>
              <a:rPr lang="en-GB" dirty="0"/>
              <a:t>Click on the symbol circled in blue to be able to write on your sticky note</a:t>
            </a:r>
          </a:p>
          <a:p>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25</a:t>
            </a:fld>
            <a:endParaRPr lang="pl-PL">
              <a:solidFill>
                <a:prstClr val="black">
                  <a:tint val="75000"/>
                </a:prstClr>
              </a:solidFill>
            </a:endParaRPr>
          </a:p>
        </p:txBody>
      </p:sp>
      <p:pic>
        <p:nvPicPr>
          <p:cNvPr id="8" name="Grafik 7">
            <a:extLst>
              <a:ext uri="{FF2B5EF4-FFF2-40B4-BE49-F238E27FC236}">
                <a16:creationId xmlns:a16="http://schemas.microsoft.com/office/drawing/2014/main" id="{7CD15AD7-9811-4CFB-92CB-1AAC3A6B0467}"/>
              </a:ext>
            </a:extLst>
          </p:cNvPr>
          <p:cNvPicPr>
            <a:picLocks noChangeAspect="1"/>
          </p:cNvPicPr>
          <p:nvPr/>
        </p:nvPicPr>
        <p:blipFill>
          <a:blip r:embed="rId3"/>
          <a:stretch>
            <a:fillRect/>
          </a:stretch>
        </p:blipFill>
        <p:spPr>
          <a:xfrm>
            <a:off x="637866" y="3153167"/>
            <a:ext cx="5629995" cy="1285875"/>
          </a:xfrm>
          <a:prstGeom prst="rect">
            <a:avLst/>
          </a:prstGeom>
          <a:noFill/>
        </p:spPr>
      </p:pic>
      <p:pic>
        <p:nvPicPr>
          <p:cNvPr id="9" name="Grafik 8">
            <a:extLst>
              <a:ext uri="{FF2B5EF4-FFF2-40B4-BE49-F238E27FC236}">
                <a16:creationId xmlns:a16="http://schemas.microsoft.com/office/drawing/2014/main" id="{13E376E6-492B-43DD-AB61-2157A374B7A6}"/>
              </a:ext>
            </a:extLst>
          </p:cNvPr>
          <p:cNvPicPr>
            <a:picLocks noChangeAspect="1"/>
          </p:cNvPicPr>
          <p:nvPr/>
        </p:nvPicPr>
        <p:blipFill>
          <a:blip r:embed="rId4"/>
          <a:stretch>
            <a:fillRect/>
          </a:stretch>
        </p:blipFill>
        <p:spPr>
          <a:xfrm>
            <a:off x="6448526" y="3153167"/>
            <a:ext cx="2238274" cy="1372919"/>
          </a:xfrm>
          <a:prstGeom prst="rect">
            <a:avLst/>
          </a:prstGeom>
        </p:spPr>
      </p:pic>
      <p:sp>
        <p:nvSpPr>
          <p:cNvPr id="10" name="Ellipse 9">
            <a:extLst>
              <a:ext uri="{FF2B5EF4-FFF2-40B4-BE49-F238E27FC236}">
                <a16:creationId xmlns:a16="http://schemas.microsoft.com/office/drawing/2014/main" id="{C19C4DA4-20F2-4B71-BAC0-743FEB23E6C9}"/>
              </a:ext>
            </a:extLst>
          </p:cNvPr>
          <p:cNvSpPr/>
          <p:nvPr/>
        </p:nvSpPr>
        <p:spPr>
          <a:xfrm>
            <a:off x="4074459" y="3014689"/>
            <a:ext cx="645459" cy="8001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Ellipse 4">
            <a:extLst>
              <a:ext uri="{FF2B5EF4-FFF2-40B4-BE49-F238E27FC236}">
                <a16:creationId xmlns:a16="http://schemas.microsoft.com/office/drawing/2014/main" id="{2D86C18C-4030-4E6F-B8C0-3305A6B362E1}"/>
              </a:ext>
            </a:extLst>
          </p:cNvPr>
          <p:cNvSpPr/>
          <p:nvPr/>
        </p:nvSpPr>
        <p:spPr>
          <a:xfrm>
            <a:off x="6660232" y="3590365"/>
            <a:ext cx="418300" cy="4114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5469922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455982" y="2636912"/>
            <a:ext cx="8229600" cy="341788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357188" lvl="2" indent="-357188" defTabSz="449263">
              <a:spcBef>
                <a:spcPts val="600"/>
              </a:spcBef>
              <a:spcAft>
                <a:spcPts val="600"/>
              </a:spcAft>
              <a:buClr>
                <a:srgbClr val="000000"/>
              </a:buClr>
              <a:buSzPct val="100000"/>
              <a:buFont typeface="Wingdings" pitchFamily="2" charset="2"/>
              <a:buChar char="Ø"/>
            </a:pPr>
            <a:endParaRPr lang="en-GB" sz="1600" kern="0" dirty="0">
              <a:latin typeface="Verdana"/>
              <a:ea typeface="MS Gothic"/>
            </a:endParaRPr>
          </a:p>
        </p:txBody>
      </p:sp>
      <p:sp>
        <p:nvSpPr>
          <p:cNvPr id="16" name="4 Marcador de número de diapositiva"/>
          <p:cNvSpPr txBox="1">
            <a:spLocks/>
          </p:cNvSpPr>
          <p:nvPr/>
        </p:nvSpPr>
        <p:spPr>
          <a:xfrm>
            <a:off x="7010400" y="6481082"/>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52C1D07-FA5D-4CBE-89D6-94108A529D45}" type="slidenum">
              <a:rPr lang="es-ES" smtClean="0"/>
              <a:pPr>
                <a:defRPr/>
              </a:pPr>
              <a:t>26</a:t>
            </a:fld>
            <a:endParaRPr lang="es-ES" dirty="0"/>
          </a:p>
        </p:txBody>
      </p:sp>
      <p:graphicFrame>
        <p:nvGraphicFramePr>
          <p:cNvPr id="8" name="5 Tabla"/>
          <p:cNvGraphicFramePr>
            <a:graphicFrameLocks noGrp="1"/>
          </p:cNvGraphicFramePr>
          <p:nvPr>
            <p:extLst>
              <p:ext uri="{D42A27DB-BD31-4B8C-83A1-F6EECF244321}">
                <p14:modId xmlns:p14="http://schemas.microsoft.com/office/powerpoint/2010/main" val="1352272795"/>
              </p:ext>
            </p:extLst>
          </p:nvPr>
        </p:nvGraphicFramePr>
        <p:xfrm>
          <a:off x="455982" y="1628800"/>
          <a:ext cx="7068346" cy="4888548"/>
        </p:xfrm>
        <a:graphic>
          <a:graphicData uri="http://schemas.openxmlformats.org/drawingml/2006/table">
            <a:tbl>
              <a:tblPr/>
              <a:tblGrid>
                <a:gridCol w="7068346">
                  <a:extLst>
                    <a:ext uri="{9D8B030D-6E8A-4147-A177-3AD203B41FA5}">
                      <a16:colId xmlns:a16="http://schemas.microsoft.com/office/drawing/2014/main" val="20000"/>
                    </a:ext>
                  </a:extLst>
                </a:gridCol>
              </a:tblGrid>
              <a:tr h="312056">
                <a:tc>
                  <a:txBody>
                    <a:bodyPr/>
                    <a:lstStyle/>
                    <a:p>
                      <a:pPr algn="ctr">
                        <a:lnSpc>
                          <a:spcPct val="115000"/>
                        </a:lnSpc>
                        <a:spcAft>
                          <a:spcPts val="0"/>
                        </a:spcAft>
                      </a:pPr>
                      <a:r>
                        <a:rPr lang="es-ES" sz="2000" b="1" dirty="0">
                          <a:solidFill>
                            <a:schemeClr val="tx2"/>
                          </a:solidFill>
                          <a:latin typeface="Verdana" panose="020B0604030504040204" pitchFamily="34" charset="0"/>
                          <a:ea typeface="Verdana" panose="020B0604030504040204" pitchFamily="34" charset="0"/>
                          <a:cs typeface="Verdana" panose="020B0604030504040204" pitchFamily="34" charset="0"/>
                        </a:rPr>
                        <a:t>IMPACT (30%)</a:t>
                      </a:r>
                    </a:p>
                  </a:txBody>
                  <a:tcPr marL="47801" marR="47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3972">
                <a:tc>
                  <a:txBody>
                    <a:bodyPr/>
                    <a:lstStyle/>
                    <a:p>
                      <a:pPr marL="0" indent="0" algn="ctr">
                        <a:lnSpc>
                          <a:spcPct val="100000"/>
                        </a:lnSpc>
                        <a:buNone/>
                        <a:tabLst>
                          <a:tab pos="336947" algn="l"/>
                          <a:tab pos="534591" algn="l"/>
                          <a:tab pos="673894" algn="l"/>
                          <a:tab pos="1012031" algn="l"/>
                          <a:tab pos="1348979" algn="l"/>
                          <a:tab pos="1687116" algn="l"/>
                          <a:tab pos="2024063" algn="l"/>
                        </a:tabLst>
                      </a:pPr>
                      <a:endParaRPr lang="en-GB" altLang="de-DE" sz="1800" b="0" dirty="0">
                        <a:solidFill>
                          <a:schemeClr val="tx1"/>
                        </a:solidFill>
                        <a:latin typeface="Verdana" panose="020B0604030504040204" pitchFamily="34" charset="0"/>
                        <a:ea typeface="Verdana" panose="020B0604030504040204" pitchFamily="34" charset="0"/>
                      </a:endParaRPr>
                    </a:p>
                    <a:p>
                      <a:pPr marL="0" indent="0" algn="ctr">
                        <a:lnSpc>
                          <a:spcPct val="100000"/>
                        </a:lnSpc>
                        <a:buNone/>
                        <a:tabLst>
                          <a:tab pos="336947" algn="l"/>
                          <a:tab pos="534591" algn="l"/>
                          <a:tab pos="673894" algn="l"/>
                          <a:tab pos="1012031" algn="l"/>
                          <a:tab pos="1348979" algn="l"/>
                          <a:tab pos="1687116" algn="l"/>
                          <a:tab pos="2024063" algn="l"/>
                        </a:tabLst>
                      </a:pPr>
                      <a:r>
                        <a:rPr lang="en-GB" altLang="de-DE" sz="1800" b="0" dirty="0">
                          <a:solidFill>
                            <a:schemeClr val="tx1"/>
                          </a:solidFill>
                          <a:latin typeface="Verdana" panose="020B0604030504040204" pitchFamily="34" charset="0"/>
                          <a:ea typeface="Verdana" panose="020B0604030504040204" pitchFamily="34" charset="0"/>
                        </a:rPr>
                        <a:t>Credibility of the measures to enhance the </a:t>
                      </a:r>
                      <a:r>
                        <a:rPr lang="en-GB" altLang="de-DE" sz="1800" b="1" u="none" dirty="0">
                          <a:solidFill>
                            <a:schemeClr val="tx1"/>
                          </a:solidFill>
                          <a:latin typeface="Verdana" panose="020B0604030504040204" pitchFamily="34" charset="0"/>
                          <a:ea typeface="Verdana" panose="020B0604030504040204" pitchFamily="34" charset="0"/>
                        </a:rPr>
                        <a:t>career perspectives and employability </a:t>
                      </a:r>
                      <a:r>
                        <a:rPr lang="en-GB" altLang="de-DE" sz="1800" b="0" dirty="0">
                          <a:solidFill>
                            <a:schemeClr val="tx1"/>
                          </a:solidFill>
                          <a:latin typeface="Verdana" panose="020B0604030504040204" pitchFamily="34" charset="0"/>
                          <a:ea typeface="Verdana" panose="020B0604030504040204" pitchFamily="34" charset="0"/>
                        </a:rPr>
                        <a:t>of the researcher and contribution to his/her skills development</a:t>
                      </a:r>
                    </a:p>
                    <a:p>
                      <a:pPr marL="0" indent="0" algn="ctr">
                        <a:lnSpc>
                          <a:spcPct val="100000"/>
                        </a:lnSpc>
                        <a:buNone/>
                        <a:tabLst>
                          <a:tab pos="336947" algn="l"/>
                          <a:tab pos="534591" algn="l"/>
                          <a:tab pos="673894" algn="l"/>
                          <a:tab pos="1012031" algn="l"/>
                          <a:tab pos="1348979" algn="l"/>
                          <a:tab pos="1687116" algn="l"/>
                          <a:tab pos="2024063" algn="l"/>
                        </a:tabLst>
                      </a:pPr>
                      <a:endParaRPr lang="en-GB" sz="1800" b="0" dirty="0">
                        <a:solidFill>
                          <a:schemeClr val="tx1"/>
                        </a:solidFill>
                        <a:latin typeface="Verdana" panose="020B0604030504040204" pitchFamily="34" charset="0"/>
                        <a:ea typeface="Verdana" panose="020B0604030504040204" pitchFamily="34" charset="0"/>
                      </a:endParaRPr>
                    </a:p>
                  </a:txBody>
                  <a:tcPr marL="47801" marR="47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65561">
                <a:tc>
                  <a:txBody>
                    <a:bodyPr/>
                    <a:lstStyle/>
                    <a:p>
                      <a:pPr marL="177800" marR="0" lvl="1" indent="0" algn="ctr" defTabSz="914400" rtl="0" eaLnBrk="1" fontAlgn="auto" latinLnBrk="0" hangingPunct="1">
                        <a:lnSpc>
                          <a:spcPct val="115000"/>
                        </a:lnSpc>
                        <a:spcBef>
                          <a:spcPts val="0"/>
                        </a:spcBef>
                        <a:spcAft>
                          <a:spcPts val="0"/>
                        </a:spcAft>
                        <a:buClrTx/>
                        <a:buSzTx/>
                        <a:buFont typeface="Wingdings" charset="2"/>
                        <a:buNone/>
                        <a:tabLst/>
                        <a:defRPr/>
                      </a:pPr>
                      <a:r>
                        <a:rPr lang="en-GB" altLang="de-DE" sz="1800" b="0" kern="1200" dirty="0">
                          <a:solidFill>
                            <a:schemeClr val="tx1"/>
                          </a:solidFill>
                          <a:latin typeface="Verdana" panose="020B0604030504040204" pitchFamily="34" charset="0"/>
                          <a:ea typeface="Verdana" panose="020B0604030504040204" pitchFamily="34" charset="0"/>
                          <a:cs typeface="+mn-cs"/>
                        </a:rPr>
                        <a:t>	</a:t>
                      </a:r>
                    </a:p>
                    <a:p>
                      <a:pPr marL="177800" marR="0" lvl="1" indent="0" algn="ctr" defTabSz="914400" rtl="0" eaLnBrk="1" fontAlgn="auto" latinLnBrk="0" hangingPunct="1">
                        <a:lnSpc>
                          <a:spcPct val="115000"/>
                        </a:lnSpc>
                        <a:spcBef>
                          <a:spcPts val="0"/>
                        </a:spcBef>
                        <a:spcAft>
                          <a:spcPts val="0"/>
                        </a:spcAft>
                        <a:buClrTx/>
                        <a:buSzTx/>
                        <a:buFont typeface="Wingdings" charset="2"/>
                        <a:buNone/>
                        <a:tabLst/>
                        <a:defRPr/>
                      </a:pPr>
                      <a:r>
                        <a:rPr lang="en-GB" altLang="de-DE" sz="1800" b="0" kern="1200" dirty="0">
                          <a:solidFill>
                            <a:schemeClr val="tx1"/>
                          </a:solidFill>
                          <a:latin typeface="Verdana" panose="020B0604030504040204" pitchFamily="34" charset="0"/>
                          <a:ea typeface="Verdana" panose="020B0604030504040204" pitchFamily="34" charset="0"/>
                          <a:cs typeface="+mn-cs"/>
                        </a:rPr>
                        <a:t>Suitability and quality of the measures to maximise expected outcomes and impacts, as set out in the </a:t>
                      </a:r>
                      <a:r>
                        <a:rPr lang="en-GB" altLang="de-DE" sz="1800" b="1" kern="1200" dirty="0">
                          <a:solidFill>
                            <a:schemeClr val="tx1"/>
                          </a:solidFill>
                          <a:latin typeface="Verdana" panose="020B0604030504040204" pitchFamily="34" charset="0"/>
                          <a:ea typeface="Verdana" panose="020B0604030504040204" pitchFamily="34" charset="0"/>
                          <a:cs typeface="+mn-cs"/>
                        </a:rPr>
                        <a:t>dissemination and exploitation </a:t>
                      </a:r>
                      <a:r>
                        <a:rPr lang="en-GB" altLang="de-DE" sz="1800" b="0" kern="1200" dirty="0">
                          <a:solidFill>
                            <a:schemeClr val="tx1"/>
                          </a:solidFill>
                          <a:latin typeface="Verdana" panose="020B0604030504040204" pitchFamily="34" charset="0"/>
                          <a:ea typeface="Verdana" panose="020B0604030504040204" pitchFamily="34" charset="0"/>
                          <a:cs typeface="+mn-cs"/>
                        </a:rPr>
                        <a:t>plan, including </a:t>
                      </a:r>
                      <a:r>
                        <a:rPr lang="en-GB" altLang="de-DE" sz="1800" b="1" kern="1200" dirty="0">
                          <a:solidFill>
                            <a:schemeClr val="tx1"/>
                          </a:solidFill>
                          <a:latin typeface="Verdana" panose="020B0604030504040204" pitchFamily="34" charset="0"/>
                          <a:ea typeface="Verdana" panose="020B0604030504040204" pitchFamily="34" charset="0"/>
                          <a:cs typeface="+mn-cs"/>
                        </a:rPr>
                        <a:t>communication</a:t>
                      </a:r>
                      <a:r>
                        <a:rPr lang="en-GB" altLang="de-DE" sz="1800" b="0" kern="1200" dirty="0">
                          <a:solidFill>
                            <a:schemeClr val="tx1"/>
                          </a:solidFill>
                          <a:latin typeface="Verdana" panose="020B0604030504040204" pitchFamily="34" charset="0"/>
                          <a:ea typeface="Verdana" panose="020B0604030504040204" pitchFamily="34" charset="0"/>
                          <a:cs typeface="+mn-cs"/>
                        </a:rPr>
                        <a:t> activities</a:t>
                      </a:r>
                      <a:r>
                        <a:rPr lang="en-US" sz="1800" b="0" i="0" u="none" strike="noStrike" kern="1200" baseline="0" dirty="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marL="457200" lvl="1" indent="0" algn="ctr">
                        <a:lnSpc>
                          <a:spcPct val="115000"/>
                        </a:lnSpc>
                        <a:spcAft>
                          <a:spcPts val="0"/>
                        </a:spcAft>
                        <a:buFont typeface="Wingdings" charset="2"/>
                        <a:buNone/>
                      </a:pPr>
                      <a:endParaRPr lang="es-ES" sz="1600" b="0" dirty="0">
                        <a:solidFill>
                          <a:schemeClr val="tx2"/>
                        </a:solidFill>
                        <a:latin typeface="Verdana" panose="020B0604030504040204" pitchFamily="34" charset="0"/>
                        <a:ea typeface="Verdana" panose="020B0604030504040204" pitchFamily="34" charset="0"/>
                        <a:cs typeface="Verdana" panose="020B0604030504040204" pitchFamily="34" charset="0"/>
                      </a:endParaRPr>
                    </a:p>
                  </a:txBody>
                  <a:tcPr marL="47801" marR="47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015467">
                <a:tc>
                  <a:txBody>
                    <a:bodyPr/>
                    <a:lstStyle/>
                    <a:p>
                      <a:pPr marL="0" indent="0" algn="ctr">
                        <a:lnSpc>
                          <a:spcPct val="100000"/>
                        </a:lnSpc>
                        <a:buNone/>
                      </a:pPr>
                      <a:endParaRPr lang="en-GB" altLang="de-DE" sz="1800" b="0" kern="1200" dirty="0">
                        <a:solidFill>
                          <a:schemeClr val="tx1"/>
                        </a:solidFill>
                        <a:latin typeface="Verdana" panose="020B0604030504040204" pitchFamily="34" charset="0"/>
                        <a:ea typeface="Verdana" panose="020B0604030504040204" pitchFamily="34" charset="0"/>
                        <a:cs typeface="+mn-cs"/>
                      </a:endParaRPr>
                    </a:p>
                    <a:p>
                      <a:pPr marL="0" indent="0" algn="ctr">
                        <a:lnSpc>
                          <a:spcPct val="100000"/>
                        </a:lnSpc>
                        <a:buNone/>
                      </a:pPr>
                      <a:r>
                        <a:rPr lang="en-GB" altLang="de-DE" sz="1800" b="0" kern="1200" dirty="0">
                          <a:solidFill>
                            <a:schemeClr val="tx1"/>
                          </a:solidFill>
                          <a:latin typeface="Verdana" panose="020B0604030504040204" pitchFamily="34" charset="0"/>
                          <a:ea typeface="Verdana" panose="020B0604030504040204" pitchFamily="34" charset="0"/>
                          <a:cs typeface="+mn-cs"/>
                        </a:rPr>
                        <a:t>The magnitude and importance of the project’s contribution to the expected </a:t>
                      </a:r>
                      <a:r>
                        <a:rPr lang="en-GB" altLang="de-DE" sz="1800" b="1" kern="1200" dirty="0">
                          <a:solidFill>
                            <a:schemeClr val="tx1"/>
                          </a:solidFill>
                          <a:latin typeface="Verdana" panose="020B0604030504040204" pitchFamily="34" charset="0"/>
                          <a:ea typeface="Verdana" panose="020B0604030504040204" pitchFamily="34" charset="0"/>
                          <a:cs typeface="+mn-cs"/>
                        </a:rPr>
                        <a:t>scientific, societal and economic impacts </a:t>
                      </a:r>
                    </a:p>
                    <a:p>
                      <a:pPr marL="0" indent="0" algn="ctr">
                        <a:lnSpc>
                          <a:spcPct val="100000"/>
                        </a:lnSpc>
                        <a:buNone/>
                      </a:pPr>
                      <a:endParaRPr lang="en-GB" altLang="de-DE" sz="1800" b="1" kern="1200" dirty="0">
                        <a:solidFill>
                          <a:schemeClr val="tx1"/>
                        </a:solidFill>
                        <a:latin typeface="Verdana" panose="020B0604030504040204" pitchFamily="34" charset="0"/>
                        <a:ea typeface="Verdana" panose="020B0604030504040204" pitchFamily="34" charset="0"/>
                        <a:cs typeface="+mn-cs"/>
                      </a:endParaRPr>
                    </a:p>
                  </a:txBody>
                  <a:tcPr marL="47801" marR="47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7" name="1 Título"/>
          <p:cNvSpPr txBox="1">
            <a:spLocks/>
          </p:cNvSpPr>
          <p:nvPr/>
        </p:nvSpPr>
        <p:spPr>
          <a:xfrm>
            <a:off x="179511" y="221776"/>
            <a:ext cx="8964487" cy="758952"/>
          </a:xfrm>
          <a:prstGeom prst="rect">
            <a:avLst/>
          </a:prstGeom>
        </p:spPr>
        <p:txBody>
          <a:bodyPr vert="horz" lIns="91440" tIns="45720" rIns="91440" bIns="45720" rtlCol="0" anchor="ctr">
            <a:noAutofit/>
          </a:bodyPr>
          <a:lst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r>
              <a:rPr lang="es-ES" dirty="0">
                <a:solidFill>
                  <a:schemeClr val="tx2"/>
                </a:solidFill>
                <a:latin typeface="+mj-lt"/>
                <a:ea typeface="Verdana" pitchFamily="34" charset="0"/>
                <a:cs typeface="Verdana" pitchFamily="34" charset="0"/>
              </a:rPr>
              <a:t>     </a:t>
            </a:r>
            <a:r>
              <a:rPr lang="en-GB" dirty="0"/>
              <a:t>Part B- Impact</a:t>
            </a:r>
            <a:r>
              <a:rPr lang="es-ES" dirty="0">
                <a:solidFill>
                  <a:schemeClr val="tx2"/>
                </a:solidFill>
                <a:latin typeface="+mj-lt"/>
                <a:ea typeface="Verdana" pitchFamily="34" charset="0"/>
                <a:cs typeface="Verdana" pitchFamily="34" charset="0"/>
              </a:rPr>
              <a:t> </a:t>
            </a:r>
          </a:p>
        </p:txBody>
      </p:sp>
    </p:spTree>
    <p:extLst>
      <p:ext uri="{BB962C8B-B14F-4D97-AF65-F5344CB8AC3E}">
        <p14:creationId xmlns:p14="http://schemas.microsoft.com/office/powerpoint/2010/main" val="2961178350"/>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Impact</a:t>
            </a:r>
          </a:p>
        </p:txBody>
      </p:sp>
      <p:sp>
        <p:nvSpPr>
          <p:cNvPr id="3" name="Inhaltsplatzhalter 2"/>
          <p:cNvSpPr>
            <a:spLocks noGrp="1"/>
          </p:cNvSpPr>
          <p:nvPr>
            <p:ph idx="1"/>
          </p:nvPr>
        </p:nvSpPr>
        <p:spPr/>
        <p:txBody>
          <a:bodyPr>
            <a:normAutofit/>
          </a:bodyPr>
          <a:lstStyle/>
          <a:p>
            <a:pPr marL="0" indent="0">
              <a:lnSpc>
                <a:spcPct val="100000"/>
              </a:lnSpc>
              <a:buNone/>
              <a:tabLst>
                <a:tab pos="336947" algn="l"/>
                <a:tab pos="534591" algn="l"/>
                <a:tab pos="673894" algn="l"/>
                <a:tab pos="1012031" algn="l"/>
                <a:tab pos="1348979" algn="l"/>
                <a:tab pos="1687116" algn="l"/>
                <a:tab pos="2024063" algn="l"/>
              </a:tabLst>
            </a:pPr>
            <a:r>
              <a:rPr lang="en-GB" altLang="de-DE" sz="2000" dirty="0">
                <a:solidFill>
                  <a:srgbClr val="0778A5"/>
                </a:solidFill>
              </a:rPr>
              <a:t>B.2.1	Credibility of the measures to enhance the </a:t>
            </a:r>
            <a:r>
              <a:rPr lang="en-GB" altLang="de-DE" sz="2000" u="sng" dirty="0">
                <a:solidFill>
                  <a:srgbClr val="0778A5"/>
                </a:solidFill>
              </a:rPr>
              <a:t>career perspectives and employability</a:t>
            </a:r>
            <a:r>
              <a:rPr lang="en-GB" altLang="de-DE" sz="2000" dirty="0">
                <a:solidFill>
                  <a:srgbClr val="0778A5"/>
                </a:solidFill>
              </a:rPr>
              <a:t> of the researcher and contribution to his/her skills development</a:t>
            </a:r>
          </a:p>
          <a:p>
            <a:pPr marL="0" indent="0">
              <a:lnSpc>
                <a:spcPct val="100000"/>
              </a:lnSpc>
              <a:buNone/>
              <a:tabLst>
                <a:tab pos="336947" algn="l"/>
                <a:tab pos="534591" algn="l"/>
                <a:tab pos="673894" algn="l"/>
                <a:tab pos="1012031" algn="l"/>
                <a:tab pos="1348979" algn="l"/>
                <a:tab pos="1687116" algn="l"/>
                <a:tab pos="2024063" algn="l"/>
              </a:tabLst>
            </a:pPr>
            <a:endParaRPr lang="en-GB" sz="2000" dirty="0"/>
          </a:p>
          <a:p>
            <a:pPr marL="0" indent="0">
              <a:buNone/>
            </a:pPr>
            <a:r>
              <a:rPr lang="en-GB" altLang="de-DE" sz="2000" dirty="0"/>
              <a:t>Explanation of how the research and training activities (incl. secondments/placement) make a positive impact on the researcher´s career (after the fellowship)</a:t>
            </a:r>
          </a:p>
          <a:p>
            <a:pPr marL="0" indent="0">
              <a:buNone/>
            </a:pPr>
            <a:r>
              <a:rPr lang="en-GB" altLang="de-DE" sz="2000" dirty="0">
                <a:sym typeface="Wingdings" pitchFamily="2" charset="2"/>
              </a:rPr>
              <a:t> </a:t>
            </a:r>
            <a:r>
              <a:rPr lang="en-GB" altLang="de-DE" sz="2000" dirty="0"/>
              <a:t>Where do you want to go? How does the PF contribute to getting there?</a:t>
            </a:r>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27</a:t>
            </a:fld>
            <a:endParaRPr lang="pl-PL">
              <a:solidFill>
                <a:prstClr val="black">
                  <a:tint val="75000"/>
                </a:prstClr>
              </a:solidFill>
            </a:endParaRPr>
          </a:p>
        </p:txBody>
      </p:sp>
    </p:spTree>
    <p:extLst>
      <p:ext uri="{BB962C8B-B14F-4D97-AF65-F5344CB8AC3E}">
        <p14:creationId xmlns:p14="http://schemas.microsoft.com/office/powerpoint/2010/main" val="1832509287"/>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Impact</a:t>
            </a:r>
          </a:p>
        </p:txBody>
      </p:sp>
      <p:sp>
        <p:nvSpPr>
          <p:cNvPr id="3" name="Inhaltsplatzhalter 2"/>
          <p:cNvSpPr>
            <a:spLocks noGrp="1"/>
          </p:cNvSpPr>
          <p:nvPr>
            <p:ph idx="1"/>
          </p:nvPr>
        </p:nvSpPr>
        <p:spPr/>
        <p:txBody>
          <a:bodyPr>
            <a:normAutofit/>
          </a:bodyPr>
          <a:lstStyle/>
          <a:p>
            <a:pPr marL="0" indent="0">
              <a:lnSpc>
                <a:spcPct val="100000"/>
              </a:lnSpc>
              <a:buNone/>
            </a:pPr>
            <a:r>
              <a:rPr lang="en-GB" sz="2000" dirty="0">
                <a:solidFill>
                  <a:srgbClr val="00B0F0"/>
                </a:solidFill>
              </a:rPr>
              <a:t>Impact – Impact on personal skill development</a:t>
            </a:r>
          </a:p>
          <a:p>
            <a:pPr marL="0" indent="0">
              <a:lnSpc>
                <a:spcPct val="100000"/>
              </a:lnSpc>
              <a:buNone/>
            </a:pPr>
            <a:endParaRPr lang="en-GB" sz="2000" dirty="0">
              <a:solidFill>
                <a:srgbClr val="00B0F0"/>
              </a:solidFill>
            </a:endParaRPr>
          </a:p>
          <a:p>
            <a:pPr marL="0" indent="0">
              <a:lnSpc>
                <a:spcPct val="100000"/>
              </a:lnSpc>
              <a:buNone/>
            </a:pPr>
            <a:r>
              <a:rPr lang="en-GB" sz="2000" dirty="0"/>
              <a:t>Now you are at 80% </a:t>
            </a:r>
            <a:r>
              <a:rPr lang="en-GB" sz="2000" dirty="0">
                <a:sym typeface="Wingdings" panose="05000000000000000000" pitchFamily="2" charset="2"/>
              </a:rPr>
              <a:t> the MSC-PF gives you the missing 20%</a:t>
            </a:r>
          </a:p>
          <a:p>
            <a:pPr>
              <a:lnSpc>
                <a:spcPct val="100000"/>
              </a:lnSpc>
              <a:buFont typeface="Arial" panose="020B0604020202020204" pitchFamily="34" charset="0"/>
              <a:buChar char="•"/>
            </a:pPr>
            <a:endParaRPr lang="en-GB" sz="2000" dirty="0">
              <a:sym typeface="Wingdings" panose="05000000000000000000" pitchFamily="2" charset="2"/>
            </a:endParaRPr>
          </a:p>
          <a:p>
            <a:r>
              <a:rPr lang="en-GB" sz="2000" dirty="0"/>
              <a:t>You will be integrated into existing European and international networks of the host institution and also have created your own (transnational) networks</a:t>
            </a:r>
          </a:p>
          <a:p>
            <a:r>
              <a:rPr lang="en-GB" sz="2000" dirty="0"/>
              <a:t>You will apply the project management experience in the future</a:t>
            </a:r>
          </a:p>
          <a:p>
            <a:r>
              <a:rPr lang="en-GB" sz="2000" dirty="0"/>
              <a:t>You will apply the leadership skills you learnt through the supervision of undergraduates and PhD students in the future</a:t>
            </a:r>
          </a:p>
          <a:p>
            <a:r>
              <a:rPr lang="en-GB" sz="2000" dirty="0"/>
              <a:t>You will be able to work in an international and interdisciplinary research environment</a:t>
            </a:r>
          </a:p>
          <a:p>
            <a:pPr>
              <a:buFont typeface="Arial" panose="020B0604020202020204" pitchFamily="34" charset="0"/>
              <a:buChar char="•"/>
            </a:pPr>
            <a:endParaRPr lang="en-GB" sz="2000" dirty="0"/>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28</a:t>
            </a:fld>
            <a:endParaRPr lang="pl-PL">
              <a:solidFill>
                <a:prstClr val="black">
                  <a:tint val="75000"/>
                </a:prstClr>
              </a:solidFill>
            </a:endParaRPr>
          </a:p>
        </p:txBody>
      </p:sp>
    </p:spTree>
    <p:extLst>
      <p:ext uri="{BB962C8B-B14F-4D97-AF65-F5344CB8AC3E}">
        <p14:creationId xmlns:p14="http://schemas.microsoft.com/office/powerpoint/2010/main" val="349572838"/>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16885E-52C4-4502-8AF9-71BA0D722D65}"/>
              </a:ext>
            </a:extLst>
          </p:cNvPr>
          <p:cNvSpPr>
            <a:spLocks noGrp="1"/>
          </p:cNvSpPr>
          <p:nvPr>
            <p:ph type="title"/>
          </p:nvPr>
        </p:nvSpPr>
        <p:spPr/>
        <p:txBody>
          <a:bodyPr/>
          <a:lstStyle/>
          <a:p>
            <a:r>
              <a:rPr lang="de-CH" dirty="0" err="1"/>
              <a:t>Examples</a:t>
            </a:r>
            <a:r>
              <a:rPr lang="de-CH" dirty="0"/>
              <a:t> </a:t>
            </a:r>
            <a:r>
              <a:rPr lang="de-CH" dirty="0" err="1"/>
              <a:t>for</a:t>
            </a:r>
            <a:r>
              <a:rPr lang="de-CH" dirty="0"/>
              <a:t> Career Options </a:t>
            </a:r>
          </a:p>
        </p:txBody>
      </p:sp>
      <p:sp>
        <p:nvSpPr>
          <p:cNvPr id="5" name="Sprechblase: oval 4">
            <a:extLst>
              <a:ext uri="{FF2B5EF4-FFF2-40B4-BE49-F238E27FC236}">
                <a16:creationId xmlns:a16="http://schemas.microsoft.com/office/drawing/2014/main" id="{CC0A17EC-325C-46A9-87A5-5A860D85017C}"/>
              </a:ext>
            </a:extLst>
          </p:cNvPr>
          <p:cNvSpPr/>
          <p:nvPr/>
        </p:nvSpPr>
        <p:spPr>
          <a:xfrm>
            <a:off x="197513" y="1192115"/>
            <a:ext cx="4013135" cy="1683464"/>
          </a:xfrm>
          <a:prstGeom prst="wedgeEllipseCallou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CH" dirty="0"/>
              <a:t>Academia – Research </a:t>
            </a:r>
            <a:r>
              <a:rPr lang="de-CH" dirty="0" err="1"/>
              <a:t>staff</a:t>
            </a:r>
            <a:r>
              <a:rPr lang="de-CH" dirty="0"/>
              <a:t>: </a:t>
            </a:r>
          </a:p>
          <a:p>
            <a:pPr algn="ctr"/>
            <a:r>
              <a:rPr lang="de-CH" dirty="0"/>
              <a:t>Teaching/</a:t>
            </a:r>
            <a:r>
              <a:rPr lang="de-CH" dirty="0" err="1"/>
              <a:t>lecturing</a:t>
            </a:r>
            <a:r>
              <a:rPr lang="de-CH" dirty="0"/>
              <a:t> </a:t>
            </a:r>
            <a:r>
              <a:rPr lang="de-CH" dirty="0" err="1"/>
              <a:t>staff</a:t>
            </a:r>
            <a:endParaRPr lang="de-CH" dirty="0"/>
          </a:p>
          <a:p>
            <a:pPr algn="ctr"/>
            <a:r>
              <a:rPr lang="de-CH" dirty="0" err="1"/>
              <a:t>Postdoc</a:t>
            </a:r>
            <a:r>
              <a:rPr lang="de-CH" dirty="0"/>
              <a:t> </a:t>
            </a:r>
            <a:r>
              <a:rPr lang="de-CH" dirty="0" err="1"/>
              <a:t>position</a:t>
            </a:r>
            <a:endParaRPr lang="de-CH" dirty="0"/>
          </a:p>
          <a:p>
            <a:pPr algn="ctr"/>
            <a:r>
              <a:rPr lang="de-CH" dirty="0"/>
              <a:t>Junior Researcher</a:t>
            </a:r>
          </a:p>
          <a:p>
            <a:pPr algn="ctr"/>
            <a:r>
              <a:rPr lang="de-CH" dirty="0"/>
              <a:t>Research Fellow</a:t>
            </a:r>
          </a:p>
        </p:txBody>
      </p:sp>
      <p:sp>
        <p:nvSpPr>
          <p:cNvPr id="7" name="Sprechblase: rechteckig mit abgerundeten Ecken 6">
            <a:extLst>
              <a:ext uri="{FF2B5EF4-FFF2-40B4-BE49-F238E27FC236}">
                <a16:creationId xmlns:a16="http://schemas.microsoft.com/office/drawing/2014/main" id="{DD43F1D6-3521-47A9-B5D7-F7E9D676A656}"/>
              </a:ext>
            </a:extLst>
          </p:cNvPr>
          <p:cNvSpPr/>
          <p:nvPr/>
        </p:nvSpPr>
        <p:spPr>
          <a:xfrm>
            <a:off x="4499992" y="1223144"/>
            <a:ext cx="1800200" cy="1611093"/>
          </a:xfrm>
          <a:prstGeom prst="wedgeRoundRect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CH" dirty="0">
                <a:solidFill>
                  <a:schemeClr val="tx1"/>
                </a:solidFill>
              </a:rPr>
              <a:t>Higher Education: Teaching </a:t>
            </a:r>
            <a:r>
              <a:rPr lang="de-CH" dirty="0" err="1">
                <a:solidFill>
                  <a:schemeClr val="tx1"/>
                </a:solidFill>
              </a:rPr>
              <a:t>Staff</a:t>
            </a:r>
            <a:r>
              <a:rPr lang="de-CH" dirty="0">
                <a:solidFill>
                  <a:schemeClr val="tx1"/>
                </a:solidFill>
              </a:rPr>
              <a:t> </a:t>
            </a:r>
          </a:p>
        </p:txBody>
      </p:sp>
      <p:sp>
        <p:nvSpPr>
          <p:cNvPr id="8" name="Denkblase: wolkenförmig 7">
            <a:extLst>
              <a:ext uri="{FF2B5EF4-FFF2-40B4-BE49-F238E27FC236}">
                <a16:creationId xmlns:a16="http://schemas.microsoft.com/office/drawing/2014/main" id="{0F4D1B3B-F272-455D-A0B0-2382497246D0}"/>
              </a:ext>
            </a:extLst>
          </p:cNvPr>
          <p:cNvSpPr/>
          <p:nvPr/>
        </p:nvSpPr>
        <p:spPr>
          <a:xfrm>
            <a:off x="395536" y="2924944"/>
            <a:ext cx="3815112" cy="3205462"/>
          </a:xfrm>
          <a:prstGeom prst="cloudCallou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CH" dirty="0"/>
              <a:t>Business </a:t>
            </a:r>
            <a:r>
              <a:rPr lang="de-CH" dirty="0" err="1"/>
              <a:t>Sectors</a:t>
            </a:r>
            <a:r>
              <a:rPr lang="de-CH" dirty="0"/>
              <a:t>: Senior Manager</a:t>
            </a:r>
          </a:p>
          <a:p>
            <a:pPr algn="ctr"/>
            <a:r>
              <a:rPr lang="de-CH" dirty="0"/>
              <a:t>Pharmaceutical Professional</a:t>
            </a:r>
          </a:p>
          <a:p>
            <a:pPr algn="ctr"/>
            <a:r>
              <a:rPr lang="de-CH" dirty="0"/>
              <a:t>Statistical Professional</a:t>
            </a:r>
          </a:p>
          <a:p>
            <a:pPr algn="ctr"/>
            <a:r>
              <a:rPr lang="de-CH" dirty="0"/>
              <a:t>Scientific </a:t>
            </a:r>
            <a:r>
              <a:rPr lang="de-CH" dirty="0" err="1"/>
              <a:t>editor</a:t>
            </a:r>
            <a:r>
              <a:rPr lang="de-CH" dirty="0"/>
              <a:t>/</a:t>
            </a:r>
            <a:r>
              <a:rPr lang="de-CH" dirty="0" err="1"/>
              <a:t>writer</a:t>
            </a:r>
            <a:endParaRPr lang="de-CH" dirty="0"/>
          </a:p>
          <a:p>
            <a:pPr algn="ctr"/>
            <a:r>
              <a:rPr lang="de-CH" dirty="0"/>
              <a:t>Project </a:t>
            </a:r>
            <a:r>
              <a:rPr lang="de-CH" dirty="0" err="1"/>
              <a:t>manager</a:t>
            </a:r>
            <a:endParaRPr lang="de-CH" dirty="0"/>
          </a:p>
          <a:p>
            <a:pPr algn="ctr"/>
            <a:r>
              <a:rPr lang="de-CH" dirty="0"/>
              <a:t>Team </a:t>
            </a:r>
            <a:r>
              <a:rPr lang="de-CH" dirty="0" err="1"/>
              <a:t>leader</a:t>
            </a:r>
            <a:endParaRPr lang="de-CH" dirty="0"/>
          </a:p>
        </p:txBody>
      </p:sp>
      <p:sp>
        <p:nvSpPr>
          <p:cNvPr id="9" name="Sprechblase: rechteckig 8">
            <a:extLst>
              <a:ext uri="{FF2B5EF4-FFF2-40B4-BE49-F238E27FC236}">
                <a16:creationId xmlns:a16="http://schemas.microsoft.com/office/drawing/2014/main" id="{92012852-4323-4FEE-8ABB-DDE4BDDD2916}"/>
              </a:ext>
            </a:extLst>
          </p:cNvPr>
          <p:cNvSpPr/>
          <p:nvPr/>
        </p:nvSpPr>
        <p:spPr>
          <a:xfrm>
            <a:off x="7007336" y="3222946"/>
            <a:ext cx="1787501" cy="2609457"/>
          </a:xfrm>
          <a:prstGeom prst="wedgeRectCallou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CH" dirty="0" err="1"/>
              <a:t>Consultancies</a:t>
            </a:r>
            <a:r>
              <a:rPr lang="de-CH" dirty="0"/>
              <a:t> (</a:t>
            </a:r>
            <a:r>
              <a:rPr lang="de-CH" dirty="0" err="1"/>
              <a:t>big</a:t>
            </a:r>
            <a:r>
              <a:rPr lang="de-CH" dirty="0"/>
              <a:t> </a:t>
            </a:r>
            <a:r>
              <a:rPr lang="de-CH" dirty="0" err="1"/>
              <a:t>or</a:t>
            </a:r>
            <a:r>
              <a:rPr lang="de-CH" dirty="0"/>
              <a:t> </a:t>
            </a:r>
            <a:r>
              <a:rPr lang="de-CH" dirty="0" err="1"/>
              <a:t>small</a:t>
            </a:r>
            <a:r>
              <a:rPr lang="de-CH" dirty="0"/>
              <a:t>):</a:t>
            </a:r>
          </a:p>
          <a:p>
            <a:pPr algn="ctr"/>
            <a:r>
              <a:rPr lang="de-CH" dirty="0"/>
              <a:t>Management</a:t>
            </a:r>
          </a:p>
          <a:p>
            <a:pPr algn="ctr"/>
            <a:r>
              <a:rPr lang="de-CH" dirty="0" err="1"/>
              <a:t>Finances</a:t>
            </a:r>
            <a:r>
              <a:rPr lang="de-CH" dirty="0"/>
              <a:t> </a:t>
            </a:r>
          </a:p>
          <a:p>
            <a:pPr algn="ctr"/>
            <a:r>
              <a:rPr lang="de-CH" dirty="0"/>
              <a:t>Journalist</a:t>
            </a:r>
          </a:p>
          <a:p>
            <a:pPr algn="ctr"/>
            <a:r>
              <a:rPr lang="de-CH" dirty="0"/>
              <a:t>Grant Writing </a:t>
            </a:r>
          </a:p>
        </p:txBody>
      </p:sp>
      <p:sp>
        <p:nvSpPr>
          <p:cNvPr id="10" name="Sprechblase: rechteckig mit abgerundeten Ecken 9">
            <a:extLst>
              <a:ext uri="{FF2B5EF4-FFF2-40B4-BE49-F238E27FC236}">
                <a16:creationId xmlns:a16="http://schemas.microsoft.com/office/drawing/2014/main" id="{79916BA0-617E-459F-B2C9-57C8059892D3}"/>
              </a:ext>
            </a:extLst>
          </p:cNvPr>
          <p:cNvSpPr/>
          <p:nvPr/>
        </p:nvSpPr>
        <p:spPr>
          <a:xfrm>
            <a:off x="4499992" y="3725536"/>
            <a:ext cx="2016224" cy="1912549"/>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CH" dirty="0" err="1"/>
              <a:t>Governmental</a:t>
            </a:r>
            <a:r>
              <a:rPr lang="de-CH" dirty="0"/>
              <a:t> </a:t>
            </a:r>
            <a:r>
              <a:rPr lang="de-CH" dirty="0" err="1"/>
              <a:t>sector</a:t>
            </a:r>
            <a:r>
              <a:rPr lang="de-CH" dirty="0"/>
              <a:t>: Policy Officer</a:t>
            </a:r>
          </a:p>
          <a:p>
            <a:pPr algn="ctr"/>
            <a:r>
              <a:rPr lang="de-CH" dirty="0"/>
              <a:t>Research </a:t>
            </a:r>
            <a:r>
              <a:rPr lang="de-CH" dirty="0" err="1"/>
              <a:t>council</a:t>
            </a:r>
            <a:endParaRPr lang="de-CH" dirty="0"/>
          </a:p>
          <a:p>
            <a:pPr algn="ctr"/>
            <a:r>
              <a:rPr lang="de-CH" dirty="0"/>
              <a:t>Research </a:t>
            </a:r>
            <a:r>
              <a:rPr lang="de-CH" dirty="0" err="1"/>
              <a:t>manager</a:t>
            </a:r>
            <a:endParaRPr lang="de-CH" dirty="0"/>
          </a:p>
        </p:txBody>
      </p:sp>
      <p:sp>
        <p:nvSpPr>
          <p:cNvPr id="11" name="Denkblase: wolkenförmig 10">
            <a:extLst>
              <a:ext uri="{FF2B5EF4-FFF2-40B4-BE49-F238E27FC236}">
                <a16:creationId xmlns:a16="http://schemas.microsoft.com/office/drawing/2014/main" id="{F59B4271-AE6F-40CD-9D66-2870FC83FE11}"/>
              </a:ext>
            </a:extLst>
          </p:cNvPr>
          <p:cNvSpPr/>
          <p:nvPr/>
        </p:nvSpPr>
        <p:spPr>
          <a:xfrm>
            <a:off x="6516216" y="980728"/>
            <a:ext cx="2274502" cy="1756714"/>
          </a:xfrm>
          <a:prstGeom prst="cloudCallou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CH" dirty="0"/>
              <a:t>NGOs: Lobbyist</a:t>
            </a:r>
          </a:p>
          <a:p>
            <a:pPr algn="ctr"/>
            <a:r>
              <a:rPr lang="de-CH" dirty="0"/>
              <a:t>Campaign Manager</a:t>
            </a:r>
          </a:p>
        </p:txBody>
      </p:sp>
      <p:sp>
        <p:nvSpPr>
          <p:cNvPr id="4" name="Textfeld 3">
            <a:extLst>
              <a:ext uri="{FF2B5EF4-FFF2-40B4-BE49-F238E27FC236}">
                <a16:creationId xmlns:a16="http://schemas.microsoft.com/office/drawing/2014/main" id="{177F7A16-5829-4DA1-BD17-C9C7EC357CA8}"/>
              </a:ext>
            </a:extLst>
          </p:cNvPr>
          <p:cNvSpPr txBox="1"/>
          <p:nvPr/>
        </p:nvSpPr>
        <p:spPr>
          <a:xfrm>
            <a:off x="2651310" y="6385190"/>
            <a:ext cx="5832648" cy="369332"/>
          </a:xfrm>
          <a:prstGeom prst="rect">
            <a:avLst/>
          </a:prstGeom>
          <a:noFill/>
        </p:spPr>
        <p:txBody>
          <a:bodyPr wrap="square" rtlCol="0">
            <a:spAutoFit/>
          </a:bodyPr>
          <a:lstStyle/>
          <a:p>
            <a:r>
              <a:rPr lang="de-CH" dirty="0">
                <a:latin typeface="Verdana" panose="020B0604030504040204" pitchFamily="34" charset="0"/>
                <a:ea typeface="Verdana" panose="020B0604030504040204" pitchFamily="34" charset="0"/>
                <a:cs typeface="Verdana" panose="020B0604030504040204" pitchFamily="34" charset="0"/>
              </a:rPr>
              <a:t>Who </a:t>
            </a:r>
            <a:r>
              <a:rPr lang="de-CH" dirty="0" err="1">
                <a:latin typeface="Verdana" panose="020B0604030504040204" pitchFamily="34" charset="0"/>
                <a:ea typeface="Verdana" panose="020B0604030504040204" pitchFamily="34" charset="0"/>
                <a:cs typeface="Verdana" panose="020B0604030504040204" pitchFamily="34" charset="0"/>
              </a:rPr>
              <a:t>are</a:t>
            </a:r>
            <a:r>
              <a:rPr lang="de-CH" dirty="0">
                <a:latin typeface="Verdana" panose="020B0604030504040204" pitchFamily="34" charset="0"/>
                <a:ea typeface="Verdana" panose="020B0604030504040204" pitchFamily="34" charset="0"/>
                <a:cs typeface="Verdana" panose="020B0604030504040204" pitchFamily="34" charset="0"/>
              </a:rPr>
              <a:t> non-</a:t>
            </a:r>
            <a:r>
              <a:rPr lang="de-CH" dirty="0" err="1">
                <a:latin typeface="Verdana" panose="020B0604030504040204" pitchFamily="34" charset="0"/>
                <a:ea typeface="Verdana" panose="020B0604030504040204" pitchFamily="34" charset="0"/>
                <a:cs typeface="Verdana" panose="020B0604030504040204" pitchFamily="34" charset="0"/>
              </a:rPr>
              <a:t>academic</a:t>
            </a:r>
            <a:r>
              <a:rPr lang="de-CH" dirty="0">
                <a:latin typeface="Verdana" panose="020B0604030504040204" pitchFamily="34" charset="0"/>
                <a:ea typeface="Verdana" panose="020B0604030504040204" pitchFamily="34" charset="0"/>
                <a:cs typeface="Verdana" panose="020B0604030504040204" pitchFamily="34" charset="0"/>
              </a:rPr>
              <a:t> </a:t>
            </a:r>
            <a:r>
              <a:rPr lang="de-CH" dirty="0" err="1">
                <a:latin typeface="Verdana" panose="020B0604030504040204" pitchFamily="34" charset="0"/>
                <a:ea typeface="Verdana" panose="020B0604030504040204" pitchFamily="34" charset="0"/>
                <a:cs typeface="Verdana" panose="020B0604030504040204" pitchFamily="34" charset="0"/>
              </a:rPr>
              <a:t>employers</a:t>
            </a:r>
            <a:r>
              <a:rPr lang="de-CH" dirty="0">
                <a:latin typeface="Verdana" panose="020B0604030504040204" pitchFamily="34" charset="0"/>
                <a:ea typeface="Verdana" panose="020B0604030504040204" pitchFamily="34" charset="0"/>
                <a:cs typeface="Verdana" panose="020B0604030504040204" pitchFamily="34" charset="0"/>
              </a:rPr>
              <a:t> in YOUR </a:t>
            </a:r>
            <a:r>
              <a:rPr lang="de-CH" dirty="0" err="1">
                <a:latin typeface="Verdana" panose="020B0604030504040204" pitchFamily="34" charset="0"/>
                <a:ea typeface="Verdana" panose="020B0604030504040204" pitchFamily="34" charset="0"/>
                <a:cs typeface="Verdana" panose="020B0604030504040204" pitchFamily="34" charset="0"/>
              </a:rPr>
              <a:t>field</a:t>
            </a:r>
            <a:r>
              <a:rPr lang="de-CH" dirty="0">
                <a:latin typeface="Verdana" panose="020B0604030504040204" pitchFamily="34" charset="0"/>
                <a:ea typeface="Verdana" panose="020B0604030504040204" pitchFamily="34" charset="0"/>
                <a:cs typeface="Verdana" panose="020B0604030504040204" pitchFamily="34" charset="0"/>
              </a:rPr>
              <a:t>? </a:t>
            </a:r>
          </a:p>
        </p:txBody>
      </p:sp>
    </p:spTree>
    <p:extLst>
      <p:ext uri="{BB962C8B-B14F-4D97-AF65-F5344CB8AC3E}">
        <p14:creationId xmlns:p14="http://schemas.microsoft.com/office/powerpoint/2010/main" val="3529514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455982" y="2636912"/>
            <a:ext cx="8229600" cy="341788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357188" lvl="2" indent="-357188" defTabSz="449263">
              <a:spcBef>
                <a:spcPts val="600"/>
              </a:spcBef>
              <a:spcAft>
                <a:spcPts val="600"/>
              </a:spcAft>
              <a:buClr>
                <a:srgbClr val="000000"/>
              </a:buClr>
              <a:buSzPct val="100000"/>
              <a:buFont typeface="Wingdings" pitchFamily="2" charset="2"/>
              <a:buChar char="Ø"/>
            </a:pPr>
            <a:endParaRPr lang="en-GB" sz="1600" kern="0" dirty="0">
              <a:latin typeface="Verdana"/>
              <a:ea typeface="MS Gothic"/>
            </a:endParaRPr>
          </a:p>
        </p:txBody>
      </p:sp>
      <p:sp>
        <p:nvSpPr>
          <p:cNvPr id="17" name="4 Marcador de número de diapositiva"/>
          <p:cNvSpPr txBox="1">
            <a:spLocks/>
          </p:cNvSpPr>
          <p:nvPr/>
        </p:nvSpPr>
        <p:spPr>
          <a:xfrm>
            <a:off x="7001746" y="6481082"/>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52C1D07-FA5D-4CBE-89D6-94108A529D45}" type="slidenum">
              <a:rPr lang="es-ES" smtClean="0"/>
              <a:pPr>
                <a:defRPr/>
              </a:pPr>
              <a:t>3</a:t>
            </a:fld>
            <a:endParaRPr lang="es-ES" dirty="0"/>
          </a:p>
        </p:txBody>
      </p:sp>
      <p:graphicFrame>
        <p:nvGraphicFramePr>
          <p:cNvPr id="12" name="5 Tabla"/>
          <p:cNvGraphicFramePr>
            <a:graphicFrameLocks noGrp="1"/>
          </p:cNvGraphicFramePr>
          <p:nvPr>
            <p:extLst>
              <p:ext uri="{D42A27DB-BD31-4B8C-83A1-F6EECF244321}">
                <p14:modId xmlns:p14="http://schemas.microsoft.com/office/powerpoint/2010/main" val="3627078691"/>
              </p:ext>
            </p:extLst>
          </p:nvPr>
        </p:nvGraphicFramePr>
        <p:xfrm>
          <a:off x="683568" y="1844824"/>
          <a:ext cx="6984776" cy="4930287"/>
        </p:xfrm>
        <a:graphic>
          <a:graphicData uri="http://schemas.openxmlformats.org/drawingml/2006/table">
            <a:tbl>
              <a:tblPr/>
              <a:tblGrid>
                <a:gridCol w="6984776">
                  <a:extLst>
                    <a:ext uri="{9D8B030D-6E8A-4147-A177-3AD203B41FA5}">
                      <a16:colId xmlns:a16="http://schemas.microsoft.com/office/drawing/2014/main" val="20000"/>
                    </a:ext>
                  </a:extLst>
                </a:gridCol>
              </a:tblGrid>
              <a:tr h="292174">
                <a:tc>
                  <a:txBody>
                    <a:bodyPr/>
                    <a:lstStyle/>
                    <a:p>
                      <a:pPr algn="ctr">
                        <a:lnSpc>
                          <a:spcPct val="115000"/>
                        </a:lnSpc>
                        <a:spcAft>
                          <a:spcPts val="0"/>
                        </a:spcAft>
                      </a:pPr>
                      <a:r>
                        <a:rPr lang="es-ES" sz="1400" b="1" dirty="0">
                          <a:solidFill>
                            <a:schemeClr val="tx2"/>
                          </a:solidFill>
                          <a:latin typeface="+mn-lt"/>
                          <a:ea typeface="Verdana" panose="020B0604030504040204" pitchFamily="34" charset="0"/>
                          <a:cs typeface="Verdana"/>
                        </a:rPr>
                        <a:t>EXCELLENCE (50%)</a:t>
                      </a:r>
                    </a:p>
                  </a:txBody>
                  <a:tcPr marL="47801" marR="47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1131787">
                <a:tc>
                  <a:txBody>
                    <a:bodyPr/>
                    <a:lstStyle/>
                    <a:p>
                      <a:pPr algn="ctr"/>
                      <a:endParaRPr lang="en-US" sz="1800" b="1" i="0" u="none" strike="noStrike" kern="1200" baseline="0" dirty="0">
                        <a:solidFill>
                          <a:schemeClr val="tx1"/>
                        </a:solidFill>
                        <a:latin typeface="+mn-lt"/>
                        <a:ea typeface="+mn-ea"/>
                        <a:cs typeface="+mn-cs"/>
                      </a:endParaRPr>
                    </a:p>
                    <a:p>
                      <a:pPr algn="ctr"/>
                      <a:r>
                        <a:rPr lang="en-GB" sz="1800" dirty="0">
                          <a:solidFill>
                            <a:srgbClr val="0778A5"/>
                          </a:solidFill>
                        </a:rPr>
                        <a:t> </a:t>
                      </a:r>
                      <a:r>
                        <a:rPr lang="en-US" sz="1800" u="none" dirty="0">
                          <a:solidFill>
                            <a:schemeClr val="tx1"/>
                          </a:solidFill>
                        </a:rPr>
                        <a:t>Quality and pertinence of the project’s </a:t>
                      </a:r>
                      <a:r>
                        <a:rPr lang="en-US" sz="1800" b="1" u="none" dirty="0">
                          <a:solidFill>
                            <a:schemeClr val="tx1"/>
                          </a:solidFill>
                        </a:rPr>
                        <a:t>research and innovation objectives </a:t>
                      </a:r>
                      <a:r>
                        <a:rPr lang="en-US" sz="1800" u="none" dirty="0">
                          <a:solidFill>
                            <a:schemeClr val="tx1"/>
                          </a:solidFill>
                        </a:rPr>
                        <a:t>(and the extent to which they are ambitious, and go beyond the </a:t>
                      </a:r>
                      <a:r>
                        <a:rPr lang="en-US" sz="1800" b="1" u="none" dirty="0">
                          <a:solidFill>
                            <a:schemeClr val="tx1"/>
                          </a:solidFill>
                        </a:rPr>
                        <a:t>state of the art</a:t>
                      </a:r>
                      <a:endParaRPr lang="en-US" sz="1800" b="1" i="0" u="none" strike="noStrike" kern="1200" baseline="0" dirty="0">
                        <a:solidFill>
                          <a:schemeClr val="tx1"/>
                        </a:solidFill>
                        <a:latin typeface="+mn-lt"/>
                        <a:ea typeface="+mn-ea"/>
                        <a:cs typeface="+mn-cs"/>
                      </a:endParaRPr>
                    </a:p>
                  </a:txBody>
                  <a:tcPr marL="47801" marR="47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082448">
                <a:tc>
                  <a:txBody>
                    <a:bodyPr/>
                    <a:lstStyle/>
                    <a:p>
                      <a:pPr algn="ctr"/>
                      <a:endParaRPr lang="en-US" sz="1800" b="1" i="0" u="none" strike="noStrike" kern="1200" baseline="0" dirty="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u="none" dirty="0">
                          <a:solidFill>
                            <a:schemeClr val="tx1"/>
                          </a:solidFill>
                        </a:rPr>
                        <a:t>Soundness of the proposed</a:t>
                      </a:r>
                      <a:r>
                        <a:rPr lang="en-US" sz="1800" b="1" u="none" dirty="0">
                          <a:solidFill>
                            <a:schemeClr val="tx1"/>
                          </a:solidFill>
                        </a:rPr>
                        <a:t> methodology </a:t>
                      </a:r>
                      <a:r>
                        <a:rPr lang="en-US" sz="1800" u="none" dirty="0">
                          <a:solidFill>
                            <a:schemeClr val="tx1"/>
                          </a:solidFill>
                        </a:rPr>
                        <a:t>(including </a:t>
                      </a:r>
                      <a:r>
                        <a:rPr lang="en-US" sz="1800" b="1" u="none" dirty="0">
                          <a:solidFill>
                            <a:schemeClr val="tx1"/>
                          </a:solidFill>
                        </a:rPr>
                        <a:t>interdisciplinary approaches</a:t>
                      </a:r>
                      <a:r>
                        <a:rPr lang="en-US" sz="1800" u="none" dirty="0">
                          <a:solidFill>
                            <a:schemeClr val="tx1"/>
                          </a:solidFill>
                        </a:rPr>
                        <a:t>, consideration of the</a:t>
                      </a:r>
                      <a:r>
                        <a:rPr lang="en-US" sz="1800" b="1" u="none" dirty="0">
                          <a:solidFill>
                            <a:schemeClr val="tx1"/>
                          </a:solidFill>
                        </a:rPr>
                        <a:t> gender dimension and other diversity</a:t>
                      </a:r>
                      <a:r>
                        <a:rPr lang="en-US" sz="1800" u="none" dirty="0">
                          <a:solidFill>
                            <a:schemeClr val="tx1"/>
                          </a:solidFill>
                        </a:rPr>
                        <a:t> </a:t>
                      </a:r>
                      <a:r>
                        <a:rPr lang="en-US" sz="1800" b="1" u="none" dirty="0">
                          <a:solidFill>
                            <a:schemeClr val="tx1"/>
                          </a:solidFill>
                        </a:rPr>
                        <a:t>aspects</a:t>
                      </a:r>
                      <a:r>
                        <a:rPr lang="en-US" sz="1800" u="none" dirty="0">
                          <a:solidFill>
                            <a:schemeClr val="tx1"/>
                          </a:solidFill>
                        </a:rPr>
                        <a:t> if relevant for the research project, and the quality and appropriateness of </a:t>
                      </a:r>
                      <a:r>
                        <a:rPr lang="en-US" sz="1800" b="1" u="none" dirty="0">
                          <a:solidFill>
                            <a:schemeClr val="tx1"/>
                          </a:solidFill>
                        </a:rPr>
                        <a:t>open science </a:t>
                      </a:r>
                      <a:r>
                        <a:rPr lang="en-US" sz="1800" u="none" dirty="0">
                          <a:solidFill>
                            <a:schemeClr val="tx1"/>
                          </a:solidFill>
                        </a:rPr>
                        <a:t>practices)</a:t>
                      </a:r>
                      <a:endParaRPr lang="en-GB" sz="1800" u="none" dirty="0">
                        <a:solidFill>
                          <a:schemeClr val="tx1"/>
                        </a:solidFill>
                      </a:endParaRPr>
                    </a:p>
                    <a:p>
                      <a:pPr algn="ctr"/>
                      <a:r>
                        <a:rPr lang="en-US" sz="1800" b="0" i="0" u="none" strike="noStrike" kern="1200" baseline="0" dirty="0">
                          <a:solidFill>
                            <a:schemeClr val="tx1"/>
                          </a:solidFill>
                          <a:latin typeface="+mn-lt"/>
                          <a:ea typeface="+mn-ea"/>
                          <a:cs typeface="+mn-cs"/>
                        </a:rPr>
                        <a:t>	</a:t>
                      </a:r>
                    </a:p>
                  </a:txBody>
                  <a:tcPr marL="47801" marR="47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666122">
                <a:tc>
                  <a:txBody>
                    <a:bodyPr/>
                    <a:lstStyle/>
                    <a:p>
                      <a:pPr marL="0" indent="0" algn="ctr">
                        <a:lnSpc>
                          <a:spcPct val="100000"/>
                        </a:lnSpc>
                        <a:buNone/>
                        <a:tabLst>
                          <a:tab pos="336947" algn="l"/>
                          <a:tab pos="534591" algn="l"/>
                          <a:tab pos="673894" algn="l"/>
                          <a:tab pos="1012031" algn="l"/>
                          <a:tab pos="1348979" algn="l"/>
                          <a:tab pos="1687116" algn="l"/>
                          <a:tab pos="2024063" algn="l"/>
                        </a:tabLst>
                      </a:pPr>
                      <a:r>
                        <a:rPr lang="en-US" sz="1800" u="none" dirty="0">
                          <a:solidFill>
                            <a:schemeClr val="tx1"/>
                          </a:solidFill>
                        </a:rPr>
                        <a:t>Quality of the </a:t>
                      </a:r>
                      <a:r>
                        <a:rPr lang="en-US" sz="1800" b="1" u="none" dirty="0">
                          <a:solidFill>
                            <a:schemeClr val="tx1"/>
                          </a:solidFill>
                        </a:rPr>
                        <a:t>supervision, training </a:t>
                      </a:r>
                      <a:r>
                        <a:rPr lang="en-US" sz="1800" u="none" dirty="0">
                          <a:solidFill>
                            <a:schemeClr val="tx1"/>
                          </a:solidFill>
                        </a:rPr>
                        <a:t>and of the </a:t>
                      </a:r>
                      <a:r>
                        <a:rPr lang="en-US" sz="1800" b="1" u="none" dirty="0">
                          <a:solidFill>
                            <a:schemeClr val="tx1"/>
                          </a:solidFill>
                        </a:rPr>
                        <a:t>two-way transfer of knowledge </a:t>
                      </a:r>
                      <a:r>
                        <a:rPr lang="en-US" sz="1800" u="none" dirty="0">
                          <a:solidFill>
                            <a:schemeClr val="tx1"/>
                          </a:solidFill>
                        </a:rPr>
                        <a:t>between the researcher and the host</a:t>
                      </a:r>
                    </a:p>
                    <a:p>
                      <a:pPr algn="ctr"/>
                      <a:r>
                        <a:rPr lang="en-US" sz="1800" b="0" i="0" u="none" strike="noStrike" kern="1200" baseline="0" dirty="0">
                          <a:solidFill>
                            <a:schemeClr val="tx1"/>
                          </a:solidFill>
                          <a:latin typeface="+mn-lt"/>
                          <a:ea typeface="+mn-ea"/>
                          <a:cs typeface="+mn-cs"/>
                        </a:rPr>
                        <a:t>	</a:t>
                      </a:r>
                    </a:p>
                  </a:txBody>
                  <a:tcPr marL="47801" marR="47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037446">
                <a:tc>
                  <a:txBody>
                    <a:bodyPr/>
                    <a:lstStyle/>
                    <a:p>
                      <a:pPr algn="ctr"/>
                      <a:endParaRPr lang="en-US" sz="1800" b="1" i="0" u="none" strike="noStrike" kern="1200" baseline="0" dirty="0">
                        <a:solidFill>
                          <a:schemeClr val="tx1"/>
                        </a:solidFill>
                        <a:latin typeface="+mn-lt"/>
                        <a:ea typeface="+mn-ea"/>
                        <a:cs typeface="+mn-cs"/>
                      </a:endParaRPr>
                    </a:p>
                    <a:p>
                      <a:pPr marL="0" indent="0" algn="ctr">
                        <a:lnSpc>
                          <a:spcPct val="100000"/>
                        </a:lnSpc>
                        <a:buNone/>
                        <a:tabLst>
                          <a:tab pos="336947" algn="l"/>
                          <a:tab pos="534591" algn="l"/>
                          <a:tab pos="673894" algn="l"/>
                          <a:tab pos="1012031" algn="l"/>
                          <a:tab pos="1348979" algn="l"/>
                          <a:tab pos="1687116" algn="l"/>
                          <a:tab pos="2024063" algn="l"/>
                        </a:tabLst>
                      </a:pPr>
                      <a:r>
                        <a:rPr lang="en-GB" sz="1800" dirty="0">
                          <a:solidFill>
                            <a:schemeClr val="tx1"/>
                          </a:solidFill>
                        </a:rPr>
                        <a:t>Quality and appropriateness of the </a:t>
                      </a:r>
                      <a:r>
                        <a:rPr lang="en-GB" sz="1800" b="1" u="none" dirty="0">
                          <a:solidFill>
                            <a:schemeClr val="tx1"/>
                          </a:solidFill>
                        </a:rPr>
                        <a:t>researcher’s professional experience, </a:t>
                      </a:r>
                      <a:r>
                        <a:rPr lang="en-GB" sz="1800" dirty="0">
                          <a:solidFill>
                            <a:schemeClr val="tx1"/>
                          </a:solidFill>
                        </a:rPr>
                        <a:t>competences and skills</a:t>
                      </a:r>
                    </a:p>
                  </a:txBody>
                  <a:tcPr marL="47801" marR="47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6" name="1 Título"/>
          <p:cNvSpPr txBox="1">
            <a:spLocks/>
          </p:cNvSpPr>
          <p:nvPr/>
        </p:nvSpPr>
        <p:spPr>
          <a:xfrm>
            <a:off x="179511" y="221776"/>
            <a:ext cx="8964487" cy="758952"/>
          </a:xfrm>
          <a:prstGeom prst="rect">
            <a:avLst/>
          </a:prstGeom>
        </p:spPr>
        <p:txBody>
          <a:bodyPr vert="horz" lIns="91440" tIns="45720" rIns="91440" bIns="45720" rtlCol="0" anchor="ctr">
            <a:noAutofit/>
          </a:bodyPr>
          <a:lst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r>
              <a:rPr lang="es-ES" dirty="0">
                <a:solidFill>
                  <a:schemeClr val="tx2"/>
                </a:solidFill>
                <a:latin typeface="+mj-lt"/>
                <a:ea typeface="Verdana" pitchFamily="34" charset="0"/>
                <a:cs typeface="Verdana" pitchFamily="34" charset="0"/>
              </a:rPr>
              <a:t>      </a:t>
            </a:r>
            <a:r>
              <a:rPr lang="en-GB" dirty="0"/>
              <a:t>Part B- Excellence</a:t>
            </a:r>
            <a:r>
              <a:rPr lang="es-ES" dirty="0">
                <a:solidFill>
                  <a:schemeClr val="tx2"/>
                </a:solidFill>
                <a:latin typeface="+mj-lt"/>
                <a:ea typeface="Verdana" pitchFamily="34" charset="0"/>
                <a:cs typeface="Verdana" pitchFamily="34" charset="0"/>
              </a:rPr>
              <a:t> </a:t>
            </a:r>
          </a:p>
        </p:txBody>
      </p:sp>
    </p:spTree>
    <p:extLst>
      <p:ext uri="{BB962C8B-B14F-4D97-AF65-F5344CB8AC3E}">
        <p14:creationId xmlns:p14="http://schemas.microsoft.com/office/powerpoint/2010/main" val="2551329040"/>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Impact</a:t>
            </a:r>
          </a:p>
        </p:txBody>
      </p:sp>
      <p:sp>
        <p:nvSpPr>
          <p:cNvPr id="3" name="Inhaltsplatzhalter 2"/>
          <p:cNvSpPr>
            <a:spLocks noGrp="1"/>
          </p:cNvSpPr>
          <p:nvPr>
            <p:ph idx="1"/>
          </p:nvPr>
        </p:nvSpPr>
        <p:spPr/>
        <p:txBody>
          <a:bodyPr>
            <a:normAutofit fontScale="92500"/>
          </a:bodyPr>
          <a:lstStyle/>
          <a:p>
            <a:pPr marL="0" indent="0">
              <a:lnSpc>
                <a:spcPct val="100000"/>
              </a:lnSpc>
              <a:buNone/>
              <a:tabLst>
                <a:tab pos="336947" algn="l"/>
                <a:tab pos="534591" algn="l"/>
                <a:tab pos="673894" algn="l"/>
                <a:tab pos="1012031" algn="l"/>
                <a:tab pos="1348979" algn="l"/>
                <a:tab pos="1687116" algn="l"/>
                <a:tab pos="2024063" algn="l"/>
              </a:tabLst>
            </a:pPr>
            <a:r>
              <a:rPr lang="en-GB" altLang="de-DE" sz="2200" dirty="0">
                <a:solidFill>
                  <a:srgbClr val="0778A5"/>
                </a:solidFill>
                <a:ea typeface="Cambria" panose="02040503050406030204" pitchFamily="18" charset="0"/>
              </a:rPr>
              <a:t>B.2.2	Suitability and quality of the measures to maximise expected outcomes and impacts, as set out in the </a:t>
            </a:r>
            <a:r>
              <a:rPr lang="en-GB" altLang="de-DE" sz="2200" u="sng" dirty="0">
                <a:solidFill>
                  <a:srgbClr val="0778A5"/>
                </a:solidFill>
                <a:ea typeface="Cambria" panose="02040503050406030204" pitchFamily="18" charset="0"/>
              </a:rPr>
              <a:t>dissemination and exploitation</a:t>
            </a:r>
            <a:r>
              <a:rPr lang="en-GB" altLang="de-DE" sz="2200" dirty="0">
                <a:solidFill>
                  <a:srgbClr val="0778A5"/>
                </a:solidFill>
                <a:ea typeface="Cambria" panose="02040503050406030204" pitchFamily="18" charset="0"/>
              </a:rPr>
              <a:t> plan, including </a:t>
            </a:r>
            <a:r>
              <a:rPr lang="en-GB" altLang="de-DE" sz="2200" u="sng" dirty="0">
                <a:solidFill>
                  <a:srgbClr val="0778A5"/>
                </a:solidFill>
                <a:ea typeface="Cambria" panose="02040503050406030204" pitchFamily="18" charset="0"/>
              </a:rPr>
              <a:t>communication</a:t>
            </a:r>
            <a:r>
              <a:rPr lang="en-GB" altLang="de-DE" sz="2200" dirty="0">
                <a:solidFill>
                  <a:srgbClr val="0778A5"/>
                </a:solidFill>
                <a:ea typeface="Cambria" panose="02040503050406030204" pitchFamily="18" charset="0"/>
              </a:rPr>
              <a:t> activities</a:t>
            </a:r>
          </a:p>
          <a:p>
            <a:pPr marL="0" indent="0">
              <a:lnSpc>
                <a:spcPct val="100000"/>
              </a:lnSpc>
              <a:buNone/>
              <a:tabLst>
                <a:tab pos="336947" algn="l"/>
                <a:tab pos="534591" algn="l"/>
                <a:tab pos="673894" algn="l"/>
                <a:tab pos="1012031" algn="l"/>
                <a:tab pos="1348979" algn="l"/>
                <a:tab pos="1687116" algn="l"/>
                <a:tab pos="2024063" algn="l"/>
              </a:tabLst>
            </a:pPr>
            <a:endParaRPr lang="en-GB" altLang="de-DE" sz="2200" dirty="0">
              <a:solidFill>
                <a:srgbClr val="0778A5"/>
              </a:solidFill>
              <a:ea typeface="Cambria" panose="02040503050406030204" pitchFamily="18" charset="0"/>
            </a:endParaRPr>
          </a:p>
          <a:p>
            <a:pPr marL="0" indent="0">
              <a:lnSpc>
                <a:spcPct val="100000"/>
              </a:lnSpc>
              <a:buNone/>
              <a:tabLst>
                <a:tab pos="336947" algn="l"/>
                <a:tab pos="534591" algn="l"/>
                <a:tab pos="673894" algn="l"/>
                <a:tab pos="1012031" algn="l"/>
                <a:tab pos="1348979" algn="l"/>
                <a:tab pos="1687116" algn="l"/>
                <a:tab pos="2024063" algn="l"/>
              </a:tabLst>
            </a:pPr>
            <a:r>
              <a:rPr lang="en-GB" altLang="de-DE" sz="2200" dirty="0">
                <a:ea typeface="Cambria" panose="02040503050406030204" pitchFamily="18" charset="0"/>
              </a:rPr>
              <a:t>Dissemination:</a:t>
            </a:r>
          </a:p>
          <a:p>
            <a:r>
              <a:rPr lang="en-GB" sz="2200" u="sng" dirty="0">
                <a:ea typeface="Cambria" panose="02040503050406030204" pitchFamily="18" charset="0"/>
              </a:rPr>
              <a:t>Identify your target groups </a:t>
            </a:r>
            <a:r>
              <a:rPr lang="en-GB" sz="2200" dirty="0">
                <a:ea typeface="Cambria" panose="02040503050406030204" pitchFamily="18" charset="0"/>
              </a:rPr>
              <a:t>(not just the scientific community) it can be:</a:t>
            </a:r>
          </a:p>
          <a:p>
            <a:r>
              <a:rPr lang="en-GB" sz="2200" dirty="0">
                <a:ea typeface="Cambria" panose="02040503050406030204" pitchFamily="18" charset="0"/>
              </a:rPr>
              <a:t>e.g. politics, </a:t>
            </a:r>
          </a:p>
          <a:p>
            <a:r>
              <a:rPr lang="en-GB" sz="2200" dirty="0">
                <a:ea typeface="Cambria" panose="02040503050406030204" pitchFamily="18" charset="0"/>
              </a:rPr>
              <a:t>think tanks, </a:t>
            </a:r>
          </a:p>
          <a:p>
            <a:r>
              <a:rPr lang="en-GB" sz="2200" dirty="0">
                <a:ea typeface="Cambria" panose="02040503050406030204" pitchFamily="18" charset="0"/>
              </a:rPr>
              <a:t>special interest groups,</a:t>
            </a:r>
          </a:p>
          <a:p>
            <a:r>
              <a:rPr lang="en-GB" sz="2200" dirty="0">
                <a:ea typeface="Cambria" panose="02040503050406030204" pitchFamily="18" charset="0"/>
              </a:rPr>
              <a:t>companies,</a:t>
            </a:r>
          </a:p>
          <a:p>
            <a:r>
              <a:rPr lang="en-GB" sz="2200" dirty="0">
                <a:ea typeface="Cambria" panose="02040503050406030204" pitchFamily="18" charset="0"/>
              </a:rPr>
              <a:t>NGOs etc. </a:t>
            </a:r>
            <a:endParaRPr lang="en-GB" sz="2000" dirty="0"/>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30</a:t>
            </a:fld>
            <a:endParaRPr lang="pl-PL">
              <a:solidFill>
                <a:prstClr val="black">
                  <a:tint val="75000"/>
                </a:prstClr>
              </a:solidFill>
            </a:endParaRPr>
          </a:p>
        </p:txBody>
      </p:sp>
    </p:spTree>
    <p:extLst>
      <p:ext uri="{BB962C8B-B14F-4D97-AF65-F5344CB8AC3E}">
        <p14:creationId xmlns:p14="http://schemas.microsoft.com/office/powerpoint/2010/main" val="2008177664"/>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Impact</a:t>
            </a:r>
          </a:p>
        </p:txBody>
      </p:sp>
      <p:sp>
        <p:nvSpPr>
          <p:cNvPr id="3" name="Inhaltsplatzhalter 2"/>
          <p:cNvSpPr>
            <a:spLocks noGrp="1"/>
          </p:cNvSpPr>
          <p:nvPr>
            <p:ph idx="1"/>
          </p:nvPr>
        </p:nvSpPr>
        <p:spPr/>
        <p:txBody>
          <a:bodyPr>
            <a:normAutofit/>
          </a:bodyPr>
          <a:lstStyle/>
          <a:p>
            <a:pPr marL="0" indent="0">
              <a:buNone/>
            </a:pPr>
            <a:r>
              <a:rPr lang="en-GB" sz="2000" dirty="0">
                <a:solidFill>
                  <a:srgbClr val="00B0F0"/>
                </a:solidFill>
              </a:rPr>
              <a:t>Measures to reach your target groups (examples):</a:t>
            </a:r>
          </a:p>
          <a:p>
            <a:pPr marL="0" indent="0">
              <a:buNone/>
            </a:pPr>
            <a:endParaRPr lang="en-GB" sz="2000" dirty="0">
              <a:solidFill>
                <a:srgbClr val="00B0F0"/>
              </a:solidFill>
            </a:endParaRPr>
          </a:p>
          <a:p>
            <a:r>
              <a:rPr lang="en-GB" sz="2000" dirty="0"/>
              <a:t>invite them to a talk</a:t>
            </a:r>
          </a:p>
          <a:p>
            <a:pPr marL="0" indent="0">
              <a:buNone/>
            </a:pPr>
            <a:endParaRPr lang="en-GB" sz="2000" dirty="0"/>
          </a:p>
          <a:p>
            <a:r>
              <a:rPr lang="en-GB" sz="2000" dirty="0"/>
              <a:t>arrange a special section for them when organising a conference/workshop </a:t>
            </a:r>
          </a:p>
          <a:p>
            <a:pPr marL="0" indent="0">
              <a:buNone/>
            </a:pPr>
            <a:endParaRPr lang="en-GB" sz="2000" dirty="0"/>
          </a:p>
          <a:p>
            <a:r>
              <a:rPr lang="en-GB" sz="2000" dirty="0"/>
              <a:t>explain why your results will be of interest to them</a:t>
            </a:r>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31</a:t>
            </a:fld>
            <a:endParaRPr lang="pl-PL">
              <a:solidFill>
                <a:prstClr val="black">
                  <a:tint val="75000"/>
                </a:prstClr>
              </a:solidFill>
            </a:endParaRPr>
          </a:p>
        </p:txBody>
      </p:sp>
    </p:spTree>
    <p:extLst>
      <p:ext uri="{BB962C8B-B14F-4D97-AF65-F5344CB8AC3E}">
        <p14:creationId xmlns:p14="http://schemas.microsoft.com/office/powerpoint/2010/main" val="1225255798"/>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Impact</a:t>
            </a:r>
          </a:p>
        </p:txBody>
      </p:sp>
      <p:sp>
        <p:nvSpPr>
          <p:cNvPr id="3" name="Inhaltsplatzhalter 2"/>
          <p:cNvSpPr>
            <a:spLocks noGrp="1"/>
          </p:cNvSpPr>
          <p:nvPr>
            <p:ph idx="1"/>
          </p:nvPr>
        </p:nvSpPr>
        <p:spPr/>
        <p:txBody>
          <a:bodyPr>
            <a:normAutofit/>
          </a:bodyPr>
          <a:lstStyle/>
          <a:p>
            <a:pPr marL="0" indent="0">
              <a:lnSpc>
                <a:spcPct val="100000"/>
              </a:lnSpc>
              <a:buNone/>
            </a:pPr>
            <a:endParaRPr lang="en-GB" sz="2000" dirty="0">
              <a:solidFill>
                <a:srgbClr val="0778A5"/>
              </a:solidFill>
              <a:ea typeface="Cambria" panose="02040503050406030204" pitchFamily="18" charset="0"/>
            </a:endParaRPr>
          </a:p>
          <a:p>
            <a:pPr marL="0" indent="0">
              <a:lnSpc>
                <a:spcPct val="100000"/>
              </a:lnSpc>
              <a:buNone/>
            </a:pPr>
            <a:r>
              <a:rPr lang="en-GB" sz="2000" u="sng" dirty="0">
                <a:ea typeface="Cambria" panose="02040503050406030204" pitchFamily="18" charset="0"/>
              </a:rPr>
              <a:t>Dissemination via journals</a:t>
            </a:r>
            <a:r>
              <a:rPr lang="en-GB" sz="2000" dirty="0">
                <a:ea typeface="Cambria" panose="02040503050406030204" pitchFamily="18" charset="0"/>
              </a:rPr>
              <a:t>: </a:t>
            </a:r>
          </a:p>
          <a:p>
            <a:r>
              <a:rPr lang="en-GB" sz="2000" dirty="0">
                <a:ea typeface="Cambria" panose="02040503050406030204" pitchFamily="18" charset="0"/>
              </a:rPr>
              <a:t>explicitly name the journals, do not just write “high impact journals/most renowned journals“</a:t>
            </a:r>
          </a:p>
          <a:p>
            <a:pPr marL="0" indent="0">
              <a:lnSpc>
                <a:spcPct val="100000"/>
              </a:lnSpc>
              <a:buNone/>
            </a:pPr>
            <a:endParaRPr lang="en-GB" sz="2000" dirty="0">
              <a:ea typeface="Cambria" panose="02040503050406030204" pitchFamily="18" charset="0"/>
            </a:endParaRPr>
          </a:p>
          <a:p>
            <a:pPr marL="0" indent="0">
              <a:lnSpc>
                <a:spcPct val="100000"/>
              </a:lnSpc>
              <a:buNone/>
            </a:pPr>
            <a:r>
              <a:rPr lang="en-GB" sz="2000" u="sng" dirty="0">
                <a:ea typeface="Cambria" panose="02040503050406030204" pitchFamily="18" charset="0"/>
              </a:rPr>
              <a:t>Dissemination via conferences: </a:t>
            </a:r>
          </a:p>
          <a:p>
            <a:r>
              <a:rPr lang="en-GB" sz="2000" dirty="0">
                <a:ea typeface="Cambria" panose="02040503050406030204" pitchFamily="18" charset="0"/>
              </a:rPr>
              <a:t>explicitly name the conferences you are going to attend, do not just write “the results will be presented at the international conferences of the field“</a:t>
            </a:r>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32</a:t>
            </a:fld>
            <a:endParaRPr lang="pl-PL">
              <a:solidFill>
                <a:prstClr val="black">
                  <a:tint val="75000"/>
                </a:prstClr>
              </a:solidFill>
            </a:endParaRPr>
          </a:p>
        </p:txBody>
      </p:sp>
    </p:spTree>
    <p:extLst>
      <p:ext uri="{BB962C8B-B14F-4D97-AF65-F5344CB8AC3E}">
        <p14:creationId xmlns:p14="http://schemas.microsoft.com/office/powerpoint/2010/main" val="2207879670"/>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Impact</a:t>
            </a:r>
          </a:p>
        </p:txBody>
      </p:sp>
      <p:sp>
        <p:nvSpPr>
          <p:cNvPr id="3" name="Inhaltsplatzhalter 2"/>
          <p:cNvSpPr>
            <a:spLocks noGrp="1"/>
          </p:cNvSpPr>
          <p:nvPr>
            <p:ph idx="1"/>
          </p:nvPr>
        </p:nvSpPr>
        <p:spPr/>
        <p:txBody>
          <a:bodyPr>
            <a:normAutofit/>
          </a:bodyPr>
          <a:lstStyle/>
          <a:p>
            <a:pPr marL="0" indent="0">
              <a:lnSpc>
                <a:spcPct val="100000"/>
              </a:lnSpc>
              <a:buNone/>
              <a:tabLst>
                <a:tab pos="336947" algn="l"/>
                <a:tab pos="534591" algn="l"/>
                <a:tab pos="673894" algn="l"/>
                <a:tab pos="1012031" algn="l"/>
                <a:tab pos="1348979" algn="l"/>
                <a:tab pos="1687116" algn="l"/>
                <a:tab pos="2024063" algn="l"/>
              </a:tabLst>
            </a:pPr>
            <a:endParaRPr lang="en-GB" altLang="de-DE" sz="2000" dirty="0">
              <a:solidFill>
                <a:srgbClr val="0778A5"/>
              </a:solidFill>
            </a:endParaRPr>
          </a:p>
          <a:p>
            <a:r>
              <a:rPr lang="en-GB" sz="2000" dirty="0"/>
              <a:t>Always mention open access when you publish – although it is mandatory in MSCA anyway, one has to mention that there will be open access</a:t>
            </a:r>
          </a:p>
          <a:p>
            <a:pPr marL="0" indent="0">
              <a:buNone/>
            </a:pPr>
            <a:endParaRPr lang="en-GB" sz="2000" dirty="0"/>
          </a:p>
          <a:p>
            <a:r>
              <a:rPr lang="en-GB" sz="2000" u="sng" dirty="0"/>
              <a:t>but </a:t>
            </a:r>
            <a:r>
              <a:rPr lang="en-GB" sz="2000" u="sng" dirty="0">
                <a:sym typeface="Wingdings" panose="05000000000000000000" pitchFamily="2" charset="2"/>
              </a:rPr>
              <a:t> </a:t>
            </a:r>
            <a:r>
              <a:rPr lang="en-GB" sz="2000" dirty="0">
                <a:sym typeface="Wingdings" panose="05000000000000000000" pitchFamily="2" charset="2"/>
              </a:rPr>
              <a:t>do not only aim for publications in free open access journals! Publication fees can be paid with the institutional unit contributions</a:t>
            </a:r>
            <a:endParaRPr lang="en-GB" sz="2000" dirty="0"/>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33</a:t>
            </a:fld>
            <a:endParaRPr lang="pl-PL">
              <a:solidFill>
                <a:prstClr val="black">
                  <a:tint val="75000"/>
                </a:prstClr>
              </a:solidFill>
            </a:endParaRPr>
          </a:p>
        </p:txBody>
      </p:sp>
    </p:spTree>
    <p:extLst>
      <p:ext uri="{BB962C8B-B14F-4D97-AF65-F5344CB8AC3E}">
        <p14:creationId xmlns:p14="http://schemas.microsoft.com/office/powerpoint/2010/main" val="2266883610"/>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Impact</a:t>
            </a:r>
          </a:p>
        </p:txBody>
      </p:sp>
      <p:sp>
        <p:nvSpPr>
          <p:cNvPr id="3" name="Inhaltsplatzhalter 2"/>
          <p:cNvSpPr>
            <a:spLocks noGrp="1"/>
          </p:cNvSpPr>
          <p:nvPr>
            <p:ph idx="1"/>
          </p:nvPr>
        </p:nvSpPr>
        <p:spPr/>
        <p:txBody>
          <a:bodyPr>
            <a:normAutofit/>
          </a:bodyPr>
          <a:lstStyle/>
          <a:p>
            <a:pPr marL="0" indent="0">
              <a:buNone/>
              <a:tabLst>
                <a:tab pos="336947" algn="l"/>
                <a:tab pos="673894" algn="l"/>
                <a:tab pos="1012031" algn="l"/>
                <a:tab pos="1348979" algn="l"/>
                <a:tab pos="1687116" algn="l"/>
                <a:tab pos="2024063" algn="l"/>
              </a:tabLst>
            </a:pPr>
            <a:r>
              <a:rPr lang="en-GB" sz="2000" dirty="0">
                <a:solidFill>
                  <a:srgbClr val="00B0F0"/>
                </a:solidFill>
              </a:rPr>
              <a:t>Exploitation of results and intellectual property:</a:t>
            </a:r>
          </a:p>
          <a:p>
            <a:pPr marL="0" indent="0">
              <a:buNone/>
              <a:tabLst>
                <a:tab pos="336947" algn="l"/>
                <a:tab pos="673894" algn="l"/>
                <a:tab pos="1012031" algn="l"/>
                <a:tab pos="1348979" algn="l"/>
                <a:tab pos="1687116" algn="l"/>
                <a:tab pos="2024063" algn="l"/>
              </a:tabLst>
            </a:pPr>
            <a:endParaRPr lang="en-GB" sz="2000" dirty="0">
              <a:solidFill>
                <a:srgbClr val="00B0F0"/>
              </a:solidFill>
            </a:endParaRPr>
          </a:p>
          <a:p>
            <a:r>
              <a:rPr lang="en-GB" sz="2000" dirty="0"/>
              <a:t>Applicability and commercialisation of the research results (product, new techniques/methods)</a:t>
            </a:r>
          </a:p>
          <a:p>
            <a:r>
              <a:rPr lang="en-GB" sz="2000" dirty="0"/>
              <a:t>If not applicable directly: give a prospect how your results may be applicable in the long-term (pure research is seldom applicable immediately)</a:t>
            </a:r>
          </a:p>
          <a:p>
            <a:r>
              <a:rPr lang="en-GB" sz="2000" dirty="0"/>
              <a:t>Mention possible patents</a:t>
            </a:r>
          </a:p>
          <a:p>
            <a:r>
              <a:rPr lang="en-GB" sz="2000" dirty="0"/>
              <a:t>IPR must always be respected: refer to IP Department of your institution, refer to the partnership agreement and the </a:t>
            </a:r>
            <a:r>
              <a:rPr lang="en-GB" sz="2000" dirty="0">
                <a:solidFill>
                  <a:srgbClr val="4F81BD"/>
                </a:solidFill>
                <a:hlinkClick r:id="rId5">
                  <a:extLst>
                    <a:ext uri="{A12FA001-AC4F-418D-AE19-62706E023703}">
                      <ahyp:hlinkClr xmlns:ahyp="http://schemas.microsoft.com/office/drawing/2018/hyperlinkcolor" val="tx"/>
                    </a:ext>
                  </a:extLst>
                </a:hlinkClick>
              </a:rPr>
              <a:t>IP Guidelines</a:t>
            </a:r>
            <a:endParaRPr lang="en-GB" sz="2000" dirty="0">
              <a:solidFill>
                <a:srgbClr val="4F81BD"/>
              </a:solidFill>
            </a:endParaRPr>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34</a:t>
            </a:fld>
            <a:endParaRPr lang="pl-PL">
              <a:solidFill>
                <a:prstClr val="black">
                  <a:tint val="75000"/>
                </a:prstClr>
              </a:solidFill>
            </a:endParaRPr>
          </a:p>
        </p:txBody>
      </p:sp>
    </p:spTree>
    <p:extLst>
      <p:ext uri="{BB962C8B-B14F-4D97-AF65-F5344CB8AC3E}">
        <p14:creationId xmlns:p14="http://schemas.microsoft.com/office/powerpoint/2010/main" val="1559411687"/>
      </p:ext>
    </p:extLst>
  </p:cSld>
  <p:clrMapOvr>
    <a:overrideClrMapping bg1="lt1" tx1="dk1" bg2="lt2" tx2="dk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Impact</a:t>
            </a:r>
          </a:p>
        </p:txBody>
      </p:sp>
      <p:sp>
        <p:nvSpPr>
          <p:cNvPr id="3" name="Inhaltsplatzhalter 2"/>
          <p:cNvSpPr>
            <a:spLocks noGrp="1"/>
          </p:cNvSpPr>
          <p:nvPr>
            <p:ph idx="1"/>
          </p:nvPr>
        </p:nvSpPr>
        <p:spPr/>
        <p:txBody>
          <a:bodyPr>
            <a:normAutofit fontScale="92500" lnSpcReduction="20000"/>
          </a:bodyPr>
          <a:lstStyle/>
          <a:p>
            <a:pPr marL="0" indent="0">
              <a:lnSpc>
                <a:spcPct val="100000"/>
              </a:lnSpc>
              <a:buNone/>
              <a:tabLst>
                <a:tab pos="336947" algn="l"/>
                <a:tab pos="534591" algn="l"/>
                <a:tab pos="673894" algn="l"/>
                <a:tab pos="1012031" algn="l"/>
                <a:tab pos="1348979" algn="l"/>
                <a:tab pos="1687116" algn="l"/>
                <a:tab pos="2024063" algn="l"/>
              </a:tabLst>
            </a:pPr>
            <a:r>
              <a:rPr lang="en-GB" altLang="de-DE" sz="2000" dirty="0">
                <a:solidFill>
                  <a:srgbClr val="00B0F0"/>
                </a:solidFill>
              </a:rPr>
              <a:t>Communication: </a:t>
            </a:r>
          </a:p>
          <a:p>
            <a:pPr marL="0" indent="0">
              <a:lnSpc>
                <a:spcPct val="100000"/>
              </a:lnSpc>
              <a:buNone/>
              <a:tabLst>
                <a:tab pos="336947" algn="l"/>
                <a:tab pos="534591" algn="l"/>
                <a:tab pos="673894" algn="l"/>
                <a:tab pos="1012031" algn="l"/>
                <a:tab pos="1348979" algn="l"/>
                <a:tab pos="1687116" algn="l"/>
                <a:tab pos="2024063" algn="l"/>
              </a:tabLst>
            </a:pPr>
            <a:endParaRPr lang="en-GB" altLang="de-DE" sz="2000" dirty="0">
              <a:solidFill>
                <a:srgbClr val="00B0F0"/>
              </a:solidFill>
            </a:endParaRPr>
          </a:p>
          <a:p>
            <a:pPr marL="0" indent="0">
              <a:lnSpc>
                <a:spcPct val="100000"/>
              </a:lnSpc>
              <a:buNone/>
            </a:pPr>
            <a:r>
              <a:rPr lang="en-GB" altLang="de-DE" sz="2000" dirty="0"/>
              <a:t>The project </a:t>
            </a:r>
            <a:r>
              <a:rPr lang="en-GB" altLang="de-DE" sz="2000" u="sng" dirty="0"/>
              <a:t>must </a:t>
            </a:r>
            <a:r>
              <a:rPr lang="en-GB" altLang="de-DE" sz="2000" dirty="0"/>
              <a:t>reach a broad public (the tax payers, who, in fact, finance your research), not only a broad scientific community.</a:t>
            </a:r>
          </a:p>
          <a:p>
            <a:pPr marL="0" indent="0">
              <a:lnSpc>
                <a:spcPct val="100000"/>
              </a:lnSpc>
              <a:buNone/>
            </a:pPr>
            <a:endParaRPr lang="en-GB" altLang="de-DE" sz="2000" dirty="0"/>
          </a:p>
          <a:p>
            <a:pPr marL="0" indent="0">
              <a:lnSpc>
                <a:spcPct val="100000"/>
              </a:lnSpc>
              <a:buNone/>
            </a:pPr>
            <a:r>
              <a:rPr lang="en-GB" altLang="de-DE" sz="2000" dirty="0"/>
              <a:t>Adequate measures to reach this goal are (examples):</a:t>
            </a:r>
          </a:p>
          <a:p>
            <a:pPr marL="0" indent="0">
              <a:lnSpc>
                <a:spcPct val="100000"/>
              </a:lnSpc>
              <a:buNone/>
            </a:pPr>
            <a:endParaRPr lang="en-GB" altLang="de-DE" sz="2000" dirty="0"/>
          </a:p>
          <a:p>
            <a:r>
              <a:rPr lang="en-GB" sz="2000" dirty="0"/>
              <a:t>Collaborations with schools</a:t>
            </a:r>
          </a:p>
          <a:p>
            <a:pPr marL="285750" indent="-285750">
              <a:lnSpc>
                <a:spcPct val="100000"/>
              </a:lnSpc>
              <a:buFont typeface="Arial" panose="020B0604020202020204" pitchFamily="34" charset="0"/>
              <a:buChar char="•"/>
            </a:pPr>
            <a:endParaRPr lang="en-GB" sz="2000" dirty="0"/>
          </a:p>
          <a:p>
            <a:r>
              <a:rPr lang="en-GB" sz="2000" dirty="0"/>
              <a:t>Participation in Girls‘ Day/Boys‘ Day or similar events </a:t>
            </a:r>
            <a:r>
              <a:rPr lang="en-GB" sz="2000" dirty="0">
                <a:sym typeface="Wingdings" panose="05000000000000000000" pitchFamily="2" charset="2"/>
              </a:rPr>
              <a:t> especially in STEM</a:t>
            </a:r>
          </a:p>
          <a:p>
            <a:pPr marL="285750" indent="-285750">
              <a:lnSpc>
                <a:spcPct val="100000"/>
              </a:lnSpc>
              <a:buFont typeface="Arial" panose="020B0604020202020204" pitchFamily="34" charset="0"/>
              <a:buChar char="•"/>
            </a:pPr>
            <a:endParaRPr lang="en-GB" sz="2000" dirty="0"/>
          </a:p>
          <a:p>
            <a:r>
              <a:rPr lang="en-GB" sz="2000" dirty="0"/>
              <a:t>Open Lab Days, participation in science nights (MSCA Researchers‘ Night)</a:t>
            </a:r>
          </a:p>
          <a:p>
            <a:pPr>
              <a:buFont typeface="Arial" panose="020B0604020202020204" pitchFamily="34" charset="0"/>
              <a:buChar char="•"/>
            </a:pPr>
            <a:endParaRPr lang="en-GB" sz="2000" dirty="0"/>
          </a:p>
          <a:p>
            <a:r>
              <a:rPr lang="en-GB" sz="2000" dirty="0"/>
              <a:t>Participation in scientific events, e.g. science slams</a:t>
            </a:r>
          </a:p>
          <a:p>
            <a:pPr>
              <a:buFont typeface="Arial" panose="020B0604020202020204" pitchFamily="34" charset="0"/>
              <a:buChar char="•"/>
            </a:pPr>
            <a:endParaRPr lang="en-GB" sz="2000" dirty="0"/>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35</a:t>
            </a:fld>
            <a:endParaRPr lang="pl-PL">
              <a:solidFill>
                <a:prstClr val="black">
                  <a:tint val="75000"/>
                </a:prstClr>
              </a:solidFill>
            </a:endParaRPr>
          </a:p>
        </p:txBody>
      </p:sp>
    </p:spTree>
    <p:extLst>
      <p:ext uri="{BB962C8B-B14F-4D97-AF65-F5344CB8AC3E}">
        <p14:creationId xmlns:p14="http://schemas.microsoft.com/office/powerpoint/2010/main" val="2523857828"/>
      </p:ext>
    </p:extLst>
  </p:cSld>
  <p:clrMapOvr>
    <a:overrideClrMapping bg1="lt1" tx1="dk1" bg2="lt2" tx2="dk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Impact</a:t>
            </a:r>
          </a:p>
        </p:txBody>
      </p:sp>
      <p:sp>
        <p:nvSpPr>
          <p:cNvPr id="3" name="Inhaltsplatzhalter 2"/>
          <p:cNvSpPr>
            <a:spLocks noGrp="1"/>
          </p:cNvSpPr>
          <p:nvPr>
            <p:ph idx="1"/>
          </p:nvPr>
        </p:nvSpPr>
        <p:spPr/>
        <p:txBody>
          <a:bodyPr>
            <a:normAutofit/>
          </a:bodyPr>
          <a:lstStyle/>
          <a:p>
            <a:pPr marL="0" indent="0">
              <a:lnSpc>
                <a:spcPct val="100000"/>
              </a:lnSpc>
              <a:buNone/>
              <a:tabLst>
                <a:tab pos="336947" algn="l"/>
                <a:tab pos="534591" algn="l"/>
                <a:tab pos="673894" algn="l"/>
                <a:tab pos="1012031" algn="l"/>
                <a:tab pos="1348979" algn="l"/>
                <a:tab pos="1687116" algn="l"/>
                <a:tab pos="2024063" algn="l"/>
              </a:tabLst>
            </a:pPr>
            <a:r>
              <a:rPr lang="en-GB" altLang="de-DE" sz="2000" dirty="0">
                <a:solidFill>
                  <a:srgbClr val="00B0F0"/>
                </a:solidFill>
              </a:rPr>
              <a:t>Communication:</a:t>
            </a:r>
          </a:p>
          <a:p>
            <a:pPr marL="0" indent="0">
              <a:lnSpc>
                <a:spcPct val="100000"/>
              </a:lnSpc>
              <a:buNone/>
              <a:tabLst>
                <a:tab pos="336947" algn="l"/>
                <a:tab pos="534591" algn="l"/>
                <a:tab pos="673894" algn="l"/>
                <a:tab pos="1012031" algn="l"/>
                <a:tab pos="1348979" algn="l"/>
                <a:tab pos="1687116" algn="l"/>
                <a:tab pos="2024063" algn="l"/>
              </a:tabLst>
            </a:pPr>
            <a:endParaRPr lang="en-GB" altLang="de-DE" sz="2000" dirty="0">
              <a:solidFill>
                <a:srgbClr val="00B0F0"/>
              </a:solidFill>
            </a:endParaRPr>
          </a:p>
          <a:p>
            <a:r>
              <a:rPr lang="en-GB" sz="2000" dirty="0"/>
              <a:t>Interviews with newspapers, articles in local press or articles in popular science magazines </a:t>
            </a:r>
          </a:p>
          <a:p>
            <a:r>
              <a:rPr lang="en-GB" sz="2000" dirty="0"/>
              <a:t>Public lectures (can be in the context of conferences)</a:t>
            </a:r>
          </a:p>
          <a:p>
            <a:r>
              <a:rPr lang="en-GB" sz="2000" dirty="0"/>
              <a:t>Apply for “MSCA fellow of the week“ on Facebook (</a:t>
            </a:r>
            <a:r>
              <a:rPr lang="en-GB" sz="2000" dirty="0">
                <a:solidFill>
                  <a:srgbClr val="4F81BD"/>
                </a:solidFill>
                <a:hlinkClick r:id="rId5">
                  <a:extLst>
                    <a:ext uri="{A12FA001-AC4F-418D-AE19-62706E023703}">
                      <ahyp:hlinkClr xmlns:ahyp="http://schemas.microsoft.com/office/drawing/2018/hyperlinkcolor" val="tx"/>
                    </a:ext>
                  </a:extLst>
                </a:hlinkClick>
              </a:rPr>
              <a:t>https://www.facebook.com/Marie.Curie.Actions</a:t>
            </a:r>
            <a:r>
              <a:rPr lang="en-GB" sz="2000" dirty="0"/>
              <a:t>) and make use of social media (</a:t>
            </a:r>
            <a:r>
              <a:rPr lang="en-GB" sz="2000" dirty="0" err="1"/>
              <a:t>Youtube</a:t>
            </a:r>
            <a:r>
              <a:rPr lang="en-GB" sz="2000" dirty="0"/>
              <a:t>, Twitter, blog, etc.)</a:t>
            </a:r>
          </a:p>
          <a:p>
            <a:r>
              <a:rPr lang="en-GB" sz="2000" dirty="0"/>
              <a:t>Website: make sure it is linked to other websites to generate enough visitors (e.g. your university’s/institute’s website and their social media channels)</a:t>
            </a:r>
          </a:p>
          <a:p>
            <a:pPr>
              <a:buFont typeface="Arial" panose="020B0604020202020204" pitchFamily="34" charset="0"/>
              <a:buChar char="•"/>
            </a:pPr>
            <a:endParaRPr lang="en-GB" sz="2000" dirty="0"/>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36</a:t>
            </a:fld>
            <a:endParaRPr lang="pl-PL">
              <a:solidFill>
                <a:prstClr val="black">
                  <a:tint val="75000"/>
                </a:prstClr>
              </a:solidFill>
            </a:endParaRPr>
          </a:p>
        </p:txBody>
      </p:sp>
    </p:spTree>
    <p:extLst>
      <p:ext uri="{BB962C8B-B14F-4D97-AF65-F5344CB8AC3E}">
        <p14:creationId xmlns:p14="http://schemas.microsoft.com/office/powerpoint/2010/main" val="849088486"/>
      </p:ext>
    </p:extLst>
  </p:cSld>
  <p:clrMapOvr>
    <a:overrideClrMapping bg1="lt1" tx1="dk1" bg2="lt2" tx2="dk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Impact</a:t>
            </a:r>
          </a:p>
        </p:txBody>
      </p:sp>
      <p:sp>
        <p:nvSpPr>
          <p:cNvPr id="3" name="Inhaltsplatzhalter 2"/>
          <p:cNvSpPr>
            <a:spLocks noGrp="1"/>
          </p:cNvSpPr>
          <p:nvPr>
            <p:ph idx="1"/>
          </p:nvPr>
        </p:nvSpPr>
        <p:spPr/>
        <p:txBody>
          <a:bodyPr>
            <a:normAutofit/>
          </a:bodyPr>
          <a:lstStyle/>
          <a:p>
            <a:pPr marL="0" indent="0">
              <a:buNone/>
            </a:pPr>
            <a:r>
              <a:rPr lang="en-GB" sz="2000" dirty="0">
                <a:solidFill>
                  <a:srgbClr val="00B0F0"/>
                </a:solidFill>
              </a:rPr>
              <a:t>Communication :</a:t>
            </a:r>
          </a:p>
          <a:p>
            <a:pPr marL="0" indent="0">
              <a:buNone/>
            </a:pPr>
            <a:endParaRPr lang="en-GB" sz="2000" dirty="0">
              <a:solidFill>
                <a:srgbClr val="00B0F0"/>
              </a:solidFill>
            </a:endParaRPr>
          </a:p>
          <a:p>
            <a:r>
              <a:rPr lang="en-GB" sz="2000" dirty="0"/>
              <a:t>The activities must be credible and, at best, match your own experience as well as existing activities of the host institution</a:t>
            </a:r>
          </a:p>
          <a:p>
            <a:pPr marL="0" indent="0">
              <a:lnSpc>
                <a:spcPct val="100000"/>
              </a:lnSpc>
              <a:buNone/>
            </a:pPr>
            <a:endParaRPr lang="en-GB" sz="2000" dirty="0"/>
          </a:p>
          <a:p>
            <a:r>
              <a:rPr lang="en-GB" sz="2000" dirty="0"/>
              <a:t>Always refer to the support of the institution‘s Press Office and Event Office and their contacts to the media etc.</a:t>
            </a:r>
          </a:p>
          <a:p>
            <a:pPr marL="285750" indent="-285750">
              <a:lnSpc>
                <a:spcPct val="100000"/>
              </a:lnSpc>
              <a:buFont typeface="Arial" panose="020B0604020202020204" pitchFamily="34" charset="0"/>
              <a:buChar char="•"/>
            </a:pPr>
            <a:endParaRPr lang="en-GB" sz="2000" dirty="0"/>
          </a:p>
          <a:p>
            <a:r>
              <a:rPr lang="en-GB" sz="2000" dirty="0"/>
              <a:t>Explain </a:t>
            </a:r>
            <a:r>
              <a:rPr lang="en-GB" sz="2000" u="sng" dirty="0"/>
              <a:t>why</a:t>
            </a:r>
            <a:r>
              <a:rPr lang="en-GB" sz="2000" dirty="0"/>
              <a:t> you chose the communication measure: Do not just write you will participate in the Girls‘ Day – you will participate because one cannot start early enough to try to raise curiosity for research (pupils) and, in this special case, to attract women for science (as they are underrepresented in e.g. Physics)</a:t>
            </a:r>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37</a:t>
            </a:fld>
            <a:endParaRPr lang="pl-PL">
              <a:solidFill>
                <a:prstClr val="black">
                  <a:tint val="75000"/>
                </a:prstClr>
              </a:solidFill>
            </a:endParaRPr>
          </a:p>
        </p:txBody>
      </p:sp>
    </p:spTree>
    <p:extLst>
      <p:ext uri="{BB962C8B-B14F-4D97-AF65-F5344CB8AC3E}">
        <p14:creationId xmlns:p14="http://schemas.microsoft.com/office/powerpoint/2010/main" val="4002682815"/>
      </p:ext>
    </p:extLst>
  </p:cSld>
  <p:clrMapOvr>
    <a:overrideClrMapping bg1="lt1" tx1="dk1" bg2="lt2" tx2="dk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Impact</a:t>
            </a:r>
          </a:p>
        </p:txBody>
      </p:sp>
      <p:sp>
        <p:nvSpPr>
          <p:cNvPr id="3" name="Inhaltsplatzhalter 2"/>
          <p:cNvSpPr>
            <a:spLocks noGrp="1"/>
          </p:cNvSpPr>
          <p:nvPr>
            <p:ph idx="1"/>
          </p:nvPr>
        </p:nvSpPr>
        <p:spPr/>
        <p:txBody>
          <a:bodyPr>
            <a:normAutofit/>
          </a:bodyPr>
          <a:lstStyle/>
          <a:p>
            <a:pPr marL="0" indent="0">
              <a:lnSpc>
                <a:spcPct val="100000"/>
              </a:lnSpc>
              <a:buNone/>
            </a:pPr>
            <a:r>
              <a:rPr lang="en-GB" altLang="de-DE" sz="2000" dirty="0">
                <a:solidFill>
                  <a:srgbClr val="0778A5"/>
                </a:solidFill>
              </a:rPr>
              <a:t>B 2.3 The magnitude and importance of the project’s contribution to the expected </a:t>
            </a:r>
            <a:r>
              <a:rPr lang="en-GB" altLang="de-DE" sz="2000" u="sng" dirty="0">
                <a:solidFill>
                  <a:srgbClr val="0778A5"/>
                </a:solidFill>
              </a:rPr>
              <a:t>scientific, societal and economic impacts</a:t>
            </a:r>
            <a:r>
              <a:rPr lang="en-GB" altLang="de-DE" sz="2000" dirty="0">
                <a:solidFill>
                  <a:srgbClr val="0778A5"/>
                </a:solidFill>
              </a:rPr>
              <a:t> </a:t>
            </a:r>
          </a:p>
          <a:p>
            <a:pPr marL="0" indent="0">
              <a:lnSpc>
                <a:spcPct val="100000"/>
              </a:lnSpc>
              <a:buNone/>
            </a:pPr>
            <a:endParaRPr lang="en-GB" altLang="de-DE" sz="2000" dirty="0"/>
          </a:p>
          <a:p>
            <a:pPr marL="0" indent="0">
              <a:lnSpc>
                <a:spcPct val="100000"/>
              </a:lnSpc>
              <a:buNone/>
            </a:pPr>
            <a:r>
              <a:rPr lang="en-GB" sz="2000" dirty="0"/>
              <a:t>Impact on ERA:</a:t>
            </a:r>
          </a:p>
          <a:p>
            <a:pPr marL="0" indent="0">
              <a:lnSpc>
                <a:spcPct val="100000"/>
              </a:lnSpc>
              <a:buNone/>
            </a:pPr>
            <a:endParaRPr lang="en-GB" sz="2000" dirty="0"/>
          </a:p>
          <a:p>
            <a:r>
              <a:rPr lang="en-GB" sz="2000" dirty="0"/>
              <a:t>Your research is beneficial for Europe, strengthening its world-leading position in your field of research (if Europe holds this position now), or</a:t>
            </a:r>
          </a:p>
          <a:p>
            <a:r>
              <a:rPr lang="en-GB" sz="2000" dirty="0"/>
              <a:t>Your research will help to reduce or close the gap to e.g. the USA/Asia (if they are currently leading)</a:t>
            </a:r>
          </a:p>
          <a:p>
            <a:r>
              <a:rPr lang="en-GB" sz="2000" dirty="0"/>
              <a:t>And: the new networks will be sustainable and contribute to European researcher‘s mobility in the future</a:t>
            </a:r>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38</a:t>
            </a:fld>
            <a:endParaRPr lang="pl-PL">
              <a:solidFill>
                <a:prstClr val="black">
                  <a:tint val="75000"/>
                </a:prstClr>
              </a:solidFill>
            </a:endParaRPr>
          </a:p>
        </p:txBody>
      </p:sp>
    </p:spTree>
    <p:extLst>
      <p:ext uri="{BB962C8B-B14F-4D97-AF65-F5344CB8AC3E}">
        <p14:creationId xmlns:p14="http://schemas.microsoft.com/office/powerpoint/2010/main" val="2555998882"/>
      </p:ext>
    </p:extLst>
  </p:cSld>
  <p:clrMapOvr>
    <a:overrideClrMapping bg1="lt1" tx1="dk1" bg2="lt2" tx2="dk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Impact</a:t>
            </a:r>
          </a:p>
        </p:txBody>
      </p:sp>
      <p:sp>
        <p:nvSpPr>
          <p:cNvPr id="3" name="Inhaltsplatzhalter 2"/>
          <p:cNvSpPr>
            <a:spLocks noGrp="1"/>
          </p:cNvSpPr>
          <p:nvPr>
            <p:ph idx="1"/>
          </p:nvPr>
        </p:nvSpPr>
        <p:spPr/>
        <p:txBody>
          <a:bodyPr>
            <a:normAutofit/>
          </a:bodyPr>
          <a:lstStyle/>
          <a:p>
            <a:pPr marL="0" indent="0">
              <a:lnSpc>
                <a:spcPct val="100000"/>
              </a:lnSpc>
              <a:buNone/>
            </a:pPr>
            <a:r>
              <a:rPr lang="en-GB" altLang="de-DE" sz="2000" dirty="0">
                <a:solidFill>
                  <a:srgbClr val="0778A5"/>
                </a:solidFill>
              </a:rPr>
              <a:t>B 2.3 The magnitude and importance of the project’s contribution to the expected </a:t>
            </a:r>
            <a:r>
              <a:rPr lang="en-GB" altLang="de-DE" sz="2000" u="sng" dirty="0">
                <a:solidFill>
                  <a:srgbClr val="0778A5"/>
                </a:solidFill>
              </a:rPr>
              <a:t>scientific, societal and economic impacts</a:t>
            </a:r>
            <a:r>
              <a:rPr lang="en-GB" altLang="de-DE" sz="2000" dirty="0">
                <a:solidFill>
                  <a:srgbClr val="0778A5"/>
                </a:solidFill>
              </a:rPr>
              <a:t> </a:t>
            </a:r>
          </a:p>
          <a:p>
            <a:pPr marL="0" indent="0">
              <a:lnSpc>
                <a:spcPct val="100000"/>
              </a:lnSpc>
              <a:buNone/>
            </a:pPr>
            <a:endParaRPr lang="en-GB" altLang="de-DE" sz="2000" dirty="0"/>
          </a:p>
          <a:p>
            <a:pPr>
              <a:lnSpc>
                <a:spcPct val="100000"/>
              </a:lnSpc>
            </a:pPr>
            <a:r>
              <a:rPr lang="en-GB" sz="2000" dirty="0"/>
              <a:t>Sustainable Development Goals</a:t>
            </a:r>
          </a:p>
          <a:p>
            <a:pPr>
              <a:lnSpc>
                <a:spcPct val="100000"/>
              </a:lnSpc>
            </a:pPr>
            <a:r>
              <a:rPr lang="en-GB" sz="2000" dirty="0"/>
              <a:t>Green Deal, </a:t>
            </a:r>
            <a:r>
              <a:rPr lang="en-GB" sz="2000" dirty="0">
                <a:solidFill>
                  <a:srgbClr val="4F81BD"/>
                </a:solidFill>
                <a:highlight>
                  <a:srgbClr val="FFFFFF"/>
                </a:highlight>
                <a:hlinkClick r:id="rId5">
                  <a:extLst>
                    <a:ext uri="{A12FA001-AC4F-418D-AE19-62706E023703}">
                      <ahyp:hlinkClr xmlns:ahyp="http://schemas.microsoft.com/office/drawing/2018/hyperlinkcolor" val="tx"/>
                    </a:ext>
                  </a:extLst>
                </a:hlinkClick>
              </a:rPr>
              <a:t>MSCA Green Charter</a:t>
            </a:r>
            <a:endParaRPr lang="en-GB" sz="2000" dirty="0">
              <a:solidFill>
                <a:srgbClr val="4F81BD"/>
              </a:solidFill>
              <a:highlight>
                <a:srgbClr val="FFFFFF"/>
              </a:highlight>
            </a:endParaRPr>
          </a:p>
          <a:p>
            <a:pPr>
              <a:lnSpc>
                <a:spcPct val="100000"/>
              </a:lnSpc>
            </a:pPr>
            <a:r>
              <a:rPr lang="en-GB" sz="2000" dirty="0"/>
              <a:t>Horizon Europe Missions </a:t>
            </a:r>
          </a:p>
          <a:p>
            <a:r>
              <a:rPr lang="en-GB" sz="2000" dirty="0"/>
              <a:t>Embed your project into those overarching goals – how do they contribute? At a very small scale is perfectly fine</a:t>
            </a:r>
          </a:p>
          <a:p>
            <a:r>
              <a:rPr lang="en-GB" sz="2000" dirty="0"/>
              <a:t>Demonstrate that you do not only know about the MSCA, but about the EU strategies</a:t>
            </a:r>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39</a:t>
            </a:fld>
            <a:endParaRPr lang="pl-PL">
              <a:solidFill>
                <a:prstClr val="black">
                  <a:tint val="75000"/>
                </a:prstClr>
              </a:solidFill>
            </a:endParaRPr>
          </a:p>
        </p:txBody>
      </p:sp>
    </p:spTree>
    <p:extLst>
      <p:ext uri="{BB962C8B-B14F-4D97-AF65-F5344CB8AC3E}">
        <p14:creationId xmlns:p14="http://schemas.microsoft.com/office/powerpoint/2010/main" val="1887570167"/>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lstStyle/>
          <a:p>
            <a:pPr marL="0" indent="0">
              <a:lnSpc>
                <a:spcPct val="100000"/>
              </a:lnSpc>
              <a:buNone/>
            </a:pPr>
            <a:r>
              <a:rPr lang="en-GB" sz="2000" dirty="0">
                <a:solidFill>
                  <a:srgbClr val="0778A5"/>
                </a:solidFill>
              </a:rPr>
              <a:t>B.1.1 </a:t>
            </a:r>
            <a:r>
              <a:rPr lang="en-US" sz="2000" dirty="0">
                <a:solidFill>
                  <a:srgbClr val="0778A5"/>
                </a:solidFill>
              </a:rPr>
              <a:t>Quality and pertinence of the project’s </a:t>
            </a:r>
            <a:r>
              <a:rPr lang="en-US" sz="2000" u="sng" dirty="0">
                <a:solidFill>
                  <a:srgbClr val="0778A5"/>
                </a:solidFill>
              </a:rPr>
              <a:t>research and innovation objectives </a:t>
            </a:r>
            <a:r>
              <a:rPr lang="en-US" sz="2000" dirty="0">
                <a:solidFill>
                  <a:srgbClr val="0778A5"/>
                </a:solidFill>
              </a:rPr>
              <a:t>(and the extent to which they are ambitious, and go beyond the </a:t>
            </a:r>
            <a:r>
              <a:rPr lang="en-US" sz="2000" u="sng" dirty="0">
                <a:solidFill>
                  <a:srgbClr val="0778A5"/>
                </a:solidFill>
              </a:rPr>
              <a:t>state of the art</a:t>
            </a:r>
            <a:r>
              <a:rPr lang="en-US" sz="2000" dirty="0">
                <a:solidFill>
                  <a:srgbClr val="0778A5"/>
                </a:solidFill>
              </a:rPr>
              <a:t>)</a:t>
            </a:r>
            <a:endParaRPr lang="en-GB" sz="2000" dirty="0"/>
          </a:p>
          <a:p>
            <a:pPr>
              <a:lnSpc>
                <a:spcPct val="100000"/>
              </a:lnSpc>
            </a:pPr>
            <a:endParaRPr lang="en-GB" dirty="0"/>
          </a:p>
          <a:p>
            <a:pPr>
              <a:lnSpc>
                <a:spcPct val="100000"/>
              </a:lnSpc>
            </a:pPr>
            <a:r>
              <a:rPr lang="en-GB" dirty="0"/>
              <a:t>Introduction and state-of-the-art: do not write an abstract, write an introduction (do not start with: “This research project focuses on…“, but “Since Einstein‘s ground-breaking theory of relativity, curvature of space is …“ – draw the bigger picture and raise curiosity </a:t>
            </a:r>
          </a:p>
          <a:p>
            <a:pPr marL="0" indent="0">
              <a:lnSpc>
                <a:spcPct val="100000"/>
              </a:lnSpc>
              <a:buNone/>
            </a:pPr>
            <a:endParaRPr lang="en-GB" dirty="0"/>
          </a:p>
          <a:p>
            <a:pPr>
              <a:lnSpc>
                <a:spcPct val="100000"/>
              </a:lnSpc>
            </a:pPr>
            <a:r>
              <a:rPr lang="en-GB" dirty="0"/>
              <a:t>Objectives (i.e. research goals) and overview of the action (Research work packages should be mentioned here): describe your research goals and how they are embedded into your work plan </a:t>
            </a:r>
            <a:endParaRPr lang="de-DE" dirty="0"/>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4</a:t>
            </a:fld>
            <a:endParaRPr lang="pl-PL">
              <a:solidFill>
                <a:prstClr val="black">
                  <a:tint val="75000"/>
                </a:prstClr>
              </a:solidFill>
            </a:endParaRPr>
          </a:p>
        </p:txBody>
      </p:sp>
    </p:spTree>
    <p:extLst>
      <p:ext uri="{BB962C8B-B14F-4D97-AF65-F5344CB8AC3E}">
        <p14:creationId xmlns:p14="http://schemas.microsoft.com/office/powerpoint/2010/main" val="25964695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Impact Exercise</a:t>
            </a:r>
          </a:p>
        </p:txBody>
      </p:sp>
      <p:sp>
        <p:nvSpPr>
          <p:cNvPr id="3" name="Inhaltsplatzhalter 2"/>
          <p:cNvSpPr>
            <a:spLocks noGrp="1"/>
          </p:cNvSpPr>
          <p:nvPr>
            <p:ph idx="1"/>
          </p:nvPr>
        </p:nvSpPr>
        <p:spPr>
          <a:xfrm>
            <a:off x="457200" y="1012372"/>
            <a:ext cx="8229600" cy="5113792"/>
          </a:xfrm>
        </p:spPr>
        <p:txBody>
          <a:bodyPr>
            <a:normAutofit fontScale="92500" lnSpcReduction="10000"/>
          </a:bodyPr>
          <a:lstStyle/>
          <a:p>
            <a:pPr marL="0" indent="0">
              <a:lnSpc>
                <a:spcPct val="100000"/>
              </a:lnSpc>
              <a:buNone/>
            </a:pPr>
            <a:r>
              <a:rPr lang="en-US" altLang="de-DE" sz="2000" dirty="0"/>
              <a:t>Communication, Dissemination, Exploitation</a:t>
            </a:r>
          </a:p>
          <a:p>
            <a:pPr marL="0" indent="0">
              <a:lnSpc>
                <a:spcPct val="100000"/>
              </a:lnSpc>
              <a:buNone/>
            </a:pPr>
            <a:endParaRPr lang="en-US" altLang="de-DE" sz="2000" dirty="0"/>
          </a:p>
          <a:p>
            <a:pPr marL="0" indent="0">
              <a:lnSpc>
                <a:spcPct val="100000"/>
              </a:lnSpc>
              <a:buNone/>
            </a:pPr>
            <a:r>
              <a:rPr lang="en-US" altLang="de-DE" sz="2000" dirty="0"/>
              <a:t>Go to the </a:t>
            </a:r>
            <a:r>
              <a:rPr lang="en-US" altLang="de-DE" sz="2000" dirty="0" err="1"/>
              <a:t>Conceptboard</a:t>
            </a:r>
            <a:r>
              <a:rPr lang="en-US" altLang="de-DE" sz="2000" dirty="0"/>
              <a:t> (enter as Guest, but please write your name) to discuss within your group what measures could be taken and what things you should keep in mind, take sticky notes and write them down</a:t>
            </a:r>
            <a:br>
              <a:rPr lang="en-US" altLang="de-DE" sz="2000" dirty="0"/>
            </a:b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a:p>
            <a:endParaRPr lang="en-GB" dirty="0"/>
          </a:p>
          <a:p>
            <a:endParaRPr lang="en-GB" dirty="0"/>
          </a:p>
          <a:p>
            <a:endParaRPr lang="en-GB" dirty="0"/>
          </a:p>
          <a:p>
            <a:r>
              <a:rPr lang="en-GB" dirty="0"/>
              <a:t>Take a sticky note by clicking the button circled in red</a:t>
            </a:r>
          </a:p>
          <a:p>
            <a:r>
              <a:rPr lang="en-GB" dirty="0"/>
              <a:t>then choose a colour by clicking on the sticky note, then click on the concept board to make your sticky note appear there</a:t>
            </a:r>
          </a:p>
          <a:p>
            <a:r>
              <a:rPr lang="en-GB" dirty="0"/>
              <a:t>Click on the symbol circled in blue to be able to write on your sticky note</a:t>
            </a:r>
          </a:p>
          <a:p>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40</a:t>
            </a:fld>
            <a:endParaRPr lang="pl-PL">
              <a:solidFill>
                <a:prstClr val="black">
                  <a:tint val="75000"/>
                </a:prstClr>
              </a:solidFill>
            </a:endParaRPr>
          </a:p>
        </p:txBody>
      </p:sp>
      <p:pic>
        <p:nvPicPr>
          <p:cNvPr id="8" name="Grafik 7">
            <a:extLst>
              <a:ext uri="{FF2B5EF4-FFF2-40B4-BE49-F238E27FC236}">
                <a16:creationId xmlns:a16="http://schemas.microsoft.com/office/drawing/2014/main" id="{60B2CD10-C38A-4A3B-8F1C-BC98E4773E21}"/>
              </a:ext>
            </a:extLst>
          </p:cNvPr>
          <p:cNvPicPr>
            <a:picLocks noChangeAspect="1"/>
          </p:cNvPicPr>
          <p:nvPr/>
        </p:nvPicPr>
        <p:blipFill>
          <a:blip r:embed="rId3"/>
          <a:stretch>
            <a:fillRect/>
          </a:stretch>
        </p:blipFill>
        <p:spPr>
          <a:xfrm>
            <a:off x="617084" y="3071333"/>
            <a:ext cx="5629995" cy="1285875"/>
          </a:xfrm>
          <a:prstGeom prst="rect">
            <a:avLst/>
          </a:prstGeom>
          <a:noFill/>
        </p:spPr>
      </p:pic>
      <p:sp>
        <p:nvSpPr>
          <p:cNvPr id="9" name="Ellipse 8">
            <a:extLst>
              <a:ext uri="{FF2B5EF4-FFF2-40B4-BE49-F238E27FC236}">
                <a16:creationId xmlns:a16="http://schemas.microsoft.com/office/drawing/2014/main" id="{55E83F06-56B6-4B9D-911C-3B2BF6F32F66}"/>
              </a:ext>
            </a:extLst>
          </p:cNvPr>
          <p:cNvSpPr/>
          <p:nvPr/>
        </p:nvSpPr>
        <p:spPr>
          <a:xfrm>
            <a:off x="4094629" y="2958353"/>
            <a:ext cx="645459" cy="81354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a:extLst>
              <a:ext uri="{FF2B5EF4-FFF2-40B4-BE49-F238E27FC236}">
                <a16:creationId xmlns:a16="http://schemas.microsoft.com/office/drawing/2014/main" id="{734A6041-7CF0-4359-B76F-BE97729C3178}"/>
              </a:ext>
            </a:extLst>
          </p:cNvPr>
          <p:cNvPicPr>
            <a:picLocks noChangeAspect="1"/>
          </p:cNvPicPr>
          <p:nvPr/>
        </p:nvPicPr>
        <p:blipFill>
          <a:blip r:embed="rId4"/>
          <a:stretch>
            <a:fillRect/>
          </a:stretch>
        </p:blipFill>
        <p:spPr>
          <a:xfrm>
            <a:off x="6660232" y="3071333"/>
            <a:ext cx="2238274" cy="1372919"/>
          </a:xfrm>
          <a:prstGeom prst="rect">
            <a:avLst/>
          </a:prstGeom>
        </p:spPr>
      </p:pic>
      <p:sp>
        <p:nvSpPr>
          <p:cNvPr id="11" name="Ellipse 10">
            <a:extLst>
              <a:ext uri="{FF2B5EF4-FFF2-40B4-BE49-F238E27FC236}">
                <a16:creationId xmlns:a16="http://schemas.microsoft.com/office/drawing/2014/main" id="{6927FF0A-88B4-4D92-9CE8-21B2BDBA4BBF}"/>
              </a:ext>
            </a:extLst>
          </p:cNvPr>
          <p:cNvSpPr/>
          <p:nvPr/>
        </p:nvSpPr>
        <p:spPr>
          <a:xfrm>
            <a:off x="6923125" y="3555821"/>
            <a:ext cx="526546" cy="5028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70107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455982" y="2636912"/>
            <a:ext cx="8229600" cy="341788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357188" lvl="2" indent="-357188" defTabSz="449263">
              <a:spcBef>
                <a:spcPts val="600"/>
              </a:spcBef>
              <a:spcAft>
                <a:spcPts val="600"/>
              </a:spcAft>
              <a:buClr>
                <a:srgbClr val="000000"/>
              </a:buClr>
              <a:buSzPct val="100000"/>
              <a:buFont typeface="Wingdings" pitchFamily="2" charset="2"/>
              <a:buChar char="Ø"/>
            </a:pPr>
            <a:endParaRPr lang="en-GB" sz="1600" kern="0" dirty="0">
              <a:latin typeface="Verdana"/>
              <a:ea typeface="MS Gothic"/>
            </a:endParaRPr>
          </a:p>
        </p:txBody>
      </p:sp>
      <p:sp>
        <p:nvSpPr>
          <p:cNvPr id="17" name="4 Marcador de número de diapositiva"/>
          <p:cNvSpPr txBox="1">
            <a:spLocks/>
          </p:cNvSpPr>
          <p:nvPr/>
        </p:nvSpPr>
        <p:spPr>
          <a:xfrm>
            <a:off x="7001746" y="6481082"/>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52C1D07-FA5D-4CBE-89D6-94108A529D45}" type="slidenum">
              <a:rPr lang="es-ES" smtClean="0"/>
              <a:pPr>
                <a:defRPr/>
              </a:pPr>
              <a:t>41</a:t>
            </a:fld>
            <a:endParaRPr lang="es-ES" dirty="0"/>
          </a:p>
        </p:txBody>
      </p:sp>
      <p:graphicFrame>
        <p:nvGraphicFramePr>
          <p:cNvPr id="12" name="5 Tabla"/>
          <p:cNvGraphicFramePr>
            <a:graphicFrameLocks noGrp="1"/>
          </p:cNvGraphicFramePr>
          <p:nvPr>
            <p:extLst>
              <p:ext uri="{D42A27DB-BD31-4B8C-83A1-F6EECF244321}">
                <p14:modId xmlns:p14="http://schemas.microsoft.com/office/powerpoint/2010/main" val="1214823832"/>
              </p:ext>
            </p:extLst>
          </p:nvPr>
        </p:nvGraphicFramePr>
        <p:xfrm>
          <a:off x="683568" y="1844824"/>
          <a:ext cx="6984776" cy="2461407"/>
        </p:xfrm>
        <a:graphic>
          <a:graphicData uri="http://schemas.openxmlformats.org/drawingml/2006/table">
            <a:tbl>
              <a:tblPr/>
              <a:tblGrid>
                <a:gridCol w="6984776">
                  <a:extLst>
                    <a:ext uri="{9D8B030D-6E8A-4147-A177-3AD203B41FA5}">
                      <a16:colId xmlns:a16="http://schemas.microsoft.com/office/drawing/2014/main" val="20000"/>
                    </a:ext>
                  </a:extLst>
                </a:gridCol>
              </a:tblGrid>
              <a:tr h="292174">
                <a:tc>
                  <a:txBody>
                    <a:bodyPr/>
                    <a:lstStyle/>
                    <a:p>
                      <a:pPr algn="ctr">
                        <a:lnSpc>
                          <a:spcPct val="115000"/>
                        </a:lnSpc>
                        <a:spcAft>
                          <a:spcPts val="0"/>
                        </a:spcAft>
                      </a:pPr>
                      <a:r>
                        <a:rPr lang="es-ES" sz="1800" b="1" kern="1200" dirty="0" err="1">
                          <a:solidFill>
                            <a:schemeClr val="tx2"/>
                          </a:solidFill>
                          <a:latin typeface="Verdana" panose="020B0604030504040204" pitchFamily="34" charset="0"/>
                          <a:ea typeface="Verdana" panose="020B0604030504040204" pitchFamily="34" charset="0"/>
                          <a:cs typeface="Verdana"/>
                        </a:rPr>
                        <a:t>Implementation</a:t>
                      </a:r>
                      <a:r>
                        <a:rPr lang="es-ES" sz="1800" b="1" kern="1200" dirty="0">
                          <a:solidFill>
                            <a:schemeClr val="tx2"/>
                          </a:solidFill>
                          <a:latin typeface="Verdana" panose="020B0604030504040204" pitchFamily="34" charset="0"/>
                          <a:ea typeface="Verdana" panose="020B0604030504040204" pitchFamily="34" charset="0"/>
                          <a:cs typeface="Verdana"/>
                        </a:rPr>
                        <a:t> (</a:t>
                      </a:r>
                      <a:r>
                        <a:rPr lang="en-GB" sz="1800" b="1" kern="1200" dirty="0">
                          <a:solidFill>
                            <a:schemeClr val="tx2"/>
                          </a:solidFill>
                          <a:latin typeface="Verdana" panose="020B0604030504040204" pitchFamily="34" charset="0"/>
                          <a:ea typeface="Verdana" panose="020B0604030504040204" pitchFamily="34" charset="0"/>
                        </a:rPr>
                        <a:t>: 20%)</a:t>
                      </a:r>
                      <a:endParaRPr lang="es-ES" sz="1800" b="1" kern="1200" dirty="0">
                        <a:solidFill>
                          <a:schemeClr val="tx2"/>
                        </a:solidFill>
                        <a:latin typeface="Verdana" panose="020B0604030504040204" pitchFamily="34" charset="0"/>
                        <a:ea typeface="Verdana" panose="020B0604030504040204" pitchFamily="34" charset="0"/>
                        <a:cs typeface="Verdana"/>
                      </a:endParaRPr>
                    </a:p>
                  </a:txBody>
                  <a:tcPr marL="47801" marR="47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1131787">
                <a:tc>
                  <a:txBody>
                    <a:bodyPr/>
                    <a:lstStyle/>
                    <a:p>
                      <a:pPr algn="ctr"/>
                      <a:endParaRPr lang="en-US" sz="1800" b="1" i="0" u="none" strike="noStrike" kern="1200" baseline="0" dirty="0">
                        <a:solidFill>
                          <a:schemeClr val="tx1"/>
                        </a:solidFill>
                        <a:latin typeface="Verdana" panose="020B0604030504040204" pitchFamily="34" charset="0"/>
                        <a:ea typeface="Verdana" panose="020B0604030504040204" pitchFamily="34" charset="0"/>
                        <a:cs typeface="+mn-cs"/>
                      </a:endParaRPr>
                    </a:p>
                    <a:p>
                      <a:pPr marL="0" marR="0" lvl="0" indent="0" algn="ctr" defTabSz="457200" rtl="0" eaLnBrk="1" fontAlgn="auto" latinLnBrk="0" hangingPunct="1">
                        <a:lnSpc>
                          <a:spcPct val="100000"/>
                        </a:lnSpc>
                        <a:spcBef>
                          <a:spcPts val="0"/>
                        </a:spcBef>
                        <a:spcAft>
                          <a:spcPts val="800"/>
                        </a:spcAft>
                        <a:buClrTx/>
                        <a:buSzTx/>
                        <a:buFont typeface="Arial" panose="020B0604020202020204" pitchFamily="34" charset="0"/>
                        <a:buNone/>
                        <a:tabLst>
                          <a:tab pos="336947" algn="l"/>
                          <a:tab pos="534591" algn="l"/>
                          <a:tab pos="673894" algn="l"/>
                          <a:tab pos="1012031" algn="l"/>
                          <a:tab pos="1348979" algn="l"/>
                          <a:tab pos="1687116" algn="l"/>
                          <a:tab pos="2024063" algn="l"/>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 Quality and effectiveness of the </a:t>
                      </a:r>
                      <a:r>
                        <a:rPr kumimoji="0" lang="en-GB" sz="1800" b="1"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work plan, </a:t>
                      </a: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assessment of </a:t>
                      </a:r>
                      <a:r>
                        <a:rPr kumimoji="0" lang="en-GB" sz="1800" b="1"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risks </a:t>
                      </a: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and </a:t>
                      </a:r>
                      <a:r>
                        <a:rPr kumimoji="0" lang="en-GB" sz="1800" b="1"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appropriateness of the effort </a:t>
                      </a: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assigned to work packages </a:t>
                      </a:r>
                    </a:p>
                  </a:txBody>
                  <a:tcPr marL="47801" marR="47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037446">
                <a:tc>
                  <a:txBody>
                    <a:bodyPr/>
                    <a:lstStyle/>
                    <a:p>
                      <a:pPr marL="0" marR="0" lvl="0" indent="0" algn="ctr" defTabSz="457200" rtl="0" eaLnBrk="1" fontAlgn="auto" latinLnBrk="0" hangingPunct="1">
                        <a:lnSpc>
                          <a:spcPct val="100000"/>
                        </a:lnSpc>
                        <a:spcBef>
                          <a:spcPts val="0"/>
                        </a:spcBef>
                        <a:spcAft>
                          <a:spcPts val="800"/>
                        </a:spcAft>
                        <a:buClrTx/>
                        <a:buSzTx/>
                        <a:buFont typeface="Arial" panose="020B0604020202020204" pitchFamily="34" charset="0"/>
                        <a:buNone/>
                        <a:tabLst>
                          <a:tab pos="336947" algn="l"/>
                          <a:tab pos="534591" algn="l"/>
                          <a:tab pos="673894" algn="l"/>
                          <a:tab pos="1012031" algn="l"/>
                          <a:tab pos="1348979" algn="l"/>
                          <a:tab pos="1687116" algn="l"/>
                          <a:tab pos="2024063" algn="l"/>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Quality and capacity of the </a:t>
                      </a:r>
                      <a:r>
                        <a:rPr kumimoji="0" lang="en-GB" sz="1800" b="1"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host institutions and participating organisations, </a:t>
                      </a: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including </a:t>
                      </a:r>
                      <a:r>
                        <a:rPr kumimoji="0" lang="en-GB" sz="1800" b="1"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hosting arrangements</a:t>
                      </a:r>
                    </a:p>
                  </a:txBody>
                  <a:tcPr marL="47801" marR="47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6" name="1 Título"/>
          <p:cNvSpPr txBox="1">
            <a:spLocks/>
          </p:cNvSpPr>
          <p:nvPr/>
        </p:nvSpPr>
        <p:spPr>
          <a:xfrm>
            <a:off x="179511" y="221776"/>
            <a:ext cx="8964487" cy="758952"/>
          </a:xfrm>
          <a:prstGeom prst="rect">
            <a:avLst/>
          </a:prstGeom>
        </p:spPr>
        <p:txBody>
          <a:bodyPr vert="horz" lIns="91440" tIns="45720" rIns="91440" bIns="45720" rtlCol="0" anchor="ctr">
            <a:noAutofit/>
          </a:bodyPr>
          <a:lst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r>
              <a:rPr lang="es-ES" dirty="0">
                <a:solidFill>
                  <a:schemeClr val="tx2"/>
                </a:solidFill>
                <a:latin typeface="+mj-lt"/>
                <a:ea typeface="Verdana" pitchFamily="34" charset="0"/>
                <a:cs typeface="Verdana" pitchFamily="34" charset="0"/>
              </a:rPr>
              <a:t>      </a:t>
            </a:r>
            <a:r>
              <a:rPr lang="en-GB" dirty="0"/>
              <a:t>Part B- Implementation</a:t>
            </a:r>
            <a:r>
              <a:rPr lang="es-ES" dirty="0">
                <a:solidFill>
                  <a:schemeClr val="tx2"/>
                </a:solidFill>
                <a:latin typeface="+mj-lt"/>
                <a:ea typeface="Verdana" pitchFamily="34" charset="0"/>
                <a:cs typeface="Verdana" pitchFamily="34" charset="0"/>
              </a:rPr>
              <a:t> </a:t>
            </a:r>
          </a:p>
        </p:txBody>
      </p:sp>
    </p:spTree>
    <p:extLst>
      <p:ext uri="{BB962C8B-B14F-4D97-AF65-F5344CB8AC3E}">
        <p14:creationId xmlns:p14="http://schemas.microsoft.com/office/powerpoint/2010/main" val="4076073479"/>
      </p:ext>
    </p:extLst>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Implementation</a:t>
            </a:r>
          </a:p>
        </p:txBody>
      </p:sp>
      <p:sp>
        <p:nvSpPr>
          <p:cNvPr id="3" name="Inhaltsplatzhalter 2"/>
          <p:cNvSpPr>
            <a:spLocks noGrp="1"/>
          </p:cNvSpPr>
          <p:nvPr>
            <p:ph idx="1"/>
          </p:nvPr>
        </p:nvSpPr>
        <p:spPr/>
        <p:txBody>
          <a:bodyPr>
            <a:normAutofit/>
          </a:bodyPr>
          <a:lstStyle/>
          <a:p>
            <a:pPr marL="0" indent="0">
              <a:lnSpc>
                <a:spcPct val="100000"/>
              </a:lnSpc>
              <a:buNone/>
              <a:tabLst>
                <a:tab pos="336947" algn="l"/>
                <a:tab pos="534591" algn="l"/>
                <a:tab pos="673894" algn="l"/>
                <a:tab pos="1012031" algn="l"/>
                <a:tab pos="1348979" algn="l"/>
                <a:tab pos="1687116" algn="l"/>
                <a:tab pos="2024063" algn="l"/>
              </a:tabLst>
            </a:pPr>
            <a:r>
              <a:rPr lang="en-GB" sz="2000" dirty="0">
                <a:solidFill>
                  <a:srgbClr val="0778A5"/>
                </a:solidFill>
              </a:rPr>
              <a:t>B.3.1 Quality and effectiveness of the </a:t>
            </a:r>
            <a:r>
              <a:rPr lang="en-GB" sz="2000" u="sng" dirty="0">
                <a:solidFill>
                  <a:srgbClr val="0778A5"/>
                </a:solidFill>
              </a:rPr>
              <a:t>work plan</a:t>
            </a:r>
            <a:r>
              <a:rPr lang="en-GB" sz="2000" dirty="0">
                <a:solidFill>
                  <a:srgbClr val="0778A5"/>
                </a:solidFill>
              </a:rPr>
              <a:t>, assessment of </a:t>
            </a:r>
            <a:r>
              <a:rPr lang="en-GB" sz="2000" u="sng" dirty="0">
                <a:solidFill>
                  <a:srgbClr val="0778A5"/>
                </a:solidFill>
              </a:rPr>
              <a:t>risks</a:t>
            </a:r>
            <a:r>
              <a:rPr lang="en-GB" sz="2000" dirty="0">
                <a:solidFill>
                  <a:srgbClr val="0778A5"/>
                </a:solidFill>
              </a:rPr>
              <a:t> and </a:t>
            </a:r>
            <a:r>
              <a:rPr lang="en-GB" sz="2000" u="sng" dirty="0">
                <a:solidFill>
                  <a:srgbClr val="0778A5"/>
                </a:solidFill>
              </a:rPr>
              <a:t>appropriateness of the effort</a:t>
            </a:r>
            <a:r>
              <a:rPr lang="en-GB" sz="2000" dirty="0">
                <a:solidFill>
                  <a:srgbClr val="0778A5"/>
                </a:solidFill>
              </a:rPr>
              <a:t> assigned to work packages </a:t>
            </a:r>
            <a:r>
              <a:rPr lang="en-GB" sz="2000" dirty="0"/>
              <a:t>		</a:t>
            </a:r>
          </a:p>
          <a:p>
            <a:pPr marL="0" indent="0">
              <a:lnSpc>
                <a:spcPct val="100000"/>
              </a:lnSpc>
              <a:buNone/>
            </a:pPr>
            <a:r>
              <a:rPr lang="en-GB" sz="2000" dirty="0"/>
              <a:t>Write an introductory phrase that the plan is perfectly thought through,</a:t>
            </a:r>
          </a:p>
          <a:p>
            <a:pPr marL="0" indent="0">
              <a:lnSpc>
                <a:spcPct val="100000"/>
              </a:lnSpc>
              <a:buNone/>
            </a:pPr>
            <a:endParaRPr lang="en-GB" sz="2000" dirty="0"/>
          </a:p>
          <a:p>
            <a:pPr marL="0" indent="0">
              <a:lnSpc>
                <a:spcPct val="100000"/>
              </a:lnSpc>
              <a:buNone/>
            </a:pPr>
            <a:r>
              <a:rPr lang="en-GB" sz="2000" dirty="0"/>
              <a:t>Then shortly describe each work package (research work packages should have been described in the Excellence chapter in more detail) with its corresponding deliverables and milestones (and the secondment/placement, if applicable) </a:t>
            </a:r>
            <a:r>
              <a:rPr lang="en-GB" sz="2000" dirty="0">
                <a:sym typeface="Wingdings" panose="05000000000000000000" pitchFamily="2" charset="2"/>
              </a:rPr>
              <a:t> in running text, marked (D1.1, D1.2 …, M1.1 …) – you do not have to use tables which waste space</a:t>
            </a:r>
            <a:endParaRPr lang="en-GB" sz="2000" dirty="0"/>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42</a:t>
            </a:fld>
            <a:endParaRPr lang="pl-PL">
              <a:solidFill>
                <a:prstClr val="black">
                  <a:tint val="75000"/>
                </a:prstClr>
              </a:solidFill>
            </a:endParaRPr>
          </a:p>
        </p:txBody>
      </p:sp>
    </p:spTree>
    <p:extLst>
      <p:ext uri="{BB962C8B-B14F-4D97-AF65-F5344CB8AC3E}">
        <p14:creationId xmlns:p14="http://schemas.microsoft.com/office/powerpoint/2010/main" val="4109582605"/>
      </p:ext>
    </p:extLst>
  </p:cSld>
  <p:clrMapOvr>
    <a:overrideClrMapping bg1="lt1" tx1="dk1" bg2="lt2" tx2="dk2" accent1="accent1" accent2="accent2" accent3="accent3" accent4="accent4" accent5="accent5" accent6="accent6" hlink="hlink" folHlink="folHlink"/>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Implementation</a:t>
            </a:r>
          </a:p>
        </p:txBody>
      </p:sp>
      <p:sp>
        <p:nvSpPr>
          <p:cNvPr id="3" name="Inhaltsplatzhalter 2"/>
          <p:cNvSpPr>
            <a:spLocks noGrp="1"/>
          </p:cNvSpPr>
          <p:nvPr>
            <p:ph idx="1"/>
          </p:nvPr>
        </p:nvSpPr>
        <p:spPr/>
        <p:txBody>
          <a:bodyPr>
            <a:normAutofit/>
          </a:bodyPr>
          <a:lstStyle/>
          <a:p>
            <a:r>
              <a:rPr lang="de-DE" sz="2000" dirty="0" err="1"/>
              <a:t>Deliverables</a:t>
            </a:r>
            <a:r>
              <a:rPr lang="de-DE" sz="2000" dirty="0"/>
              <a:t>:</a:t>
            </a:r>
          </a:p>
          <a:p>
            <a:pPr marL="0" indent="0">
              <a:buNone/>
            </a:pPr>
            <a:endParaRPr lang="de-DE" sz="2000" dirty="0"/>
          </a:p>
          <a:p>
            <a:pPr marL="457200" indent="-457200">
              <a:buFont typeface="Arial" panose="020B0604020202020204" pitchFamily="34" charset="0"/>
              <a:buChar char="•"/>
            </a:pPr>
            <a:r>
              <a:rPr lang="en-US" sz="2000" dirty="0"/>
              <a:t>mobility declaration submitted within 20 days of the start </a:t>
            </a:r>
          </a:p>
          <a:p>
            <a:pPr marL="457200" indent="-457200">
              <a:buFont typeface="Arial" panose="020B0604020202020204" pitchFamily="34" charset="0"/>
              <a:buChar char="•"/>
            </a:pPr>
            <a:r>
              <a:rPr lang="en-US" sz="2000" dirty="0"/>
              <a:t>career development plan not later than 6 months after its start</a:t>
            </a:r>
          </a:p>
          <a:p>
            <a:pPr marL="457200" indent="-457200">
              <a:buFont typeface="Arial" panose="020B0604020202020204" pitchFamily="34" charset="0"/>
              <a:buChar char="•"/>
            </a:pPr>
            <a:r>
              <a:rPr lang="en-US" sz="2000" dirty="0"/>
              <a:t>evaluation questionnaire completed by the recruited researcher </a:t>
            </a:r>
          </a:p>
          <a:p>
            <a:pPr marL="457200" indent="-457200">
              <a:buFont typeface="Arial" panose="020B0604020202020204" pitchFamily="34" charset="0"/>
              <a:buChar char="•"/>
            </a:pPr>
            <a:r>
              <a:rPr lang="en-US" sz="2000" dirty="0"/>
              <a:t>data management plan submitted within the first 6 months of the project;</a:t>
            </a:r>
          </a:p>
          <a:p>
            <a:pPr marL="457200" indent="-457200">
              <a:buFont typeface="Arial" panose="020B0604020202020204" pitchFamily="34" charset="0"/>
              <a:buChar char="•"/>
            </a:pPr>
            <a:r>
              <a:rPr lang="en-US" sz="2000" dirty="0"/>
              <a:t>plan for the dissemination and exploitation of results submitted towards the end of the project</a:t>
            </a:r>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43</a:t>
            </a:fld>
            <a:endParaRPr lang="pl-PL">
              <a:solidFill>
                <a:prstClr val="black">
                  <a:tint val="75000"/>
                </a:prstClr>
              </a:solidFill>
            </a:endParaRPr>
          </a:p>
        </p:txBody>
      </p:sp>
    </p:spTree>
    <p:extLst>
      <p:ext uri="{BB962C8B-B14F-4D97-AF65-F5344CB8AC3E}">
        <p14:creationId xmlns:p14="http://schemas.microsoft.com/office/powerpoint/2010/main" val="791294827"/>
      </p:ext>
    </p:extLst>
  </p:cSld>
  <p:clrMapOvr>
    <a:overrideClrMapping bg1="lt1" tx1="dk1" bg2="lt2" tx2="dk2" accent1="accent1" accent2="accent2" accent3="accent3" accent4="accent4" accent5="accent5" accent6="accent6" hlink="hlink" folHlink="folHlink"/>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Implementation</a:t>
            </a:r>
          </a:p>
        </p:txBody>
      </p:sp>
      <p:sp>
        <p:nvSpPr>
          <p:cNvPr id="3" name="Inhaltsplatzhalter 2"/>
          <p:cNvSpPr>
            <a:spLocks noGrp="1"/>
          </p:cNvSpPr>
          <p:nvPr>
            <p:ph idx="1"/>
          </p:nvPr>
        </p:nvSpPr>
        <p:spPr/>
        <p:txBody>
          <a:bodyPr>
            <a:normAutofit/>
          </a:bodyPr>
          <a:lstStyle/>
          <a:p>
            <a:pPr marL="0" indent="0">
              <a:lnSpc>
                <a:spcPct val="100000"/>
              </a:lnSpc>
              <a:buNone/>
            </a:pPr>
            <a:r>
              <a:rPr lang="en-GB" sz="2400" dirty="0"/>
              <a:t>Gantt chart (not more than 1/3 or 1/2 page) </a:t>
            </a:r>
          </a:p>
          <a:p>
            <a:pPr marL="0" indent="0">
              <a:lnSpc>
                <a:spcPct val="100000"/>
              </a:lnSpc>
              <a:buNone/>
            </a:pPr>
            <a:r>
              <a:rPr lang="en-GB" sz="2000" dirty="0"/>
              <a:t>You do not have to use the one from the Guide for Applicants, this is just an example; put it in grouped style according to the text</a:t>
            </a:r>
          </a:p>
          <a:p>
            <a:pPr marL="0" indent="0">
              <a:lnSpc>
                <a:spcPct val="100000"/>
              </a:lnSpc>
              <a:buNone/>
            </a:pPr>
            <a:endParaRPr lang="en-GB" sz="2000" dirty="0"/>
          </a:p>
          <a:p>
            <a:pPr marL="0" indent="0">
              <a:lnSpc>
                <a:spcPct val="100000"/>
              </a:lnSpc>
              <a:buNone/>
            </a:pPr>
            <a:endParaRPr lang="en-GB" sz="2000" dirty="0"/>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44</a:t>
            </a:fld>
            <a:endParaRPr lang="pl-PL">
              <a:solidFill>
                <a:prstClr val="black">
                  <a:tint val="75000"/>
                </a:prstClr>
              </a:solidFill>
            </a:endParaRPr>
          </a:p>
        </p:txBody>
      </p:sp>
      <p:pic>
        <p:nvPicPr>
          <p:cNvPr id="5" name="Picture 3">
            <a:extLst>
              <a:ext uri="{FF2B5EF4-FFF2-40B4-BE49-F238E27FC236}">
                <a16:creationId xmlns:a16="http://schemas.microsoft.com/office/drawing/2014/main" id="{9EF866A7-F685-4D5A-AAA0-455EC058A590}"/>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24054" y="3021520"/>
            <a:ext cx="8062745" cy="2316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1146459"/>
      </p:ext>
    </p:extLst>
  </p:cSld>
  <p:clrMapOvr>
    <a:overrideClrMapping bg1="lt1" tx1="dk1" bg2="lt2" tx2="dk2" accent1="accent1" accent2="accent2" accent3="accent3" accent4="accent4" accent5="accent5" accent6="accent6" hlink="hlink" folHlink="folHlink"/>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Implementation</a:t>
            </a:r>
          </a:p>
        </p:txBody>
      </p:sp>
      <p:sp>
        <p:nvSpPr>
          <p:cNvPr id="3" name="Inhaltsplatzhalter 2"/>
          <p:cNvSpPr>
            <a:spLocks noGrp="1"/>
          </p:cNvSpPr>
          <p:nvPr>
            <p:ph idx="1"/>
          </p:nvPr>
        </p:nvSpPr>
        <p:spPr/>
        <p:txBody>
          <a:bodyPr>
            <a:normAutofit/>
          </a:bodyPr>
          <a:lstStyle/>
          <a:p>
            <a:pPr marL="0" indent="0">
              <a:lnSpc>
                <a:spcPct val="100000"/>
              </a:lnSpc>
              <a:buNone/>
            </a:pPr>
            <a:r>
              <a:rPr lang="en-GB" sz="2000" dirty="0">
                <a:solidFill>
                  <a:srgbClr val="0778A5"/>
                </a:solidFill>
              </a:rPr>
              <a:t>B.3.1 Quality and effectiveness of the </a:t>
            </a:r>
            <a:r>
              <a:rPr lang="en-GB" sz="2000" u="sng" dirty="0">
                <a:solidFill>
                  <a:srgbClr val="0778A5"/>
                </a:solidFill>
              </a:rPr>
              <a:t>work plan</a:t>
            </a:r>
            <a:r>
              <a:rPr lang="en-GB" sz="2000" dirty="0">
                <a:solidFill>
                  <a:srgbClr val="0778A5"/>
                </a:solidFill>
              </a:rPr>
              <a:t>, assessment of </a:t>
            </a:r>
            <a:r>
              <a:rPr lang="en-GB" sz="2000" u="sng" dirty="0">
                <a:solidFill>
                  <a:srgbClr val="0778A5"/>
                </a:solidFill>
              </a:rPr>
              <a:t>risks</a:t>
            </a:r>
            <a:r>
              <a:rPr lang="en-GB" sz="2000" dirty="0">
                <a:solidFill>
                  <a:srgbClr val="0778A5"/>
                </a:solidFill>
              </a:rPr>
              <a:t> and </a:t>
            </a:r>
            <a:r>
              <a:rPr lang="en-GB" sz="2000" u="sng" dirty="0">
                <a:solidFill>
                  <a:srgbClr val="0778A5"/>
                </a:solidFill>
              </a:rPr>
              <a:t>appropriateness of the effort</a:t>
            </a:r>
            <a:r>
              <a:rPr lang="en-GB" sz="2000" dirty="0">
                <a:solidFill>
                  <a:srgbClr val="0778A5"/>
                </a:solidFill>
              </a:rPr>
              <a:t> assigned to work packages</a:t>
            </a:r>
          </a:p>
          <a:p>
            <a:pPr marL="0" indent="0">
              <a:lnSpc>
                <a:spcPct val="100000"/>
              </a:lnSpc>
              <a:buNone/>
            </a:pPr>
            <a:endParaRPr lang="en-GB" sz="2000" dirty="0"/>
          </a:p>
          <a:p>
            <a:pPr>
              <a:lnSpc>
                <a:spcPct val="100000"/>
              </a:lnSpc>
            </a:pPr>
            <a:r>
              <a:rPr lang="en-GB" sz="2000" dirty="0"/>
              <a:t>Risk evaluation (research risks), especially if the project depends on external parameters/preconditions; outline alternatives in case of problems – if there is no risk at all, then maybe it is not first-class research</a:t>
            </a:r>
          </a:p>
          <a:p>
            <a:pPr marL="0" indent="0">
              <a:lnSpc>
                <a:spcPct val="100000"/>
              </a:lnSpc>
              <a:buNone/>
            </a:pPr>
            <a:endParaRPr lang="en-GB" sz="2000" dirty="0"/>
          </a:p>
          <a:p>
            <a:pPr marL="0" indent="0">
              <a:lnSpc>
                <a:spcPct val="100000"/>
              </a:lnSpc>
              <a:buNone/>
            </a:pPr>
            <a:r>
              <a:rPr lang="en-GB" sz="2000" dirty="0"/>
              <a:t>If no risks and corresponding alternative strategies are mentioned, it is considered a major weakness.</a:t>
            </a:r>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45</a:t>
            </a:fld>
            <a:endParaRPr lang="pl-PL">
              <a:solidFill>
                <a:prstClr val="black">
                  <a:tint val="75000"/>
                </a:prstClr>
              </a:solidFill>
            </a:endParaRPr>
          </a:p>
        </p:txBody>
      </p:sp>
    </p:spTree>
    <p:extLst>
      <p:ext uri="{BB962C8B-B14F-4D97-AF65-F5344CB8AC3E}">
        <p14:creationId xmlns:p14="http://schemas.microsoft.com/office/powerpoint/2010/main" val="3810084124"/>
      </p:ext>
    </p:extLst>
  </p:cSld>
  <p:clrMapOvr>
    <a:overrideClrMapping bg1="lt1" tx1="dk1" bg2="lt2" tx2="dk2" accent1="accent1" accent2="accent2" accent3="accent3" accent4="accent4" accent5="accent5" accent6="accent6" hlink="hlink" folHlink="folHlink"/>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Implementation</a:t>
            </a:r>
          </a:p>
        </p:txBody>
      </p:sp>
      <p:sp>
        <p:nvSpPr>
          <p:cNvPr id="3" name="Inhaltsplatzhalter 2"/>
          <p:cNvSpPr>
            <a:spLocks noGrp="1"/>
          </p:cNvSpPr>
          <p:nvPr>
            <p:ph idx="1"/>
          </p:nvPr>
        </p:nvSpPr>
        <p:spPr/>
        <p:txBody>
          <a:bodyPr>
            <a:normAutofit/>
          </a:bodyPr>
          <a:lstStyle/>
          <a:p>
            <a:pPr marL="0" indent="0">
              <a:buNone/>
            </a:pPr>
            <a:r>
              <a:rPr lang="en-GB" sz="2000" dirty="0">
                <a:solidFill>
                  <a:srgbClr val="0778A5"/>
                </a:solidFill>
              </a:rPr>
              <a:t>B.3.1 Quality and effectiveness of the </a:t>
            </a:r>
            <a:r>
              <a:rPr lang="en-GB" sz="2000" u="sng" dirty="0">
                <a:solidFill>
                  <a:srgbClr val="0778A5"/>
                </a:solidFill>
              </a:rPr>
              <a:t>work plan</a:t>
            </a:r>
            <a:r>
              <a:rPr lang="en-GB" sz="2000" dirty="0">
                <a:solidFill>
                  <a:srgbClr val="0778A5"/>
                </a:solidFill>
              </a:rPr>
              <a:t>, assessment of </a:t>
            </a:r>
            <a:r>
              <a:rPr lang="en-GB" sz="2000" u="sng" dirty="0">
                <a:solidFill>
                  <a:srgbClr val="0778A5"/>
                </a:solidFill>
              </a:rPr>
              <a:t>risks</a:t>
            </a:r>
            <a:r>
              <a:rPr lang="en-GB" sz="2000" dirty="0">
                <a:solidFill>
                  <a:srgbClr val="0778A5"/>
                </a:solidFill>
              </a:rPr>
              <a:t> and </a:t>
            </a:r>
            <a:r>
              <a:rPr lang="en-GB" sz="2000" u="sng" dirty="0">
                <a:solidFill>
                  <a:srgbClr val="0778A5"/>
                </a:solidFill>
              </a:rPr>
              <a:t>appropriateness of the effort</a:t>
            </a:r>
            <a:r>
              <a:rPr lang="en-GB" sz="2000" dirty="0">
                <a:solidFill>
                  <a:srgbClr val="0778A5"/>
                </a:solidFill>
              </a:rPr>
              <a:t> assigned to work packages</a:t>
            </a:r>
            <a:endParaRPr lang="en-GB" sz="2000" dirty="0"/>
          </a:p>
          <a:p>
            <a:endParaRPr lang="en-GB" sz="2000" dirty="0"/>
          </a:p>
          <a:p>
            <a:r>
              <a:rPr lang="en-GB" sz="2000" dirty="0"/>
              <a:t>Describe how the work planning and the resources mobilised will ensure that the research and training objectives will be reached</a:t>
            </a:r>
          </a:p>
          <a:p>
            <a:pPr>
              <a:buFont typeface="Arial" panose="020B0604020202020204" pitchFamily="34" charset="0"/>
              <a:buChar char="•"/>
            </a:pPr>
            <a:endParaRPr lang="en-GB" sz="2000" dirty="0"/>
          </a:p>
          <a:p>
            <a:r>
              <a:rPr lang="en-GB" sz="2000" dirty="0"/>
              <a:t>Explain why the amount of person-months is appropriate in relation to the activities proposed</a:t>
            </a:r>
          </a:p>
          <a:p>
            <a:pPr>
              <a:buFont typeface="Arial" panose="020B0604020202020204" pitchFamily="34" charset="0"/>
              <a:buChar char="•"/>
            </a:pPr>
            <a:endParaRPr lang="en-GB" sz="2000" dirty="0"/>
          </a:p>
          <a:p>
            <a:pPr>
              <a:buFont typeface="Wingdings" panose="05000000000000000000" pitchFamily="2" charset="2"/>
              <a:buChar char="Ø"/>
            </a:pPr>
            <a:r>
              <a:rPr lang="en-GB" sz="2000" dirty="0"/>
              <a:t>Brief justification why your research will be conducted exactly the way as proposed </a:t>
            </a:r>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46</a:t>
            </a:fld>
            <a:endParaRPr lang="pl-PL">
              <a:solidFill>
                <a:prstClr val="black">
                  <a:tint val="75000"/>
                </a:prstClr>
              </a:solidFill>
            </a:endParaRPr>
          </a:p>
        </p:txBody>
      </p:sp>
    </p:spTree>
    <p:extLst>
      <p:ext uri="{BB962C8B-B14F-4D97-AF65-F5344CB8AC3E}">
        <p14:creationId xmlns:p14="http://schemas.microsoft.com/office/powerpoint/2010/main" val="4158654883"/>
      </p:ext>
    </p:extLst>
  </p:cSld>
  <p:clrMapOvr>
    <a:overrideClrMapping bg1="lt1" tx1="dk1" bg2="lt2" tx2="dk2" accent1="accent1" accent2="accent2" accent3="accent3" accent4="accent4" accent5="accent5" accent6="accent6" hlink="hlink" folHlink="folHlink"/>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Implementation</a:t>
            </a:r>
          </a:p>
        </p:txBody>
      </p:sp>
      <p:sp>
        <p:nvSpPr>
          <p:cNvPr id="3" name="Inhaltsplatzhalter 2"/>
          <p:cNvSpPr>
            <a:spLocks noGrp="1"/>
          </p:cNvSpPr>
          <p:nvPr>
            <p:ph idx="1"/>
          </p:nvPr>
        </p:nvSpPr>
        <p:spPr/>
        <p:txBody>
          <a:bodyPr>
            <a:normAutofit/>
          </a:bodyPr>
          <a:lstStyle/>
          <a:p>
            <a:pPr marL="0" indent="0">
              <a:lnSpc>
                <a:spcPct val="100000"/>
              </a:lnSpc>
              <a:buNone/>
              <a:tabLst>
                <a:tab pos="336947" algn="l"/>
                <a:tab pos="534591" algn="l"/>
                <a:tab pos="673894" algn="l"/>
                <a:tab pos="1012031" algn="l"/>
                <a:tab pos="1348979" algn="l"/>
                <a:tab pos="1687116" algn="l"/>
                <a:tab pos="2024063" algn="l"/>
              </a:tabLst>
            </a:pPr>
            <a:r>
              <a:rPr lang="en-GB" sz="2000" dirty="0">
                <a:solidFill>
                  <a:srgbClr val="0778A5"/>
                </a:solidFill>
              </a:rPr>
              <a:t>B.3.2 	Quality and capacity of the </a:t>
            </a:r>
            <a:r>
              <a:rPr lang="en-GB" sz="2000" u="sng" dirty="0">
                <a:solidFill>
                  <a:srgbClr val="0778A5"/>
                </a:solidFill>
              </a:rPr>
              <a:t>host institutions and participating organisations</a:t>
            </a:r>
            <a:r>
              <a:rPr lang="en-GB" sz="2000" dirty="0">
                <a:solidFill>
                  <a:srgbClr val="0778A5"/>
                </a:solidFill>
              </a:rPr>
              <a:t>, including </a:t>
            </a:r>
            <a:r>
              <a:rPr lang="en-GB" sz="2000" u="sng" dirty="0">
                <a:solidFill>
                  <a:srgbClr val="0778A5"/>
                </a:solidFill>
              </a:rPr>
              <a:t>hosting arrangements</a:t>
            </a:r>
          </a:p>
          <a:p>
            <a:pPr marL="0" indent="0">
              <a:lnSpc>
                <a:spcPct val="100000"/>
              </a:lnSpc>
              <a:buNone/>
              <a:tabLst>
                <a:tab pos="336947" algn="l"/>
                <a:tab pos="534591" algn="l"/>
                <a:tab pos="673894" algn="l"/>
                <a:tab pos="1012031" algn="l"/>
                <a:tab pos="1348979" algn="l"/>
                <a:tab pos="1687116" algn="l"/>
                <a:tab pos="2024063" algn="l"/>
              </a:tabLst>
            </a:pPr>
            <a:endParaRPr lang="en-GB" sz="2000" u="sng" dirty="0">
              <a:solidFill>
                <a:srgbClr val="0778A5"/>
              </a:solidFill>
            </a:endParaRPr>
          </a:p>
          <a:p>
            <a:r>
              <a:rPr lang="en-GB" sz="2000" dirty="0"/>
              <a:t>Experience of the involved scientists and the finance department with the implementation of third-party funded projects;</a:t>
            </a:r>
          </a:p>
          <a:p>
            <a:pPr marL="0" indent="0">
              <a:buNone/>
            </a:pPr>
            <a:endParaRPr lang="en-GB" sz="2000" dirty="0"/>
          </a:p>
          <a:p>
            <a:r>
              <a:rPr lang="en-GB" sz="2000" dirty="0"/>
              <a:t>Allocation of tasks in the project (who manages what?); </a:t>
            </a:r>
            <a:br>
              <a:rPr lang="en-GB" sz="2000" dirty="0"/>
            </a:br>
            <a:r>
              <a:rPr lang="en-GB" sz="2000" dirty="0"/>
              <a:t>progress monitoring mechanisms (e.g. bi-weekly meetings, short progress reports, attending colloquia to get feedback, CDP etc.)</a:t>
            </a:r>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47</a:t>
            </a:fld>
            <a:endParaRPr lang="pl-PL">
              <a:solidFill>
                <a:prstClr val="black">
                  <a:tint val="75000"/>
                </a:prstClr>
              </a:solidFill>
            </a:endParaRPr>
          </a:p>
        </p:txBody>
      </p:sp>
    </p:spTree>
    <p:extLst>
      <p:ext uri="{BB962C8B-B14F-4D97-AF65-F5344CB8AC3E}">
        <p14:creationId xmlns:p14="http://schemas.microsoft.com/office/powerpoint/2010/main" val="4056031787"/>
      </p:ext>
    </p:extLst>
  </p:cSld>
  <p:clrMapOvr>
    <a:overrideClrMapping bg1="lt1" tx1="dk1" bg2="lt2" tx2="dk2" accent1="accent1" accent2="accent2" accent3="accent3" accent4="accent4" accent5="accent5" accent6="accent6" hlink="hlink" folHlink="folHlink"/>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Implementation</a:t>
            </a:r>
          </a:p>
        </p:txBody>
      </p:sp>
      <p:sp>
        <p:nvSpPr>
          <p:cNvPr id="3" name="Inhaltsplatzhalter 2"/>
          <p:cNvSpPr>
            <a:spLocks noGrp="1"/>
          </p:cNvSpPr>
          <p:nvPr>
            <p:ph idx="1"/>
          </p:nvPr>
        </p:nvSpPr>
        <p:spPr/>
        <p:txBody>
          <a:bodyPr>
            <a:normAutofit lnSpcReduction="10000"/>
          </a:bodyPr>
          <a:lstStyle/>
          <a:p>
            <a:pPr marL="0" indent="0">
              <a:buNone/>
            </a:pPr>
            <a:r>
              <a:rPr lang="en-GB" sz="2000" dirty="0">
                <a:solidFill>
                  <a:srgbClr val="0778A5"/>
                </a:solidFill>
              </a:rPr>
              <a:t>B.3.2 	Quality and capacity of the </a:t>
            </a:r>
            <a:r>
              <a:rPr lang="en-GB" sz="2000" u="sng" dirty="0">
                <a:solidFill>
                  <a:srgbClr val="0778A5"/>
                </a:solidFill>
              </a:rPr>
              <a:t>host institutions and participating organisations</a:t>
            </a:r>
            <a:r>
              <a:rPr lang="en-GB" sz="2000" dirty="0">
                <a:solidFill>
                  <a:srgbClr val="0778A5"/>
                </a:solidFill>
              </a:rPr>
              <a:t>, including </a:t>
            </a:r>
            <a:r>
              <a:rPr lang="en-GB" sz="2000" u="sng" dirty="0">
                <a:solidFill>
                  <a:srgbClr val="0778A5"/>
                </a:solidFill>
              </a:rPr>
              <a:t>hosting arrangements</a:t>
            </a:r>
          </a:p>
          <a:p>
            <a:pPr marL="0" indent="0">
              <a:buNone/>
            </a:pPr>
            <a:endParaRPr lang="en-GB" sz="2000" dirty="0"/>
          </a:p>
          <a:p>
            <a:r>
              <a:rPr lang="en-GB" sz="2000" dirty="0"/>
              <a:t>Mention the Welcome Centre/International Office that will support in:</a:t>
            </a:r>
          </a:p>
          <a:p>
            <a:pPr marL="0" indent="0">
              <a:buNone/>
            </a:pPr>
            <a:r>
              <a:rPr lang="en-GB" sz="2000" dirty="0"/>
              <a:t>	 flat-hunting, </a:t>
            </a:r>
          </a:p>
          <a:p>
            <a:pPr marL="0" indent="0">
              <a:buNone/>
            </a:pPr>
            <a:r>
              <a:rPr lang="en-GB" sz="2000" dirty="0"/>
              <a:t>	dealing with public authorities </a:t>
            </a:r>
          </a:p>
          <a:p>
            <a:pPr marL="0" indent="0">
              <a:buNone/>
            </a:pPr>
            <a:r>
              <a:rPr lang="en-GB" sz="2000" dirty="0"/>
              <a:t>	 insurances, </a:t>
            </a:r>
          </a:p>
          <a:p>
            <a:pPr marL="0" indent="0">
              <a:buNone/>
            </a:pPr>
            <a:r>
              <a:rPr lang="en-GB" sz="2000" dirty="0"/>
              <a:t>	organisation of events for incoming fellows etc.), </a:t>
            </a:r>
          </a:p>
          <a:p>
            <a:pPr>
              <a:buFont typeface="Wingdings" panose="05000000000000000000" pitchFamily="2" charset="2"/>
              <a:buChar char="à"/>
            </a:pPr>
            <a:r>
              <a:rPr lang="en-GB" sz="2000" dirty="0">
                <a:sym typeface="Wingdings" panose="05000000000000000000" pitchFamily="2" charset="2"/>
              </a:rPr>
              <a:t>Helps you in settling in your new surroundings</a:t>
            </a:r>
          </a:p>
          <a:p>
            <a:pPr marL="0" indent="0">
              <a:buNone/>
            </a:pPr>
            <a:endParaRPr lang="en-GB" sz="2000" dirty="0"/>
          </a:p>
          <a:p>
            <a:r>
              <a:rPr lang="en-GB" sz="2000" dirty="0"/>
              <a:t>Mention the Career Centre (or other departments that offer the training courses) and that the host is a family-friendly employer (childcare etc.)</a:t>
            </a:r>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48</a:t>
            </a:fld>
            <a:endParaRPr lang="pl-PL">
              <a:solidFill>
                <a:prstClr val="black">
                  <a:tint val="75000"/>
                </a:prstClr>
              </a:solidFill>
            </a:endParaRPr>
          </a:p>
        </p:txBody>
      </p:sp>
    </p:spTree>
    <p:extLst>
      <p:ext uri="{BB962C8B-B14F-4D97-AF65-F5344CB8AC3E}">
        <p14:creationId xmlns:p14="http://schemas.microsoft.com/office/powerpoint/2010/main" val="1572132611"/>
      </p:ext>
    </p:extLst>
  </p:cSld>
  <p:clrMapOvr>
    <a:overrideClrMapping bg1="lt1" tx1="dk1" bg2="lt2" tx2="dk2" accent1="accent1" accent2="accent2" accent3="accent3" accent4="accent4" accent5="accent5" accent6="accent6" hlink="hlink" folHlink="folHlink"/>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Implementation</a:t>
            </a:r>
          </a:p>
        </p:txBody>
      </p:sp>
      <p:sp>
        <p:nvSpPr>
          <p:cNvPr id="3" name="Inhaltsplatzhalter 2"/>
          <p:cNvSpPr>
            <a:spLocks noGrp="1"/>
          </p:cNvSpPr>
          <p:nvPr>
            <p:ph idx="1"/>
          </p:nvPr>
        </p:nvSpPr>
        <p:spPr/>
        <p:txBody>
          <a:bodyPr>
            <a:normAutofit/>
          </a:bodyPr>
          <a:lstStyle/>
          <a:p>
            <a:pPr>
              <a:buFont typeface="Arial" panose="020B0604020202020204" pitchFamily="34" charset="0"/>
              <a:buChar char="•"/>
            </a:pPr>
            <a:endParaRPr lang="en-GB" sz="2000" dirty="0"/>
          </a:p>
          <a:p>
            <a:r>
              <a:rPr lang="en-GB" sz="2000" dirty="0"/>
              <a:t>Describe the workplace offered by the institution (equipment) and the institute (very briefly)</a:t>
            </a:r>
          </a:p>
          <a:p>
            <a:pPr marL="0" indent="0">
              <a:buNone/>
            </a:pPr>
            <a:endParaRPr lang="en-GB" sz="2000" dirty="0"/>
          </a:p>
          <a:p>
            <a:r>
              <a:rPr lang="en-GB" sz="2000" dirty="0"/>
              <a:t>Describe the key facilities (laboratories, libraries (access to how many e-journals etc.) necessary for your project</a:t>
            </a:r>
          </a:p>
          <a:p>
            <a:pPr>
              <a:buFont typeface="Arial" panose="020B0604020202020204" pitchFamily="34" charset="0"/>
              <a:buChar char="•"/>
            </a:pPr>
            <a:endParaRPr lang="en-GB" sz="2000" dirty="0"/>
          </a:p>
          <a:p>
            <a:r>
              <a:rPr lang="en-GB" sz="2000" dirty="0"/>
              <a:t>Mention further institutions in the region (other research centres with their facilities (if applicable), universities (if applicable), access to other libraries </a:t>
            </a:r>
          </a:p>
          <a:p>
            <a:pPr marL="0" indent="0">
              <a:buNone/>
            </a:pPr>
            <a:r>
              <a:rPr lang="en-GB" sz="2000" dirty="0">
                <a:sym typeface="Wingdings" panose="05000000000000000000" pitchFamily="2" charset="2"/>
              </a:rPr>
              <a:t> </a:t>
            </a:r>
            <a:r>
              <a:rPr lang="en-GB" sz="2000" dirty="0"/>
              <a:t> draw a picture of an inspiring research region</a:t>
            </a:r>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49</a:t>
            </a:fld>
            <a:endParaRPr lang="pl-PL">
              <a:solidFill>
                <a:prstClr val="black">
                  <a:tint val="75000"/>
                </a:prstClr>
              </a:solidFill>
            </a:endParaRPr>
          </a:p>
        </p:txBody>
      </p:sp>
    </p:spTree>
    <p:extLst>
      <p:ext uri="{BB962C8B-B14F-4D97-AF65-F5344CB8AC3E}">
        <p14:creationId xmlns:p14="http://schemas.microsoft.com/office/powerpoint/2010/main" val="1080255671"/>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lstStyle/>
          <a:p>
            <a:pPr marL="0" indent="0">
              <a:buNone/>
            </a:pPr>
            <a:r>
              <a:rPr lang="en-GB" sz="2000" dirty="0">
                <a:solidFill>
                  <a:srgbClr val="0778A5"/>
                </a:solidFill>
              </a:rPr>
              <a:t>B.1.1 </a:t>
            </a:r>
            <a:r>
              <a:rPr lang="en-US" sz="2000" dirty="0">
                <a:solidFill>
                  <a:srgbClr val="0778A5"/>
                </a:solidFill>
              </a:rPr>
              <a:t>Quality and pertinence of the project’s </a:t>
            </a:r>
            <a:r>
              <a:rPr lang="en-US" sz="2000" u="sng" dirty="0">
                <a:solidFill>
                  <a:srgbClr val="0778A5"/>
                </a:solidFill>
              </a:rPr>
              <a:t>research and innovation objectives </a:t>
            </a:r>
            <a:r>
              <a:rPr lang="en-US" sz="2000" dirty="0">
                <a:solidFill>
                  <a:srgbClr val="0778A5"/>
                </a:solidFill>
              </a:rPr>
              <a:t>(and the extent to which they are ambitious, and go beyond the </a:t>
            </a:r>
            <a:r>
              <a:rPr lang="en-US" sz="2000" u="sng" dirty="0">
                <a:solidFill>
                  <a:srgbClr val="0778A5"/>
                </a:solidFill>
              </a:rPr>
              <a:t>state of the art</a:t>
            </a:r>
            <a:r>
              <a:rPr lang="en-US" sz="2000" dirty="0">
                <a:solidFill>
                  <a:srgbClr val="0778A5"/>
                </a:solidFill>
              </a:rPr>
              <a:t>)</a:t>
            </a:r>
            <a:endParaRPr lang="en-GB" sz="2000" dirty="0"/>
          </a:p>
          <a:p>
            <a:pPr marL="0" indent="0">
              <a:lnSpc>
                <a:spcPct val="100000"/>
              </a:lnSpc>
              <a:buNone/>
            </a:pPr>
            <a:endParaRPr lang="en-GB" sz="2000" dirty="0"/>
          </a:p>
          <a:p>
            <a:pPr>
              <a:lnSpc>
                <a:spcPct val="100000"/>
              </a:lnSpc>
            </a:pPr>
            <a:r>
              <a:rPr lang="en-GB" sz="2000" dirty="0"/>
              <a:t>Originality and innovative aspects of the research programme </a:t>
            </a:r>
            <a:r>
              <a:rPr lang="en-GB" sz="2000" dirty="0">
                <a:sym typeface="Wingdings" panose="05000000000000000000" pitchFamily="2" charset="2"/>
              </a:rPr>
              <a:t> how does the research project contribute to the advancement of the field? </a:t>
            </a:r>
          </a:p>
          <a:p>
            <a:pPr>
              <a:lnSpc>
                <a:spcPct val="100000"/>
              </a:lnSpc>
            </a:pPr>
            <a:endParaRPr lang="en-GB" sz="2000" dirty="0">
              <a:sym typeface="Wingdings" panose="05000000000000000000" pitchFamily="2" charset="2"/>
            </a:endParaRPr>
          </a:p>
          <a:p>
            <a:pPr>
              <a:lnSpc>
                <a:spcPct val="100000"/>
              </a:lnSpc>
            </a:pPr>
            <a:r>
              <a:rPr lang="en-GB" sz="2000" dirty="0">
                <a:sym typeface="Wingdings" panose="05000000000000000000" pitchFamily="2" charset="2"/>
              </a:rPr>
              <a:t>use words like “novel“, “innovative“, “first-time“, “advance“, “inter-/multidisciplinary“)</a:t>
            </a:r>
            <a:endParaRPr lang="en-GB" sz="2000" dirty="0"/>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5</a:t>
            </a:fld>
            <a:endParaRPr lang="pl-PL">
              <a:solidFill>
                <a:prstClr val="black">
                  <a:tint val="75000"/>
                </a:prstClr>
              </a:solidFill>
            </a:endParaRPr>
          </a:p>
        </p:txBody>
      </p:sp>
    </p:spTree>
    <p:extLst>
      <p:ext uri="{BB962C8B-B14F-4D97-AF65-F5344CB8AC3E}">
        <p14:creationId xmlns:p14="http://schemas.microsoft.com/office/powerpoint/2010/main" val="15593495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Implementation</a:t>
            </a:r>
          </a:p>
        </p:txBody>
      </p:sp>
      <p:sp>
        <p:nvSpPr>
          <p:cNvPr id="3" name="Inhaltsplatzhalter 2"/>
          <p:cNvSpPr>
            <a:spLocks noGrp="1"/>
          </p:cNvSpPr>
          <p:nvPr>
            <p:ph idx="1"/>
          </p:nvPr>
        </p:nvSpPr>
        <p:spPr/>
        <p:txBody>
          <a:bodyPr>
            <a:normAutofit/>
          </a:bodyPr>
          <a:lstStyle/>
          <a:p>
            <a:pPr marL="0" indent="0">
              <a:lnSpc>
                <a:spcPct val="100000"/>
              </a:lnSpc>
              <a:buNone/>
              <a:tabLst>
                <a:tab pos="336947" algn="l"/>
                <a:tab pos="534591" algn="l"/>
                <a:tab pos="673894" algn="l"/>
                <a:tab pos="1012031" algn="l"/>
                <a:tab pos="1348979" algn="l"/>
                <a:tab pos="1687116" algn="l"/>
                <a:tab pos="2024063" algn="l"/>
              </a:tabLst>
            </a:pPr>
            <a:r>
              <a:rPr lang="en-GB" sz="2000" dirty="0"/>
              <a:t>Hosting arrangements</a:t>
            </a:r>
          </a:p>
          <a:p>
            <a:pPr marL="0" indent="0">
              <a:lnSpc>
                <a:spcPct val="100000"/>
              </a:lnSpc>
              <a:buNone/>
              <a:tabLst>
                <a:tab pos="336947" algn="l"/>
                <a:tab pos="534591" algn="l"/>
                <a:tab pos="673894" algn="l"/>
                <a:tab pos="1012031" algn="l"/>
                <a:tab pos="1348979" algn="l"/>
                <a:tab pos="1687116" algn="l"/>
                <a:tab pos="2024063" algn="l"/>
              </a:tabLst>
            </a:pPr>
            <a:endParaRPr lang="en-GB" sz="2000" dirty="0"/>
          </a:p>
          <a:p>
            <a:r>
              <a:rPr lang="en-GB" sz="2000" dirty="0"/>
              <a:t>Further members of the research group</a:t>
            </a:r>
          </a:p>
          <a:p>
            <a:r>
              <a:rPr lang="en-GB" sz="2000" dirty="0"/>
              <a:t>Further chairs/working groups at the institution</a:t>
            </a:r>
          </a:p>
          <a:p>
            <a:r>
              <a:rPr lang="en-GB" sz="2000" dirty="0"/>
              <a:t>Interdisciplinary discourse at the institutions – collective colloquia? </a:t>
            </a:r>
          </a:p>
          <a:p>
            <a:r>
              <a:rPr lang="en-GB" sz="2000" dirty="0"/>
              <a:t>Integration into (inter-)national networks</a:t>
            </a:r>
          </a:p>
          <a:p>
            <a:pPr>
              <a:lnSpc>
                <a:spcPct val="100000"/>
              </a:lnSpc>
            </a:pPr>
            <a:endParaRPr lang="en-GB" sz="2000" dirty="0"/>
          </a:p>
          <a:p>
            <a:pPr marL="0" indent="0">
              <a:lnSpc>
                <a:spcPct val="100000"/>
              </a:lnSpc>
              <a:buNone/>
            </a:pPr>
            <a:r>
              <a:rPr lang="en-GB" sz="2000" dirty="0"/>
              <a:t>In case of a </a:t>
            </a:r>
            <a:r>
              <a:rPr lang="en-GB" sz="2000" u="sng" dirty="0"/>
              <a:t>Global Fellowship</a:t>
            </a:r>
            <a:r>
              <a:rPr lang="en-GB" sz="2000" dirty="0"/>
              <a:t>: explain the practical issues and the help by the Welcome Centre/International Office: flat hunting, insurances, dealing with public authorities…</a:t>
            </a:r>
          </a:p>
          <a:p>
            <a:pPr>
              <a:lnSpc>
                <a:spcPct val="100000"/>
              </a:lnSpc>
              <a:buFont typeface="Arial" panose="020B0604020202020204" pitchFamily="34" charset="0"/>
              <a:buChar char="•"/>
            </a:pPr>
            <a:endParaRPr lang="en-GB" sz="2000" dirty="0"/>
          </a:p>
          <a:p>
            <a:pPr marL="285750" indent="-285750">
              <a:lnSpc>
                <a:spcPct val="100000"/>
              </a:lnSpc>
              <a:buFont typeface="Arial" panose="020B0604020202020204" pitchFamily="34" charset="0"/>
              <a:buChar char="•"/>
              <a:tabLst>
                <a:tab pos="336947" algn="l"/>
                <a:tab pos="534591" algn="l"/>
                <a:tab pos="673894" algn="l"/>
                <a:tab pos="1012031" algn="l"/>
                <a:tab pos="1348979" algn="l"/>
                <a:tab pos="1687116" algn="l"/>
                <a:tab pos="2024063" algn="l"/>
              </a:tabLst>
            </a:pPr>
            <a:endParaRPr lang="en-US" sz="2000" dirty="0"/>
          </a:p>
          <a:p>
            <a:pPr marL="285750" indent="-285750">
              <a:lnSpc>
                <a:spcPct val="100000"/>
              </a:lnSpc>
              <a:buFont typeface="Arial" panose="020B0604020202020204" pitchFamily="34" charset="0"/>
              <a:buChar char="•"/>
            </a:pPr>
            <a:endParaRPr lang="en-US" altLang="de-DE" sz="2400" dirty="0"/>
          </a:p>
          <a:p>
            <a:pPr marL="171450" indent="-171450">
              <a:lnSpc>
                <a:spcPct val="100000"/>
              </a:lnSpc>
              <a:buFont typeface="Arial" panose="020B0604020202020204" pitchFamily="34" charset="0"/>
              <a:buChar char="•"/>
            </a:pPr>
            <a:endParaRPr lang="en-GB" sz="2400" dirty="0">
              <a:sym typeface="Wingdings" panose="05000000000000000000" pitchFamily="2" charset="2"/>
            </a:endParaRP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50</a:t>
            </a:fld>
            <a:endParaRPr lang="pl-PL">
              <a:solidFill>
                <a:prstClr val="black">
                  <a:tint val="75000"/>
                </a:prstClr>
              </a:solidFill>
            </a:endParaRPr>
          </a:p>
        </p:txBody>
      </p:sp>
    </p:spTree>
    <p:extLst>
      <p:ext uri="{BB962C8B-B14F-4D97-AF65-F5344CB8AC3E}">
        <p14:creationId xmlns:p14="http://schemas.microsoft.com/office/powerpoint/2010/main" val="2240907436"/>
      </p:ext>
    </p:extLst>
  </p:cSld>
  <p:clrMapOvr>
    <a:overrideClrMapping bg1="lt1" tx1="dk1" bg2="lt2" tx2="dk2" accent1="accent1" accent2="accent2" accent3="accent3" accent4="accent4" accent5="accent5" accent6="accent6" hlink="hlink" folHlink="folHlink"/>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6836FD-6370-4C84-A358-5208D5C034C6}"/>
              </a:ext>
            </a:extLst>
          </p:cNvPr>
          <p:cNvSpPr>
            <a:spLocks noGrp="1"/>
          </p:cNvSpPr>
          <p:nvPr>
            <p:ph type="title"/>
          </p:nvPr>
        </p:nvSpPr>
        <p:spPr/>
        <p:txBody>
          <a:bodyPr/>
          <a:lstStyle/>
          <a:p>
            <a:r>
              <a:rPr lang="en-GB" dirty="0"/>
              <a:t>Part B- Implementation</a:t>
            </a:r>
            <a:endParaRPr lang="de-DE" dirty="0"/>
          </a:p>
        </p:txBody>
      </p:sp>
      <p:sp>
        <p:nvSpPr>
          <p:cNvPr id="3" name="Inhaltsplatzhalter 2">
            <a:extLst>
              <a:ext uri="{FF2B5EF4-FFF2-40B4-BE49-F238E27FC236}">
                <a16:creationId xmlns:a16="http://schemas.microsoft.com/office/drawing/2014/main" id="{0AA7029E-F18E-4D06-AFD7-4C80446569DB}"/>
              </a:ext>
            </a:extLst>
          </p:cNvPr>
          <p:cNvSpPr>
            <a:spLocks noGrp="1"/>
          </p:cNvSpPr>
          <p:nvPr>
            <p:ph idx="1"/>
          </p:nvPr>
        </p:nvSpPr>
        <p:spPr/>
        <p:txBody>
          <a:bodyPr/>
          <a:lstStyle/>
          <a:p>
            <a:pPr marL="0" indent="0">
              <a:lnSpc>
                <a:spcPct val="100000"/>
              </a:lnSpc>
              <a:buNone/>
              <a:tabLst>
                <a:tab pos="336947" algn="l"/>
                <a:tab pos="534591" algn="l"/>
                <a:tab pos="673894" algn="l"/>
                <a:tab pos="1012031" algn="l"/>
                <a:tab pos="1348979" algn="l"/>
                <a:tab pos="1687116" algn="l"/>
                <a:tab pos="2024063" algn="l"/>
              </a:tabLst>
            </a:pPr>
            <a:r>
              <a:rPr lang="en-GB" altLang="de-DE" sz="2000" dirty="0"/>
              <a:t>Conclusion:</a:t>
            </a:r>
            <a:br>
              <a:rPr lang="en-GB" altLang="de-DE" sz="2000" dirty="0"/>
            </a:br>
            <a:endParaRPr lang="en-GB" altLang="de-DE" sz="2000" dirty="0"/>
          </a:p>
          <a:p>
            <a:pPr>
              <a:tabLst>
                <a:tab pos="336947" algn="l"/>
                <a:tab pos="534591" algn="l"/>
                <a:tab pos="673894" algn="l"/>
                <a:tab pos="1012031" algn="l"/>
                <a:tab pos="1348979" algn="l"/>
                <a:tab pos="1687116" algn="l"/>
                <a:tab pos="2024063" algn="l"/>
              </a:tabLst>
            </a:pPr>
            <a:r>
              <a:rPr lang="en-GB" altLang="de-DE" sz="2000" dirty="0"/>
              <a:t>Write a short and concise statement why this project in exactly this constellation (you, the host (expertise and infrastructure), the proposed research with its great goals and expected results) must be considered as outstanding/is a perfect match. It is synergetic and bigger than the sum of its parts. </a:t>
            </a:r>
          </a:p>
          <a:p>
            <a:pPr marL="0" indent="0">
              <a:lnSpc>
                <a:spcPct val="100000"/>
              </a:lnSpc>
              <a:buNone/>
            </a:pPr>
            <a:endParaRPr lang="en-GB" altLang="de-DE" sz="2000" dirty="0"/>
          </a:p>
          <a:p>
            <a:pPr marL="0" indent="0">
              <a:lnSpc>
                <a:spcPct val="100000"/>
              </a:lnSpc>
              <a:buNone/>
            </a:pPr>
            <a:r>
              <a:rPr lang="en-GB" altLang="de-DE" sz="2000" dirty="0"/>
              <a:t>Make the reviewer think “Wow! This has to be funded without ifs and buts.“</a:t>
            </a:r>
          </a:p>
          <a:p>
            <a:endParaRPr lang="de-DE" dirty="0"/>
          </a:p>
        </p:txBody>
      </p:sp>
      <p:sp>
        <p:nvSpPr>
          <p:cNvPr id="4" name="Foliennummernplatzhalter 3">
            <a:extLst>
              <a:ext uri="{FF2B5EF4-FFF2-40B4-BE49-F238E27FC236}">
                <a16:creationId xmlns:a16="http://schemas.microsoft.com/office/drawing/2014/main" id="{D95EF0C9-4EFB-47FC-AC55-78354C41026F}"/>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51</a:t>
            </a:fld>
            <a:endParaRPr lang="pl-PL">
              <a:solidFill>
                <a:prstClr val="black">
                  <a:tint val="75000"/>
                </a:prstClr>
              </a:solidFill>
            </a:endParaRPr>
          </a:p>
        </p:txBody>
      </p:sp>
    </p:spTree>
    <p:extLst>
      <p:ext uri="{BB962C8B-B14F-4D97-AF65-F5344CB8AC3E}">
        <p14:creationId xmlns:p14="http://schemas.microsoft.com/office/powerpoint/2010/main" val="11780147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6836FD-6370-4C84-A358-5208D5C034C6}"/>
              </a:ext>
            </a:extLst>
          </p:cNvPr>
          <p:cNvSpPr>
            <a:spLocks noGrp="1"/>
          </p:cNvSpPr>
          <p:nvPr>
            <p:ph type="title"/>
          </p:nvPr>
        </p:nvSpPr>
        <p:spPr/>
        <p:txBody>
          <a:bodyPr/>
          <a:lstStyle/>
          <a:p>
            <a:r>
              <a:rPr lang="en-GB" dirty="0"/>
              <a:t>Part B- Implementation EXCERCISE</a:t>
            </a:r>
            <a:endParaRPr lang="de-DE" dirty="0"/>
          </a:p>
        </p:txBody>
      </p:sp>
      <p:sp>
        <p:nvSpPr>
          <p:cNvPr id="3" name="Inhaltsplatzhalter 2">
            <a:extLst>
              <a:ext uri="{FF2B5EF4-FFF2-40B4-BE49-F238E27FC236}">
                <a16:creationId xmlns:a16="http://schemas.microsoft.com/office/drawing/2014/main" id="{0AA7029E-F18E-4D06-AFD7-4C80446569DB}"/>
              </a:ext>
            </a:extLst>
          </p:cNvPr>
          <p:cNvSpPr>
            <a:spLocks noGrp="1"/>
          </p:cNvSpPr>
          <p:nvPr>
            <p:ph idx="1"/>
          </p:nvPr>
        </p:nvSpPr>
        <p:spPr>
          <a:xfrm>
            <a:off x="457200" y="1216960"/>
            <a:ext cx="8229600" cy="4909204"/>
          </a:xfrm>
        </p:spPr>
        <p:txBody>
          <a:bodyPr/>
          <a:lstStyle/>
          <a:p>
            <a:r>
              <a:rPr lang="de-DE" b="0" dirty="0" err="1"/>
              <a:t>Each</a:t>
            </a:r>
            <a:r>
              <a:rPr lang="de-DE" b="0" dirty="0"/>
              <a:t> </a:t>
            </a:r>
            <a:r>
              <a:rPr lang="de-DE" b="0" dirty="0" err="1"/>
              <a:t>group</a:t>
            </a:r>
            <a:r>
              <a:rPr lang="de-DE" b="0" dirty="0"/>
              <a:t> </a:t>
            </a:r>
            <a:r>
              <a:rPr lang="de-DE" b="0" dirty="0" err="1"/>
              <a:t>downloads</a:t>
            </a:r>
            <a:r>
              <a:rPr lang="de-DE" b="0" dirty="0"/>
              <a:t> a </a:t>
            </a:r>
            <a:r>
              <a:rPr lang="de-DE" b="0" dirty="0" err="1"/>
              <a:t>word</a:t>
            </a:r>
            <a:r>
              <a:rPr lang="de-DE" b="0" dirty="0"/>
              <a:t> </a:t>
            </a:r>
            <a:r>
              <a:rPr lang="de-DE" b="0" dirty="0" err="1"/>
              <a:t>document</a:t>
            </a:r>
            <a:r>
              <a:rPr lang="de-DE" b="0" dirty="0"/>
              <a:t> (</a:t>
            </a:r>
            <a:r>
              <a:rPr lang="de-DE" b="0" dirty="0" err="1"/>
              <a:t>see</a:t>
            </a:r>
            <a:r>
              <a:rPr lang="de-DE" b="0" dirty="0"/>
              <a:t> Chat) </a:t>
            </a:r>
            <a:r>
              <a:rPr lang="de-DE" b="0" dirty="0" err="1"/>
              <a:t>with</a:t>
            </a:r>
            <a:r>
              <a:rPr lang="de-DE" b="0" dirty="0"/>
              <a:t> </a:t>
            </a:r>
            <a:r>
              <a:rPr lang="de-DE" b="0" dirty="0" err="1"/>
              <a:t>statements</a:t>
            </a:r>
            <a:r>
              <a:rPr lang="de-DE" b="0" dirty="0"/>
              <a:t> on different </a:t>
            </a:r>
            <a:r>
              <a:rPr lang="de-DE" b="0" dirty="0" err="1"/>
              <a:t>parts</a:t>
            </a:r>
            <a:r>
              <a:rPr lang="de-DE" b="0" dirty="0"/>
              <a:t> </a:t>
            </a:r>
            <a:r>
              <a:rPr lang="de-DE" b="0" dirty="0" err="1"/>
              <a:t>of</a:t>
            </a:r>
            <a:r>
              <a:rPr lang="de-DE" b="0" dirty="0"/>
              <a:t> </a:t>
            </a:r>
            <a:r>
              <a:rPr lang="de-DE" b="0" dirty="0" err="1"/>
              <a:t>the</a:t>
            </a:r>
            <a:r>
              <a:rPr lang="de-DE" b="0" dirty="0"/>
              <a:t> </a:t>
            </a:r>
            <a:r>
              <a:rPr lang="de-DE" b="0" dirty="0" err="1"/>
              <a:t>implementation</a:t>
            </a:r>
            <a:r>
              <a:rPr lang="de-DE" b="0" dirty="0"/>
              <a:t> </a:t>
            </a:r>
            <a:r>
              <a:rPr lang="de-DE" b="0" dirty="0" err="1"/>
              <a:t>section</a:t>
            </a:r>
            <a:r>
              <a:rPr lang="de-DE" b="0" dirty="0"/>
              <a:t>, </a:t>
            </a:r>
            <a:r>
              <a:rPr lang="de-DE" b="0" dirty="0" err="1"/>
              <a:t>taken</a:t>
            </a:r>
            <a:r>
              <a:rPr lang="de-DE" b="0" dirty="0"/>
              <a:t> </a:t>
            </a:r>
            <a:r>
              <a:rPr lang="de-DE" b="0" dirty="0" err="1"/>
              <a:t>from</a:t>
            </a:r>
            <a:r>
              <a:rPr lang="de-DE" b="0" dirty="0"/>
              <a:t> </a:t>
            </a:r>
            <a:r>
              <a:rPr lang="de-DE" b="0" dirty="0" err="1"/>
              <a:t>the</a:t>
            </a:r>
            <a:r>
              <a:rPr lang="de-DE" b="0" dirty="0"/>
              <a:t> Evaluation Summary Reports</a:t>
            </a:r>
          </a:p>
          <a:p>
            <a:r>
              <a:rPr lang="de-DE" b="0" dirty="0" err="1"/>
              <a:t>You</a:t>
            </a:r>
            <a:r>
              <a:rPr lang="de-DE" b="0" dirty="0"/>
              <a:t> </a:t>
            </a:r>
            <a:r>
              <a:rPr lang="de-DE" b="0" dirty="0" err="1"/>
              <a:t>now</a:t>
            </a:r>
            <a:r>
              <a:rPr lang="de-DE" b="0" dirty="0"/>
              <a:t> </a:t>
            </a:r>
            <a:r>
              <a:rPr lang="de-DE" b="0" dirty="0" err="1"/>
              <a:t>need</a:t>
            </a:r>
            <a:r>
              <a:rPr lang="de-DE" b="0" dirty="0"/>
              <a:t> </a:t>
            </a:r>
            <a:r>
              <a:rPr lang="de-DE" b="0" dirty="0" err="1"/>
              <a:t>to</a:t>
            </a:r>
            <a:r>
              <a:rPr lang="de-DE" b="0" dirty="0"/>
              <a:t> </a:t>
            </a:r>
            <a:r>
              <a:rPr lang="de-DE" b="0" dirty="0" err="1"/>
              <a:t>discuss</a:t>
            </a:r>
            <a:r>
              <a:rPr lang="de-DE" b="0" dirty="0"/>
              <a:t> and </a:t>
            </a:r>
            <a:r>
              <a:rPr lang="de-DE" b="0" dirty="0" err="1"/>
              <a:t>then</a:t>
            </a:r>
            <a:r>
              <a:rPr lang="de-DE" b="0" dirty="0"/>
              <a:t> </a:t>
            </a:r>
            <a:r>
              <a:rPr lang="de-DE" b="0" dirty="0" err="1"/>
              <a:t>decide</a:t>
            </a:r>
            <a:r>
              <a:rPr lang="de-DE" b="0" dirty="0"/>
              <a:t> </a:t>
            </a:r>
            <a:r>
              <a:rPr lang="de-DE" b="0" dirty="0" err="1"/>
              <a:t>to</a:t>
            </a:r>
            <a:r>
              <a:rPr lang="de-DE" b="0" dirty="0"/>
              <a:t> </a:t>
            </a:r>
            <a:r>
              <a:rPr lang="de-DE" b="0" dirty="0" err="1"/>
              <a:t>which</a:t>
            </a:r>
            <a:r>
              <a:rPr lang="de-DE" b="0" dirty="0"/>
              <a:t> </a:t>
            </a:r>
            <a:r>
              <a:rPr lang="de-DE" b="0" dirty="0" err="1"/>
              <a:t>category</a:t>
            </a:r>
            <a:r>
              <a:rPr lang="de-DE" b="0" dirty="0"/>
              <a:t> </a:t>
            </a:r>
            <a:r>
              <a:rPr lang="de-DE" b="0" dirty="0" err="1"/>
              <a:t>each</a:t>
            </a:r>
            <a:r>
              <a:rPr lang="de-DE" b="0" dirty="0"/>
              <a:t> </a:t>
            </a:r>
            <a:r>
              <a:rPr lang="de-DE" b="0" dirty="0" err="1"/>
              <a:t>statement</a:t>
            </a:r>
            <a:r>
              <a:rPr lang="de-DE" b="0" dirty="0"/>
              <a:t> </a:t>
            </a:r>
            <a:r>
              <a:rPr lang="de-DE" b="0" dirty="0" err="1"/>
              <a:t>belongs</a:t>
            </a:r>
            <a:r>
              <a:rPr lang="de-DE" b="0" dirty="0"/>
              <a:t> and </a:t>
            </a:r>
            <a:r>
              <a:rPr lang="de-DE" b="0" dirty="0" err="1"/>
              <a:t>whether</a:t>
            </a:r>
            <a:r>
              <a:rPr lang="de-DE" b="0" dirty="0"/>
              <a:t> </a:t>
            </a:r>
            <a:r>
              <a:rPr lang="de-DE" b="0" dirty="0" err="1"/>
              <a:t>it</a:t>
            </a:r>
            <a:r>
              <a:rPr lang="de-DE" b="0" dirty="0"/>
              <a:t> </a:t>
            </a:r>
            <a:r>
              <a:rPr lang="de-DE" b="0" dirty="0" err="1"/>
              <a:t>is</a:t>
            </a:r>
            <a:r>
              <a:rPr lang="de-DE" b="0" dirty="0"/>
              <a:t> negative </a:t>
            </a:r>
            <a:r>
              <a:rPr lang="de-DE" b="0" dirty="0" err="1"/>
              <a:t>or</a:t>
            </a:r>
            <a:r>
              <a:rPr lang="de-DE" b="0" dirty="0"/>
              <a:t> positive</a:t>
            </a:r>
          </a:p>
          <a:p>
            <a:r>
              <a:rPr lang="de-DE" b="0" dirty="0"/>
              <a:t>Copy and </a:t>
            </a:r>
            <a:r>
              <a:rPr lang="de-DE" b="0" dirty="0" err="1"/>
              <a:t>paste</a:t>
            </a:r>
            <a:r>
              <a:rPr lang="de-DE" b="0" dirty="0"/>
              <a:t> </a:t>
            </a:r>
            <a:r>
              <a:rPr lang="de-DE" b="0" dirty="0" err="1"/>
              <a:t>each</a:t>
            </a:r>
            <a:r>
              <a:rPr lang="de-DE" b="0" dirty="0"/>
              <a:t> </a:t>
            </a:r>
            <a:r>
              <a:rPr lang="de-DE" b="0" dirty="0" err="1"/>
              <a:t>statement</a:t>
            </a:r>
            <a:r>
              <a:rPr lang="de-DE" b="0" dirty="0"/>
              <a:t> </a:t>
            </a:r>
            <a:r>
              <a:rPr lang="de-DE" b="0" dirty="0" err="1"/>
              <a:t>to</a:t>
            </a:r>
            <a:r>
              <a:rPr lang="de-DE" b="0" dirty="0"/>
              <a:t> a </a:t>
            </a:r>
            <a:r>
              <a:rPr lang="de-DE" b="0" dirty="0" err="1"/>
              <a:t>sticky</a:t>
            </a:r>
            <a:r>
              <a:rPr lang="de-DE" b="0" dirty="0"/>
              <a:t> </a:t>
            </a:r>
            <a:r>
              <a:rPr lang="de-DE" b="0" dirty="0" err="1"/>
              <a:t>note</a:t>
            </a:r>
            <a:r>
              <a:rPr lang="de-DE" b="0" dirty="0"/>
              <a:t> and </a:t>
            </a:r>
            <a:r>
              <a:rPr lang="de-DE" b="0" dirty="0" err="1"/>
              <a:t>put</a:t>
            </a:r>
            <a:r>
              <a:rPr lang="de-DE" b="0" dirty="0"/>
              <a:t> </a:t>
            </a:r>
            <a:r>
              <a:rPr lang="de-DE" b="0" dirty="0" err="1"/>
              <a:t>the</a:t>
            </a:r>
            <a:r>
              <a:rPr lang="de-DE" b="0" dirty="0"/>
              <a:t> </a:t>
            </a:r>
            <a:r>
              <a:rPr lang="de-DE" b="0" dirty="0" err="1"/>
              <a:t>sticky</a:t>
            </a:r>
            <a:r>
              <a:rPr lang="de-DE" b="0" dirty="0"/>
              <a:t> </a:t>
            </a:r>
            <a:r>
              <a:rPr lang="de-DE" b="0" dirty="0" err="1"/>
              <a:t>notes</a:t>
            </a:r>
            <a:r>
              <a:rPr lang="de-DE" b="0" dirty="0"/>
              <a:t> in </a:t>
            </a:r>
            <a:r>
              <a:rPr lang="de-DE" b="0" dirty="0" err="1"/>
              <a:t>the</a:t>
            </a:r>
            <a:r>
              <a:rPr lang="de-DE" b="0" dirty="0"/>
              <a:t> </a:t>
            </a:r>
            <a:r>
              <a:rPr lang="de-DE" b="0" dirty="0" err="1"/>
              <a:t>corresponding</a:t>
            </a:r>
            <a:r>
              <a:rPr lang="de-DE" b="0" dirty="0"/>
              <a:t> </a:t>
            </a:r>
            <a:r>
              <a:rPr lang="de-DE" b="0" dirty="0" err="1"/>
              <a:t>column</a:t>
            </a:r>
            <a:r>
              <a:rPr lang="de-DE" b="0" dirty="0"/>
              <a:t> </a:t>
            </a:r>
            <a:r>
              <a:rPr lang="de-DE" b="0" dirty="0" err="1"/>
              <a:t>of</a:t>
            </a:r>
            <a:r>
              <a:rPr lang="de-DE" b="0" dirty="0"/>
              <a:t> </a:t>
            </a:r>
            <a:r>
              <a:rPr lang="de-DE" b="0" dirty="0" err="1"/>
              <a:t>the</a:t>
            </a:r>
            <a:r>
              <a:rPr lang="de-DE" b="0" dirty="0"/>
              <a:t> </a:t>
            </a:r>
            <a:r>
              <a:rPr lang="de-DE" b="0" dirty="0" err="1"/>
              <a:t>table</a:t>
            </a:r>
            <a:endParaRPr lang="de-DE" b="0" dirty="0"/>
          </a:p>
          <a:p>
            <a:endParaRPr lang="de-DE" dirty="0"/>
          </a:p>
          <a:p>
            <a:endParaRPr lang="en-GB" dirty="0"/>
          </a:p>
          <a:p>
            <a:endParaRPr lang="en-GB" dirty="0"/>
          </a:p>
          <a:p>
            <a:endParaRPr lang="en-GB" dirty="0"/>
          </a:p>
          <a:p>
            <a:r>
              <a:rPr lang="en-GB" b="0" dirty="0"/>
              <a:t>Take a sticky note by clicking the button circled in red</a:t>
            </a:r>
          </a:p>
          <a:p>
            <a:r>
              <a:rPr lang="en-GB" b="0" dirty="0"/>
              <a:t>Choose a colour by clicking on the sticky note, then click on the concept board to make your sticky note appear there</a:t>
            </a:r>
          </a:p>
          <a:p>
            <a:r>
              <a:rPr lang="en-GB" b="0" dirty="0"/>
              <a:t>Click on the symbol circled in blue to be able to write on your sticky note</a:t>
            </a:r>
          </a:p>
          <a:p>
            <a:endParaRPr lang="de-DE" dirty="0"/>
          </a:p>
        </p:txBody>
      </p:sp>
      <p:sp>
        <p:nvSpPr>
          <p:cNvPr id="4" name="Foliennummernplatzhalter 3">
            <a:extLst>
              <a:ext uri="{FF2B5EF4-FFF2-40B4-BE49-F238E27FC236}">
                <a16:creationId xmlns:a16="http://schemas.microsoft.com/office/drawing/2014/main" id="{D95EF0C9-4EFB-47FC-AC55-78354C41026F}"/>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52</a:t>
            </a:fld>
            <a:endParaRPr lang="pl-PL">
              <a:solidFill>
                <a:prstClr val="black">
                  <a:tint val="75000"/>
                </a:prstClr>
              </a:solidFill>
            </a:endParaRPr>
          </a:p>
        </p:txBody>
      </p:sp>
      <p:pic>
        <p:nvPicPr>
          <p:cNvPr id="9" name="Grafik 8">
            <a:extLst>
              <a:ext uri="{FF2B5EF4-FFF2-40B4-BE49-F238E27FC236}">
                <a16:creationId xmlns:a16="http://schemas.microsoft.com/office/drawing/2014/main" id="{0C458931-84C8-4871-8CA4-6FD99D56246B}"/>
              </a:ext>
            </a:extLst>
          </p:cNvPr>
          <p:cNvPicPr>
            <a:picLocks noChangeAspect="1"/>
          </p:cNvPicPr>
          <p:nvPr/>
        </p:nvPicPr>
        <p:blipFill>
          <a:blip r:embed="rId3"/>
          <a:stretch>
            <a:fillRect/>
          </a:stretch>
        </p:blipFill>
        <p:spPr>
          <a:xfrm>
            <a:off x="6406963" y="3378573"/>
            <a:ext cx="1957107" cy="1200456"/>
          </a:xfrm>
          <a:prstGeom prst="rect">
            <a:avLst/>
          </a:prstGeom>
        </p:spPr>
      </p:pic>
      <p:pic>
        <p:nvPicPr>
          <p:cNvPr id="10" name="Grafik 9">
            <a:extLst>
              <a:ext uri="{FF2B5EF4-FFF2-40B4-BE49-F238E27FC236}">
                <a16:creationId xmlns:a16="http://schemas.microsoft.com/office/drawing/2014/main" id="{30C503E3-E931-4586-B1B1-E2D9813EBA90}"/>
              </a:ext>
            </a:extLst>
          </p:cNvPr>
          <p:cNvPicPr>
            <a:picLocks noChangeAspect="1"/>
          </p:cNvPicPr>
          <p:nvPr/>
        </p:nvPicPr>
        <p:blipFill>
          <a:blip r:embed="rId4"/>
          <a:stretch>
            <a:fillRect/>
          </a:stretch>
        </p:blipFill>
        <p:spPr>
          <a:xfrm>
            <a:off x="703849" y="3378573"/>
            <a:ext cx="5629995" cy="1285875"/>
          </a:xfrm>
          <a:prstGeom prst="rect">
            <a:avLst/>
          </a:prstGeom>
          <a:noFill/>
        </p:spPr>
      </p:pic>
      <p:sp>
        <p:nvSpPr>
          <p:cNvPr id="11" name="Ellipse 10">
            <a:extLst>
              <a:ext uri="{FF2B5EF4-FFF2-40B4-BE49-F238E27FC236}">
                <a16:creationId xmlns:a16="http://schemas.microsoft.com/office/drawing/2014/main" id="{B6747754-ED5E-4C6C-B273-61A42C148F6A}"/>
              </a:ext>
            </a:extLst>
          </p:cNvPr>
          <p:cNvSpPr/>
          <p:nvPr/>
        </p:nvSpPr>
        <p:spPr>
          <a:xfrm>
            <a:off x="4222378" y="3305129"/>
            <a:ext cx="699244" cy="7328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n>
                <a:solidFill>
                  <a:srgbClr val="FF0000"/>
                </a:solidFill>
              </a:ln>
            </a:endParaRPr>
          </a:p>
        </p:txBody>
      </p:sp>
      <p:sp>
        <p:nvSpPr>
          <p:cNvPr id="12" name="Ellipse 11">
            <a:extLst>
              <a:ext uri="{FF2B5EF4-FFF2-40B4-BE49-F238E27FC236}">
                <a16:creationId xmlns:a16="http://schemas.microsoft.com/office/drawing/2014/main" id="{811B378B-198B-44D9-B320-83449BE84DCE}"/>
              </a:ext>
            </a:extLst>
          </p:cNvPr>
          <p:cNvSpPr/>
          <p:nvPr/>
        </p:nvSpPr>
        <p:spPr>
          <a:xfrm>
            <a:off x="6573320" y="3753074"/>
            <a:ext cx="452718" cy="5109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84141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lstStyle/>
          <a:p>
            <a:pPr marL="0" indent="0">
              <a:lnSpc>
                <a:spcPct val="100000"/>
              </a:lnSpc>
              <a:spcAft>
                <a:spcPts val="450"/>
              </a:spcAft>
              <a:buNone/>
              <a:tabLst>
                <a:tab pos="336947" algn="l"/>
                <a:tab pos="534591" algn="l"/>
                <a:tab pos="673894" algn="l"/>
                <a:tab pos="1012031" algn="l"/>
                <a:tab pos="1348979" algn="l"/>
                <a:tab pos="1687116" algn="l"/>
                <a:tab pos="2024063" algn="l"/>
              </a:tabLst>
            </a:pPr>
            <a:r>
              <a:rPr lang="en-GB" sz="2000" dirty="0">
                <a:solidFill>
                  <a:srgbClr val="0778A5"/>
                </a:solidFill>
              </a:rPr>
              <a:t>B.1.2 	</a:t>
            </a:r>
            <a:r>
              <a:rPr lang="en-US" sz="2000" dirty="0">
                <a:solidFill>
                  <a:srgbClr val="0778A5"/>
                </a:solidFill>
              </a:rPr>
              <a:t>Soundness of the proposed </a:t>
            </a:r>
            <a:r>
              <a:rPr lang="en-US" sz="2000" u="sng" dirty="0">
                <a:solidFill>
                  <a:srgbClr val="0778A5"/>
                </a:solidFill>
              </a:rPr>
              <a:t>methodology</a:t>
            </a:r>
            <a:r>
              <a:rPr lang="en-US" sz="2000" dirty="0">
                <a:solidFill>
                  <a:srgbClr val="0778A5"/>
                </a:solidFill>
              </a:rPr>
              <a:t> (including </a:t>
            </a:r>
            <a:r>
              <a:rPr lang="en-US" sz="2000" u="sng" dirty="0">
                <a:solidFill>
                  <a:srgbClr val="0778A5"/>
                </a:solidFill>
              </a:rPr>
              <a:t>interdisciplinary approaches</a:t>
            </a:r>
            <a:r>
              <a:rPr lang="en-US" sz="2000" dirty="0">
                <a:solidFill>
                  <a:srgbClr val="0778A5"/>
                </a:solidFill>
              </a:rPr>
              <a:t>, consideration of the </a:t>
            </a:r>
            <a:r>
              <a:rPr lang="en-US" sz="2000" u="sng" dirty="0">
                <a:solidFill>
                  <a:srgbClr val="0778A5"/>
                </a:solidFill>
              </a:rPr>
              <a:t>gender dimension and other diversity aspects</a:t>
            </a:r>
            <a:r>
              <a:rPr lang="en-US" sz="2000" dirty="0">
                <a:solidFill>
                  <a:srgbClr val="0778A5"/>
                </a:solidFill>
              </a:rPr>
              <a:t> if relevant for the research project, and the quality and appropriateness of </a:t>
            </a:r>
            <a:r>
              <a:rPr lang="en-US" sz="2000" u="sng" dirty="0">
                <a:solidFill>
                  <a:srgbClr val="0778A5"/>
                </a:solidFill>
              </a:rPr>
              <a:t>open science</a:t>
            </a:r>
            <a:r>
              <a:rPr lang="en-US" sz="2000" dirty="0">
                <a:solidFill>
                  <a:srgbClr val="0778A5"/>
                </a:solidFill>
              </a:rPr>
              <a:t> practices)</a:t>
            </a:r>
            <a:endParaRPr lang="en-GB" sz="2000" dirty="0"/>
          </a:p>
          <a:p>
            <a:pPr>
              <a:lnSpc>
                <a:spcPct val="100000"/>
              </a:lnSpc>
            </a:pPr>
            <a:endParaRPr lang="en-GB" dirty="0"/>
          </a:p>
          <a:p>
            <a:pPr>
              <a:lnSpc>
                <a:spcPct val="100000"/>
              </a:lnSpc>
            </a:pPr>
            <a:r>
              <a:rPr lang="en-GB" dirty="0"/>
              <a:t>Research methodology and approach: highlight the type of research and innovation activities proposed and connect them distinctively to your objectives</a:t>
            </a:r>
          </a:p>
          <a:p>
            <a:pPr marL="0" indent="0">
              <a:lnSpc>
                <a:spcPct val="100000"/>
              </a:lnSpc>
              <a:buNone/>
            </a:pPr>
            <a:endParaRPr lang="en-GB" dirty="0"/>
          </a:p>
          <a:p>
            <a:pPr>
              <a:lnSpc>
                <a:spcPct val="100000"/>
              </a:lnSpc>
            </a:pPr>
            <a:r>
              <a:rPr lang="en-GB" dirty="0"/>
              <a:t>Interdisciplinary aspects of the action (if relevant)</a:t>
            </a: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6</a:t>
            </a:fld>
            <a:endParaRPr lang="pl-PL">
              <a:solidFill>
                <a:prstClr val="black">
                  <a:tint val="75000"/>
                </a:prstClr>
              </a:solidFill>
            </a:endParaRPr>
          </a:p>
        </p:txBody>
      </p:sp>
    </p:spTree>
    <p:extLst>
      <p:ext uri="{BB962C8B-B14F-4D97-AF65-F5344CB8AC3E}">
        <p14:creationId xmlns:p14="http://schemas.microsoft.com/office/powerpoint/2010/main" val="8801660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lstStyle/>
          <a:p>
            <a:pPr marL="0" indent="0">
              <a:lnSpc>
                <a:spcPct val="100000"/>
              </a:lnSpc>
              <a:spcAft>
                <a:spcPts val="450"/>
              </a:spcAft>
              <a:buNone/>
              <a:tabLst>
                <a:tab pos="336947" algn="l"/>
                <a:tab pos="534591" algn="l"/>
                <a:tab pos="673894" algn="l"/>
                <a:tab pos="1012031" algn="l"/>
                <a:tab pos="1348979" algn="l"/>
                <a:tab pos="1687116" algn="l"/>
                <a:tab pos="2024063" algn="l"/>
              </a:tabLst>
            </a:pPr>
            <a:r>
              <a:rPr lang="en-GB" sz="2000" dirty="0">
                <a:solidFill>
                  <a:srgbClr val="00B0F0"/>
                </a:solidFill>
              </a:rPr>
              <a:t>Gender: </a:t>
            </a:r>
          </a:p>
          <a:p>
            <a:pPr marL="0" indent="0">
              <a:buNone/>
            </a:pPr>
            <a:endParaRPr lang="en-GB" sz="2000" dirty="0"/>
          </a:p>
          <a:p>
            <a:pPr algn="just"/>
            <a:r>
              <a:rPr lang="en-US" sz="2000" dirty="0"/>
              <a:t>Gender dimension in research content means integrating sex and gender analysis into research. </a:t>
            </a:r>
          </a:p>
          <a:p>
            <a:pPr algn="just"/>
            <a:r>
              <a:rPr lang="en-US" sz="2000" dirty="0"/>
              <a:t>In other words, taking into account biological characteristics (sex) and social/cultural features (gender) of both women and men in R&amp;I.</a:t>
            </a:r>
          </a:p>
          <a:p>
            <a:r>
              <a:rPr lang="es-ES" sz="2000" dirty="0" err="1"/>
              <a:t>Does</a:t>
            </a:r>
            <a:r>
              <a:rPr lang="es-ES" sz="2000" dirty="0"/>
              <a:t> </a:t>
            </a:r>
            <a:r>
              <a:rPr lang="es-ES" sz="2000" dirty="0" err="1"/>
              <a:t>it</a:t>
            </a:r>
            <a:r>
              <a:rPr lang="es-ES" sz="2000" dirty="0"/>
              <a:t> </a:t>
            </a:r>
            <a:r>
              <a:rPr lang="es-ES" sz="2000" dirty="0" err="1"/>
              <a:t>matter</a:t>
            </a:r>
            <a:r>
              <a:rPr lang="es-ES" sz="2000" dirty="0"/>
              <a:t> </a:t>
            </a:r>
            <a:r>
              <a:rPr lang="es-ES" sz="2000" dirty="0" err="1"/>
              <a:t>whether</a:t>
            </a:r>
            <a:r>
              <a:rPr lang="es-ES" sz="2000" dirty="0"/>
              <a:t> test </a:t>
            </a:r>
            <a:r>
              <a:rPr lang="es-ES" sz="2000" dirty="0" err="1"/>
              <a:t>persons</a:t>
            </a:r>
            <a:r>
              <a:rPr lang="es-ES" sz="2000" dirty="0"/>
              <a:t> are </a:t>
            </a:r>
            <a:r>
              <a:rPr lang="es-ES" sz="2000" dirty="0" err="1"/>
              <a:t>male</a:t>
            </a:r>
            <a:r>
              <a:rPr lang="es-ES" sz="2000" dirty="0"/>
              <a:t> </a:t>
            </a:r>
            <a:r>
              <a:rPr lang="es-ES" sz="2000" dirty="0" err="1"/>
              <a:t>or</a:t>
            </a:r>
            <a:r>
              <a:rPr lang="es-ES" sz="2000" dirty="0"/>
              <a:t> </a:t>
            </a:r>
            <a:r>
              <a:rPr lang="es-ES" sz="2000" dirty="0" err="1"/>
              <a:t>female</a:t>
            </a:r>
            <a:r>
              <a:rPr lang="es-ES" sz="2000" dirty="0"/>
              <a:t>?</a:t>
            </a:r>
          </a:p>
          <a:p>
            <a:r>
              <a:rPr lang="es-ES" sz="2000" dirty="0"/>
              <a:t>Will </a:t>
            </a:r>
            <a:r>
              <a:rPr lang="es-ES" sz="2000" dirty="0" err="1"/>
              <a:t>the</a:t>
            </a:r>
            <a:r>
              <a:rPr lang="es-ES" sz="2000" dirty="0"/>
              <a:t> </a:t>
            </a:r>
            <a:r>
              <a:rPr lang="es-ES" sz="2000" dirty="0" err="1"/>
              <a:t>results</a:t>
            </a:r>
            <a:r>
              <a:rPr lang="es-ES" sz="2000" dirty="0"/>
              <a:t> </a:t>
            </a:r>
            <a:r>
              <a:rPr lang="es-ES" sz="2000" dirty="0" err="1"/>
              <a:t>affect</a:t>
            </a:r>
            <a:r>
              <a:rPr lang="es-ES" sz="2000" dirty="0"/>
              <a:t> </a:t>
            </a:r>
            <a:r>
              <a:rPr lang="es-ES" sz="2000" dirty="0" err="1"/>
              <a:t>male</a:t>
            </a:r>
            <a:r>
              <a:rPr lang="es-ES" sz="2000" dirty="0"/>
              <a:t> and </a:t>
            </a:r>
            <a:r>
              <a:rPr lang="es-ES" sz="2000" dirty="0" err="1"/>
              <a:t>females</a:t>
            </a:r>
            <a:r>
              <a:rPr lang="es-ES" sz="2000" dirty="0"/>
              <a:t> in </a:t>
            </a:r>
            <a:r>
              <a:rPr lang="es-ES" sz="2000" dirty="0" err="1"/>
              <a:t>the</a:t>
            </a:r>
            <a:r>
              <a:rPr lang="es-ES" sz="2000" dirty="0"/>
              <a:t> </a:t>
            </a:r>
            <a:r>
              <a:rPr lang="es-ES" sz="2000" dirty="0" err="1"/>
              <a:t>same</a:t>
            </a:r>
            <a:r>
              <a:rPr lang="es-ES" sz="2000" dirty="0"/>
              <a:t> </a:t>
            </a:r>
            <a:r>
              <a:rPr lang="es-ES" sz="2000" dirty="0" err="1"/>
              <a:t>way</a:t>
            </a:r>
            <a:r>
              <a:rPr lang="es-ES" sz="2000" dirty="0"/>
              <a:t>?</a:t>
            </a:r>
          </a:p>
          <a:p>
            <a:r>
              <a:rPr lang="en-GB" sz="2000" dirty="0"/>
              <a:t>Video “</a:t>
            </a:r>
            <a:r>
              <a:rPr lang="da-DK" sz="2000" dirty="0">
                <a:solidFill>
                  <a:srgbClr val="4F81BD"/>
                </a:solidFill>
                <a:hlinkClick r:id="rId3">
                  <a:extLst>
                    <a:ext uri="{A12FA001-AC4F-418D-AE19-62706E023703}">
                      <ahyp:hlinkClr xmlns:ahyp="http://schemas.microsoft.com/office/drawing/2018/hyperlinkcolor" val="tx"/>
                    </a:ext>
                  </a:extLst>
                </a:hlinkClick>
              </a:rPr>
              <a:t>Understanding gender dimension for MSCA projects</a:t>
            </a:r>
            <a:r>
              <a:rPr lang="da-DK" sz="2000" dirty="0"/>
              <a:t>”</a:t>
            </a: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7</a:t>
            </a:fld>
            <a:endParaRPr lang="pl-PL">
              <a:solidFill>
                <a:prstClr val="black">
                  <a:tint val="75000"/>
                </a:prstClr>
              </a:solidFill>
            </a:endParaRPr>
          </a:p>
        </p:txBody>
      </p:sp>
    </p:spTree>
    <p:extLst>
      <p:ext uri="{BB962C8B-B14F-4D97-AF65-F5344CB8AC3E}">
        <p14:creationId xmlns:p14="http://schemas.microsoft.com/office/powerpoint/2010/main" val="1356563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179512" y="1052736"/>
            <a:ext cx="8820554" cy="4525963"/>
          </a:xfrm>
        </p:spPr>
        <p:txBody>
          <a:bodyPr>
            <a:noAutofit/>
          </a:bodyPr>
          <a:lstStyle/>
          <a:p>
            <a:pPr marL="355600" indent="0" fontAlgn="ctr">
              <a:buNone/>
            </a:pPr>
            <a:endParaRPr lang="es-ES_tradnl" sz="1800" dirty="0">
              <a:solidFill>
                <a:srgbClr val="00B0F0"/>
              </a:solidFill>
              <a:latin typeface="Verdana" panose="020B0604030504040204" pitchFamily="34" charset="0"/>
              <a:ea typeface="Verdana" panose="020B0604030504040204" pitchFamily="34" charset="0"/>
            </a:endParaRPr>
          </a:p>
          <a:p>
            <a:pPr marL="355600" indent="0" fontAlgn="ctr">
              <a:buNone/>
            </a:pPr>
            <a:r>
              <a:rPr lang="es-ES_tradnl" sz="1800" dirty="0">
                <a:solidFill>
                  <a:srgbClr val="00B0F0"/>
                </a:solidFill>
                <a:latin typeface="Verdana" panose="020B0604030504040204" pitchFamily="34" charset="0"/>
                <a:ea typeface="Verdana" panose="020B0604030504040204" pitchFamily="34" charset="0"/>
              </a:rPr>
              <a:t>Open </a:t>
            </a:r>
            <a:r>
              <a:rPr lang="es-ES_tradnl" sz="1800" dirty="0" err="1">
                <a:solidFill>
                  <a:srgbClr val="00B0F0"/>
                </a:solidFill>
                <a:latin typeface="Verdana" panose="020B0604030504040204" pitchFamily="34" charset="0"/>
                <a:ea typeface="Verdana" panose="020B0604030504040204" pitchFamily="34" charset="0"/>
              </a:rPr>
              <a:t>Science</a:t>
            </a:r>
            <a:r>
              <a:rPr lang="es-ES_tradnl" sz="1800" dirty="0">
                <a:solidFill>
                  <a:srgbClr val="00B0F0"/>
                </a:solidFill>
                <a:latin typeface="Verdana" panose="020B0604030504040204" pitchFamily="34" charset="0"/>
                <a:ea typeface="Verdana" panose="020B0604030504040204" pitchFamily="34" charset="0"/>
              </a:rPr>
              <a:t> </a:t>
            </a:r>
          </a:p>
          <a:p>
            <a:pPr fontAlgn="ctr"/>
            <a:r>
              <a:rPr lang="es-ES_tradnl" sz="1800" dirty="0" err="1">
                <a:latin typeface="Verdana" panose="020B0604030504040204" pitchFamily="34" charset="0"/>
                <a:ea typeface="Verdana" panose="020B0604030504040204" pitchFamily="34" charset="0"/>
              </a:rPr>
              <a:t>Applicants</a:t>
            </a:r>
            <a:r>
              <a:rPr lang="es-ES_tradnl" sz="1800" dirty="0">
                <a:latin typeface="Verdana" panose="020B0604030504040204" pitchFamily="34" charset="0"/>
                <a:ea typeface="Verdana" panose="020B0604030504040204" pitchFamily="34" charset="0"/>
              </a:rPr>
              <a:t> and </a:t>
            </a:r>
            <a:r>
              <a:rPr lang="es-ES_tradnl" sz="1800" dirty="0" err="1">
                <a:latin typeface="Verdana" panose="020B0604030504040204" pitchFamily="34" charset="0"/>
                <a:ea typeface="Verdana" panose="020B0604030504040204" pitchFamily="34" charset="0"/>
              </a:rPr>
              <a:t>beneficiaries</a:t>
            </a:r>
            <a:r>
              <a:rPr lang="es-ES_tradnl" sz="1800" dirty="0">
                <a:latin typeface="Verdana" panose="020B0604030504040204" pitchFamily="34" charset="0"/>
                <a:ea typeface="Verdana" panose="020B0604030504040204" pitchFamily="34" charset="0"/>
              </a:rPr>
              <a:t> </a:t>
            </a:r>
            <a:r>
              <a:rPr lang="es-ES_tradnl" sz="1800" dirty="0" err="1">
                <a:latin typeface="Verdana" panose="020B0604030504040204" pitchFamily="34" charset="0"/>
                <a:ea typeface="Verdana" panose="020B0604030504040204" pitchFamily="34" charset="0"/>
              </a:rPr>
              <a:t>should</a:t>
            </a:r>
            <a:r>
              <a:rPr lang="es-ES_tradnl" sz="1800" dirty="0">
                <a:latin typeface="Verdana" panose="020B0604030504040204" pitchFamily="34" charset="0"/>
                <a:ea typeface="Verdana" panose="020B0604030504040204" pitchFamily="34" charset="0"/>
              </a:rPr>
              <a:t> </a:t>
            </a:r>
            <a:r>
              <a:rPr lang="es-ES_tradnl" sz="1800" dirty="0" err="1">
                <a:latin typeface="Verdana" panose="020B0604030504040204" pitchFamily="34" charset="0"/>
                <a:ea typeface="Verdana" panose="020B0604030504040204" pitchFamily="34" charset="0"/>
              </a:rPr>
              <a:t>respect</a:t>
            </a:r>
            <a:r>
              <a:rPr lang="es-ES_tradnl" sz="1800" dirty="0">
                <a:latin typeface="Verdana" panose="020B0604030504040204" pitchFamily="34" charset="0"/>
                <a:ea typeface="Verdana" panose="020B0604030504040204" pitchFamily="34" charset="0"/>
              </a:rPr>
              <a:t> </a:t>
            </a:r>
            <a:r>
              <a:rPr lang="es-ES_tradnl" sz="1800" dirty="0" err="1">
                <a:latin typeface="Verdana" panose="020B0604030504040204" pitchFamily="34" charset="0"/>
                <a:ea typeface="Verdana" panose="020B0604030504040204" pitchFamily="34" charset="0"/>
              </a:rPr>
              <a:t>the</a:t>
            </a:r>
            <a:r>
              <a:rPr lang="es-ES_tradnl" sz="1800" dirty="0">
                <a:latin typeface="Verdana" panose="020B0604030504040204" pitchFamily="34" charset="0"/>
                <a:ea typeface="Verdana" panose="020B0604030504040204" pitchFamily="34" charset="0"/>
              </a:rPr>
              <a:t> </a:t>
            </a:r>
            <a:r>
              <a:rPr lang="es-ES_tradnl" sz="1800" dirty="0" err="1">
                <a:latin typeface="Verdana" panose="020B0604030504040204" pitchFamily="34" charset="0"/>
                <a:ea typeface="Verdana" panose="020B0604030504040204" pitchFamily="34" charset="0"/>
              </a:rPr>
              <a:t>Horizo</a:t>
            </a:r>
            <a:r>
              <a:rPr lang="es-ES_tradnl" dirty="0" err="1">
                <a:latin typeface="Verdana" panose="020B0604030504040204" pitchFamily="34" charset="0"/>
                <a:ea typeface="Verdana" panose="020B0604030504040204" pitchFamily="34" charset="0"/>
              </a:rPr>
              <a:t>n</a:t>
            </a:r>
            <a:r>
              <a:rPr lang="es-ES_tradnl" dirty="0">
                <a:latin typeface="Verdana" panose="020B0604030504040204" pitchFamily="34" charset="0"/>
                <a:ea typeface="Verdana" panose="020B0604030504040204" pitchFamily="34" charset="0"/>
              </a:rPr>
              <a:t> </a:t>
            </a:r>
            <a:r>
              <a:rPr lang="es-ES_tradnl" dirty="0" err="1">
                <a:latin typeface="Verdana" panose="020B0604030504040204" pitchFamily="34" charset="0"/>
                <a:ea typeface="Verdana" panose="020B0604030504040204" pitchFamily="34" charset="0"/>
              </a:rPr>
              <a:t>Europe</a:t>
            </a:r>
            <a:r>
              <a:rPr lang="es-ES_tradnl" dirty="0">
                <a:latin typeface="Verdana" panose="020B0604030504040204" pitchFamily="34" charset="0"/>
                <a:ea typeface="Verdana" panose="020B0604030504040204" pitchFamily="34" charset="0"/>
              </a:rPr>
              <a:t> </a:t>
            </a:r>
            <a:r>
              <a:rPr lang="es-ES_tradnl" sz="1800" dirty="0" err="1">
                <a:latin typeface="Verdana" panose="020B0604030504040204" pitchFamily="34" charset="0"/>
                <a:ea typeface="Verdana" panose="020B0604030504040204" pitchFamily="34" charset="0"/>
              </a:rPr>
              <a:t>strategic</a:t>
            </a:r>
            <a:r>
              <a:rPr lang="es-ES_tradnl" sz="1800" dirty="0">
                <a:latin typeface="Verdana" panose="020B0604030504040204" pitchFamily="34" charset="0"/>
                <a:ea typeface="Verdana" panose="020B0604030504040204" pitchFamily="34" charset="0"/>
              </a:rPr>
              <a:t> </a:t>
            </a:r>
            <a:r>
              <a:rPr lang="es-ES_tradnl" sz="1800" dirty="0" err="1">
                <a:latin typeface="Verdana" panose="020B0604030504040204" pitchFamily="34" charset="0"/>
                <a:ea typeface="Verdana" panose="020B0604030504040204" pitchFamily="34" charset="0"/>
              </a:rPr>
              <a:t>priority</a:t>
            </a:r>
            <a:r>
              <a:rPr lang="es-ES_tradnl" sz="1800" dirty="0">
                <a:latin typeface="Verdana" panose="020B0604030504040204" pitchFamily="34" charset="0"/>
                <a:ea typeface="Verdana" panose="020B0604030504040204" pitchFamily="34" charset="0"/>
              </a:rPr>
              <a:t> of Open </a:t>
            </a:r>
            <a:r>
              <a:rPr lang="es-ES_tradnl" sz="1800" dirty="0" err="1">
                <a:latin typeface="Verdana" panose="020B0604030504040204" pitchFamily="34" charset="0"/>
                <a:ea typeface="Verdana" panose="020B0604030504040204" pitchFamily="34" charset="0"/>
              </a:rPr>
              <a:t>Science</a:t>
            </a:r>
            <a:r>
              <a:rPr lang="es-ES_tradnl" sz="1800" dirty="0">
                <a:latin typeface="Verdana" panose="020B0604030504040204" pitchFamily="34" charset="0"/>
                <a:ea typeface="Verdana" panose="020B0604030504040204" pitchFamily="34" charset="0"/>
              </a:rPr>
              <a:t>. </a:t>
            </a:r>
          </a:p>
        </p:txBody>
      </p:sp>
      <p:pic>
        <p:nvPicPr>
          <p:cNvPr id="11" name="Imagen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661754" y="2468597"/>
            <a:ext cx="4395498" cy="2161293"/>
          </a:xfrm>
          <a:prstGeom prst="rect">
            <a:avLst/>
          </a:prstGeom>
        </p:spPr>
      </p:pic>
      <p:sp>
        <p:nvSpPr>
          <p:cNvPr id="12" name="Marcador de contenido 8"/>
          <p:cNvSpPr txBox="1">
            <a:spLocks/>
          </p:cNvSpPr>
          <p:nvPr/>
        </p:nvSpPr>
        <p:spPr>
          <a:xfrm>
            <a:off x="539552" y="2602006"/>
            <a:ext cx="3585769" cy="260271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ctr"/>
            <a:r>
              <a:rPr lang="es-ES_tradnl" sz="2200" dirty="0"/>
              <a:t>Open </a:t>
            </a:r>
            <a:r>
              <a:rPr lang="es-ES_tradnl" sz="2200" dirty="0" err="1"/>
              <a:t>Science</a:t>
            </a:r>
            <a:r>
              <a:rPr lang="es-ES_tradnl" sz="2200" dirty="0"/>
              <a:t> </a:t>
            </a:r>
            <a:r>
              <a:rPr lang="es-ES_tradnl" sz="2200" dirty="0" err="1"/>
              <a:t>also</a:t>
            </a:r>
            <a:r>
              <a:rPr lang="es-ES_tradnl" sz="2200" dirty="0"/>
              <a:t> </a:t>
            </a:r>
            <a:r>
              <a:rPr lang="es-ES_tradnl" sz="2200" dirty="0" err="1"/>
              <a:t>provides</a:t>
            </a:r>
            <a:r>
              <a:rPr lang="es-ES_tradnl" sz="2200" dirty="0"/>
              <a:t> </a:t>
            </a:r>
            <a:r>
              <a:rPr lang="es-ES_tradnl" sz="2200" dirty="0" err="1"/>
              <a:t>significant</a:t>
            </a:r>
            <a:r>
              <a:rPr lang="es-ES_tradnl" sz="2200" dirty="0"/>
              <a:t> new </a:t>
            </a:r>
            <a:r>
              <a:rPr lang="es-ES_tradnl" sz="2200" b="1" dirty="0" err="1"/>
              <a:t>opportunities</a:t>
            </a:r>
            <a:r>
              <a:rPr lang="es-ES_tradnl" sz="2200" b="1" dirty="0"/>
              <a:t> </a:t>
            </a:r>
            <a:r>
              <a:rPr lang="es-ES_tradnl" sz="2200" b="1" dirty="0" err="1"/>
              <a:t>for</a:t>
            </a:r>
            <a:r>
              <a:rPr lang="es-ES_tradnl" sz="2200" b="1" dirty="0"/>
              <a:t> </a:t>
            </a:r>
            <a:r>
              <a:rPr lang="es-ES_tradnl" sz="2200" b="1" dirty="0" err="1"/>
              <a:t>researchers</a:t>
            </a:r>
            <a:r>
              <a:rPr lang="es-ES_tradnl" sz="2200" b="1" dirty="0"/>
              <a:t> to </a:t>
            </a:r>
            <a:r>
              <a:rPr lang="es-ES_tradnl" sz="2200" b="1" dirty="0" err="1"/>
              <a:t>disseminate</a:t>
            </a:r>
            <a:r>
              <a:rPr lang="es-ES_tradnl" sz="2200" dirty="0"/>
              <a:t>, share, explore and </a:t>
            </a:r>
            <a:r>
              <a:rPr lang="es-ES_tradnl" sz="2200" dirty="0" err="1"/>
              <a:t>collaborate</a:t>
            </a:r>
            <a:r>
              <a:rPr lang="es-ES_tradnl" sz="2200" dirty="0"/>
              <a:t> </a:t>
            </a:r>
            <a:r>
              <a:rPr lang="es-ES_tradnl" sz="2200" dirty="0" err="1"/>
              <a:t>with</a:t>
            </a:r>
            <a:r>
              <a:rPr lang="es-ES_tradnl" sz="2200" dirty="0"/>
              <a:t> </a:t>
            </a:r>
            <a:r>
              <a:rPr lang="es-ES_tradnl" sz="2200" dirty="0" err="1"/>
              <a:t>other</a:t>
            </a:r>
            <a:r>
              <a:rPr lang="es-ES_tradnl" sz="2200" dirty="0"/>
              <a:t> </a:t>
            </a:r>
            <a:r>
              <a:rPr lang="es-ES_tradnl" sz="2200" dirty="0" err="1"/>
              <a:t>researchers</a:t>
            </a:r>
            <a:r>
              <a:rPr lang="es-ES_tradnl" sz="2200" dirty="0"/>
              <a:t>.</a:t>
            </a:r>
          </a:p>
          <a:p>
            <a:pPr fontAlgn="ctr"/>
            <a:endParaRPr lang="es-ES_tradnl" sz="2200" dirty="0"/>
          </a:p>
          <a:p>
            <a:pPr fontAlgn="ctr"/>
            <a:endParaRPr lang="es-ES_tradnl" sz="2200" dirty="0"/>
          </a:p>
          <a:p>
            <a:pPr fontAlgn="ctr"/>
            <a:r>
              <a:rPr lang="es-ES_tradnl" sz="2200" dirty="0"/>
              <a:t> </a:t>
            </a:r>
          </a:p>
          <a:p>
            <a:endParaRPr lang="en-GB" sz="2200" dirty="0"/>
          </a:p>
        </p:txBody>
      </p:sp>
      <p:sp>
        <p:nvSpPr>
          <p:cNvPr id="7" name="Marcador de número de diapositiva 4"/>
          <p:cNvSpPr>
            <a:spLocks noGrp="1"/>
          </p:cNvSpPr>
          <p:nvPr>
            <p:ph type="sldNum" sz="quarter" idx="12"/>
          </p:nvPr>
        </p:nvSpPr>
        <p:spPr>
          <a:xfrm>
            <a:off x="7010400" y="6488481"/>
            <a:ext cx="2133600" cy="365125"/>
          </a:xfrm>
        </p:spPr>
        <p:txBody>
          <a:bodyPr/>
          <a:lstStyle/>
          <a:p>
            <a:pPr>
              <a:defRPr/>
            </a:pPr>
            <a:fld id="{B52C1D07-FA5D-4CBE-89D6-94108A529D45}" type="slidenum">
              <a:rPr lang="es-ES" smtClean="0"/>
              <a:pPr>
                <a:defRPr/>
              </a:pPr>
              <a:t>8</a:t>
            </a:fld>
            <a:endParaRPr lang="es-ES"/>
          </a:p>
        </p:txBody>
      </p:sp>
      <p:sp>
        <p:nvSpPr>
          <p:cNvPr id="8" name="1 Título"/>
          <p:cNvSpPr txBox="1">
            <a:spLocks/>
          </p:cNvSpPr>
          <p:nvPr/>
        </p:nvSpPr>
        <p:spPr>
          <a:xfrm>
            <a:off x="179511" y="221776"/>
            <a:ext cx="8964487" cy="758952"/>
          </a:xfrm>
          <a:prstGeom prst="rect">
            <a:avLst/>
          </a:prstGeom>
        </p:spPr>
        <p:txBody>
          <a:bodyPr vert="horz" lIns="91440" tIns="45720" rIns="91440" bIns="45720" rtlCol="0" anchor="ctr">
            <a:noAutofit/>
          </a:bodyPr>
          <a:lstStyle>
            <a:lvl1pPr algn="l" defTabSz="914400" rtl="0" eaLnBrk="1" latinLnBrk="0" hangingPunct="1">
              <a:spcBef>
                <a:spcPct val="0"/>
              </a:spcBef>
              <a:buNone/>
              <a:defRPr sz="2000" b="1" kern="1200">
                <a:solidFill>
                  <a:srgbClr val="1F287D"/>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r>
              <a:rPr lang="en-GB" dirty="0"/>
              <a:t>Part B- Excellence</a:t>
            </a:r>
            <a:endParaRPr lang="es-ES" dirty="0">
              <a:solidFill>
                <a:schemeClr val="tx2"/>
              </a:solidFill>
              <a:latin typeface="+mj-lt"/>
              <a:ea typeface="Verdana" pitchFamily="34" charset="0"/>
              <a:cs typeface="Verdana" pitchFamily="34" charset="0"/>
            </a:endParaRPr>
          </a:p>
        </p:txBody>
      </p:sp>
      <p:sp>
        <p:nvSpPr>
          <p:cNvPr id="2" name="Textfeld 1">
            <a:extLst>
              <a:ext uri="{FF2B5EF4-FFF2-40B4-BE49-F238E27FC236}">
                <a16:creationId xmlns:a16="http://schemas.microsoft.com/office/drawing/2014/main" id="{5922CB84-DA02-480A-8D74-6A0011703338}"/>
              </a:ext>
            </a:extLst>
          </p:cNvPr>
          <p:cNvSpPr txBox="1"/>
          <p:nvPr/>
        </p:nvSpPr>
        <p:spPr>
          <a:xfrm>
            <a:off x="539552" y="5578475"/>
            <a:ext cx="8308613" cy="646331"/>
          </a:xfrm>
          <a:prstGeom prst="rect">
            <a:avLst/>
          </a:prstGeom>
          <a:noFill/>
        </p:spPr>
        <p:txBody>
          <a:bodyPr wrap="square" rtlCol="0">
            <a:spAutoFit/>
          </a:bodyPr>
          <a:lstStyle/>
          <a:p>
            <a:r>
              <a:rPr lang="de-DE" dirty="0"/>
              <a:t>https://ec.europa.eu/digital-single-market/en/news/open-innovation-open-science-open-world-vision-europe</a:t>
            </a:r>
          </a:p>
        </p:txBody>
      </p:sp>
    </p:spTree>
    <p:extLst>
      <p:ext uri="{BB962C8B-B14F-4D97-AF65-F5344CB8AC3E}">
        <p14:creationId xmlns:p14="http://schemas.microsoft.com/office/powerpoint/2010/main" val="1026581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Part B- Excellence</a:t>
            </a:r>
          </a:p>
        </p:txBody>
      </p:sp>
      <p:sp>
        <p:nvSpPr>
          <p:cNvPr id="3" name="Inhaltsplatzhalter 2"/>
          <p:cNvSpPr>
            <a:spLocks noGrp="1"/>
          </p:cNvSpPr>
          <p:nvPr>
            <p:ph idx="1"/>
          </p:nvPr>
        </p:nvSpPr>
        <p:spPr/>
        <p:txBody>
          <a:bodyPr/>
          <a:lstStyle/>
          <a:p>
            <a:pPr marL="0" indent="0">
              <a:lnSpc>
                <a:spcPct val="100000"/>
              </a:lnSpc>
              <a:buNone/>
            </a:pPr>
            <a:r>
              <a:rPr lang="en-GB" sz="2000" dirty="0">
                <a:solidFill>
                  <a:srgbClr val="0778A5"/>
                </a:solidFill>
              </a:rPr>
              <a:t>Important aspects apart from the mentioned sub-criteria</a:t>
            </a:r>
          </a:p>
          <a:p>
            <a:pPr marL="0" indent="0">
              <a:lnSpc>
                <a:spcPct val="100000"/>
              </a:lnSpc>
              <a:buNone/>
            </a:pPr>
            <a:endParaRPr lang="en-GB" sz="2400" dirty="0">
              <a:solidFill>
                <a:srgbClr val="0778A5"/>
              </a:solidFill>
            </a:endParaRPr>
          </a:p>
          <a:p>
            <a:pPr marL="0" indent="0">
              <a:lnSpc>
                <a:spcPct val="100000"/>
              </a:lnSpc>
              <a:buNone/>
            </a:pPr>
            <a:r>
              <a:rPr lang="en-GB" sz="2000" dirty="0">
                <a:solidFill>
                  <a:srgbClr val="0778A5"/>
                </a:solidFill>
              </a:rPr>
              <a:t>Strengths</a:t>
            </a:r>
          </a:p>
          <a:p>
            <a:r>
              <a:rPr lang="en-GB" sz="2000" dirty="0"/>
              <a:t>Inter/multidisciplinary as well as innovative aspects are emphasized </a:t>
            </a:r>
            <a:r>
              <a:rPr lang="en-GB" sz="2000" u="sng" dirty="0"/>
              <a:t>distinctively</a:t>
            </a:r>
            <a:r>
              <a:rPr lang="en-GB" sz="2000" dirty="0"/>
              <a:t> </a:t>
            </a:r>
          </a:p>
          <a:p>
            <a:r>
              <a:rPr lang="en-GB" sz="2000" dirty="0"/>
              <a:t>Research methodology is attuned to the research object and objectives </a:t>
            </a:r>
            <a:r>
              <a:rPr lang="en-GB" sz="2000" u="sng" dirty="0"/>
              <a:t>explicitly</a:t>
            </a:r>
            <a:r>
              <a:rPr lang="en-GB" sz="2000" dirty="0"/>
              <a:t>  </a:t>
            </a:r>
          </a:p>
          <a:p>
            <a:r>
              <a:rPr lang="en-GB" sz="2000" dirty="0"/>
              <a:t>Introduction is a launch to the </a:t>
            </a:r>
            <a:r>
              <a:rPr lang="en-GB" sz="2000" u="sng" dirty="0"/>
              <a:t>overall topic</a:t>
            </a:r>
            <a:r>
              <a:rPr lang="en-GB" sz="2000" dirty="0"/>
              <a:t>, not an abstract of the proposal</a:t>
            </a:r>
          </a:p>
          <a:p>
            <a:r>
              <a:rPr lang="en-GB" sz="2000" dirty="0"/>
              <a:t>Brief mentioning of </a:t>
            </a:r>
            <a:r>
              <a:rPr lang="en-GB" sz="2000" u="sng" dirty="0"/>
              <a:t>potential risks </a:t>
            </a:r>
            <a:r>
              <a:rPr lang="en-GB" sz="2000" dirty="0"/>
              <a:t>of the research project</a:t>
            </a:r>
          </a:p>
          <a:p>
            <a:pPr marL="0" indent="0">
              <a:buNone/>
            </a:pPr>
            <a:endParaRPr lang="en-GB" dirty="0"/>
          </a:p>
          <a:p>
            <a:endParaRPr lang="en-GB" dirty="0"/>
          </a:p>
          <a:p>
            <a:endParaRPr lang="en-GB" dirty="0"/>
          </a:p>
          <a:p>
            <a:pPr marL="0" indent="0">
              <a:buNone/>
            </a:pPr>
            <a:endParaRPr lang="en-GB" dirty="0"/>
          </a:p>
        </p:txBody>
      </p:sp>
      <p:sp>
        <p:nvSpPr>
          <p:cNvPr id="4" name="Foliennummernplatzhalter 3">
            <a:extLst>
              <a:ext uri="{FF2B5EF4-FFF2-40B4-BE49-F238E27FC236}">
                <a16:creationId xmlns:a16="http://schemas.microsoft.com/office/drawing/2014/main" id="{AB8BCCCF-8EBA-41F6-9A78-4932814435F0}"/>
              </a:ext>
            </a:extLst>
          </p:cNvPr>
          <p:cNvSpPr>
            <a:spLocks noGrp="1"/>
          </p:cNvSpPr>
          <p:nvPr>
            <p:ph type="sldNum" sz="quarter" idx="12"/>
          </p:nvPr>
        </p:nvSpPr>
        <p:spPr/>
        <p:txBody>
          <a:bodyPr/>
          <a:lstStyle/>
          <a:p>
            <a:fld id="{083241B9-62AA-4543-A2B2-2EDBC0420E69}" type="slidenum">
              <a:rPr lang="pl-PL" smtClean="0">
                <a:solidFill>
                  <a:prstClr val="black">
                    <a:tint val="75000"/>
                  </a:prstClr>
                </a:solidFill>
              </a:rPr>
              <a:pPr/>
              <a:t>9</a:t>
            </a:fld>
            <a:endParaRPr lang="pl-PL">
              <a:solidFill>
                <a:prstClr val="black">
                  <a:tint val="75000"/>
                </a:prstClr>
              </a:solidFill>
            </a:endParaRPr>
          </a:p>
        </p:txBody>
      </p:sp>
    </p:spTree>
    <p:extLst>
      <p:ext uri="{BB962C8B-B14F-4D97-AF65-F5344CB8AC3E}">
        <p14:creationId xmlns:p14="http://schemas.microsoft.com/office/powerpoint/2010/main" val="2790595532"/>
      </p:ext>
    </p:extLst>
  </p:cSld>
  <p:clrMapOvr>
    <a:masterClrMapping/>
  </p:clrMapOvr>
</p:sld>
</file>

<file path=ppt/theme/theme1.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7.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8.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9.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0.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1.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0</TotalTime>
  <Words>3908</Words>
  <Application>Microsoft Office PowerPoint</Application>
  <PresentationFormat>Bildschirmpräsentation (4:3)</PresentationFormat>
  <Paragraphs>715</Paragraphs>
  <Slides>52</Slides>
  <Notes>50</Notes>
  <HiddenSlides>0</HiddenSlides>
  <MMClips>0</MMClips>
  <ScaleCrop>false</ScaleCrop>
  <HeadingPairs>
    <vt:vector size="6" baseType="variant">
      <vt:variant>
        <vt:lpstr>Verwendete Schriftarten</vt:lpstr>
      </vt:variant>
      <vt:variant>
        <vt:i4>7</vt:i4>
      </vt:variant>
      <vt:variant>
        <vt:lpstr>Design</vt:lpstr>
      </vt:variant>
      <vt:variant>
        <vt:i4>3</vt:i4>
      </vt:variant>
      <vt:variant>
        <vt:lpstr>Folientitel</vt:lpstr>
      </vt:variant>
      <vt:variant>
        <vt:i4>52</vt:i4>
      </vt:variant>
    </vt:vector>
  </HeadingPairs>
  <TitlesOfParts>
    <vt:vector size="62" baseType="lpstr">
      <vt:lpstr>Arial Unicode MS</vt:lpstr>
      <vt:lpstr>MS Gothic</vt:lpstr>
      <vt:lpstr>Arial</vt:lpstr>
      <vt:lpstr>Calibri</vt:lpstr>
      <vt:lpstr>Cambria</vt:lpstr>
      <vt:lpstr>Verdana</vt:lpstr>
      <vt:lpstr>Wingdings</vt:lpstr>
      <vt:lpstr>Benutzerdefiniertes Design</vt:lpstr>
      <vt:lpstr>Motyw pakietu Office</vt:lpstr>
      <vt:lpstr>1_Motyw pakietu Office</vt:lpstr>
      <vt:lpstr>How to write a successful PF proposal</vt:lpstr>
      <vt:lpstr>Part B- Excellence</vt:lpstr>
      <vt:lpstr>PowerPoint-Präsentation</vt:lpstr>
      <vt:lpstr>Part B- Excellence</vt:lpstr>
      <vt:lpstr>Part B- Excellence</vt:lpstr>
      <vt:lpstr>Part B- Excellence</vt:lpstr>
      <vt:lpstr>Part B- Excellence</vt:lpstr>
      <vt:lpstr>PowerPoint-Präsentation</vt:lpstr>
      <vt:lpstr>Part B- Excellence</vt:lpstr>
      <vt:lpstr>Part B- Excellence</vt:lpstr>
      <vt:lpstr>Part B- Excellence</vt:lpstr>
      <vt:lpstr>Part B- Excellence</vt:lpstr>
      <vt:lpstr>Part B- Excellence</vt:lpstr>
      <vt:lpstr>Part B- Excellence</vt:lpstr>
      <vt:lpstr>Part B- Excellence</vt:lpstr>
      <vt:lpstr>Part B- Excellence</vt:lpstr>
      <vt:lpstr>Part B- Excellence</vt:lpstr>
      <vt:lpstr>Part B- Excellence</vt:lpstr>
      <vt:lpstr>Part B- Excellence</vt:lpstr>
      <vt:lpstr>Part B- Excellence</vt:lpstr>
      <vt:lpstr>Part B- Excellence</vt:lpstr>
      <vt:lpstr>Part B- Excellence</vt:lpstr>
      <vt:lpstr>Part B- Excellence</vt:lpstr>
      <vt:lpstr>Part B- Excellence</vt:lpstr>
      <vt:lpstr>Part B- Excellence EXCERCISE</vt:lpstr>
      <vt:lpstr>PowerPoint-Präsentation</vt:lpstr>
      <vt:lpstr>Part B- Impact</vt:lpstr>
      <vt:lpstr>Part B- Impact</vt:lpstr>
      <vt:lpstr>Examples for Career Options </vt:lpstr>
      <vt:lpstr>Part B- Impact</vt:lpstr>
      <vt:lpstr>Part B- Impact</vt:lpstr>
      <vt:lpstr>Part B- Impact</vt:lpstr>
      <vt:lpstr>Part B- Impact</vt:lpstr>
      <vt:lpstr>Part B- Impact</vt:lpstr>
      <vt:lpstr>Part B- Impact</vt:lpstr>
      <vt:lpstr>Part B- Impact</vt:lpstr>
      <vt:lpstr>Part B- Impact</vt:lpstr>
      <vt:lpstr>Part B- Impact</vt:lpstr>
      <vt:lpstr>Part B- Impact</vt:lpstr>
      <vt:lpstr>Part B- Impact Exercise</vt:lpstr>
      <vt:lpstr>PowerPoint-Präsentation</vt:lpstr>
      <vt:lpstr>Part B- Implementation</vt:lpstr>
      <vt:lpstr>Part B- Implementation</vt:lpstr>
      <vt:lpstr>Part B- Implementation</vt:lpstr>
      <vt:lpstr>Part B- Implementation</vt:lpstr>
      <vt:lpstr>Part B- Implementation</vt:lpstr>
      <vt:lpstr>Part B- Implementation</vt:lpstr>
      <vt:lpstr>Part B- Implementation</vt:lpstr>
      <vt:lpstr>Part B- Implementation</vt:lpstr>
      <vt:lpstr>Part B- Implementation</vt:lpstr>
      <vt:lpstr>Part B- Implementation</vt:lpstr>
      <vt:lpstr>Part B- Implementation EXCERCISE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familie</dc:creator>
  <cp:lastModifiedBy>Schaarschmidt, Katrin</cp:lastModifiedBy>
  <cp:revision>691</cp:revision>
  <cp:lastPrinted>2018-06-04T13:01:49Z</cp:lastPrinted>
  <dcterms:created xsi:type="dcterms:W3CDTF">2015-03-18T15:45:46Z</dcterms:created>
  <dcterms:modified xsi:type="dcterms:W3CDTF">2021-06-10T10:57:52Z</dcterms:modified>
</cp:coreProperties>
</file>