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12"/>
  </p:notesMasterIdLst>
  <p:sldIdLst>
    <p:sldId id="265" r:id="rId3"/>
    <p:sldId id="267" r:id="rId4"/>
    <p:sldId id="285" r:id="rId5"/>
    <p:sldId id="277" r:id="rId6"/>
    <p:sldId id="278" r:id="rId7"/>
    <p:sldId id="275" r:id="rId8"/>
    <p:sldId id="283" r:id="rId9"/>
    <p:sldId id="284" r:id="rId10"/>
    <p:sldId id="282" r:id="rId1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Wiśniewska" initials="AW" lastIdx="0" clrIdx="0">
    <p:extLst>
      <p:ext uri="{19B8F6BF-5375-455C-9EA6-DF929625EA0E}">
        <p15:presenceInfo xmlns:p15="http://schemas.microsoft.com/office/powerpoint/2012/main" userId="S-1-5-21-1136352076-1910559752-1072399994-11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F2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79" autoAdjust="0"/>
  </p:normalViewPr>
  <p:slideViewPr>
    <p:cSldViewPr>
      <p:cViewPr varScale="1">
        <p:scale>
          <a:sx n="69" d="100"/>
          <a:sy n="69" d="100"/>
        </p:scale>
        <p:origin x="120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65C29-05E5-4FA0-9E1E-55CBE5EC113E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7D7BC-2573-40F8-8015-1337AA5875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443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7D7BC-2573-40F8-8015-1337AA5875A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212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AB2D7-FAA3-4560-89EF-67CEA7737D91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1353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7D7BC-2573-40F8-8015-1337AA5875A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9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B4E78-A578-4ADE-B8BE-C48D644C705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930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B4E78-A578-4ADE-B8BE-C48D644C705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291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B4E78-A578-4ADE-B8BE-C48D644C705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96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29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4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1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1A766-8FC7-490E-8BE9-5AB2E8C8BB85}" type="datetime1">
              <a:rPr lang="pl-PL" smtClean="0"/>
              <a:t>2021-06-07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476-F78C-4377-8188-45791FE2E87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1756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33F8-048B-4EA2-A0DF-C478369AA6AC}" type="datetime1">
              <a:rPr lang="pl-PL" smtClean="0"/>
              <a:t>2021-06-07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476-F78C-4377-8188-45791FE2E87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0333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162A-E5F1-4BAB-B6E4-8FEFA26A52BA}" type="datetime1">
              <a:rPr lang="pl-PL" smtClean="0"/>
              <a:t>2021-06-07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476-F78C-4377-8188-45791FE2E87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171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349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29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55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418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99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8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28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566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4E15A-B551-41E5-A96E-45500B1C4BE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7FC3A-E73D-47EF-984E-607DA84CC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28801"/>
            <a:ext cx="8229600" cy="259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8F26E-8F76-44E5-B82B-5473B2220028}" type="datetime1">
              <a:rPr lang="pl-PL" smtClean="0"/>
              <a:t>2021-06-07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2476-F78C-4377-8188-45791FE2E87C}" type="slidenum">
              <a:rPr lang="pl-PL" smtClean="0"/>
              <a:t>‹#›</a:t>
            </a:fld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9080"/>
            <a:ext cx="2017713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869" y="5170017"/>
            <a:ext cx="27003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357" y="5556721"/>
            <a:ext cx="31146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26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jp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0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hyperlink" Target="https://www.net4mobilityplus.eu/widening-countrie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et4mobilityplus.eu/eoi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10.png"/><Relationship Id="rId7" Type="http://schemas.openxmlformats.org/officeDocument/2006/relationships/image" Target="../media/image27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11" Type="http://schemas.openxmlformats.org/officeDocument/2006/relationships/image" Target="../media/image31.jpeg"/><Relationship Id="rId5" Type="http://schemas.openxmlformats.org/officeDocument/2006/relationships/image" Target="../media/image25.emf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9" name="Obraz 8" descr="N4M+_slajd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256"/>
            <a:ext cx="9144000" cy="68580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4608512" cy="118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ytuł 1"/>
          <p:cNvSpPr txBox="1">
            <a:spLocks/>
          </p:cNvSpPr>
          <p:nvPr/>
        </p:nvSpPr>
        <p:spPr>
          <a:xfrm>
            <a:off x="5292080" y="548680"/>
            <a:ext cx="34563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Train the </a:t>
            </a:r>
            <a:r>
              <a:rPr kumimoji="0" lang="pl-PL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Trainers</a:t>
            </a:r>
            <a:r>
              <a:rPr kumimoji="0" lang="pl-PL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pl-PL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pl-PL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7 </a:t>
            </a:r>
            <a:r>
              <a:rPr kumimoji="0" lang="pl-PL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June</a:t>
            </a:r>
            <a:r>
              <a:rPr kumimoji="0" lang="pl-PL" sz="1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2021, </a:t>
            </a:r>
            <a:r>
              <a:rPr kumimoji="0" lang="pl-PL" sz="1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Latvia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3" name="Tytuł 1"/>
          <p:cNvSpPr txBox="1">
            <a:spLocks/>
          </p:cNvSpPr>
          <p:nvPr/>
        </p:nvSpPr>
        <p:spPr>
          <a:xfrm>
            <a:off x="467544" y="4797152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28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rgbClr val="1F28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Tytuł 1"/>
          <p:cNvSpPr txBox="1">
            <a:spLocks/>
          </p:cNvSpPr>
          <p:nvPr/>
        </p:nvSpPr>
        <p:spPr>
          <a:xfrm>
            <a:off x="467544" y="3573016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1F287D"/>
                </a:solidFill>
              </a:rPr>
              <a:t>What can NCPs and Net4mobility+ project </a:t>
            </a:r>
            <a:endParaRPr lang="pl-PL" sz="3200" b="1" dirty="0" smtClean="0">
              <a:solidFill>
                <a:srgbClr val="1F287D"/>
              </a:solidFill>
            </a:endParaRPr>
          </a:p>
          <a:p>
            <a:pPr lvl="0">
              <a:defRPr/>
            </a:pPr>
            <a:r>
              <a:rPr lang="en-US" sz="3200" b="1" dirty="0" smtClean="0">
                <a:solidFill>
                  <a:srgbClr val="1F287D"/>
                </a:solidFill>
              </a:rPr>
              <a:t>do </a:t>
            </a:r>
            <a:r>
              <a:rPr lang="en-US" sz="3200" b="1">
                <a:solidFill>
                  <a:srgbClr val="1F287D"/>
                </a:solidFill>
              </a:rPr>
              <a:t>for </a:t>
            </a:r>
            <a:r>
              <a:rPr lang="en-US" sz="3200" b="1" smtClean="0">
                <a:solidFill>
                  <a:srgbClr val="1F287D"/>
                </a:solidFill>
              </a:rPr>
              <a:t>researchers</a:t>
            </a:r>
            <a:r>
              <a:rPr lang="pl-PL" sz="3200" b="1" smtClean="0">
                <a:solidFill>
                  <a:srgbClr val="1F287D"/>
                </a:solidFill>
              </a:rPr>
              <a:t> ?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1F28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75" y="6066195"/>
            <a:ext cx="525773" cy="35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Prostokąt 15"/>
          <p:cNvSpPr/>
          <p:nvPr/>
        </p:nvSpPr>
        <p:spPr>
          <a:xfrm>
            <a:off x="1403648" y="6027611"/>
            <a:ext cx="70784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N4M+ project has received funding from the European Union’s Horizon 2020 research and</a:t>
            </a:r>
            <a:r>
              <a:rPr kumimoji="0" lang="pl-PL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innovation programme under the grant agreement No 785632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ytuł 1"/>
          <p:cNvSpPr txBox="1">
            <a:spLocks/>
          </p:cNvSpPr>
          <p:nvPr/>
        </p:nvSpPr>
        <p:spPr>
          <a:xfrm>
            <a:off x="228600" y="4518023"/>
            <a:ext cx="326328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pl-PL" sz="1800" b="1" dirty="0" smtClean="0">
                <a:solidFill>
                  <a:srgbClr val="1F287D"/>
                </a:solidFill>
              </a:rPr>
              <a:t>Anna Wiśniewska</a:t>
            </a:r>
          </a:p>
          <a:p>
            <a:pPr lvl="0" algn="l">
              <a:defRPr/>
            </a:pP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287D"/>
                </a:solidFill>
                <a:effectLst/>
                <a:uLnTx/>
                <a:uFillTx/>
                <a:latin typeface="Calibri"/>
              </a:rPr>
              <a:t>N4M+ </a:t>
            </a:r>
            <a:r>
              <a:rPr kumimoji="0" lang="pl-PL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287D"/>
                </a:solidFill>
                <a:effectLst/>
                <a:uLnTx/>
                <a:uFillTx/>
                <a:latin typeface="Calibri"/>
              </a:rPr>
              <a:t>Coordinator</a:t>
            </a:r>
            <a:endParaRPr kumimoji="0" lang="pl-PL" sz="1800" b="1" i="0" u="none" strike="noStrike" kern="1200" cap="none" spc="0" normalizeH="0" baseline="0" noProof="0" dirty="0" smtClean="0">
              <a:ln>
                <a:noFill/>
              </a:ln>
              <a:solidFill>
                <a:srgbClr val="1F287D"/>
              </a:solidFill>
              <a:effectLst/>
              <a:uLnTx/>
              <a:uFillTx/>
              <a:latin typeface="Calibri"/>
            </a:endParaRPr>
          </a:p>
          <a:p>
            <a:pPr lvl="0" algn="l">
              <a:defRPr/>
            </a:pPr>
            <a:r>
              <a:rPr lang="pl-PL" sz="1800" b="1" noProof="0" dirty="0" smtClean="0">
                <a:solidFill>
                  <a:srgbClr val="1F287D"/>
                </a:solidFill>
                <a:latin typeface="Calibri"/>
              </a:rPr>
              <a:t>IPPT PAN, Poland 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287D"/>
                </a:solidFill>
                <a:effectLst/>
                <a:uLnTx/>
                <a:uFillTx/>
                <a:latin typeface="Calibri"/>
              </a:rPr>
              <a:t> </a:t>
            </a:r>
            <a:endParaRPr kumimoji="0" lang="en-GB" sz="1800" b="1" i="0" u="none" strike="noStrike" kern="1200" cap="none" spc="0" normalizeH="0" baseline="0" noProof="0" dirty="0" smtClean="0">
              <a:ln>
                <a:noFill/>
              </a:ln>
              <a:solidFill>
                <a:srgbClr val="1F287D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41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NCPs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539732" y="434975"/>
            <a:ext cx="3577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NCPs in a nutshell</a:t>
            </a:r>
            <a:endParaRPr lang="en-GB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2133600" cy="365125"/>
          </a:xfrm>
        </p:spPr>
        <p:txBody>
          <a:bodyPr/>
          <a:lstStyle/>
          <a:p>
            <a:fld id="{544A824B-7A47-4232-8B8D-3BA9766874B2}" type="slidenum">
              <a:rPr lang="pl-PL" sz="900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pl-PL" sz="9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09613"/>
            <a:ext cx="9144000" cy="5200770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2370931" y="2291304"/>
            <a:ext cx="2474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International system supporting </a:t>
            </a:r>
            <a:r>
              <a:rPr lang="pl-PL" sz="2000" b="1" smtClean="0"/>
              <a:t>FPs</a:t>
            </a:r>
            <a:r>
              <a:rPr lang="en-GB" sz="2000" b="1" smtClean="0"/>
              <a:t>  </a:t>
            </a:r>
            <a:endParaRPr lang="en-GB" sz="2000" b="1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5868144" y="3987372"/>
            <a:ext cx="2641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Set of </a:t>
            </a:r>
            <a:r>
              <a:rPr lang="pl-PL" sz="2000" b="1" smtClean="0"/>
              <a:t> activities</a:t>
            </a:r>
            <a:r>
              <a:rPr lang="en-GB" sz="2000" b="1" smtClean="0"/>
              <a:t> </a:t>
            </a:r>
            <a:endParaRPr lang="en-GB" sz="2000" b="1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1913396" y="4187427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National </a:t>
            </a:r>
          </a:p>
          <a:p>
            <a:r>
              <a:rPr lang="en-GB" sz="2000" b="1" dirty="0"/>
              <a:t>circumstances 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5595101" y="2080782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/>
              <a:t> </a:t>
            </a:r>
            <a:r>
              <a:rPr lang="pl-PL" sz="2000" b="1" dirty="0"/>
              <a:t>I</a:t>
            </a:r>
            <a:r>
              <a:rPr lang="pl-PL" sz="2000" b="1" dirty="0" smtClean="0"/>
              <a:t>nterface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63192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</a:t>
            </a:r>
            <a:r>
              <a:rPr lang="pl-PL" sz="1400" dirty="0" err="1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NCPs</a:t>
            </a:r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824B-7A47-4232-8B8D-3BA9766874B2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490737" y="434975"/>
            <a:ext cx="4585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N4M+ </a:t>
            </a:r>
            <a:r>
              <a:rPr lang="pl-PL" sz="2000" b="1" dirty="0" err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project</a:t>
            </a:r>
            <a:r>
              <a:rPr lang="pl-PL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en-GB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488" y="2559265"/>
            <a:ext cx="6526314" cy="3842277"/>
          </a:xfrm>
          <a:prstGeom prst="rect">
            <a:avLst/>
          </a:prstGeom>
        </p:spPr>
      </p:pic>
      <p:sp>
        <p:nvSpPr>
          <p:cNvPr id="16" name="TextBox 4"/>
          <p:cNvSpPr txBox="1"/>
          <p:nvPr/>
        </p:nvSpPr>
        <p:spPr>
          <a:xfrm>
            <a:off x="2370931" y="1198126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b="1" dirty="0" smtClean="0">
                <a:solidFill>
                  <a:schemeClr val="tx2">
                    <a:lumMod val="50000"/>
                  </a:schemeClr>
                </a:solidFill>
              </a:rPr>
              <a:t>25 partners </a:t>
            </a:r>
            <a:r>
              <a:rPr lang="de-CH" sz="2000" b="1" dirty="0" err="1" smtClean="0">
                <a:solidFill>
                  <a:schemeClr val="tx2">
                    <a:lumMod val="50000"/>
                  </a:schemeClr>
                </a:solidFill>
              </a:rPr>
              <a:t>around</a:t>
            </a:r>
            <a:r>
              <a:rPr lang="de-CH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pl-PL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de-CH" sz="2000" b="1" dirty="0" err="1" smtClean="0">
                <a:solidFill>
                  <a:schemeClr val="tx2">
                    <a:lumMod val="50000"/>
                  </a:schemeClr>
                </a:solidFill>
              </a:rPr>
              <a:t>the</a:t>
            </a:r>
            <a:r>
              <a:rPr lang="de-CH" sz="2000" b="1" dirty="0" smtClean="0">
                <a:solidFill>
                  <a:schemeClr val="tx2">
                    <a:lumMod val="50000"/>
                  </a:schemeClr>
                </a:solidFill>
              </a:rPr>
              <a:t> world 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5599348" y="1248784"/>
            <a:ext cx="2073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b="1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pl-PL" sz="2000" b="1" smtClean="0">
                <a:solidFill>
                  <a:schemeClr val="tx2">
                    <a:lumMod val="50000"/>
                  </a:schemeClr>
                </a:solidFill>
              </a:rPr>
              <a:t>.5</a:t>
            </a:r>
            <a:r>
              <a:rPr lang="pl-PL" sz="2000" b="1" smtClean="0"/>
              <a:t>-</a:t>
            </a:r>
            <a:r>
              <a:rPr lang="en-GB" sz="2000" b="1" dirty="0" smtClean="0">
                <a:solidFill>
                  <a:schemeClr val="tx2">
                    <a:lumMod val="50000"/>
                  </a:schemeClr>
                </a:solidFill>
              </a:rPr>
              <a:t>year project </a:t>
            </a:r>
          </a:p>
          <a:p>
            <a:r>
              <a:rPr lang="pl-PL" sz="2000" b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de-CH" sz="2000" b="1" smtClean="0">
                <a:solidFill>
                  <a:schemeClr val="tx2">
                    <a:lumMod val="50000"/>
                  </a:schemeClr>
                </a:solidFill>
              </a:rPr>
              <a:t>2018-2021</a:t>
            </a:r>
            <a:r>
              <a:rPr lang="pl-PL" sz="2000" b="1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pl-PL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69" y="1190376"/>
            <a:ext cx="655782" cy="86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664" y="1165826"/>
            <a:ext cx="6762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36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84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</a:t>
            </a:r>
            <a:r>
              <a:rPr lang="pl-PL" sz="1400" dirty="0" err="1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NCPs</a:t>
            </a:r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824B-7A47-4232-8B8D-3BA9766874B2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490737" y="434975"/>
            <a:ext cx="4585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N4M+ </a:t>
            </a:r>
            <a:r>
              <a:rPr lang="pl-PL" sz="2000" b="1" dirty="0" err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aims</a:t>
            </a:r>
            <a:r>
              <a:rPr lang="pl-PL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and </a:t>
            </a:r>
            <a:r>
              <a:rPr lang="pl-PL" sz="2000" b="1" dirty="0" err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impact</a:t>
            </a:r>
            <a:endParaRPr lang="en-GB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683568" y="1140452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build up and strengthen </a:t>
            </a:r>
            <a:endParaRPr lang="pl-PL" sz="2400" b="1" dirty="0" smtClean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r>
              <a:rPr lang="en-GB" sz="2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the coherence</a:t>
            </a:r>
            <a:r>
              <a:rPr lang="pl-PL" sz="2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 and</a:t>
            </a:r>
            <a:r>
              <a:rPr lang="en-GB" sz="2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 professionalism of the MSCA NCP</a:t>
            </a:r>
            <a:r>
              <a:rPr lang="pl-PL" sz="2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s</a:t>
            </a:r>
            <a:r>
              <a:rPr lang="en-GB" sz="2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endParaRPr lang="en-GB" sz="2400" b="1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9" name="Prostokąt zaokrąglony 8"/>
          <p:cNvSpPr/>
          <p:nvPr/>
        </p:nvSpPr>
        <p:spPr>
          <a:xfrm>
            <a:off x="490737" y="4780951"/>
            <a:ext cx="2448272" cy="1440160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simplified access to MSCA calls</a:t>
            </a:r>
            <a:endParaRPr lang="en-GB" sz="2400" b="1" dirty="0"/>
          </a:p>
        </p:txBody>
      </p:sp>
      <p:sp>
        <p:nvSpPr>
          <p:cNvPr id="16" name="Prostokąt zaokrąglony 15"/>
          <p:cNvSpPr/>
          <p:nvPr/>
        </p:nvSpPr>
        <p:spPr>
          <a:xfrm>
            <a:off x="3341085" y="4794635"/>
            <a:ext cx="2448272" cy="1440160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raised quality of MSCA proposals </a:t>
            </a:r>
            <a:endParaRPr lang="en-GB" sz="2400" b="1" dirty="0"/>
          </a:p>
        </p:txBody>
      </p:sp>
      <p:sp>
        <p:nvSpPr>
          <p:cNvPr id="17" name="Prostokąt zaokrąglony 16"/>
          <p:cNvSpPr/>
          <p:nvPr/>
        </p:nvSpPr>
        <p:spPr>
          <a:xfrm>
            <a:off x="6238528" y="4794635"/>
            <a:ext cx="2448272" cy="1440160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increased MSCA visibility</a:t>
            </a:r>
            <a:endParaRPr lang="en-GB" sz="2400" b="1" dirty="0"/>
          </a:p>
        </p:txBody>
      </p:sp>
      <p:sp>
        <p:nvSpPr>
          <p:cNvPr id="20" name="Prostokąt zaokrąglony 19"/>
          <p:cNvSpPr/>
          <p:nvPr/>
        </p:nvSpPr>
        <p:spPr>
          <a:xfrm>
            <a:off x="626348" y="2204427"/>
            <a:ext cx="2448272" cy="1440160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enhance NCP competences</a:t>
            </a:r>
            <a:endParaRPr lang="en-GB" sz="2400" b="1" dirty="0"/>
          </a:p>
        </p:txBody>
      </p:sp>
      <p:sp>
        <p:nvSpPr>
          <p:cNvPr id="21" name="Prostokąt zaokrąglony 20"/>
          <p:cNvSpPr/>
          <p:nvPr/>
        </p:nvSpPr>
        <p:spPr>
          <a:xfrm>
            <a:off x="3347864" y="2207620"/>
            <a:ext cx="2448272" cy="1440160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support </a:t>
            </a:r>
            <a:r>
              <a:rPr lang="en-GB" sz="2400" b="1" dirty="0" smtClean="0"/>
              <a:t>NCPs </a:t>
            </a:r>
            <a:r>
              <a:rPr lang="en-GB" sz="2400" b="1" dirty="0"/>
              <a:t>from </a:t>
            </a:r>
            <a:r>
              <a:rPr lang="en-GB" sz="2400" b="1" dirty="0" smtClean="0"/>
              <a:t>widening countries</a:t>
            </a:r>
            <a:r>
              <a:rPr lang="en-GB" sz="2400" dirty="0" smtClean="0"/>
              <a:t> </a:t>
            </a:r>
            <a:endParaRPr lang="en-GB" sz="2400" b="1" dirty="0"/>
          </a:p>
        </p:txBody>
      </p:sp>
      <p:sp>
        <p:nvSpPr>
          <p:cNvPr id="22" name="Prostokąt zaokrąglony 21"/>
          <p:cNvSpPr/>
          <p:nvPr/>
        </p:nvSpPr>
        <p:spPr>
          <a:xfrm>
            <a:off x="6120323" y="2261876"/>
            <a:ext cx="2448272" cy="1440160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/>
              <a:t>reinforcement  of  NCP support</a:t>
            </a:r>
            <a:endParaRPr lang="en-GB" sz="2400" b="1" dirty="0"/>
          </a:p>
        </p:txBody>
      </p:sp>
      <p:sp>
        <p:nvSpPr>
          <p:cNvPr id="19" name="Objaśnienie ze strzałką w dół 18"/>
          <p:cNvSpPr/>
          <p:nvPr/>
        </p:nvSpPr>
        <p:spPr>
          <a:xfrm>
            <a:off x="526292" y="3900786"/>
            <a:ext cx="8077858" cy="720080"/>
          </a:xfrm>
          <a:prstGeom prst="downArrowCallou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worldwide research and innovation community </a:t>
            </a:r>
            <a:endParaRPr lang="en-GB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77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</a:t>
            </a:r>
            <a:r>
              <a:rPr lang="pl-PL" sz="1400" dirty="0" err="1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NCPs</a:t>
            </a:r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824B-7A47-4232-8B8D-3BA9766874B2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490737" y="434975"/>
            <a:ext cx="4585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1F287D"/>
                </a:solidFill>
                <a:latin typeface="Cambria" panose="02040503050406030204" pitchFamily="18" charset="0"/>
              </a:rPr>
              <a:t>W</a:t>
            </a:r>
            <a:r>
              <a:rPr lang="es-ES" sz="2000" b="1" dirty="0" smtClean="0">
                <a:solidFill>
                  <a:srgbClr val="1F287D"/>
                </a:solidFill>
                <a:latin typeface="Cambria" panose="02040503050406030204" pitchFamily="18" charset="0"/>
              </a:rPr>
              <a:t>hat </a:t>
            </a:r>
            <a:r>
              <a:rPr lang="es-ES" sz="2000" b="1" dirty="0">
                <a:solidFill>
                  <a:srgbClr val="1F287D"/>
                </a:solidFill>
                <a:latin typeface="Cambria" panose="02040503050406030204" pitchFamily="18" charset="0"/>
              </a:rPr>
              <a:t>we </a:t>
            </a:r>
            <a:r>
              <a:rPr lang="es-ES" sz="2000" b="1" dirty="0" smtClean="0">
                <a:solidFill>
                  <a:srgbClr val="1F287D"/>
                </a:solidFill>
                <a:latin typeface="Cambria" panose="02040503050406030204" pitchFamily="18" charset="0"/>
              </a:rPr>
              <a:t>do</a:t>
            </a:r>
            <a:r>
              <a:rPr lang="pl-PL" sz="2000" b="1" dirty="0" smtClean="0">
                <a:solidFill>
                  <a:srgbClr val="1F287D"/>
                </a:solidFill>
                <a:latin typeface="Cambria" panose="02040503050406030204" pitchFamily="18" charset="0"/>
              </a:rPr>
              <a:t> </a:t>
            </a:r>
            <a:endParaRPr lang="en-GB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392137" y="1711050"/>
            <a:ext cx="3456384" cy="48193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internal communication tool</a:t>
            </a:r>
            <a:endParaRPr lang="en-GB" sz="2000" b="1" dirty="0"/>
          </a:p>
        </p:txBody>
      </p:sp>
      <p:sp>
        <p:nvSpPr>
          <p:cNvPr id="15" name="Prostokąt zaokrąglony 14"/>
          <p:cNvSpPr/>
          <p:nvPr/>
        </p:nvSpPr>
        <p:spPr>
          <a:xfrm>
            <a:off x="4860032" y="1663361"/>
            <a:ext cx="3960439" cy="654995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Frequently Asked Question Blog</a:t>
            </a:r>
            <a:endParaRPr lang="pl-PL" sz="2000" b="1" dirty="0" smtClean="0"/>
          </a:p>
          <a:p>
            <a:pPr algn="ctr"/>
            <a:r>
              <a:rPr lang="pl-PL" b="1" dirty="0" smtClean="0"/>
              <a:t>4 </a:t>
            </a:r>
            <a:r>
              <a:rPr lang="en-US" b="1" smtClean="0"/>
              <a:t>H2020 </a:t>
            </a:r>
            <a:r>
              <a:rPr lang="en-US" b="1" dirty="0"/>
              <a:t>MSCA Self </a:t>
            </a:r>
            <a:r>
              <a:rPr lang="en-US" b="1"/>
              <a:t>Assessment </a:t>
            </a:r>
            <a:r>
              <a:rPr lang="en-US" b="1" smtClean="0"/>
              <a:t>tool</a:t>
            </a:r>
            <a:r>
              <a:rPr lang="pl-PL" b="1" smtClean="0"/>
              <a:t>s</a:t>
            </a:r>
            <a:endParaRPr lang="en-GB" b="1" dirty="0"/>
          </a:p>
        </p:txBody>
      </p:sp>
      <p:sp>
        <p:nvSpPr>
          <p:cNvPr id="17" name="Prostokąt zaokrąglony 16"/>
          <p:cNvSpPr/>
          <p:nvPr/>
        </p:nvSpPr>
        <p:spPr>
          <a:xfrm>
            <a:off x="359314" y="2494929"/>
            <a:ext cx="3489207" cy="471141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REA-EC-NCPs working group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4860032" y="2492968"/>
            <a:ext cx="3745515" cy="557397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Comments to </a:t>
            </a:r>
          </a:p>
          <a:p>
            <a:pPr algn="ctr"/>
            <a:r>
              <a:rPr lang="en-GB" sz="2000" b="1" dirty="0" smtClean="0"/>
              <a:t>13 Guides for Applicants </a:t>
            </a:r>
            <a:endParaRPr lang="en-GB" sz="2000" b="1" dirty="0"/>
          </a:p>
        </p:txBody>
      </p:sp>
      <p:sp>
        <p:nvSpPr>
          <p:cNvPr id="19" name="Prostokąt zaokrąglony 18"/>
          <p:cNvSpPr/>
          <p:nvPr/>
        </p:nvSpPr>
        <p:spPr>
          <a:xfrm>
            <a:off x="354376" y="3274712"/>
            <a:ext cx="3489207" cy="474888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t</a:t>
            </a:r>
            <a:r>
              <a:rPr lang="en-GB" sz="2000" b="1" dirty="0" smtClean="0">
                <a:solidFill>
                  <a:schemeClr val="bg1"/>
                </a:solidFill>
              </a:rPr>
              <a:t>raining &amp; twinning activities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4828963" y="3186890"/>
            <a:ext cx="3776584" cy="844407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15 </a:t>
            </a:r>
            <a:r>
              <a:rPr lang="en-GB" sz="2000" b="1" dirty="0" smtClean="0"/>
              <a:t>webinars</a:t>
            </a:r>
            <a:r>
              <a:rPr lang="en-GB" sz="2000" b="1" dirty="0" smtClean="0"/>
              <a:t> &amp; trainings for researchers and multiplayers</a:t>
            </a:r>
            <a:endParaRPr lang="en-GB" sz="2000" b="1" dirty="0"/>
          </a:p>
        </p:txBody>
      </p:sp>
      <p:sp>
        <p:nvSpPr>
          <p:cNvPr id="21" name="Prostokąt zaokrąglony 20"/>
          <p:cNvSpPr/>
          <p:nvPr/>
        </p:nvSpPr>
        <p:spPr>
          <a:xfrm>
            <a:off x="335276" y="4274646"/>
            <a:ext cx="3489207" cy="504046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chemeClr val="bg1"/>
                </a:solidFill>
              </a:rPr>
              <a:t>materials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2" name="Prostokąt zaokrąglony 21"/>
          <p:cNvSpPr/>
          <p:nvPr/>
        </p:nvSpPr>
        <p:spPr>
          <a:xfrm>
            <a:off x="4792697" y="4167822"/>
            <a:ext cx="3905323" cy="1072774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 smtClean="0"/>
              <a:t>13 </a:t>
            </a:r>
            <a:r>
              <a:rPr lang="en-GB" sz="2000" b="1" dirty="0" smtClean="0"/>
              <a:t>Handbooks </a:t>
            </a:r>
            <a:r>
              <a:rPr lang="en-GB" sz="2000" b="1" dirty="0" smtClean="0"/>
              <a:t>with tips on Part B</a:t>
            </a:r>
          </a:p>
          <a:p>
            <a:pPr algn="ctr"/>
            <a:r>
              <a:rPr lang="pl-PL" sz="2000" b="1" smtClean="0"/>
              <a:t>11 C</a:t>
            </a:r>
            <a:r>
              <a:rPr lang="en-GB" sz="2000" b="1" smtClean="0"/>
              <a:t>all statistics</a:t>
            </a:r>
            <a:r>
              <a:rPr lang="pl-PL" sz="2000" b="1" smtClean="0"/>
              <a:t> analysis</a:t>
            </a:r>
            <a:endParaRPr lang="en-GB" sz="2000" b="1" dirty="0" smtClean="0"/>
          </a:p>
          <a:p>
            <a:pPr algn="ctr"/>
            <a:r>
              <a:rPr lang="en-GB" sz="2000" b="1" smtClean="0"/>
              <a:t>Recommendations </a:t>
            </a:r>
            <a:endParaRPr lang="en-GB" sz="2000" b="1" dirty="0" smtClean="0"/>
          </a:p>
        </p:txBody>
      </p:sp>
      <p:sp>
        <p:nvSpPr>
          <p:cNvPr id="16" name="pole tekstowe 15"/>
          <p:cNvSpPr txBox="1"/>
          <p:nvPr/>
        </p:nvSpPr>
        <p:spPr>
          <a:xfrm>
            <a:off x="1038380" y="1124744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for MSCA NCPs </a:t>
            </a:r>
            <a:endParaRPr lang="en-GB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pole tekstowe 23"/>
          <p:cNvSpPr txBox="1"/>
          <p:nvPr/>
        </p:nvSpPr>
        <p:spPr>
          <a:xfrm>
            <a:off x="5580111" y="1148090"/>
            <a:ext cx="2655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mtClean="0">
                <a:latin typeface="Cambria" panose="02040503050406030204" pitchFamily="18" charset="0"/>
                <a:ea typeface="Cambria" panose="02040503050406030204" pitchFamily="18" charset="0"/>
              </a:rPr>
              <a:t>for </a:t>
            </a:r>
            <a:r>
              <a:rPr lang="pl-PL" sz="2400" b="1" smtClean="0">
                <a:latin typeface="Cambria" panose="02040503050406030204" pitchFamily="18" charset="0"/>
                <a:ea typeface="Cambria" panose="02040503050406030204" pitchFamily="18" charset="0"/>
              </a:rPr>
              <a:t>researchers</a:t>
            </a:r>
            <a:endParaRPr lang="en-GB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Prostokąt zaokrąglony 24"/>
          <p:cNvSpPr/>
          <p:nvPr/>
        </p:nvSpPr>
        <p:spPr>
          <a:xfrm>
            <a:off x="335275" y="5609032"/>
            <a:ext cx="3489207" cy="504046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promotional activities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6" name="Prostokąt zaokrąglony 25"/>
          <p:cNvSpPr/>
          <p:nvPr/>
        </p:nvSpPr>
        <p:spPr>
          <a:xfrm>
            <a:off x="4875824" y="5464737"/>
            <a:ext cx="3745515" cy="126450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Website, </a:t>
            </a:r>
            <a:r>
              <a:rPr lang="pl-PL" sz="2000" b="1" dirty="0" smtClean="0"/>
              <a:t>4 </a:t>
            </a:r>
            <a:r>
              <a:rPr lang="en-GB" sz="2000" b="1" dirty="0" smtClean="0"/>
              <a:t>social </a:t>
            </a:r>
            <a:r>
              <a:rPr lang="en-GB" sz="2000" b="1" dirty="0" smtClean="0"/>
              <a:t>media</a:t>
            </a:r>
          </a:p>
          <a:p>
            <a:pPr algn="ctr"/>
            <a:r>
              <a:rPr lang="en-GB" sz="2000" b="1" dirty="0" smtClean="0"/>
              <a:t>Conferences presence</a:t>
            </a:r>
          </a:p>
          <a:p>
            <a:pPr algn="ctr"/>
            <a:r>
              <a:rPr lang="en-GB" sz="2000" b="1" dirty="0" smtClean="0"/>
              <a:t>68 Success stories, 18 flyers</a:t>
            </a:r>
          </a:p>
          <a:p>
            <a:pPr algn="ctr"/>
            <a:r>
              <a:rPr lang="en-GB" sz="2000" b="1" dirty="0" smtClean="0"/>
              <a:t>Expression of Interest</a:t>
            </a:r>
            <a:endParaRPr lang="en-GB" sz="2000" b="1" dirty="0"/>
          </a:p>
        </p:txBody>
      </p:sp>
      <p:sp>
        <p:nvSpPr>
          <p:cNvPr id="23" name="Strzałka w prawo 22"/>
          <p:cNvSpPr/>
          <p:nvPr/>
        </p:nvSpPr>
        <p:spPr>
          <a:xfrm>
            <a:off x="4036462" y="1844001"/>
            <a:ext cx="471062" cy="348984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Strzałka w prawo 29"/>
          <p:cNvSpPr/>
          <p:nvPr/>
        </p:nvSpPr>
        <p:spPr>
          <a:xfrm>
            <a:off x="4037989" y="2597943"/>
            <a:ext cx="471062" cy="348984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Strzałka w prawo 30"/>
          <p:cNvSpPr/>
          <p:nvPr/>
        </p:nvSpPr>
        <p:spPr>
          <a:xfrm>
            <a:off x="4044747" y="3337664"/>
            <a:ext cx="471062" cy="348984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Strzałka w prawo 31"/>
          <p:cNvSpPr/>
          <p:nvPr/>
        </p:nvSpPr>
        <p:spPr>
          <a:xfrm>
            <a:off x="4100938" y="5722913"/>
            <a:ext cx="471062" cy="348984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Strzałka w prawo 32"/>
          <p:cNvSpPr/>
          <p:nvPr/>
        </p:nvSpPr>
        <p:spPr>
          <a:xfrm>
            <a:off x="4034718" y="4389649"/>
            <a:ext cx="471062" cy="348984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50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02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NCPs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ole tekstowe 5"/>
          <p:cNvSpPr txBox="1"/>
          <p:nvPr/>
        </p:nvSpPr>
        <p:spPr>
          <a:xfrm>
            <a:off x="490737" y="434975"/>
            <a:ext cx="5953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N4M+ </a:t>
            </a:r>
            <a:r>
              <a:rPr lang="pl-PL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for IF-2020 </a:t>
            </a:r>
            <a:r>
              <a:rPr lang="pl-PL" sz="2000" b="1" dirty="0" err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call</a:t>
            </a:r>
            <a:endParaRPr lang="en-US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2133600" cy="365125"/>
          </a:xfrm>
        </p:spPr>
        <p:txBody>
          <a:bodyPr/>
          <a:lstStyle/>
          <a:p>
            <a:fld id="{544A824B-7A47-4232-8B8D-3BA9766874B2}" type="slidenum">
              <a:rPr lang="pl-PL" sz="900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pl-PL" sz="9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544" y="1073596"/>
            <a:ext cx="2267684" cy="165690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22" name="Łącznik prosty ze strzałką 21"/>
          <p:cNvCxnSpPr/>
          <p:nvPr/>
        </p:nvCxnSpPr>
        <p:spPr>
          <a:xfrm flipV="1">
            <a:off x="1982179" y="3792681"/>
            <a:ext cx="3149530" cy="522478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Obraz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3424" y="3170102"/>
            <a:ext cx="1351674" cy="191735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18" name="Łącznik prosty ze strzałką 17"/>
          <p:cNvCxnSpPr/>
          <p:nvPr/>
        </p:nvCxnSpPr>
        <p:spPr>
          <a:xfrm flipV="1">
            <a:off x="1972202" y="2902521"/>
            <a:ext cx="516308" cy="534732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/>
          <p:cNvCxnSpPr/>
          <p:nvPr/>
        </p:nvCxnSpPr>
        <p:spPr>
          <a:xfrm flipV="1">
            <a:off x="1732328" y="2761790"/>
            <a:ext cx="3147970" cy="1110349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6056" y="1154620"/>
            <a:ext cx="2205445" cy="1649081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24" name="Łącznik prosty ze strzałką 23"/>
          <p:cNvCxnSpPr/>
          <p:nvPr/>
        </p:nvCxnSpPr>
        <p:spPr>
          <a:xfrm flipV="1">
            <a:off x="1579743" y="4995341"/>
            <a:ext cx="1439835" cy="525014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Obraz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1709" y="5991761"/>
            <a:ext cx="3985469" cy="8050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Obraz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15762" y="4911685"/>
            <a:ext cx="2330913" cy="975656"/>
          </a:xfrm>
          <a:prstGeom prst="rect">
            <a:avLst/>
          </a:prstGeom>
        </p:spPr>
      </p:pic>
      <p:cxnSp>
        <p:nvCxnSpPr>
          <p:cNvPr id="37" name="Łącznik prosty ze strzałką 36"/>
          <p:cNvCxnSpPr/>
          <p:nvPr/>
        </p:nvCxnSpPr>
        <p:spPr>
          <a:xfrm flipV="1">
            <a:off x="1984253" y="5454377"/>
            <a:ext cx="4704687" cy="66356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az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9516" y="1016128"/>
            <a:ext cx="1724025" cy="58197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45924" y="3852813"/>
            <a:ext cx="1195999" cy="173016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19193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64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NCPs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ole tekstowe 5"/>
          <p:cNvSpPr txBox="1"/>
          <p:nvPr/>
        </p:nvSpPr>
        <p:spPr>
          <a:xfrm>
            <a:off x="490737" y="434975"/>
            <a:ext cx="5953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What N4M+ offers to </a:t>
            </a:r>
            <a:r>
              <a:rPr lang="pl-PL" sz="2000" b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widening countries</a:t>
            </a:r>
            <a:r>
              <a:rPr lang="en-US" sz="2000" b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en-US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2133600" cy="365125"/>
          </a:xfrm>
        </p:spPr>
        <p:txBody>
          <a:bodyPr/>
          <a:lstStyle/>
          <a:p>
            <a:fld id="{544A824B-7A47-4232-8B8D-3BA9766874B2}" type="slidenum">
              <a:rPr lang="pl-PL" sz="900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pl-PL" sz="9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254504" cy="4523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13 CuadroTexto"/>
          <p:cNvSpPr txBox="1"/>
          <p:nvPr/>
        </p:nvSpPr>
        <p:spPr>
          <a:xfrm>
            <a:off x="539552" y="1171455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Widening</a:t>
            </a:r>
            <a:r>
              <a:rPr lang="es-ES" dirty="0" smtClean="0"/>
              <a:t> </a:t>
            </a:r>
            <a:r>
              <a:rPr lang="es-ES" dirty="0" err="1" smtClean="0"/>
              <a:t>Section</a:t>
            </a:r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2843808" y="1161823"/>
            <a:ext cx="5950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hlinkClick r:id="rId7"/>
              </a:rPr>
              <a:t>https://www.net4mobilityplus.eu/widening-countries</a:t>
            </a:r>
            <a:r>
              <a:rPr lang="es-ES" dirty="0" smtClean="0">
                <a:hlinkClick r:id="rId7"/>
              </a:rPr>
              <a:t>/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5688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44459" y="620688"/>
            <a:ext cx="1476013" cy="504056"/>
          </a:xfrm>
        </p:spPr>
        <p:txBody>
          <a:bodyPr>
            <a:normAutofit/>
          </a:bodyPr>
          <a:lstStyle/>
          <a:p>
            <a:pPr algn="r"/>
            <a:r>
              <a:rPr lang="pl-PL" sz="1400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MSCA NCPs </a:t>
            </a:r>
            <a:endParaRPr lang="pl-PL" sz="1400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249263"/>
            <a:ext cx="2194032" cy="564104"/>
          </a:xfrm>
          <a:prstGeom prst="rect">
            <a:avLst/>
          </a:prstGeom>
        </p:spPr>
      </p:pic>
      <p:cxnSp>
        <p:nvCxnSpPr>
          <p:cNvPr id="7" name="Łącznik prostoliniowy 6"/>
          <p:cNvCxnSpPr/>
          <p:nvPr/>
        </p:nvCxnSpPr>
        <p:spPr>
          <a:xfrm>
            <a:off x="539552" y="980728"/>
            <a:ext cx="7056784" cy="0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490737" y="434975"/>
            <a:ext cx="5953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PF </a:t>
            </a:r>
            <a:r>
              <a:rPr lang="en-US" sz="2000" b="1" smtClean="0">
                <a:solidFill>
                  <a:srgbClr val="1F287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Host Institution</a:t>
            </a:r>
            <a:endParaRPr lang="en-US" sz="2000" b="1" dirty="0">
              <a:solidFill>
                <a:srgbClr val="1F287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539552" y="1171455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EOI </a:t>
            </a:r>
            <a:r>
              <a:rPr lang="es-ES" dirty="0" smtClean="0"/>
              <a:t>Section</a:t>
            </a:r>
            <a:endParaRPr lang="es-ES" dirty="0"/>
          </a:p>
        </p:txBody>
      </p:sp>
      <p:sp>
        <p:nvSpPr>
          <p:cNvPr id="17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2133600" cy="365125"/>
          </a:xfrm>
        </p:spPr>
        <p:txBody>
          <a:bodyPr/>
          <a:lstStyle/>
          <a:p>
            <a:fld id="{544A824B-7A47-4232-8B8D-3BA9766874B2}" type="slidenum">
              <a:rPr lang="pl-PL" sz="900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pl-PL" sz="9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4168536" y="1166398"/>
            <a:ext cx="3792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hlinkClick r:id="rId6"/>
              </a:rPr>
              <a:t>https://www.net4mobilityplus.eu/eoi</a:t>
            </a:r>
            <a:r>
              <a:rPr lang="es-ES" dirty="0" smtClean="0">
                <a:hlinkClick r:id="rId6"/>
              </a:rPr>
              <a:t>/</a:t>
            </a:r>
            <a:endParaRPr lang="es-ES" dirty="0" smtClean="0"/>
          </a:p>
          <a:p>
            <a:endParaRPr lang="es-ES" dirty="0"/>
          </a:p>
        </p:txBody>
      </p:sp>
      <p:pic>
        <p:nvPicPr>
          <p:cNvPr id="12" name="Symbol zastępczy zawartości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540786"/>
            <a:ext cx="8363272" cy="466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6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N4M+_slajd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33"/>
            <a:ext cx="9144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04" y="2514073"/>
            <a:ext cx="432854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824B-7A47-4232-8B8D-3BA9766874B2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34" y="3645024"/>
            <a:ext cx="2016868" cy="2016868"/>
          </a:xfrm>
          <a:prstGeom prst="rect">
            <a:avLst/>
          </a:prstGeom>
        </p:spPr>
      </p:pic>
      <p:pic>
        <p:nvPicPr>
          <p:cNvPr id="14" name="Obraz 13" descr="twitter-logo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554" y="2871996"/>
            <a:ext cx="633062" cy="633062"/>
          </a:xfrm>
          <a:prstGeom prst="rect">
            <a:avLst/>
          </a:prstGeom>
        </p:spPr>
      </p:pic>
      <p:pic>
        <p:nvPicPr>
          <p:cNvPr id="15" name="Obraz 14" descr="facebook-logo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440" y="2877942"/>
            <a:ext cx="627116" cy="627116"/>
          </a:xfrm>
          <a:prstGeom prst="rect">
            <a:avLst/>
          </a:prstGeom>
        </p:spPr>
      </p:pic>
      <p:pic>
        <p:nvPicPr>
          <p:cNvPr id="16" name="Obraz 15" descr="linkedin-sign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23" y="2898298"/>
            <a:ext cx="573731" cy="573731"/>
          </a:xfrm>
          <a:prstGeom prst="rect">
            <a:avLst/>
          </a:prstGeom>
        </p:spPr>
      </p:pic>
      <p:pic>
        <p:nvPicPr>
          <p:cNvPr id="17" name="Obraz 16" descr="blogger-botton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118" y="2881632"/>
            <a:ext cx="560401" cy="560401"/>
          </a:xfrm>
          <a:prstGeom prst="rect">
            <a:avLst/>
          </a:prstGeom>
        </p:spPr>
      </p:pic>
      <p:pic>
        <p:nvPicPr>
          <p:cNvPr id="18" name="Obraz 17" descr="youtube-logotype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433" y="2851427"/>
            <a:ext cx="577573" cy="577573"/>
          </a:xfrm>
          <a:prstGeom prst="rect">
            <a:avLst/>
          </a:prstGeom>
        </p:spPr>
      </p:pic>
      <p:sp>
        <p:nvSpPr>
          <p:cNvPr id="19" name="Prostokąt 18"/>
          <p:cNvSpPr/>
          <p:nvPr/>
        </p:nvSpPr>
        <p:spPr>
          <a:xfrm>
            <a:off x="4529687" y="2056600"/>
            <a:ext cx="40470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www.net4mobilityplus.eu</a:t>
            </a:r>
            <a:r>
              <a:rPr lang="pl-PL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052" y="2031968"/>
            <a:ext cx="1397064" cy="1397064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738614"/>
            <a:ext cx="884192" cy="884192"/>
          </a:xfrm>
          <a:prstGeom prst="rect">
            <a:avLst/>
          </a:prstGeom>
        </p:spPr>
      </p:pic>
      <p:sp>
        <p:nvSpPr>
          <p:cNvPr id="22" name="pole tekstowe 21"/>
          <p:cNvSpPr txBox="1"/>
          <p:nvPr/>
        </p:nvSpPr>
        <p:spPr>
          <a:xfrm flipH="1">
            <a:off x="4512078" y="1211455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chemeClr val="accent5">
                    <a:lumMod val="75000"/>
                  </a:schemeClr>
                </a:solidFill>
              </a:rPr>
              <a:t>          </a:t>
            </a:r>
            <a:r>
              <a:rPr lang="en-GB" sz="3200" b="1" dirty="0" smtClean="0">
                <a:solidFill>
                  <a:schemeClr val="accent5">
                    <a:lumMod val="75000"/>
                  </a:schemeClr>
                </a:solidFill>
              </a:rPr>
              <a:t>FOLLOW US</a:t>
            </a:r>
            <a:endParaRPr lang="en-GB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5" name="Grafik 9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71" b="17139"/>
          <a:stretch/>
        </p:blipFill>
        <p:spPr bwMode="auto">
          <a:xfrm>
            <a:off x="3337807" y="4252135"/>
            <a:ext cx="5364333" cy="20000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1690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259</Words>
  <Application>Microsoft Office PowerPoint</Application>
  <PresentationFormat>Pokaz na ekranie (4:3)</PresentationFormat>
  <Paragraphs>79</Paragraphs>
  <Slides>9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9</vt:i4>
      </vt:variant>
    </vt:vector>
  </HeadingPairs>
  <TitlesOfParts>
    <vt:vector size="16" baseType="lpstr">
      <vt:lpstr>Arial</vt:lpstr>
      <vt:lpstr>Arial Rounded MT Bold</vt:lpstr>
      <vt:lpstr>Arial Unicode MS</vt:lpstr>
      <vt:lpstr>Calibri</vt:lpstr>
      <vt:lpstr>Cambria</vt:lpstr>
      <vt:lpstr>Office Theme</vt:lpstr>
      <vt:lpstr>Projekt niestandardowy</vt:lpstr>
      <vt:lpstr>Prezentacja programu PowerPoint</vt:lpstr>
      <vt:lpstr>MSCA NCPs </vt:lpstr>
      <vt:lpstr>MSCA NCPs </vt:lpstr>
      <vt:lpstr>MSCA NCPs </vt:lpstr>
      <vt:lpstr>MSCA NCPs </vt:lpstr>
      <vt:lpstr>MSCA NCPs </vt:lpstr>
      <vt:lpstr>MSCA NCPs </vt:lpstr>
      <vt:lpstr>MSCA NCPs 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Veronique Sordet</dc:creator>
  <cp:lastModifiedBy>Anna Wiśniewska</cp:lastModifiedBy>
  <cp:revision>72</cp:revision>
  <cp:lastPrinted>2018-08-13T12:52:43Z</cp:lastPrinted>
  <dcterms:created xsi:type="dcterms:W3CDTF">2018-06-04T11:32:35Z</dcterms:created>
  <dcterms:modified xsi:type="dcterms:W3CDTF">2021-06-07T13:31:29Z</dcterms:modified>
</cp:coreProperties>
</file>