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sldIdLst>
    <p:sldId id="256" r:id="rId2"/>
    <p:sldId id="284" r:id="rId3"/>
    <p:sldId id="273" r:id="rId4"/>
    <p:sldId id="285" r:id="rId5"/>
    <p:sldId id="266" r:id="rId6"/>
    <p:sldId id="286" r:id="rId7"/>
    <p:sldId id="274" r:id="rId8"/>
    <p:sldId id="280" r:id="rId9"/>
    <p:sldId id="283" r:id="rId10"/>
    <p:sldId id="287" r:id="rId11"/>
    <p:sldId id="275" r:id="rId12"/>
    <p:sldId id="278" r:id="rId13"/>
    <p:sldId id="288" r:id="rId14"/>
    <p:sldId id="276" r:id="rId15"/>
    <p:sldId id="271" r:id="rId16"/>
    <p:sldId id="279" r:id="rId17"/>
    <p:sldId id="289" r:id="rId18"/>
    <p:sldId id="281" r:id="rId19"/>
    <p:sldId id="282" r:id="rId20"/>
    <p:sldId id="290" r:id="rId21"/>
  </p:sldIdLst>
  <p:sldSz cx="9144000" cy="6858000" type="screen4x3"/>
  <p:notesSz cx="6797675" cy="9874250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67478B"/>
    <a:srgbClr val="6643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974" autoAdjust="0"/>
  </p:normalViewPr>
  <p:slideViewPr>
    <p:cSldViewPr snapToGrid="0" snapToObjects="1">
      <p:cViewPr varScale="1">
        <p:scale>
          <a:sx n="86" d="100"/>
          <a:sy n="86" d="100"/>
        </p:scale>
        <p:origin x="152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14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v-LV" sz="1591" b="1" i="0" u="none" strike="noStrike" baseline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Piešķirto stipendiju sadalījums pa valstīm (pieteikumi saņemti no 31 valsts, stipendijas piešķirtas 27 valstīm) – 2.daļa</a:t>
            </a:r>
            <a:endParaRPr lang="lv-LV" sz="1600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c:rich>
      </c:tx>
      <c:layout>
        <c:manualLayout>
          <c:xMode val="edge"/>
          <c:yMode val="edge"/>
          <c:x val="0.14846896179984503"/>
          <c:y val="1.1311858744929612E-3"/>
        </c:manualLayout>
      </c:layout>
      <c:overlay val="0"/>
      <c:spPr>
        <a:noFill/>
        <a:ln w="25639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33068120959588221"/>
          <c:y val="0.11257748519140026"/>
          <c:w val="0.63752333098440517"/>
          <c:h val="0.8291519690728076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Studijas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 w="25639">
              <a:noFill/>
            </a:ln>
          </c:spPr>
          <c:invertIfNegative val="0"/>
          <c:dLbls>
            <c:spPr>
              <a:noFill/>
              <a:ln w="2563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91" b="1" i="0" u="none" strike="noStrike" kern="1200" baseline="0">
                    <a:solidFill>
                      <a:schemeClr val="accent3">
                        <a:lumMod val="60000"/>
                        <a:lumOff val="40000"/>
                      </a:schemeClr>
                    </a:solidFill>
                    <a:latin typeface="Calibri" panose="020F0502020204030204" pitchFamily="34" charset="0"/>
                    <a:ea typeface="Verdana" panose="020B0604030504040204" pitchFamily="34" charset="0"/>
                    <a:cs typeface="Calibri" panose="020F0502020204030204" pitchFamily="34" charset="0"/>
                  </a:defRPr>
                </a:pPr>
                <a:endParaRPr lang="lv-LV"/>
              </a:p>
            </c:txPr>
            <c:dLblPos val="ctr"/>
            <c:showLegendKey val="1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Sheet1!$A$2:$A$16</c:f>
              <c:strCache>
                <c:ptCount val="15"/>
                <c:pt idx="0">
                  <c:v>Austrija -1</c:v>
                </c:pt>
                <c:pt idx="1">
                  <c:v>Beļģija - 1</c:v>
                </c:pt>
                <c:pt idx="2">
                  <c:v>Čehija - 1</c:v>
                </c:pt>
                <c:pt idx="3">
                  <c:v>Dānija - 1</c:v>
                </c:pt>
                <c:pt idx="4">
                  <c:v>Grieķija - 1</c:v>
                </c:pt>
                <c:pt idx="5">
                  <c:v>Ungārija - 1 </c:v>
                </c:pt>
                <c:pt idx="6">
                  <c:v>Japāna - 1</c:v>
                </c:pt>
                <c:pt idx="7">
                  <c:v>Moldova - 1</c:v>
                </c:pt>
                <c:pt idx="8">
                  <c:v>Spānija - 1</c:v>
                </c:pt>
                <c:pt idx="9">
                  <c:v>Šveice - 1</c:v>
                </c:pt>
                <c:pt idx="10">
                  <c:v>Tadžikistāna - 1</c:v>
                </c:pt>
                <c:pt idx="11">
                  <c:v>ASV - 1</c:v>
                </c:pt>
                <c:pt idx="12">
                  <c:v>Lietuva - 2</c:v>
                </c:pt>
                <c:pt idx="13">
                  <c:v>Gruzija - 4</c:v>
                </c:pt>
                <c:pt idx="14">
                  <c:v>Mesika - 4</c:v>
                </c:pt>
              </c:strCache>
            </c:str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1</c:v>
                </c:pt>
                <c:pt idx="4">
                  <c:v>1</c:v>
                </c:pt>
                <c:pt idx="5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2</c:v>
                </c:pt>
                <c:pt idx="1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C4-4DFE-B403-618E0048DA6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Pētniecība</c:v>
                </c:pt>
              </c:strCache>
            </c:strRef>
          </c:tx>
          <c:spPr>
            <a:solidFill>
              <a:schemeClr val="accent2"/>
            </a:solidFill>
            <a:ln w="25639">
              <a:noFill/>
            </a:ln>
          </c:spPr>
          <c:invertIfNegative val="0"/>
          <c:dLbls>
            <c:spPr>
              <a:noFill/>
              <a:ln w="2563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91" b="1" i="0" u="none" strike="noStrike" kern="1200" baseline="0">
                    <a:solidFill>
                      <a:schemeClr val="accent3">
                        <a:lumMod val="60000"/>
                        <a:lumOff val="40000"/>
                      </a:schemeClr>
                    </a:solidFill>
                    <a:latin typeface="Calibri" panose="020F0502020204030204" pitchFamily="34" charset="0"/>
                    <a:ea typeface="Verdana" panose="020B0604030504040204" pitchFamily="34" charset="0"/>
                    <a:cs typeface="Calibri" panose="020F0502020204030204" pitchFamily="34" charset="0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Sheet1!$A$2:$A$16</c:f>
              <c:strCache>
                <c:ptCount val="15"/>
                <c:pt idx="0">
                  <c:v>Austrija -1</c:v>
                </c:pt>
                <c:pt idx="1">
                  <c:v>Beļģija - 1</c:v>
                </c:pt>
                <c:pt idx="2">
                  <c:v>Čehija - 1</c:v>
                </c:pt>
                <c:pt idx="3">
                  <c:v>Dānija - 1</c:v>
                </c:pt>
                <c:pt idx="4">
                  <c:v>Grieķija - 1</c:v>
                </c:pt>
                <c:pt idx="5">
                  <c:v>Ungārija - 1 </c:v>
                </c:pt>
                <c:pt idx="6">
                  <c:v>Japāna - 1</c:v>
                </c:pt>
                <c:pt idx="7">
                  <c:v>Moldova - 1</c:v>
                </c:pt>
                <c:pt idx="8">
                  <c:v>Spānija - 1</c:v>
                </c:pt>
                <c:pt idx="9">
                  <c:v>Šveice - 1</c:v>
                </c:pt>
                <c:pt idx="10">
                  <c:v>Tadžikistāna - 1</c:v>
                </c:pt>
                <c:pt idx="11">
                  <c:v>ASV - 1</c:v>
                </c:pt>
                <c:pt idx="12">
                  <c:v>Lietuva - 2</c:v>
                </c:pt>
                <c:pt idx="13">
                  <c:v>Gruzija - 4</c:v>
                </c:pt>
                <c:pt idx="14">
                  <c:v>Mesika - 4</c:v>
                </c:pt>
              </c:strCache>
            </c:strRef>
          </c:cat>
          <c:val>
            <c:numRef>
              <c:f>Sheet1!$C$2:$C$16</c:f>
              <c:numCache>
                <c:formatCode>General</c:formatCode>
                <c:ptCount val="15"/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6">
                  <c:v>1</c:v>
                </c:pt>
                <c:pt idx="12">
                  <c:v>1</c:v>
                </c:pt>
                <c:pt idx="1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FC4-4DFE-B403-618E0048DA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58977375"/>
        <c:axId val="1"/>
      </c:barChart>
      <c:catAx>
        <c:axId val="65897737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607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91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ax val="4"/>
        </c:scaling>
        <c:delete val="0"/>
        <c:axPos val="b"/>
        <c:majorGridlines>
          <c:spPr>
            <a:ln w="9607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6408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5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658977375"/>
        <c:crosses val="autoZero"/>
        <c:crossBetween val="between"/>
      </c:valAx>
      <c:spPr>
        <a:noFill/>
        <a:ln w="25354">
          <a:noFill/>
        </a:ln>
      </c:spPr>
    </c:plotArea>
    <c:legend>
      <c:legendPos val="b"/>
      <c:legendEntry>
        <c:idx val="0"/>
        <c:txPr>
          <a:bodyPr/>
          <a:lstStyle/>
          <a:p>
            <a:pPr>
              <a:defRPr sz="1391" b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pPr>
            <a:endParaRPr lang="lv-LV"/>
          </a:p>
        </c:txPr>
      </c:legendEntry>
      <c:legendEntry>
        <c:idx val="1"/>
        <c:txPr>
          <a:bodyPr/>
          <a:lstStyle/>
          <a:p>
            <a:pPr>
              <a:defRPr sz="1391" b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pPr>
            <a:endParaRPr lang="lv-LV"/>
          </a:p>
        </c:txPr>
      </c:legendEntry>
      <c:layout>
        <c:manualLayout>
          <c:xMode val="edge"/>
          <c:yMode val="edge"/>
          <c:x val="0.45793866781821468"/>
          <c:y val="0.9501423049391553"/>
          <c:w val="0.25747645604976155"/>
          <c:h val="4.9857695060844698E-2"/>
        </c:manualLayout>
      </c:layout>
      <c:overlay val="0"/>
      <c:txPr>
        <a:bodyPr/>
        <a:lstStyle/>
        <a:p>
          <a:pPr>
            <a:defRPr sz="1391" b="1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>
          <a:solidFill>
            <a:schemeClr val="bg1"/>
          </a:solidFill>
        </a:defRPr>
      </a:pPr>
      <a:endParaRPr lang="lv-LV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598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pPr>
            <a:r>
              <a:rPr lang="lv-LV" sz="1598" b="1" i="0" u="none" strike="noStrike" baseline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"TOP" 3 </a:t>
            </a:r>
            <a:r>
              <a:rPr lang="lv-LV" sz="1598" b="1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augstskolas</a:t>
            </a:r>
          </a:p>
        </c:rich>
      </c:tx>
      <c:layout>
        <c:manualLayout>
          <c:xMode val="edge"/>
          <c:yMode val="edge"/>
          <c:x val="0.36107963919817426"/>
          <c:y val="0"/>
        </c:manualLayout>
      </c:layout>
      <c:overlay val="0"/>
      <c:spPr>
        <a:noFill/>
        <a:ln w="25106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9104670920535158"/>
          <c:y val="4.9025371828521437E-2"/>
          <c:w val="0.72888119585646549"/>
          <c:h val="0.6613858267716535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Izsniegto uzaicinājumu vēstuļu skaits</c:v>
                </c:pt>
              </c:strCache>
            </c:strRef>
          </c:tx>
          <c:spPr>
            <a:solidFill>
              <a:srgbClr val="0070C0"/>
            </a:solidFill>
            <a:ln w="25310"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D567-42D3-87AF-800436B22F9D}"/>
              </c:ext>
            </c:extLst>
          </c:dPt>
          <c:dPt>
            <c:idx val="1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567-42D3-87AF-800436B22F9D}"/>
              </c:ext>
            </c:extLst>
          </c:dPt>
          <c:dPt>
            <c:idx val="2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D567-42D3-87AF-800436B22F9D}"/>
              </c:ext>
            </c:extLst>
          </c:dPt>
          <c:dLbls>
            <c:spPr>
              <a:noFill/>
              <a:ln w="25106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98" b="1" i="0" u="none" strike="noStrike" kern="1200" baseline="0">
                    <a:solidFill>
                      <a:schemeClr val="accent3">
                        <a:lumMod val="60000"/>
                        <a:lumOff val="40000"/>
                      </a:schemeClr>
                    </a:solidFill>
                    <a:latin typeface="Calibri" panose="020F0502020204030204" pitchFamily="34" charset="0"/>
                    <a:ea typeface="Verdana" panose="020B0604030504040204" pitchFamily="34" charset="0"/>
                    <a:cs typeface="Calibri" panose="020F0502020204030204" pitchFamily="34" charset="0"/>
                  </a:defRPr>
                </a:pPr>
                <a:endParaRPr lang="lv-LV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LU -31% </c:v>
                </c:pt>
                <c:pt idx="1">
                  <c:v>RTU - 26%</c:v>
                </c:pt>
                <c:pt idx="2">
                  <c:v>RSU - 46%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97</c:v>
                </c:pt>
                <c:pt idx="1">
                  <c:v>103</c:v>
                </c:pt>
                <c:pt idx="2">
                  <c:v>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567-42D3-87AF-800436B22F9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viens</c:v>
                </c:pt>
              </c:strCache>
            </c:strRef>
          </c:tx>
          <c:spPr>
            <a:solidFill>
              <a:srgbClr val="C0504D"/>
            </a:solidFill>
            <a:ln w="25106">
              <a:noFill/>
            </a:ln>
          </c:spPr>
          <c:invertIfNegative val="0"/>
          <c:dLbls>
            <c:spPr>
              <a:noFill/>
              <a:ln w="25106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85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LU -31% </c:v>
                </c:pt>
                <c:pt idx="1">
                  <c:v>RTU - 26%</c:v>
                </c:pt>
                <c:pt idx="2">
                  <c:v>RSU - 46%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4-D567-42D3-87AF-800436B22F9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divi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LU -31% </c:v>
                </c:pt>
                <c:pt idx="1">
                  <c:v>RTU - 26%</c:v>
                </c:pt>
                <c:pt idx="2">
                  <c:v>RSU - 46%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5-D567-42D3-87AF-800436B22F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08280975"/>
        <c:axId val="1"/>
      </c:barChart>
      <c:barChart>
        <c:barDir val="bar"/>
        <c:grouping val="stacked"/>
        <c:varyColors val="0"/>
        <c:ser>
          <c:idx val="3"/>
          <c:order val="3"/>
          <c:tx>
            <c:strRef>
              <c:f>Sheet1!$E$1</c:f>
              <c:strCache>
                <c:ptCount val="1"/>
                <c:pt idx="0">
                  <c:v>Piešķirto studiju stipendiju skaits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dLbl>
              <c:idx val="0"/>
              <c:layout>
                <c:manualLayout>
                  <c:x val="1.4708706581536572E-3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567-42D3-87AF-800436B22F9D}"/>
                </c:ext>
              </c:extLst>
            </c:dLbl>
            <c:dLbl>
              <c:idx val="1"/>
              <c:layout>
                <c:manualLayout>
                  <c:x val="4.2755293071538832E-3"/>
                  <c:y val="-5.5555555555555558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567-42D3-87AF-800436B22F9D}"/>
                </c:ext>
              </c:extLst>
            </c:dLbl>
            <c:dLbl>
              <c:idx val="2"/>
              <c:layout>
                <c:manualLayout>
                  <c:x val="-9.1795299198080185E-3"/>
                  <c:y val="-5.5555555555555558E-3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>
                        <a:solidFill>
                          <a:schemeClr val="accent3">
                            <a:lumMod val="60000"/>
                            <a:lumOff val="40000"/>
                          </a:schemeClr>
                        </a:solidFill>
                      </a:rPr>
                      <a:t>41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D567-42D3-87AF-800436B22F9D}"/>
                </c:ext>
              </c:extLst>
            </c:dLbl>
            <c:spPr>
              <a:noFill/>
              <a:ln w="2519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98" b="1" baseline="0">
                    <a:solidFill>
                      <a:schemeClr val="accent3">
                        <a:lumMod val="60000"/>
                        <a:lumOff val="40000"/>
                      </a:schemeClr>
                    </a:solidFill>
                    <a:latin typeface="Calibri" panose="020F0502020204030204" pitchFamily="34" charset="0"/>
                    <a:ea typeface="Verdana" panose="020B0604030504040204" pitchFamily="34" charset="0"/>
                    <a:cs typeface="Calibri" panose="020F0502020204030204" pitchFamily="34" charset="0"/>
                  </a:defRPr>
                </a:pPr>
                <a:endParaRPr lang="lv-LV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LU -31% </c:v>
                </c:pt>
                <c:pt idx="1">
                  <c:v>RTU - 26%</c:v>
                </c:pt>
                <c:pt idx="2">
                  <c:v>RSU - 46%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18</c:v>
                </c:pt>
                <c:pt idx="1">
                  <c:v>25</c:v>
                </c:pt>
                <c:pt idx="2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D567-42D3-87AF-800436B22F9D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Piešķirto pētniecības stipendiju skaits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1"/>
              <c:layout>
                <c:manualLayout>
                  <c:x val="1.3971887244754833E-4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567-42D3-87AF-800436B22F9D}"/>
                </c:ext>
              </c:extLst>
            </c:dLbl>
            <c:dLbl>
              <c:idx val="2"/>
              <c:layout>
                <c:manualLayout>
                  <c:x val="-6.2195987880310491E-3"/>
                  <c:y val="2.777777777777777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567-42D3-87AF-800436B22F9D}"/>
                </c:ext>
              </c:extLst>
            </c:dLbl>
            <c:spPr>
              <a:noFill/>
              <a:ln w="2519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398" b="1" baseline="0">
                    <a:solidFill>
                      <a:schemeClr val="accent3">
                        <a:lumMod val="60000"/>
                        <a:lumOff val="40000"/>
                      </a:schemeClr>
                    </a:solidFill>
                    <a:latin typeface="Calibri" panose="020F0502020204030204" pitchFamily="34" charset="0"/>
                    <a:ea typeface="Verdana" panose="020B0604030504040204" pitchFamily="34" charset="0"/>
                    <a:cs typeface="Calibri" panose="020F0502020204030204" pitchFamily="34" charset="0"/>
                  </a:defRPr>
                </a:pPr>
                <a:endParaRPr lang="lv-LV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LU -31% </c:v>
                </c:pt>
                <c:pt idx="1">
                  <c:v>RTU - 26%</c:v>
                </c:pt>
                <c:pt idx="2">
                  <c:v>RSU - 46%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12</c:v>
                </c:pt>
                <c:pt idx="1">
                  <c:v>2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D567-42D3-87AF-800436B22F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0"/>
        <c:overlap val="100"/>
        <c:axId val="3"/>
        <c:axId val="4"/>
      </c:barChart>
      <c:catAx>
        <c:axId val="60828097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388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9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pPr>
            <a:endParaRPr lang="lv-LV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b"/>
        <c:majorGridlines>
          <c:spPr>
            <a:ln w="9388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6275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795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lv-LV"/>
          </a:p>
        </c:txPr>
        <c:crossAx val="608280975"/>
        <c:crosses val="autoZero"/>
        <c:crossBetween val="between"/>
      </c:valAx>
      <c:catAx>
        <c:axId val="3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4"/>
        <c:crosses val="autoZero"/>
        <c:auto val="1"/>
        <c:lblAlgn val="ctr"/>
        <c:lblOffset val="100"/>
        <c:noMultiLvlLbl val="0"/>
      </c:catAx>
      <c:valAx>
        <c:axId val="4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3"/>
        <c:crosses val="max"/>
        <c:crossBetween val="between"/>
      </c:valAx>
      <c:spPr>
        <a:noFill/>
        <a:ln w="25382">
          <a:noFill/>
        </a:ln>
      </c:spPr>
    </c:plotArea>
    <c:legend>
      <c:legendPos val="b"/>
      <c:legendEntry>
        <c:idx val="0"/>
        <c:delete val="1"/>
      </c:legendEntry>
      <c:legendEntry>
        <c:idx val="1"/>
        <c:delete val="1"/>
      </c:legendEntry>
      <c:layout>
        <c:manualLayout>
          <c:xMode val="edge"/>
          <c:yMode val="edge"/>
          <c:x val="0.27972798255926917"/>
          <c:y val="0.80242866731055706"/>
          <c:w val="0.46415146036481952"/>
          <c:h val="0.1975711144215081"/>
        </c:manualLayout>
      </c:layout>
      <c:overlay val="0"/>
      <c:spPr>
        <a:noFill/>
        <a:ln w="25106">
          <a:noFill/>
        </a:ln>
      </c:spPr>
      <c:txPr>
        <a:bodyPr rot="0" spcFirstLastPara="1" vertOverflow="ellipsis" vert="horz" wrap="square" anchor="ctr" anchorCtr="1"/>
        <a:lstStyle/>
        <a:p>
          <a:pPr>
            <a:defRPr sz="139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F062D01-1A23-4997-9D33-D941B23C0F9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4041B9-8311-4FA1-9997-999254163B1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DEE2F21A-AF83-4EBF-A601-0E60DB27D122}" type="datetimeFigureOut">
              <a:rPr lang="lv-LV" altLang="lv-LV"/>
              <a:pPr>
                <a:defRPr/>
              </a:pPr>
              <a:t>26.07.2021</a:t>
            </a:fld>
            <a:endParaRPr lang="lv-LV" altLang="lv-LV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58F0A2D1-55EB-48E7-B8A9-DF0DFDE40D7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FEDFD662-EA96-4B64-B978-5E21B980BD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3BBAEE-B0E3-401F-A414-F0B7AEEBFD2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ADE2DD-2633-4A5B-BD3A-BCB6C42AA5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8DC7276-C37C-457B-BCD0-D891FB405099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4C6BE8B-3B38-4850-98DF-556716F6F48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83F15B3F-F822-4F7E-9113-B1267F17A1D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32F9D088-A71C-4A14-A659-E379DC1F30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B22D4C7A-E44A-47F8-9957-A85BFE7F8AE3}" type="slidenum">
              <a:rPr lang="lv-LV" altLang="lv-LV" smtClean="0"/>
              <a:pPr/>
              <a:t>3</a:t>
            </a:fld>
            <a:endParaRPr lang="lv-LV" altLang="lv-LV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E06792C4-C96A-4A40-AB86-23D30177143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F80E3953-9E9C-4977-945D-CEDE85DC7D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/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9A0ED6B8-0F5D-4DEF-A862-5F081998E8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6F587601-B1C0-4744-98F5-4B4117B9F03F}" type="slidenum">
              <a:rPr lang="lv-LV" altLang="lv-LV" smtClean="0"/>
              <a:pPr/>
              <a:t>7</a:t>
            </a:fld>
            <a:endParaRPr lang="lv-LV" altLang="lv-LV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AC6744EF-8E3C-4F73-A939-AB728CE93C6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F9F7FBD0-7F5E-4C95-BDDF-D99082553F3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D3975109-3691-40FD-A8B4-5E0EC3CEBB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539BC9A8-FD5C-415B-A9F0-B23D5879EDE7}" type="slidenum">
              <a:rPr lang="lv-LV" altLang="lv-LV" smtClean="0"/>
              <a:pPr/>
              <a:t>11</a:t>
            </a:fld>
            <a:endParaRPr lang="lv-LV" altLang="lv-LV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2724C171-9D04-43CC-A428-1EDE2483BD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>
            <a:extLst>
              <a:ext uri="{FF2B5EF4-FFF2-40B4-BE49-F238E27FC236}">
                <a16:creationId xmlns:a16="http://schemas.microsoft.com/office/drawing/2014/main" id="{54C34EB1-99C4-4E53-8DA4-B935AF52F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F4F4B771-A3C3-4E0B-B9E5-78AB628C5566}"/>
              </a:ext>
            </a:extLst>
          </p:cNvPr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77470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F15C6B11-7967-4EE2-A408-F83561277E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0E32EBE6-7DC3-4C45-B171-17C4ABA4A1B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7DC6143E-D906-4769-BE7A-312560693697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07587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7C9714AE-C05D-4DB2-B742-91E0033508B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D3A007AE-77DD-4C3C-BB04-7DA8BE2163B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211660CD-25FE-4AB1-84CF-7CF63F131E0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875892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AD6089D-F6D0-4298-96E2-F8CCA20193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95B0EAF0-F5D1-41DD-91FA-1C95788FD60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45EB569-C253-4E6A-B7CB-776E4C92728F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730300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>
            <a:extLst>
              <a:ext uri="{FF2B5EF4-FFF2-40B4-BE49-F238E27FC236}">
                <a16:creationId xmlns:a16="http://schemas.microsoft.com/office/drawing/2014/main" id="{2DA046E0-1F47-43B7-BAA4-C0B522A97DE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>
            <a:extLst>
              <a:ext uri="{FF2B5EF4-FFF2-40B4-BE49-F238E27FC236}">
                <a16:creationId xmlns:a16="http://schemas.microsoft.com/office/drawing/2014/main" id="{51341D68-5464-4929-841F-8926A16E11A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6A5D85D7-64B5-45F1-8397-73201090B9D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643098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443E338B-FF0C-46F1-A269-FC32246470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74379970-B315-45FF-A5D5-5775305A206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4309BF53-A85B-4CDD-99EE-1666E51DC1A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663650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FCA2EC5A-9FB8-4F4E-8DB6-E299531AB2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B8F8353C-2F95-4FA6-947C-55619457956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AE284C06-A9E6-4822-A3E9-188E9971D4AC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368835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B489DD4-F8C3-4D20-9EDB-5053A56302B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4B8157BE-A74C-45B5-9BA2-69D7EC01306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AB2AF0E-9288-4656-A544-D5C97C3D3150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408545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247BF4B9-395C-4456-8EA4-B058816CA02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7D9F867F-C643-42C6-B8EC-F8DBEFAFEBD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96153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8D150F43-7529-42BE-A051-85AEB2CC483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0091EE5-FA4E-45A5-842C-EEB1A8566ED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DA832-CFF6-4D05-A751-7B025D1828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9F03B2C-AD44-47A3-B480-C1075E26657C}" type="datetime1">
              <a:rPr lang="en-US" altLang="lv-LV"/>
              <a:pPr>
                <a:defRPr/>
              </a:pPr>
              <a:t>7/26/2021</a:t>
            </a:fld>
            <a:endParaRPr lang="en-US" alt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F755F-CB65-4C01-90B6-5B932CAC91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EDBC07-96DE-48F7-8685-D336B87FFB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C80B591-05E7-4844-B952-088938261404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3" r:id="rId1"/>
    <p:sldLayoutId id="2147484694" r:id="rId2"/>
    <p:sldLayoutId id="2147484695" r:id="rId3"/>
    <p:sldLayoutId id="2147484696" r:id="rId4"/>
    <p:sldLayoutId id="2147484697" r:id="rId5"/>
    <p:sldLayoutId id="2147484698" r:id="rId6"/>
    <p:sldLayoutId id="2147484699" r:id="rId7"/>
    <p:sldLayoutId id="2147484700" r:id="rId8"/>
    <p:sldLayoutId id="2147484701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965D9B90-D2F0-4077-850D-AA8797657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1417638"/>
          </a:xfrm>
        </p:spPr>
        <p:txBody>
          <a:bodyPr/>
          <a:lstStyle/>
          <a:p>
            <a:r>
              <a:rPr lang="lv-LV" altLang="lv-LV" dirty="0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Latvijas valsts stipendiju konkursa rezultāti </a:t>
            </a:r>
            <a:br>
              <a:rPr lang="lv-LV" altLang="lv-LV" dirty="0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</a:br>
            <a:r>
              <a:rPr lang="lv-LV" altLang="lv-LV" dirty="0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2021./2022.akadēmiskais gads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498B6E-AE8C-4757-B5EE-259A301A2E4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420986" y="6324600"/>
            <a:ext cx="418214" cy="304800"/>
          </a:xfrm>
        </p:spPr>
        <p:txBody>
          <a:bodyPr/>
          <a:lstStyle/>
          <a:p>
            <a:pPr>
              <a:defRPr/>
            </a:pPr>
            <a:fld id="{AE284C06-A9E6-4822-A3E9-188E9971D4AC}" type="slidenum">
              <a:rPr lang="en-US" altLang="lv-LV" smtClean="0"/>
              <a:pPr>
                <a:defRPr/>
              </a:pPr>
              <a:t>10</a:t>
            </a:fld>
            <a:endParaRPr lang="en-US" altLang="lv-LV" dirty="0"/>
          </a:p>
        </p:txBody>
      </p:sp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9578B592-78C6-4004-8179-A894174D95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703" y="1937397"/>
            <a:ext cx="6229790" cy="2885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4858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CD8DE863-DE19-4F3F-97D8-DF625CED8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8175" y="306388"/>
            <a:ext cx="6770688" cy="1038225"/>
          </a:xfrm>
        </p:spPr>
        <p:txBody>
          <a:bodyPr/>
          <a:lstStyle/>
          <a:p>
            <a:pPr algn="ctr"/>
            <a:r>
              <a:rPr lang="lv-LV" altLang="lv-LV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Piešķirto stipendiju studijām un pētniecībai sadalījums pa augstskolām</a:t>
            </a:r>
          </a:p>
        </p:txBody>
      </p:sp>
      <p:sp>
        <p:nvSpPr>
          <p:cNvPr id="20483" name="Slide Number Placeholder 5">
            <a:extLst>
              <a:ext uri="{FF2B5EF4-FFF2-40B4-BE49-F238E27FC236}">
                <a16:creationId xmlns:a16="http://schemas.microsoft.com/office/drawing/2014/main" id="{D4F6B270-AA1C-4025-8E41-01EF5C3D3A6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xfrm>
            <a:off x="8534400" y="6324600"/>
            <a:ext cx="386316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D5663E88-E46A-4E08-99AF-5F7789FB1C9C}" type="slidenum">
              <a:rPr lang="en-US" altLang="lv-LV" smtClean="0"/>
              <a:pPr/>
              <a:t>11</a:t>
            </a:fld>
            <a:endParaRPr lang="en-US" altLang="lv-LV" dirty="0"/>
          </a:p>
        </p:txBody>
      </p:sp>
      <p:graphicFrame>
        <p:nvGraphicFramePr>
          <p:cNvPr id="20484" name="Content Placeholder 6">
            <a:extLst>
              <a:ext uri="{FF2B5EF4-FFF2-40B4-BE49-F238E27FC236}">
                <a16:creationId xmlns:a16="http://schemas.microsoft.com/office/drawing/2014/main" id="{357A6D10-6034-47B7-921D-D695DD76E53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81025" y="1185863"/>
          <a:ext cx="8482013" cy="306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3" imgW="8486367" imgH="3066554" progId="Excel.Chart.8">
                  <p:embed/>
                </p:oleObj>
              </mc:Choice>
              <mc:Fallback>
                <p:oleObj name="Chart" r:id="rId3" imgW="8486367" imgH="3066554" progId="Excel.Chart.8">
                  <p:embed/>
                  <p:pic>
                    <p:nvPicPr>
                      <p:cNvPr id="0" name="Content Placeholder 6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" y="1185863"/>
                        <a:ext cx="8482013" cy="306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B723165-3DA9-4BED-A54A-3D106F0D32EA}"/>
              </a:ext>
            </a:extLst>
          </p:cNvPr>
          <p:cNvGraphicFramePr>
            <a:graphicFrameLocks noGrp="1"/>
          </p:cNvGraphicFramePr>
          <p:nvPr/>
        </p:nvGraphicFramePr>
        <p:xfrm>
          <a:off x="1143000" y="4440238"/>
          <a:ext cx="7358064" cy="2036770"/>
        </p:xfrm>
        <a:graphic>
          <a:graphicData uri="http://schemas.openxmlformats.org/drawingml/2006/table">
            <a:tbl>
              <a:tblPr/>
              <a:tblGrid>
                <a:gridCol w="7222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04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04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04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04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104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1044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1044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1044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1044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1044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1044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1044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10444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45717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altLang="lv-LV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595959"/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  <a:cs typeface="Calibri" panose="020F0502020204030204" pitchFamily="34" charset="0"/>
                      </a:endParaRP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BA</a:t>
                      </a:r>
                    </a:p>
                  </a:txBody>
                  <a:tcPr marL="91424" marR="91424" marT="45708" marB="45708" horzOverflow="overflow">
                    <a:lnL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Turī</a:t>
                      </a:r>
                    </a:p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ba</a:t>
                      </a:r>
                      <a:endParaRPr kumimoji="0" lang="lv-LV" altLang="lv-LV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595959"/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  <a:cs typeface="Calibri" panose="020F0502020204030204" pitchFamily="34" charset="0"/>
                      </a:endParaRP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LLU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REA (SSE)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JVLMA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RJA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DU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LKA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ViA</a:t>
                      </a:r>
                      <a:endParaRPr kumimoji="0" lang="lv-LV" altLang="lv-LV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595959"/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  <a:cs typeface="Calibri" panose="020F0502020204030204" pitchFamily="34" charset="0"/>
                      </a:endParaRP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RISEBA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VA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RTA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ISMA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9769">
                <a:tc>
                  <a:txBody>
                    <a:bodyPr/>
                    <a:lstStyle/>
                    <a:p>
                      <a:pPr algn="ctr"/>
                      <a:r>
                        <a:rPr lang="lv-LV" sz="12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2021/</a:t>
                      </a:r>
                    </a:p>
                    <a:p>
                      <a:pPr algn="ctr"/>
                      <a:r>
                        <a:rPr lang="lv-LV" sz="12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2022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1424" marR="91424" marT="45708" marB="45708" horzOverflow="overflow">
                    <a:lnL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976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2020/</a:t>
                      </a:r>
                    </a:p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2021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1424" marR="91424" marT="45708" marB="45708" horzOverflow="overflow">
                    <a:lnL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v-LV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v-LV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v-LV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v-LV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5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2019/</a:t>
                      </a:r>
                    </a:p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2020</a:t>
                      </a:r>
                    </a:p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altLang="lv-LV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  <a:cs typeface="Calibri" panose="020F0502020204030204" pitchFamily="34" charset="0"/>
                      </a:endParaRP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1424" marR="91424" marT="45708" marB="45708" horzOverflow="overflow">
                    <a:lnL w="1905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lv-LV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altLang="lv-LV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  <a:cs typeface="Calibri" panose="020F0502020204030204" pitchFamily="34" charset="0"/>
                      </a:endParaRP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5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1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3352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7924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2496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706813" indent="-49213" defTabSz="93821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7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altLang="lv-LV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  <a:cs typeface="Calibri" panose="020F0502020204030204" pitchFamily="34" charset="0"/>
                      </a:endParaRPr>
                    </a:p>
                  </a:txBody>
                  <a:tcPr marL="91424" marR="91424" marT="45708" marB="45708" horzOverflow="overflow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562" name="Rectangle 2">
            <a:extLst>
              <a:ext uri="{FF2B5EF4-FFF2-40B4-BE49-F238E27FC236}">
                <a16:creationId xmlns:a16="http://schemas.microsoft.com/office/drawing/2014/main" id="{D8E04775-2CA8-4253-B501-4C3778C27B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74900" y="4086225"/>
            <a:ext cx="41370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3352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7924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2496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7068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/>
            <a:r>
              <a:rPr lang="lv-LV" altLang="lv-LV" sz="1400" b="1">
                <a:solidFill>
                  <a:srgbClr val="595959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Pārējās augstskolas/ zinātniskās institūcijas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62EA7A57-E97F-4CEC-A7C3-39EACD691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4225" y="249238"/>
            <a:ext cx="6096000" cy="1036637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lv-LV" altLang="lv-LV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Sekmības rādītājs (</a:t>
            </a:r>
            <a:r>
              <a:rPr lang="lv-LV" altLang="lv-LV" i="1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success rate</a:t>
            </a:r>
            <a:r>
              <a:rPr lang="lv-LV" altLang="lv-LV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) augstskolu griezumā - Latvijas valsts pētniecības un studiju stipendijas</a:t>
            </a:r>
            <a:endParaRPr lang="lv-LV" altLang="lv-LV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2" name="Content Placeholder 9">
            <a:extLst>
              <a:ext uri="{FF2B5EF4-FFF2-40B4-BE49-F238E27FC236}">
                <a16:creationId xmlns:a16="http://schemas.microsoft.com/office/drawing/2014/main" id="{36CDD369-0809-4D4B-8779-BC59D6D7E8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0651743"/>
              </p:ext>
            </p:extLst>
          </p:nvPr>
        </p:nvGraphicFramePr>
        <p:xfrm>
          <a:off x="1320800" y="1685925"/>
          <a:ext cx="7586663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2532" name="Slide Number Placeholder 5">
            <a:extLst>
              <a:ext uri="{FF2B5EF4-FFF2-40B4-BE49-F238E27FC236}">
                <a16:creationId xmlns:a16="http://schemas.microsoft.com/office/drawing/2014/main" id="{24387873-740C-4357-AE6F-72F41CC1CBD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xfrm>
            <a:off x="8420986" y="6324600"/>
            <a:ext cx="418214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3F5CFA3D-70B2-4FEB-9E26-3CF731F60D6B}" type="slidenum">
              <a:rPr lang="en-US" altLang="lv-LV" smtClean="0"/>
              <a:pPr/>
              <a:t>12</a:t>
            </a:fld>
            <a:endParaRPr lang="en-US" altLang="lv-LV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6C7625-B08A-492A-B79A-EE794138454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78456" y="6324600"/>
            <a:ext cx="460744" cy="304800"/>
          </a:xfrm>
        </p:spPr>
        <p:txBody>
          <a:bodyPr/>
          <a:lstStyle/>
          <a:p>
            <a:pPr>
              <a:defRPr/>
            </a:pPr>
            <a:fld id="{AE284C06-A9E6-4822-A3E9-188E9971D4AC}" type="slidenum">
              <a:rPr lang="en-US" altLang="lv-LV" smtClean="0"/>
              <a:pPr>
                <a:defRPr/>
              </a:pPr>
              <a:t>13</a:t>
            </a:fld>
            <a:endParaRPr lang="en-US" altLang="lv-LV"/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68D2C5C5-379C-4333-9D14-780AAF2A36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3112" y="2111292"/>
            <a:ext cx="6467708" cy="2729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1744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32A3F-7409-4E2B-88A0-15F62D8D1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1850" y="381000"/>
            <a:ext cx="6362700" cy="1036638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lv-LV" sz="2700" dirty="0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Latvijas valsts stipendiju studijām sadalījums pa </a:t>
            </a:r>
            <a:r>
              <a:rPr lang="lv-LV" sz="2700" u="sng" dirty="0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studiju</a:t>
            </a:r>
            <a:r>
              <a:rPr lang="lv-LV" sz="2700" dirty="0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 līmeņiem </a:t>
            </a:r>
            <a:br>
              <a:rPr lang="lv-LV" dirty="0"/>
            </a:br>
            <a:br>
              <a:rPr lang="lv-LV" dirty="0"/>
            </a:br>
            <a:endParaRPr lang="lv-LV" dirty="0"/>
          </a:p>
        </p:txBody>
      </p:sp>
      <p:sp>
        <p:nvSpPr>
          <p:cNvPr id="23555" name="Slide Number Placeholder 5">
            <a:extLst>
              <a:ext uri="{FF2B5EF4-FFF2-40B4-BE49-F238E27FC236}">
                <a16:creationId xmlns:a16="http://schemas.microsoft.com/office/drawing/2014/main" id="{E60671B0-D2C6-4C35-B3C9-A2098208A13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xfrm>
            <a:off x="8221663" y="6324600"/>
            <a:ext cx="617537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A8602868-F94C-4E8B-BE2A-223C4D772558}" type="slidenum">
              <a:rPr lang="en-US" altLang="lv-LV" smtClean="0"/>
              <a:pPr/>
              <a:t>14</a:t>
            </a:fld>
            <a:endParaRPr lang="en-US" altLang="lv-LV"/>
          </a:p>
        </p:txBody>
      </p:sp>
      <p:graphicFrame>
        <p:nvGraphicFramePr>
          <p:cNvPr id="23556" name="Content Placeholder 6">
            <a:extLst>
              <a:ext uri="{FF2B5EF4-FFF2-40B4-BE49-F238E27FC236}">
                <a16:creationId xmlns:a16="http://schemas.microsoft.com/office/drawing/2014/main" id="{E648F050-C930-43CB-BE4B-DCBC8575F24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136650" y="1258888"/>
          <a:ext cx="7245350" cy="4773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2" imgW="7248772" imgH="4779678" progId="Excel.Chart.8">
                  <p:embed/>
                </p:oleObj>
              </mc:Choice>
              <mc:Fallback>
                <p:oleObj name="Chart" r:id="rId2" imgW="7248772" imgH="4779678" progId="Excel.Chart.8">
                  <p:embed/>
                  <p:pic>
                    <p:nvPicPr>
                      <p:cNvPr id="0" name="Content Placeholder 6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6650" y="1258888"/>
                        <a:ext cx="7245350" cy="4773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1E569A5B-32DE-4800-B34E-DACA13F3F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3913" y="381000"/>
            <a:ext cx="6426200" cy="1036638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lv-LV" altLang="lv-LV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Latvijas valsts stipendiju </a:t>
            </a:r>
            <a:r>
              <a:rPr lang="lv-LV" altLang="lv-LV" u="sng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pētniecībai </a:t>
            </a:r>
            <a:r>
              <a:rPr lang="lv-LV" altLang="lv-LV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sadalījums pa nozarēm </a:t>
            </a:r>
            <a:br>
              <a:rPr lang="lv-LV" altLang="lv-LV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</a:br>
            <a:br>
              <a:rPr lang="lv-LV" altLang="lv-LV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</a:br>
            <a:endParaRPr lang="lv-LV" altLang="lv-LV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579" name="Slide Number Placeholder 5">
            <a:extLst>
              <a:ext uri="{FF2B5EF4-FFF2-40B4-BE49-F238E27FC236}">
                <a16:creationId xmlns:a16="http://schemas.microsoft.com/office/drawing/2014/main" id="{84574D33-A205-46FE-B2C5-D5AE0160C72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xfrm>
            <a:off x="8315325" y="6324600"/>
            <a:ext cx="523875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8426BACF-D3FA-4F11-AF63-8C285899BB0E}" type="slidenum">
              <a:rPr lang="en-US" altLang="lv-LV" smtClean="0"/>
              <a:pPr/>
              <a:t>15</a:t>
            </a:fld>
            <a:endParaRPr lang="en-US" altLang="lv-LV"/>
          </a:p>
        </p:txBody>
      </p:sp>
      <p:graphicFrame>
        <p:nvGraphicFramePr>
          <p:cNvPr id="24580" name="Content Placeholder 6">
            <a:extLst>
              <a:ext uri="{FF2B5EF4-FFF2-40B4-BE49-F238E27FC236}">
                <a16:creationId xmlns:a16="http://schemas.microsoft.com/office/drawing/2014/main" id="{16722FD6-F098-4D71-9D23-E06AF0B6A80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77913" y="1455738"/>
          <a:ext cx="7493000" cy="4830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2" imgW="7498730" imgH="4840644" progId="Excel.Chart.8">
                  <p:embed/>
                </p:oleObj>
              </mc:Choice>
              <mc:Fallback>
                <p:oleObj name="Chart" r:id="rId2" imgW="7498730" imgH="4840644" progId="Excel.Chart.8">
                  <p:embed/>
                  <p:pic>
                    <p:nvPicPr>
                      <p:cNvPr id="0" name="Content Placeholder 6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7913" y="1455738"/>
                        <a:ext cx="7493000" cy="4830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9991725E-9164-4B3A-A3AA-F2DE6A61E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5038" y="193675"/>
            <a:ext cx="6481762" cy="1036638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lv-LV" altLang="lv-LV" dirty="0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Latvijas valsts stipendiju </a:t>
            </a:r>
            <a:r>
              <a:rPr lang="lv-LV" altLang="lv-LV" u="sng" dirty="0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studijām</a:t>
            </a:r>
            <a:r>
              <a:rPr lang="lv-LV" altLang="lv-LV" dirty="0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 sadalījums pa nozarēm </a:t>
            </a:r>
            <a:br>
              <a:rPr lang="lv-LV" altLang="lv-LV" dirty="0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</a:br>
            <a:endParaRPr lang="lv-LV" altLang="lv-LV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03" name="Slide Number Placeholder 5">
            <a:extLst>
              <a:ext uri="{FF2B5EF4-FFF2-40B4-BE49-F238E27FC236}">
                <a16:creationId xmlns:a16="http://schemas.microsoft.com/office/drawing/2014/main" id="{EC77E29D-3EA0-4158-83E9-519F73885E9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xfrm>
            <a:off x="8375650" y="6324600"/>
            <a:ext cx="46355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7EE805CF-17E6-4E64-853C-50C27B4DED47}" type="slidenum">
              <a:rPr lang="en-US" altLang="lv-LV" smtClean="0"/>
              <a:pPr/>
              <a:t>16</a:t>
            </a:fld>
            <a:endParaRPr lang="en-US" altLang="lv-LV"/>
          </a:p>
        </p:txBody>
      </p:sp>
      <p:graphicFrame>
        <p:nvGraphicFramePr>
          <p:cNvPr id="25604" name="Content Placeholder 6">
            <a:extLst>
              <a:ext uri="{FF2B5EF4-FFF2-40B4-BE49-F238E27FC236}">
                <a16:creationId xmlns:a16="http://schemas.microsoft.com/office/drawing/2014/main" id="{F7F22921-1A5E-4B88-9325-143961311B9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62000" y="1179513"/>
          <a:ext cx="8039100" cy="5376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2" imgW="8041321" imgH="5383235" progId="Excel.Chart.8">
                  <p:embed/>
                </p:oleObj>
              </mc:Choice>
              <mc:Fallback>
                <p:oleObj name="Chart" r:id="rId2" imgW="8041321" imgH="5383235" progId="Excel.Chart.8">
                  <p:embed/>
                  <p:pic>
                    <p:nvPicPr>
                      <p:cNvPr id="0" name="Content Placeholder 6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179513"/>
                        <a:ext cx="8039100" cy="5376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DA522E-6AA4-419E-82CA-C22763F6E03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452884" y="6324600"/>
            <a:ext cx="386316" cy="304800"/>
          </a:xfrm>
        </p:spPr>
        <p:txBody>
          <a:bodyPr/>
          <a:lstStyle/>
          <a:p>
            <a:pPr>
              <a:defRPr/>
            </a:pPr>
            <a:fld id="{AE284C06-A9E6-4822-A3E9-188E9971D4AC}" type="slidenum">
              <a:rPr lang="en-US" altLang="lv-LV" smtClean="0"/>
              <a:pPr>
                <a:defRPr/>
              </a:pPr>
              <a:t>17</a:t>
            </a:fld>
            <a:endParaRPr lang="en-US" altLang="lv-LV"/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6FE5E23-4ED8-4CBE-ACF7-11DC35F8B7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273" y="1899086"/>
            <a:ext cx="6891454" cy="3059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85222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64D576F5-6478-4D91-B8AF-C04BE6ADF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4200" y="284163"/>
            <a:ext cx="6985000" cy="1036637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lv-LV" altLang="lv-LV" dirty="0">
                <a:solidFill>
                  <a:srgbClr val="7030A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Latvijas valsts stipendijas 2021.gada vasaras skolām - no 15 pieteikumiem tika apstiprinātas 8 vasaras skolas, katrai 10 stipendijas</a:t>
            </a:r>
          </a:p>
        </p:txBody>
      </p:sp>
      <p:sp>
        <p:nvSpPr>
          <p:cNvPr id="26627" name="Slide Number Placeholder 5">
            <a:extLst>
              <a:ext uri="{FF2B5EF4-FFF2-40B4-BE49-F238E27FC236}">
                <a16:creationId xmlns:a16="http://schemas.microsoft.com/office/drawing/2014/main" id="{49CA69EF-6E7E-4E2A-A99C-4233B1CE78C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xfrm>
            <a:off x="8426450" y="6324600"/>
            <a:ext cx="41275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377E8B89-C460-4C1E-AFA6-09ACCFC3EA9B}" type="slidenum">
              <a:rPr lang="en-US" altLang="lv-LV" smtClean="0"/>
              <a:pPr/>
              <a:t>18</a:t>
            </a:fld>
            <a:endParaRPr lang="en-US" altLang="lv-LV"/>
          </a:p>
        </p:txBody>
      </p:sp>
      <p:graphicFrame>
        <p:nvGraphicFramePr>
          <p:cNvPr id="26628" name="Content Placeholder 9">
            <a:extLst>
              <a:ext uri="{FF2B5EF4-FFF2-40B4-BE49-F238E27FC236}">
                <a16:creationId xmlns:a16="http://schemas.microsoft.com/office/drawing/2014/main" id="{F2516BD1-B293-41D1-BC62-FF35A51572D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57263" y="1520825"/>
          <a:ext cx="7813675" cy="4973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2" imgW="7815749" imgH="4980864" progId="Excel.Chart.8">
                  <p:embed/>
                </p:oleObj>
              </mc:Choice>
              <mc:Fallback>
                <p:oleObj name="Chart" r:id="rId2" imgW="7815749" imgH="4980864" progId="Excel.Chart.8">
                  <p:embed/>
                  <p:pic>
                    <p:nvPicPr>
                      <p:cNvPr id="0" name="Content Placeholder 9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7263" y="1520825"/>
                        <a:ext cx="7813675" cy="4973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E62F5CB0-2CBA-4D5F-B0E2-7A311266F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4200" y="284163"/>
            <a:ext cx="6985000" cy="1036637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lv-LV" altLang="lv-LV" dirty="0">
                <a:solidFill>
                  <a:srgbClr val="7030A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Latvijas valsts stipendijas 2021.gada vasaras skolām – piešķirto stipendiju un rezervistu sadalījums pa valstīm</a:t>
            </a:r>
          </a:p>
        </p:txBody>
      </p:sp>
      <p:sp>
        <p:nvSpPr>
          <p:cNvPr id="27651" name="Slide Number Placeholder 5">
            <a:extLst>
              <a:ext uri="{FF2B5EF4-FFF2-40B4-BE49-F238E27FC236}">
                <a16:creationId xmlns:a16="http://schemas.microsoft.com/office/drawing/2014/main" id="{6DCC667B-1694-4C76-9C26-281BCC33BA1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xfrm>
            <a:off x="8426450" y="6324600"/>
            <a:ext cx="41275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44FF9163-AF7E-499E-9F18-C9F6596F5E1E}" type="slidenum">
              <a:rPr lang="en-US" altLang="lv-LV" smtClean="0"/>
              <a:pPr/>
              <a:t>19</a:t>
            </a:fld>
            <a:endParaRPr lang="en-US" altLang="lv-LV"/>
          </a:p>
        </p:txBody>
      </p:sp>
      <p:graphicFrame>
        <p:nvGraphicFramePr>
          <p:cNvPr id="27652" name="Content Placeholder 9">
            <a:extLst>
              <a:ext uri="{FF2B5EF4-FFF2-40B4-BE49-F238E27FC236}">
                <a16:creationId xmlns:a16="http://schemas.microsoft.com/office/drawing/2014/main" id="{501FA267-3281-4FE8-8816-068B8F8ED34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-1076325" y="1189038"/>
          <a:ext cx="9313863" cy="493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2" imgW="9321592" imgH="4932091" progId="Excel.Chart.8">
                  <p:embed/>
                </p:oleObj>
              </mc:Choice>
              <mc:Fallback>
                <p:oleObj name="Chart" r:id="rId2" imgW="9321592" imgH="4932091" progId="Excel.Chart.8">
                  <p:embed/>
                  <p:pic>
                    <p:nvPicPr>
                      <p:cNvPr id="0" name="Content Placeholder 9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076325" y="1189038"/>
                        <a:ext cx="9313863" cy="493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4C5B65-8636-48EC-81DD-6384D29EEAA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AE284C06-A9E6-4822-A3E9-188E9971D4AC}" type="slidenum">
              <a:rPr lang="en-US" altLang="lv-LV" smtClean="0"/>
              <a:pPr>
                <a:defRPr/>
              </a:pPr>
              <a:t>2</a:t>
            </a:fld>
            <a:endParaRPr lang="en-US" altLang="lv-LV"/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0F297C5A-2866-4114-A14B-362939C701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4469" y="2115149"/>
            <a:ext cx="6476352" cy="2785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3166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78B502-A16F-4466-85C9-25473E4F18E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67823" y="6324600"/>
            <a:ext cx="471377" cy="304800"/>
          </a:xfrm>
        </p:spPr>
        <p:txBody>
          <a:bodyPr/>
          <a:lstStyle/>
          <a:p>
            <a:pPr>
              <a:defRPr/>
            </a:pPr>
            <a:fld id="{AE284C06-A9E6-4822-A3E9-188E9971D4AC}" type="slidenum">
              <a:rPr lang="en-US" altLang="lv-LV" smtClean="0"/>
              <a:pPr>
                <a:defRPr/>
              </a:pPr>
              <a:t>20</a:t>
            </a:fld>
            <a:endParaRPr lang="en-US" altLang="lv-LV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E70D12D-8254-451D-A64D-0273D73B33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2284" y="1383890"/>
            <a:ext cx="5526702" cy="135997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1968434-94F4-48A0-AF44-03B8D0E125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0676" y="2743864"/>
            <a:ext cx="6767147" cy="374936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2BE7C0A-D504-41FE-9894-3A0B2D69AD96}"/>
              </a:ext>
            </a:extLst>
          </p:cNvPr>
          <p:cNvSpPr txBox="1"/>
          <p:nvPr/>
        </p:nvSpPr>
        <p:spPr>
          <a:xfrm>
            <a:off x="1956391" y="552893"/>
            <a:ext cx="65780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altLang="lv-LV" sz="2400" b="1" dirty="0">
                <a:solidFill>
                  <a:srgbClr val="7030A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Aktuālā informācija </a:t>
            </a:r>
          </a:p>
          <a:p>
            <a:pPr algn="ctr"/>
            <a:r>
              <a:rPr lang="lv-LV" altLang="lv-LV" sz="2400" b="1" dirty="0">
                <a:solidFill>
                  <a:srgbClr val="7030A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par Latvijas valsts stipendiju programmu</a:t>
            </a:r>
            <a:endParaRPr lang="lv-LV" sz="2400" b="1" dirty="0"/>
          </a:p>
        </p:txBody>
      </p:sp>
    </p:spTree>
    <p:extLst>
      <p:ext uri="{BB962C8B-B14F-4D97-AF65-F5344CB8AC3E}">
        <p14:creationId xmlns:p14="http://schemas.microsoft.com/office/powerpoint/2010/main" val="2414608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5F30DFF3-7817-475A-A09C-624DD2889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4525" y="268288"/>
            <a:ext cx="6718300" cy="1036637"/>
          </a:xfrm>
        </p:spPr>
        <p:txBody>
          <a:bodyPr/>
          <a:lstStyle/>
          <a:p>
            <a:pPr algn="ctr"/>
            <a:r>
              <a:rPr lang="lv-LV" altLang="lv-LV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Latvijas valsts stipendiju konkursa rezultāti - sekmības rādītāji</a:t>
            </a:r>
            <a:endParaRPr lang="lv-LV" altLang="lv-LV">
              <a:latin typeface="Calibri" panose="020F0502020204030204" pitchFamily="34" charset="0"/>
              <a:ea typeface="MS PGothic" panose="020B0600070205080204" pitchFamily="34" charset="-128"/>
              <a:cs typeface="Calibri" panose="020F0502020204030204" pitchFamily="34" charset="0"/>
            </a:endParaRPr>
          </a:p>
        </p:txBody>
      </p:sp>
      <p:sp>
        <p:nvSpPr>
          <p:cNvPr id="13315" name="Slide Number Placeholder 5">
            <a:extLst>
              <a:ext uri="{FF2B5EF4-FFF2-40B4-BE49-F238E27FC236}">
                <a16:creationId xmlns:a16="http://schemas.microsoft.com/office/drawing/2014/main" id="{72D9AFE9-F141-4746-B292-E91F2B102BC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B1B63C88-E89B-4972-B515-F557F203B174}" type="slidenum">
              <a:rPr lang="en-US" altLang="lv-LV" smtClean="0"/>
              <a:pPr/>
              <a:t>3</a:t>
            </a:fld>
            <a:endParaRPr lang="en-US" altLang="lv-LV"/>
          </a:p>
        </p:txBody>
      </p:sp>
      <p:graphicFrame>
        <p:nvGraphicFramePr>
          <p:cNvPr id="13316" name="Content Placeholder 6">
            <a:extLst>
              <a:ext uri="{FF2B5EF4-FFF2-40B4-BE49-F238E27FC236}">
                <a16:creationId xmlns:a16="http://schemas.microsoft.com/office/drawing/2014/main" id="{17EDCFF9-42D5-41A1-B92E-73132EDDA8B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93688" y="4294188"/>
          <a:ext cx="8386762" cy="2547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3" imgW="8388823" imgH="2554445" progId="Excel.Chart.8">
                  <p:embed/>
                </p:oleObj>
              </mc:Choice>
              <mc:Fallback>
                <p:oleObj name="Chart" r:id="rId3" imgW="8388823" imgH="2554445" progId="Excel.Chart.8">
                  <p:embed/>
                  <p:pic>
                    <p:nvPicPr>
                      <p:cNvPr id="0" name="Content Placeholder 6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688" y="4294188"/>
                        <a:ext cx="8386762" cy="2547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Content Placeholder 6">
            <a:extLst>
              <a:ext uri="{FF2B5EF4-FFF2-40B4-BE49-F238E27FC236}">
                <a16:creationId xmlns:a16="http://schemas.microsoft.com/office/drawing/2014/main" id="{CDD09DBC-53F0-41E9-97C8-31D81772D037}"/>
              </a:ext>
            </a:extLst>
          </p:cNvPr>
          <p:cNvGraphicFramePr>
            <a:graphicFrameLocks/>
          </p:cNvGraphicFramePr>
          <p:nvPr/>
        </p:nvGraphicFramePr>
        <p:xfrm>
          <a:off x="374650" y="1025525"/>
          <a:ext cx="8386763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5" imgW="8394920" imgH="1670449" progId="Excel.Chart.8">
                  <p:embed/>
                </p:oleObj>
              </mc:Choice>
              <mc:Fallback>
                <p:oleObj name="Chart" r:id="rId5" imgW="8394920" imgH="1670449" progId="Excel.Chart.8">
                  <p:embed/>
                  <p:pic>
                    <p:nvPicPr>
                      <p:cNvPr id="0" name="Content Placeholder 6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50" y="1025525"/>
                        <a:ext cx="8386763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Content Placeholder 6">
            <a:extLst>
              <a:ext uri="{FF2B5EF4-FFF2-40B4-BE49-F238E27FC236}">
                <a16:creationId xmlns:a16="http://schemas.microsoft.com/office/drawing/2014/main" id="{5F188987-0E6B-45C1-A3FA-3D0BE9D8B99A}"/>
              </a:ext>
            </a:extLst>
          </p:cNvPr>
          <p:cNvGraphicFramePr>
            <a:graphicFrameLocks/>
          </p:cNvGraphicFramePr>
          <p:nvPr/>
        </p:nvGraphicFramePr>
        <p:xfrm>
          <a:off x="503238" y="2773363"/>
          <a:ext cx="7529512" cy="174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7" imgW="7535309" imgH="1755800" progId="Excel.Chart.8">
                  <p:embed/>
                </p:oleObj>
              </mc:Choice>
              <mc:Fallback>
                <p:oleObj name="Chart" r:id="rId7" imgW="7535309" imgH="1755800" progId="Excel.Chart.8">
                  <p:embed/>
                  <p:pic>
                    <p:nvPicPr>
                      <p:cNvPr id="0" name="Content Placeholder 6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238" y="2773363"/>
                        <a:ext cx="7529512" cy="174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CDCC89-80A2-4F69-93EA-DB07C0BECFC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AE284C06-A9E6-4822-A3E9-188E9971D4AC}" type="slidenum">
              <a:rPr lang="en-US" altLang="lv-LV" smtClean="0"/>
              <a:pPr>
                <a:defRPr/>
              </a:pPr>
              <a:t>4</a:t>
            </a:fld>
            <a:endParaRPr lang="en-US" altLang="lv-LV"/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FE7CC2D3-E51F-494D-8319-D3A81DB4DB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2389" y="2098845"/>
            <a:ext cx="6690733" cy="2692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613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7DEA0049-90E0-47B7-A629-04FCCF2F5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7713" y="496888"/>
            <a:ext cx="6096000" cy="1036637"/>
          </a:xfrm>
        </p:spPr>
        <p:txBody>
          <a:bodyPr/>
          <a:lstStyle/>
          <a:p>
            <a:pPr algn="ctr"/>
            <a:r>
              <a:rPr lang="lv-LV" altLang="lv-LV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Latvijas valsts stipendijām izmantotie finanšu līdzekļi, EUR</a:t>
            </a:r>
          </a:p>
        </p:txBody>
      </p:sp>
      <p:sp>
        <p:nvSpPr>
          <p:cNvPr id="15363" name="Slide Number Placeholder 5">
            <a:extLst>
              <a:ext uri="{FF2B5EF4-FFF2-40B4-BE49-F238E27FC236}">
                <a16:creationId xmlns:a16="http://schemas.microsoft.com/office/drawing/2014/main" id="{770058EC-4A9F-4343-BE7E-E8D5C900AC5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138AFE27-2310-4329-B102-C5C69BD4862E}" type="slidenum">
              <a:rPr lang="en-US" altLang="lv-LV" smtClean="0"/>
              <a:pPr/>
              <a:t>5</a:t>
            </a:fld>
            <a:endParaRPr lang="en-US" altLang="lv-LV"/>
          </a:p>
        </p:txBody>
      </p:sp>
      <p:graphicFrame>
        <p:nvGraphicFramePr>
          <p:cNvPr id="15364" name="Content Placeholder 6">
            <a:extLst>
              <a:ext uri="{FF2B5EF4-FFF2-40B4-BE49-F238E27FC236}">
                <a16:creationId xmlns:a16="http://schemas.microsoft.com/office/drawing/2014/main" id="{5687B79E-A08F-4F64-8D63-A7538FD7A83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90550" y="1138238"/>
          <a:ext cx="8116888" cy="567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2" imgW="8126672" imgH="5688061" progId="Excel.Chart.8">
                  <p:embed/>
                </p:oleObj>
              </mc:Choice>
              <mc:Fallback>
                <p:oleObj name="Chart" r:id="rId2" imgW="8126672" imgH="5688061" progId="Excel.Chart.8">
                  <p:embed/>
                  <p:pic>
                    <p:nvPicPr>
                      <p:cNvPr id="0" name="Content Placeholder 6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550" y="1138238"/>
                        <a:ext cx="8116888" cy="5678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AFF3DA-4531-425B-903A-414D600DD94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AE284C06-A9E6-4822-A3E9-188E9971D4AC}" type="slidenum">
              <a:rPr lang="en-US" altLang="lv-LV" smtClean="0"/>
              <a:pPr>
                <a:defRPr/>
              </a:pPr>
              <a:t>6</a:t>
            </a:fld>
            <a:endParaRPr lang="en-US" altLang="lv-LV"/>
          </a:p>
        </p:txBody>
      </p:sp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ADC4CF00-58EF-4EC0-AC8C-2AB9CB9A06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308" y="1984301"/>
            <a:ext cx="5761383" cy="2809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0153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9E40448F-FD23-479F-92C0-A804A5B4C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8950" y="381000"/>
            <a:ext cx="7210425" cy="1244600"/>
          </a:xfrm>
        </p:spPr>
        <p:txBody>
          <a:bodyPr/>
          <a:lstStyle/>
          <a:p>
            <a:pPr algn="ctr"/>
            <a:r>
              <a:rPr lang="lv-LV" altLang="lv-LV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Pārskats par piešķirtajām Latvijas valsts pētniecības un studiju stipendijām</a:t>
            </a:r>
            <a:endParaRPr lang="lv-LV" altLang="lv-LV">
              <a:solidFill>
                <a:srgbClr val="67478B"/>
              </a:solidFill>
              <a:ea typeface="MS PGothic" panose="020B0600070205080204" pitchFamily="34" charset="-128"/>
            </a:endParaRPr>
          </a:p>
        </p:txBody>
      </p:sp>
      <p:sp>
        <p:nvSpPr>
          <p:cNvPr id="16387" name="Slide Number Placeholder 5">
            <a:extLst>
              <a:ext uri="{FF2B5EF4-FFF2-40B4-BE49-F238E27FC236}">
                <a16:creationId xmlns:a16="http://schemas.microsoft.com/office/drawing/2014/main" id="{DFC982B0-97C0-456A-862A-A611110E84E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1388A93D-6E09-4781-A2A1-4B2E33B979B3}" type="slidenum">
              <a:rPr lang="en-US" altLang="lv-LV" smtClean="0"/>
              <a:pPr/>
              <a:t>7</a:t>
            </a:fld>
            <a:endParaRPr lang="en-US" altLang="lv-LV"/>
          </a:p>
        </p:txBody>
      </p:sp>
      <p:graphicFrame>
        <p:nvGraphicFramePr>
          <p:cNvPr id="16388" name="Content Placeholder 6">
            <a:extLst>
              <a:ext uri="{FF2B5EF4-FFF2-40B4-BE49-F238E27FC236}">
                <a16:creationId xmlns:a16="http://schemas.microsoft.com/office/drawing/2014/main" id="{97B46AD9-CBB5-4C1C-9620-976375005C9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08013" y="1063625"/>
          <a:ext cx="8129587" cy="582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3" imgW="8138865" imgH="5828281" progId="Excel.Chart.8">
                  <p:embed/>
                </p:oleObj>
              </mc:Choice>
              <mc:Fallback>
                <p:oleObj name="Chart" r:id="rId3" imgW="8138865" imgH="5828281" progId="Excel.Chart.8">
                  <p:embed/>
                  <p:pic>
                    <p:nvPicPr>
                      <p:cNvPr id="0" name="Content Placeholder 6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013" y="1063625"/>
                        <a:ext cx="8129587" cy="5822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7BE7B947-3EEB-48FC-BE0A-94C58AEA9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8950" y="381000"/>
            <a:ext cx="7210425" cy="1268413"/>
          </a:xfrm>
        </p:spPr>
        <p:txBody>
          <a:bodyPr/>
          <a:lstStyle/>
          <a:p>
            <a:pPr algn="ctr"/>
            <a:r>
              <a:rPr lang="lv-LV" altLang="lv-LV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Pārskats par piešķirtajām Latvijas valsts pētniecības un studiju stipendijām </a:t>
            </a:r>
          </a:p>
        </p:txBody>
      </p:sp>
      <p:sp>
        <p:nvSpPr>
          <p:cNvPr id="18435" name="Slide Number Placeholder 5">
            <a:extLst>
              <a:ext uri="{FF2B5EF4-FFF2-40B4-BE49-F238E27FC236}">
                <a16:creationId xmlns:a16="http://schemas.microsoft.com/office/drawing/2014/main" id="{3905F9A7-C9CE-4F72-8230-4CF159E8951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15C2186C-8684-4DF2-9612-03214070548E}" type="slidenum">
              <a:rPr lang="en-US" altLang="lv-LV" smtClean="0"/>
              <a:pPr/>
              <a:t>8</a:t>
            </a:fld>
            <a:endParaRPr lang="en-US" altLang="lv-LV"/>
          </a:p>
        </p:txBody>
      </p:sp>
      <p:graphicFrame>
        <p:nvGraphicFramePr>
          <p:cNvPr id="2" name="Content Placeholder 6">
            <a:extLst>
              <a:ext uri="{FF2B5EF4-FFF2-40B4-BE49-F238E27FC236}">
                <a16:creationId xmlns:a16="http://schemas.microsoft.com/office/drawing/2014/main" id="{30E1989F-5057-4ACA-A2B8-3400F45AD6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2883640"/>
              </p:ext>
            </p:extLst>
          </p:nvPr>
        </p:nvGraphicFramePr>
        <p:xfrm>
          <a:off x="374650" y="1390650"/>
          <a:ext cx="8159750" cy="5229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0B076-9AE8-4C86-8460-52965330A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313" y="201613"/>
            <a:ext cx="6096000" cy="1036637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lv-LV" altLang="lv-LV" sz="2700" dirty="0">
                <a:solidFill>
                  <a:srgbClr val="67478B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</a:rPr>
              <a:t>Pārskats par valstīm ar vislielāko Latvijas valsts pētniecības un studiju stipendiju pieteikumu skaitu</a:t>
            </a:r>
            <a:br>
              <a:rPr lang="lv-LV" altLang="lv-LV" dirty="0">
                <a:solidFill>
                  <a:srgbClr val="67478B"/>
                </a:solidFill>
                <a:ea typeface="MS PGothic" panose="020B0600070205080204" pitchFamily="34" charset="-128"/>
              </a:rPr>
            </a:br>
            <a:br>
              <a:rPr lang="lv-LV" altLang="lv-LV" dirty="0">
                <a:solidFill>
                  <a:srgbClr val="67478B"/>
                </a:solidFill>
                <a:ea typeface="MS PGothic" panose="020B0600070205080204" pitchFamily="34" charset="-128"/>
              </a:rPr>
            </a:br>
            <a:endParaRPr lang="lv-LV" dirty="0"/>
          </a:p>
        </p:txBody>
      </p:sp>
      <p:graphicFrame>
        <p:nvGraphicFramePr>
          <p:cNvPr id="19459" name="Content Placeholder 9">
            <a:extLst>
              <a:ext uri="{FF2B5EF4-FFF2-40B4-BE49-F238E27FC236}">
                <a16:creationId xmlns:a16="http://schemas.microsoft.com/office/drawing/2014/main" id="{8947025C-965D-4BCF-BC1F-30806CA6AFD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41338" y="1631950"/>
          <a:ext cx="8210550" cy="478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2" imgW="8218120" imgH="4791871" progId="Excel.Chart.8">
                  <p:embed/>
                </p:oleObj>
              </mc:Choice>
              <mc:Fallback>
                <p:oleObj name="Chart" r:id="rId2" imgW="8218120" imgH="4791871" progId="Excel.Chart.8">
                  <p:embed/>
                  <p:pic>
                    <p:nvPicPr>
                      <p:cNvPr id="0" name="Content Placeholder 9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338" y="1631950"/>
                        <a:ext cx="8210550" cy="4781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Slide Number Placeholder 5">
            <a:extLst>
              <a:ext uri="{FF2B5EF4-FFF2-40B4-BE49-F238E27FC236}">
                <a16:creationId xmlns:a16="http://schemas.microsoft.com/office/drawing/2014/main" id="{E4A990D1-87BF-45B0-8322-2BD2A0A8ED6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83A00236-9ED0-4F12-9D83-5158D8EBAE9E}" type="slidenum">
              <a:rPr lang="en-US" altLang="lv-LV" smtClean="0"/>
              <a:pPr/>
              <a:t>9</a:t>
            </a:fld>
            <a:endParaRPr lang="en-US" altLang="lv-LV"/>
          </a:p>
        </p:txBody>
      </p:sp>
      <p:sp>
        <p:nvSpPr>
          <p:cNvPr id="19461" name="Rectangle 2">
            <a:extLst>
              <a:ext uri="{FF2B5EF4-FFF2-40B4-BE49-F238E27FC236}">
                <a16:creationId xmlns:a16="http://schemas.microsoft.com/office/drawing/2014/main" id="{C30DB951-6727-4042-9C2C-18A17C6BD1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7675" y="1306513"/>
            <a:ext cx="35496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3352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7924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2496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7068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/>
            <a:r>
              <a:rPr lang="lv-LV" altLang="lv-LV" sz="1600" b="1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"TOP" 12 valstis un to sekmības rādītājs</a:t>
            </a:r>
            <a:endParaRPr lang="lv-LV" altLang="lv-LV" sz="1600" b="1">
              <a:solidFill>
                <a:srgbClr val="595959"/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19462" name="Rectangle 2">
            <a:extLst>
              <a:ext uri="{FF2B5EF4-FFF2-40B4-BE49-F238E27FC236}">
                <a16:creationId xmlns:a16="http://schemas.microsoft.com/office/drawing/2014/main" id="{16567D7F-7A2A-457C-9C8E-F5534952B1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025" y="5538788"/>
            <a:ext cx="2632075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3352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7924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2496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7068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/>
            <a:r>
              <a:rPr lang="lv-LV" altLang="lv-LV" sz="1200" b="1">
                <a:solidFill>
                  <a:srgbClr val="59595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 Rādītāju ietekmē valstu kvota</a:t>
            </a:r>
            <a:endParaRPr lang="lv-LV" altLang="lv-LV" sz="1200" b="1">
              <a:solidFill>
                <a:srgbClr val="595959"/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13459</TotalTime>
  <Words>286</Words>
  <Application>Microsoft Office PowerPoint</Application>
  <PresentationFormat>On-screen Show (4:3)</PresentationFormat>
  <Paragraphs>100</Paragraphs>
  <Slides>20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Times New Roman</vt:lpstr>
      <vt:lpstr>Verdana</vt:lpstr>
      <vt:lpstr>89_Prezentacija_templateLV</vt:lpstr>
      <vt:lpstr>Chart</vt:lpstr>
      <vt:lpstr>Latvijas valsts stipendiju konkursa rezultāti  2021./2022.akadēmiskais gads</vt:lpstr>
      <vt:lpstr>PowerPoint Presentation</vt:lpstr>
      <vt:lpstr>Latvijas valsts stipendiju konkursa rezultāti - sekmības rādītāji</vt:lpstr>
      <vt:lpstr>PowerPoint Presentation</vt:lpstr>
      <vt:lpstr>Latvijas valsts stipendijām izmantotie finanšu līdzekļi, EUR</vt:lpstr>
      <vt:lpstr>PowerPoint Presentation</vt:lpstr>
      <vt:lpstr>Pārskats par piešķirtajām Latvijas valsts pētniecības un studiju stipendijām</vt:lpstr>
      <vt:lpstr>Pārskats par piešķirtajām Latvijas valsts pētniecības un studiju stipendijām </vt:lpstr>
      <vt:lpstr>Pārskats par valstīm ar vislielāko Latvijas valsts pētniecības un studiju stipendiju pieteikumu skaitu  </vt:lpstr>
      <vt:lpstr>PowerPoint Presentation</vt:lpstr>
      <vt:lpstr>Piešķirto stipendiju studijām un pētniecībai sadalījums pa augstskolām</vt:lpstr>
      <vt:lpstr>Sekmības rādītājs (success rate) augstskolu griezumā - Latvijas valsts pētniecības un studiju stipendijas</vt:lpstr>
      <vt:lpstr>PowerPoint Presentation</vt:lpstr>
      <vt:lpstr>Latvijas valsts stipendiju studijām sadalījums pa studiju līmeņiem   </vt:lpstr>
      <vt:lpstr>Latvijas valsts stipendiju pētniecībai sadalījums pa nozarēm   </vt:lpstr>
      <vt:lpstr>Latvijas valsts stipendiju studijām sadalījums pa nozarēm  </vt:lpstr>
      <vt:lpstr>PowerPoint Presentation</vt:lpstr>
      <vt:lpstr>Latvijas valsts stipendijas 2021.gada vasaras skolām - no 15 pieteikumiem tika apstiprinātas 8 vasaras skolas, katrai 10 stipendijas</vt:lpstr>
      <vt:lpstr>Latvijas valsts stipendijas 2021.gada vasaras skolām – piešķirto stipendiju un rezervistu sadalījums pa valstīm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Zane Glaudiņa</cp:lastModifiedBy>
  <cp:revision>262</cp:revision>
  <cp:lastPrinted>2019-07-16T08:53:08Z</cp:lastPrinted>
  <dcterms:created xsi:type="dcterms:W3CDTF">2014-11-20T14:46:47Z</dcterms:created>
  <dcterms:modified xsi:type="dcterms:W3CDTF">2021-07-26T11:42:13Z</dcterms:modified>
</cp:coreProperties>
</file>