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91" r:id="rId3"/>
    <p:sldId id="273" r:id="rId4"/>
    <p:sldId id="285" r:id="rId5"/>
    <p:sldId id="266" r:id="rId6"/>
    <p:sldId id="286" r:id="rId7"/>
    <p:sldId id="274" r:id="rId8"/>
    <p:sldId id="280" r:id="rId9"/>
    <p:sldId id="283" r:id="rId10"/>
    <p:sldId id="287" r:id="rId11"/>
    <p:sldId id="275" r:id="rId12"/>
    <p:sldId id="284" r:id="rId13"/>
    <p:sldId id="278" r:id="rId14"/>
    <p:sldId id="288" r:id="rId15"/>
    <p:sldId id="276" r:id="rId16"/>
    <p:sldId id="271" r:id="rId17"/>
    <p:sldId id="279" r:id="rId18"/>
    <p:sldId id="289" r:id="rId19"/>
    <p:sldId id="281" r:id="rId20"/>
    <p:sldId id="282" r:id="rId21"/>
    <p:sldId id="290" r:id="rId22"/>
  </p:sldIdLst>
  <p:sldSz cx="9144000" cy="6858000" type="screen4x3"/>
  <p:notesSz cx="6797675" cy="987425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67478B"/>
    <a:srgbClr val="6643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74" autoAdjust="0"/>
  </p:normalViewPr>
  <p:slideViewPr>
    <p:cSldViewPr snapToGrid="0" snapToObjects="1">
      <p:cViewPr varScale="1">
        <p:scale>
          <a:sx n="86" d="100"/>
          <a:sy n="86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 algn="ctr" rtl="0">
              <a:defRPr sz="1588"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588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Academic</a:t>
            </a:r>
            <a:r>
              <a:rPr lang="en-US" sz="1588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year </a:t>
            </a:r>
            <a:r>
              <a:rPr lang="en-US" sz="1588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</a:t>
            </a:r>
            <a:r>
              <a:rPr lang="lv-LV" sz="1588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./2020. </a:t>
            </a:r>
          </a:p>
        </c:rich>
      </c:tx>
      <c:layout>
        <c:manualLayout>
          <c:xMode val="edge"/>
          <c:yMode val="edge"/>
          <c:x val="0.38743132862702506"/>
          <c:y val="7.2777381039488831E-2"/>
        </c:manualLayout>
      </c:layout>
      <c:overlay val="0"/>
      <c:spPr>
        <a:noFill/>
        <a:ln w="24333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36260715240088243"/>
          <c:y val="0.21166263163974511"/>
          <c:w val="0.53199140825490199"/>
          <c:h val="0.4435137104985944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Applications submitted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4333">
              <a:noFill/>
            </a:ln>
          </c:spPr>
          <c:invertIfNegative val="0"/>
          <c:dLbls>
            <c:spPr>
              <a:noFill/>
              <a:ln w="24333">
                <a:noFill/>
              </a:ln>
            </c:spPr>
            <c:txPr>
              <a:bodyPr rot="0" vert="horz"/>
              <a:lstStyle/>
              <a:p>
                <a:pPr>
                  <a:defRPr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Summer schools - 47% (70 scholarships)</c:v>
                </c:pt>
                <c:pt idx="1">
                  <c:v>Research - 28%</c:v>
                </c:pt>
                <c:pt idx="2">
                  <c:v>Studies - 38%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</c:v>
                </c:pt>
                <c:pt idx="1">
                  <c:v>90</c:v>
                </c:pt>
                <c:pt idx="2">
                  <c:v>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90-4AE1-9CB3-7900EB98C8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Applications selected</c:v>
                </c:pt>
              </c:strCache>
            </c:strRef>
          </c:tx>
          <c:spPr>
            <a:solidFill>
              <a:schemeClr val="accent2"/>
            </a:solidFill>
            <a:ln w="24333">
              <a:noFill/>
            </a:ln>
          </c:spPr>
          <c:invertIfNegative val="0"/>
          <c:dLbls>
            <c:spPr>
              <a:noFill/>
              <a:ln w="24333">
                <a:noFill/>
              </a:ln>
            </c:spPr>
            <c:txPr>
              <a:bodyPr rot="0" vert="horz"/>
              <a:lstStyle/>
              <a:p>
                <a:pPr>
                  <a:defRPr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Summer schools - 47% (70 scholarships)</c:v>
                </c:pt>
                <c:pt idx="1">
                  <c:v>Research - 28%</c:v>
                </c:pt>
                <c:pt idx="2">
                  <c:v>Studies - 38%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</c:v>
                </c:pt>
                <c:pt idx="1">
                  <c:v>25</c:v>
                </c:pt>
                <c:pt idx="2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90-4AE1-9CB3-7900EB98C8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38946544"/>
        <c:axId val="1"/>
      </c:barChart>
      <c:catAx>
        <c:axId val="1138946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11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388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11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081">
            <a:noFill/>
          </a:ln>
        </c:spPr>
        <c:txPr>
          <a:bodyPr rot="-60000000" vert="horz"/>
          <a:lstStyle/>
          <a:p>
            <a:pPr>
              <a:defRPr sz="792" b="0"/>
            </a:pPr>
            <a:endParaRPr lang="lv-LV"/>
          </a:p>
        </c:txPr>
        <c:crossAx val="1138946544"/>
        <c:crosses val="autoZero"/>
        <c:crossBetween val="between"/>
      </c:valAx>
      <c:spPr>
        <a:noFill/>
        <a:ln w="25335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88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588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29844824569342626"/>
          <c:y val="0.72441680198535496"/>
          <c:w val="0.64330310435333504"/>
          <c:h val="0.27558319801464504"/>
        </c:manualLayout>
      </c:layout>
      <c:overlay val="0"/>
      <c:txPr>
        <a:bodyPr/>
        <a:lstStyle/>
        <a:p>
          <a:pPr>
            <a:defRPr>
              <a:solidFill>
                <a:schemeClr val="tx1">
                  <a:lumMod val="75000"/>
                  <a:lumOff val="25000"/>
                </a:schemeClr>
              </a:solidFill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>
          <a:solidFill>
            <a:schemeClr val="tx1">
              <a:lumMod val="65000"/>
              <a:lumOff val="35000"/>
            </a:schemeClr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261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3D86-4716-BF1A-6DDB490C53B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61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86-4716-BF1A-6DDB490C53BE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261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D86-4716-BF1A-6DDB490C53BE}"/>
              </c:ext>
            </c:extLst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  <a:ln w="12616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D86-4716-BF1A-6DDB490C53BE}"/>
              </c:ext>
            </c:extLst>
          </c:dPt>
          <c:dLbls>
            <c:spPr>
              <a:noFill/>
              <a:ln w="24968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96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340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Doctoral level studies</c:v>
                </c:pt>
                <c:pt idx="1">
                  <c:v>Master level studies</c:v>
                </c:pt>
                <c:pt idx="2">
                  <c:v>Bachelor level studies</c:v>
                </c:pt>
                <c:pt idx="3">
                  <c:v>2nd level professional higher education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8</c:v>
                </c:pt>
                <c:pt idx="1">
                  <c:v>33</c:v>
                </c:pt>
                <c:pt idx="2">
                  <c:v>14</c:v>
                </c:pt>
                <c:pt idx="3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86-4716-BF1A-6DDB490C5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68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596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596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596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596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"/>
          <c:y val="0.82358035184502143"/>
          <c:w val="1"/>
          <c:h val="0.17641964815497857"/>
        </c:manualLayout>
      </c:layout>
      <c:overlay val="0"/>
      <c:spPr>
        <a:noFill/>
        <a:ln w="24968">
          <a:noFill/>
        </a:ln>
      </c:spPr>
      <c:txPr>
        <a:bodyPr rot="0" spcFirstLastPara="1" vertOverflow="ellipsis" vert="horz" wrap="square" anchor="ctr" anchorCtr="1"/>
        <a:lstStyle/>
        <a:p>
          <a:pPr>
            <a:defRPr sz="1596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Pētniecības nozares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257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CD72-447E-89B9-5A97F203208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57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D72-447E-89B9-5A97F203208A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257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CD72-447E-89B9-5A97F203208A}"/>
              </c:ext>
            </c:extLst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  <a:ln w="1257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D72-447E-89B9-5A97F203208A}"/>
              </c:ext>
            </c:extLst>
          </c:dPt>
          <c:dLbls>
            <c:spPr>
              <a:noFill/>
              <a:ln w="24877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91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30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Social Sciences</c:v>
                </c:pt>
                <c:pt idx="1">
                  <c:v>Humanities</c:v>
                </c:pt>
                <c:pt idx="2">
                  <c:v>Natural (life) sciences</c:v>
                </c:pt>
                <c:pt idx="3">
                  <c:v>Engineering sciences and technologies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10</c:v>
                </c:pt>
                <c:pt idx="1">
                  <c:v>4</c:v>
                </c:pt>
                <c:pt idx="2">
                  <c:v>7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72-447E-89B9-5A97F20320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48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597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597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597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597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8.0755986582758232E-2"/>
          <c:y val="0.77792740696145379"/>
          <c:w val="0.82989693855835589"/>
          <c:h val="0.22207259303854621"/>
        </c:manualLayout>
      </c:layout>
      <c:overlay val="0"/>
      <c:spPr>
        <a:noFill/>
        <a:ln w="24877">
          <a:noFill/>
        </a:ln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600" b="1" i="0" u="none" strike="noStrike" kern="1200" spc="0" baseline="0" noProof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r>
              <a:rPr lang="en-US" sz="1600" noProof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Thematic sectors</a:t>
            </a:r>
          </a:p>
        </c:rich>
      </c:tx>
      <c:layout>
        <c:manualLayout>
          <c:xMode val="edge"/>
          <c:yMode val="edge"/>
          <c:x val="0.45232944881889764"/>
          <c:y val="1.6853001803512319E-2"/>
        </c:manualLayout>
      </c:layout>
      <c:overlay val="0"/>
      <c:spPr>
        <a:noFill/>
        <a:ln w="2511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32483502362204725"/>
          <c:y val="0.11014505061549552"/>
          <c:w val="0.38192264566929135"/>
          <c:h val="0.5746654858090460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Nozares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883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ED73-48AC-B5BB-B8BB20B927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883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73-48AC-B5BB-B8BB20B92795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883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D73-48AC-B5BB-B8BB20B9279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883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73-48AC-B5BB-B8BB20B9279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883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ED73-48AC-B5BB-B8BB20B92795}"/>
              </c:ext>
            </c:extLst>
          </c:dPt>
          <c:dPt>
            <c:idx val="5"/>
            <c:bubble3D val="0"/>
            <c:spPr>
              <a:solidFill>
                <a:schemeClr val="accent6">
                  <a:lumMod val="75000"/>
                </a:schemeClr>
              </a:solidFill>
              <a:ln w="1883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73-48AC-B5BB-B8BB20B92795}"/>
              </c:ext>
            </c:extLst>
          </c:dPt>
          <c:dPt>
            <c:idx val="6"/>
            <c:bubble3D val="0"/>
            <c:spPr>
              <a:solidFill>
                <a:srgbClr val="92D050"/>
              </a:solidFill>
              <a:ln w="1883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ED73-48AC-B5BB-B8BB20B9279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883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D73-48AC-B5BB-B8BB20B9279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8836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ED73-48AC-B5BB-B8BB20B92795}"/>
              </c:ext>
            </c:extLst>
          </c:dPt>
          <c:dPt>
            <c:idx val="9"/>
            <c:bubble3D val="0"/>
            <c:spPr>
              <a:ln w="18894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ED73-48AC-B5BB-B8BB20B92795}"/>
              </c:ext>
            </c:extLst>
          </c:dPt>
          <c:dPt>
            <c:idx val="1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18894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A-ED73-48AC-B5BB-B8BB20B92795}"/>
              </c:ext>
            </c:extLst>
          </c:dPt>
          <c:dPt>
            <c:idx val="11"/>
            <c:bubble3D val="0"/>
            <c:spPr>
              <a:ln w="18894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ED73-48AC-B5BB-B8BB20B92795}"/>
              </c:ext>
            </c:extLst>
          </c:dPt>
          <c:dLbls>
            <c:dLbl>
              <c:idx val="9"/>
              <c:layout>
                <c:manualLayout>
                  <c:x val="1.7894803149606298E-3"/>
                  <c:y val="-5.032167122694569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D73-48AC-B5BB-B8BB20B92795}"/>
                </c:ext>
              </c:extLst>
            </c:dLbl>
            <c:dLbl>
              <c:idx val="10"/>
              <c:layout>
                <c:manualLayout>
                  <c:x val="1.0757606299212599E-2"/>
                  <c:y val="1.823226979058101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D73-48AC-B5BB-B8BB20B92795}"/>
                </c:ext>
              </c:extLst>
            </c:dLbl>
            <c:spPr>
              <a:noFill/>
              <a:ln w="2511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6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419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Sheet1!$A$2:$A$13</c:f>
              <c:strCache>
                <c:ptCount val="12"/>
                <c:pt idx="0">
                  <c:v>Health care</c:v>
                </c:pt>
                <c:pt idx="1">
                  <c:v>Business and administration</c:v>
                </c:pt>
                <c:pt idx="2">
                  <c:v>Computer science</c:v>
                </c:pt>
                <c:pt idx="3">
                  <c:v>Social and behavioural sciences</c:v>
                </c:pt>
                <c:pt idx="4">
                  <c:v>Humanities</c:v>
                </c:pt>
                <c:pt idx="5">
                  <c:v>Engineering sciences and technologies</c:v>
                </c:pt>
                <c:pt idx="6">
                  <c:v>Art</c:v>
                </c:pt>
                <c:pt idx="7">
                  <c:v>Law</c:v>
                </c:pt>
                <c:pt idx="8">
                  <c:v>Veterinary medicine</c:v>
                </c:pt>
                <c:pt idx="9">
                  <c:v>Architecture and construction</c:v>
                </c:pt>
                <c:pt idx="10">
                  <c:v>Physics</c:v>
                </c:pt>
                <c:pt idx="11">
                  <c:v>
Other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47</c:v>
                </c:pt>
                <c:pt idx="1">
                  <c:v>14</c:v>
                </c:pt>
                <c:pt idx="2">
                  <c:v>12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D73-48AC-B5BB-B8BB20B927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70">
          <a:noFill/>
        </a:ln>
      </c:spPr>
    </c:plotArea>
    <c:legend>
      <c:legendPos val="b"/>
      <c:layout>
        <c:manualLayout>
          <c:xMode val="edge"/>
          <c:yMode val="edge"/>
          <c:x val="2.9891527559055119E-2"/>
          <c:y val="0.69654910031008899"/>
          <c:w val="0.92190222625049578"/>
          <c:h val="0.30256516671878109"/>
        </c:manualLayout>
      </c:layout>
      <c:overlay val="0"/>
      <c:spPr>
        <a:noFill/>
        <a:ln w="2511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960330670883901"/>
          <c:y val="8.8310299485018187E-2"/>
          <c:w val="0.48129371449436997"/>
          <c:h val="0.8119652342468627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Application submitted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262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86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LMA - "Between History and the Present. Styles and Directions in Latvian Art"</c:v>
                </c:pt>
                <c:pt idx="1">
                  <c:v>RISEBA - "FestivaL’ and 4.0"</c:v>
                </c:pt>
                <c:pt idx="2">
                  <c:v>LU - "Summer School of Latvian language and culture 2021"</c:v>
                </c:pt>
                <c:pt idx="3">
                  <c:v>RTU - "Riga – the Pearl of Latvain Wooden Architecture"</c:v>
                </c:pt>
                <c:pt idx="4">
                  <c:v>DU - “Regional Studies: The Case of Latgale” </c:v>
                </c:pt>
                <c:pt idx="5">
                  <c:v>RTU - 3D Animation World</c:v>
                </c:pt>
                <c:pt idx="6">
                  <c:v>RTU - Bioeconomy. Sustainable Use of Biological Resources</c:v>
                </c:pt>
                <c:pt idx="7">
                  <c:v>Turība - "Business + Communication = New normal"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15</c:v>
                </c:pt>
                <c:pt idx="1">
                  <c:v>22</c:v>
                </c:pt>
                <c:pt idx="2">
                  <c:v>29</c:v>
                </c:pt>
                <c:pt idx="3">
                  <c:v>57</c:v>
                </c:pt>
                <c:pt idx="4">
                  <c:v>85</c:v>
                </c:pt>
                <c:pt idx="5">
                  <c:v>99</c:v>
                </c:pt>
                <c:pt idx="6">
                  <c:v>163</c:v>
                </c:pt>
                <c:pt idx="7">
                  <c:v>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C9-4797-85E4-0B491136F5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19354576"/>
        <c:axId val="1"/>
      </c:barChart>
      <c:catAx>
        <c:axId val="1219354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847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86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8478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565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71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219354576"/>
        <c:crosses val="autoZero"/>
        <c:crossBetween val="between"/>
      </c:valAx>
      <c:spPr>
        <a:noFill/>
        <a:ln w="25363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386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20375736366287547"/>
          <c:y val="0.91574085465879262"/>
          <c:w val="0.34270580992190791"/>
          <c:h val="5.9433850065616856E-2"/>
        </c:manualLayout>
      </c:layout>
      <c:overlay val="0"/>
      <c:spPr>
        <a:noFill/>
        <a:ln w="22626">
          <a:noFill/>
        </a:ln>
      </c:spPr>
      <c:txPr>
        <a:bodyPr rot="0" spcFirstLastPara="1" vertOverflow="ellipsis" vert="horz" wrap="square" anchor="ctr" anchorCtr="1"/>
        <a:lstStyle/>
        <a:p>
          <a:pPr>
            <a:defRPr sz="1062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8470967925476602"/>
          <c:y val="8.8310299485018187E-2"/>
          <c:w val="0.39750636148401963"/>
          <c:h val="0.819854737092774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Applications submitted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 w="253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8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Finland, Switzerland, Turkmenistan</c:v>
                </c:pt>
                <c:pt idx="1">
                  <c:v>South Korea, Cyprus, Mexico, Mongolia, Peru, Slovakia</c:v>
                </c:pt>
                <c:pt idx="2">
                  <c:v>Croatia, Spain, Tajikistan, Vietnam</c:v>
                </c:pt>
                <c:pt idx="3">
                  <c:v>USA, France, Lithuania, Moldova</c:v>
                </c:pt>
                <c:pt idx="4">
                  <c:v>Austria, Greece, Estonia, Poland</c:v>
                </c:pt>
                <c:pt idx="5">
                  <c:v>Czech Republic</c:v>
                </c:pt>
                <c:pt idx="6">
                  <c:v>Belgium, Georgia, Kazakhstan, Germany</c:v>
                </c:pt>
                <c:pt idx="7">
                  <c:v>Azerbaijan</c:v>
                </c:pt>
                <c:pt idx="8">
                  <c:v>People 's Republic of China, Turkey</c:v>
                </c:pt>
                <c:pt idx="9">
                  <c:v>Indonesia</c:v>
                </c:pt>
                <c:pt idx="10">
                  <c:v>Ukraine</c:v>
                </c:pt>
                <c:pt idx="11">
                  <c:v>Italy</c:v>
                </c:pt>
                <c:pt idx="12">
                  <c:v>Uzbekistan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1F-4798-96E6-D7BC429EED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43404672"/>
        <c:axId val="1"/>
      </c:barChart>
      <c:catAx>
        <c:axId val="1143404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476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476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796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143404672"/>
        <c:crosses val="autoZero"/>
        <c:crossBetween val="between"/>
      </c:valAx>
      <c:spPr>
        <a:noFill/>
        <a:ln w="25379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37172707750374173"/>
          <c:y val="0.9470244073821481"/>
          <c:w val="0.56826728270536431"/>
          <c:h val="5.1423936181205665E-2"/>
        </c:manualLayout>
      </c:layout>
      <c:overlay val="0"/>
      <c:spPr>
        <a:noFill/>
        <a:ln w="253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82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Academic year 2021</a:t>
            </a:r>
            <a:r>
              <a:rPr lang="lv-LV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./2022</a:t>
            </a:r>
            <a:r>
              <a:rPr lang="lv-LV" sz="1582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.  </a:t>
            </a:r>
            <a:endParaRPr lang="lv-LV" sz="16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41458955001850895"/>
          <c:y val="5.2681646501504385E-2"/>
        </c:manualLayout>
      </c:layout>
      <c:overlay val="0"/>
      <c:spPr>
        <a:noFill/>
        <a:ln w="24759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915237609451956"/>
          <c:y val="0.1963811429648642"/>
          <c:w val="0.78898937979974726"/>
          <c:h val="0.60441942682694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Saņemtie iesniegumi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4759">
              <a:noFill/>
            </a:ln>
          </c:spPr>
          <c:invertIfNegative val="0"/>
          <c:dLbls>
            <c:spPr>
              <a:noFill/>
              <a:ln w="2475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96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Summer schools - 53% (80 sholarships)</c:v>
                </c:pt>
                <c:pt idx="1">
                  <c:v>Research - 26%</c:v>
                </c:pt>
                <c:pt idx="2">
                  <c:v>Studies - 33%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</c:v>
                </c:pt>
                <c:pt idx="1">
                  <c:v>84</c:v>
                </c:pt>
                <c:pt idx="2">
                  <c:v>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A3-4786-84D0-AC3F036430C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Piešķirtās stipendijas</c:v>
                </c:pt>
              </c:strCache>
            </c:strRef>
          </c:tx>
          <c:spPr>
            <a:solidFill>
              <a:schemeClr val="accent2"/>
            </a:solidFill>
            <a:ln w="24759">
              <a:noFill/>
            </a:ln>
          </c:spPr>
          <c:invertIfNegative val="0"/>
          <c:dLbls>
            <c:spPr>
              <a:noFill/>
              <a:ln w="2475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84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Summer schools - 53% (80 sholarships)</c:v>
                </c:pt>
                <c:pt idx="1">
                  <c:v>Research - 26%</c:v>
                </c:pt>
                <c:pt idx="2">
                  <c:v>Studies - 33%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</c:v>
                </c:pt>
                <c:pt idx="1">
                  <c:v>22</c:v>
                </c:pt>
                <c:pt idx="2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A3-4786-84D0-AC3F03643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47712288"/>
        <c:axId val="1"/>
      </c:barChart>
      <c:catAx>
        <c:axId val="1247712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27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84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273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189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788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247712288"/>
        <c:crosses val="autoZero"/>
        <c:crossBetween val="between"/>
      </c:valAx>
      <c:spPr>
        <a:noFill/>
        <a:ln w="25297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576" b="1" i="0" u="none" strike="noStrike" kern="1200" spc="0" baseline="0" noProof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r>
              <a:rPr lang="en-US" sz="1576" b="1" i="0" u="none" strike="noStrike" baseline="0" noProof="0" dirty="0">
                <a:effectLst/>
              </a:rPr>
              <a:t>Academic year </a:t>
            </a:r>
            <a:r>
              <a:rPr lang="en-US" sz="1582" b="1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2020./2021.</a:t>
            </a:r>
            <a:endParaRPr lang="en-US" sz="1600" b="1" noProof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47130547143145574"/>
          <c:y val="3.6421395601411895E-2"/>
        </c:manualLayout>
      </c:layout>
      <c:overlay val="0"/>
      <c:spPr>
        <a:noFill/>
        <a:ln w="24679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915237609451956"/>
          <c:y val="0.1963811429648642"/>
          <c:w val="0.78898937979974726"/>
          <c:h val="0.60441942682694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Saņemtie iesniegumi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4679">
              <a:noFill/>
            </a:ln>
          </c:spPr>
          <c:invertIfNegative val="0"/>
          <c:dLbls>
            <c:spPr>
              <a:noFill/>
              <a:ln w="2467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Summer schools - 57% (80 scholarships)</c:v>
                </c:pt>
                <c:pt idx="1">
                  <c:v>Research - 28%</c:v>
                </c:pt>
                <c:pt idx="2">
                  <c:v>Studies - 36%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</c:v>
                </c:pt>
                <c:pt idx="1">
                  <c:v>87</c:v>
                </c:pt>
                <c:pt idx="2">
                  <c:v>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D7-4804-B538-6E6A610472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Piešķirtās stipendijas</c:v>
                </c:pt>
              </c:strCache>
            </c:strRef>
          </c:tx>
          <c:spPr>
            <a:solidFill>
              <a:schemeClr val="accent2"/>
            </a:solidFill>
            <a:ln w="24679">
              <a:noFill/>
            </a:ln>
          </c:spPr>
          <c:invertIfNegative val="0"/>
          <c:dLbls>
            <c:spPr>
              <a:noFill/>
              <a:ln w="2467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Summer schools - 57% (80 scholarships)</c:v>
                </c:pt>
                <c:pt idx="1">
                  <c:v>Research - 28%</c:v>
                </c:pt>
                <c:pt idx="2">
                  <c:v>Studies - 36%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</c:v>
                </c:pt>
                <c:pt idx="1">
                  <c:v>24</c:v>
                </c:pt>
                <c:pt idx="2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D7-4804-B538-6E6A61047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14655072"/>
        <c:axId val="1"/>
      </c:barChart>
      <c:catAx>
        <c:axId val="1214655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24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8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243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169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78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214655072"/>
        <c:crosses val="autoZero"/>
        <c:crossBetween val="between"/>
      </c:valAx>
      <c:spPr>
        <a:noFill/>
        <a:ln w="2530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61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Academic years 2019./2020. ,</a:t>
            </a:r>
            <a:r>
              <a:rPr lang="en-US" sz="1600" b="1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2020./2021. and 2021./2022</a:t>
            </a:r>
            <a:r>
              <a:rPr lang="en-US" sz="1588" b="1" noProof="0" dirty="0"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. </a:t>
            </a:r>
          </a:p>
          <a:p>
            <a:pPr>
              <a:defRPr sz="1561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588" b="1" dirty="0"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endParaRPr lang="lv-LV" sz="1600" dirty="0">
              <a:effectLst/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25843038952561653"/>
          <c:y val="6.0634364655407218E-2"/>
        </c:manualLayout>
      </c:layout>
      <c:overlay val="0"/>
      <c:spPr>
        <a:noFill/>
        <a:ln w="26847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9644769181821606"/>
          <c:y val="0.21029512267870795"/>
          <c:w val="0.76857782676818054"/>
          <c:h val="0.5149662548733154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Studies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6847">
              <a:noFill/>
            </a:ln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450 269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861-4D76-BE3B-B0A8C38C0F70}"/>
                </c:ext>
              </c:extLst>
            </c:dLbl>
            <c:spPr>
              <a:noFill/>
              <a:ln w="26847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0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2019./2020.
591 593 EUR</c:v>
                </c:pt>
                <c:pt idx="1">
                  <c:v>2020./2021.
591 593 EUR</c:v>
                </c:pt>
                <c:pt idx="2">
                  <c:v>2021./2022.
591 593 EUR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 formatCode="General">
                  <c:v>417623</c:v>
                </c:pt>
                <c:pt idx="1">
                  <c:v>449129</c:v>
                </c:pt>
                <c:pt idx="2">
                  <c:v>450269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61-4D76-BE3B-B0A8C38C0F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Research</c:v>
                </c:pt>
              </c:strCache>
            </c:strRef>
          </c:tx>
          <c:spPr>
            <a:solidFill>
              <a:schemeClr val="accent2"/>
            </a:solidFill>
            <a:ln w="26847">
              <a:noFill/>
            </a:ln>
          </c:spPr>
          <c:invertIfNegative val="0"/>
          <c:dLbls>
            <c:spPr>
              <a:noFill/>
              <a:ln w="26847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0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2019./2020.
591 593 EUR</c:v>
                </c:pt>
                <c:pt idx="1">
                  <c:v>2020./2021.
591 593 EUR</c:v>
                </c:pt>
                <c:pt idx="2">
                  <c:v>2021./2022.
591 593 EUR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 formatCode="General">
                  <c:v>124200</c:v>
                </c:pt>
                <c:pt idx="1">
                  <c:v>85584</c:v>
                </c:pt>
                <c:pt idx="2">
                  <c:v>84444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61-4D76-BE3B-B0A8C38C0F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Summer schools</c:v>
                </c:pt>
              </c:strCache>
            </c:strRef>
          </c:tx>
          <c:spPr>
            <a:solidFill>
              <a:srgbClr val="00B050"/>
            </a:solidFill>
            <a:ln w="26847">
              <a:noFill/>
            </a:ln>
          </c:spPr>
          <c:invertIfNegative val="0"/>
          <c:dLbls>
            <c:spPr>
              <a:noFill/>
              <a:ln w="26847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0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2019./2020.
591 593 EUR</c:v>
                </c:pt>
                <c:pt idx="1">
                  <c:v>2020./2021.
591 593 EUR</c:v>
                </c:pt>
                <c:pt idx="2">
                  <c:v>2021./2022.
591 593 EUR</c:v>
                </c:pt>
              </c:strCache>
            </c:strRef>
          </c:cat>
          <c:val>
            <c:numRef>
              <c:f>Sheet1!$D$2:$D$4</c:f>
              <c:numCache>
                <c:formatCode>#,##0</c:formatCode>
                <c:ptCount val="3"/>
                <c:pt idx="0" formatCode="General">
                  <c:v>49770</c:v>
                </c:pt>
                <c:pt idx="1">
                  <c:v>56880</c:v>
                </c:pt>
                <c:pt idx="2">
                  <c:v>56880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61-4D76-BE3B-B0A8C38C0F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47665536"/>
        <c:axId val="1"/>
      </c:barChart>
      <c:catAx>
        <c:axId val="1247665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0051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9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00000"/>
        </c:scaling>
        <c:delete val="0"/>
        <c:axPos val="b"/>
        <c:majorGridlines>
          <c:spPr>
            <a:ln w="10051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714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793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247665536"/>
        <c:crosses val="autoZero"/>
        <c:crossBetween val="between"/>
      </c:valAx>
      <c:spPr>
        <a:noFill/>
        <a:ln w="25357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588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588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588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24788199574815617"/>
          <c:y val="0.81114061254288605"/>
          <c:w val="0.56805556075086816"/>
          <c:h val="0.15697777538899793"/>
        </c:manualLayout>
      </c:layout>
      <c:overlay val="0"/>
      <c:spPr>
        <a:noFill/>
        <a:ln w="26847">
          <a:noFill/>
        </a:ln>
      </c:spPr>
      <c:txPr>
        <a:bodyPr rot="0" spcFirstLastPara="1" vertOverflow="ellipsis" vert="horz" wrap="square" anchor="ctr" anchorCtr="1"/>
        <a:lstStyle/>
        <a:p>
          <a:pPr>
            <a:defRPr sz="1386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593" b="1" i="0" u="none" strike="noStrike" baseline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defRPr>
            </a:pPr>
            <a:r>
              <a:rPr lang="en-US" sz="1593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Distribution of scholarships awarded by country - </a:t>
            </a:r>
            <a:r>
              <a:rPr lang="en-US" sz="1593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"</a:t>
            </a:r>
            <a:r>
              <a:rPr lang="en-US" sz="1593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TOP" 12 </a:t>
            </a:r>
            <a:endParaRPr lang="lv-LV" sz="1593" b="1" noProof="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algn="ctr">
              <a:defRPr sz="1593" b="1" i="0" u="none" strike="noStrike" baseline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defRPr>
            </a:pPr>
            <a:r>
              <a:rPr lang="en-US" sz="1593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(applications received from 31 country, scholarships awarded to 27 </a:t>
            </a:r>
            <a:endParaRPr lang="lv-LV" sz="1593" b="1" i="0" u="none" strike="noStrike" baseline="0" noProof="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algn="ctr">
              <a:defRPr sz="1593" b="1" i="0" u="none" strike="noStrike" baseline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defRPr>
            </a:pPr>
            <a:r>
              <a:rPr lang="en-US" sz="1593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countries)</a:t>
            </a:r>
            <a:r>
              <a:rPr lang="lv-LV" sz="1593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593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–</a:t>
            </a:r>
            <a:r>
              <a:rPr lang="en-US" sz="1593" b="1" i="0" u="sng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first </a:t>
            </a:r>
            <a:r>
              <a:rPr lang="en-US" sz="1593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part</a:t>
            </a:r>
            <a:br>
              <a:rPr lang="lv-LV" sz="1593" b="1" i="0" u="none" strike="noStrike" baseline="0" dirty="0">
                <a:effectLst/>
              </a:rPr>
            </a:br>
            <a:endParaRPr lang="lv-LV" sz="16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22648195538057742"/>
          <c:y val="2.0828746659600039E-3"/>
        </c:manualLayout>
      </c:layout>
      <c:overlay val="0"/>
      <c:spPr>
        <a:noFill/>
        <a:ln w="25797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275153105861767"/>
          <c:y val="0.14632752759401194"/>
          <c:w val="0.74813396762904638"/>
          <c:h val="0.7878654351326157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Studies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5797">
              <a:noFill/>
            </a:ln>
          </c:spPr>
          <c:invertIfNegative val="0"/>
          <c:dLbls>
            <c:dLbl>
              <c:idx val="8"/>
              <c:layout>
                <c:manualLayout>
                  <c:x val="8.3333333333332829E-3"/>
                  <c:y val="2.219755826859045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DB-4F04-A0B9-3F3230706CC6}"/>
                </c:ext>
              </c:extLst>
            </c:dLbl>
            <c:spPr>
              <a:noFill/>
              <a:ln w="25797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93" b="1" i="0" u="none" strike="noStrike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China People's Republic- 5</c:v>
                </c:pt>
                <c:pt idx="1">
                  <c:v>Turkey - 5</c:v>
                </c:pt>
                <c:pt idx="2">
                  <c:v>Norway - 5</c:v>
                </c:pt>
                <c:pt idx="3">
                  <c:v>Kazakhstan - 5</c:v>
                </c:pt>
                <c:pt idx="4">
                  <c:v>Israel - 7</c:v>
                </c:pt>
                <c:pt idx="5">
                  <c:v>Uzbekistan - 8</c:v>
                </c:pt>
                <c:pt idx="6">
                  <c:v>Sweden - 8</c:v>
                </c:pt>
                <c:pt idx="7">
                  <c:v>Italy - 9</c:v>
                </c:pt>
                <c:pt idx="8">
                  <c:v>Azerbaijan - 10</c:v>
                </c:pt>
                <c:pt idx="9">
                  <c:v>Finland - 10</c:v>
                </c:pt>
                <c:pt idx="10">
                  <c:v>Germany - 11</c:v>
                </c:pt>
                <c:pt idx="11">
                  <c:v>Ukraine - 19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4</c:v>
                </c:pt>
                <c:pt idx="4">
                  <c:v>7</c:v>
                </c:pt>
                <c:pt idx="5">
                  <c:v>6</c:v>
                </c:pt>
                <c:pt idx="6">
                  <c:v>8</c:v>
                </c:pt>
                <c:pt idx="7">
                  <c:v>7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7C-4F13-8148-07F50C0851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Research</c:v>
                </c:pt>
              </c:strCache>
            </c:strRef>
          </c:tx>
          <c:spPr>
            <a:solidFill>
              <a:schemeClr val="accent2"/>
            </a:solidFill>
            <a:ln w="25797">
              <a:noFill/>
            </a:ln>
          </c:spPr>
          <c:invertIfNegative val="0"/>
          <c:dLbls>
            <c:spPr>
              <a:noFill/>
              <a:ln w="25797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93" b="1" i="0" u="none" strike="noStrike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China People's Republic- 5</c:v>
                </c:pt>
                <c:pt idx="1">
                  <c:v>Turkey - 5</c:v>
                </c:pt>
                <c:pt idx="2">
                  <c:v>Norway - 5</c:v>
                </c:pt>
                <c:pt idx="3">
                  <c:v>Kazakhstan - 5</c:v>
                </c:pt>
                <c:pt idx="4">
                  <c:v>Israel - 7</c:v>
                </c:pt>
                <c:pt idx="5">
                  <c:v>Uzbekistan - 8</c:v>
                </c:pt>
                <c:pt idx="6">
                  <c:v>Sweden - 8</c:v>
                </c:pt>
                <c:pt idx="7">
                  <c:v>Italy - 9</c:v>
                </c:pt>
                <c:pt idx="8">
                  <c:v>Azerbaijan - 10</c:v>
                </c:pt>
                <c:pt idx="9">
                  <c:v>Finland - 10</c:v>
                </c:pt>
                <c:pt idx="10">
                  <c:v>Germany - 11</c:v>
                </c:pt>
                <c:pt idx="11">
                  <c:v>Ukraine - 19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3">
                  <c:v>1</c:v>
                </c:pt>
                <c:pt idx="5">
                  <c:v>2</c:v>
                </c:pt>
                <c:pt idx="7">
                  <c:v>2</c:v>
                </c:pt>
                <c:pt idx="10">
                  <c:v>1</c:v>
                </c:pt>
                <c:pt idx="1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7C-4F13-8148-07F50C0851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0366112"/>
        <c:axId val="1"/>
      </c:barChart>
      <c:catAx>
        <c:axId val="12203661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669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393" b="1" i="0" u="none" strike="noStrike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9"/>
        </c:scaling>
        <c:delete val="0"/>
        <c:axPos val="b"/>
        <c:majorGridlines>
          <c:spPr>
            <a:ln w="9669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ln w="6450">
            <a:noFill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</a:defRPr>
            </a:pPr>
            <a:endParaRPr lang="lv-LV"/>
          </a:p>
        </c:txPr>
        <c:crossAx val="1220366112"/>
        <c:crosses val="autoZero"/>
        <c:crossBetween val="between"/>
      </c:valAx>
      <c:spPr>
        <a:noFill/>
        <a:ln w="25377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393" b="1" i="0" u="none" strike="noStrike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393" b="1" i="0" u="none" strike="noStrike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overlay val="0"/>
      <c:txPr>
        <a:bodyPr/>
        <a:lstStyle/>
        <a:p>
          <a:pPr>
            <a:defRPr sz="1393" b="1" i="0" u="none" strike="noStrike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99" b="0" i="0" u="none" strike="noStrike" baseline="0">
          <a:solidFill>
            <a:srgbClr val="FFFFFF"/>
          </a:solidFill>
          <a:latin typeface="Times New Roman"/>
          <a:ea typeface="Times New Roman"/>
          <a:cs typeface="Times New Roman"/>
        </a:defRPr>
      </a:pPr>
      <a:endParaRPr lang="lv-L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617" b="1" i="0" u="none" strike="noStrike" kern="1200" spc="0" baseline="0" noProof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594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Distribution of scholarships awarded by country (applications were received from 31 countries, scholarships were awarded to 27 countries) – </a:t>
            </a:r>
            <a:r>
              <a:rPr lang="en-US" sz="1594" b="1" i="0" u="sng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second</a:t>
            </a:r>
            <a:r>
              <a:rPr lang="en-US" sz="1594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part</a:t>
            </a:r>
            <a:endParaRPr lang="en-US" sz="1600" b="1" noProof="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2045001378718711"/>
          <c:y val="1.1311427601604445E-3"/>
        </c:manualLayout>
      </c:layout>
      <c:overlay val="0"/>
      <c:spPr>
        <a:noFill/>
        <a:ln w="25686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33068120959588221"/>
          <c:y val="0.11257748519140026"/>
          <c:w val="0.63752333098440517"/>
          <c:h val="0.8291519690728076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Studies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5686">
              <a:noFill/>
            </a:ln>
          </c:spPr>
          <c:invertIfNegative val="0"/>
          <c:dLbls>
            <c:spPr>
              <a:noFill/>
              <a:ln w="2568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4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ctr"/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Austria - 1</c:v>
                </c:pt>
                <c:pt idx="1">
                  <c:v>Belgium - 1 </c:v>
                </c:pt>
                <c:pt idx="2">
                  <c:v>Czech Republic -1</c:v>
                </c:pt>
                <c:pt idx="3">
                  <c:v>Denmark - 1</c:v>
                </c:pt>
                <c:pt idx="4">
                  <c:v>Greece - 1</c:v>
                </c:pt>
                <c:pt idx="5">
                  <c:v>Hungary - 1</c:v>
                </c:pt>
                <c:pt idx="6">
                  <c:v>Japan - 1</c:v>
                </c:pt>
                <c:pt idx="7">
                  <c:v>Moldova - 1</c:v>
                </c:pt>
                <c:pt idx="8">
                  <c:v>Spain - 1</c:v>
                </c:pt>
                <c:pt idx="9">
                  <c:v>Switzerland - 1</c:v>
                </c:pt>
                <c:pt idx="10">
                  <c:v>Tajikistan- 1</c:v>
                </c:pt>
                <c:pt idx="11">
                  <c:v>USA - 1</c:v>
                </c:pt>
                <c:pt idx="12">
                  <c:v>Lithuania - 2</c:v>
                </c:pt>
                <c:pt idx="13">
                  <c:v>Georgia - 4</c:v>
                </c:pt>
                <c:pt idx="14">
                  <c:v>Mexico - 4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</c:v>
                </c:pt>
                <c:pt idx="4">
                  <c:v>1</c:v>
                </c:pt>
                <c:pt idx="6">
                  <c:v>1</c:v>
                </c:pt>
                <c:pt idx="7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2</c:v>
                </c:pt>
                <c:pt idx="1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9C7-B84C-86FD104233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Research</c:v>
                </c:pt>
              </c:strCache>
            </c:strRef>
          </c:tx>
          <c:spPr>
            <a:solidFill>
              <a:schemeClr val="accent2"/>
            </a:solidFill>
            <a:ln w="25686">
              <a:noFill/>
            </a:ln>
          </c:spPr>
          <c:invertIfNegative val="0"/>
          <c:dLbls>
            <c:spPr>
              <a:noFill/>
              <a:ln w="2568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4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Austria - 1</c:v>
                </c:pt>
                <c:pt idx="1">
                  <c:v>Belgium - 1 </c:v>
                </c:pt>
                <c:pt idx="2">
                  <c:v>Czech Republic -1</c:v>
                </c:pt>
                <c:pt idx="3">
                  <c:v>Denmark - 1</c:v>
                </c:pt>
                <c:pt idx="4">
                  <c:v>Greece - 1</c:v>
                </c:pt>
                <c:pt idx="5">
                  <c:v>Hungary - 1</c:v>
                </c:pt>
                <c:pt idx="6">
                  <c:v>Japan - 1</c:v>
                </c:pt>
                <c:pt idx="7">
                  <c:v>Moldova - 1</c:v>
                </c:pt>
                <c:pt idx="8">
                  <c:v>Spain - 1</c:v>
                </c:pt>
                <c:pt idx="9">
                  <c:v>Switzerland - 1</c:v>
                </c:pt>
                <c:pt idx="10">
                  <c:v>Tajikistan- 1</c:v>
                </c:pt>
                <c:pt idx="11">
                  <c:v>USA - 1</c:v>
                </c:pt>
                <c:pt idx="12">
                  <c:v>Lithuania - 2</c:v>
                </c:pt>
                <c:pt idx="13">
                  <c:v>Georgia - 4</c:v>
                </c:pt>
                <c:pt idx="14">
                  <c:v>Mexico - 4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5">
                  <c:v>1</c:v>
                </c:pt>
                <c:pt idx="8">
                  <c:v>1</c:v>
                </c:pt>
                <c:pt idx="12">
                  <c:v>1</c:v>
                </c:pt>
                <c:pt idx="1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9C7-B84C-86FD104233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19357904"/>
        <c:axId val="1"/>
      </c:barChart>
      <c:catAx>
        <c:axId val="1219357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6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94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4"/>
        </c:scaling>
        <c:delete val="0"/>
        <c:axPos val="b"/>
        <c:majorGridlines>
          <c:spPr>
            <a:ln w="96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42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19357904"/>
        <c:crosses val="autoZero"/>
        <c:crossBetween val="between"/>
      </c:valAx>
      <c:spPr>
        <a:noFill/>
        <a:ln w="25354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394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394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45793866781821468"/>
          <c:y val="0.9501423049391553"/>
          <c:w val="0.25747645604976155"/>
          <c:h val="4.9857695060844698E-2"/>
        </c:manualLayout>
      </c:layout>
      <c:overlay val="0"/>
      <c:txPr>
        <a:bodyPr/>
        <a:lstStyle/>
        <a:p>
          <a:pPr>
            <a:defRPr sz="1394" b="1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solidFill>
            <a:schemeClr val="bg1"/>
          </a:solidFill>
        </a:defRPr>
      </a:pPr>
      <a:endParaRPr lang="lv-L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7686519216421362"/>
          <c:y val="4.7244094488188977E-4"/>
          <c:w val="0.68522256410205351"/>
          <c:h val="0.8365656837881015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applications submitted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-1.35685210312075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78C-4512-8B73-C222F08B7936}"/>
                </c:ext>
              </c:extLst>
            </c:dLbl>
            <c:spPr>
              <a:noFill/>
              <a:ln w="2513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1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People 's Republic of China- 50%</c:v>
                </c:pt>
                <c:pt idx="1">
                  <c:v>Turkey - 26%</c:v>
                </c:pt>
                <c:pt idx="2">
                  <c:v>Norway - 100%</c:v>
                </c:pt>
                <c:pt idx="3">
                  <c:v>Kazakhstan - 26%</c:v>
                </c:pt>
                <c:pt idx="4">
                  <c:v>Israel - 78%</c:v>
                </c:pt>
                <c:pt idx="5">
                  <c:v>Uzbekistan - 15%</c:v>
                </c:pt>
                <c:pt idx="6">
                  <c:v>Sweden - 80%</c:v>
                </c:pt>
                <c:pt idx="7">
                  <c:v>Italy - 56%</c:v>
                </c:pt>
                <c:pt idx="8">
                  <c:v>Azerbaijan - 18% *</c:v>
                </c:pt>
                <c:pt idx="9">
                  <c:v>Finland - 33% *</c:v>
                </c:pt>
                <c:pt idx="10">
                  <c:v>Germany - 36% *</c:v>
                </c:pt>
                <c:pt idx="11">
                  <c:v>Ukraine - 33%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10</c:v>
                </c:pt>
                <c:pt idx="1">
                  <c:v>19</c:v>
                </c:pt>
                <c:pt idx="2">
                  <c:v>5</c:v>
                </c:pt>
                <c:pt idx="3">
                  <c:v>19</c:v>
                </c:pt>
                <c:pt idx="4">
                  <c:v>9</c:v>
                </c:pt>
                <c:pt idx="5">
                  <c:v>55</c:v>
                </c:pt>
                <c:pt idx="6">
                  <c:v>10</c:v>
                </c:pt>
                <c:pt idx="7">
                  <c:v>16</c:v>
                </c:pt>
                <c:pt idx="8">
                  <c:v>56</c:v>
                </c:pt>
                <c:pt idx="9">
                  <c:v>30</c:v>
                </c:pt>
                <c:pt idx="10">
                  <c:v>31</c:v>
                </c:pt>
                <c:pt idx="11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8C-4512-8B73-C222F08B79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Number of applications selected</c:v>
                </c:pt>
              </c:strCache>
            </c:strRef>
          </c:tx>
          <c:spPr>
            <a:solidFill>
              <a:srgbClr val="C0504D"/>
            </a:solidFill>
            <a:ln w="25136">
              <a:noFill/>
            </a:ln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78C-4512-8B73-C222F08B7936}"/>
                </c:ext>
              </c:extLst>
            </c:dLbl>
            <c:spPr>
              <a:noFill/>
              <a:ln w="2513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1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People 's Republic of China- 50%</c:v>
                </c:pt>
                <c:pt idx="1">
                  <c:v>Turkey - 26%</c:v>
                </c:pt>
                <c:pt idx="2">
                  <c:v>Norway - 100%</c:v>
                </c:pt>
                <c:pt idx="3">
                  <c:v>Kazakhstan - 26%</c:v>
                </c:pt>
                <c:pt idx="4">
                  <c:v>Israel - 78%</c:v>
                </c:pt>
                <c:pt idx="5">
                  <c:v>Uzbekistan - 15%</c:v>
                </c:pt>
                <c:pt idx="6">
                  <c:v>Sweden - 80%</c:v>
                </c:pt>
                <c:pt idx="7">
                  <c:v>Italy - 56%</c:v>
                </c:pt>
                <c:pt idx="8">
                  <c:v>Azerbaijan - 18% *</c:v>
                </c:pt>
                <c:pt idx="9">
                  <c:v>Finland - 33% *</c:v>
                </c:pt>
                <c:pt idx="10">
                  <c:v>Germany - 36% *</c:v>
                </c:pt>
                <c:pt idx="11">
                  <c:v>Ukraine - 33%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7</c:v>
                </c:pt>
                <c:pt idx="5">
                  <c:v>8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10</c:v>
                </c:pt>
                <c:pt idx="10">
                  <c:v>11</c:v>
                </c:pt>
                <c:pt idx="11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8C-4512-8B73-C222F08B79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43403840"/>
        <c:axId val="1"/>
      </c:barChart>
      <c:catAx>
        <c:axId val="1143403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41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91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0"/>
        </c:scaling>
        <c:delete val="0"/>
        <c:axPos val="b"/>
        <c:majorGridlines>
          <c:spPr>
            <a:ln w="9414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282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79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143403840"/>
        <c:crosses val="autoZero"/>
        <c:crossBetween val="between"/>
      </c:valAx>
      <c:spPr>
        <a:noFill/>
        <a:ln w="25345">
          <a:noFill/>
        </a:ln>
      </c:spPr>
    </c:plotArea>
    <c:legend>
      <c:legendPos val="b"/>
      <c:layout>
        <c:manualLayout>
          <c:xMode val="edge"/>
          <c:yMode val="edge"/>
          <c:x val="0.25812126988032125"/>
          <c:y val="0.94009615487344955"/>
          <c:w val="0.72751543381021033"/>
          <c:h val="5.142393786142585E-2"/>
        </c:manualLayout>
      </c:layout>
      <c:overlay val="0"/>
      <c:spPr>
        <a:noFill/>
        <a:ln w="25136">
          <a:noFill/>
        </a:ln>
      </c:spPr>
      <c:txPr>
        <a:bodyPr rot="0" spcFirstLastPara="1" vertOverflow="ellipsis" vert="horz" wrap="square" anchor="ctr" anchorCtr="1"/>
        <a:lstStyle/>
        <a:p>
          <a:pPr>
            <a:defRPr sz="1391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1" i="0" u="none" strike="noStrike" kern="1200" spc="0" baseline="0" noProof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r>
              <a:rPr lang="en-US" sz="1600" b="1" i="0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"TOP" 3 universities</a:t>
            </a:r>
            <a:endParaRPr lang="en-US" sz="1600" noProof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600" b="1" i="0" u="none" strike="noStrike" kern="1200" spc="0" baseline="0" noProof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en-US" sz="1600" b="1" noProof="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40228808765530288"/>
          <c:y val="7.9875171459406258E-2"/>
        </c:manualLayout>
      </c:layout>
      <c:overlay val="0"/>
      <c:spPr>
        <a:noFill/>
        <a:ln w="24998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9057182751480972"/>
          <c:y val="0.23561724848771587"/>
          <c:w val="0.75108307220563786"/>
          <c:h val="0.6711681066245800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2019./2020.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4998">
              <a:noFill/>
            </a:ln>
          </c:spPr>
          <c:invertIfNegative val="0"/>
          <c:dLbls>
            <c:spPr>
              <a:noFill/>
              <a:ln w="2496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91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Riga Technical University  </c:v>
                </c:pt>
                <c:pt idx="1">
                  <c:v>University of Latvia </c:v>
                </c:pt>
                <c:pt idx="2">
                  <c:v>Rīga Stradiņš University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</c:v>
                </c:pt>
                <c:pt idx="1">
                  <c:v>27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FF-4814-AB50-3E23EF25CB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2020./2021.</c:v>
                </c:pt>
              </c:strCache>
            </c:strRef>
          </c:tx>
          <c:spPr>
            <a:solidFill>
              <a:schemeClr val="accent2"/>
            </a:solidFill>
            <a:ln w="24998">
              <a:noFill/>
            </a:ln>
          </c:spPr>
          <c:invertIfNegative val="0"/>
          <c:dLbls>
            <c:spPr>
              <a:noFill/>
              <a:ln w="2496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91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Riga Technical University  </c:v>
                </c:pt>
                <c:pt idx="1">
                  <c:v>University of Latvia </c:v>
                </c:pt>
                <c:pt idx="2">
                  <c:v>Rīga Stradiņš University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24</c:v>
                </c:pt>
                <c:pt idx="1">
                  <c:v>25</c:v>
                </c:pt>
                <c:pt idx="2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FF-4814-AB50-3E23EF25CB0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2021./2022.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 w="2496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91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Riga Technical University  </c:v>
                </c:pt>
                <c:pt idx="1">
                  <c:v>University of Latvia </c:v>
                </c:pt>
                <c:pt idx="2">
                  <c:v>Rīga Stradiņš University 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27</c:v>
                </c:pt>
                <c:pt idx="1">
                  <c:v>30</c:v>
                </c:pt>
                <c:pt idx="2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FF-4814-AB50-3E23EF25C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19354576"/>
        <c:axId val="1"/>
      </c:barChart>
      <c:catAx>
        <c:axId val="1219354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37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591" b="1" i="0" u="none" strike="noStrike" kern="1200" baseline="0" noProof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45"/>
        </c:scaling>
        <c:delete val="0"/>
        <c:axPos val="b"/>
        <c:majorGridlines>
          <c:spPr>
            <a:ln w="9374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24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79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219354576"/>
        <c:crosses val="autoZero"/>
        <c:crossBetween val="between"/>
      </c:valAx>
      <c:spPr>
        <a:noFill/>
        <a:ln w="25352">
          <a:noFill/>
        </a:ln>
      </c:spPr>
    </c:plotArea>
    <c:legend>
      <c:legendPos val="b"/>
      <c:layout>
        <c:manualLayout>
          <c:xMode val="edge"/>
          <c:yMode val="edge"/>
          <c:x val="0.25744823536259687"/>
          <c:y val="0.94800370051606353"/>
          <c:w val="0.53817573371510385"/>
          <c:h val="4.4154577140879891E-2"/>
        </c:manualLayout>
      </c:layout>
      <c:overlay val="0"/>
      <c:spPr>
        <a:noFill/>
        <a:ln w="24998">
          <a:noFill/>
        </a:ln>
      </c:spPr>
      <c:txPr>
        <a:bodyPr rot="0" spcFirstLastPara="1" vertOverflow="ellipsis" vert="horz" wrap="square" anchor="ctr" anchorCtr="1"/>
        <a:lstStyle/>
        <a:p>
          <a:pPr>
            <a:defRPr sz="1391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598" b="1" i="0" u="none" strike="noStrike" kern="1200" spc="0" baseline="0" noProof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r>
              <a:rPr lang="en-US" sz="1598" b="1" i="0" u="none" strike="noStrike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"TOP" 3 </a:t>
            </a:r>
            <a:r>
              <a:rPr lang="en-US" sz="1598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universities</a:t>
            </a:r>
          </a:p>
        </c:rich>
      </c:tx>
      <c:layout>
        <c:manualLayout>
          <c:xMode val="edge"/>
          <c:yMode val="edge"/>
          <c:x val="0.36107963919817426"/>
          <c:y val="0"/>
        </c:manualLayout>
      </c:layout>
      <c:overlay val="0"/>
      <c:spPr>
        <a:noFill/>
        <a:ln w="25106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9104670920535158"/>
          <c:y val="4.9025371828521437E-2"/>
          <c:w val="0.62344816964626937"/>
          <c:h val="0.632449862683312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invitation letters issued</c:v>
                </c:pt>
              </c:strCache>
            </c:strRef>
          </c:tx>
          <c:spPr>
            <a:solidFill>
              <a:srgbClr val="0070C0"/>
            </a:solidFill>
            <a:ln w="25310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A2E8-4F62-9DAD-EFC0B853F262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2E8-4F62-9DAD-EFC0B853F262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2E8-4F62-9DAD-EFC0B853F262}"/>
              </c:ext>
            </c:extLst>
          </c:dPt>
          <c:dLbls>
            <c:spPr>
              <a:noFill/>
              <a:ln w="2510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8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University of Latvia -31% </c:v>
                </c:pt>
                <c:pt idx="1">
                  <c:v>Riga Technical University  - 26%</c:v>
                </c:pt>
                <c:pt idx="2">
                  <c:v>Rīga Stradiņš University - 46%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97</c:v>
                </c:pt>
                <c:pt idx="1">
                  <c:v>103</c:v>
                </c:pt>
                <c:pt idx="2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E8-4F62-9DAD-EFC0B853F2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viens</c:v>
                </c:pt>
              </c:strCache>
            </c:strRef>
          </c:tx>
          <c:spPr>
            <a:solidFill>
              <a:srgbClr val="C0504D"/>
            </a:solidFill>
            <a:ln w="25106">
              <a:noFill/>
            </a:ln>
          </c:spPr>
          <c:invertIfNegative val="0"/>
          <c:dLbls>
            <c:spPr>
              <a:noFill/>
              <a:ln w="2510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85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University of Latvia -31% </c:v>
                </c:pt>
                <c:pt idx="1">
                  <c:v>Riga Technical University  - 26%</c:v>
                </c:pt>
                <c:pt idx="2">
                  <c:v>Rīga Stradiņš University - 46%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4-A2E8-4F62-9DAD-EFC0B853F2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divi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University of Latvia -31% </c:v>
                </c:pt>
                <c:pt idx="1">
                  <c:v>Riga Technical University  - 26%</c:v>
                </c:pt>
                <c:pt idx="2">
                  <c:v>Rīga Stradiņš University - 46%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5-A2E8-4F62-9DAD-EFC0B853F2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20565760"/>
        <c:axId val="1"/>
      </c:barChart>
      <c:barChart>
        <c:barDir val="bar"/>
        <c:grouping val="stacke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Number of study scholarships awarded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1.4708706581536572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2E8-4F62-9DAD-EFC0B853F262}"/>
                </c:ext>
              </c:extLst>
            </c:dLbl>
            <c:dLbl>
              <c:idx val="1"/>
              <c:layout>
                <c:manualLayout>
                  <c:x val="4.2755293071538832E-3"/>
                  <c:y val="-5.555555555555555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E8-4F62-9DAD-EFC0B853F262}"/>
                </c:ext>
              </c:extLst>
            </c:dLbl>
            <c:dLbl>
              <c:idx val="2"/>
              <c:layout>
                <c:manualLayout>
                  <c:x val="6.3363456468521658E-3"/>
                  <c:y val="6.2819113632294754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398" b="1" baseline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  <a:latin typeface="Calibri" panose="020F050202020403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defRPr>
                    </a:pPr>
                    <a:r>
                      <a:rPr lang="en-US" baseline="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rPr>
                      <a:t>41</a:t>
                    </a:r>
                  </a:p>
                </c:rich>
              </c:tx>
              <c:spPr>
                <a:noFill/>
                <a:ln w="25190">
                  <a:noFill/>
                </a:ln>
              </c:sp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482332171493278E-2"/>
                      <c:h val="7.645698711922037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8-A2E8-4F62-9DAD-EFC0B853F262}"/>
                </c:ext>
              </c:extLst>
            </c:dLbl>
            <c:spPr>
              <a:noFill/>
              <a:ln w="251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98" b="1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University of Latvia -31% </c:v>
                </c:pt>
                <c:pt idx="1">
                  <c:v>Riga Technical University  - 26%</c:v>
                </c:pt>
                <c:pt idx="2">
                  <c:v>Rīga Stradiņš University - 46%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18</c:v>
                </c:pt>
                <c:pt idx="1">
                  <c:v>25</c:v>
                </c:pt>
                <c:pt idx="2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E8-4F62-9DAD-EFC0B853F26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Number or research scholarships awarded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1"/>
              <c:layout>
                <c:manualLayout>
                  <c:x val="1.3971887244754833E-4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2E8-4F62-9DAD-EFC0B853F262}"/>
                </c:ext>
              </c:extLst>
            </c:dLbl>
            <c:dLbl>
              <c:idx val="2"/>
              <c:layout>
                <c:manualLayout>
                  <c:x val="-6.2195987880310491E-3"/>
                  <c:y val="2.77777777777777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E8-4F62-9DAD-EFC0B853F262}"/>
                </c:ext>
              </c:extLst>
            </c:dLbl>
            <c:spPr>
              <a:noFill/>
              <a:ln w="251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98" b="1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University of Latvia -31% </c:v>
                </c:pt>
                <c:pt idx="1">
                  <c:v>Riga Technical University  - 26%</c:v>
                </c:pt>
                <c:pt idx="2">
                  <c:v>Rīga Stradiņš University - 46%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2E8-4F62-9DAD-EFC0B853F2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0"/>
        <c:overlap val="100"/>
        <c:axId val="3"/>
        <c:axId val="4"/>
      </c:barChart>
      <c:catAx>
        <c:axId val="1220565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38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98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10"/>
        </c:scaling>
        <c:delete val="0"/>
        <c:axPos val="b"/>
        <c:majorGridlines>
          <c:spPr>
            <a:ln w="9388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27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7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220565760"/>
        <c:crosses val="autoZero"/>
        <c:crossBetween val="between"/>
      </c:valAx>
      <c:catAx>
        <c:axId val="3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3"/>
        <c:crosses val="max"/>
        <c:crossBetween val="between"/>
      </c:valAx>
      <c:spPr>
        <a:noFill/>
        <a:ln w="25382">
          <a:noFill/>
        </a:ln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14078679915003472"/>
          <c:y val="0.80242869641294834"/>
          <c:w val="0.75877378499611758"/>
          <c:h val="0.19757130358705161"/>
        </c:manualLayout>
      </c:layout>
      <c:overlay val="0"/>
      <c:spPr>
        <a:noFill/>
        <a:ln w="25106">
          <a:noFill/>
        </a:ln>
      </c:spPr>
      <c:txPr>
        <a:bodyPr rot="0" spcFirstLastPara="1" vertOverflow="ellipsis" vert="horz" wrap="square" anchor="ctr" anchorCtr="1"/>
        <a:lstStyle/>
        <a:p>
          <a:pPr>
            <a:defRPr sz="1398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0.41144</cdr:x>
      <cdr:y>0.01894</cdr:y>
    </cdr:from>
    <cdr:to>
      <cdr:x>0.82201</cdr:x>
      <cdr:y>0.08173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05664" y="95369"/>
          <a:ext cx="3298676" cy="316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lv-LV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F33E53-E8A8-495C-90AA-35A86CD9E6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BD754D-C22F-4162-A4BB-46ECDE64727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471C010-5431-4F0F-AAF7-011CD16D727D}" type="datetimeFigureOut">
              <a:rPr lang="lv-LV" altLang="lv-LV"/>
              <a:pPr>
                <a:defRPr/>
              </a:pPr>
              <a:t>26.07.2021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3EF3C83-7E7F-4AF1-8AA5-EAD0E59EE0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5E9C9D6-5A78-4479-B544-EDFC096FDC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A259-9650-4226-ACDA-7741E133E8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9B2B37-98E2-4CB7-B493-58B2B412E2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B7CB72F-9ED0-42C0-AD75-48C01E488E06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67CC9269-8B9D-4DBC-943B-FEF90C0131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4C367DC-407C-422E-9474-C575F5144A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D15C1461-F674-4AAE-9143-BFE3139A6A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8C2F0B9-1423-4529-9A20-490F03806837}" type="slidenum">
              <a:rPr lang="lv-LV" altLang="lv-LV" smtClean="0"/>
              <a:pPr/>
              <a:t>3</a:t>
            </a:fld>
            <a:endParaRPr lang="lv-LV" altLang="lv-L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E04FE1BE-A573-4DC0-B3D4-3C812E23AC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1FEA2EC2-ADA2-4F9B-B0A6-3D7B8BDE80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B2328487-5A45-4C16-9B17-1BDF5DF113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4A1A181-1CA1-4B03-81B0-8F1B2B91820A}" type="slidenum">
              <a:rPr lang="lv-LV" altLang="lv-LV" smtClean="0"/>
              <a:pPr/>
              <a:t>7</a:t>
            </a:fld>
            <a:endParaRPr lang="lv-LV" altLang="lv-LV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3E169BC7-045B-43F0-ADAA-50AC9B6575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4D4596EA-5676-4355-8EB4-A33BF561BD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5C8B9552-C434-447F-932D-81243D37E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36C71E-415D-479C-8BFE-57CAA08E053D}" type="slidenum">
              <a:rPr lang="lv-LV" altLang="lv-LV" smtClean="0"/>
              <a:pPr/>
              <a:t>11</a:t>
            </a:fld>
            <a:endParaRPr lang="lv-LV" alt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65DF63CA-174F-46D6-B003-6A9C1A16F5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B00B43DE-1876-469F-9054-96D111A8EF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7D22BCC-E101-4ADD-A3E4-8FE34D6F876E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178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C0E6FB88-DACF-48B2-9342-863A329514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10351E0-D00D-4363-8F88-B4FC9B9AC1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4799877-1F76-46C0-93E3-25FB771B1AB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841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8AA6432E-8755-4BF7-B705-873887C633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CEC1E3A-F7BD-45DC-9BDF-10B9DF4463E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96E762B-4405-4A7D-8286-9C6F985D7BC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0053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B48C7B5-49C4-4B8C-BDB8-DB56224CBB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D1F43D96-C418-4143-A222-EE0970BF0C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0B06E88-16F7-4406-9D9D-9E4253A1E63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0748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57059DDA-BED3-4C9B-8BC3-9FE8717BEA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C599AE4A-6F92-4354-8A37-2CAED87731B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37E064A-721E-460C-83E0-1223C46D810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2745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BECE8B6B-8796-4842-99C0-1008D9D438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1489AB6-D126-4BFE-A71F-05AB55048EB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A466764-1D73-4E49-A541-49608FFA338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3834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E5905A88-9786-4542-84ED-8D1FE3DDAB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15036EC-68E7-4F1B-B17F-30C61ED1034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CA67DE7-8BB9-452A-9CE1-B186D287965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6167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87B9F44-E193-4443-B5FA-79FBB852F0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CBD155CB-A105-4292-A290-F4B8A69A232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51C8670-1068-4951-9A7D-E99F2C6D32E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03214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9E64983B-143E-40D5-9B8D-26B5F7CBB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5D060465-0B21-4BA3-9B3F-065BC8C1C7D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860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5E44184-D3C0-4462-94DC-6A8B00F17F1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1B778A5-1DB7-44D5-99C0-E5C315352D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EC3C0-96CA-4991-A9D8-01D009B52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EBB07B4-4BB4-4842-AC87-23527E63FB62}" type="datetime1">
              <a:rPr lang="en-US" altLang="lv-LV"/>
              <a:pPr>
                <a:defRPr/>
              </a:pPr>
              <a:t>7/26/2021</a:t>
            </a:fld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708EE-E35B-43AC-9817-8D6AE31FA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E5506-B120-49BA-BA15-FCD8D428A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7A6B453-FBB5-4FCB-AC44-1062F9ADCF3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5" r:id="rId1"/>
    <p:sldLayoutId id="2147484676" r:id="rId2"/>
    <p:sldLayoutId id="2147484677" r:id="rId3"/>
    <p:sldLayoutId id="2147484678" r:id="rId4"/>
    <p:sldLayoutId id="2147484679" r:id="rId5"/>
    <p:sldLayoutId id="2147484680" r:id="rId6"/>
    <p:sldLayoutId id="2147484681" r:id="rId7"/>
    <p:sldLayoutId id="2147484682" r:id="rId8"/>
    <p:sldLayoutId id="2147484683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431E49F0-39CB-4709-80AF-E3E4CEC87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1417638"/>
          </a:xfrm>
        </p:spPr>
        <p:txBody>
          <a:bodyPr>
            <a:normAutofit fontScale="90000"/>
          </a:bodyPr>
          <a:lstStyle/>
          <a:p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Results of the Latvian State scholarship application round </a:t>
            </a:r>
            <a:b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</a:br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for the academic year 2021</a:t>
            </a:r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.</a:t>
            </a:r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/2022</a:t>
            </a:r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.</a:t>
            </a:r>
            <a:endParaRPr lang="en-US" altLang="lv-LV" dirty="0">
              <a:solidFill>
                <a:srgbClr val="67478B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498B6E-AE8C-4757-B5EE-259A301A2E4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20986" y="6324600"/>
            <a:ext cx="418214" cy="304800"/>
          </a:xfrm>
        </p:spPr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10</a:t>
            </a:fld>
            <a:endParaRPr lang="en-US" alt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61D1C9-5803-49AB-BF23-C9C22C6A5D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647" y="1679296"/>
            <a:ext cx="6486706" cy="349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485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65EA6017-51A6-4FAC-96CE-B40504564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175" y="306388"/>
            <a:ext cx="6770688" cy="1038225"/>
          </a:xfrm>
        </p:spPr>
        <p:txBody>
          <a:bodyPr/>
          <a:lstStyle/>
          <a:p>
            <a:pPr algn="ctr"/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Distribution of scholarships granted for studies and research by higher education institutions</a:t>
            </a:r>
            <a:endParaRPr lang="lv-LV" altLang="lv-LV" dirty="0">
              <a:solidFill>
                <a:srgbClr val="67478B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10A869F8-F177-452D-84E6-70A054A625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DAF148F-98FE-4705-9700-1C6D29C62E5C}" type="slidenum">
              <a:rPr lang="en-US" altLang="lv-LV" smtClean="0"/>
              <a:pPr/>
              <a:t>11</a:t>
            </a:fld>
            <a:endParaRPr lang="en-US" altLang="lv-LV"/>
          </a:p>
        </p:txBody>
      </p:sp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3DF2A6B9-3633-4860-843D-C5AC56E1CD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160619"/>
              </p:ext>
            </p:extLst>
          </p:nvPr>
        </p:nvGraphicFramePr>
        <p:xfrm>
          <a:off x="113017" y="1236661"/>
          <a:ext cx="8899222" cy="5087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1FBD3-175E-4F79-B185-E66CC9CB419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D4799877-1F76-46C0-93E3-25FB771B1AB2}" type="slidenum">
              <a:rPr lang="en-US" altLang="lv-LV" smtClean="0"/>
              <a:pPr>
                <a:defRPr/>
              </a:pPr>
              <a:t>12</a:t>
            </a:fld>
            <a:endParaRPr lang="en-US" altLang="lv-LV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CFC65D3-A4AC-4721-8C2C-748A88544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108197"/>
              </p:ext>
            </p:extLst>
          </p:nvPr>
        </p:nvGraphicFramePr>
        <p:xfrm>
          <a:off x="1320799" y="1665322"/>
          <a:ext cx="7358064" cy="2043779"/>
        </p:xfrm>
        <a:graphic>
          <a:graphicData uri="http://schemas.openxmlformats.org/drawingml/2006/table">
            <a:tbl>
              <a:tblPr/>
              <a:tblGrid>
                <a:gridCol w="722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587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BA</a:t>
                      </a:r>
                    </a:p>
                  </a:txBody>
                  <a:tcPr marL="91424" marR="91424" marT="45708" marB="45708" horzOverflow="overflow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Turī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ba</a:t>
                      </a:r>
                      <a:endParaRPr kumimoji="0" lang="lv-LV" altLang="lv-LV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LLU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REA (SSE)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JVLMA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RJA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DU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LKA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ViA</a:t>
                      </a:r>
                      <a:endParaRPr kumimoji="0" lang="lv-LV" altLang="lv-LV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RISEBA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VA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RTA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ISMA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387">
                <a:tc>
                  <a:txBody>
                    <a:bodyPr/>
                    <a:lstStyle/>
                    <a:p>
                      <a:pPr algn="ctr"/>
                      <a:r>
                        <a:rPr lang="lv-LV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2021/</a:t>
                      </a:r>
                    </a:p>
                    <a:p>
                      <a:pPr algn="ctr"/>
                      <a:r>
                        <a:rPr lang="lv-LV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3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2020/</a:t>
                      </a:r>
                    </a:p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1424" marR="91424" marT="45708" marB="45708" horzOverflow="overflow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2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2019/</a:t>
                      </a:r>
                    </a:p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A9F113E9-7E9B-4F99-A046-46839C845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212" y="1258069"/>
            <a:ext cx="41370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US" altLang="lv-LV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Other</a:t>
            </a:r>
            <a:r>
              <a:rPr lang="lv-LV" altLang="lv-LV" sz="1600" b="1" dirty="0">
                <a:solidFill>
                  <a:srgbClr val="595959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altLang="lv-LV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universities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0FBAB65-614A-4617-BBD8-835A58510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175" y="306388"/>
            <a:ext cx="6770688" cy="1038225"/>
          </a:xfrm>
        </p:spPr>
        <p:txBody>
          <a:bodyPr/>
          <a:lstStyle/>
          <a:p>
            <a:pPr algn="ctr"/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Distribution of scholarships granted for studies and research by higher education institutions</a:t>
            </a:r>
            <a:endParaRPr lang="lv-LV" altLang="lv-LV" dirty="0">
              <a:solidFill>
                <a:srgbClr val="67478B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F0C317-D6C3-41E5-87B2-60FBF903BFCF}"/>
              </a:ext>
            </a:extLst>
          </p:cNvPr>
          <p:cNvSpPr txBox="1"/>
          <p:nvPr/>
        </p:nvSpPr>
        <p:spPr>
          <a:xfrm>
            <a:off x="2634447" y="3776545"/>
            <a:ext cx="526061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 School of Business and Finance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Turība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Turība University</a:t>
            </a:r>
          </a:p>
          <a:p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LLU</a:t>
            </a:r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-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Latvia University of Life Sciences and Technologies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 (SSE)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Stockholm School of Economics in Riga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JVLMA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Jāzeps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Vītols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Latvian Academy of Music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RJA -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Riga Graduate School of Law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Daugavpils University 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LKA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Latvian Academy of Culture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ViA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Vidzeme University of Applied Sciences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RISEBA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"RISEBA" University of Business, Arts and Technology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Ventspils University of Applied Sciences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RTA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Rezekne Academy of Technologies</a:t>
            </a:r>
          </a:p>
          <a:p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ISMA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ISMA University of Applied Sciences</a:t>
            </a:r>
          </a:p>
          <a:p>
            <a:endParaRPr lang="lv-LV" dirty="0">
              <a:solidFill>
                <a:srgbClr val="666666"/>
              </a:solidFill>
              <a:latin typeface="Noticia Text"/>
            </a:endParaRPr>
          </a:p>
          <a:p>
            <a:endParaRPr lang="lv-LV" dirty="0">
              <a:solidFill>
                <a:srgbClr val="666666"/>
              </a:solidFill>
              <a:latin typeface="Noticia Text"/>
            </a:endParaRPr>
          </a:p>
          <a:p>
            <a:endParaRPr lang="lv-LV" dirty="0">
              <a:solidFill>
                <a:srgbClr val="666666"/>
              </a:solidFill>
              <a:latin typeface="Noticia Text"/>
            </a:endParaRPr>
          </a:p>
          <a:p>
            <a:endParaRPr lang="lv-LV" dirty="0">
              <a:solidFill>
                <a:srgbClr val="666666"/>
              </a:solidFill>
              <a:latin typeface="Noticia Text"/>
            </a:endParaRPr>
          </a:p>
          <a:p>
            <a:endParaRPr lang="lv-LV" dirty="0">
              <a:solidFill>
                <a:srgbClr val="666666"/>
              </a:solidFill>
              <a:latin typeface="Noticia Text"/>
            </a:endParaRPr>
          </a:p>
          <a:p>
            <a:endParaRPr lang="lv-LV" dirty="0">
              <a:solidFill>
                <a:srgbClr val="666666"/>
              </a:solidFill>
              <a:latin typeface="Noticia Text"/>
            </a:endParaRPr>
          </a:p>
          <a:p>
            <a:endParaRPr lang="ru-RU" b="0" i="0" dirty="0">
              <a:solidFill>
                <a:srgbClr val="666666"/>
              </a:solidFill>
              <a:effectLst/>
              <a:latin typeface="Noticia Text"/>
            </a:endParaRPr>
          </a:p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9062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4116C1A-531F-4A3C-932A-594C0C80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4225" y="249238"/>
            <a:ext cx="6096000" cy="1036637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Universities </a:t>
            </a:r>
            <a:r>
              <a:rPr lang="en-US" altLang="lv-LV" i="1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success rate</a:t>
            </a:r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 – scholarships for studies and for research</a:t>
            </a:r>
            <a:endParaRPr lang="en-US" altLang="lv-LV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Content Placeholder 9">
            <a:extLst>
              <a:ext uri="{FF2B5EF4-FFF2-40B4-BE49-F238E27FC236}">
                <a16:creationId xmlns:a16="http://schemas.microsoft.com/office/drawing/2014/main" id="{D022F17F-A958-4220-B8F9-E0C3EBB39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715939"/>
              </p:ext>
            </p:extLst>
          </p:nvPr>
        </p:nvGraphicFramePr>
        <p:xfrm>
          <a:off x="81941" y="1287965"/>
          <a:ext cx="10479641" cy="4827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532" name="Slide Number Placeholder 5">
            <a:extLst>
              <a:ext uri="{FF2B5EF4-FFF2-40B4-BE49-F238E27FC236}">
                <a16:creationId xmlns:a16="http://schemas.microsoft.com/office/drawing/2014/main" id="{08454A2B-B963-43C7-903F-71B7B61F86E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AC0A95-CB8E-4FAB-97EB-3BF290ECFB7C}" type="slidenum">
              <a:rPr lang="en-US" altLang="lv-LV" smtClean="0"/>
              <a:pPr/>
              <a:t>13</a:t>
            </a:fld>
            <a:endParaRPr lang="en-US" altLang="lv-LV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6C7625-B08A-492A-B79A-EE794138454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78456" y="6324600"/>
            <a:ext cx="460744" cy="304800"/>
          </a:xfrm>
        </p:spPr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14</a:t>
            </a:fld>
            <a:endParaRPr lang="en-US" alt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62E361-938D-4965-9ADD-A0378291E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971" y="1673200"/>
            <a:ext cx="6572058" cy="3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174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A3BE4-1FD0-4BBD-BC8F-4A930E1B9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1850" y="381000"/>
            <a:ext cx="6362700" cy="1036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2700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Distribution of Latvian state study scholarships by </a:t>
            </a:r>
            <a:r>
              <a:rPr lang="en-US" sz="2700" u="sng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study levels</a:t>
            </a:r>
            <a:br>
              <a:rPr lang="lv-LV" dirty="0"/>
            </a:br>
            <a:br>
              <a:rPr lang="lv-LV" dirty="0"/>
            </a:br>
            <a:endParaRPr lang="lv-LV" dirty="0"/>
          </a:p>
        </p:txBody>
      </p:sp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46C80AC9-77C3-40DE-A8B9-A63373D8D1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221663" y="6324600"/>
            <a:ext cx="617537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5462242-C3FA-4934-B4F2-48B483B04604}" type="slidenum">
              <a:rPr lang="en-US" altLang="lv-LV" smtClean="0"/>
              <a:pPr/>
              <a:t>15</a:t>
            </a:fld>
            <a:endParaRPr lang="en-US" altLang="lv-LV"/>
          </a:p>
        </p:txBody>
      </p:sp>
      <p:graphicFrame>
        <p:nvGraphicFramePr>
          <p:cNvPr id="3" name="Content Placeholder 6">
            <a:extLst>
              <a:ext uri="{FF2B5EF4-FFF2-40B4-BE49-F238E27FC236}">
                <a16:creationId xmlns:a16="http://schemas.microsoft.com/office/drawing/2014/main" id="{A75F3263-D4AB-4EEB-BD72-77F7F46C67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1548710"/>
              </p:ext>
            </p:extLst>
          </p:nvPr>
        </p:nvGraphicFramePr>
        <p:xfrm>
          <a:off x="1187450" y="1309688"/>
          <a:ext cx="7143750" cy="4672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C7DD9277-7E72-4891-B940-068A58AD0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3913" y="381000"/>
            <a:ext cx="6426200" cy="1036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Distribution of Latvian state </a:t>
            </a:r>
            <a:r>
              <a:rPr lang="en-US" altLang="lv-LV" u="sng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research </a:t>
            </a:r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scholarships by sectors</a:t>
            </a:r>
            <a:b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</a:br>
            <a:b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</a:br>
            <a:endParaRPr lang="lv-LV" altLang="lv-LV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9CA6C586-13D0-4FDE-B14E-6DB222CB956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315325" y="6324600"/>
            <a:ext cx="523875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92FBED-AE83-40D7-8E9D-7984CB4ABE80}" type="slidenum">
              <a:rPr lang="en-US" altLang="lv-LV" smtClean="0"/>
              <a:pPr/>
              <a:t>16</a:t>
            </a:fld>
            <a:endParaRPr lang="en-US" altLang="lv-LV"/>
          </a:p>
        </p:txBody>
      </p:sp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DFF24DF8-A04F-44D4-9859-B675670B8B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418422"/>
              </p:ext>
            </p:extLst>
          </p:nvPr>
        </p:nvGraphicFramePr>
        <p:xfrm>
          <a:off x="697199" y="1506538"/>
          <a:ext cx="7391400" cy="4729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9F2DF82C-2F42-45A7-BBAF-E6559751C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5038" y="193675"/>
            <a:ext cx="6481762" cy="1036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Distribution of Latvian state </a:t>
            </a:r>
            <a:r>
              <a:rPr lang="en-US" altLang="lv-LV" u="sng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research </a:t>
            </a:r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scholarships by sectors</a:t>
            </a:r>
            <a:b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</a:br>
            <a:endParaRPr lang="lv-LV" altLang="lv-LV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0D3CCBF8-60D2-4E76-A8F3-BF44D171EC4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375650" y="6324600"/>
            <a:ext cx="46355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5E3EEBF-FE44-4FB8-A7E0-EF36DC427082}" type="slidenum">
              <a:rPr lang="en-US" altLang="lv-LV" smtClean="0"/>
              <a:pPr/>
              <a:t>17</a:t>
            </a:fld>
            <a:endParaRPr lang="en-US" altLang="lv-LV"/>
          </a:p>
        </p:txBody>
      </p:sp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504794F7-2178-4385-BFC5-0DE7A775A5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833762"/>
              </p:ext>
            </p:extLst>
          </p:nvPr>
        </p:nvGraphicFramePr>
        <p:xfrm>
          <a:off x="812800" y="1230313"/>
          <a:ext cx="7937500" cy="5275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DA522E-6AA4-419E-82CA-C22763F6E03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52884" y="6324600"/>
            <a:ext cx="386316" cy="304800"/>
          </a:xfrm>
        </p:spPr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18</a:t>
            </a:fld>
            <a:endParaRPr lang="en-US" alt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9A0C49-65D5-47A0-AD60-0121509C0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565" y="1907916"/>
            <a:ext cx="7254869" cy="304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522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7416A0D-398E-47CA-9B02-40F77EE71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200" y="284163"/>
            <a:ext cx="6985000" cy="10366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altLang="lv-LV" dirty="0">
                <a:solidFill>
                  <a:srgbClr val="7030A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Latvian state scholarships for summer schools in 2021 - 8 summer schools were approved out of 15 applications, 10 scholarships for each summer school were awarded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369F97E6-A948-434F-AB79-E2776312B9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426450" y="6324600"/>
            <a:ext cx="41275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C9E5DCE-A9D0-480F-AD0D-81552344728C}" type="slidenum">
              <a:rPr lang="en-US" altLang="lv-LV" smtClean="0"/>
              <a:pPr/>
              <a:t>19</a:t>
            </a:fld>
            <a:endParaRPr lang="en-US" altLang="lv-LV"/>
          </a:p>
        </p:txBody>
      </p:sp>
      <p:graphicFrame>
        <p:nvGraphicFramePr>
          <p:cNvPr id="2" name="Content Placeholder 9">
            <a:extLst>
              <a:ext uri="{FF2B5EF4-FFF2-40B4-BE49-F238E27FC236}">
                <a16:creationId xmlns:a16="http://schemas.microsoft.com/office/drawing/2014/main" id="{F174D767-D202-438B-8142-0B9FF682D5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975790"/>
              </p:ext>
            </p:extLst>
          </p:nvPr>
        </p:nvGraphicFramePr>
        <p:xfrm>
          <a:off x="1008063" y="1571625"/>
          <a:ext cx="7712075" cy="4872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C5B65-8636-48EC-81DD-6384D29EEAA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8144A2-E3FC-4257-B3D5-780C6D5B9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736" y="1695451"/>
            <a:ext cx="6401358" cy="3309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16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D2DAB22B-1A22-4E78-9DB9-831BE3ECD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200" y="284163"/>
            <a:ext cx="6985000" cy="10366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altLang="lv-LV" dirty="0">
                <a:solidFill>
                  <a:srgbClr val="7030A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Latvian state scholarships for summer schools in 2021 - distribution of awarded scholarships and reservists by countries</a:t>
            </a:r>
            <a:endParaRPr lang="lv-LV" altLang="lv-LV" dirty="0">
              <a:solidFill>
                <a:srgbClr val="7030A0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4E419347-2B26-4853-9D94-A9E39EC8FC7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426450" y="6324600"/>
            <a:ext cx="41275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DD65402-FA6D-4536-A266-F5427B08FCA3}" type="slidenum">
              <a:rPr lang="en-US" altLang="lv-LV" smtClean="0"/>
              <a:pPr/>
              <a:t>20</a:t>
            </a:fld>
            <a:endParaRPr lang="en-US" altLang="lv-LV"/>
          </a:p>
        </p:txBody>
      </p:sp>
      <p:graphicFrame>
        <p:nvGraphicFramePr>
          <p:cNvPr id="2" name="Content Placeholder 9">
            <a:extLst>
              <a:ext uri="{FF2B5EF4-FFF2-40B4-BE49-F238E27FC236}">
                <a16:creationId xmlns:a16="http://schemas.microsoft.com/office/drawing/2014/main" id="{8A718763-6319-4EF4-8AC7-92904BC97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58831"/>
              </p:ext>
            </p:extLst>
          </p:nvPr>
        </p:nvGraphicFramePr>
        <p:xfrm>
          <a:off x="-1025525" y="1239838"/>
          <a:ext cx="9212263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8B502-A16F-4466-85C9-25473E4F18E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67823" y="6324600"/>
            <a:ext cx="471377" cy="304800"/>
          </a:xfrm>
        </p:spPr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21</a:t>
            </a:fld>
            <a:endParaRPr lang="en-US" alt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70D12D-8254-451D-A64D-0273D73B33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0907" y="1333500"/>
            <a:ext cx="5822185" cy="143268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968434-94F4-48A0-AF44-03B8D0E12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612" y="2727635"/>
            <a:ext cx="6767147" cy="374936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2BE7C0A-D504-41FE-9894-3A0B2D69AD96}"/>
              </a:ext>
            </a:extLst>
          </p:cNvPr>
          <p:cNvSpPr txBox="1"/>
          <p:nvPr/>
        </p:nvSpPr>
        <p:spPr>
          <a:xfrm>
            <a:off x="1956391" y="552893"/>
            <a:ext cx="6578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b="1" i="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nformation</a:t>
            </a:r>
            <a:r>
              <a:rPr lang="en-US" sz="24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on the Latvian state scholarship</a:t>
            </a:r>
            <a:r>
              <a:rPr lang="lv-LV" sz="2400" b="1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lv-LV" sz="24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608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2B340CF-7353-44AD-ADDD-A7261F671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525" y="268288"/>
            <a:ext cx="6718300" cy="1036637"/>
          </a:xfrm>
        </p:spPr>
        <p:txBody>
          <a:bodyPr>
            <a:normAutofit/>
          </a:bodyPr>
          <a:lstStyle/>
          <a:p>
            <a:pPr algn="ctr"/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Results of the Call for applications for the Latvian state scholarships - success rate  </a:t>
            </a:r>
            <a:endParaRPr lang="en-US" altLang="lv-LV" dirty="0"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95CD04AC-8025-48B0-9315-104F8DFA64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7C6F970-3DD8-4F74-9D44-2954E20EEF0E}" type="slidenum">
              <a:rPr lang="en-US" altLang="lv-LV" smtClean="0"/>
              <a:pPr/>
              <a:t>3</a:t>
            </a:fld>
            <a:endParaRPr lang="en-US" altLang="lv-LV"/>
          </a:p>
        </p:txBody>
      </p:sp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7C0530D0-F2C3-433E-9E21-CF5F73381E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3900029"/>
              </p:ext>
            </p:extLst>
          </p:nvPr>
        </p:nvGraphicFramePr>
        <p:xfrm>
          <a:off x="425450" y="4344988"/>
          <a:ext cx="8839200" cy="244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ontent Placeholder 6">
            <a:extLst>
              <a:ext uri="{FF2B5EF4-FFF2-40B4-BE49-F238E27FC236}">
                <a16:creationId xmlns:a16="http://schemas.microsoft.com/office/drawing/2014/main" id="{F820AEBA-6FF5-481B-88FD-999A0B6858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6209071"/>
              </p:ext>
            </p:extLst>
          </p:nvPr>
        </p:nvGraphicFramePr>
        <p:xfrm>
          <a:off x="425450" y="1076325"/>
          <a:ext cx="8285163" cy="156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ontent Placeholder 6">
            <a:extLst>
              <a:ext uri="{FF2B5EF4-FFF2-40B4-BE49-F238E27FC236}">
                <a16:creationId xmlns:a16="http://schemas.microsoft.com/office/drawing/2014/main" id="{70B25255-B7DE-466C-B366-57EC669F3F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5922802"/>
              </p:ext>
            </p:extLst>
          </p:nvPr>
        </p:nvGraphicFramePr>
        <p:xfrm>
          <a:off x="425450" y="2824163"/>
          <a:ext cx="8108950" cy="164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DCC89-80A2-4F69-93EA-DB07C0BECF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BBD9B9-99EB-476A-9211-ADCF41FAA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212" y="1511642"/>
            <a:ext cx="6541575" cy="383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61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4BD96A09-3504-415C-B2B7-CE1D3032F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713" y="496888"/>
            <a:ext cx="6096000" cy="1036637"/>
          </a:xfrm>
        </p:spPr>
        <p:txBody>
          <a:bodyPr/>
          <a:lstStyle/>
          <a:p>
            <a:pPr algn="ctr"/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Latvia </a:t>
            </a:r>
            <a:r>
              <a:rPr lang="lv-LV" altLang="lv-LV" dirty="0" err="1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state</a:t>
            </a:r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lv-LV" altLang="lv-LV" dirty="0" err="1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funding</a:t>
            </a:r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lv-LV" altLang="lv-LV" dirty="0" err="1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for</a:t>
            </a:r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lv-LV" altLang="lv-LV" dirty="0" err="1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scholarships</a:t>
            </a:r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, EUR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BF535BD1-DB44-475B-A68E-CA8584EA520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0116A42-9F64-413F-A175-204DC1576F4F}" type="slidenum">
              <a:rPr lang="en-US" altLang="lv-LV" smtClean="0"/>
              <a:pPr/>
              <a:t>5</a:t>
            </a:fld>
            <a:endParaRPr lang="en-US" altLang="lv-LV"/>
          </a:p>
        </p:txBody>
      </p:sp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325612DE-01CC-4D9C-AA7B-096B8494C2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723775"/>
              </p:ext>
            </p:extLst>
          </p:nvPr>
        </p:nvGraphicFramePr>
        <p:xfrm>
          <a:off x="390419" y="1189038"/>
          <a:ext cx="8537824" cy="5576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AFF3DA-4531-425B-903A-414D600DD94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3D0DC9-D522-4350-8B39-E6F041B9E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992" y="1657952"/>
            <a:ext cx="6822015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153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A06AE149-E3E7-4F77-9654-60B649813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950" y="146824"/>
            <a:ext cx="7210425" cy="1244600"/>
          </a:xfrm>
        </p:spPr>
        <p:txBody>
          <a:bodyPr/>
          <a:lstStyle/>
          <a:p>
            <a:pPr algn="ctr"/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An overview of the Latvian state research and study scholarships awarded</a:t>
            </a:r>
            <a:endParaRPr lang="lv-LV" altLang="lv-LV" dirty="0">
              <a:solidFill>
                <a:srgbClr val="67478B"/>
              </a:solidFill>
              <a:ea typeface="MS PGothic" panose="020B0600070205080204" pitchFamily="34" charset="-128"/>
            </a:endParaRPr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C12152B7-C346-4B92-B545-A6EE3AE5C8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BEE4757-A36E-4BF0-9E25-B26762DBDBE7}" type="slidenum">
              <a:rPr lang="en-US" altLang="lv-LV" smtClean="0"/>
              <a:pPr/>
              <a:t>7</a:t>
            </a:fld>
            <a:endParaRPr lang="en-US" altLang="lv-LV"/>
          </a:p>
        </p:txBody>
      </p:sp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F3700389-9286-4A70-9EE0-D501088F72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471395"/>
              </p:ext>
            </p:extLst>
          </p:nvPr>
        </p:nvGraphicFramePr>
        <p:xfrm>
          <a:off x="0" y="903249"/>
          <a:ext cx="9144000" cy="5954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92B337A0-921A-4108-94B1-2208581A9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950" y="263912"/>
            <a:ext cx="7210425" cy="1268413"/>
          </a:xfrm>
        </p:spPr>
        <p:txBody>
          <a:bodyPr/>
          <a:lstStyle/>
          <a:p>
            <a:pPr algn="ctr"/>
            <a:r>
              <a:rPr lang="en-US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An overview of the Latvian state research and study scholarships awarded</a:t>
            </a:r>
            <a:endParaRPr lang="lv-LV" altLang="lv-LV" dirty="0">
              <a:solidFill>
                <a:srgbClr val="67478B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1217CD27-6B62-442D-BFF1-3F8C7A0B88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B84EC6E-EE0B-4E4A-8200-495E3749293C}" type="slidenum">
              <a:rPr lang="en-US" altLang="lv-LV" smtClean="0"/>
              <a:pPr/>
              <a:t>8</a:t>
            </a:fld>
            <a:endParaRPr lang="en-US" altLang="lv-LV"/>
          </a:p>
        </p:txBody>
      </p:sp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26C55144-2FAB-4A04-9AA1-A55F36B8F2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951987"/>
              </p:ext>
            </p:extLst>
          </p:nvPr>
        </p:nvGraphicFramePr>
        <p:xfrm>
          <a:off x="374650" y="1390650"/>
          <a:ext cx="8159750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CFC38-41C2-48B8-A8A6-C1681D1EC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3" y="201613"/>
            <a:ext cx="6966752" cy="10366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altLang="lv-LV" sz="2700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Overview of the countries with the largest number of Latvian state research and study scholarship applications</a:t>
            </a:r>
            <a:br>
              <a:rPr lang="lv-LV" altLang="lv-LV" dirty="0">
                <a:solidFill>
                  <a:srgbClr val="67478B"/>
                </a:solidFill>
                <a:ea typeface="MS PGothic" panose="020B0600070205080204" pitchFamily="34" charset="-128"/>
              </a:rPr>
            </a:br>
            <a:br>
              <a:rPr lang="lv-LV" altLang="lv-LV" dirty="0">
                <a:solidFill>
                  <a:srgbClr val="67478B"/>
                </a:solidFill>
                <a:ea typeface="MS PGothic" panose="020B0600070205080204" pitchFamily="34" charset="-128"/>
              </a:rPr>
            </a:br>
            <a:endParaRPr lang="lv-LV" dirty="0"/>
          </a:p>
        </p:txBody>
      </p:sp>
      <p:graphicFrame>
        <p:nvGraphicFramePr>
          <p:cNvPr id="3" name="Content Placeholder 9">
            <a:extLst>
              <a:ext uri="{FF2B5EF4-FFF2-40B4-BE49-F238E27FC236}">
                <a16:creationId xmlns:a16="http://schemas.microsoft.com/office/drawing/2014/main" id="{EC4D8BE8-B794-440C-BAED-CF8E7294D8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811838"/>
              </p:ext>
            </p:extLst>
          </p:nvPr>
        </p:nvGraphicFramePr>
        <p:xfrm>
          <a:off x="1" y="1682750"/>
          <a:ext cx="9462498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60" name="Slide Number Placeholder 5">
            <a:extLst>
              <a:ext uri="{FF2B5EF4-FFF2-40B4-BE49-F238E27FC236}">
                <a16:creationId xmlns:a16="http://schemas.microsoft.com/office/drawing/2014/main" id="{942F6DEB-9732-4935-8415-A7C66642E9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0D7C203-FF61-4C56-92E9-B0DF0B243E9C}" type="slidenum">
              <a:rPr lang="en-US" altLang="lv-LV" smtClean="0"/>
              <a:pPr/>
              <a:t>9</a:t>
            </a:fld>
            <a:endParaRPr lang="en-US" altLang="lv-LV"/>
          </a:p>
        </p:txBody>
      </p:sp>
      <p:sp>
        <p:nvSpPr>
          <p:cNvPr id="19461" name="Rectangle 2">
            <a:extLst>
              <a:ext uri="{FF2B5EF4-FFF2-40B4-BE49-F238E27FC236}">
                <a16:creationId xmlns:a16="http://schemas.microsoft.com/office/drawing/2014/main" id="{2BA3FD4A-98CB-4BAC-9AB7-4781A6961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784" y="1306513"/>
            <a:ext cx="323543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lv-LV" altLang="lv-LV" sz="1600" b="1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"TOP" 12 </a:t>
            </a:r>
            <a:r>
              <a:rPr lang="en-US" altLang="lv-LV" sz="1600" b="1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countries and success rate</a:t>
            </a:r>
            <a:endParaRPr lang="en-US" altLang="lv-LV" sz="1600" b="1" dirty="0">
              <a:solidFill>
                <a:srgbClr val="595959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478CC150-2422-4D04-A861-08B0F215F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90037"/>
            <a:ext cx="3977307" cy="15902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*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The</a:t>
            </a: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indicator</a:t>
            </a: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is</a:t>
            </a: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affected</a:t>
            </a: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by</a:t>
            </a: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the</a:t>
            </a: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 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quota</a:t>
            </a: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for</a:t>
            </a: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particular</a:t>
            </a: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 </a:t>
            </a:r>
            <a:r>
              <a:rPr kumimoji="0" lang="lv-LV" altLang="lv-LV" sz="12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  <a:ea typeface="MS PGothic" panose="020B0600070205080204" pitchFamily="34" charset="-128"/>
              </a:rPr>
              <a:t>countries</a:t>
            </a:r>
            <a:r>
              <a:rPr kumimoji="0" lang="en-US" altLang="lv-LV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PGothic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16286</TotalTime>
  <Words>504</Words>
  <Application>Microsoft Office PowerPoint</Application>
  <PresentationFormat>On-screen Show (4:3)</PresentationFormat>
  <Paragraphs>137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inherit</vt:lpstr>
      <vt:lpstr>Noticia Text</vt:lpstr>
      <vt:lpstr>Times New Roman</vt:lpstr>
      <vt:lpstr>Verdana</vt:lpstr>
      <vt:lpstr>89_Prezentacija_templateLV</vt:lpstr>
      <vt:lpstr>Results of the Latvian State scholarship application round  for the academic year 2021./2022.</vt:lpstr>
      <vt:lpstr>PowerPoint Presentation</vt:lpstr>
      <vt:lpstr>Results of the Call for applications for the Latvian state scholarships - success rate  </vt:lpstr>
      <vt:lpstr>PowerPoint Presentation</vt:lpstr>
      <vt:lpstr>Latvia state funding for scholarships, EUR</vt:lpstr>
      <vt:lpstr>PowerPoint Presentation</vt:lpstr>
      <vt:lpstr>An overview of the Latvian state research and study scholarships awarded</vt:lpstr>
      <vt:lpstr>An overview of the Latvian state research and study scholarships awarded</vt:lpstr>
      <vt:lpstr>Overview of the countries with the largest number of Latvian state research and study scholarship applications  </vt:lpstr>
      <vt:lpstr>PowerPoint Presentation</vt:lpstr>
      <vt:lpstr>Distribution of scholarships granted for studies and research by higher education institutions</vt:lpstr>
      <vt:lpstr>Distribution of scholarships granted for studies and research by higher education institutions</vt:lpstr>
      <vt:lpstr>Universities success rate – scholarships for studies and for research</vt:lpstr>
      <vt:lpstr>PowerPoint Presentation</vt:lpstr>
      <vt:lpstr>Distribution of Latvian state study scholarships by study levels  </vt:lpstr>
      <vt:lpstr>Distribution of Latvian state research scholarships by sectors  </vt:lpstr>
      <vt:lpstr>Distribution of Latvian state research scholarships by sectors </vt:lpstr>
      <vt:lpstr>PowerPoint Presentation</vt:lpstr>
      <vt:lpstr>Latvian state scholarships for summer schools in 2021 - 8 summer schools were approved out of 15 applications, 10 scholarships for each summer school were awarded</vt:lpstr>
      <vt:lpstr>Latvian state scholarships for summer schools in 2021 - distribution of awarded scholarships and reservists by countries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Marika Pīra</cp:lastModifiedBy>
  <cp:revision>289</cp:revision>
  <cp:lastPrinted>2019-07-16T08:53:08Z</cp:lastPrinted>
  <dcterms:created xsi:type="dcterms:W3CDTF">2014-11-20T14:46:47Z</dcterms:created>
  <dcterms:modified xsi:type="dcterms:W3CDTF">2021-07-26T09:45:44Z</dcterms:modified>
</cp:coreProperties>
</file>