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8" r:id="rId8"/>
    <p:sldId id="271" r:id="rId9"/>
    <p:sldId id="281" r:id="rId10"/>
    <p:sldId id="264" r:id="rId11"/>
    <p:sldId id="267" r:id="rId12"/>
    <p:sldId id="279" r:id="rId13"/>
    <p:sldId id="269" r:id="rId14"/>
    <p:sldId id="273" r:id="rId15"/>
    <p:sldId id="274" r:id="rId16"/>
    <p:sldId id="275" r:id="rId17"/>
    <p:sldId id="276" r:id="rId18"/>
    <p:sldId id="280" r:id="rId19"/>
    <p:sldId id="277" r:id="rId20"/>
    <p:sldId id="272" r:id="rId21"/>
    <p:sldId id="282" r:id="rId22"/>
  </p:sldIdLst>
  <p:sldSz cx="9144000" cy="6858000" type="screen4x3"/>
  <p:notesSz cx="6799263" cy="9929813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71" autoAdjust="0"/>
  </p:normalViewPr>
  <p:slideViewPr>
    <p:cSldViewPr snapToGrid="0">
      <p:cViewPr varScale="1">
        <p:scale>
          <a:sx n="119" d="100"/>
          <a:sy n="119" d="100"/>
        </p:scale>
        <p:origin x="13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26.08.2021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987030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26.08.2021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9843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26.08.2021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92015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26.08.2021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07599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26.08.2021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8997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26.08.2021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07027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26.08.2021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15106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26.08.2021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6032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26.08.2021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81398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26.08.2021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93347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26.08.2021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58584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E324C-890F-4D05-85F8-1A2A9FDC6D42}" type="datetimeFigureOut">
              <a:rPr lang="lv-LV" smtClean="0"/>
              <a:t>26.08.2021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60050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viaa.gov.lv/lat/nordplus/nordplus_logo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esign-en.norden.org/index" TargetMode="External"/><Relationship Id="rId5" Type="http://schemas.openxmlformats.org/officeDocument/2006/relationships/hyperlink" Target="https://www.nordplusonline.org/Documents2/Logos" TargetMode="External"/><Relationship Id="rId4" Type="http://schemas.openxmlformats.org/officeDocument/2006/relationships/hyperlink" Target="https://www.viaa.gov.lv/lv/logo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wfonts.com/font/corbel" TargetMode="Externa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kyfish.com/p/nordisksamarbejde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design-en.norden.org/infographics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://www.freepik.com/" TargetMode="External"/><Relationship Id="rId7" Type="http://schemas.openxmlformats.org/officeDocument/2006/relationships/hyperlink" Target="http://www.pixabay.com/" TargetMode="External"/><Relationship Id="rId2" Type="http://schemas.openxmlformats.org/officeDocument/2006/relationships/hyperlink" Target="http://www.canva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unsplash.com/" TargetMode="External"/><Relationship Id="rId5" Type="http://schemas.openxmlformats.org/officeDocument/2006/relationships/hyperlink" Target="http://www.pexels.com/" TargetMode="External"/><Relationship Id="rId4" Type="http://schemas.openxmlformats.org/officeDocument/2006/relationships/hyperlink" Target="http://www.momenti.lv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Liva.Rudane@viaa.gov.lv" TargetMode="External"/><Relationship Id="rId2" Type="http://schemas.openxmlformats.org/officeDocument/2006/relationships/hyperlink" Target="http://design-en.norden.org/index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62968"/>
            <a:ext cx="9144000" cy="244656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4081816"/>
            <a:ext cx="6400800" cy="838200"/>
          </a:xfrm>
        </p:spPr>
        <p:txBody>
          <a:bodyPr>
            <a:noAutofit/>
          </a:bodyPr>
          <a:lstStyle/>
          <a:p>
            <a:pPr algn="l"/>
            <a:r>
              <a:rPr lang="lv-LV" sz="1400" b="1" dirty="0">
                <a:latin typeface="Arial" panose="020B0604020202020204" pitchFamily="34" charset="0"/>
                <a:cs typeface="Arial" panose="020B0604020202020204" pitchFamily="34" charset="0"/>
              </a:rPr>
              <a:t>Elīna Līva Rudāne</a:t>
            </a:r>
          </a:p>
          <a:p>
            <a:pPr algn="l"/>
            <a:r>
              <a:rPr lang="lv-LV" sz="1400" dirty="0">
                <a:latin typeface="Arial" panose="020B0604020202020204" pitchFamily="34" charset="0"/>
                <a:cs typeface="Arial" panose="020B0604020202020204" pitchFamily="34" charset="0"/>
              </a:rPr>
              <a:t>VIAA Komunikācijas un programmu publicitātes nodaļas</a:t>
            </a:r>
          </a:p>
          <a:p>
            <a:pPr algn="l">
              <a:defRPr/>
            </a:pPr>
            <a:r>
              <a:rPr lang="lv-LV" sz="1400" dirty="0">
                <a:latin typeface="Arial" panose="020B0604020202020204" pitchFamily="34" charset="0"/>
                <a:cs typeface="Arial" panose="020B0604020202020204" pitchFamily="34" charset="0"/>
              </a:rPr>
              <a:t>vecākā informācijas speciāliste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371600" y="5010368"/>
            <a:ext cx="6400800" cy="609600"/>
          </a:xfrm>
          <a:prstGeom prst="rect">
            <a:avLst/>
          </a:prstGeom>
        </p:spPr>
        <p:txBody>
          <a:bodyPr vert="horz" lIns="93957" tIns="46979" rIns="93957" bIns="46979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lv-LV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26.08.2021.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3029168"/>
            <a:ext cx="7772400" cy="838200"/>
          </a:xfrm>
        </p:spPr>
        <p:txBody>
          <a:bodyPr>
            <a:normAutofit fontScale="90000"/>
          </a:bodyPr>
          <a:lstStyle/>
          <a:p>
            <a:r>
              <a:rPr lang="lv-LV" altLang="lv-LV" sz="3200" b="1" i="1" dirty="0" err="1"/>
              <a:t>Nordplus</a:t>
            </a:r>
            <a:r>
              <a:rPr lang="lv-LV" altLang="lv-LV" sz="3200" b="1" dirty="0"/>
              <a:t> </a:t>
            </a:r>
            <a:br>
              <a:rPr lang="lv-LV" altLang="lv-LV" sz="3200" b="1" dirty="0"/>
            </a:br>
            <a:r>
              <a:rPr lang="lv-LV" altLang="lv-LV" sz="3200" b="1" dirty="0"/>
              <a:t>projektu atpazīstamības veidošana un rezultātu izplatīšana</a:t>
            </a:r>
            <a:endParaRPr lang="lv-LV" sz="3200" dirty="0"/>
          </a:p>
        </p:txBody>
      </p:sp>
    </p:spTree>
    <p:extLst>
      <p:ext uri="{BB962C8B-B14F-4D97-AF65-F5344CB8AC3E}">
        <p14:creationId xmlns:p14="http://schemas.microsoft.com/office/powerpoint/2010/main" val="544902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775" y="344961"/>
            <a:ext cx="5364744" cy="1325563"/>
          </a:xfrm>
        </p:spPr>
        <p:txBody>
          <a:bodyPr>
            <a:normAutofit/>
          </a:bodyPr>
          <a:lstStyle/>
          <a:p>
            <a:pPr algn="ctr"/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Mediju attiecības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747" y="1956412"/>
            <a:ext cx="3870673" cy="411028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lv-LV" altLang="lv-LV" sz="1800" b="1" dirty="0">
                <a:cs typeface="Arial" panose="020B0604020202020204" pitchFamily="34" charset="0"/>
              </a:rPr>
              <a:t>Veidi: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preses </a:t>
            </a:r>
            <a:r>
              <a:rPr lang="lv-LV" altLang="lv-LV" sz="1800" dirty="0" err="1">
                <a:cs typeface="Arial" panose="020B0604020202020204" pitchFamily="34" charset="0"/>
              </a:rPr>
              <a:t>relīzes</a:t>
            </a:r>
            <a:endParaRPr lang="lv-LV" alt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intervijas, </a:t>
            </a:r>
            <a:r>
              <a:rPr lang="lv-LV" altLang="lv-LV" sz="1800" dirty="0" err="1">
                <a:cs typeface="Arial" panose="020B0604020202020204" pitchFamily="34" charset="0"/>
              </a:rPr>
              <a:t>problēmraksti</a:t>
            </a:r>
            <a:r>
              <a:rPr lang="lv-LV" altLang="lv-LV" sz="1800" dirty="0">
                <a:cs typeface="Arial" panose="020B0604020202020204" pitchFamily="34" charset="0"/>
              </a:rPr>
              <a:t>, speciālistu viedokļi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preses konferences, brīfingi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mediju aicināšana uz pasākumu norises vietām (reportāžas, video)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īpašo pasākumu organizēšana medijiem (izbraukumi uz projekta īstenošanas vietu, paraugdemonstrējumi uzņēmumos u.c.)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pieredzes stāsti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827" y="1430916"/>
            <a:ext cx="4193931" cy="24201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420" y="3851030"/>
            <a:ext cx="2154499" cy="29096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793" y="3977110"/>
            <a:ext cx="2434515" cy="265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8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62" y="365126"/>
            <a:ext cx="6185388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 stāstīt un rādīt medijiem?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822" y="2171700"/>
            <a:ext cx="4305270" cy="38862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/>
              <a:t>skatieties uz projektu “vienkāršā cilvēka acīm” un lietojiet vienkāršu valodu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6K – kas, kur, kad, ko, kam, kāpēc + finansētājs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ziņai jābūt ar “odziņu” – nebaidieties no radošuma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identificējiet un </a:t>
            </a:r>
            <a:r>
              <a:rPr lang="lv-LV" sz="1800" u="sng" dirty="0"/>
              <a:t>izceliet projekta rezultātu - </a:t>
            </a:r>
            <a:r>
              <a:rPr lang="lv-LV" sz="1800" dirty="0"/>
              <a:t>ko cilvēks/sabiedrība iegūs no projekta?</a:t>
            </a:r>
            <a:endParaRPr lang="lv-LV" sz="1800" u="sng" dirty="0"/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apkopojiet vizuālo materiālu visa projekta laikā</a:t>
            </a:r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685" y="2588393"/>
            <a:ext cx="4352192" cy="35326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170" y="1796197"/>
            <a:ext cx="4429223" cy="76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354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8269" y="365126"/>
            <a:ext cx="6537081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 stāstīt un rādīt medijiem?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822" y="2303584"/>
            <a:ext cx="4305270" cy="375431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/>
              <a:t>ļaujiet uzzināt dalībnieku pieredzi – dalieties ar pieredzes stāstiem, veiciet aptauju vai viedokļu apkopošanu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informējiet par </a:t>
            </a:r>
            <a:r>
              <a:rPr lang="lv-LV" sz="1800" u="sng" dirty="0"/>
              <a:t>statistiku, skaitļiem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medijiem patīk pētījumu un aptauju rezultāti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aiciniet medijus uz saviem pasākumiem</a:t>
            </a:r>
          </a:p>
          <a:p>
            <a:endParaRPr lang="lv-LV" sz="1800" dirty="0"/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685" y="2588393"/>
            <a:ext cx="4352192" cy="35326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170" y="1796197"/>
            <a:ext cx="4429223" cy="76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00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604" y="1780468"/>
            <a:ext cx="2608396" cy="39272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323" y="365126"/>
            <a:ext cx="6370027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Komunikācijas apliecinājumi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894" y="2072959"/>
            <a:ext cx="5895452" cy="371388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lv-LV" sz="1800" b="1" dirty="0"/>
              <a:t>Komunikācijas aktivitāšu pierādījumu piemēri: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sagatavoto un izsūtīto preses </a:t>
            </a:r>
            <a:r>
              <a:rPr lang="lv-LV" sz="1800" dirty="0" err="1"/>
              <a:t>relīžu</a:t>
            </a:r>
            <a:r>
              <a:rPr lang="lv-LV" sz="1800" dirty="0"/>
              <a:t> skaits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mediju monitorings jeb publicitātes uzskaite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pasākumu apmeklētība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mājaslapas sadaļas apmeklētība (Google </a:t>
            </a:r>
            <a:r>
              <a:rPr lang="lv-LV" sz="1800" dirty="0" err="1"/>
              <a:t>Analytics</a:t>
            </a:r>
            <a:r>
              <a:rPr lang="lv-LV" sz="1800" dirty="0"/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semināra dalībnieku anketēšana (Google </a:t>
            </a:r>
            <a:r>
              <a:rPr lang="lv-LV" sz="1800" dirty="0" err="1"/>
              <a:t>Drive</a:t>
            </a:r>
            <a:r>
              <a:rPr lang="lv-LV" sz="1800" dirty="0"/>
              <a:t> anketa </a:t>
            </a:r>
            <a:r>
              <a:rPr lang="lv-LV" sz="1800" dirty="0" err="1"/>
              <a:t>online</a:t>
            </a:r>
            <a:r>
              <a:rPr lang="lv-LV" sz="1800" dirty="0"/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sociālo tīklu ierakstu skaits, t.sk. </a:t>
            </a:r>
            <a:r>
              <a:rPr lang="lv-LV" sz="1800" i="1" dirty="0" err="1"/>
              <a:t>retweets</a:t>
            </a:r>
            <a:r>
              <a:rPr lang="lv-LV" sz="1800" i="1" dirty="0"/>
              <a:t>, </a:t>
            </a:r>
            <a:r>
              <a:rPr lang="lv-LV" sz="1800" i="1" dirty="0" err="1"/>
              <a:t>shares</a:t>
            </a:r>
            <a:r>
              <a:rPr lang="lv-LV" sz="1800" i="1" dirty="0"/>
              <a:t>, </a:t>
            </a:r>
            <a:r>
              <a:rPr lang="lv-LV" sz="1800" i="1" dirty="0" err="1"/>
              <a:t>likes</a:t>
            </a:r>
            <a:endParaRPr lang="lv-LV" sz="1800" i="1" dirty="0"/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pieredzes stāsta publicitāte</a:t>
            </a:r>
          </a:p>
          <a:p>
            <a:endParaRPr lang="lv-LV" sz="1800" dirty="0"/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12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365126"/>
            <a:ext cx="6457950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Vizuālās identitātes prasības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098" y="1969477"/>
            <a:ext cx="3117334" cy="3630133"/>
          </a:xfrm>
        </p:spPr>
        <p:txBody>
          <a:bodyPr>
            <a:normAutofit/>
          </a:bodyPr>
          <a:lstStyle/>
          <a:p>
            <a:r>
              <a:rPr lang="lv-LV" altLang="lv-LV" sz="1800" dirty="0"/>
              <a:t>Logo versijas un to lietošana</a:t>
            </a:r>
          </a:p>
          <a:p>
            <a:r>
              <a:rPr lang="lv-LV" altLang="lv-LV" sz="1800" dirty="0"/>
              <a:t>Krāsu versijas un to lietošana</a:t>
            </a:r>
          </a:p>
          <a:p>
            <a:r>
              <a:rPr lang="lv-LV" altLang="lv-LV" sz="1800" dirty="0"/>
              <a:t>Bilžu izvēle un to lietošana</a:t>
            </a:r>
          </a:p>
          <a:p>
            <a:r>
              <a:rPr lang="lv-LV" altLang="lv-LV" sz="1800" dirty="0"/>
              <a:t>Prezentāciju veidnes</a:t>
            </a:r>
          </a:p>
          <a:p>
            <a:r>
              <a:rPr lang="lv-LV" altLang="lv-LV" sz="1800" dirty="0" err="1"/>
              <a:t>Infografikas</a:t>
            </a:r>
            <a:endParaRPr lang="lv-LV" altLang="lv-LV" sz="1800" dirty="0"/>
          </a:p>
          <a:p>
            <a:r>
              <a:rPr lang="lv-LV" altLang="lv-LV" sz="1800" dirty="0" err="1"/>
              <a:t>Baneru</a:t>
            </a:r>
            <a:r>
              <a:rPr lang="lv-LV" altLang="lv-LV" sz="1800" dirty="0"/>
              <a:t> versijas</a:t>
            </a:r>
          </a:p>
          <a:p>
            <a:r>
              <a:rPr lang="lv-LV" altLang="lv-LV" sz="1800" dirty="0"/>
              <a:t>Sociālo mediju ierakstu piemēri</a:t>
            </a:r>
          </a:p>
          <a:p>
            <a:pPr marL="0" indent="0">
              <a:buNone/>
            </a:pPr>
            <a:endParaRPr lang="lv-LV" altLang="lv-LV" sz="1800" dirty="0"/>
          </a:p>
          <a:p>
            <a:pPr marL="0" indent="0">
              <a:buNone/>
            </a:pPr>
            <a:endParaRPr lang="lv-LV" altLang="lv-LV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718" y="1819824"/>
            <a:ext cx="5297462" cy="4783199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47774" y="4819546"/>
            <a:ext cx="3145301" cy="116436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lv-LV" sz="1800" b="1" dirty="0" err="1">
                <a:hlinkClick r:id="rId3"/>
              </a:rPr>
              <a:t>Nordplus</a:t>
            </a:r>
            <a:r>
              <a:rPr lang="lv-LV" sz="1800" b="1" dirty="0">
                <a:hlinkClick r:id="rId3"/>
              </a:rPr>
              <a:t> logo: </a:t>
            </a:r>
          </a:p>
          <a:p>
            <a:pPr marL="0" indent="0">
              <a:buNone/>
            </a:pPr>
            <a:r>
              <a:rPr lang="lv-LV" sz="1800" dirty="0">
                <a:hlinkClick r:id="rId4"/>
              </a:rPr>
              <a:t>https://www.viaa.gov.lv/lv/logo</a:t>
            </a:r>
            <a:endParaRPr lang="lv-LV" sz="1800" dirty="0"/>
          </a:p>
          <a:p>
            <a:pPr marL="0" indent="0">
              <a:buNone/>
            </a:pPr>
            <a:endParaRPr lang="lv-LV" sz="1800" dirty="0">
              <a:hlinkClick r:id="rId5"/>
            </a:endParaRPr>
          </a:p>
          <a:p>
            <a:pPr marL="0" indent="0">
              <a:buNone/>
            </a:pPr>
            <a:r>
              <a:rPr lang="lv-LV" sz="1800" b="1" dirty="0" err="1">
                <a:hlinkClick r:id="rId5"/>
              </a:rPr>
              <a:t>Design</a:t>
            </a:r>
            <a:r>
              <a:rPr lang="lv-LV" sz="1800" b="1" dirty="0">
                <a:hlinkClick r:id="rId5"/>
              </a:rPr>
              <a:t> </a:t>
            </a:r>
            <a:r>
              <a:rPr lang="lv-LV" sz="1800" b="1" dirty="0" err="1">
                <a:hlinkClick r:id="rId5"/>
              </a:rPr>
              <a:t>manual</a:t>
            </a:r>
            <a:r>
              <a:rPr lang="lv-LV" sz="1800" b="1" dirty="0">
                <a:hlinkClick r:id="rId5"/>
              </a:rPr>
              <a:t>:</a:t>
            </a:r>
          </a:p>
          <a:p>
            <a:pPr marL="0" indent="0">
              <a:buNone/>
            </a:pPr>
            <a:r>
              <a:rPr lang="lv-LV" sz="1800" dirty="0">
                <a:hlinkClick r:id="rId6"/>
              </a:rPr>
              <a:t>http://design-en.norden.org/index</a:t>
            </a:r>
            <a:endParaRPr lang="lv-LV" sz="1800" dirty="0">
              <a:hlinkClick r:id="rId5"/>
            </a:endParaRPr>
          </a:p>
        </p:txBody>
      </p:sp>
    </p:spTree>
    <p:extLst>
      <p:ext uri="{BB962C8B-B14F-4D97-AF65-F5344CB8AC3E}">
        <p14:creationId xmlns:p14="http://schemas.microsoft.com/office/powerpoint/2010/main" val="3989760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9477" y="365126"/>
            <a:ext cx="2101361" cy="1325563"/>
          </a:xfrm>
        </p:spPr>
        <p:txBody>
          <a:bodyPr>
            <a:normAutofit/>
          </a:bodyPr>
          <a:lstStyle/>
          <a:p>
            <a:pPr algn="ctr"/>
            <a:r>
              <a:rPr lang="lv-LV" sz="24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Programmas logo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610581"/>
            <a:ext cx="3859712" cy="834651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28649" y="1939925"/>
            <a:ext cx="7688873" cy="385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sz="1800" dirty="0">
                <a:cs typeface="Arial" panose="020B0604020202020204" pitchFamily="34" charset="0"/>
              </a:rPr>
              <a:t>Oficiālais fonts </a:t>
            </a:r>
            <a:r>
              <a:rPr lang="lv-LV" sz="1800" b="1" dirty="0">
                <a:cs typeface="Arial" panose="020B0604020202020204" pitchFamily="34" charset="0"/>
              </a:rPr>
              <a:t>Mark </a:t>
            </a:r>
            <a:r>
              <a:rPr lang="lv-LV" sz="1800" b="1" dirty="0" err="1">
                <a:cs typeface="Arial" panose="020B0604020202020204" pitchFamily="34" charset="0"/>
              </a:rPr>
              <a:t>Pro</a:t>
            </a:r>
            <a:r>
              <a:rPr lang="lv-LV" sz="1800" b="1" dirty="0">
                <a:cs typeface="Arial" panose="020B0604020202020204" pitchFamily="34" charset="0"/>
              </a:rPr>
              <a:t> </a:t>
            </a:r>
            <a:r>
              <a:rPr lang="lv-LV" sz="1800" dirty="0">
                <a:cs typeface="Arial" panose="020B0604020202020204" pitchFamily="34" charset="0"/>
              </a:rPr>
              <a:t>(izņemot Word, Excel, PPT), var aizvietot ar </a:t>
            </a:r>
            <a:r>
              <a:rPr lang="lv-LV" sz="1800" b="1" dirty="0" err="1">
                <a:cs typeface="Arial" panose="020B0604020202020204" pitchFamily="34" charset="0"/>
              </a:rPr>
              <a:t>Corbel</a:t>
            </a:r>
            <a:r>
              <a:rPr lang="lv-LV" sz="1800" b="1" dirty="0">
                <a:cs typeface="Arial" panose="020B0604020202020204" pitchFamily="34" charset="0"/>
              </a:rPr>
              <a:t>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456335"/>
            <a:ext cx="3714750" cy="38035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086" y="2758206"/>
            <a:ext cx="4362540" cy="18796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26977" y="4703885"/>
            <a:ext cx="3842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https://www.wfonts.com/font/corbel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609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Oficiālās krāsas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78" y="1855176"/>
            <a:ext cx="5170617" cy="41923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195" y="1921475"/>
            <a:ext cx="3153454" cy="311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611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Attēlu datu bāze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738" y="1383100"/>
            <a:ext cx="3412397" cy="51671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52" y="2897193"/>
            <a:ext cx="4911972" cy="31772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051" y="2066192"/>
            <a:ext cx="5430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https://www.skyfish.com/p/nordisksamarbejde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452983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Attēlu datu bāze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73" y="2433043"/>
            <a:ext cx="7544853" cy="32580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99572" y="1909823"/>
            <a:ext cx="1794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inscenējums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0780" y="1909823"/>
            <a:ext cx="1938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piesātinājums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83348" y="1909823"/>
            <a:ext cx="1688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metaforas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4556" y="1909823"/>
            <a:ext cx="1688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zibspuldze</a:t>
            </a:r>
          </a:p>
        </p:txBody>
      </p:sp>
    </p:spTree>
    <p:extLst>
      <p:ext uri="{BB962C8B-B14F-4D97-AF65-F5344CB8AC3E}">
        <p14:creationId xmlns:p14="http://schemas.microsoft.com/office/powerpoint/2010/main" val="2290403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Lejupielādējamas ikonas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645" y="2633392"/>
            <a:ext cx="5889371" cy="33464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0969" y="1987061"/>
            <a:ext cx="4246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http://design-en.norden.org/infographics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477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776" y="3766458"/>
            <a:ext cx="3150606" cy="23629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1211" y="365126"/>
            <a:ext cx="6194139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Kāpēc stāstīt par rezultātiem?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127" y="2503962"/>
            <a:ext cx="6998633" cy="438191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i="1" dirty="0" err="1">
                <a:cs typeface="Arial" panose="020B0604020202020204" pitchFamily="34" charset="0"/>
              </a:rPr>
              <a:t>Nordplus</a:t>
            </a:r>
            <a:r>
              <a:rPr lang="lv-LV" sz="1800" dirty="0">
                <a:cs typeface="Arial" panose="020B0604020202020204" pitchFamily="34" charset="0"/>
              </a:rPr>
              <a:t> projektu gaita, rezultāti un sasniegumi = sabiedriskais labums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organizācijas tēls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jaunas sadarbības iespējas nākotnei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rezultātu plašāka atzīšana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iedvesma citiem</a:t>
            </a:r>
          </a:p>
          <a:p>
            <a:pPr>
              <a:lnSpc>
                <a:spcPct val="150000"/>
              </a:lnSpc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projektu ilgtspēja</a:t>
            </a:r>
          </a:p>
          <a:p>
            <a:pPr>
              <a:lnSpc>
                <a:spcPct val="150000"/>
              </a:lnSpc>
              <a:defRPr/>
            </a:pPr>
            <a:r>
              <a:rPr lang="lv-LV" sz="1800" i="1" dirty="0" err="1">
                <a:cs typeface="Arial" panose="020B0604020202020204" pitchFamily="34" charset="0"/>
              </a:rPr>
              <a:t>Nordplus</a:t>
            </a:r>
            <a:r>
              <a:rPr lang="lv-LV" sz="1800" i="1" dirty="0">
                <a:cs typeface="Arial" panose="020B0604020202020204" pitchFamily="34" charset="0"/>
              </a:rPr>
              <a:t> </a:t>
            </a:r>
            <a:r>
              <a:rPr lang="lv-LV" sz="1800" dirty="0">
                <a:cs typeface="Arial" panose="020B0604020202020204" pitchFamily="34" charset="0"/>
              </a:rPr>
              <a:t>atpazīstamība</a:t>
            </a:r>
          </a:p>
          <a:p>
            <a:pPr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32127" y="1774160"/>
            <a:ext cx="6418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>
                <a:cs typeface="Arial" panose="020B0604020202020204" pitchFamily="34" charset="0"/>
              </a:rPr>
              <a:t>Sabiedrību informē finansējuma saņēmējs = </a:t>
            </a:r>
            <a:r>
              <a:rPr lang="lv-LV" b="1" u="sng" dirty="0">
                <a:cs typeface="Arial" panose="020B0604020202020204" pitchFamily="34" charset="0"/>
              </a:rPr>
              <a:t>projekta īstenotājs</a:t>
            </a:r>
            <a:r>
              <a:rPr lang="lv-LV" b="1" dirty="0">
                <a:cs typeface="Arial" panose="020B0604020202020204" pitchFamily="34" charset="0"/>
              </a:rPr>
              <a:t> un arī </a:t>
            </a:r>
            <a:r>
              <a:rPr lang="lv-LV" b="1" u="sng" dirty="0">
                <a:cs typeface="Arial" panose="020B0604020202020204" pitchFamily="34" charset="0"/>
              </a:rPr>
              <a:t>partneri</a:t>
            </a:r>
          </a:p>
        </p:txBody>
      </p:sp>
    </p:spTree>
    <p:extLst>
      <p:ext uri="{BB962C8B-B14F-4D97-AF65-F5344CB8AC3E}">
        <p14:creationId xmlns:p14="http://schemas.microsoft.com/office/powerpoint/2010/main" val="2679351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62" y="356417"/>
            <a:ext cx="4131798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Bezmaksas rīki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313" y="1951892"/>
            <a:ext cx="3467225" cy="39917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dirty="0" err="1"/>
              <a:t>Infografikas</a:t>
            </a:r>
            <a:r>
              <a:rPr lang="lv-LV" dirty="0"/>
              <a:t>, bildes, </a:t>
            </a:r>
            <a:r>
              <a:rPr lang="lv-LV" dirty="0" err="1"/>
              <a:t>baneri</a:t>
            </a:r>
            <a:r>
              <a:rPr lang="lv-LV" dirty="0"/>
              <a:t>, apsveikumi, ieraksti, prezentācijas </a:t>
            </a:r>
            <a:r>
              <a:rPr lang="lv-LV"/>
              <a:t>utt.: </a:t>
            </a:r>
            <a:r>
              <a:rPr lang="lv-LV">
                <a:sym typeface="Wingdings" panose="05000000000000000000" pitchFamily="2" charset="2"/>
              </a:rPr>
              <a:t> </a:t>
            </a:r>
            <a:r>
              <a:rPr lang="lv-LV" dirty="0">
                <a:solidFill>
                  <a:srgbClr val="0070C0"/>
                </a:solidFill>
                <a:sym typeface="Wingdings" panose="05000000000000000000" pitchFamily="2" charset="2"/>
                <a:hlinkClick r:id="rId2"/>
              </a:rPr>
              <a:t>WWW.CANVA.COM</a:t>
            </a:r>
            <a:r>
              <a:rPr lang="lv-LV" dirty="0">
                <a:solidFill>
                  <a:srgbClr val="0070C0"/>
                </a:solidFill>
                <a:sym typeface="Wingdings" panose="05000000000000000000" pitchFamily="2" charset="2"/>
              </a:rPr>
              <a:t>   </a:t>
            </a:r>
          </a:p>
          <a:p>
            <a:endParaRPr lang="lv-LV" dirty="0"/>
          </a:p>
          <a:p>
            <a:pPr marL="0" indent="0">
              <a:buNone/>
            </a:pPr>
            <a:r>
              <a:rPr lang="lv-LV" dirty="0"/>
              <a:t>Bilžu bankas: </a:t>
            </a:r>
            <a:r>
              <a:rPr lang="lv-LV" dirty="0">
                <a:hlinkClick r:id="rId3"/>
              </a:rPr>
              <a:t>WWW.FREEPIK.COM</a:t>
            </a:r>
            <a:r>
              <a:rPr lang="lv-LV" dirty="0"/>
              <a:t>  </a:t>
            </a:r>
            <a:r>
              <a:rPr lang="lv-LV" dirty="0">
                <a:hlinkClick r:id="rId4"/>
              </a:rPr>
              <a:t>WWW.MOMENTI.LV</a:t>
            </a:r>
            <a:r>
              <a:rPr lang="lv-LV" dirty="0"/>
              <a:t>  </a:t>
            </a:r>
            <a:r>
              <a:rPr lang="lv-LV" dirty="0">
                <a:hlinkClick r:id="rId5"/>
              </a:rPr>
              <a:t>WWW.PEXELS.COM</a:t>
            </a:r>
            <a:r>
              <a:rPr lang="lv-LV" dirty="0"/>
              <a:t>  </a:t>
            </a:r>
            <a:r>
              <a:rPr lang="lv-LV" dirty="0">
                <a:hlinkClick r:id="rId6"/>
              </a:rPr>
              <a:t>WWW.UNSPLASH.COM</a:t>
            </a:r>
            <a:endParaRPr lang="lv-LV" dirty="0"/>
          </a:p>
          <a:p>
            <a:pPr marL="0" indent="0">
              <a:buNone/>
            </a:pPr>
            <a:r>
              <a:rPr lang="lv-LV" dirty="0">
                <a:hlinkClick r:id="rId7"/>
              </a:rPr>
              <a:t>WWW.PIXABAY.COM</a:t>
            </a:r>
            <a:endParaRPr lang="lv-LV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277" y="1951892"/>
            <a:ext cx="4939678" cy="271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004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661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lv-LV" sz="2000" b="1" dirty="0">
                <a:latin typeface="Arial" panose="020B0604020202020204" pitchFamily="34" charset="0"/>
                <a:cs typeface="Arial" panose="020B0604020202020204" pitchFamily="34" charset="0"/>
              </a:rPr>
              <a:t>Sīkāka informācija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A0B0B8-7913-456B-94ED-6E8317F8813E}"/>
              </a:ext>
            </a:extLst>
          </p:cNvPr>
          <p:cNvSpPr txBox="1"/>
          <p:nvPr/>
        </p:nvSpPr>
        <p:spPr>
          <a:xfrm>
            <a:off x="4572000" y="2369735"/>
            <a:ext cx="51816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6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http://design-en.norden.org/index</a:t>
            </a:r>
            <a:endParaRPr lang="lv-LV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lv-LV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D8069B-6A79-493B-B146-3E66E8AAB20F}"/>
              </a:ext>
            </a:extLst>
          </p:cNvPr>
          <p:cNvSpPr txBox="1"/>
          <p:nvPr/>
        </p:nvSpPr>
        <p:spPr>
          <a:xfrm>
            <a:off x="4255770" y="1866543"/>
            <a:ext cx="4499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/>
              <a:t>Nordplus</a:t>
            </a:r>
            <a:r>
              <a:rPr lang="lv-LV" dirty="0"/>
              <a:t> dizaina manuālis: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81A6CB-F409-4AF4-8C70-FD5C81F9B849}"/>
              </a:ext>
            </a:extLst>
          </p:cNvPr>
          <p:cNvSpPr txBox="1"/>
          <p:nvPr/>
        </p:nvSpPr>
        <p:spPr>
          <a:xfrm>
            <a:off x="4255770" y="2795982"/>
            <a:ext cx="44996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/>
              <a:t>VIAA komunikācijas un programmu publicitātes nodaļas speciālisti:</a:t>
            </a:r>
          </a:p>
          <a:p>
            <a:endParaRPr lang="lv-LV" dirty="0">
              <a:hlinkClick r:id="rId3"/>
            </a:endParaRPr>
          </a:p>
          <a:p>
            <a:r>
              <a:rPr lang="lv-LV" dirty="0">
                <a:hlinkClick r:id="rId3"/>
              </a:rPr>
              <a:t>Liva.Rudane@viaa.gov.lv</a:t>
            </a:r>
            <a:endParaRPr lang="lv-LV" dirty="0"/>
          </a:p>
          <a:p>
            <a:endParaRPr lang="lv-LV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B9C84A1-B6B4-4E80-9A14-C587E6110E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6819"/>
            <a:ext cx="3907301" cy="260486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0BA33D0-BAC6-4FEB-953E-633D85FADAD0}"/>
              </a:ext>
            </a:extLst>
          </p:cNvPr>
          <p:cNvSpPr txBox="1"/>
          <p:nvPr/>
        </p:nvSpPr>
        <p:spPr>
          <a:xfrm>
            <a:off x="4255770" y="4168854"/>
            <a:ext cx="4499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/>
              <a:t>VIAA </a:t>
            </a:r>
            <a:r>
              <a:rPr lang="lv-LV" dirty="0" err="1"/>
              <a:t>Facebook</a:t>
            </a:r>
            <a:r>
              <a:rPr lang="lv-LV" dirty="0"/>
              <a:t>, </a:t>
            </a:r>
            <a:r>
              <a:rPr lang="lv-LV" dirty="0" err="1"/>
              <a:t>Twitter</a:t>
            </a:r>
            <a:r>
              <a:rPr lang="lv-LV" dirty="0"/>
              <a:t>, Draugiem.lv</a:t>
            </a:r>
          </a:p>
        </p:txBody>
      </p:sp>
    </p:spTree>
    <p:extLst>
      <p:ext uri="{BB962C8B-B14F-4D97-AF65-F5344CB8AC3E}">
        <p14:creationId xmlns:p14="http://schemas.microsoft.com/office/powerpoint/2010/main" val="499007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657" y="1808253"/>
            <a:ext cx="6444343" cy="4557872"/>
          </a:xfrm>
        </p:spPr>
      </p:pic>
      <p:sp>
        <p:nvSpPr>
          <p:cNvPr id="7" name="Rectangle 6"/>
          <p:cNvSpPr/>
          <p:nvPr/>
        </p:nvSpPr>
        <p:spPr>
          <a:xfrm>
            <a:off x="2547257" y="1068030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lv-LV" altLang="lv-LV" sz="3000" b="1" dirty="0">
                <a:latin typeface="Arial" panose="020B0604020202020204" pitchFamily="34" charset="0"/>
                <a:cs typeface="Arial" panose="020B0604020202020204" pitchFamily="34" charset="0"/>
              </a:rPr>
              <a:t>Ar ko sākt?</a:t>
            </a:r>
            <a:endParaRPr lang="lv-LV" altLang="lv-LV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650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361" y="2833739"/>
            <a:ext cx="4075989" cy="38762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606" y="365126"/>
            <a:ext cx="5364744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Mērķauditorija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5515" y="2453191"/>
            <a:ext cx="6956516" cy="363848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pieaugušie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pedagogi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kolēģi citās iestādēs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sadarbības partneri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vietējā sabiedrība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mediji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politikas veidotāji</a:t>
            </a:r>
          </a:p>
          <a:p>
            <a:endParaRPr lang="lv-LV" sz="2400" dirty="0"/>
          </a:p>
          <a:p>
            <a:pPr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5515" y="1690689"/>
            <a:ext cx="6031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identificējiet būtiskāko auditoriju &amp; stāstiet konkrēti viņiem domātu vēstījumu</a:t>
            </a: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655493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8608" y="365126"/>
            <a:ext cx="646674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Komunikācijas kanāli un aktivitātes</a:t>
            </a:r>
            <a:endParaRPr lang="lv-LV" sz="2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5371" y="2039815"/>
            <a:ext cx="6275404" cy="3496658"/>
          </a:xfrm>
        </p:spPr>
        <p:txBody>
          <a:bodyPr>
            <a:normAutofit/>
          </a:bodyPr>
          <a:lstStyle/>
          <a:p>
            <a:r>
              <a:rPr lang="lv-LV" altLang="lv-LV" sz="1900" dirty="0"/>
              <a:t>Informācija savā vai projektu partneru mājaslapā</a:t>
            </a:r>
          </a:p>
          <a:p>
            <a:r>
              <a:rPr lang="lv-LV" altLang="lv-LV" sz="1900" dirty="0"/>
              <a:t>Sociālie mediji</a:t>
            </a:r>
          </a:p>
          <a:p>
            <a:r>
              <a:rPr lang="lv-LV" altLang="lv-LV" sz="1900" dirty="0"/>
              <a:t>Mediju attiecības (preses </a:t>
            </a:r>
            <a:r>
              <a:rPr lang="lv-LV" altLang="lv-LV" sz="1900" dirty="0" err="1"/>
              <a:t>relīzes</a:t>
            </a:r>
            <a:r>
              <a:rPr lang="lv-LV" altLang="lv-LV" sz="1900" dirty="0"/>
              <a:t>, preses brīfingi u.c.)</a:t>
            </a:r>
          </a:p>
          <a:p>
            <a:r>
              <a:rPr lang="lv-LV" altLang="lv-LV" sz="1900" dirty="0"/>
              <a:t>Informatīvie pasākumi (semināri, diskusijas, darba grupas u.c.)</a:t>
            </a:r>
          </a:p>
          <a:p>
            <a:r>
              <a:rPr lang="lv-LV" altLang="lv-LV" sz="1900" dirty="0"/>
              <a:t>Drukātie  un elektroniskie informatīvie materiāli (</a:t>
            </a:r>
            <a:r>
              <a:rPr lang="lv-LV" altLang="lv-LV" sz="1900" dirty="0" err="1"/>
              <a:t>infografikas</a:t>
            </a:r>
            <a:r>
              <a:rPr lang="lv-LV" altLang="lv-LV" sz="1900" dirty="0"/>
              <a:t>, plakāti, brošūras, bukleti u.c.)</a:t>
            </a:r>
          </a:p>
          <a:p>
            <a:r>
              <a:rPr lang="lv-LV" altLang="lv-LV" sz="1900" dirty="0"/>
              <a:t>Reprezentatīvie materiāli (pildspalvas, atstarotāji, uzlīmes u.c.)</a:t>
            </a:r>
          </a:p>
          <a:p>
            <a:r>
              <a:rPr lang="lv-LV" altLang="lv-LV" sz="1900" dirty="0"/>
              <a:t>Pieredzes stāsti (piemēram, VIAA mājaslapai)</a:t>
            </a:r>
          </a:p>
          <a:p>
            <a:endParaRPr lang="lv-LV" sz="2400" dirty="0"/>
          </a:p>
          <a:p>
            <a:pPr marL="0" indent="0">
              <a:buNone/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725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0300" y="365126"/>
            <a:ext cx="6115050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Pamatinformācija mājaslapā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2807" y="1943024"/>
            <a:ext cx="7288823" cy="4361060"/>
          </a:xfrm>
        </p:spPr>
        <p:txBody>
          <a:bodyPr>
            <a:normAutofit/>
          </a:bodyPr>
          <a:lstStyle/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nosaukums: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atšifrējiet arī latviski, ja ir tikai angliski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Nr. 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projektam piešķirtais numurs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īstenošanas laiks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no dd.mm.gg līdz dd.mm.gg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projektam piešķirtais finansējums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summa EUR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mērķi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saīsināti no projekta pieteikuma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sagaidāmie rezultāti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saīsināti no projekta pieteikuma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partneri: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partneru uzskaitījums, t.sk. vietējo un ārvalstu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kontaktpersona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projekta vadītāja vārds, uzvārds, kontakti</a:t>
            </a:r>
          </a:p>
        </p:txBody>
      </p:sp>
    </p:spTree>
    <p:extLst>
      <p:ext uri="{BB962C8B-B14F-4D97-AF65-F5344CB8AC3E}">
        <p14:creationId xmlns:p14="http://schemas.microsoft.com/office/powerpoint/2010/main" val="3034907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606" y="365126"/>
            <a:ext cx="5364744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972" y="1978269"/>
            <a:ext cx="3732544" cy="387740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lv-LV" sz="1800" dirty="0" err="1">
                <a:cs typeface="Arial" panose="020B0604020202020204" pitchFamily="34" charset="0"/>
              </a:rPr>
              <a:t>Facebook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Instagram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Twitter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Youtube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Flickr</a:t>
            </a:r>
            <a:r>
              <a:rPr lang="lv-LV" sz="1800" dirty="0">
                <a:cs typeface="Arial" panose="020B0604020202020204" pitchFamily="34" charset="0"/>
              </a:rPr>
              <a:t>, u.c.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Var lietot savas institūcijas esošos sociālo tīklu kontus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Regulāri papildiniet ar aktuālo saturu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Lietojiet vizuālo komunikāciju – foto un video</a:t>
            </a:r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672" y="1455131"/>
            <a:ext cx="3972678" cy="5016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274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563438" y="347709"/>
            <a:ext cx="495191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83578" y="1846385"/>
            <a:ext cx="4135859" cy="4347371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lv-LV" sz="2600" b="1" dirty="0"/>
              <a:t>Tips &amp; </a:t>
            </a:r>
            <a:r>
              <a:rPr lang="lv-LV" sz="2600" b="1" dirty="0" err="1"/>
              <a:t>tricks</a:t>
            </a:r>
            <a:r>
              <a:rPr lang="lv-LV" sz="2600" b="1" dirty="0"/>
              <a:t> </a:t>
            </a:r>
          </a:p>
          <a:p>
            <a:pPr>
              <a:lnSpc>
                <a:spcPct val="170000"/>
              </a:lnSpc>
            </a:pPr>
            <a:r>
              <a:rPr lang="lv-LV" sz="2300" dirty="0"/>
              <a:t>Vienots </a:t>
            </a:r>
            <a:r>
              <a:rPr lang="lv-LV" sz="2300" dirty="0" err="1"/>
              <a:t>tēmturis</a:t>
            </a:r>
            <a:r>
              <a:rPr lang="lv-LV" sz="2300" dirty="0"/>
              <a:t> (</a:t>
            </a:r>
            <a:r>
              <a:rPr lang="lv-LV" sz="2300" i="1" dirty="0" err="1"/>
              <a:t>hashtag</a:t>
            </a:r>
            <a:r>
              <a:rPr lang="lv-LV" sz="2300" dirty="0"/>
              <a:t>) </a:t>
            </a:r>
            <a:r>
              <a:rPr lang="lv-LV" sz="2300" dirty="0">
                <a:sym typeface="Wingdings" panose="05000000000000000000" pitchFamily="2" charset="2"/>
              </a:rPr>
              <a:t> </a:t>
            </a:r>
            <a:r>
              <a:rPr lang="lv-LV" sz="2300" dirty="0">
                <a:solidFill>
                  <a:srgbClr val="0070C0"/>
                </a:solidFill>
                <a:sym typeface="Wingdings" panose="05000000000000000000" pitchFamily="2" charset="2"/>
              </a:rPr>
              <a:t>#</a:t>
            </a:r>
            <a:r>
              <a:rPr lang="lv-LV" sz="2300" dirty="0" err="1">
                <a:solidFill>
                  <a:srgbClr val="0070C0"/>
                </a:solidFill>
                <a:sym typeface="Wingdings" panose="05000000000000000000" pitchFamily="2" charset="2"/>
              </a:rPr>
              <a:t>Nordplus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@</a:t>
            </a:r>
            <a:r>
              <a:rPr lang="lv-LV" sz="2300" i="1" dirty="0" err="1">
                <a:sym typeface="Wingdings" panose="05000000000000000000" pitchFamily="2" charset="2"/>
              </a:rPr>
              <a:t>tagot</a:t>
            </a:r>
            <a:r>
              <a:rPr lang="lv-LV" sz="2300" dirty="0">
                <a:sym typeface="Wingdings" panose="05000000000000000000" pitchFamily="2" charset="2"/>
              </a:rPr>
              <a:t> partnerus  iestādes, personas 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ja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dirty="0">
                <a:sym typeface="Wingdings" panose="05000000000000000000" pitchFamily="2" charset="2"/>
              </a:rPr>
              <a:t>, tad ar īsu komentāru</a:t>
            </a:r>
          </a:p>
          <a:p>
            <a:pPr>
              <a:lnSpc>
                <a:spcPct val="12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pavadteksts</a:t>
            </a:r>
            <a:r>
              <a:rPr lang="lv-LV" sz="2300" dirty="0">
                <a:sym typeface="Wingdings" panose="05000000000000000000" pitchFamily="2" charset="2"/>
              </a:rPr>
              <a:t>  jo īsāk, jo labāk + saite, kur ir vairāk info (</a:t>
            </a:r>
            <a:r>
              <a:rPr lang="lv-LV" sz="2300" i="1" dirty="0">
                <a:sym typeface="Wingdings" panose="05000000000000000000" pitchFamily="2" charset="2"/>
              </a:rPr>
              <a:t>bitly.com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regularitāte (vēlams ne mazāk kā 1x nedēļā)</a:t>
            </a:r>
          </a:p>
          <a:p>
            <a:pPr>
              <a:lnSpc>
                <a:spcPct val="17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interakcija</a:t>
            </a:r>
            <a:r>
              <a:rPr lang="lv-LV" sz="2300" dirty="0">
                <a:sym typeface="Wingdings" panose="05000000000000000000" pitchFamily="2" charset="2"/>
              </a:rPr>
              <a:t> (</a:t>
            </a:r>
            <a:r>
              <a:rPr lang="lv-LV" sz="2300" i="1" dirty="0" err="1">
                <a:sym typeface="Wingdings" panose="05000000000000000000" pitchFamily="2" charset="2"/>
              </a:rPr>
              <a:t>like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comment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612" y="1580204"/>
            <a:ext cx="4101628" cy="487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306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578" y="1846385"/>
            <a:ext cx="4135859" cy="4347371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lv-LV" sz="2600" b="1" dirty="0"/>
              <a:t>Tips &amp; </a:t>
            </a:r>
            <a:r>
              <a:rPr lang="lv-LV" sz="2600" b="1" dirty="0" err="1"/>
              <a:t>tricks</a:t>
            </a:r>
            <a:r>
              <a:rPr lang="lv-LV" sz="2600" b="1" dirty="0"/>
              <a:t> </a:t>
            </a:r>
          </a:p>
          <a:p>
            <a:pPr>
              <a:lnSpc>
                <a:spcPct val="170000"/>
              </a:lnSpc>
            </a:pPr>
            <a:r>
              <a:rPr lang="lv-LV" sz="2300" dirty="0"/>
              <a:t>Vienots </a:t>
            </a:r>
            <a:r>
              <a:rPr lang="lv-LV" sz="2300" dirty="0" err="1"/>
              <a:t>tēmturis</a:t>
            </a:r>
            <a:r>
              <a:rPr lang="lv-LV" sz="2300" dirty="0"/>
              <a:t> (</a:t>
            </a:r>
            <a:r>
              <a:rPr lang="lv-LV" sz="2300" i="1" dirty="0" err="1"/>
              <a:t>hashtag</a:t>
            </a:r>
            <a:r>
              <a:rPr lang="lv-LV" sz="2300" dirty="0"/>
              <a:t>) </a:t>
            </a:r>
            <a:r>
              <a:rPr lang="lv-LV" sz="2300" dirty="0">
                <a:sym typeface="Wingdings" panose="05000000000000000000" pitchFamily="2" charset="2"/>
              </a:rPr>
              <a:t> </a:t>
            </a:r>
            <a:r>
              <a:rPr lang="lv-LV" sz="2300" dirty="0">
                <a:solidFill>
                  <a:srgbClr val="0070C0"/>
                </a:solidFill>
                <a:sym typeface="Wingdings" panose="05000000000000000000" pitchFamily="2" charset="2"/>
              </a:rPr>
              <a:t>#</a:t>
            </a:r>
            <a:r>
              <a:rPr lang="lv-LV" sz="2300" dirty="0" err="1">
                <a:solidFill>
                  <a:srgbClr val="0070C0"/>
                </a:solidFill>
                <a:sym typeface="Wingdings" panose="05000000000000000000" pitchFamily="2" charset="2"/>
              </a:rPr>
              <a:t>Nordplus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@</a:t>
            </a:r>
            <a:r>
              <a:rPr lang="lv-LV" sz="2300" i="1" dirty="0" err="1">
                <a:sym typeface="Wingdings" panose="05000000000000000000" pitchFamily="2" charset="2"/>
              </a:rPr>
              <a:t>tagot</a:t>
            </a:r>
            <a:r>
              <a:rPr lang="lv-LV" sz="2300" dirty="0">
                <a:sym typeface="Wingdings" panose="05000000000000000000" pitchFamily="2" charset="2"/>
              </a:rPr>
              <a:t> partnerus  iestādes, personas 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ja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dirty="0">
                <a:sym typeface="Wingdings" panose="05000000000000000000" pitchFamily="2" charset="2"/>
              </a:rPr>
              <a:t>, tad ar īsu komentāru</a:t>
            </a:r>
          </a:p>
          <a:p>
            <a:pPr>
              <a:lnSpc>
                <a:spcPct val="12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pavadteksts</a:t>
            </a:r>
            <a:r>
              <a:rPr lang="lv-LV" sz="2300" dirty="0">
                <a:sym typeface="Wingdings" panose="05000000000000000000" pitchFamily="2" charset="2"/>
              </a:rPr>
              <a:t>  jo īsāk, jo labāk + saite, kur ir vairāk info (</a:t>
            </a:r>
            <a:r>
              <a:rPr lang="lv-LV" sz="2300" i="1" dirty="0">
                <a:sym typeface="Wingdings" panose="05000000000000000000" pitchFamily="2" charset="2"/>
              </a:rPr>
              <a:t>bitly.com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regularitāte (vēlams ne mazāk kā 1x nedēļā)</a:t>
            </a:r>
          </a:p>
          <a:p>
            <a:pPr>
              <a:lnSpc>
                <a:spcPct val="17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interakcija</a:t>
            </a:r>
            <a:r>
              <a:rPr lang="lv-LV" sz="2300" dirty="0">
                <a:sym typeface="Wingdings" panose="05000000000000000000" pitchFamily="2" charset="2"/>
              </a:rPr>
              <a:t> (</a:t>
            </a:r>
            <a:r>
              <a:rPr lang="lv-LV" sz="2300" i="1" dirty="0" err="1">
                <a:sym typeface="Wingdings" panose="05000000000000000000" pitchFamily="2" charset="2"/>
              </a:rPr>
              <a:t>like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comment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563438" y="347709"/>
            <a:ext cx="495191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437" y="1547447"/>
            <a:ext cx="4254705" cy="480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003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</TotalTime>
  <Words>813</Words>
  <Application>Microsoft Office PowerPoint</Application>
  <PresentationFormat>On-screen Show (4:3)</PresentationFormat>
  <Paragraphs>131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Nordplus  projektu atpazīstamības veidošana un rezultātu izplatīšana</vt:lpstr>
      <vt:lpstr>Kāpēc stāstīt par rezultātiem?</vt:lpstr>
      <vt:lpstr>PowerPoint Presentation</vt:lpstr>
      <vt:lpstr>Mērķauditorija</vt:lpstr>
      <vt:lpstr>Komunikācijas kanāli un aktivitātes</vt:lpstr>
      <vt:lpstr>Pamatinformācija mājaslapā</vt:lpstr>
      <vt:lpstr>Sociālie mediji</vt:lpstr>
      <vt:lpstr>Sociālie mediji</vt:lpstr>
      <vt:lpstr>Sociālie mediji</vt:lpstr>
      <vt:lpstr>Mediju attiecības</vt:lpstr>
      <vt:lpstr>Ko stāstīt un rādīt medijiem?</vt:lpstr>
      <vt:lpstr>Ko stāstīt un rādīt medijiem?</vt:lpstr>
      <vt:lpstr>Komunikācijas apliecinājumi</vt:lpstr>
      <vt:lpstr>Vizuālās identitātes prasības</vt:lpstr>
      <vt:lpstr>Programmas logo</vt:lpstr>
      <vt:lpstr>Oficiālās krāsas </vt:lpstr>
      <vt:lpstr>Attēlu datu bāze</vt:lpstr>
      <vt:lpstr>Attēlu datu bāze</vt:lpstr>
      <vt:lpstr>Lejupielādējamas ikonas</vt:lpstr>
      <vt:lpstr>Bezmaksas rīki</vt:lpstr>
      <vt:lpstr>Sīkāka informācija</vt:lpstr>
    </vt:vector>
  </TitlesOfParts>
  <Company>VIAA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Dace Kosa</dc:creator>
  <cp:lastModifiedBy>Elīna Līva Rudāne</cp:lastModifiedBy>
  <cp:revision>92</cp:revision>
  <cp:lastPrinted>2020-09-22T14:59:20Z</cp:lastPrinted>
  <dcterms:created xsi:type="dcterms:W3CDTF">2017-03-17T07:53:29Z</dcterms:created>
  <dcterms:modified xsi:type="dcterms:W3CDTF">2021-08-26T11:42:17Z</dcterms:modified>
</cp:coreProperties>
</file>