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1" r:id="rId5"/>
    <p:sldId id="262" r:id="rId6"/>
    <p:sldId id="263" r:id="rId7"/>
    <p:sldId id="268" r:id="rId8"/>
    <p:sldId id="271" r:id="rId9"/>
    <p:sldId id="281" r:id="rId10"/>
    <p:sldId id="264" r:id="rId11"/>
    <p:sldId id="267" r:id="rId12"/>
    <p:sldId id="279" r:id="rId13"/>
    <p:sldId id="269" r:id="rId14"/>
    <p:sldId id="273" r:id="rId15"/>
    <p:sldId id="274" r:id="rId16"/>
    <p:sldId id="275" r:id="rId17"/>
    <p:sldId id="276" r:id="rId18"/>
    <p:sldId id="280" r:id="rId19"/>
    <p:sldId id="277" r:id="rId20"/>
    <p:sldId id="272" r:id="rId21"/>
    <p:sldId id="282" r:id="rId22"/>
  </p:sldIdLst>
  <p:sldSz cx="9144000" cy="6858000" type="screen4x3"/>
  <p:notesSz cx="6799263" cy="9929813"/>
  <p:defaultTextStyle>
    <a:defPPr>
      <a:defRPr lang="lv-LV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3671" autoAdjust="0"/>
  </p:normalViewPr>
  <p:slideViewPr>
    <p:cSldViewPr snapToGrid="0">
      <p:cViewPr varScale="1">
        <p:scale>
          <a:sx n="119" d="100"/>
          <a:sy n="119" d="100"/>
        </p:scale>
        <p:origin x="1374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lv-LV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lv-LV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E324C-890F-4D05-85F8-1A2A9FDC6D42}" type="datetimeFigureOut">
              <a:rPr lang="lv-LV" smtClean="0"/>
              <a:t>25.08.2021</a:t>
            </a:fld>
            <a:endParaRPr lang="lv-LV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EDBF8-7F89-4AB3-8A14-8085EF04F367}" type="slidenum">
              <a:rPr lang="lv-LV" smtClean="0"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29870300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lv-LV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lv-LV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E324C-890F-4D05-85F8-1A2A9FDC6D42}" type="datetimeFigureOut">
              <a:rPr lang="lv-LV" smtClean="0"/>
              <a:t>25.08.2021</a:t>
            </a:fld>
            <a:endParaRPr lang="lv-LV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EDBF8-7F89-4AB3-8A14-8085EF04F367}" type="slidenum">
              <a:rPr lang="lv-LV" smtClean="0"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698436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365125"/>
            <a:ext cx="1478756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lv-LV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365125"/>
            <a:ext cx="4321969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lv-LV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E324C-890F-4D05-85F8-1A2A9FDC6D42}" type="datetimeFigureOut">
              <a:rPr lang="lv-LV" smtClean="0"/>
              <a:t>25.08.2021</a:t>
            </a:fld>
            <a:endParaRPr lang="lv-LV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EDBF8-7F89-4AB3-8A14-8085EF04F367}" type="slidenum">
              <a:rPr lang="lv-LV" smtClean="0"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8920154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lv-LV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lv-LV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E324C-890F-4D05-85F8-1A2A9FDC6D42}" type="datetimeFigureOut">
              <a:rPr lang="lv-LV" smtClean="0"/>
              <a:t>25.08.2021</a:t>
            </a:fld>
            <a:endParaRPr lang="lv-LV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EDBF8-7F89-4AB3-8A14-8085EF04F367}" type="slidenum">
              <a:rPr lang="lv-LV" smtClean="0"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36075993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lv-LV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E324C-890F-4D05-85F8-1A2A9FDC6D42}" type="datetimeFigureOut">
              <a:rPr lang="lv-LV" smtClean="0"/>
              <a:t>25.08.2021</a:t>
            </a:fld>
            <a:endParaRPr lang="lv-LV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EDBF8-7F89-4AB3-8A14-8085EF04F367}" type="slidenum">
              <a:rPr lang="lv-LV" smtClean="0"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3589976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lv-LV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7" y="1825625"/>
            <a:ext cx="2900363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lv-LV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86150" y="1825625"/>
            <a:ext cx="2900363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lv-LV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E324C-890F-4D05-85F8-1A2A9FDC6D42}" type="datetimeFigureOut">
              <a:rPr lang="lv-LV" smtClean="0"/>
              <a:t>25.08.2021</a:t>
            </a:fld>
            <a:endParaRPr lang="lv-LV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EDBF8-7F89-4AB3-8A14-8085EF04F367}" type="slidenum">
              <a:rPr lang="lv-LV" smtClean="0"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8070275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lv-LV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lv-LV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lv-LV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E324C-890F-4D05-85F8-1A2A9FDC6D42}" type="datetimeFigureOut">
              <a:rPr lang="lv-LV" smtClean="0"/>
              <a:t>25.08.2021</a:t>
            </a:fld>
            <a:endParaRPr lang="lv-LV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EDBF8-7F89-4AB3-8A14-8085EF04F367}" type="slidenum">
              <a:rPr lang="lv-LV" smtClean="0"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38151068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lv-LV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E324C-890F-4D05-85F8-1A2A9FDC6D42}" type="datetimeFigureOut">
              <a:rPr lang="lv-LV" smtClean="0"/>
              <a:t>25.08.2021</a:t>
            </a:fld>
            <a:endParaRPr lang="lv-LV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EDBF8-7F89-4AB3-8A14-8085EF04F367}" type="slidenum">
              <a:rPr lang="lv-LV" smtClean="0"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7603247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E324C-890F-4D05-85F8-1A2A9FDC6D42}" type="datetimeFigureOut">
              <a:rPr lang="lv-LV" smtClean="0"/>
              <a:t>25.08.2021</a:t>
            </a:fld>
            <a:endParaRPr lang="lv-LV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EDBF8-7F89-4AB3-8A14-8085EF04F367}" type="slidenum">
              <a:rPr lang="lv-LV" smtClean="0"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24813989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lv-LV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lv-LV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E324C-890F-4D05-85F8-1A2A9FDC6D42}" type="datetimeFigureOut">
              <a:rPr lang="lv-LV" smtClean="0"/>
              <a:t>25.08.2021</a:t>
            </a:fld>
            <a:endParaRPr lang="lv-LV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EDBF8-7F89-4AB3-8A14-8085EF04F367}" type="slidenum">
              <a:rPr lang="lv-LV" smtClean="0"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9933472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lv-LV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lv-LV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E324C-890F-4D05-85F8-1A2A9FDC6D42}" type="datetimeFigureOut">
              <a:rPr lang="lv-LV" smtClean="0"/>
              <a:t>25.08.2021</a:t>
            </a:fld>
            <a:endParaRPr lang="lv-LV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EDBF8-7F89-4AB3-8A14-8085EF04F367}" type="slidenum">
              <a:rPr lang="lv-LV" smtClean="0"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16585844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lv-LV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lv-LV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FE324C-890F-4D05-85F8-1A2A9FDC6D42}" type="datetimeFigureOut">
              <a:rPr lang="lv-LV" smtClean="0"/>
              <a:t>25.08.2021</a:t>
            </a:fld>
            <a:endParaRPr lang="lv-LV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lv-LV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AEDBF8-7F89-4AB3-8A14-8085EF04F367}" type="slidenum">
              <a:rPr lang="lv-LV" smtClean="0"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17600503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lv-LV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viaa.gov.lv/lat/nordplus/nordplus_logo/" TargetMode="Externa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design-en.norden.org/index" TargetMode="External"/><Relationship Id="rId5" Type="http://schemas.openxmlformats.org/officeDocument/2006/relationships/hyperlink" Target="https://www.nordplusonline.org/Documents2/Logos" TargetMode="External"/><Relationship Id="rId4" Type="http://schemas.openxmlformats.org/officeDocument/2006/relationships/hyperlink" Target="https://www.viaa.gov.lv/lv/logo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wfonts.com/font/corbel" TargetMode="External"/><Relationship Id="rId4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skyfish.com/p/nordisksamarbejde" TargetMode="Externa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design-en.norden.org/infographics" TargetMode="External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hyperlink" Target="http://www.freepik.com/" TargetMode="External"/><Relationship Id="rId7" Type="http://schemas.openxmlformats.org/officeDocument/2006/relationships/hyperlink" Target="http://www.pixabay.com/" TargetMode="External"/><Relationship Id="rId2" Type="http://schemas.openxmlformats.org/officeDocument/2006/relationships/hyperlink" Target="http://www.canva.com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unsplash.com/" TargetMode="External"/><Relationship Id="rId5" Type="http://schemas.openxmlformats.org/officeDocument/2006/relationships/hyperlink" Target="http://www.pexels.com/" TargetMode="External"/><Relationship Id="rId4" Type="http://schemas.openxmlformats.org/officeDocument/2006/relationships/hyperlink" Target="http://www.momenti.lv/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hyperlink" Target="http://design-en.norden.org/index" TargetMode="Externa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762968"/>
            <a:ext cx="9144000" cy="244656"/>
          </a:xfrm>
          <a:prstGeom prst="rect">
            <a:avLst/>
          </a:prstGeom>
        </p:spPr>
      </p:pic>
      <p:sp>
        <p:nvSpPr>
          <p:cNvPr id="5" name="Subtitle 2"/>
          <p:cNvSpPr>
            <a:spLocks noGrp="1"/>
          </p:cNvSpPr>
          <p:nvPr>
            <p:ph type="subTitle" idx="1"/>
          </p:nvPr>
        </p:nvSpPr>
        <p:spPr>
          <a:xfrm>
            <a:off x="1371600" y="4081816"/>
            <a:ext cx="6400800" cy="838200"/>
          </a:xfrm>
        </p:spPr>
        <p:txBody>
          <a:bodyPr>
            <a:noAutofit/>
          </a:bodyPr>
          <a:lstStyle/>
          <a:p>
            <a:pPr algn="l"/>
            <a:r>
              <a:rPr lang="lv-LV" sz="1400" b="1" dirty="0">
                <a:latin typeface="Arial" panose="020B0604020202020204" pitchFamily="34" charset="0"/>
                <a:cs typeface="Arial" panose="020B0604020202020204" pitchFamily="34" charset="0"/>
              </a:rPr>
              <a:t>Elīna Līva Rudāne</a:t>
            </a:r>
          </a:p>
          <a:p>
            <a:pPr algn="l"/>
            <a:r>
              <a:rPr lang="lv-LV" sz="1400" dirty="0">
                <a:latin typeface="Arial" panose="020B0604020202020204" pitchFamily="34" charset="0"/>
                <a:cs typeface="Arial" panose="020B0604020202020204" pitchFamily="34" charset="0"/>
              </a:rPr>
              <a:t>VIAA Komunikācijas un programmu publicitātes nodaļas</a:t>
            </a:r>
          </a:p>
          <a:p>
            <a:pPr algn="l">
              <a:defRPr/>
            </a:pPr>
            <a:r>
              <a:rPr lang="lv-LV" sz="1400" dirty="0">
                <a:latin typeface="Arial" panose="020B0604020202020204" pitchFamily="34" charset="0"/>
                <a:cs typeface="Arial" panose="020B0604020202020204" pitchFamily="34" charset="0"/>
              </a:rPr>
              <a:t>vecākā informācijas speciāliste</a:t>
            </a:r>
          </a:p>
        </p:txBody>
      </p:sp>
      <p:sp>
        <p:nvSpPr>
          <p:cNvPr id="6" name="Subtitle 2"/>
          <p:cNvSpPr txBox="1">
            <a:spLocks/>
          </p:cNvSpPr>
          <p:nvPr/>
        </p:nvSpPr>
        <p:spPr>
          <a:xfrm>
            <a:off x="1371600" y="5010368"/>
            <a:ext cx="6400800" cy="609600"/>
          </a:xfrm>
          <a:prstGeom prst="rect">
            <a:avLst/>
          </a:prstGeom>
        </p:spPr>
        <p:txBody>
          <a:bodyPr vert="horz" lIns="93957" tIns="46979" rIns="93957" bIns="46979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lv-LV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26.08.2021.</a:t>
            </a:r>
          </a:p>
        </p:txBody>
      </p:sp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685800" y="3029168"/>
            <a:ext cx="7772400" cy="838200"/>
          </a:xfrm>
        </p:spPr>
        <p:txBody>
          <a:bodyPr>
            <a:normAutofit fontScale="90000"/>
          </a:bodyPr>
          <a:lstStyle/>
          <a:p>
            <a:r>
              <a:rPr lang="lv-LV" altLang="lv-LV" sz="3200" b="1" i="1" dirty="0" err="1"/>
              <a:t>Nordplus</a:t>
            </a:r>
            <a:r>
              <a:rPr lang="lv-LV" altLang="lv-LV" sz="3200" b="1" dirty="0"/>
              <a:t> </a:t>
            </a:r>
            <a:br>
              <a:rPr lang="lv-LV" altLang="lv-LV" sz="3200" b="1" dirty="0"/>
            </a:br>
            <a:r>
              <a:rPr lang="lv-LV" altLang="lv-LV" sz="3200" b="1" dirty="0"/>
              <a:t>projektu atpazīstamības veidošana un rezultātu izplatīšana</a:t>
            </a:r>
            <a:endParaRPr lang="lv-LV" sz="3200" dirty="0"/>
          </a:p>
        </p:txBody>
      </p:sp>
    </p:spTree>
    <p:extLst>
      <p:ext uri="{BB962C8B-B14F-4D97-AF65-F5344CB8AC3E}">
        <p14:creationId xmlns:p14="http://schemas.microsoft.com/office/powerpoint/2010/main" val="54490221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42775" y="344961"/>
            <a:ext cx="5364744" cy="1325563"/>
          </a:xfrm>
        </p:spPr>
        <p:txBody>
          <a:bodyPr>
            <a:normAutofit/>
          </a:bodyPr>
          <a:lstStyle/>
          <a:p>
            <a:pPr algn="ctr"/>
            <a:r>
              <a:rPr lang="lv-LV" altLang="lv-LV" sz="2800" b="1" dirty="0">
                <a:latin typeface="Arial" panose="020B0604020202020204" pitchFamily="34" charset="0"/>
                <a:cs typeface="Arial" panose="020B0604020202020204" pitchFamily="34" charset="0"/>
              </a:rPr>
              <a:t>Mediju attiecības</a:t>
            </a:r>
            <a:endParaRPr lang="lv-LV" sz="2600" b="1" dirty="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747" y="1956412"/>
            <a:ext cx="3870673" cy="4110280"/>
          </a:xfrm>
        </p:spPr>
        <p:txBody>
          <a:bodyPr>
            <a:normAutofit/>
          </a:bodyPr>
          <a:lstStyle/>
          <a:p>
            <a:pPr marL="0" indent="0">
              <a:buNone/>
              <a:defRPr/>
            </a:pPr>
            <a:r>
              <a:rPr lang="lv-LV" altLang="lv-LV" sz="1800" b="1" dirty="0">
                <a:cs typeface="Arial" panose="020B0604020202020204" pitchFamily="34" charset="0"/>
              </a:rPr>
              <a:t>Veidi:</a:t>
            </a:r>
          </a:p>
          <a:p>
            <a:pPr>
              <a:defRPr/>
            </a:pPr>
            <a:r>
              <a:rPr lang="lv-LV" altLang="lv-LV" sz="1800" dirty="0">
                <a:cs typeface="Arial" panose="020B0604020202020204" pitchFamily="34" charset="0"/>
              </a:rPr>
              <a:t>preses </a:t>
            </a:r>
            <a:r>
              <a:rPr lang="lv-LV" altLang="lv-LV" sz="1800" dirty="0" err="1">
                <a:cs typeface="Arial" panose="020B0604020202020204" pitchFamily="34" charset="0"/>
              </a:rPr>
              <a:t>relīzes</a:t>
            </a:r>
            <a:endParaRPr lang="lv-LV" altLang="lv-LV" sz="1800" dirty="0">
              <a:cs typeface="Arial" panose="020B0604020202020204" pitchFamily="34" charset="0"/>
            </a:endParaRPr>
          </a:p>
          <a:p>
            <a:pPr>
              <a:defRPr/>
            </a:pPr>
            <a:r>
              <a:rPr lang="lv-LV" altLang="lv-LV" sz="1800" dirty="0">
                <a:cs typeface="Arial" panose="020B0604020202020204" pitchFamily="34" charset="0"/>
              </a:rPr>
              <a:t>intervijas, </a:t>
            </a:r>
            <a:r>
              <a:rPr lang="lv-LV" altLang="lv-LV" sz="1800" dirty="0" err="1">
                <a:cs typeface="Arial" panose="020B0604020202020204" pitchFamily="34" charset="0"/>
              </a:rPr>
              <a:t>problēmraksti</a:t>
            </a:r>
            <a:r>
              <a:rPr lang="lv-LV" altLang="lv-LV" sz="1800" dirty="0">
                <a:cs typeface="Arial" panose="020B0604020202020204" pitchFamily="34" charset="0"/>
              </a:rPr>
              <a:t>, speciālistu viedokļi</a:t>
            </a:r>
          </a:p>
          <a:p>
            <a:pPr>
              <a:defRPr/>
            </a:pPr>
            <a:r>
              <a:rPr lang="lv-LV" altLang="lv-LV" sz="1800" dirty="0">
                <a:cs typeface="Arial" panose="020B0604020202020204" pitchFamily="34" charset="0"/>
              </a:rPr>
              <a:t>preses konferences, brīfingi</a:t>
            </a:r>
          </a:p>
          <a:p>
            <a:pPr>
              <a:defRPr/>
            </a:pPr>
            <a:r>
              <a:rPr lang="lv-LV" altLang="lv-LV" sz="1800" dirty="0">
                <a:cs typeface="Arial" panose="020B0604020202020204" pitchFamily="34" charset="0"/>
              </a:rPr>
              <a:t>mediju aicināšana uz pasākumu norises vietām (reportāžas, video)</a:t>
            </a:r>
          </a:p>
          <a:p>
            <a:pPr>
              <a:defRPr/>
            </a:pPr>
            <a:r>
              <a:rPr lang="lv-LV" altLang="lv-LV" sz="1800" dirty="0">
                <a:cs typeface="Arial" panose="020B0604020202020204" pitchFamily="34" charset="0"/>
              </a:rPr>
              <a:t>īpašo pasākumu organizēšana medijiem (izbraukumi uz projekta īstenošanas vietu, paraugdemonstrējumi uzņēmumos u.c.)</a:t>
            </a:r>
          </a:p>
          <a:p>
            <a:pPr>
              <a:defRPr/>
            </a:pPr>
            <a:r>
              <a:rPr lang="lv-LV" altLang="lv-LV" sz="1800" dirty="0">
                <a:cs typeface="Arial" panose="020B0604020202020204" pitchFamily="34" charset="0"/>
              </a:rPr>
              <a:t>pieredzes stāsti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4827" y="1430916"/>
            <a:ext cx="4193931" cy="242011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9420" y="3851030"/>
            <a:ext cx="2154499" cy="2909684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1793" y="3977110"/>
            <a:ext cx="2434515" cy="2657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2858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29962" y="365126"/>
            <a:ext cx="6185388" cy="1325563"/>
          </a:xfrm>
        </p:spPr>
        <p:txBody>
          <a:bodyPr>
            <a:normAutofit/>
          </a:bodyPr>
          <a:lstStyle/>
          <a:p>
            <a:r>
              <a:rPr lang="lv-LV" altLang="lv-LV" sz="2800" b="1" dirty="0">
                <a:latin typeface="Arial" panose="020B0604020202020204" pitchFamily="34" charset="0"/>
                <a:cs typeface="Arial" panose="020B0604020202020204" pitchFamily="34" charset="0"/>
              </a:rPr>
              <a:t>Ko stāstīt un rādīt medijiem?</a:t>
            </a:r>
            <a:endParaRPr lang="lv-LV" sz="2600" b="1" dirty="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9822" y="2171700"/>
            <a:ext cx="4305270" cy="3886200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150000"/>
              </a:lnSpc>
              <a:defRPr/>
            </a:pPr>
            <a:r>
              <a:rPr lang="lv-LV" sz="1800" dirty="0"/>
              <a:t>skatieties uz projektu “vienkāršā cilvēka acīm” un lietojiet vienkāršu valodu</a:t>
            </a:r>
          </a:p>
          <a:p>
            <a:pPr>
              <a:lnSpc>
                <a:spcPct val="150000"/>
              </a:lnSpc>
              <a:defRPr/>
            </a:pPr>
            <a:r>
              <a:rPr lang="lv-LV" sz="1800" dirty="0"/>
              <a:t>6K – kas, kur, kad, ko, kam, kāpēc + finansētājs</a:t>
            </a:r>
          </a:p>
          <a:p>
            <a:pPr>
              <a:lnSpc>
                <a:spcPct val="150000"/>
              </a:lnSpc>
              <a:defRPr/>
            </a:pPr>
            <a:r>
              <a:rPr lang="lv-LV" sz="1800" dirty="0"/>
              <a:t>ziņai jābūt ar “odziņu” – nebaidieties no radošuma</a:t>
            </a:r>
          </a:p>
          <a:p>
            <a:pPr>
              <a:lnSpc>
                <a:spcPct val="150000"/>
              </a:lnSpc>
              <a:defRPr/>
            </a:pPr>
            <a:r>
              <a:rPr lang="lv-LV" sz="1800" dirty="0"/>
              <a:t>identificējiet un </a:t>
            </a:r>
            <a:r>
              <a:rPr lang="lv-LV" sz="1800" u="sng" dirty="0"/>
              <a:t>izceliet projekta rezultātu</a:t>
            </a:r>
          </a:p>
          <a:p>
            <a:pPr>
              <a:lnSpc>
                <a:spcPct val="150000"/>
              </a:lnSpc>
              <a:defRPr/>
            </a:pPr>
            <a:r>
              <a:rPr lang="lv-LV" sz="1800" dirty="0"/>
              <a:t>apkopojiet vizuālo materiālu visa projekta laikā</a:t>
            </a:r>
          </a:p>
          <a:p>
            <a:pPr marL="0" indent="0">
              <a:buNone/>
              <a:defRPr/>
            </a:pPr>
            <a:endParaRPr lang="lv-LV" altLang="lv-LV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5685" y="2588393"/>
            <a:ext cx="4352192" cy="353266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7170" y="1796197"/>
            <a:ext cx="4429223" cy="7683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835420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78269" y="365126"/>
            <a:ext cx="6537081" cy="1325563"/>
          </a:xfrm>
        </p:spPr>
        <p:txBody>
          <a:bodyPr>
            <a:normAutofit/>
          </a:bodyPr>
          <a:lstStyle/>
          <a:p>
            <a:r>
              <a:rPr lang="lv-LV" altLang="lv-LV" sz="2800" b="1" dirty="0">
                <a:latin typeface="Arial" panose="020B0604020202020204" pitchFamily="34" charset="0"/>
                <a:cs typeface="Arial" panose="020B0604020202020204" pitchFamily="34" charset="0"/>
              </a:rPr>
              <a:t>Ko stāstīt un rādīt medijiem?</a:t>
            </a:r>
            <a:endParaRPr lang="lv-LV" sz="2600" b="1" dirty="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9822" y="2303584"/>
            <a:ext cx="4305270" cy="3754315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defRPr/>
            </a:pPr>
            <a:r>
              <a:rPr lang="lv-LV" sz="1800" dirty="0"/>
              <a:t>ļaujiet uzzināt dalībnieku pieredzi – dalieties ar pieredzes stāstiem, veiciet aptauju vai viedokļu apkopošanu</a:t>
            </a:r>
          </a:p>
          <a:p>
            <a:pPr>
              <a:lnSpc>
                <a:spcPct val="150000"/>
              </a:lnSpc>
              <a:defRPr/>
            </a:pPr>
            <a:r>
              <a:rPr lang="lv-LV" sz="1800" dirty="0"/>
              <a:t>informējiet par </a:t>
            </a:r>
            <a:r>
              <a:rPr lang="lv-LV" sz="1800" u="sng" dirty="0"/>
              <a:t>statistiku, skaitļiem</a:t>
            </a:r>
          </a:p>
          <a:p>
            <a:pPr>
              <a:lnSpc>
                <a:spcPct val="150000"/>
              </a:lnSpc>
              <a:defRPr/>
            </a:pPr>
            <a:r>
              <a:rPr lang="lv-LV" sz="1800" dirty="0"/>
              <a:t>medijiem patīk pētījumu un aptauju rezultāti</a:t>
            </a:r>
          </a:p>
          <a:p>
            <a:pPr>
              <a:lnSpc>
                <a:spcPct val="150000"/>
              </a:lnSpc>
              <a:defRPr/>
            </a:pPr>
            <a:r>
              <a:rPr lang="lv-LV" sz="1800" dirty="0"/>
              <a:t>aiciniet medijus uz saviem pasākumiem</a:t>
            </a:r>
          </a:p>
          <a:p>
            <a:endParaRPr lang="lv-LV" sz="1800" dirty="0"/>
          </a:p>
          <a:p>
            <a:pPr marL="0" indent="0">
              <a:buNone/>
              <a:defRPr/>
            </a:pPr>
            <a:endParaRPr lang="lv-LV" altLang="lv-LV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5685" y="2588393"/>
            <a:ext cx="4352192" cy="353266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7170" y="1796197"/>
            <a:ext cx="4429223" cy="7683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030001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5604" y="1780468"/>
            <a:ext cx="2608396" cy="392724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45323" y="365126"/>
            <a:ext cx="6370027" cy="1325563"/>
          </a:xfrm>
        </p:spPr>
        <p:txBody>
          <a:bodyPr>
            <a:normAutofit/>
          </a:bodyPr>
          <a:lstStyle/>
          <a:p>
            <a:r>
              <a:rPr lang="lv-LV" altLang="lv-LV" sz="2800" b="1" dirty="0">
                <a:latin typeface="Arial" panose="020B0604020202020204" pitchFamily="34" charset="0"/>
                <a:cs typeface="Arial" panose="020B0604020202020204" pitchFamily="34" charset="0"/>
              </a:rPr>
              <a:t>Komunikācijas apliecinājumi</a:t>
            </a:r>
            <a:endParaRPr lang="lv-LV" sz="2600" b="1" dirty="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66894" y="2072959"/>
            <a:ext cx="5895452" cy="3713887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  <a:defRPr/>
            </a:pPr>
            <a:r>
              <a:rPr lang="lv-LV" sz="1800" b="1" dirty="0"/>
              <a:t>Komunikācijas aktivitāšu pierādījumu piemēri:</a:t>
            </a:r>
          </a:p>
          <a:p>
            <a:pPr>
              <a:lnSpc>
                <a:spcPct val="150000"/>
              </a:lnSpc>
              <a:defRPr/>
            </a:pPr>
            <a:r>
              <a:rPr lang="lv-LV" sz="1800" dirty="0"/>
              <a:t>sagatavoto un izsūtīto preses </a:t>
            </a:r>
            <a:r>
              <a:rPr lang="lv-LV" sz="1800" dirty="0" err="1"/>
              <a:t>relīžu</a:t>
            </a:r>
            <a:r>
              <a:rPr lang="lv-LV" sz="1800" dirty="0"/>
              <a:t> skaits</a:t>
            </a:r>
          </a:p>
          <a:p>
            <a:pPr>
              <a:lnSpc>
                <a:spcPct val="150000"/>
              </a:lnSpc>
              <a:defRPr/>
            </a:pPr>
            <a:r>
              <a:rPr lang="lv-LV" sz="1800" dirty="0"/>
              <a:t>mediju monitorings jeb publicitātes uzskaite</a:t>
            </a:r>
          </a:p>
          <a:p>
            <a:pPr>
              <a:lnSpc>
                <a:spcPct val="150000"/>
              </a:lnSpc>
              <a:defRPr/>
            </a:pPr>
            <a:r>
              <a:rPr lang="lv-LV" sz="1800" dirty="0"/>
              <a:t>pasākumu apmeklētība</a:t>
            </a:r>
          </a:p>
          <a:p>
            <a:pPr>
              <a:lnSpc>
                <a:spcPct val="150000"/>
              </a:lnSpc>
              <a:defRPr/>
            </a:pPr>
            <a:r>
              <a:rPr lang="lv-LV" sz="1800" dirty="0"/>
              <a:t>mājaslapas sadaļas apmeklētība (Google </a:t>
            </a:r>
            <a:r>
              <a:rPr lang="lv-LV" sz="1800" dirty="0" err="1"/>
              <a:t>Analytics</a:t>
            </a:r>
            <a:r>
              <a:rPr lang="lv-LV" sz="1800" dirty="0"/>
              <a:t>)</a:t>
            </a:r>
          </a:p>
          <a:p>
            <a:pPr>
              <a:lnSpc>
                <a:spcPct val="150000"/>
              </a:lnSpc>
              <a:defRPr/>
            </a:pPr>
            <a:r>
              <a:rPr lang="lv-LV" sz="1800" dirty="0"/>
              <a:t>semināra dalībnieku anketēšana (Google </a:t>
            </a:r>
            <a:r>
              <a:rPr lang="lv-LV" sz="1800" dirty="0" err="1"/>
              <a:t>Drive</a:t>
            </a:r>
            <a:r>
              <a:rPr lang="lv-LV" sz="1800" dirty="0"/>
              <a:t> anketa </a:t>
            </a:r>
            <a:r>
              <a:rPr lang="lv-LV" sz="1800" dirty="0" err="1"/>
              <a:t>online</a:t>
            </a:r>
            <a:r>
              <a:rPr lang="lv-LV" sz="1800" dirty="0"/>
              <a:t>)</a:t>
            </a:r>
          </a:p>
          <a:p>
            <a:pPr>
              <a:lnSpc>
                <a:spcPct val="150000"/>
              </a:lnSpc>
              <a:defRPr/>
            </a:pPr>
            <a:r>
              <a:rPr lang="lv-LV" sz="1800" dirty="0"/>
              <a:t>sociālo tīklu ierakstu skaits, t.sk. </a:t>
            </a:r>
            <a:r>
              <a:rPr lang="lv-LV" sz="1800" i="1" dirty="0" err="1"/>
              <a:t>retweets</a:t>
            </a:r>
            <a:r>
              <a:rPr lang="lv-LV" sz="1800" i="1" dirty="0"/>
              <a:t>, </a:t>
            </a:r>
            <a:r>
              <a:rPr lang="lv-LV" sz="1800" i="1" dirty="0" err="1"/>
              <a:t>shares</a:t>
            </a:r>
            <a:r>
              <a:rPr lang="lv-LV" sz="1800" i="1" dirty="0"/>
              <a:t>, </a:t>
            </a:r>
            <a:r>
              <a:rPr lang="lv-LV" sz="1800" i="1" dirty="0" err="1"/>
              <a:t>likes</a:t>
            </a:r>
            <a:endParaRPr lang="lv-LV" sz="1800" i="1" dirty="0"/>
          </a:p>
          <a:p>
            <a:pPr>
              <a:lnSpc>
                <a:spcPct val="150000"/>
              </a:lnSpc>
              <a:defRPr/>
            </a:pPr>
            <a:r>
              <a:rPr lang="lv-LV" sz="1800" dirty="0"/>
              <a:t>pieredzes stāsta publicitāte</a:t>
            </a:r>
          </a:p>
          <a:p>
            <a:endParaRPr lang="lv-LV" sz="1800" dirty="0"/>
          </a:p>
          <a:p>
            <a:pPr marL="0" indent="0">
              <a:buNone/>
              <a:defRPr/>
            </a:pPr>
            <a:endParaRPr lang="lv-LV" altLang="lv-LV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01259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57400" y="365126"/>
            <a:ext cx="6457950" cy="1325563"/>
          </a:xfrm>
        </p:spPr>
        <p:txBody>
          <a:bodyPr>
            <a:normAutofit/>
          </a:bodyPr>
          <a:lstStyle/>
          <a:p>
            <a:r>
              <a:rPr lang="lv-LV" altLang="lv-LV" sz="2800" b="1" dirty="0">
                <a:latin typeface="Arial" panose="020B0604020202020204" pitchFamily="34" charset="0"/>
                <a:cs typeface="Arial" panose="020B0604020202020204" pitchFamily="34" charset="0"/>
              </a:rPr>
              <a:t>Vizuālās identitātes prasības</a:t>
            </a:r>
            <a:endParaRPr lang="lv-LV" sz="2600" b="1" dirty="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5098" y="1969477"/>
            <a:ext cx="3117334" cy="3630133"/>
          </a:xfrm>
        </p:spPr>
        <p:txBody>
          <a:bodyPr>
            <a:normAutofit/>
          </a:bodyPr>
          <a:lstStyle/>
          <a:p>
            <a:r>
              <a:rPr lang="lv-LV" altLang="lv-LV" sz="1800" dirty="0"/>
              <a:t>Logo versijas un to lietošana</a:t>
            </a:r>
          </a:p>
          <a:p>
            <a:r>
              <a:rPr lang="lv-LV" altLang="lv-LV" sz="1800" dirty="0"/>
              <a:t>Krāsu versijas un to lietošana</a:t>
            </a:r>
          </a:p>
          <a:p>
            <a:r>
              <a:rPr lang="lv-LV" altLang="lv-LV" sz="1800" dirty="0"/>
              <a:t>Bilžu izvēle un to lietošana</a:t>
            </a:r>
          </a:p>
          <a:p>
            <a:r>
              <a:rPr lang="lv-LV" altLang="lv-LV" sz="1800" dirty="0"/>
              <a:t>Prezentāciju veidnes</a:t>
            </a:r>
          </a:p>
          <a:p>
            <a:r>
              <a:rPr lang="lv-LV" altLang="lv-LV" sz="1800" dirty="0" err="1"/>
              <a:t>Infografikas</a:t>
            </a:r>
            <a:endParaRPr lang="lv-LV" altLang="lv-LV" sz="1800" dirty="0"/>
          </a:p>
          <a:p>
            <a:r>
              <a:rPr lang="lv-LV" altLang="lv-LV" sz="1800" dirty="0" err="1"/>
              <a:t>Baneru</a:t>
            </a:r>
            <a:r>
              <a:rPr lang="lv-LV" altLang="lv-LV" sz="1800" dirty="0"/>
              <a:t> versijas</a:t>
            </a:r>
          </a:p>
          <a:p>
            <a:r>
              <a:rPr lang="lv-LV" altLang="lv-LV" sz="1800" dirty="0"/>
              <a:t>Sociālo mediju ierakstu piemēri</a:t>
            </a:r>
          </a:p>
          <a:p>
            <a:pPr marL="0" indent="0">
              <a:buNone/>
            </a:pPr>
            <a:endParaRPr lang="lv-LV" altLang="lv-LV" sz="1800" dirty="0"/>
          </a:p>
          <a:p>
            <a:pPr marL="0" indent="0">
              <a:buNone/>
            </a:pPr>
            <a:endParaRPr lang="lv-LV" altLang="lv-LV" sz="18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3718" y="1819824"/>
            <a:ext cx="5297462" cy="4783199"/>
          </a:xfrm>
          <a:prstGeom prst="rect">
            <a:avLst/>
          </a:prstGeom>
        </p:spPr>
      </p:pic>
      <p:sp>
        <p:nvSpPr>
          <p:cNvPr id="5" name="Content Placeholder 2"/>
          <p:cNvSpPr txBox="1">
            <a:spLocks/>
          </p:cNvSpPr>
          <p:nvPr/>
        </p:nvSpPr>
        <p:spPr>
          <a:xfrm>
            <a:off x="547774" y="4819546"/>
            <a:ext cx="3145301" cy="1164360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lv-LV" sz="1800" b="1" dirty="0" err="1">
                <a:hlinkClick r:id="rId3"/>
              </a:rPr>
              <a:t>Nordplus</a:t>
            </a:r>
            <a:r>
              <a:rPr lang="lv-LV" sz="1800" b="1" dirty="0">
                <a:hlinkClick r:id="rId3"/>
              </a:rPr>
              <a:t> logo: </a:t>
            </a:r>
          </a:p>
          <a:p>
            <a:pPr marL="0" indent="0">
              <a:buNone/>
            </a:pPr>
            <a:r>
              <a:rPr lang="lv-LV" sz="1800" dirty="0">
                <a:hlinkClick r:id="rId4"/>
              </a:rPr>
              <a:t>https://www.viaa.gov.lv/lv/logo</a:t>
            </a:r>
            <a:endParaRPr lang="lv-LV" sz="1800" dirty="0"/>
          </a:p>
          <a:p>
            <a:pPr marL="0" indent="0">
              <a:buNone/>
            </a:pPr>
            <a:endParaRPr lang="lv-LV" sz="1800" dirty="0">
              <a:hlinkClick r:id="rId5"/>
            </a:endParaRPr>
          </a:p>
          <a:p>
            <a:pPr marL="0" indent="0">
              <a:buNone/>
            </a:pPr>
            <a:r>
              <a:rPr lang="lv-LV" sz="1800" b="1" dirty="0" err="1">
                <a:hlinkClick r:id="rId5"/>
              </a:rPr>
              <a:t>Design</a:t>
            </a:r>
            <a:r>
              <a:rPr lang="lv-LV" sz="1800" b="1" dirty="0">
                <a:hlinkClick r:id="rId5"/>
              </a:rPr>
              <a:t> </a:t>
            </a:r>
            <a:r>
              <a:rPr lang="lv-LV" sz="1800" b="1" dirty="0" err="1">
                <a:hlinkClick r:id="rId5"/>
              </a:rPr>
              <a:t>manual</a:t>
            </a:r>
            <a:r>
              <a:rPr lang="lv-LV" sz="1800" b="1" dirty="0">
                <a:hlinkClick r:id="rId5"/>
              </a:rPr>
              <a:t>:</a:t>
            </a:r>
          </a:p>
          <a:p>
            <a:pPr marL="0" indent="0">
              <a:buNone/>
            </a:pPr>
            <a:r>
              <a:rPr lang="lv-LV" sz="1800" dirty="0">
                <a:hlinkClick r:id="rId6"/>
              </a:rPr>
              <a:t>http://design-en.norden.org/index</a:t>
            </a:r>
            <a:endParaRPr lang="lv-LV" sz="1800" dirty="0">
              <a:hlinkClick r:id="rId5"/>
            </a:endParaRPr>
          </a:p>
        </p:txBody>
      </p:sp>
    </p:spTree>
    <p:extLst>
      <p:ext uri="{BB962C8B-B14F-4D97-AF65-F5344CB8AC3E}">
        <p14:creationId xmlns:p14="http://schemas.microsoft.com/office/powerpoint/2010/main" val="398976017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69477" y="365126"/>
            <a:ext cx="2101361" cy="1325563"/>
          </a:xfrm>
        </p:spPr>
        <p:txBody>
          <a:bodyPr>
            <a:normAutofit/>
          </a:bodyPr>
          <a:lstStyle/>
          <a:p>
            <a:pPr algn="ctr"/>
            <a:r>
              <a:rPr lang="lv-LV" sz="2400" b="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Programmas logo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3400" y="610581"/>
            <a:ext cx="3859712" cy="834651"/>
          </a:xfrm>
          <a:prstGeom prst="rect">
            <a:avLst/>
          </a:prstGeom>
        </p:spPr>
      </p:pic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628649" y="1939925"/>
            <a:ext cx="7688873" cy="38525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lv-LV" sz="1800" dirty="0">
                <a:cs typeface="Arial" panose="020B0604020202020204" pitchFamily="34" charset="0"/>
              </a:rPr>
              <a:t>Oficiālais fonts </a:t>
            </a:r>
            <a:r>
              <a:rPr lang="lv-LV" sz="1800" b="1" dirty="0">
                <a:cs typeface="Arial" panose="020B0604020202020204" pitchFamily="34" charset="0"/>
              </a:rPr>
              <a:t>Mark </a:t>
            </a:r>
            <a:r>
              <a:rPr lang="lv-LV" sz="1800" b="1" dirty="0" err="1">
                <a:cs typeface="Arial" panose="020B0604020202020204" pitchFamily="34" charset="0"/>
              </a:rPr>
              <a:t>Pro</a:t>
            </a:r>
            <a:r>
              <a:rPr lang="lv-LV" sz="1800" b="1" dirty="0">
                <a:cs typeface="Arial" panose="020B0604020202020204" pitchFamily="34" charset="0"/>
              </a:rPr>
              <a:t> </a:t>
            </a:r>
            <a:r>
              <a:rPr lang="lv-LV" sz="1800" dirty="0">
                <a:cs typeface="Arial" panose="020B0604020202020204" pitchFamily="34" charset="0"/>
              </a:rPr>
              <a:t>(izņemot Word, Excel, PPT), var aizvietot ar </a:t>
            </a:r>
            <a:r>
              <a:rPr lang="lv-LV" sz="1800" b="1" dirty="0" err="1">
                <a:cs typeface="Arial" panose="020B0604020202020204" pitchFamily="34" charset="0"/>
              </a:rPr>
              <a:t>Corbel</a:t>
            </a:r>
            <a:r>
              <a:rPr lang="lv-LV" sz="1800" b="1" dirty="0">
                <a:cs typeface="Arial" panose="020B0604020202020204" pitchFamily="34" charset="0"/>
              </a:rPr>
              <a:t> 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650" y="2456335"/>
            <a:ext cx="3714750" cy="3803594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3086" y="2758206"/>
            <a:ext cx="4362540" cy="187963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826977" y="4703885"/>
            <a:ext cx="38422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dirty="0">
                <a:latin typeface="Arial" panose="020B0604020202020204" pitchFamily="34" charset="0"/>
                <a:cs typeface="Arial" panose="020B0604020202020204" pitchFamily="34" charset="0"/>
                <a:hlinkClick r:id="rId5"/>
              </a:rPr>
              <a:t>https://www.wfonts.com/font/corbel</a:t>
            </a:r>
            <a:endParaRPr lang="lv-LV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lv-LV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560975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89285" y="365126"/>
            <a:ext cx="5838092" cy="1325563"/>
          </a:xfrm>
        </p:spPr>
        <p:txBody>
          <a:bodyPr>
            <a:normAutofit/>
          </a:bodyPr>
          <a:lstStyle/>
          <a:p>
            <a:r>
              <a:rPr lang="lv-LV" sz="2800" b="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Oficiālās krāsas 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578" y="1855176"/>
            <a:ext cx="5170617" cy="419239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4195" y="1921475"/>
            <a:ext cx="3153454" cy="31165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461158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89285" y="365126"/>
            <a:ext cx="5838092" cy="1325563"/>
          </a:xfrm>
        </p:spPr>
        <p:txBody>
          <a:bodyPr>
            <a:normAutofit/>
          </a:bodyPr>
          <a:lstStyle/>
          <a:p>
            <a:r>
              <a:rPr lang="lv-LV" sz="2800" b="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Attēlu datu bāze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6738" y="1383100"/>
            <a:ext cx="3412397" cy="516717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052" y="2897193"/>
            <a:ext cx="4911972" cy="317729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48051" y="2066192"/>
            <a:ext cx="54307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dirty="0"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https://www.skyfish.com/p/nordisksamarbejde</a:t>
            </a:r>
            <a:endParaRPr lang="lv-LV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lv-LV" dirty="0"/>
          </a:p>
        </p:txBody>
      </p:sp>
    </p:spTree>
    <p:extLst>
      <p:ext uri="{BB962C8B-B14F-4D97-AF65-F5344CB8AC3E}">
        <p14:creationId xmlns:p14="http://schemas.microsoft.com/office/powerpoint/2010/main" val="45298360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89285" y="365126"/>
            <a:ext cx="5838092" cy="1325563"/>
          </a:xfrm>
        </p:spPr>
        <p:txBody>
          <a:bodyPr>
            <a:normAutofit/>
          </a:bodyPr>
          <a:lstStyle/>
          <a:p>
            <a:r>
              <a:rPr lang="lv-LV" sz="2800" b="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Attēlu datu bāze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573" y="2433043"/>
            <a:ext cx="7544853" cy="325800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799572" y="1909823"/>
            <a:ext cx="17941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  <a:r>
              <a:rPr lang="lv-LV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lv-LV" dirty="0">
                <a:latin typeface="Arial" panose="020B0604020202020204" pitchFamily="34" charset="0"/>
                <a:cs typeface="Arial" panose="020B0604020202020204" pitchFamily="34" charset="0"/>
              </a:rPr>
              <a:t>inscenējums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670780" y="1909823"/>
            <a:ext cx="19389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  <a:r>
              <a:rPr lang="lv-LV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lv-LV" dirty="0">
                <a:latin typeface="Arial" panose="020B0604020202020204" pitchFamily="34" charset="0"/>
                <a:cs typeface="Arial" panose="020B0604020202020204" pitchFamily="34" charset="0"/>
              </a:rPr>
              <a:t>piesātinājums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883348" y="1909823"/>
            <a:ext cx="16886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  <a:r>
              <a:rPr lang="lv-LV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lv-LV" dirty="0">
                <a:latin typeface="Arial" panose="020B0604020202020204" pitchFamily="34" charset="0"/>
                <a:cs typeface="Arial" panose="020B0604020202020204" pitchFamily="34" charset="0"/>
              </a:rPr>
              <a:t>metaforas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754556" y="1909823"/>
            <a:ext cx="16886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  <a:r>
              <a:rPr lang="lv-LV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lv-LV" dirty="0">
                <a:latin typeface="Arial" panose="020B0604020202020204" pitchFamily="34" charset="0"/>
                <a:cs typeface="Arial" panose="020B0604020202020204" pitchFamily="34" charset="0"/>
              </a:rPr>
              <a:t>zibspuldze</a:t>
            </a:r>
          </a:p>
        </p:txBody>
      </p:sp>
    </p:spTree>
    <p:extLst>
      <p:ext uri="{BB962C8B-B14F-4D97-AF65-F5344CB8AC3E}">
        <p14:creationId xmlns:p14="http://schemas.microsoft.com/office/powerpoint/2010/main" val="229040381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89285" y="365126"/>
            <a:ext cx="5838092" cy="1325563"/>
          </a:xfrm>
        </p:spPr>
        <p:txBody>
          <a:bodyPr>
            <a:normAutofit/>
          </a:bodyPr>
          <a:lstStyle/>
          <a:p>
            <a:r>
              <a:rPr lang="lv-LV" sz="2800" b="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Lejupielādējamas ikonas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3645" y="2633392"/>
            <a:ext cx="5889371" cy="334648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720969" y="1987061"/>
            <a:ext cx="42466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dirty="0"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http://design-en.norden.org/infographics</a:t>
            </a:r>
            <a:endParaRPr lang="lv-LV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lv-LV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44779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2776" y="3766458"/>
            <a:ext cx="3150606" cy="236295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21211" y="365126"/>
            <a:ext cx="6194139" cy="1325563"/>
          </a:xfrm>
        </p:spPr>
        <p:txBody>
          <a:bodyPr>
            <a:normAutofit/>
          </a:bodyPr>
          <a:lstStyle/>
          <a:p>
            <a:r>
              <a:rPr lang="lv-LV" altLang="lv-LV" sz="2800" b="1" dirty="0">
                <a:latin typeface="Arial" panose="020B0604020202020204" pitchFamily="34" charset="0"/>
                <a:cs typeface="Arial" panose="020B0604020202020204" pitchFamily="34" charset="0"/>
              </a:rPr>
              <a:t>Kāpēc stāstīt par rezultātiem?</a:t>
            </a:r>
            <a:endParaRPr lang="lv-LV" sz="2600" b="1" dirty="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32127" y="2503962"/>
            <a:ext cx="6998633" cy="4381919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defRPr/>
            </a:pPr>
            <a:r>
              <a:rPr lang="lv-LV" sz="1800" i="1" dirty="0" err="1">
                <a:cs typeface="Arial" panose="020B0604020202020204" pitchFamily="34" charset="0"/>
              </a:rPr>
              <a:t>Nordplus</a:t>
            </a:r>
            <a:r>
              <a:rPr lang="lv-LV" sz="1800" dirty="0">
                <a:cs typeface="Arial" panose="020B0604020202020204" pitchFamily="34" charset="0"/>
              </a:rPr>
              <a:t> projektu gaita, rezultāti un sasniegumi = sabiedriskais labums</a:t>
            </a:r>
          </a:p>
          <a:p>
            <a:pPr>
              <a:lnSpc>
                <a:spcPct val="150000"/>
              </a:lnSpc>
              <a:defRPr/>
            </a:pPr>
            <a:r>
              <a:rPr lang="lv-LV" sz="1800" dirty="0">
                <a:cs typeface="Arial" panose="020B0604020202020204" pitchFamily="34" charset="0"/>
              </a:rPr>
              <a:t>organizācijas tēls</a:t>
            </a:r>
          </a:p>
          <a:p>
            <a:pPr>
              <a:lnSpc>
                <a:spcPct val="150000"/>
              </a:lnSpc>
              <a:defRPr/>
            </a:pPr>
            <a:r>
              <a:rPr lang="lv-LV" sz="1800" dirty="0">
                <a:cs typeface="Arial" panose="020B0604020202020204" pitchFamily="34" charset="0"/>
              </a:rPr>
              <a:t>jaunas sadarbības iespējas nākotnei</a:t>
            </a:r>
          </a:p>
          <a:p>
            <a:pPr>
              <a:lnSpc>
                <a:spcPct val="150000"/>
              </a:lnSpc>
              <a:defRPr/>
            </a:pPr>
            <a:r>
              <a:rPr lang="lv-LV" sz="1800" dirty="0">
                <a:cs typeface="Arial" panose="020B0604020202020204" pitchFamily="34" charset="0"/>
              </a:rPr>
              <a:t>rezultātu plašāka atzīšana</a:t>
            </a:r>
          </a:p>
          <a:p>
            <a:pPr>
              <a:lnSpc>
                <a:spcPct val="150000"/>
              </a:lnSpc>
              <a:defRPr/>
            </a:pPr>
            <a:r>
              <a:rPr lang="lv-LV" sz="1800" dirty="0">
                <a:cs typeface="Arial" panose="020B0604020202020204" pitchFamily="34" charset="0"/>
              </a:rPr>
              <a:t>iedvesma citiem</a:t>
            </a:r>
          </a:p>
          <a:p>
            <a:pPr>
              <a:lnSpc>
                <a:spcPct val="150000"/>
              </a:lnSpc>
              <a:defRPr/>
            </a:pPr>
            <a:r>
              <a:rPr lang="lv-LV" altLang="lv-LV" sz="1800" dirty="0">
                <a:cs typeface="Arial" panose="020B0604020202020204" pitchFamily="34" charset="0"/>
              </a:rPr>
              <a:t>projektu ilgtspēja</a:t>
            </a:r>
          </a:p>
          <a:p>
            <a:pPr>
              <a:lnSpc>
                <a:spcPct val="150000"/>
              </a:lnSpc>
              <a:defRPr/>
            </a:pPr>
            <a:r>
              <a:rPr lang="lv-LV" sz="1800" i="1" dirty="0" err="1">
                <a:cs typeface="Arial" panose="020B0604020202020204" pitchFamily="34" charset="0"/>
              </a:rPr>
              <a:t>Nordplus</a:t>
            </a:r>
            <a:r>
              <a:rPr lang="lv-LV" sz="1800" i="1" dirty="0">
                <a:cs typeface="Arial" panose="020B0604020202020204" pitchFamily="34" charset="0"/>
              </a:rPr>
              <a:t> </a:t>
            </a:r>
            <a:r>
              <a:rPr lang="lv-LV" sz="1800" dirty="0">
                <a:cs typeface="Arial" panose="020B0604020202020204" pitchFamily="34" charset="0"/>
              </a:rPr>
              <a:t>atpazīstamība</a:t>
            </a:r>
          </a:p>
          <a:p>
            <a:pPr>
              <a:defRPr/>
            </a:pPr>
            <a:endParaRPr lang="lv-LV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732127" y="1774160"/>
            <a:ext cx="641834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>
                <a:cs typeface="Arial" panose="020B0604020202020204" pitchFamily="34" charset="0"/>
              </a:rPr>
              <a:t>Sabiedrību informē finansējuma saņēmējs = </a:t>
            </a:r>
            <a:r>
              <a:rPr lang="lv-LV" b="1" u="sng" dirty="0">
                <a:cs typeface="Arial" panose="020B0604020202020204" pitchFamily="34" charset="0"/>
              </a:rPr>
              <a:t>projekta īstenotājs</a:t>
            </a:r>
            <a:r>
              <a:rPr lang="lv-LV" b="1" dirty="0">
                <a:cs typeface="Arial" panose="020B0604020202020204" pitchFamily="34" charset="0"/>
              </a:rPr>
              <a:t> un arī </a:t>
            </a:r>
            <a:r>
              <a:rPr lang="lv-LV" b="1" u="sng" dirty="0">
                <a:cs typeface="Arial" panose="020B0604020202020204" pitchFamily="34" charset="0"/>
              </a:rPr>
              <a:t>partneri</a:t>
            </a:r>
          </a:p>
        </p:txBody>
      </p:sp>
    </p:spTree>
    <p:extLst>
      <p:ext uri="{BB962C8B-B14F-4D97-AF65-F5344CB8AC3E}">
        <p14:creationId xmlns:p14="http://schemas.microsoft.com/office/powerpoint/2010/main" val="267935122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29962" y="356417"/>
            <a:ext cx="4131798" cy="1325563"/>
          </a:xfrm>
        </p:spPr>
        <p:txBody>
          <a:bodyPr>
            <a:normAutofit/>
          </a:bodyPr>
          <a:lstStyle/>
          <a:p>
            <a:r>
              <a:rPr lang="lv-LV" sz="2800" b="1" dirty="0">
                <a:latin typeface="Arial" panose="020B0604020202020204" pitchFamily="34" charset="0"/>
                <a:cs typeface="Arial" panose="020B0604020202020204" pitchFamily="34" charset="0"/>
              </a:rPr>
              <a:t>Bezmaksas rīki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9313" y="1951892"/>
            <a:ext cx="3467225" cy="399170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lv-LV" dirty="0" err="1"/>
              <a:t>Infografikas</a:t>
            </a:r>
            <a:r>
              <a:rPr lang="lv-LV" dirty="0"/>
              <a:t>, bildes, </a:t>
            </a:r>
            <a:r>
              <a:rPr lang="lv-LV" dirty="0" err="1"/>
              <a:t>baneri</a:t>
            </a:r>
            <a:r>
              <a:rPr lang="lv-LV" dirty="0"/>
              <a:t>, apsveikumi, ieraksti, prezentācijas utt.:</a:t>
            </a:r>
            <a:r>
              <a:rPr lang="lv-LV" dirty="0">
                <a:sym typeface="Wingdings" panose="05000000000000000000" pitchFamily="2" charset="2"/>
              </a:rPr>
              <a:t> </a:t>
            </a:r>
            <a:r>
              <a:rPr lang="lv-LV" dirty="0">
                <a:solidFill>
                  <a:srgbClr val="0070C0"/>
                </a:solidFill>
                <a:sym typeface="Wingdings" panose="05000000000000000000" pitchFamily="2" charset="2"/>
                <a:hlinkClick r:id="rId2"/>
              </a:rPr>
              <a:t>WWW.CANVA.COM</a:t>
            </a:r>
            <a:r>
              <a:rPr lang="lv-LV" dirty="0">
                <a:solidFill>
                  <a:srgbClr val="0070C0"/>
                </a:solidFill>
                <a:sym typeface="Wingdings" panose="05000000000000000000" pitchFamily="2" charset="2"/>
              </a:rPr>
              <a:t>   </a:t>
            </a:r>
          </a:p>
          <a:p>
            <a:endParaRPr lang="lv-LV" dirty="0"/>
          </a:p>
          <a:p>
            <a:pPr marL="0" indent="0">
              <a:buNone/>
            </a:pPr>
            <a:r>
              <a:rPr lang="lv-LV" dirty="0"/>
              <a:t>Bilžu bankas: </a:t>
            </a:r>
            <a:r>
              <a:rPr lang="lv-LV" dirty="0">
                <a:hlinkClick r:id="rId3"/>
              </a:rPr>
              <a:t>WWW.FREEPIK.COM</a:t>
            </a:r>
            <a:r>
              <a:rPr lang="lv-LV" dirty="0"/>
              <a:t>  </a:t>
            </a:r>
            <a:r>
              <a:rPr lang="lv-LV" dirty="0">
                <a:hlinkClick r:id="rId4"/>
              </a:rPr>
              <a:t>WWW.MOMENTI.LV</a:t>
            </a:r>
            <a:r>
              <a:rPr lang="lv-LV" dirty="0"/>
              <a:t>  </a:t>
            </a:r>
            <a:r>
              <a:rPr lang="lv-LV" dirty="0">
                <a:hlinkClick r:id="rId5"/>
              </a:rPr>
              <a:t>WWW.PEXELS.COM</a:t>
            </a:r>
            <a:r>
              <a:rPr lang="lv-LV" dirty="0"/>
              <a:t>  </a:t>
            </a:r>
            <a:r>
              <a:rPr lang="lv-LV" dirty="0">
                <a:hlinkClick r:id="rId6"/>
              </a:rPr>
              <a:t>WWW.UNSPLASH.COM</a:t>
            </a:r>
            <a:endParaRPr lang="lv-LV" dirty="0"/>
          </a:p>
          <a:p>
            <a:pPr marL="0" indent="0">
              <a:buNone/>
            </a:pPr>
            <a:r>
              <a:rPr lang="lv-LV" dirty="0">
                <a:hlinkClick r:id="rId7"/>
              </a:rPr>
              <a:t>WWW.PIXABAY.COM</a:t>
            </a:r>
            <a:endParaRPr lang="lv-LV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8277" y="1951892"/>
            <a:ext cx="4939678" cy="27168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600411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76616"/>
            <a:ext cx="7886700" cy="1325563"/>
          </a:xfrm>
        </p:spPr>
        <p:txBody>
          <a:bodyPr>
            <a:normAutofit/>
          </a:bodyPr>
          <a:lstStyle/>
          <a:p>
            <a:pPr algn="ctr"/>
            <a:r>
              <a:rPr lang="lv-LV" sz="2000" b="1" dirty="0">
                <a:latin typeface="Arial" panose="020B0604020202020204" pitchFamily="34" charset="0"/>
                <a:cs typeface="Arial" panose="020B0604020202020204" pitchFamily="34" charset="0"/>
              </a:rPr>
              <a:t>Sīkāka informācija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7A0B0B8-7913-456B-94ED-6E8317F8813E}"/>
              </a:ext>
            </a:extLst>
          </p:cNvPr>
          <p:cNvSpPr txBox="1"/>
          <p:nvPr/>
        </p:nvSpPr>
        <p:spPr>
          <a:xfrm>
            <a:off x="4572000" y="2369735"/>
            <a:ext cx="518160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sz="1600" u="sng" dirty="0">
                <a:solidFill>
                  <a:srgbClr val="0563C1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  <a:hlinkClick r:id="rId2"/>
              </a:rPr>
              <a:t>http://design-en.norden.org/index</a:t>
            </a:r>
            <a:endParaRPr lang="lv-LV" sz="16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lv-LV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7D8069B-6A79-493B-B146-3E66E8AAB20F}"/>
              </a:ext>
            </a:extLst>
          </p:cNvPr>
          <p:cNvSpPr txBox="1"/>
          <p:nvPr/>
        </p:nvSpPr>
        <p:spPr>
          <a:xfrm>
            <a:off x="4255770" y="1866543"/>
            <a:ext cx="44996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lv-LV" dirty="0" err="1"/>
              <a:t>Nordplus</a:t>
            </a:r>
            <a:r>
              <a:rPr lang="lv-LV" dirty="0"/>
              <a:t> </a:t>
            </a:r>
            <a:r>
              <a:rPr lang="lv-LV"/>
              <a:t>dizaina rokasgrāmata:</a:t>
            </a:r>
            <a:endParaRPr lang="lv-LV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481A6CB-F409-4AF4-8C70-FD5C81F9B849}"/>
              </a:ext>
            </a:extLst>
          </p:cNvPr>
          <p:cNvSpPr txBox="1"/>
          <p:nvPr/>
        </p:nvSpPr>
        <p:spPr>
          <a:xfrm>
            <a:off x="4255770" y="2795982"/>
            <a:ext cx="44996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lv-LV" dirty="0"/>
              <a:t>VIAA komunikācijas un programmu publicitātes nodaļas speciālisti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B9C84A1-B6B4-4E80-9A14-C587E6110E1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46819"/>
            <a:ext cx="3907301" cy="2604867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70BA33D0-BAC6-4FEB-953E-633D85FADAD0}"/>
              </a:ext>
            </a:extLst>
          </p:cNvPr>
          <p:cNvSpPr txBox="1"/>
          <p:nvPr/>
        </p:nvSpPr>
        <p:spPr>
          <a:xfrm>
            <a:off x="4255770" y="3868560"/>
            <a:ext cx="44996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lv-LV" dirty="0"/>
              <a:t>VIAA </a:t>
            </a:r>
            <a:r>
              <a:rPr lang="lv-LV" dirty="0" err="1"/>
              <a:t>Facebook</a:t>
            </a:r>
            <a:r>
              <a:rPr lang="lv-LV" dirty="0"/>
              <a:t>, </a:t>
            </a:r>
            <a:r>
              <a:rPr lang="lv-LV" dirty="0" err="1"/>
              <a:t>Twitter</a:t>
            </a:r>
            <a:r>
              <a:rPr lang="lv-LV" dirty="0"/>
              <a:t>, Draugiem.lv</a:t>
            </a:r>
          </a:p>
        </p:txBody>
      </p:sp>
    </p:spTree>
    <p:extLst>
      <p:ext uri="{BB962C8B-B14F-4D97-AF65-F5344CB8AC3E}">
        <p14:creationId xmlns:p14="http://schemas.microsoft.com/office/powerpoint/2010/main" val="4990074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9657" y="1808253"/>
            <a:ext cx="6444343" cy="4557872"/>
          </a:xfrm>
        </p:spPr>
      </p:pic>
      <p:sp>
        <p:nvSpPr>
          <p:cNvPr id="7" name="Rectangle 6"/>
          <p:cNvSpPr/>
          <p:nvPr/>
        </p:nvSpPr>
        <p:spPr>
          <a:xfrm>
            <a:off x="2547257" y="1068030"/>
            <a:ext cx="4572000" cy="55399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lv-LV" altLang="lv-LV" sz="3000" b="1" dirty="0">
                <a:latin typeface="Arial" panose="020B0604020202020204" pitchFamily="34" charset="0"/>
                <a:cs typeface="Arial" panose="020B0604020202020204" pitchFamily="34" charset="0"/>
              </a:rPr>
              <a:t>Ar ko sākt?</a:t>
            </a:r>
            <a:endParaRPr lang="lv-LV" altLang="lv-LV" sz="30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16501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9361" y="2833739"/>
            <a:ext cx="4075989" cy="387621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50606" y="365126"/>
            <a:ext cx="5364744" cy="1325563"/>
          </a:xfrm>
        </p:spPr>
        <p:txBody>
          <a:bodyPr>
            <a:normAutofit/>
          </a:bodyPr>
          <a:lstStyle/>
          <a:p>
            <a:r>
              <a:rPr lang="lv-LV" altLang="lv-LV" sz="2800" b="1" dirty="0">
                <a:latin typeface="Arial" panose="020B0604020202020204" pitchFamily="34" charset="0"/>
                <a:cs typeface="Arial" panose="020B0604020202020204" pitchFamily="34" charset="0"/>
              </a:rPr>
              <a:t>Mērķauditorija</a:t>
            </a:r>
            <a:endParaRPr lang="lv-LV" sz="2600" b="1" dirty="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19251" y="2453191"/>
            <a:ext cx="6819900" cy="3638487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defRPr/>
            </a:pPr>
            <a:r>
              <a:rPr lang="lv-LV" sz="1800" dirty="0">
                <a:cs typeface="Arial" panose="020B0604020202020204" pitchFamily="34" charset="0"/>
              </a:rPr>
              <a:t>jaunieši</a:t>
            </a:r>
          </a:p>
          <a:p>
            <a:pPr>
              <a:lnSpc>
                <a:spcPct val="150000"/>
              </a:lnSpc>
              <a:defRPr/>
            </a:pPr>
            <a:r>
              <a:rPr lang="lv-LV" sz="1800" dirty="0">
                <a:cs typeface="Arial" panose="020B0604020202020204" pitchFamily="34" charset="0"/>
              </a:rPr>
              <a:t>pedagogi</a:t>
            </a:r>
          </a:p>
          <a:p>
            <a:pPr>
              <a:lnSpc>
                <a:spcPct val="150000"/>
              </a:lnSpc>
              <a:defRPr/>
            </a:pPr>
            <a:r>
              <a:rPr lang="lv-LV" sz="1800" dirty="0">
                <a:cs typeface="Arial" panose="020B0604020202020204" pitchFamily="34" charset="0"/>
              </a:rPr>
              <a:t>kolēģi citās iestādēs</a:t>
            </a:r>
          </a:p>
          <a:p>
            <a:pPr>
              <a:lnSpc>
                <a:spcPct val="150000"/>
              </a:lnSpc>
              <a:defRPr/>
            </a:pPr>
            <a:r>
              <a:rPr lang="lv-LV" sz="1800" dirty="0">
                <a:cs typeface="Arial" panose="020B0604020202020204" pitchFamily="34" charset="0"/>
              </a:rPr>
              <a:t>sadarbības partneri</a:t>
            </a:r>
          </a:p>
          <a:p>
            <a:pPr>
              <a:lnSpc>
                <a:spcPct val="150000"/>
              </a:lnSpc>
              <a:defRPr/>
            </a:pPr>
            <a:r>
              <a:rPr lang="lv-LV" sz="1800" dirty="0">
                <a:cs typeface="Arial" panose="020B0604020202020204" pitchFamily="34" charset="0"/>
              </a:rPr>
              <a:t>vietējā sabiedrība</a:t>
            </a:r>
          </a:p>
          <a:p>
            <a:pPr>
              <a:lnSpc>
                <a:spcPct val="150000"/>
              </a:lnSpc>
              <a:defRPr/>
            </a:pPr>
            <a:r>
              <a:rPr lang="lv-LV" sz="1800" dirty="0">
                <a:cs typeface="Arial" panose="020B0604020202020204" pitchFamily="34" charset="0"/>
              </a:rPr>
              <a:t>mediji</a:t>
            </a:r>
          </a:p>
          <a:p>
            <a:pPr>
              <a:lnSpc>
                <a:spcPct val="150000"/>
              </a:lnSpc>
              <a:defRPr/>
            </a:pPr>
            <a:r>
              <a:rPr lang="lv-LV" sz="1800" dirty="0">
                <a:cs typeface="Arial" panose="020B0604020202020204" pitchFamily="34" charset="0"/>
              </a:rPr>
              <a:t>politikas veidotāji</a:t>
            </a:r>
          </a:p>
          <a:p>
            <a:endParaRPr lang="lv-LV" sz="2400" dirty="0"/>
          </a:p>
          <a:p>
            <a:pPr>
              <a:defRPr/>
            </a:pPr>
            <a:endParaRPr lang="lv-LV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925515" y="1690689"/>
            <a:ext cx="603152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/>
              <a:t>identificējiet būtiskāko auditoriju &amp; stāstiet konkrēti viņiem domātu vēstījumu</a:t>
            </a:r>
          </a:p>
          <a:p>
            <a:endParaRPr lang="lv-LV" dirty="0"/>
          </a:p>
        </p:txBody>
      </p:sp>
    </p:spTree>
    <p:extLst>
      <p:ext uri="{BB962C8B-B14F-4D97-AF65-F5344CB8AC3E}">
        <p14:creationId xmlns:p14="http://schemas.microsoft.com/office/powerpoint/2010/main" val="6554938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48608" y="365126"/>
            <a:ext cx="6466742" cy="1325563"/>
          </a:xfrm>
        </p:spPr>
        <p:txBody>
          <a:bodyPr>
            <a:normAutofit/>
          </a:bodyPr>
          <a:lstStyle/>
          <a:p>
            <a:r>
              <a:rPr lang="lv-LV" altLang="lv-LV" sz="2800" b="1" dirty="0">
                <a:latin typeface="Arial" panose="020B0604020202020204" pitchFamily="34" charset="0"/>
                <a:cs typeface="Arial" panose="020B0604020202020204" pitchFamily="34" charset="0"/>
              </a:rPr>
              <a:t>Komunikācijas kanāli un aktivitātes</a:t>
            </a:r>
            <a:endParaRPr lang="lv-LV" sz="2800" b="1" dirty="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35371" y="2039815"/>
            <a:ext cx="6275404" cy="3496658"/>
          </a:xfrm>
        </p:spPr>
        <p:txBody>
          <a:bodyPr>
            <a:normAutofit/>
          </a:bodyPr>
          <a:lstStyle/>
          <a:p>
            <a:r>
              <a:rPr lang="lv-LV" altLang="lv-LV" sz="1900" dirty="0"/>
              <a:t>Informācija savā vai projektu partneru mājaslapā</a:t>
            </a:r>
          </a:p>
          <a:p>
            <a:r>
              <a:rPr lang="lv-LV" altLang="lv-LV" sz="1900" dirty="0"/>
              <a:t>Sociālie mediji</a:t>
            </a:r>
          </a:p>
          <a:p>
            <a:r>
              <a:rPr lang="lv-LV" altLang="lv-LV" sz="1900" dirty="0"/>
              <a:t>Mediju attiecības (preses </a:t>
            </a:r>
            <a:r>
              <a:rPr lang="lv-LV" altLang="lv-LV" sz="1900" dirty="0" err="1"/>
              <a:t>relīzes</a:t>
            </a:r>
            <a:r>
              <a:rPr lang="lv-LV" altLang="lv-LV" sz="1900" dirty="0"/>
              <a:t>, preses brīfingi u.c.)</a:t>
            </a:r>
          </a:p>
          <a:p>
            <a:r>
              <a:rPr lang="lv-LV" altLang="lv-LV" sz="1900" dirty="0"/>
              <a:t>Informatīvie pasākumi (semināri, diskusijas, darba grupas u.c.)</a:t>
            </a:r>
          </a:p>
          <a:p>
            <a:r>
              <a:rPr lang="lv-LV" altLang="lv-LV" sz="1900" dirty="0"/>
              <a:t>Drukātie  un elektroniskie informatīvie materiāli (</a:t>
            </a:r>
            <a:r>
              <a:rPr lang="lv-LV" altLang="lv-LV" sz="1900" dirty="0" err="1"/>
              <a:t>infografikas</a:t>
            </a:r>
            <a:r>
              <a:rPr lang="lv-LV" altLang="lv-LV" sz="1900" dirty="0"/>
              <a:t>, plakāti, brošūras, bukleti u.c.)</a:t>
            </a:r>
          </a:p>
          <a:p>
            <a:r>
              <a:rPr lang="lv-LV" altLang="lv-LV" sz="1900" dirty="0"/>
              <a:t>Reprezentatīvie materiāli (pildspalvas, atstarotāji, uzlīmes u.c.)</a:t>
            </a:r>
          </a:p>
          <a:p>
            <a:r>
              <a:rPr lang="lv-LV" altLang="lv-LV" sz="1900" dirty="0"/>
              <a:t>Pieredzes stāsti (piemēram, VIAA mājaslapai)</a:t>
            </a:r>
          </a:p>
          <a:p>
            <a:endParaRPr lang="lv-LV" sz="2400" dirty="0"/>
          </a:p>
          <a:p>
            <a:pPr marL="0" indent="0">
              <a:buNone/>
              <a:defRPr/>
            </a:pPr>
            <a:endParaRPr lang="lv-LV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67255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00300" y="365126"/>
            <a:ext cx="6115050" cy="1325563"/>
          </a:xfrm>
        </p:spPr>
        <p:txBody>
          <a:bodyPr>
            <a:normAutofit/>
          </a:bodyPr>
          <a:lstStyle/>
          <a:p>
            <a:r>
              <a:rPr lang="lv-LV" altLang="lv-LV" sz="2800" b="1" dirty="0">
                <a:latin typeface="Arial" panose="020B0604020202020204" pitchFamily="34" charset="0"/>
                <a:cs typeface="Arial" panose="020B0604020202020204" pitchFamily="34" charset="0"/>
              </a:rPr>
              <a:t>Pamatinformācija mājaslapā</a:t>
            </a:r>
            <a:endParaRPr lang="lv-LV" sz="2600" b="1" dirty="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62807" y="1943024"/>
            <a:ext cx="7288823" cy="4361060"/>
          </a:xfrm>
        </p:spPr>
        <p:txBody>
          <a:bodyPr>
            <a:normAutofit/>
          </a:bodyPr>
          <a:lstStyle/>
          <a:p>
            <a:pPr marL="784225" indent="-342900">
              <a:buFont typeface="+mj-lt"/>
              <a:buAutoNum type="arabicPeriod"/>
            </a:pPr>
            <a:r>
              <a:rPr lang="lv-LV" altLang="lv-LV" sz="1800" b="1" dirty="0">
                <a:latin typeface="Arial" panose="020B0604020202020204" pitchFamily="34" charset="0"/>
                <a:cs typeface="Arial" panose="020B0604020202020204" pitchFamily="34" charset="0"/>
              </a:rPr>
              <a:t>projekta nosaukums: </a:t>
            </a:r>
            <a:r>
              <a:rPr lang="lv-LV" altLang="lv-LV" sz="1800" i="1" dirty="0">
                <a:latin typeface="Arial" panose="020B0604020202020204" pitchFamily="34" charset="0"/>
                <a:cs typeface="Arial" panose="020B0604020202020204" pitchFamily="34" charset="0"/>
              </a:rPr>
              <a:t>atšifrējiet arī latviski, ja ir tikai angliski</a:t>
            </a:r>
          </a:p>
          <a:p>
            <a:pPr marL="784225" indent="-342900">
              <a:buFont typeface="+mj-lt"/>
              <a:buAutoNum type="arabicPeriod"/>
            </a:pPr>
            <a:r>
              <a:rPr lang="lv-LV" altLang="lv-LV" sz="1800" b="1" dirty="0">
                <a:latin typeface="Arial" panose="020B0604020202020204" pitchFamily="34" charset="0"/>
                <a:cs typeface="Arial" panose="020B0604020202020204" pitchFamily="34" charset="0"/>
              </a:rPr>
              <a:t>projekta Nr. : </a:t>
            </a:r>
            <a:r>
              <a:rPr lang="lv-LV" altLang="lv-LV" sz="1800" i="1" dirty="0">
                <a:latin typeface="Arial" panose="020B0604020202020204" pitchFamily="34" charset="0"/>
                <a:cs typeface="Arial" panose="020B0604020202020204" pitchFamily="34" charset="0"/>
              </a:rPr>
              <a:t>projektam piešķirtais numurs</a:t>
            </a:r>
          </a:p>
          <a:p>
            <a:pPr marL="784225" indent="-342900">
              <a:buFont typeface="+mj-lt"/>
              <a:buAutoNum type="arabicPeriod"/>
            </a:pPr>
            <a:r>
              <a:rPr lang="lv-LV" altLang="lv-LV" sz="1800" b="1" dirty="0">
                <a:latin typeface="Arial" panose="020B0604020202020204" pitchFamily="34" charset="0"/>
                <a:cs typeface="Arial" panose="020B0604020202020204" pitchFamily="34" charset="0"/>
              </a:rPr>
              <a:t>projekta īstenošanas laiks</a:t>
            </a:r>
            <a:r>
              <a:rPr lang="lv-LV" altLang="lv-LV" sz="1800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lv-LV" altLang="lv-LV" sz="1800" i="1" dirty="0">
                <a:latin typeface="Arial" panose="020B0604020202020204" pitchFamily="34" charset="0"/>
                <a:cs typeface="Arial" panose="020B0604020202020204" pitchFamily="34" charset="0"/>
              </a:rPr>
              <a:t>no dd.mm.gg līdz dd.mm.gg</a:t>
            </a:r>
          </a:p>
          <a:p>
            <a:pPr marL="784225" indent="-342900">
              <a:buFont typeface="+mj-lt"/>
              <a:buAutoNum type="arabicPeriod"/>
            </a:pPr>
            <a:r>
              <a:rPr lang="lv-LV" altLang="lv-LV" sz="1800" b="1" dirty="0">
                <a:latin typeface="Arial" panose="020B0604020202020204" pitchFamily="34" charset="0"/>
                <a:cs typeface="Arial" panose="020B0604020202020204" pitchFamily="34" charset="0"/>
              </a:rPr>
              <a:t>projektam piešķirtais finansējums</a:t>
            </a:r>
            <a:r>
              <a:rPr lang="lv-LV" altLang="lv-LV" sz="1800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lv-LV" altLang="lv-LV" sz="1800" i="1" dirty="0">
                <a:latin typeface="Arial" panose="020B0604020202020204" pitchFamily="34" charset="0"/>
                <a:cs typeface="Arial" panose="020B0604020202020204" pitchFamily="34" charset="0"/>
              </a:rPr>
              <a:t>summa EUR</a:t>
            </a:r>
          </a:p>
          <a:p>
            <a:pPr marL="784225" indent="-342900">
              <a:buFont typeface="+mj-lt"/>
              <a:buAutoNum type="arabicPeriod"/>
            </a:pPr>
            <a:r>
              <a:rPr lang="lv-LV" altLang="lv-LV" sz="1800" b="1" dirty="0">
                <a:latin typeface="Arial" panose="020B0604020202020204" pitchFamily="34" charset="0"/>
                <a:cs typeface="Arial" panose="020B0604020202020204" pitchFamily="34" charset="0"/>
              </a:rPr>
              <a:t>projekta mērķi</a:t>
            </a:r>
            <a:r>
              <a:rPr lang="lv-LV" altLang="lv-LV" sz="1800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lv-LV" altLang="lv-LV" sz="1800" i="1" dirty="0">
                <a:latin typeface="Arial" panose="020B0604020202020204" pitchFamily="34" charset="0"/>
                <a:cs typeface="Arial" panose="020B0604020202020204" pitchFamily="34" charset="0"/>
              </a:rPr>
              <a:t>saīsināti no projekta pieteikuma</a:t>
            </a:r>
          </a:p>
          <a:p>
            <a:pPr marL="784225" indent="-342900">
              <a:buFont typeface="+mj-lt"/>
              <a:buAutoNum type="arabicPeriod"/>
            </a:pPr>
            <a:r>
              <a:rPr lang="lv-LV" altLang="lv-LV" sz="1800" b="1" dirty="0">
                <a:latin typeface="Arial" panose="020B0604020202020204" pitchFamily="34" charset="0"/>
                <a:cs typeface="Arial" panose="020B0604020202020204" pitchFamily="34" charset="0"/>
              </a:rPr>
              <a:t>projekta sagaidāmie rezultāti</a:t>
            </a:r>
            <a:r>
              <a:rPr lang="lv-LV" altLang="lv-LV" sz="1800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lv-LV" altLang="lv-LV" sz="1800" i="1" dirty="0">
                <a:latin typeface="Arial" panose="020B0604020202020204" pitchFamily="34" charset="0"/>
                <a:cs typeface="Arial" panose="020B0604020202020204" pitchFamily="34" charset="0"/>
              </a:rPr>
              <a:t>saīsināti no projekta pieteikuma</a:t>
            </a:r>
          </a:p>
          <a:p>
            <a:pPr marL="784225" indent="-342900">
              <a:buFont typeface="+mj-lt"/>
              <a:buAutoNum type="arabicPeriod"/>
            </a:pPr>
            <a:r>
              <a:rPr lang="lv-LV" altLang="lv-LV" sz="1800" b="1" dirty="0">
                <a:latin typeface="Arial" panose="020B0604020202020204" pitchFamily="34" charset="0"/>
                <a:cs typeface="Arial" panose="020B0604020202020204" pitchFamily="34" charset="0"/>
              </a:rPr>
              <a:t>projekta partneri: </a:t>
            </a:r>
            <a:r>
              <a:rPr lang="lv-LV" altLang="lv-LV" sz="1800" i="1" dirty="0">
                <a:latin typeface="Arial" panose="020B0604020202020204" pitchFamily="34" charset="0"/>
                <a:cs typeface="Arial" panose="020B0604020202020204" pitchFamily="34" charset="0"/>
              </a:rPr>
              <a:t>partneru uzskaitījums, t.sk. vietējo un ārvalstu</a:t>
            </a:r>
          </a:p>
          <a:p>
            <a:pPr marL="784225" indent="-342900">
              <a:buFont typeface="+mj-lt"/>
              <a:buAutoNum type="arabicPeriod"/>
            </a:pPr>
            <a:r>
              <a:rPr lang="lv-LV" altLang="lv-LV" sz="1800" b="1" dirty="0">
                <a:latin typeface="Arial" panose="020B0604020202020204" pitchFamily="34" charset="0"/>
                <a:cs typeface="Arial" panose="020B0604020202020204" pitchFamily="34" charset="0"/>
              </a:rPr>
              <a:t>projekta kontaktpersona</a:t>
            </a:r>
            <a:r>
              <a:rPr lang="lv-LV" altLang="lv-LV" sz="1800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lv-LV" altLang="lv-LV" sz="1800" i="1" dirty="0">
                <a:latin typeface="Arial" panose="020B0604020202020204" pitchFamily="34" charset="0"/>
                <a:cs typeface="Arial" panose="020B0604020202020204" pitchFamily="34" charset="0"/>
              </a:rPr>
              <a:t>projekta vadītāja vārds, uzvārds, kontakti</a:t>
            </a:r>
          </a:p>
        </p:txBody>
      </p:sp>
    </p:spTree>
    <p:extLst>
      <p:ext uri="{BB962C8B-B14F-4D97-AF65-F5344CB8AC3E}">
        <p14:creationId xmlns:p14="http://schemas.microsoft.com/office/powerpoint/2010/main" val="30349072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50606" y="365126"/>
            <a:ext cx="5364744" cy="1325563"/>
          </a:xfrm>
        </p:spPr>
        <p:txBody>
          <a:bodyPr>
            <a:normAutofit/>
          </a:bodyPr>
          <a:lstStyle/>
          <a:p>
            <a:r>
              <a:rPr lang="lv-LV" altLang="lv-LV" sz="2800" b="1" dirty="0">
                <a:latin typeface="Arial" panose="020B0604020202020204" pitchFamily="34" charset="0"/>
                <a:cs typeface="Arial" panose="020B0604020202020204" pitchFamily="34" charset="0"/>
              </a:rPr>
              <a:t>Sociālie mediji</a:t>
            </a:r>
            <a:endParaRPr lang="lv-LV" sz="2600" b="1" dirty="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972" y="1978269"/>
            <a:ext cx="3732544" cy="3877408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lv-LV" sz="1800" dirty="0" err="1">
                <a:cs typeface="Arial" panose="020B0604020202020204" pitchFamily="34" charset="0"/>
              </a:rPr>
              <a:t>Facebook</a:t>
            </a:r>
            <a:r>
              <a:rPr lang="lv-LV" sz="1800" dirty="0">
                <a:cs typeface="Arial" panose="020B0604020202020204" pitchFamily="34" charset="0"/>
              </a:rPr>
              <a:t>, </a:t>
            </a:r>
            <a:r>
              <a:rPr lang="lv-LV" sz="1800" dirty="0" err="1">
                <a:cs typeface="Arial" panose="020B0604020202020204" pitchFamily="34" charset="0"/>
              </a:rPr>
              <a:t>Instagram</a:t>
            </a:r>
            <a:r>
              <a:rPr lang="lv-LV" sz="1800" dirty="0">
                <a:cs typeface="Arial" panose="020B0604020202020204" pitchFamily="34" charset="0"/>
              </a:rPr>
              <a:t>, </a:t>
            </a:r>
            <a:r>
              <a:rPr lang="lv-LV" sz="1800" dirty="0" err="1">
                <a:cs typeface="Arial" panose="020B0604020202020204" pitchFamily="34" charset="0"/>
              </a:rPr>
              <a:t>Twitter</a:t>
            </a:r>
            <a:r>
              <a:rPr lang="lv-LV" sz="1800" dirty="0">
                <a:cs typeface="Arial" panose="020B0604020202020204" pitchFamily="34" charset="0"/>
              </a:rPr>
              <a:t>, </a:t>
            </a:r>
            <a:r>
              <a:rPr lang="lv-LV" sz="1800" dirty="0" err="1">
                <a:cs typeface="Arial" panose="020B0604020202020204" pitchFamily="34" charset="0"/>
              </a:rPr>
              <a:t>Youtube</a:t>
            </a:r>
            <a:r>
              <a:rPr lang="lv-LV" sz="1800" dirty="0">
                <a:cs typeface="Arial" panose="020B0604020202020204" pitchFamily="34" charset="0"/>
              </a:rPr>
              <a:t>, </a:t>
            </a:r>
            <a:r>
              <a:rPr lang="lv-LV" sz="1800" dirty="0" err="1">
                <a:cs typeface="Arial" panose="020B0604020202020204" pitchFamily="34" charset="0"/>
              </a:rPr>
              <a:t>Flickr</a:t>
            </a:r>
            <a:r>
              <a:rPr lang="lv-LV" sz="1800" dirty="0">
                <a:cs typeface="Arial" panose="020B0604020202020204" pitchFamily="34" charset="0"/>
              </a:rPr>
              <a:t>, u.c.</a:t>
            </a:r>
          </a:p>
          <a:p>
            <a:pPr>
              <a:defRPr/>
            </a:pPr>
            <a:endParaRPr lang="lv-LV" sz="1800" dirty="0">
              <a:cs typeface="Arial" panose="020B0604020202020204" pitchFamily="34" charset="0"/>
            </a:endParaRPr>
          </a:p>
          <a:p>
            <a:pPr>
              <a:defRPr/>
            </a:pPr>
            <a:r>
              <a:rPr lang="lv-LV" sz="1800" dirty="0">
                <a:cs typeface="Arial" panose="020B0604020202020204" pitchFamily="34" charset="0"/>
              </a:rPr>
              <a:t>Var lietot savas institūcijas esošos sociālo tīklu kontus</a:t>
            </a:r>
          </a:p>
          <a:p>
            <a:pPr>
              <a:defRPr/>
            </a:pPr>
            <a:endParaRPr lang="lv-LV" sz="1800" dirty="0">
              <a:cs typeface="Arial" panose="020B0604020202020204" pitchFamily="34" charset="0"/>
            </a:endParaRPr>
          </a:p>
          <a:p>
            <a:pPr>
              <a:defRPr/>
            </a:pPr>
            <a:r>
              <a:rPr lang="lv-LV" sz="1800" dirty="0">
                <a:cs typeface="Arial" panose="020B0604020202020204" pitchFamily="34" charset="0"/>
              </a:rPr>
              <a:t>Regulāri papildiniet ar aktuālo saturu</a:t>
            </a:r>
          </a:p>
          <a:p>
            <a:pPr>
              <a:defRPr/>
            </a:pPr>
            <a:endParaRPr lang="lv-LV" sz="1800" dirty="0">
              <a:cs typeface="Arial" panose="020B0604020202020204" pitchFamily="34" charset="0"/>
            </a:endParaRPr>
          </a:p>
          <a:p>
            <a:pPr>
              <a:defRPr/>
            </a:pPr>
            <a:r>
              <a:rPr lang="lv-LV" sz="1800" dirty="0">
                <a:cs typeface="Arial" panose="020B0604020202020204" pitchFamily="34" charset="0"/>
              </a:rPr>
              <a:t>Lietojiet vizuālo komunikāciju – foto un video</a:t>
            </a:r>
          </a:p>
          <a:p>
            <a:pPr marL="0" indent="0">
              <a:buNone/>
              <a:defRPr/>
            </a:pPr>
            <a:endParaRPr lang="lv-LV" altLang="lv-LV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2672" y="1455131"/>
            <a:ext cx="3972678" cy="50160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027460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3563438" y="347709"/>
            <a:ext cx="4951912" cy="1325563"/>
          </a:xfrm>
        </p:spPr>
        <p:txBody>
          <a:bodyPr>
            <a:normAutofit/>
          </a:bodyPr>
          <a:lstStyle/>
          <a:p>
            <a:r>
              <a:rPr lang="lv-LV" altLang="lv-LV" sz="2800" b="1" dirty="0">
                <a:latin typeface="Arial" panose="020B0604020202020204" pitchFamily="34" charset="0"/>
                <a:cs typeface="Arial" panose="020B0604020202020204" pitchFamily="34" charset="0"/>
              </a:rPr>
              <a:t>Sociālie mediji</a:t>
            </a:r>
            <a:endParaRPr lang="lv-LV" sz="2600" b="1" dirty="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483578" y="1846385"/>
            <a:ext cx="4135859" cy="4347371"/>
          </a:xfrm>
        </p:spPr>
        <p:txBody>
          <a:bodyPr>
            <a:normAutofit fontScale="77500" lnSpcReduction="20000"/>
          </a:bodyPr>
          <a:lstStyle/>
          <a:p>
            <a:pPr marL="0" indent="0">
              <a:lnSpc>
                <a:spcPct val="170000"/>
              </a:lnSpc>
              <a:buNone/>
            </a:pPr>
            <a:r>
              <a:rPr lang="lv-LV" sz="2600" b="1" dirty="0"/>
              <a:t>Tips &amp; </a:t>
            </a:r>
            <a:r>
              <a:rPr lang="lv-LV" sz="2600" b="1" dirty="0" err="1"/>
              <a:t>tricks</a:t>
            </a:r>
            <a:r>
              <a:rPr lang="lv-LV" sz="2600" b="1" dirty="0"/>
              <a:t> </a:t>
            </a:r>
          </a:p>
          <a:p>
            <a:pPr>
              <a:lnSpc>
                <a:spcPct val="170000"/>
              </a:lnSpc>
            </a:pPr>
            <a:r>
              <a:rPr lang="lv-LV" sz="2300" dirty="0"/>
              <a:t>Vienots </a:t>
            </a:r>
            <a:r>
              <a:rPr lang="lv-LV" sz="2300" dirty="0" err="1"/>
              <a:t>tēmturis</a:t>
            </a:r>
            <a:r>
              <a:rPr lang="lv-LV" sz="2300" dirty="0"/>
              <a:t> (</a:t>
            </a:r>
            <a:r>
              <a:rPr lang="lv-LV" sz="2300" i="1" dirty="0" err="1"/>
              <a:t>hashtag</a:t>
            </a:r>
            <a:r>
              <a:rPr lang="lv-LV" sz="2300" dirty="0"/>
              <a:t>) </a:t>
            </a:r>
            <a:r>
              <a:rPr lang="lv-LV" sz="2300" dirty="0">
                <a:sym typeface="Wingdings" panose="05000000000000000000" pitchFamily="2" charset="2"/>
              </a:rPr>
              <a:t> </a:t>
            </a:r>
            <a:r>
              <a:rPr lang="lv-LV" sz="2300" dirty="0">
                <a:solidFill>
                  <a:srgbClr val="0070C0"/>
                </a:solidFill>
                <a:sym typeface="Wingdings" panose="05000000000000000000" pitchFamily="2" charset="2"/>
              </a:rPr>
              <a:t>#</a:t>
            </a:r>
            <a:r>
              <a:rPr lang="lv-LV" sz="2300" dirty="0" err="1">
                <a:solidFill>
                  <a:srgbClr val="0070C0"/>
                </a:solidFill>
                <a:sym typeface="Wingdings" panose="05000000000000000000" pitchFamily="2" charset="2"/>
              </a:rPr>
              <a:t>Nordplus</a:t>
            </a:r>
            <a:endParaRPr lang="lv-LV" sz="2300" dirty="0">
              <a:solidFill>
                <a:srgbClr val="0070C0"/>
              </a:solidFill>
              <a:sym typeface="Wingdings" panose="05000000000000000000" pitchFamily="2" charset="2"/>
            </a:endParaRPr>
          </a:p>
          <a:p>
            <a:pPr>
              <a:lnSpc>
                <a:spcPct val="170000"/>
              </a:lnSpc>
            </a:pPr>
            <a:r>
              <a:rPr lang="lv-LV" sz="2300" dirty="0">
                <a:sym typeface="Wingdings" panose="05000000000000000000" pitchFamily="2" charset="2"/>
              </a:rPr>
              <a:t>@</a:t>
            </a:r>
            <a:r>
              <a:rPr lang="lv-LV" sz="2300" i="1" dirty="0" err="1">
                <a:sym typeface="Wingdings" panose="05000000000000000000" pitchFamily="2" charset="2"/>
              </a:rPr>
              <a:t>tagot</a:t>
            </a:r>
            <a:r>
              <a:rPr lang="lv-LV" sz="2300" dirty="0">
                <a:sym typeface="Wingdings" panose="05000000000000000000" pitchFamily="2" charset="2"/>
              </a:rPr>
              <a:t> partnerus  iestādes, personas </a:t>
            </a:r>
            <a:endParaRPr lang="lv-LV" sz="2300" dirty="0">
              <a:solidFill>
                <a:srgbClr val="0070C0"/>
              </a:solidFill>
              <a:sym typeface="Wingdings" panose="05000000000000000000" pitchFamily="2" charset="2"/>
            </a:endParaRPr>
          </a:p>
          <a:p>
            <a:pPr>
              <a:lnSpc>
                <a:spcPct val="170000"/>
              </a:lnSpc>
            </a:pPr>
            <a:r>
              <a:rPr lang="lv-LV" sz="2300" dirty="0">
                <a:sym typeface="Wingdings" panose="05000000000000000000" pitchFamily="2" charset="2"/>
              </a:rPr>
              <a:t>ja </a:t>
            </a:r>
            <a:r>
              <a:rPr lang="lv-LV" sz="2300" i="1" dirty="0" err="1">
                <a:sym typeface="Wingdings" panose="05000000000000000000" pitchFamily="2" charset="2"/>
              </a:rPr>
              <a:t>share</a:t>
            </a:r>
            <a:r>
              <a:rPr lang="lv-LV" sz="2300" dirty="0">
                <a:sym typeface="Wingdings" panose="05000000000000000000" pitchFamily="2" charset="2"/>
              </a:rPr>
              <a:t>, tad ar īsu komentāru</a:t>
            </a:r>
          </a:p>
          <a:p>
            <a:pPr>
              <a:lnSpc>
                <a:spcPct val="120000"/>
              </a:lnSpc>
            </a:pPr>
            <a:r>
              <a:rPr lang="lv-LV" sz="2300" dirty="0" err="1">
                <a:sym typeface="Wingdings" panose="05000000000000000000" pitchFamily="2" charset="2"/>
              </a:rPr>
              <a:t>pavadteksts</a:t>
            </a:r>
            <a:r>
              <a:rPr lang="lv-LV" sz="2300" dirty="0">
                <a:sym typeface="Wingdings" panose="05000000000000000000" pitchFamily="2" charset="2"/>
              </a:rPr>
              <a:t>  jo īsāk, jo labāk + saite, kur ir vairāk info (</a:t>
            </a:r>
            <a:r>
              <a:rPr lang="lv-LV" sz="2300" i="1" dirty="0">
                <a:sym typeface="Wingdings" panose="05000000000000000000" pitchFamily="2" charset="2"/>
              </a:rPr>
              <a:t>bitly.com</a:t>
            </a:r>
            <a:r>
              <a:rPr lang="lv-LV" sz="2300" dirty="0">
                <a:sym typeface="Wingdings" panose="05000000000000000000" pitchFamily="2" charset="2"/>
              </a:rPr>
              <a:t>)</a:t>
            </a:r>
          </a:p>
          <a:p>
            <a:pPr>
              <a:lnSpc>
                <a:spcPct val="170000"/>
              </a:lnSpc>
            </a:pPr>
            <a:r>
              <a:rPr lang="lv-LV" sz="2300" dirty="0">
                <a:sym typeface="Wingdings" panose="05000000000000000000" pitchFamily="2" charset="2"/>
              </a:rPr>
              <a:t>regularitāte (vēlams ne mazāk kā 1x nedēļā)</a:t>
            </a:r>
          </a:p>
          <a:p>
            <a:pPr>
              <a:lnSpc>
                <a:spcPct val="170000"/>
              </a:lnSpc>
            </a:pPr>
            <a:r>
              <a:rPr lang="lv-LV" sz="2300" dirty="0" err="1">
                <a:sym typeface="Wingdings" panose="05000000000000000000" pitchFamily="2" charset="2"/>
              </a:rPr>
              <a:t>interakcija</a:t>
            </a:r>
            <a:r>
              <a:rPr lang="lv-LV" sz="2300" dirty="0">
                <a:sym typeface="Wingdings" panose="05000000000000000000" pitchFamily="2" charset="2"/>
              </a:rPr>
              <a:t> (</a:t>
            </a:r>
            <a:r>
              <a:rPr lang="lv-LV" sz="2300" i="1" dirty="0" err="1">
                <a:sym typeface="Wingdings" panose="05000000000000000000" pitchFamily="2" charset="2"/>
              </a:rPr>
              <a:t>like</a:t>
            </a:r>
            <a:r>
              <a:rPr lang="lv-LV" sz="2300" i="1" dirty="0">
                <a:sym typeface="Wingdings" panose="05000000000000000000" pitchFamily="2" charset="2"/>
              </a:rPr>
              <a:t>, </a:t>
            </a:r>
            <a:r>
              <a:rPr lang="lv-LV" sz="2300" i="1" dirty="0" err="1">
                <a:sym typeface="Wingdings" panose="05000000000000000000" pitchFamily="2" charset="2"/>
              </a:rPr>
              <a:t>share</a:t>
            </a:r>
            <a:r>
              <a:rPr lang="lv-LV" sz="2300" i="1" dirty="0">
                <a:sym typeface="Wingdings" panose="05000000000000000000" pitchFamily="2" charset="2"/>
              </a:rPr>
              <a:t>, </a:t>
            </a:r>
            <a:r>
              <a:rPr lang="lv-LV" sz="2300" i="1" dirty="0" err="1">
                <a:sym typeface="Wingdings" panose="05000000000000000000" pitchFamily="2" charset="2"/>
              </a:rPr>
              <a:t>comment</a:t>
            </a:r>
            <a:r>
              <a:rPr lang="lv-LV" sz="2300" dirty="0">
                <a:sym typeface="Wingdings" panose="05000000000000000000" pitchFamily="2" charset="2"/>
              </a:rPr>
              <a:t>)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6612" y="1580204"/>
            <a:ext cx="4101628" cy="48797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030637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3578" y="1846385"/>
            <a:ext cx="4135859" cy="4347371"/>
          </a:xfrm>
        </p:spPr>
        <p:txBody>
          <a:bodyPr>
            <a:normAutofit fontScale="77500" lnSpcReduction="20000"/>
          </a:bodyPr>
          <a:lstStyle/>
          <a:p>
            <a:pPr marL="0" indent="0">
              <a:lnSpc>
                <a:spcPct val="170000"/>
              </a:lnSpc>
              <a:buNone/>
            </a:pPr>
            <a:r>
              <a:rPr lang="lv-LV" sz="2600" b="1" dirty="0"/>
              <a:t>Tips &amp; </a:t>
            </a:r>
            <a:r>
              <a:rPr lang="lv-LV" sz="2600" b="1" dirty="0" err="1"/>
              <a:t>tricks</a:t>
            </a:r>
            <a:r>
              <a:rPr lang="lv-LV" sz="2600" b="1" dirty="0"/>
              <a:t> </a:t>
            </a:r>
          </a:p>
          <a:p>
            <a:pPr>
              <a:lnSpc>
                <a:spcPct val="170000"/>
              </a:lnSpc>
            </a:pPr>
            <a:r>
              <a:rPr lang="lv-LV" sz="2300" dirty="0"/>
              <a:t>Vienots </a:t>
            </a:r>
            <a:r>
              <a:rPr lang="lv-LV" sz="2300" dirty="0" err="1"/>
              <a:t>tēmturis</a:t>
            </a:r>
            <a:r>
              <a:rPr lang="lv-LV" sz="2300" dirty="0"/>
              <a:t> (</a:t>
            </a:r>
            <a:r>
              <a:rPr lang="lv-LV" sz="2300" i="1" dirty="0" err="1"/>
              <a:t>hashtag</a:t>
            </a:r>
            <a:r>
              <a:rPr lang="lv-LV" sz="2300" dirty="0"/>
              <a:t>) </a:t>
            </a:r>
            <a:r>
              <a:rPr lang="lv-LV" sz="2300" dirty="0">
                <a:sym typeface="Wingdings" panose="05000000000000000000" pitchFamily="2" charset="2"/>
              </a:rPr>
              <a:t> </a:t>
            </a:r>
            <a:r>
              <a:rPr lang="lv-LV" sz="2300" dirty="0">
                <a:solidFill>
                  <a:srgbClr val="0070C0"/>
                </a:solidFill>
                <a:sym typeface="Wingdings" panose="05000000000000000000" pitchFamily="2" charset="2"/>
              </a:rPr>
              <a:t>#</a:t>
            </a:r>
            <a:r>
              <a:rPr lang="lv-LV" sz="2300" dirty="0" err="1">
                <a:solidFill>
                  <a:srgbClr val="0070C0"/>
                </a:solidFill>
                <a:sym typeface="Wingdings" panose="05000000000000000000" pitchFamily="2" charset="2"/>
              </a:rPr>
              <a:t>Nordplus</a:t>
            </a:r>
            <a:endParaRPr lang="lv-LV" sz="2300" dirty="0">
              <a:solidFill>
                <a:srgbClr val="0070C0"/>
              </a:solidFill>
              <a:sym typeface="Wingdings" panose="05000000000000000000" pitchFamily="2" charset="2"/>
            </a:endParaRPr>
          </a:p>
          <a:p>
            <a:pPr>
              <a:lnSpc>
                <a:spcPct val="170000"/>
              </a:lnSpc>
            </a:pPr>
            <a:r>
              <a:rPr lang="lv-LV" sz="2300" dirty="0">
                <a:sym typeface="Wingdings" panose="05000000000000000000" pitchFamily="2" charset="2"/>
              </a:rPr>
              <a:t>@</a:t>
            </a:r>
            <a:r>
              <a:rPr lang="lv-LV" sz="2300" i="1" dirty="0" err="1">
                <a:sym typeface="Wingdings" panose="05000000000000000000" pitchFamily="2" charset="2"/>
              </a:rPr>
              <a:t>tagot</a:t>
            </a:r>
            <a:r>
              <a:rPr lang="lv-LV" sz="2300" dirty="0">
                <a:sym typeface="Wingdings" panose="05000000000000000000" pitchFamily="2" charset="2"/>
              </a:rPr>
              <a:t> partnerus  iestādes, personas </a:t>
            </a:r>
            <a:endParaRPr lang="lv-LV" sz="2300" dirty="0">
              <a:solidFill>
                <a:srgbClr val="0070C0"/>
              </a:solidFill>
              <a:sym typeface="Wingdings" panose="05000000000000000000" pitchFamily="2" charset="2"/>
            </a:endParaRPr>
          </a:p>
          <a:p>
            <a:pPr>
              <a:lnSpc>
                <a:spcPct val="170000"/>
              </a:lnSpc>
            </a:pPr>
            <a:r>
              <a:rPr lang="lv-LV" sz="2300" dirty="0">
                <a:sym typeface="Wingdings" panose="05000000000000000000" pitchFamily="2" charset="2"/>
              </a:rPr>
              <a:t>ja </a:t>
            </a:r>
            <a:r>
              <a:rPr lang="lv-LV" sz="2300" i="1" dirty="0" err="1">
                <a:sym typeface="Wingdings" panose="05000000000000000000" pitchFamily="2" charset="2"/>
              </a:rPr>
              <a:t>share</a:t>
            </a:r>
            <a:r>
              <a:rPr lang="lv-LV" sz="2300" dirty="0">
                <a:sym typeface="Wingdings" panose="05000000000000000000" pitchFamily="2" charset="2"/>
              </a:rPr>
              <a:t>, tad ar īsu komentāru</a:t>
            </a:r>
          </a:p>
          <a:p>
            <a:pPr>
              <a:lnSpc>
                <a:spcPct val="120000"/>
              </a:lnSpc>
            </a:pPr>
            <a:r>
              <a:rPr lang="lv-LV" sz="2300" dirty="0" err="1">
                <a:sym typeface="Wingdings" panose="05000000000000000000" pitchFamily="2" charset="2"/>
              </a:rPr>
              <a:t>pavadteksts</a:t>
            </a:r>
            <a:r>
              <a:rPr lang="lv-LV" sz="2300" dirty="0">
                <a:sym typeface="Wingdings" panose="05000000000000000000" pitchFamily="2" charset="2"/>
              </a:rPr>
              <a:t>  jo īsāk, jo labāk + saite, kur ir vairāk info (</a:t>
            </a:r>
            <a:r>
              <a:rPr lang="lv-LV" sz="2300" i="1" dirty="0">
                <a:sym typeface="Wingdings" panose="05000000000000000000" pitchFamily="2" charset="2"/>
              </a:rPr>
              <a:t>bitly.com</a:t>
            </a:r>
            <a:r>
              <a:rPr lang="lv-LV" sz="2300" dirty="0">
                <a:sym typeface="Wingdings" panose="05000000000000000000" pitchFamily="2" charset="2"/>
              </a:rPr>
              <a:t>)</a:t>
            </a:r>
          </a:p>
          <a:p>
            <a:pPr>
              <a:lnSpc>
                <a:spcPct val="170000"/>
              </a:lnSpc>
            </a:pPr>
            <a:r>
              <a:rPr lang="lv-LV" sz="2300" dirty="0">
                <a:sym typeface="Wingdings" panose="05000000000000000000" pitchFamily="2" charset="2"/>
              </a:rPr>
              <a:t>regularitāte (vēlams ne mazāk kā 1x nedēļā)</a:t>
            </a:r>
          </a:p>
          <a:p>
            <a:pPr>
              <a:lnSpc>
                <a:spcPct val="170000"/>
              </a:lnSpc>
            </a:pPr>
            <a:r>
              <a:rPr lang="lv-LV" sz="2300" dirty="0" err="1">
                <a:sym typeface="Wingdings" panose="05000000000000000000" pitchFamily="2" charset="2"/>
              </a:rPr>
              <a:t>interakcija</a:t>
            </a:r>
            <a:r>
              <a:rPr lang="lv-LV" sz="2300" dirty="0">
                <a:sym typeface="Wingdings" panose="05000000000000000000" pitchFamily="2" charset="2"/>
              </a:rPr>
              <a:t> (</a:t>
            </a:r>
            <a:r>
              <a:rPr lang="lv-LV" sz="2300" i="1" dirty="0" err="1">
                <a:sym typeface="Wingdings" panose="05000000000000000000" pitchFamily="2" charset="2"/>
              </a:rPr>
              <a:t>like</a:t>
            </a:r>
            <a:r>
              <a:rPr lang="lv-LV" sz="2300" i="1" dirty="0">
                <a:sym typeface="Wingdings" panose="05000000000000000000" pitchFamily="2" charset="2"/>
              </a:rPr>
              <a:t>, </a:t>
            </a:r>
            <a:r>
              <a:rPr lang="lv-LV" sz="2300" i="1" dirty="0" err="1">
                <a:sym typeface="Wingdings" panose="05000000000000000000" pitchFamily="2" charset="2"/>
              </a:rPr>
              <a:t>share</a:t>
            </a:r>
            <a:r>
              <a:rPr lang="lv-LV" sz="2300" i="1" dirty="0">
                <a:sym typeface="Wingdings" panose="05000000000000000000" pitchFamily="2" charset="2"/>
              </a:rPr>
              <a:t>, </a:t>
            </a:r>
            <a:r>
              <a:rPr lang="lv-LV" sz="2300" i="1" dirty="0" err="1">
                <a:sym typeface="Wingdings" panose="05000000000000000000" pitchFamily="2" charset="2"/>
              </a:rPr>
              <a:t>comment</a:t>
            </a:r>
            <a:r>
              <a:rPr lang="lv-LV" sz="2300" dirty="0">
                <a:sym typeface="Wingdings" panose="05000000000000000000" pitchFamily="2" charset="2"/>
              </a:rPr>
              <a:t>)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3563438" y="347709"/>
            <a:ext cx="4951912" cy="1325563"/>
          </a:xfrm>
        </p:spPr>
        <p:txBody>
          <a:bodyPr>
            <a:normAutofit/>
          </a:bodyPr>
          <a:lstStyle/>
          <a:p>
            <a:r>
              <a:rPr lang="lv-LV" altLang="lv-LV" sz="2800" b="1" dirty="0">
                <a:latin typeface="Arial" panose="020B0604020202020204" pitchFamily="34" charset="0"/>
                <a:cs typeface="Arial" panose="020B0604020202020204" pitchFamily="34" charset="0"/>
              </a:rPr>
              <a:t>Sociālie mediji</a:t>
            </a:r>
            <a:endParaRPr lang="lv-LV" sz="2600" b="1" dirty="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9437" y="1547447"/>
            <a:ext cx="4254705" cy="4809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20030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1625</TotalTime>
  <Words>794</Words>
  <Application>Microsoft Office PowerPoint</Application>
  <PresentationFormat>On-screen Show (4:3)</PresentationFormat>
  <Paragraphs>129</Paragraphs>
  <Slides>21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5" baseType="lpstr">
      <vt:lpstr>Arial</vt:lpstr>
      <vt:lpstr>Calibri</vt:lpstr>
      <vt:lpstr>Calibri Light</vt:lpstr>
      <vt:lpstr>Office Theme</vt:lpstr>
      <vt:lpstr>Nordplus  projektu atpazīstamības veidošana un rezultātu izplatīšana</vt:lpstr>
      <vt:lpstr>Kāpēc stāstīt par rezultātiem?</vt:lpstr>
      <vt:lpstr>PowerPoint Presentation</vt:lpstr>
      <vt:lpstr>Mērķauditorija</vt:lpstr>
      <vt:lpstr>Komunikācijas kanāli un aktivitātes</vt:lpstr>
      <vt:lpstr>Pamatinformācija mājaslapā</vt:lpstr>
      <vt:lpstr>Sociālie mediji</vt:lpstr>
      <vt:lpstr>Sociālie mediji</vt:lpstr>
      <vt:lpstr>Sociālie mediji</vt:lpstr>
      <vt:lpstr>Mediju attiecības</vt:lpstr>
      <vt:lpstr>Ko stāstīt un rādīt medijiem?</vt:lpstr>
      <vt:lpstr>Ko stāstīt un rādīt medijiem?</vt:lpstr>
      <vt:lpstr>Komunikācijas apliecinājumi</vt:lpstr>
      <vt:lpstr>Vizuālās identitātes prasības</vt:lpstr>
      <vt:lpstr>Programmas logo</vt:lpstr>
      <vt:lpstr>Oficiālās krāsas </vt:lpstr>
      <vt:lpstr>Attēlu datu bāze</vt:lpstr>
      <vt:lpstr>Attēlu datu bāze</vt:lpstr>
      <vt:lpstr>Lejupielādējamas ikonas</vt:lpstr>
      <vt:lpstr>Bezmaksas rīki</vt:lpstr>
      <vt:lpstr>Sīkāka informācija</vt:lpstr>
    </vt:vector>
  </TitlesOfParts>
  <Company>VIAA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Dace Kosa</dc:creator>
  <cp:lastModifiedBy>Elīna Līva Rudāne</cp:lastModifiedBy>
  <cp:revision>93</cp:revision>
  <cp:lastPrinted>2020-09-22T14:59:20Z</cp:lastPrinted>
  <dcterms:created xsi:type="dcterms:W3CDTF">2017-03-17T07:53:29Z</dcterms:created>
  <dcterms:modified xsi:type="dcterms:W3CDTF">2021-08-25T13:21:45Z</dcterms:modified>
</cp:coreProperties>
</file>