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92" r:id="rId3"/>
    <p:sldId id="325" r:id="rId4"/>
    <p:sldId id="257" r:id="rId5"/>
    <p:sldId id="326" r:id="rId6"/>
    <p:sldId id="327" r:id="rId7"/>
    <p:sldId id="259" r:id="rId8"/>
    <p:sldId id="286" r:id="rId9"/>
    <p:sldId id="287" r:id="rId10"/>
    <p:sldId id="328" r:id="rId11"/>
    <p:sldId id="294" r:id="rId12"/>
    <p:sldId id="277" r:id="rId13"/>
    <p:sldId id="296" r:id="rId14"/>
    <p:sldId id="314" r:id="rId15"/>
    <p:sldId id="298" r:id="rId16"/>
    <p:sldId id="299" r:id="rId17"/>
    <p:sldId id="305" r:id="rId18"/>
    <p:sldId id="334" r:id="rId19"/>
    <p:sldId id="335" r:id="rId20"/>
    <p:sldId id="316" r:id="rId21"/>
    <p:sldId id="348" r:id="rId22"/>
    <p:sldId id="349" r:id="rId23"/>
    <p:sldId id="350" r:id="rId24"/>
    <p:sldId id="346" r:id="rId25"/>
    <p:sldId id="310" r:id="rId26"/>
    <p:sldId id="311" r:id="rId27"/>
    <p:sldId id="312" r:id="rId28"/>
    <p:sldId id="351" r:id="rId29"/>
    <p:sldId id="352" r:id="rId30"/>
    <p:sldId id="262" r:id="rId31"/>
    <p:sldId id="264" r:id="rId32"/>
    <p:sldId id="270" r:id="rId33"/>
    <p:sldId id="313" r:id="rId34"/>
    <p:sldId id="290" r:id="rId35"/>
  </p:sldIdLst>
  <p:sldSz cx="9144000" cy="6858000" type="screen4x3"/>
  <p:notesSz cx="6797675" cy="9928225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D91"/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86B97C-3D2A-41B5-9A5A-8AA88FDDDD30}" v="1" dt="2021-11-24T06:43:07.1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210" y="-25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978" y="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ards Deidulis" userId="03205da9529d126d" providerId="LiveId" clId="{FB86B97C-3D2A-41B5-9A5A-8AA88FDDDD30}"/>
    <pc:docChg chg="custSel modSld">
      <pc:chgData name="Linards Deidulis" userId="03205da9529d126d" providerId="LiveId" clId="{FB86B97C-3D2A-41B5-9A5A-8AA88FDDDD30}" dt="2021-11-24T06:46:38.671" v="13" actId="123"/>
      <pc:docMkLst>
        <pc:docMk/>
      </pc:docMkLst>
      <pc:sldChg chg="addSp delSp modSp mod">
        <pc:chgData name="Linards Deidulis" userId="03205da9529d126d" providerId="LiveId" clId="{FB86B97C-3D2A-41B5-9A5A-8AA88FDDDD30}" dt="2021-11-24T06:45:27.737" v="11" actId="14100"/>
        <pc:sldMkLst>
          <pc:docMk/>
          <pc:sldMk cId="1389735320" sldId="296"/>
        </pc:sldMkLst>
        <pc:picChg chg="del">
          <ac:chgData name="Linards Deidulis" userId="03205da9529d126d" providerId="LiveId" clId="{FB86B97C-3D2A-41B5-9A5A-8AA88FDDDD30}" dt="2021-11-24T06:44:27.102" v="7" actId="478"/>
          <ac:picMkLst>
            <pc:docMk/>
            <pc:sldMk cId="1389735320" sldId="296"/>
            <ac:picMk id="4" creationId="{00000000-0000-0000-0000-000000000000}"/>
          </ac:picMkLst>
        </pc:picChg>
        <pc:picChg chg="add mod">
          <ac:chgData name="Linards Deidulis" userId="03205da9529d126d" providerId="LiveId" clId="{FB86B97C-3D2A-41B5-9A5A-8AA88FDDDD30}" dt="2021-11-24T06:45:27.737" v="11" actId="14100"/>
          <ac:picMkLst>
            <pc:docMk/>
            <pc:sldMk cId="1389735320" sldId="296"/>
            <ac:picMk id="6" creationId="{EDC730EC-7AA4-4EDC-8D76-2CEE4FF8369A}"/>
          </ac:picMkLst>
        </pc:picChg>
      </pc:sldChg>
      <pc:sldChg chg="addSp delSp modSp mod">
        <pc:chgData name="Linards Deidulis" userId="03205da9529d126d" providerId="LiveId" clId="{FB86B97C-3D2A-41B5-9A5A-8AA88FDDDD30}" dt="2021-11-24T06:44:14.399" v="6" actId="14100"/>
        <pc:sldMkLst>
          <pc:docMk/>
          <pc:sldMk cId="4165194307" sldId="298"/>
        </pc:sldMkLst>
        <pc:picChg chg="add mod">
          <ac:chgData name="Linards Deidulis" userId="03205da9529d126d" providerId="LiveId" clId="{FB86B97C-3D2A-41B5-9A5A-8AA88FDDDD30}" dt="2021-11-24T06:44:14.399" v="6" actId="14100"/>
          <ac:picMkLst>
            <pc:docMk/>
            <pc:sldMk cId="4165194307" sldId="298"/>
            <ac:picMk id="4" creationId="{FA79C5C2-9C1C-42E3-9EC0-DA1EC79245CD}"/>
          </ac:picMkLst>
        </pc:picChg>
        <pc:picChg chg="del">
          <ac:chgData name="Linards Deidulis" userId="03205da9529d126d" providerId="LiveId" clId="{FB86B97C-3D2A-41B5-9A5A-8AA88FDDDD30}" dt="2021-11-24T06:43:07.171" v="0" actId="478"/>
          <ac:picMkLst>
            <pc:docMk/>
            <pc:sldMk cId="4165194307" sldId="298"/>
            <ac:picMk id="30725" creationId="{00000000-0000-0000-0000-000000000000}"/>
          </ac:picMkLst>
        </pc:picChg>
      </pc:sldChg>
      <pc:sldChg chg="modSp mod">
        <pc:chgData name="Linards Deidulis" userId="03205da9529d126d" providerId="LiveId" clId="{FB86B97C-3D2A-41B5-9A5A-8AA88FDDDD30}" dt="2021-11-24T06:46:38.671" v="13" actId="123"/>
        <pc:sldMkLst>
          <pc:docMk/>
          <pc:sldMk cId="3759660271" sldId="310"/>
        </pc:sldMkLst>
        <pc:spChg chg="mod">
          <ac:chgData name="Linards Deidulis" userId="03205da9529d126d" providerId="LiveId" clId="{FB86B97C-3D2A-41B5-9A5A-8AA88FDDDD30}" dt="2021-11-24T06:46:30.902" v="12" actId="20577"/>
          <ac:spMkLst>
            <pc:docMk/>
            <pc:sldMk cId="3759660271" sldId="310"/>
            <ac:spMk id="3" creationId="{00000000-0000-0000-0000-000000000000}"/>
          </ac:spMkLst>
        </pc:spChg>
        <pc:spChg chg="mod">
          <ac:chgData name="Linards Deidulis" userId="03205da9529d126d" providerId="LiveId" clId="{FB86B97C-3D2A-41B5-9A5A-8AA88FDDDD30}" dt="2021-11-24T06:46:38.671" v="13" actId="123"/>
          <ac:spMkLst>
            <pc:docMk/>
            <pc:sldMk cId="3759660271" sldId="310"/>
            <ac:spMk id="7" creationId="{B9EB2181-972D-4E2C-B89C-AAF9E2DF71B2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192.168.200.100\shares$\KAD\SSPN\NORDPLUS\2018-2022\2021\Seminari\Number_of_awarded_projec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824962437660242E-2"/>
          <c:y val="3.51357549307783E-2"/>
          <c:w val="0.96534530459311974"/>
          <c:h val="0.85746480065193298"/>
        </c:manualLayout>
      </c:layout>
      <c:lineChart>
        <c:grouping val="standard"/>
        <c:varyColors val="0"/>
        <c:ser>
          <c:idx val="0"/>
          <c:order val="0"/>
          <c:spPr>
            <a:ln w="31750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solidFill>
                  <a:srgbClr val="00B050"/>
                </a:solidFill>
              </a:ln>
              <a:effectLst/>
            </c:spPr>
          </c:marker>
          <c:dLbls>
            <c:spPr>
              <a:solidFill>
                <a:srgbClr val="00B05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Sheet1!$B$1:$O$1</c:f>
              <c:strCache>
                <c:ptCount val="1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</c:strCache>
            </c:strRef>
          </c:cat>
          <c:val>
            <c:numRef>
              <c:f>Sheet1!$B$2:$O$2</c:f>
              <c:numCache>
                <c:formatCode>General</c:formatCode>
                <c:ptCount val="14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28</c:v>
                </c:pt>
                <c:pt idx="4">
                  <c:v>35</c:v>
                </c:pt>
                <c:pt idx="5">
                  <c:v>29</c:v>
                </c:pt>
                <c:pt idx="6">
                  <c:v>48</c:v>
                </c:pt>
                <c:pt idx="7">
                  <c:v>51</c:v>
                </c:pt>
                <c:pt idx="8">
                  <c:v>39</c:v>
                </c:pt>
                <c:pt idx="9">
                  <c:v>46</c:v>
                </c:pt>
                <c:pt idx="10">
                  <c:v>35</c:v>
                </c:pt>
                <c:pt idx="11">
                  <c:v>33</c:v>
                </c:pt>
                <c:pt idx="12">
                  <c:v>54</c:v>
                </c:pt>
                <c:pt idx="13">
                  <c:v>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C8C-4AFB-9A96-8AF624C84BA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73996608"/>
        <c:axId val="974002848"/>
      </c:lineChart>
      <c:catAx>
        <c:axId val="97399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cap="all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74002848"/>
        <c:crosses val="autoZero"/>
        <c:auto val="1"/>
        <c:lblAlgn val="ctr"/>
        <c:lblOffset val="100"/>
        <c:noMultiLvlLbl val="0"/>
      </c:catAx>
      <c:valAx>
        <c:axId val="97400284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73996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lv-LV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476891-8B15-45C4-B794-C95096B19BD6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575567-0B68-44A5-8151-90F0D7374D1E}">
      <dgm:prSet phldrT="[Text]" custT="1"/>
      <dgm:spPr/>
      <dgm:t>
        <a:bodyPr/>
        <a:lstStyle/>
        <a:p>
          <a:r>
            <a:rPr lang="lv-LV" sz="2400" dirty="0"/>
            <a:t>Mobilitātes</a:t>
          </a:r>
          <a:endParaRPr lang="en-US" sz="2400" dirty="0"/>
        </a:p>
      </dgm:t>
    </dgm:pt>
    <dgm:pt modelId="{61565E8B-BF30-4D2A-BE88-2A524EAF4133}" type="parTrans" cxnId="{45DBADCF-A992-4803-AE6C-C38F33AB57B2}">
      <dgm:prSet/>
      <dgm:spPr/>
      <dgm:t>
        <a:bodyPr/>
        <a:lstStyle/>
        <a:p>
          <a:endParaRPr lang="en-US"/>
        </a:p>
      </dgm:t>
    </dgm:pt>
    <dgm:pt modelId="{C97FB154-C025-4618-8108-CA81C1371E78}" type="sibTrans" cxnId="{45DBADCF-A992-4803-AE6C-C38F33AB57B2}">
      <dgm:prSet/>
      <dgm:spPr/>
      <dgm:t>
        <a:bodyPr/>
        <a:lstStyle/>
        <a:p>
          <a:endParaRPr lang="en-US"/>
        </a:p>
      </dgm:t>
    </dgm:pt>
    <dgm:pt modelId="{DAB2FE40-51C8-410D-8001-866A7F71F2AB}">
      <dgm:prSet phldrT="[Text]" phldr="1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3CB58C63-206F-4A3A-BD37-8900B56EDE76}" type="parTrans" cxnId="{C25994EF-E8B2-4806-B64D-FCA4F1303E82}">
      <dgm:prSet/>
      <dgm:spPr/>
      <dgm:t>
        <a:bodyPr/>
        <a:lstStyle/>
        <a:p>
          <a:endParaRPr lang="en-US"/>
        </a:p>
      </dgm:t>
    </dgm:pt>
    <dgm:pt modelId="{133195FA-7424-4C0F-BB2F-F4314875B585}" type="sibTrans" cxnId="{C25994EF-E8B2-4806-B64D-FCA4F1303E82}">
      <dgm:prSet/>
      <dgm:spPr/>
      <dgm:t>
        <a:bodyPr/>
        <a:lstStyle/>
        <a:p>
          <a:endParaRPr lang="en-US"/>
        </a:p>
      </dgm:t>
    </dgm:pt>
    <dgm:pt modelId="{2154EC92-6924-4E3C-A707-3B6C6FDEA251}">
      <dgm:prSet phldrT="[Text]" custT="1"/>
      <dgm:spPr/>
      <dgm:t>
        <a:bodyPr/>
        <a:lstStyle/>
        <a:p>
          <a:r>
            <a:rPr lang="lv-LV" sz="2400" dirty="0">
              <a:solidFill>
                <a:schemeClr val="accent1">
                  <a:lumMod val="50000"/>
                </a:schemeClr>
              </a:solidFill>
            </a:rPr>
            <a:t>Partneru pedagoģiskā personāla, izglītojamo un administratīvā personāla pieredzes apmaiņas braucieni </a:t>
          </a:r>
          <a:r>
            <a:rPr lang="lv-LV" sz="2400" dirty="0"/>
            <a:t>starp u</a:t>
          </a:r>
          <a:endParaRPr lang="en-US" sz="2400" dirty="0"/>
        </a:p>
      </dgm:t>
    </dgm:pt>
    <dgm:pt modelId="{F9710302-C05F-4C1D-B9C0-19D8B7A19CD1}" type="parTrans" cxnId="{100887A1-0874-44D1-99C1-CC6BD2E2899F}">
      <dgm:prSet/>
      <dgm:spPr/>
      <dgm:t>
        <a:bodyPr/>
        <a:lstStyle/>
        <a:p>
          <a:endParaRPr lang="en-US"/>
        </a:p>
      </dgm:t>
    </dgm:pt>
    <dgm:pt modelId="{2B2FB635-AA53-412B-86EC-7AA990E0DF0D}" type="sibTrans" cxnId="{100887A1-0874-44D1-99C1-CC6BD2E2899F}">
      <dgm:prSet/>
      <dgm:spPr/>
      <dgm:t>
        <a:bodyPr/>
        <a:lstStyle/>
        <a:p>
          <a:endParaRPr lang="en-US"/>
        </a:p>
      </dgm:t>
    </dgm:pt>
    <dgm:pt modelId="{B0325429-59A4-43D5-A65D-0D0382FB2D3B}">
      <dgm:prSet phldrT="[Text]" custT="1"/>
      <dgm:spPr/>
      <dgm:t>
        <a:bodyPr/>
        <a:lstStyle/>
        <a:p>
          <a:r>
            <a:rPr lang="lv-LV" sz="2400" dirty="0"/>
            <a:t>Sadarbības projekti</a:t>
          </a:r>
          <a:endParaRPr lang="en-US" sz="2400" dirty="0"/>
        </a:p>
      </dgm:t>
    </dgm:pt>
    <dgm:pt modelId="{AF2D0CE5-18CF-42CC-8C0A-C678EE86CA50}" type="parTrans" cxnId="{13D20D62-CBFD-4D15-ABFD-3C5542B4AFD4}">
      <dgm:prSet/>
      <dgm:spPr/>
      <dgm:t>
        <a:bodyPr/>
        <a:lstStyle/>
        <a:p>
          <a:endParaRPr lang="en-US"/>
        </a:p>
      </dgm:t>
    </dgm:pt>
    <dgm:pt modelId="{1D68ADF1-CEB6-4C4E-829A-23EB4382A18D}" type="sibTrans" cxnId="{13D20D62-CBFD-4D15-ABFD-3C5542B4AFD4}">
      <dgm:prSet/>
      <dgm:spPr/>
      <dgm:t>
        <a:bodyPr/>
        <a:lstStyle/>
        <a:p>
          <a:endParaRPr lang="en-US"/>
        </a:p>
      </dgm:t>
    </dgm:pt>
    <dgm:pt modelId="{A570D42E-7F2A-4FDF-AB1B-CCC3E1EBED06}">
      <dgm:prSet phldrT="[Text]" phldr="1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A672F465-675E-4F92-9696-C46C08C4DE0C}" type="parTrans" cxnId="{2F917CDA-1A35-44D4-B142-9AA73167AE99}">
      <dgm:prSet/>
      <dgm:spPr/>
      <dgm:t>
        <a:bodyPr/>
        <a:lstStyle/>
        <a:p>
          <a:endParaRPr lang="en-US"/>
        </a:p>
      </dgm:t>
    </dgm:pt>
    <dgm:pt modelId="{47522224-2ABE-4388-96A9-CDAA8AB6349B}" type="sibTrans" cxnId="{2F917CDA-1A35-44D4-B142-9AA73167AE99}">
      <dgm:prSet/>
      <dgm:spPr/>
      <dgm:t>
        <a:bodyPr/>
        <a:lstStyle/>
        <a:p>
          <a:endParaRPr lang="en-US"/>
        </a:p>
      </dgm:t>
    </dgm:pt>
    <dgm:pt modelId="{7C031C65-A50A-4C13-9C8D-F319ED3473E3}">
      <dgm:prSet phldrT="[Text]" custT="1"/>
      <dgm:spPr/>
      <dgm:t>
        <a:bodyPr/>
        <a:lstStyle/>
        <a:p>
          <a:r>
            <a:rPr lang="lv-LV" altLang="en-US" sz="2400" u="none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Partneru ilgtermiņa sadarbība ar mērķi izstrādāt vai ieviest jauninājumus izglītībā - jaunas pedagoģiskās vai didaktiskās metodes, mācību programmas, un tml.</a:t>
          </a:r>
          <a:endParaRPr lang="en-US" sz="2400" u="none" dirty="0">
            <a:solidFill>
              <a:schemeClr val="accent1">
                <a:lumMod val="50000"/>
              </a:schemeClr>
            </a:solidFill>
          </a:endParaRPr>
        </a:p>
      </dgm:t>
    </dgm:pt>
    <dgm:pt modelId="{469CDB71-7A7B-4BB5-AA93-ED658C763D67}" type="parTrans" cxnId="{0B9DAC9A-0635-471F-9CD4-7B9EECE0E780}">
      <dgm:prSet/>
      <dgm:spPr/>
      <dgm:t>
        <a:bodyPr/>
        <a:lstStyle/>
        <a:p>
          <a:endParaRPr lang="en-US"/>
        </a:p>
      </dgm:t>
    </dgm:pt>
    <dgm:pt modelId="{77C34B46-F3F0-4759-A10D-8F17B4CAEB3A}" type="sibTrans" cxnId="{0B9DAC9A-0635-471F-9CD4-7B9EECE0E780}">
      <dgm:prSet/>
      <dgm:spPr/>
      <dgm:t>
        <a:bodyPr/>
        <a:lstStyle/>
        <a:p>
          <a:endParaRPr lang="en-US"/>
        </a:p>
      </dgm:t>
    </dgm:pt>
    <dgm:pt modelId="{F49AE766-4990-42FB-9095-658DAFF3172B}">
      <dgm:prSet phldrT="[Text]" custT="1"/>
      <dgm:spPr/>
      <dgm:t>
        <a:bodyPr/>
        <a:lstStyle/>
        <a:p>
          <a:r>
            <a:rPr lang="lv-LV" sz="2400" dirty="0"/>
            <a:t>Sadarbības tīkli</a:t>
          </a:r>
          <a:endParaRPr lang="en-US" sz="2400" dirty="0"/>
        </a:p>
      </dgm:t>
    </dgm:pt>
    <dgm:pt modelId="{62B140AC-7AC9-4E17-856E-7BA45C65C0B7}" type="parTrans" cxnId="{8414F8BA-8326-47D8-B3E4-6584476C41C9}">
      <dgm:prSet/>
      <dgm:spPr/>
      <dgm:t>
        <a:bodyPr/>
        <a:lstStyle/>
        <a:p>
          <a:endParaRPr lang="en-US"/>
        </a:p>
      </dgm:t>
    </dgm:pt>
    <dgm:pt modelId="{247DEDFF-4E2F-47F4-9B83-2430525D0137}" type="sibTrans" cxnId="{8414F8BA-8326-47D8-B3E4-6584476C41C9}">
      <dgm:prSet/>
      <dgm:spPr/>
      <dgm:t>
        <a:bodyPr/>
        <a:lstStyle/>
        <a:p>
          <a:endParaRPr lang="en-US"/>
        </a:p>
      </dgm:t>
    </dgm:pt>
    <dgm:pt modelId="{ADE7613B-0121-4251-9805-7E0B7EE86B9B}">
      <dgm:prSet phldrT="[Text]" phldr="1"/>
      <dgm:spPr/>
      <dgm:t>
        <a:bodyPr/>
        <a:lstStyle/>
        <a:p>
          <a:endParaRPr lang="en-US" dirty="0">
            <a:solidFill>
              <a:schemeClr val="bg1"/>
            </a:solidFill>
          </a:endParaRPr>
        </a:p>
      </dgm:t>
    </dgm:pt>
    <dgm:pt modelId="{C205C81E-67B3-4CA6-9320-7CF2CE6E6993}" type="parTrans" cxnId="{49034EA6-4ECD-40E1-AC0A-FD9F3BDC53F5}">
      <dgm:prSet/>
      <dgm:spPr/>
      <dgm:t>
        <a:bodyPr/>
        <a:lstStyle/>
        <a:p>
          <a:endParaRPr lang="en-US"/>
        </a:p>
      </dgm:t>
    </dgm:pt>
    <dgm:pt modelId="{6AEE9D49-111E-42A7-BFF2-770998891A64}" type="sibTrans" cxnId="{49034EA6-4ECD-40E1-AC0A-FD9F3BDC53F5}">
      <dgm:prSet/>
      <dgm:spPr/>
      <dgm:t>
        <a:bodyPr/>
        <a:lstStyle/>
        <a:p>
          <a:endParaRPr lang="en-US"/>
        </a:p>
      </dgm:t>
    </dgm:pt>
    <dgm:pt modelId="{7D9DE8FB-44F1-4B57-BEBC-8FDCDB12AF8F}">
      <dgm:prSet phldrT="[Text]" custT="1"/>
      <dgm:spPr/>
      <dgm:t>
        <a:bodyPr/>
        <a:lstStyle/>
        <a:p>
          <a:r>
            <a:rPr lang="lv-LV" altLang="lv-LV" sz="2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Partnerība, kuras mērķis ir izveidot </a:t>
          </a:r>
          <a:r>
            <a:rPr lang="lv-LV" altLang="lv-LV" sz="2400" u="none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ilgtermiņa sadarbību par vienotu tēmu izglītības jomā </a:t>
          </a:r>
          <a:endParaRPr lang="en-US" sz="2400" u="none" dirty="0">
            <a:solidFill>
              <a:schemeClr val="accent1">
                <a:lumMod val="50000"/>
              </a:schemeClr>
            </a:solidFill>
          </a:endParaRPr>
        </a:p>
      </dgm:t>
    </dgm:pt>
    <dgm:pt modelId="{272F1124-8EC7-4A15-A5BD-C67FBF8ECB70}" type="parTrans" cxnId="{E4DC1876-A848-4B12-8D21-32E681EEC813}">
      <dgm:prSet/>
      <dgm:spPr/>
      <dgm:t>
        <a:bodyPr/>
        <a:lstStyle/>
        <a:p>
          <a:endParaRPr lang="en-US"/>
        </a:p>
      </dgm:t>
    </dgm:pt>
    <dgm:pt modelId="{985DACA7-E848-4F6C-BBAF-E5FFC4A22504}" type="sibTrans" cxnId="{E4DC1876-A848-4B12-8D21-32E681EEC813}">
      <dgm:prSet/>
      <dgm:spPr/>
      <dgm:t>
        <a:bodyPr/>
        <a:lstStyle/>
        <a:p>
          <a:endParaRPr lang="en-US"/>
        </a:p>
      </dgm:t>
    </dgm:pt>
    <dgm:pt modelId="{F83E3057-9714-4D1B-95BF-314B53A92EB7}" type="pres">
      <dgm:prSet presAssocID="{E4476891-8B15-45C4-B794-C95096B19BD6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9FF58841-6947-4CD8-8555-4035BF0D7C19}" type="pres">
      <dgm:prSet presAssocID="{CC575567-0B68-44A5-8151-90F0D7374D1E}" presName="composite" presStyleCnt="0"/>
      <dgm:spPr/>
    </dgm:pt>
    <dgm:pt modelId="{061C4FB6-D6B8-4241-9655-BE8DF9067055}" type="pres">
      <dgm:prSet presAssocID="{CC575567-0B68-44A5-8151-90F0D7374D1E}" presName="FirstChild" presStyleLbl="revTx" presStyleIdx="0" presStyleCnt="6">
        <dgm:presLayoutVars>
          <dgm:chMax val="0"/>
          <dgm:chPref val="0"/>
          <dgm:bulletEnabled val="1"/>
        </dgm:presLayoutVars>
      </dgm:prSet>
      <dgm:spPr/>
    </dgm:pt>
    <dgm:pt modelId="{973DD5CE-6032-4567-A787-D1DF2D47DBE1}" type="pres">
      <dgm:prSet presAssocID="{CC575567-0B68-44A5-8151-90F0D7374D1E}" presName="Parent" presStyleLbl="alignNode1" presStyleIdx="0" presStyleCnt="3">
        <dgm:presLayoutVars>
          <dgm:chMax val="3"/>
          <dgm:chPref val="3"/>
          <dgm:bulletEnabled val="1"/>
        </dgm:presLayoutVars>
      </dgm:prSet>
      <dgm:spPr/>
    </dgm:pt>
    <dgm:pt modelId="{ED8ECB8D-47A9-41D7-AE0C-67F88DA73B34}" type="pres">
      <dgm:prSet presAssocID="{CC575567-0B68-44A5-8151-90F0D7374D1E}" presName="Accent" presStyleLbl="parChTrans1D1" presStyleIdx="0" presStyleCnt="3"/>
      <dgm:spPr/>
    </dgm:pt>
    <dgm:pt modelId="{D253F6F2-6D9F-4260-96C1-9BAB9005BD95}" type="pres">
      <dgm:prSet presAssocID="{CC575567-0B68-44A5-8151-90F0D7374D1E}" presName="Child" presStyleLbl="revTx" presStyleIdx="1" presStyleCnt="6" custScaleY="68862">
        <dgm:presLayoutVars>
          <dgm:chMax val="0"/>
          <dgm:chPref val="0"/>
          <dgm:bulletEnabled val="1"/>
        </dgm:presLayoutVars>
      </dgm:prSet>
      <dgm:spPr/>
    </dgm:pt>
    <dgm:pt modelId="{76020137-1AD0-407C-9EA1-D8E9DA30694D}" type="pres">
      <dgm:prSet presAssocID="{C97FB154-C025-4618-8108-CA81C1371E78}" presName="sibTrans" presStyleCnt="0"/>
      <dgm:spPr/>
    </dgm:pt>
    <dgm:pt modelId="{938E2DBD-1AAB-42CF-A3F8-DD40C72C355C}" type="pres">
      <dgm:prSet presAssocID="{B0325429-59A4-43D5-A65D-0D0382FB2D3B}" presName="composite" presStyleCnt="0"/>
      <dgm:spPr/>
    </dgm:pt>
    <dgm:pt modelId="{18DC2ECC-B8B5-4690-B821-EBE4830FDE48}" type="pres">
      <dgm:prSet presAssocID="{B0325429-59A4-43D5-A65D-0D0382FB2D3B}" presName="FirstChild" presStyleLbl="revTx" presStyleIdx="2" presStyleCnt="6">
        <dgm:presLayoutVars>
          <dgm:chMax val="0"/>
          <dgm:chPref val="0"/>
          <dgm:bulletEnabled val="1"/>
        </dgm:presLayoutVars>
      </dgm:prSet>
      <dgm:spPr/>
    </dgm:pt>
    <dgm:pt modelId="{A239F5D0-E75E-40BF-B1B5-BDD90334AB85}" type="pres">
      <dgm:prSet presAssocID="{B0325429-59A4-43D5-A65D-0D0382FB2D3B}" presName="Parent" presStyleLbl="alignNode1" presStyleIdx="1" presStyleCnt="3" custScaleY="124125">
        <dgm:presLayoutVars>
          <dgm:chMax val="3"/>
          <dgm:chPref val="3"/>
          <dgm:bulletEnabled val="1"/>
        </dgm:presLayoutVars>
      </dgm:prSet>
      <dgm:spPr/>
    </dgm:pt>
    <dgm:pt modelId="{6EF1E263-9E6B-4EDC-BC79-47615D5710FE}" type="pres">
      <dgm:prSet presAssocID="{B0325429-59A4-43D5-A65D-0D0382FB2D3B}" presName="Accent" presStyleLbl="parChTrans1D1" presStyleIdx="1" presStyleCnt="3"/>
      <dgm:spPr/>
    </dgm:pt>
    <dgm:pt modelId="{8A1C89F6-3ED9-4D35-8B64-DD551830195B}" type="pres">
      <dgm:prSet presAssocID="{B0325429-59A4-43D5-A65D-0D0382FB2D3B}" presName="Child" presStyleLbl="revTx" presStyleIdx="3" presStyleCnt="6">
        <dgm:presLayoutVars>
          <dgm:chMax val="0"/>
          <dgm:chPref val="0"/>
          <dgm:bulletEnabled val="1"/>
        </dgm:presLayoutVars>
      </dgm:prSet>
      <dgm:spPr/>
    </dgm:pt>
    <dgm:pt modelId="{596B6161-F7CB-4266-BD02-DF6882AEAAC8}" type="pres">
      <dgm:prSet presAssocID="{1D68ADF1-CEB6-4C4E-829A-23EB4382A18D}" presName="sibTrans" presStyleCnt="0"/>
      <dgm:spPr/>
    </dgm:pt>
    <dgm:pt modelId="{6BB06AF8-B564-4CC3-BF96-B5124017ACC0}" type="pres">
      <dgm:prSet presAssocID="{F49AE766-4990-42FB-9095-658DAFF3172B}" presName="composite" presStyleCnt="0"/>
      <dgm:spPr/>
    </dgm:pt>
    <dgm:pt modelId="{C65DCB4B-28C3-4638-ABCD-127A49CEF8C5}" type="pres">
      <dgm:prSet presAssocID="{F49AE766-4990-42FB-9095-658DAFF3172B}" presName="FirstChild" presStyleLbl="revTx" presStyleIdx="4" presStyleCnt="6">
        <dgm:presLayoutVars>
          <dgm:chMax val="0"/>
          <dgm:chPref val="0"/>
          <dgm:bulletEnabled val="1"/>
        </dgm:presLayoutVars>
      </dgm:prSet>
      <dgm:spPr/>
    </dgm:pt>
    <dgm:pt modelId="{5F198BD5-7567-47F0-878D-E3E8261BF80C}" type="pres">
      <dgm:prSet presAssocID="{F49AE766-4990-42FB-9095-658DAFF3172B}" presName="Parent" presStyleLbl="alignNode1" presStyleIdx="2" presStyleCnt="3">
        <dgm:presLayoutVars>
          <dgm:chMax val="3"/>
          <dgm:chPref val="3"/>
          <dgm:bulletEnabled val="1"/>
        </dgm:presLayoutVars>
      </dgm:prSet>
      <dgm:spPr/>
    </dgm:pt>
    <dgm:pt modelId="{E36FAD24-B1DC-49E4-B423-F8EEDCA258A6}" type="pres">
      <dgm:prSet presAssocID="{F49AE766-4990-42FB-9095-658DAFF3172B}" presName="Accent" presStyleLbl="parChTrans1D1" presStyleIdx="2" presStyleCnt="3"/>
      <dgm:spPr/>
    </dgm:pt>
    <dgm:pt modelId="{A30D3B62-36EC-4466-B68C-FE86BF622594}" type="pres">
      <dgm:prSet presAssocID="{F49AE766-4990-42FB-9095-658DAFF3172B}" presName="Child" presStyleLbl="revTx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A51BCD07-94FC-4768-A00E-553B6D097EF1}" type="presOf" srcId="{B0325429-59A4-43D5-A65D-0D0382FB2D3B}" destId="{A239F5D0-E75E-40BF-B1B5-BDD90334AB85}" srcOrd="0" destOrd="0" presId="urn:microsoft.com/office/officeart/2011/layout/TabList"/>
    <dgm:cxn modelId="{190E2E15-F047-46E9-AD74-6AD22311EC1C}" type="presOf" srcId="{DAB2FE40-51C8-410D-8001-866A7F71F2AB}" destId="{061C4FB6-D6B8-4241-9655-BE8DF9067055}" srcOrd="0" destOrd="0" presId="urn:microsoft.com/office/officeart/2011/layout/TabList"/>
    <dgm:cxn modelId="{44D4F738-F3A3-4ADF-9311-38EA03F66900}" type="presOf" srcId="{F49AE766-4990-42FB-9095-658DAFF3172B}" destId="{5F198BD5-7567-47F0-878D-E3E8261BF80C}" srcOrd="0" destOrd="0" presId="urn:microsoft.com/office/officeart/2011/layout/TabList"/>
    <dgm:cxn modelId="{CF64D13C-70BA-49B4-9BE3-AB74577DEF1F}" type="presOf" srcId="{7C031C65-A50A-4C13-9C8D-F319ED3473E3}" destId="{8A1C89F6-3ED9-4D35-8B64-DD551830195B}" srcOrd="0" destOrd="0" presId="urn:microsoft.com/office/officeart/2011/layout/TabList"/>
    <dgm:cxn modelId="{13D20D62-CBFD-4D15-ABFD-3C5542B4AFD4}" srcId="{E4476891-8B15-45C4-B794-C95096B19BD6}" destId="{B0325429-59A4-43D5-A65D-0D0382FB2D3B}" srcOrd="1" destOrd="0" parTransId="{AF2D0CE5-18CF-42CC-8C0A-C678EE86CA50}" sibTransId="{1D68ADF1-CEB6-4C4E-829A-23EB4382A18D}"/>
    <dgm:cxn modelId="{E4DC1876-A848-4B12-8D21-32E681EEC813}" srcId="{F49AE766-4990-42FB-9095-658DAFF3172B}" destId="{7D9DE8FB-44F1-4B57-BEBC-8FDCDB12AF8F}" srcOrd="1" destOrd="0" parTransId="{272F1124-8EC7-4A15-A5BD-C67FBF8ECB70}" sibTransId="{985DACA7-E848-4F6C-BBAF-E5FFC4A22504}"/>
    <dgm:cxn modelId="{1AD9F680-B8BD-47C9-91CC-B0B67B361E61}" type="presOf" srcId="{A570D42E-7F2A-4FDF-AB1B-CCC3E1EBED06}" destId="{18DC2ECC-B8B5-4690-B821-EBE4830FDE48}" srcOrd="0" destOrd="0" presId="urn:microsoft.com/office/officeart/2011/layout/TabList"/>
    <dgm:cxn modelId="{AEB72587-E346-4D64-83CA-700E6C4AC69F}" type="presOf" srcId="{E4476891-8B15-45C4-B794-C95096B19BD6}" destId="{F83E3057-9714-4D1B-95BF-314B53A92EB7}" srcOrd="0" destOrd="0" presId="urn:microsoft.com/office/officeart/2011/layout/TabList"/>
    <dgm:cxn modelId="{FA763088-101D-45AC-9285-7201B86D4F64}" type="presOf" srcId="{ADE7613B-0121-4251-9805-7E0B7EE86B9B}" destId="{C65DCB4B-28C3-4638-ABCD-127A49CEF8C5}" srcOrd="0" destOrd="0" presId="urn:microsoft.com/office/officeart/2011/layout/TabList"/>
    <dgm:cxn modelId="{0B9DAC9A-0635-471F-9CD4-7B9EECE0E780}" srcId="{B0325429-59A4-43D5-A65D-0D0382FB2D3B}" destId="{7C031C65-A50A-4C13-9C8D-F319ED3473E3}" srcOrd="1" destOrd="0" parTransId="{469CDB71-7A7B-4BB5-AA93-ED658C763D67}" sibTransId="{77C34B46-F3F0-4759-A10D-8F17B4CAEB3A}"/>
    <dgm:cxn modelId="{100887A1-0874-44D1-99C1-CC6BD2E2899F}" srcId="{CC575567-0B68-44A5-8151-90F0D7374D1E}" destId="{2154EC92-6924-4E3C-A707-3B6C6FDEA251}" srcOrd="1" destOrd="0" parTransId="{F9710302-C05F-4C1D-B9C0-19D8B7A19CD1}" sibTransId="{2B2FB635-AA53-412B-86EC-7AA990E0DF0D}"/>
    <dgm:cxn modelId="{49034EA6-4ECD-40E1-AC0A-FD9F3BDC53F5}" srcId="{F49AE766-4990-42FB-9095-658DAFF3172B}" destId="{ADE7613B-0121-4251-9805-7E0B7EE86B9B}" srcOrd="0" destOrd="0" parTransId="{C205C81E-67B3-4CA6-9320-7CF2CE6E6993}" sibTransId="{6AEE9D49-111E-42A7-BFF2-770998891A64}"/>
    <dgm:cxn modelId="{8414F8BA-8326-47D8-B3E4-6584476C41C9}" srcId="{E4476891-8B15-45C4-B794-C95096B19BD6}" destId="{F49AE766-4990-42FB-9095-658DAFF3172B}" srcOrd="2" destOrd="0" parTransId="{62B140AC-7AC9-4E17-856E-7BA45C65C0B7}" sibTransId="{247DEDFF-4E2F-47F4-9B83-2430525D0137}"/>
    <dgm:cxn modelId="{45DBADCF-A992-4803-AE6C-C38F33AB57B2}" srcId="{E4476891-8B15-45C4-B794-C95096B19BD6}" destId="{CC575567-0B68-44A5-8151-90F0D7374D1E}" srcOrd="0" destOrd="0" parTransId="{61565E8B-BF30-4D2A-BE88-2A524EAF4133}" sibTransId="{C97FB154-C025-4618-8108-CA81C1371E78}"/>
    <dgm:cxn modelId="{2F917CDA-1A35-44D4-B142-9AA73167AE99}" srcId="{B0325429-59A4-43D5-A65D-0D0382FB2D3B}" destId="{A570D42E-7F2A-4FDF-AB1B-CCC3E1EBED06}" srcOrd="0" destOrd="0" parTransId="{A672F465-675E-4F92-9696-C46C08C4DE0C}" sibTransId="{47522224-2ABE-4388-96A9-CDAA8AB6349B}"/>
    <dgm:cxn modelId="{0C95C2E9-CDD8-4A43-AD1A-10A049267FF8}" type="presOf" srcId="{7D9DE8FB-44F1-4B57-BEBC-8FDCDB12AF8F}" destId="{A30D3B62-36EC-4466-B68C-FE86BF622594}" srcOrd="0" destOrd="0" presId="urn:microsoft.com/office/officeart/2011/layout/TabList"/>
    <dgm:cxn modelId="{2715F0E9-35CB-4BAD-A56E-7A24841EEC4D}" type="presOf" srcId="{2154EC92-6924-4E3C-A707-3B6C6FDEA251}" destId="{D253F6F2-6D9F-4260-96C1-9BAB9005BD95}" srcOrd="0" destOrd="0" presId="urn:microsoft.com/office/officeart/2011/layout/TabList"/>
    <dgm:cxn modelId="{C25994EF-E8B2-4806-B64D-FCA4F1303E82}" srcId="{CC575567-0B68-44A5-8151-90F0D7374D1E}" destId="{DAB2FE40-51C8-410D-8001-866A7F71F2AB}" srcOrd="0" destOrd="0" parTransId="{3CB58C63-206F-4A3A-BD37-8900B56EDE76}" sibTransId="{133195FA-7424-4C0F-BB2F-F4314875B585}"/>
    <dgm:cxn modelId="{B60B42F2-065B-4258-8A05-2E971E459F32}" type="presOf" srcId="{CC575567-0B68-44A5-8151-90F0D7374D1E}" destId="{973DD5CE-6032-4567-A787-D1DF2D47DBE1}" srcOrd="0" destOrd="0" presId="urn:microsoft.com/office/officeart/2011/layout/TabList"/>
    <dgm:cxn modelId="{D344A330-C842-476D-8B44-4DC46692918B}" type="presParOf" srcId="{F83E3057-9714-4D1B-95BF-314B53A92EB7}" destId="{9FF58841-6947-4CD8-8555-4035BF0D7C19}" srcOrd="0" destOrd="0" presId="urn:microsoft.com/office/officeart/2011/layout/TabList"/>
    <dgm:cxn modelId="{9902BF4E-5C5F-4F84-9419-3519B7876D32}" type="presParOf" srcId="{9FF58841-6947-4CD8-8555-4035BF0D7C19}" destId="{061C4FB6-D6B8-4241-9655-BE8DF9067055}" srcOrd="0" destOrd="0" presId="urn:microsoft.com/office/officeart/2011/layout/TabList"/>
    <dgm:cxn modelId="{2C2FAE0C-FEEE-4A98-B545-430851A48AD7}" type="presParOf" srcId="{9FF58841-6947-4CD8-8555-4035BF0D7C19}" destId="{973DD5CE-6032-4567-A787-D1DF2D47DBE1}" srcOrd="1" destOrd="0" presId="urn:microsoft.com/office/officeart/2011/layout/TabList"/>
    <dgm:cxn modelId="{FB74723E-1BCF-4F75-979D-1AA30F8815DC}" type="presParOf" srcId="{9FF58841-6947-4CD8-8555-4035BF0D7C19}" destId="{ED8ECB8D-47A9-41D7-AE0C-67F88DA73B34}" srcOrd="2" destOrd="0" presId="urn:microsoft.com/office/officeart/2011/layout/TabList"/>
    <dgm:cxn modelId="{1F3A0624-17C1-4648-9A40-5BB623ED0775}" type="presParOf" srcId="{F83E3057-9714-4D1B-95BF-314B53A92EB7}" destId="{D253F6F2-6D9F-4260-96C1-9BAB9005BD95}" srcOrd="1" destOrd="0" presId="urn:microsoft.com/office/officeart/2011/layout/TabList"/>
    <dgm:cxn modelId="{38336A58-202F-43CE-B2CF-90A1EBA1D92D}" type="presParOf" srcId="{F83E3057-9714-4D1B-95BF-314B53A92EB7}" destId="{76020137-1AD0-407C-9EA1-D8E9DA30694D}" srcOrd="2" destOrd="0" presId="urn:microsoft.com/office/officeart/2011/layout/TabList"/>
    <dgm:cxn modelId="{5294FEA0-6E44-41B7-9C46-F9755264C25E}" type="presParOf" srcId="{F83E3057-9714-4D1B-95BF-314B53A92EB7}" destId="{938E2DBD-1AAB-42CF-A3F8-DD40C72C355C}" srcOrd="3" destOrd="0" presId="urn:microsoft.com/office/officeart/2011/layout/TabList"/>
    <dgm:cxn modelId="{07D72E52-89BB-4D21-B5C2-22547FAD182A}" type="presParOf" srcId="{938E2DBD-1AAB-42CF-A3F8-DD40C72C355C}" destId="{18DC2ECC-B8B5-4690-B821-EBE4830FDE48}" srcOrd="0" destOrd="0" presId="urn:microsoft.com/office/officeart/2011/layout/TabList"/>
    <dgm:cxn modelId="{21C70797-209E-4E71-9123-2FF35592A7B5}" type="presParOf" srcId="{938E2DBD-1AAB-42CF-A3F8-DD40C72C355C}" destId="{A239F5D0-E75E-40BF-B1B5-BDD90334AB85}" srcOrd="1" destOrd="0" presId="urn:microsoft.com/office/officeart/2011/layout/TabList"/>
    <dgm:cxn modelId="{36226F76-C943-48A3-AEBA-070C16F5C242}" type="presParOf" srcId="{938E2DBD-1AAB-42CF-A3F8-DD40C72C355C}" destId="{6EF1E263-9E6B-4EDC-BC79-47615D5710FE}" srcOrd="2" destOrd="0" presId="urn:microsoft.com/office/officeart/2011/layout/TabList"/>
    <dgm:cxn modelId="{284CD7F5-9E3C-4A14-A691-E8C06D21D352}" type="presParOf" srcId="{F83E3057-9714-4D1B-95BF-314B53A92EB7}" destId="{8A1C89F6-3ED9-4D35-8B64-DD551830195B}" srcOrd="4" destOrd="0" presId="urn:microsoft.com/office/officeart/2011/layout/TabList"/>
    <dgm:cxn modelId="{FDF6AA0B-AE1D-4016-BE90-BEE0693302E7}" type="presParOf" srcId="{F83E3057-9714-4D1B-95BF-314B53A92EB7}" destId="{596B6161-F7CB-4266-BD02-DF6882AEAAC8}" srcOrd="5" destOrd="0" presId="urn:microsoft.com/office/officeart/2011/layout/TabList"/>
    <dgm:cxn modelId="{582B170A-105B-479A-861C-FEBAAF47B7CB}" type="presParOf" srcId="{F83E3057-9714-4D1B-95BF-314B53A92EB7}" destId="{6BB06AF8-B564-4CC3-BF96-B5124017ACC0}" srcOrd="6" destOrd="0" presId="urn:microsoft.com/office/officeart/2011/layout/TabList"/>
    <dgm:cxn modelId="{5A2E63D4-4E9C-4859-AC62-03B03F1B195D}" type="presParOf" srcId="{6BB06AF8-B564-4CC3-BF96-B5124017ACC0}" destId="{C65DCB4B-28C3-4638-ABCD-127A49CEF8C5}" srcOrd="0" destOrd="0" presId="urn:microsoft.com/office/officeart/2011/layout/TabList"/>
    <dgm:cxn modelId="{C1D99B8B-C446-4102-9B73-BD7144984658}" type="presParOf" srcId="{6BB06AF8-B564-4CC3-BF96-B5124017ACC0}" destId="{5F198BD5-7567-47F0-878D-E3E8261BF80C}" srcOrd="1" destOrd="0" presId="urn:microsoft.com/office/officeart/2011/layout/TabList"/>
    <dgm:cxn modelId="{A9134451-DF58-4183-83BA-3626CB714D30}" type="presParOf" srcId="{6BB06AF8-B564-4CC3-BF96-B5124017ACC0}" destId="{E36FAD24-B1DC-49E4-B423-F8EEDCA258A6}" srcOrd="2" destOrd="0" presId="urn:microsoft.com/office/officeart/2011/layout/TabList"/>
    <dgm:cxn modelId="{798411D7-E2E4-4C07-8212-6D739B794FAA}" type="presParOf" srcId="{F83E3057-9714-4D1B-95BF-314B53A92EB7}" destId="{A30D3B62-36EC-4466-B68C-FE86BF622594}" srcOrd="7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6FAD24-B1DC-49E4-B423-F8EEDCA258A6}">
      <dsp:nvSpPr>
        <dsp:cNvPr id="0" name=""/>
        <dsp:cNvSpPr/>
      </dsp:nvSpPr>
      <dsp:spPr>
        <a:xfrm>
          <a:off x="0" y="3497769"/>
          <a:ext cx="7444156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F1E263-9E6B-4EDC-BC79-47615D5710FE}">
      <dsp:nvSpPr>
        <dsp:cNvPr id="0" name=""/>
        <dsp:cNvSpPr/>
      </dsp:nvSpPr>
      <dsp:spPr>
        <a:xfrm>
          <a:off x="0" y="1848138"/>
          <a:ext cx="7444156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ECB8D-47A9-41D7-AE0C-67F88DA73B34}">
      <dsp:nvSpPr>
        <dsp:cNvPr id="0" name=""/>
        <dsp:cNvSpPr/>
      </dsp:nvSpPr>
      <dsp:spPr>
        <a:xfrm>
          <a:off x="0" y="522538"/>
          <a:ext cx="7444156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1C4FB6-D6B8-4241-9655-BE8DF9067055}">
      <dsp:nvSpPr>
        <dsp:cNvPr id="0" name=""/>
        <dsp:cNvSpPr/>
      </dsp:nvSpPr>
      <dsp:spPr>
        <a:xfrm>
          <a:off x="1935480" y="2301"/>
          <a:ext cx="5508675" cy="520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55245" rIns="55245" bIns="55245" numCol="1" spcCol="1270" anchor="b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>
            <a:solidFill>
              <a:schemeClr val="bg1"/>
            </a:solidFill>
          </a:endParaRPr>
        </a:p>
      </dsp:txBody>
      <dsp:txXfrm>
        <a:off x="1935480" y="2301"/>
        <a:ext cx="5508675" cy="520236"/>
      </dsp:txXfrm>
    </dsp:sp>
    <dsp:sp modelId="{973DD5CE-6032-4567-A787-D1DF2D47DBE1}">
      <dsp:nvSpPr>
        <dsp:cNvPr id="0" name=""/>
        <dsp:cNvSpPr/>
      </dsp:nvSpPr>
      <dsp:spPr>
        <a:xfrm>
          <a:off x="0" y="2301"/>
          <a:ext cx="1935480" cy="520236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400" kern="1200" dirty="0"/>
            <a:t>Mobilitātes</a:t>
          </a:r>
          <a:endParaRPr lang="en-US" sz="2400" kern="1200" dirty="0"/>
        </a:p>
      </dsp:txBody>
      <dsp:txXfrm>
        <a:off x="25400" y="27701"/>
        <a:ext cx="1884680" cy="494836"/>
      </dsp:txXfrm>
    </dsp:sp>
    <dsp:sp modelId="{D253F6F2-6D9F-4260-96C1-9BAB9005BD95}">
      <dsp:nvSpPr>
        <dsp:cNvPr id="0" name=""/>
        <dsp:cNvSpPr/>
      </dsp:nvSpPr>
      <dsp:spPr>
        <a:xfrm>
          <a:off x="0" y="522538"/>
          <a:ext cx="7444156" cy="716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lv-LV" sz="2400" kern="1200" dirty="0">
              <a:solidFill>
                <a:schemeClr val="accent1">
                  <a:lumMod val="50000"/>
                </a:schemeClr>
              </a:solidFill>
            </a:rPr>
            <a:t>Partneru pedagoģiskā personāla, izglītojamo un administratīvā personāla pieredzes apmaiņas braucieni </a:t>
          </a:r>
          <a:r>
            <a:rPr lang="lv-LV" sz="2400" kern="1200" dirty="0"/>
            <a:t>starp u</a:t>
          </a:r>
          <a:endParaRPr lang="en-US" sz="2400" kern="1200" dirty="0"/>
        </a:p>
      </dsp:txBody>
      <dsp:txXfrm>
        <a:off x="0" y="522538"/>
        <a:ext cx="7444156" cy="716598"/>
      </dsp:txXfrm>
    </dsp:sp>
    <dsp:sp modelId="{18DC2ECC-B8B5-4690-B821-EBE4830FDE48}">
      <dsp:nvSpPr>
        <dsp:cNvPr id="0" name=""/>
        <dsp:cNvSpPr/>
      </dsp:nvSpPr>
      <dsp:spPr>
        <a:xfrm>
          <a:off x="1935480" y="1327901"/>
          <a:ext cx="5508675" cy="520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55245" rIns="55245" bIns="55245" numCol="1" spcCol="1270" anchor="b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>
            <a:solidFill>
              <a:schemeClr val="bg1"/>
            </a:solidFill>
          </a:endParaRPr>
        </a:p>
      </dsp:txBody>
      <dsp:txXfrm>
        <a:off x="1935480" y="1327901"/>
        <a:ext cx="5508675" cy="520236"/>
      </dsp:txXfrm>
    </dsp:sp>
    <dsp:sp modelId="{A239F5D0-E75E-40BF-B1B5-BDD90334AB85}">
      <dsp:nvSpPr>
        <dsp:cNvPr id="0" name=""/>
        <dsp:cNvSpPr/>
      </dsp:nvSpPr>
      <dsp:spPr>
        <a:xfrm>
          <a:off x="0" y="1265148"/>
          <a:ext cx="1935480" cy="645743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400" kern="1200" dirty="0"/>
            <a:t>Sadarbības projekti</a:t>
          </a:r>
          <a:endParaRPr lang="en-US" sz="2400" kern="1200" dirty="0"/>
        </a:p>
      </dsp:txBody>
      <dsp:txXfrm>
        <a:off x="31528" y="1296676"/>
        <a:ext cx="1872424" cy="614215"/>
      </dsp:txXfrm>
    </dsp:sp>
    <dsp:sp modelId="{8A1C89F6-3ED9-4D35-8B64-DD551830195B}">
      <dsp:nvSpPr>
        <dsp:cNvPr id="0" name=""/>
        <dsp:cNvSpPr/>
      </dsp:nvSpPr>
      <dsp:spPr>
        <a:xfrm>
          <a:off x="0" y="1910891"/>
          <a:ext cx="7444156" cy="10406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lv-LV" altLang="en-US" sz="2400" u="none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Partneru ilgtermiņa sadarbība ar mērķi izstrādāt vai ieviest jauninājumus izglītībā - jaunas pedagoģiskās vai didaktiskās metodes, mācību programmas, un tml.</a:t>
          </a:r>
          <a:endParaRPr lang="en-US" sz="2400" u="none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0" y="1910891"/>
        <a:ext cx="7444156" cy="1040629"/>
      </dsp:txXfrm>
    </dsp:sp>
    <dsp:sp modelId="{C65DCB4B-28C3-4638-ABCD-127A49CEF8C5}">
      <dsp:nvSpPr>
        <dsp:cNvPr id="0" name=""/>
        <dsp:cNvSpPr/>
      </dsp:nvSpPr>
      <dsp:spPr>
        <a:xfrm>
          <a:off x="1935480" y="2977532"/>
          <a:ext cx="5508675" cy="520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55245" rIns="55245" bIns="55245" numCol="1" spcCol="1270" anchor="b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900" kern="1200" dirty="0">
            <a:solidFill>
              <a:schemeClr val="bg1"/>
            </a:solidFill>
          </a:endParaRPr>
        </a:p>
      </dsp:txBody>
      <dsp:txXfrm>
        <a:off x="1935480" y="2977532"/>
        <a:ext cx="5508675" cy="520236"/>
      </dsp:txXfrm>
    </dsp:sp>
    <dsp:sp modelId="{5F198BD5-7567-47F0-878D-E3E8261BF80C}">
      <dsp:nvSpPr>
        <dsp:cNvPr id="0" name=""/>
        <dsp:cNvSpPr/>
      </dsp:nvSpPr>
      <dsp:spPr>
        <a:xfrm>
          <a:off x="0" y="2977532"/>
          <a:ext cx="1935480" cy="520236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400" kern="1200" dirty="0"/>
            <a:t>Sadarbības tīkli</a:t>
          </a:r>
          <a:endParaRPr lang="en-US" sz="2400" kern="1200" dirty="0"/>
        </a:p>
      </dsp:txBody>
      <dsp:txXfrm>
        <a:off x="25400" y="3002932"/>
        <a:ext cx="1884680" cy="494836"/>
      </dsp:txXfrm>
    </dsp:sp>
    <dsp:sp modelId="{A30D3B62-36EC-4466-B68C-FE86BF622594}">
      <dsp:nvSpPr>
        <dsp:cNvPr id="0" name=""/>
        <dsp:cNvSpPr/>
      </dsp:nvSpPr>
      <dsp:spPr>
        <a:xfrm>
          <a:off x="0" y="3497769"/>
          <a:ext cx="7444156" cy="10406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lv-LV" altLang="lv-LV" sz="2400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Partnerība, kuras mērķis ir izveidot </a:t>
          </a:r>
          <a:r>
            <a:rPr lang="lv-LV" altLang="lv-LV" sz="2400" u="none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ilgtermiņa sadarbību par vienotu tēmu izglītības jomā </a:t>
          </a:r>
          <a:endParaRPr lang="en-US" sz="2400" u="none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0" y="3497769"/>
        <a:ext cx="7444156" cy="1040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r">
              <a:defRPr sz="1200"/>
            </a:lvl1pPr>
          </a:lstStyle>
          <a:p>
            <a:fld id="{04ADB89C-9693-4F91-B97F-C953317C43A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20865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135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135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r">
              <a:defRPr sz="1200"/>
            </a:lvl1pPr>
          </a:lstStyle>
          <a:p>
            <a:fld id="{0BA30DB0-4321-4F65-B49B-AE0BED3DB2D3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11" rIns="91422" bIns="45711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22" tIns="45711" rIns="91422" bIns="4571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r">
              <a:defRPr sz="1200"/>
            </a:lvl1pPr>
          </a:lstStyle>
          <a:p>
            <a:fld id="{1DF9F942-3B46-4F2A-AB84-F4BFEEE9EA69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8593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pPr/>
              <a:t>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725987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pPr/>
              <a:t>11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69103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v-LV" altLang="lv-LV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D541261-AC32-42AA-AC29-FCA742F8B47C}" type="slidenum">
              <a:rPr lang="lv-LV" altLang="lv-LV" smtClean="0"/>
              <a:pPr/>
              <a:t>12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22731361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v-LV" altLang="lv-LV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6380C20-CF1E-43E6-98E3-E6D51EE812A8}" type="slidenum">
              <a:rPr lang="lv-LV" altLang="lv-LV" smtClean="0"/>
              <a:pPr/>
              <a:t>13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36714468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v-LV" altLang="lv-LV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6380C20-CF1E-43E6-98E3-E6D51EE812A8}" type="slidenum">
              <a:rPr lang="lv-LV" altLang="lv-LV" smtClean="0"/>
              <a:pPr/>
              <a:t>14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38582946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pPr/>
              <a:t>16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07235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t>19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403192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F3BF7C67-100B-4DB0-BC8D-22B97585DE3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493E176F-2476-41DD-AAC6-B0CD464ADBC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v-LV" altLang="lv-LV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F4412876-0626-46CB-874A-939C727B09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13AF829-424B-45BD-B342-F0C5ED1F8C9B}" type="slidenum">
              <a:rPr lang="lv-LV" altLang="lv-LV" smtClean="0"/>
              <a:pPr/>
              <a:t>23</a:t>
            </a:fld>
            <a:endParaRPr lang="lv-LV" altLang="lv-LV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pPr/>
              <a:t>25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1206166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pPr/>
              <a:t>26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068878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pPr/>
              <a:t>30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09676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pPr/>
              <a:t>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84275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pPr/>
              <a:t>31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177669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pPr/>
              <a:t>32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451667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t>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25472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t>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85233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t>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25267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t>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52120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t>7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63503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pPr/>
              <a:t>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58815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F942-3B46-4F2A-AB84-F4BFEEE9EA69}" type="slidenum">
              <a:rPr lang="lv-LV" smtClean="0"/>
              <a:t>10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27880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87030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9843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92015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381000"/>
            <a:ext cx="6096000" cy="1036642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1752600"/>
            <a:ext cx="6096000" cy="437357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707E926A-6403-4729-95FF-1A607A8CB359}" type="slidenum">
              <a:rPr lang="en-US" altLang="lv-LV"/>
              <a:pPr>
                <a:defRPr/>
              </a:pPr>
              <a:t>‹#›</a:t>
            </a:fld>
            <a:endParaRPr lang="en-US" altLang="lv-LV"/>
          </a:p>
        </p:txBody>
      </p:sp>
    </p:spTree>
    <p:extLst>
      <p:ext uri="{BB962C8B-B14F-4D97-AF65-F5344CB8AC3E}">
        <p14:creationId xmlns:p14="http://schemas.microsoft.com/office/powerpoint/2010/main" val="1421146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07599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899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07027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1510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6032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81398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9334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5858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E324C-890F-4D05-85F8-1A2A9FDC6D42}" type="datetimeFigureOut">
              <a:rPr lang="lv-LV" smtClean="0"/>
              <a:pPr/>
              <a:t>24.11.2021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6005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orden.diva-portal.org/smash/record.jsf?pid=diva2%3A1599172&amp;dswid=6207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rden.org/en/nordic-council-minister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en.rannis.is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izm.gov.lv/lv/aktualitates/2627-ar-valdibas-atbalstu-latvija-turpina-dalibu-nordplus-izglitibas-programma?highlight=WyJub3JkcGx1cyIsIm5vcmRwbHVzJyJd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://viaa.gov.lv/lat/nordplus/par_nordplus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tap.mk.gov.lv/lv/mk/tap/?pid=40438995&amp;mode=mk&amp;date=2017-10-24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viaa.gov.lv/lat/nordplus/nordplus_pieredze/nordplus_pieauguso/" TargetMode="External"/><Relationship Id="rId2" Type="http://schemas.openxmlformats.org/officeDocument/2006/relationships/hyperlink" Target="http://viaa.gov.lv/lat/nordplus/par_nordplu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statistikk.nordplusonline.org/" TargetMode="Externa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slide" Target="slide3.xml"/><Relationship Id="rId7" Type="http://schemas.openxmlformats.org/officeDocument/2006/relationships/slide" Target="slide3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16.xml"/><Relationship Id="rId10" Type="http://schemas.openxmlformats.org/officeDocument/2006/relationships/image" Target="../media/image4.jpeg"/><Relationship Id="rId4" Type="http://schemas.openxmlformats.org/officeDocument/2006/relationships/slide" Target="slide11.xml"/><Relationship Id="rId9" Type="http://schemas.openxmlformats.org/officeDocument/2006/relationships/slide" Target="slide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nordplusonline.org/news/nordplus-overview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2.png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rdplusonline.org/news/call-for-applications-round-1-february-2022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spresso.siu.no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rdplusonline.org/" TargetMode="External"/><Relationship Id="rId7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hyperlink" Target="https://www.nordplusonline.org/how-to-apply/handbook/" TargetMode="External"/><Relationship Id="rId4" Type="http://schemas.openxmlformats.org/officeDocument/2006/relationships/hyperlink" Target="https://espresso.diku.no/projects/nordplus?0&amp;lang=en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espresso.siu.no/espresso" TargetMode="External"/><Relationship Id="rId7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hyperlink" Target="http://www.nordplusonline.org/" TargetMode="External"/><Relationship Id="rId4" Type="http://schemas.openxmlformats.org/officeDocument/2006/relationships/hyperlink" Target="https://www.viaa.gov.lv/lv/nordplus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ordplusonline.org/about/nordplus/" TargetMode="Externa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nordplusonline.org/eng/How-to-apply/HANDBOOK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rdplusonline.org/how-to-apply/handbook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rdplusonline.org/news/prolongation-of-the-project-period/" TargetMode="External"/><Relationship Id="rId2" Type="http://schemas.openxmlformats.org/officeDocument/2006/relationships/hyperlink" Target="https://www.nordplusonline.org/news/extension-of-nordplus-covid19-rul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linards.deidulis" TargetMode="External"/><Relationship Id="rId2" Type="http://schemas.openxmlformats.org/officeDocument/2006/relationships/hyperlink" Target="mailto:linards.deidulis@viaa.gov.lv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2968"/>
            <a:ext cx="9144000" cy="244656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685801" y="3927565"/>
            <a:ext cx="7772398" cy="1272395"/>
          </a:xfrm>
        </p:spPr>
        <p:txBody>
          <a:bodyPr>
            <a:noAutofit/>
          </a:bodyPr>
          <a:lstStyle/>
          <a:p>
            <a:r>
              <a:rPr lang="lv-LV" altLang="lv-LV" sz="2000" b="1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Herberts Bucenieks</a:t>
            </a:r>
          </a:p>
          <a:p>
            <a:r>
              <a:rPr lang="lv-LV" altLang="lv-LV" sz="20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Izglītības atbalsta un starptautiskās sadarbības departamenta</a:t>
            </a:r>
          </a:p>
          <a:p>
            <a:r>
              <a:rPr lang="lv-LV" altLang="lv-LV" sz="20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Starptautiskās sadarbības programmu nodaļas vadītājs 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520431" y="5711775"/>
            <a:ext cx="6318069" cy="366848"/>
          </a:xfrm>
          <a:prstGeom prst="rect">
            <a:avLst/>
          </a:prstGeom>
        </p:spPr>
        <p:txBody>
          <a:bodyPr vert="horz" lIns="93957" tIns="46979" rIns="93957" bIns="46979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v-LV" sz="1600" b="1" dirty="0">
                <a:solidFill>
                  <a:schemeClr val="accent1">
                    <a:lumMod val="50000"/>
                  </a:schemeClr>
                </a:solidFill>
              </a:rPr>
              <a:t>2021. gada 24.novembrī, Rīgā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7976" y="2447110"/>
            <a:ext cx="7770223" cy="1192905"/>
          </a:xfrm>
        </p:spPr>
        <p:txBody>
          <a:bodyPr>
            <a:normAutofit/>
          </a:bodyPr>
          <a:lstStyle/>
          <a:p>
            <a:r>
              <a:rPr lang="nb-NO" altLang="lv-LV" sz="36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Nordplus</a:t>
            </a:r>
            <a:r>
              <a:rPr lang="lv-LV" altLang="lv-LV" sz="36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 2018. – 2022.</a:t>
            </a:r>
            <a:br>
              <a:rPr lang="lv-LV" altLang="lv-LV" sz="36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</a:br>
            <a:r>
              <a:rPr lang="lv-LV" alt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2022. gada projektu konkurss</a:t>
            </a:r>
            <a:r>
              <a:rPr lang="nb-NO" alt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 </a:t>
            </a:r>
            <a:endParaRPr lang="lv-LV" sz="40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902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2936" y="365126"/>
            <a:ext cx="6242413" cy="1325563"/>
          </a:xfrm>
        </p:spPr>
        <p:txBody>
          <a:bodyPr>
            <a:normAutofit/>
          </a:bodyPr>
          <a:lstStyle/>
          <a:p>
            <a:r>
              <a:rPr lang="en-GB" altLang="lv-LV" sz="3500" b="1" dirty="0">
                <a:solidFill>
                  <a:srgbClr val="0B7D91"/>
                </a:solidFill>
                <a:latin typeface="+mn-lt"/>
                <a:ea typeface="MS PGothic" panose="020B0600070205080204" pitchFamily="34" charset="-128"/>
                <a:sym typeface="Dancer-Light" pitchFamily="2" charset="0"/>
              </a:rPr>
              <a:t>Nordplus </a:t>
            </a:r>
            <a:r>
              <a:rPr lang="lv-LV" altLang="lv-LV" sz="3500" b="1" dirty="0">
                <a:solidFill>
                  <a:srgbClr val="0B7D91"/>
                </a:solidFill>
                <a:latin typeface="+mn-lt"/>
                <a:ea typeface="MS PGothic" panose="020B0600070205080204" pitchFamily="34" charset="-128"/>
                <a:sym typeface="Dancer-Light" pitchFamily="2" charset="0"/>
              </a:rPr>
              <a:t>programmas 2018. – 2021. darbības </a:t>
            </a:r>
            <a:r>
              <a:rPr lang="lv-LV" altLang="lv-LV" sz="3500" b="1" dirty="0" err="1">
                <a:solidFill>
                  <a:srgbClr val="0B7D91"/>
                </a:solidFill>
                <a:latin typeface="+mn-lt"/>
                <a:ea typeface="MS PGothic" panose="020B0600070205080204" pitchFamily="34" charset="-128"/>
                <a:sym typeface="Dancer-Light" pitchFamily="2" charset="0"/>
              </a:rPr>
              <a:t>izvērtējums</a:t>
            </a:r>
            <a:r>
              <a:rPr lang="lv-LV" altLang="lv-LV" sz="3500" b="1" dirty="0">
                <a:solidFill>
                  <a:srgbClr val="0B7D91"/>
                </a:solidFill>
                <a:latin typeface="+mn-lt"/>
                <a:ea typeface="MS PGothic" panose="020B0600070205080204" pitchFamily="34" charset="-128"/>
                <a:sym typeface="Dancer-Light" pitchFamily="2" charset="0"/>
              </a:rPr>
              <a:t> </a:t>
            </a:r>
            <a:endParaRPr lang="lv-LV" sz="3500" b="1" dirty="0">
              <a:solidFill>
                <a:srgbClr val="0B7D91"/>
              </a:solidFill>
              <a:latin typeface="+mn-lt"/>
              <a:ea typeface="MS PGothic" panose="020B0600070205080204" pitchFamily="34" charset="-128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FEA734B-1FA2-40AD-A9A1-ADE3F0DCB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52" y="5140164"/>
            <a:ext cx="7747452" cy="147793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0768721-B1A2-4FDA-9412-4CC15B856F2A}"/>
              </a:ext>
            </a:extLst>
          </p:cNvPr>
          <p:cNvCxnSpPr>
            <a:cxnSpLocks/>
          </p:cNvCxnSpPr>
          <p:nvPr/>
        </p:nvCxnSpPr>
        <p:spPr>
          <a:xfrm flipH="1">
            <a:off x="7212661" y="4517226"/>
            <a:ext cx="381938" cy="62293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764FFE2-80DA-4EEF-B153-9DBFD2718B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0872" y="1441931"/>
            <a:ext cx="2313275" cy="3075295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E57F15F-9BCF-44D0-BFC4-AB3AA7BD5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853" y="1800355"/>
            <a:ext cx="6038110" cy="3255830"/>
          </a:xfrm>
        </p:spPr>
        <p:txBody>
          <a:bodyPr>
            <a:normAutofit fontScale="92500" lnSpcReduction="10000"/>
          </a:bodyPr>
          <a:lstStyle/>
          <a:p>
            <a:pPr marL="685800" lvl="2" indent="0">
              <a:buNone/>
              <a:defRPr/>
            </a:pPr>
            <a:endParaRPr lang="lv-LV" altLang="lv-LV" sz="1050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r>
              <a:rPr lang="lv-LV" altLang="lv-LV" sz="3200" dirty="0">
                <a:solidFill>
                  <a:srgbClr val="002060"/>
                </a:solidFill>
                <a:ea typeface="MS PGothic" panose="020B0600070205080204" pitchFamily="34" charset="-128"/>
              </a:rPr>
              <a:t>2021. gadā Ziemeļvalstu Ministru padome veica Nordplus programmas </a:t>
            </a:r>
            <a:r>
              <a:rPr lang="lv-LV" altLang="lv-LV" sz="3200" dirty="0" err="1">
                <a:solidFill>
                  <a:srgbClr val="002060"/>
                </a:solidFill>
                <a:ea typeface="MS PGothic" panose="020B0600070205080204" pitchFamily="34" charset="-128"/>
                <a:hlinkClick r:id="rId5"/>
              </a:rPr>
              <a:t>izvērtējumu</a:t>
            </a:r>
            <a:r>
              <a:rPr lang="lv-LV" altLang="lv-LV" sz="3200" dirty="0">
                <a:solidFill>
                  <a:srgbClr val="002060"/>
                </a:solidFill>
                <a:ea typeface="MS PGothic" panose="020B0600070205080204" pitchFamily="34" charset="-128"/>
              </a:rPr>
              <a:t>  </a:t>
            </a:r>
          </a:p>
          <a:p>
            <a:r>
              <a:rPr lang="lv-LV" altLang="lv-LV" sz="3200" dirty="0">
                <a:solidFill>
                  <a:srgbClr val="002060"/>
                </a:solidFill>
                <a:ea typeface="MS PGothic" panose="020B0600070205080204" pitchFamily="34" charset="-128"/>
              </a:rPr>
              <a:t> Aptaujāti 569 projekti, 95% projektu programmu vērtē pozitīvi, īpaši uzsverot vienkāršās administratīvās procedūras. 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lv-LV" altLang="lv-LV" sz="2600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pPr lvl="1">
              <a:buFont typeface="Wingdings" panose="05000000000000000000" pitchFamily="2" charset="2"/>
              <a:buChar char="ü"/>
            </a:pPr>
            <a:endParaRPr lang="lv-LV" altLang="lv-LV" sz="2600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endParaRPr lang="lv-LV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25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461" y="1935046"/>
            <a:ext cx="8247780" cy="827314"/>
          </a:xfrm>
        </p:spPr>
        <p:txBody>
          <a:bodyPr>
            <a:normAutofit/>
          </a:bodyPr>
          <a:lstStyle/>
          <a:p>
            <a:pPr algn="ctr"/>
            <a:r>
              <a:rPr lang="lv-LV" altLang="lv-LV" sz="3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II </a:t>
            </a:r>
            <a:r>
              <a:rPr lang="nb-NO" altLang="lv-LV" sz="3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Nordplus</a:t>
            </a:r>
            <a:r>
              <a:rPr lang="lv-LV" altLang="lv-LV" sz="3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programmas vadība  </a:t>
            </a:r>
            <a:endParaRPr lang="lv-LV" sz="35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28" y="3124201"/>
            <a:ext cx="7296246" cy="251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59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1618869"/>
            <a:ext cx="8831263" cy="4745038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endParaRPr lang="lv-LV" altLang="lv-LV" dirty="0">
              <a:solidFill>
                <a:srgbClr val="1F4E79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lv-LV" altLang="lv-LV" dirty="0" err="1">
                <a:solidFill>
                  <a:srgbClr val="1F4E79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Nordplus</a:t>
            </a:r>
            <a:r>
              <a:rPr lang="lv-LV" altLang="lv-LV" dirty="0">
                <a:solidFill>
                  <a:srgbClr val="1F4E79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</a:t>
            </a:r>
            <a:r>
              <a:rPr lang="lv-LV" altLang="lv-LV" u="sng" dirty="0">
                <a:solidFill>
                  <a:srgbClr val="1F4E79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atbildīgo administrējošo iestādi </a:t>
            </a:r>
            <a:r>
              <a:rPr lang="lv-LV" altLang="lv-LV" dirty="0">
                <a:solidFill>
                  <a:srgbClr val="1F4E79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ieceļ </a:t>
            </a:r>
            <a:r>
              <a:rPr lang="lv-LV" altLang="lv-LV" dirty="0"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  <a:hlinkClick r:id="rId3"/>
              </a:rPr>
              <a:t>Ziemeļvalstu Ministru padome</a:t>
            </a:r>
            <a:r>
              <a:rPr lang="lv-LV" altLang="lv-LV" dirty="0"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. </a:t>
            </a:r>
            <a:r>
              <a:rPr lang="lv-LV" altLang="lv-LV" dirty="0">
                <a:solidFill>
                  <a:srgbClr val="1F4E79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Šobrīd tā ir </a:t>
            </a:r>
            <a:r>
              <a:rPr lang="lv-LV" b="1" dirty="0">
                <a:solidFill>
                  <a:srgbClr val="1F4E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Pētniecības centrs Islandē</a:t>
            </a:r>
            <a:r>
              <a:rPr lang="lv-LV" dirty="0">
                <a:solidFill>
                  <a:srgbClr val="1F4E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lv-LV" i="1" dirty="0">
                <a:solidFill>
                  <a:srgbClr val="1F4E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lv-LV" i="1" dirty="0" err="1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Icelandic</a:t>
            </a:r>
            <a:r>
              <a:rPr lang="lv-LV" i="1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 </a:t>
            </a:r>
            <a:r>
              <a:rPr lang="lv-LV" i="1" dirty="0" err="1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Center</a:t>
            </a:r>
            <a:r>
              <a:rPr lang="lv-LV" i="1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 </a:t>
            </a:r>
            <a:r>
              <a:rPr lang="lv-LV" i="1" dirty="0" err="1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for</a:t>
            </a:r>
            <a:r>
              <a:rPr lang="lv-LV" i="1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 </a:t>
            </a:r>
            <a:r>
              <a:rPr lang="lv-LV" i="1" dirty="0" err="1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Research</a:t>
            </a:r>
            <a:r>
              <a:rPr lang="lv-LV" i="1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 – </a:t>
            </a:r>
            <a:r>
              <a:rPr lang="lv-LV" i="1" dirty="0" err="1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Rannis</a:t>
            </a:r>
            <a:r>
              <a:rPr lang="lv-LV" i="1" dirty="0">
                <a:solidFill>
                  <a:srgbClr val="1F4E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  <a:r>
              <a:rPr lang="lv-LV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lv-LV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80000"/>
              </a:lnSpc>
              <a:defRPr/>
            </a:pPr>
            <a:r>
              <a:rPr lang="lv-LV" altLang="lv-LV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Nordplus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apakšprogramma tiek administrēta decentralizēti.  </a:t>
            </a:r>
            <a:r>
              <a:rPr lang="lv-LV" altLang="lv-LV" u="sng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Galvenie administratori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ir 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  <a:hlinkClick r:id="rId3"/>
              </a:rPr>
              <a:t>Ziemeļvalstu Ministru padomes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apstiprinātas Nacionālās aģentūras. </a:t>
            </a:r>
            <a:r>
              <a:rPr lang="lv-LV" altLang="lv-LV" dirty="0" err="1">
                <a:solidFill>
                  <a:srgbClr val="1F4E79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Nordplus</a:t>
            </a:r>
            <a:r>
              <a:rPr lang="lv-LV" altLang="lv-LV" dirty="0">
                <a:solidFill>
                  <a:srgbClr val="1F4E79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apakšprogrammu </a:t>
            </a:r>
            <a:r>
              <a:rPr lang="lv-LV" altLang="lv-LV" u="sng" dirty="0">
                <a:solidFill>
                  <a:srgbClr val="1F4E79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galvenie administratori</a:t>
            </a:r>
            <a:r>
              <a:rPr lang="lv-LV" altLang="lv-LV" dirty="0">
                <a:solidFill>
                  <a:srgbClr val="1F4E79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ir Nacionālās aģentūras no:</a:t>
            </a:r>
          </a:p>
          <a:p>
            <a:pPr marL="914400" lvl="1" indent="-457200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lv-LV" altLang="lv-LV" sz="2100" dirty="0">
                <a:solidFill>
                  <a:srgbClr val="1F4E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Zviedrijas – Jauniešu programma </a:t>
            </a:r>
          </a:p>
          <a:p>
            <a:pPr marL="914400" lvl="1" indent="-457200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lv-LV" altLang="lv-LV" sz="2100" dirty="0">
                <a:solidFill>
                  <a:srgbClr val="1F4E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Dānijas – Pieaugušo izglītības programma</a:t>
            </a:r>
          </a:p>
          <a:p>
            <a:pPr marL="914400" lvl="1" indent="-457200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lv-LV" altLang="lv-LV" sz="2100" dirty="0">
                <a:solidFill>
                  <a:srgbClr val="1F4E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Norvēģijas -  Horizontālā programma </a:t>
            </a:r>
          </a:p>
          <a:p>
            <a:pPr marL="914400" lvl="1" indent="-457200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lv-LV" altLang="lv-LV" sz="2100" dirty="0">
                <a:solidFill>
                  <a:srgbClr val="1F4E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Somijas – Augstākās izglītības programma</a:t>
            </a:r>
          </a:p>
          <a:p>
            <a:pPr marL="914400" lvl="1" indent="-457200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lv-LV" altLang="lv-LV" sz="2100" dirty="0">
                <a:solidFill>
                  <a:srgbClr val="1F4E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Islandes – Ziemeļvalstu valodu programma</a:t>
            </a:r>
          </a:p>
        </p:txBody>
      </p:sp>
      <p:pic>
        <p:nvPicPr>
          <p:cNvPr id="30724" name="Picture 3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301" y="4418538"/>
            <a:ext cx="2428875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6">
            <a:hlinkClick r:id="rId3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/>
          <a:stretch>
            <a:fillRect/>
          </a:stretch>
        </p:blipFill>
        <p:spPr bwMode="auto">
          <a:xfrm>
            <a:off x="6686120" y="0"/>
            <a:ext cx="2457880" cy="829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82056" y="401702"/>
            <a:ext cx="5735901" cy="845364"/>
          </a:xfrm>
        </p:spPr>
        <p:txBody>
          <a:bodyPr>
            <a:normAutofit fontScale="90000"/>
          </a:bodyPr>
          <a:lstStyle/>
          <a:p>
            <a:r>
              <a:rPr lang="nb-NO" altLang="lv-LV" sz="35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Nordplus</a:t>
            </a:r>
            <a:r>
              <a:rPr lang="lv-LV" altLang="lv-LV" sz="35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 </a:t>
            </a:r>
            <a:br>
              <a:rPr lang="lv-LV" altLang="lv-LV" sz="35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</a:br>
            <a:r>
              <a:rPr lang="lv-LV" altLang="lv-LV" sz="35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programmas vadība (1)</a:t>
            </a:r>
            <a:endParaRPr lang="lv-LV" sz="3500" b="1" dirty="0">
              <a:solidFill>
                <a:srgbClr val="0B7D91"/>
              </a:solidFill>
              <a:latin typeface="Verdana" pitchFamily="34" charset="0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633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578" y="1717964"/>
            <a:ext cx="8768585" cy="1856509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Lēmumu par Nordplus finansējuma piešķiršanu projektiem pieņem </a:t>
            </a:r>
            <a:r>
              <a:rPr lang="lv-LV" altLang="lv-LV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Nordplus programmas komiteja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16 amatpersonu sastāvā no visām programmas dalībvalstīm. Latviju komitejā pārstāv 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  <a:hlinkClick r:id="rId3"/>
              </a:rPr>
              <a:t>Izglītības un zinātnes ministrija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, kas ir atbildīgā institūcija par Nordplus īstenošanu Latvijā. </a:t>
            </a:r>
          </a:p>
          <a:p>
            <a:pPr>
              <a:lnSpc>
                <a:spcPct val="80000"/>
              </a:lnSpc>
              <a:defRPr/>
            </a:pPr>
            <a:endParaRPr lang="lv-LV" altLang="lv-LV" sz="900" dirty="0">
              <a:solidFill>
                <a:srgbClr val="002060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lv-LV" altLang="lv-LV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  <a:hlinkClick r:id="rId4"/>
              </a:rPr>
              <a:t>Valsts izglītības attīstības aģentūra 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ir Nordplus </a:t>
            </a:r>
            <a:r>
              <a:rPr lang="lv-LV" altLang="lv-LV" u="sng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nacionālais informācijas birojs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Latvijā un Nordplus programmas </a:t>
            </a:r>
            <a:r>
              <a:rPr lang="lv-LV" altLang="lv-LV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līdzadministrators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0835" y="3574473"/>
            <a:ext cx="4793674" cy="291350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915062" y="471013"/>
            <a:ext cx="6954618" cy="845364"/>
          </a:xfrm>
        </p:spPr>
        <p:txBody>
          <a:bodyPr>
            <a:normAutofit fontScale="90000"/>
          </a:bodyPr>
          <a:lstStyle/>
          <a:p>
            <a:r>
              <a:rPr lang="nb-NO" altLang="lv-LV" sz="30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Nordplus</a:t>
            </a:r>
            <a:r>
              <a:rPr lang="lv-LV" altLang="lv-LV" sz="30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programmas vadība (2)</a:t>
            </a:r>
            <a:endParaRPr lang="lv-LV" sz="3000" b="1" dirty="0">
              <a:solidFill>
                <a:srgbClr val="0B7D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C730EC-7AA4-4EDC-8D76-2CEE4FF836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856" y="3772641"/>
            <a:ext cx="3280844" cy="219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735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55" y="1653540"/>
            <a:ext cx="8243454" cy="2702561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lv-LV" sz="2800" dirty="0">
                <a:solidFill>
                  <a:srgbClr val="002060"/>
                </a:solidFill>
              </a:rPr>
              <a:t> Nordplus programmas finansējumu veido </a:t>
            </a:r>
            <a:r>
              <a:rPr lang="lv-LV" sz="2800" b="1" dirty="0">
                <a:solidFill>
                  <a:srgbClr val="002060"/>
                </a:solidFill>
              </a:rPr>
              <a:t>dalībvalstu iemaksas</a:t>
            </a:r>
            <a:r>
              <a:rPr lang="lv-LV" sz="2800" dirty="0">
                <a:solidFill>
                  <a:srgbClr val="002060"/>
                </a:solidFill>
              </a:rPr>
              <a:t>, kas tiek aprēķināts, pamatojoties uz katras valsts daļu kopējā Ziemeļvalstu/Baltijas valstu iekšzemes kopproduktā (IKP) par pēdējiem diviem pieejamajiem gadiem. </a:t>
            </a:r>
          </a:p>
          <a:p>
            <a:pPr algn="ctr">
              <a:lnSpc>
                <a:spcPct val="80000"/>
              </a:lnSpc>
              <a:defRPr/>
            </a:pPr>
            <a:r>
              <a:rPr lang="lv-LV" sz="2800" dirty="0">
                <a:solidFill>
                  <a:srgbClr val="002060"/>
                </a:solidFill>
              </a:rPr>
              <a:t> Latvijas  i</a:t>
            </a:r>
            <a:r>
              <a:rPr lang="lv-LV" sz="2800" dirty="0">
                <a:solidFill>
                  <a:srgbClr val="002060"/>
                </a:solidFill>
                <a:hlinkClick r:id="rId3"/>
              </a:rPr>
              <a:t>kgadējā iemaksa </a:t>
            </a:r>
            <a:r>
              <a:rPr lang="lv-LV" sz="2800" i="1" dirty="0">
                <a:solidFill>
                  <a:srgbClr val="002060"/>
                </a:solidFill>
                <a:hlinkClick r:id="rId3"/>
              </a:rPr>
              <a:t>Nordplus</a:t>
            </a:r>
            <a:r>
              <a:rPr lang="lv-LV" sz="2800" dirty="0">
                <a:solidFill>
                  <a:srgbClr val="002060"/>
                </a:solidFill>
                <a:hlinkClick r:id="rId3"/>
              </a:rPr>
              <a:t> budžetā </a:t>
            </a:r>
            <a:r>
              <a:rPr lang="lv-LV" sz="2800" dirty="0">
                <a:solidFill>
                  <a:srgbClr val="002060"/>
                </a:solidFill>
              </a:rPr>
              <a:t>ir apm. 185 000 </a:t>
            </a:r>
            <a:r>
              <a:rPr lang="lv-LV" sz="2800" dirty="0" err="1">
                <a:solidFill>
                  <a:srgbClr val="002060"/>
                </a:solidFill>
              </a:rPr>
              <a:t>euro</a:t>
            </a:r>
            <a:r>
              <a:rPr lang="lv-LV" sz="2800" dirty="0">
                <a:solidFill>
                  <a:srgbClr val="002060"/>
                </a:solidFill>
              </a:rPr>
              <a:t>. </a:t>
            </a:r>
          </a:p>
          <a:p>
            <a:pPr algn="ctr">
              <a:lnSpc>
                <a:spcPct val="80000"/>
              </a:lnSpc>
              <a:defRPr/>
            </a:pPr>
            <a:endParaRPr lang="lv-LV" altLang="lv-LV" sz="2200" dirty="0">
              <a:solidFill>
                <a:srgbClr val="002060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3318" y="4413251"/>
            <a:ext cx="5645844" cy="241822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15062" y="471013"/>
            <a:ext cx="6954618" cy="845364"/>
          </a:xfrm>
        </p:spPr>
        <p:txBody>
          <a:bodyPr>
            <a:normAutofit/>
          </a:bodyPr>
          <a:lstStyle/>
          <a:p>
            <a:r>
              <a:rPr lang="nb-NO" altLang="lv-LV" sz="27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Nordplus</a:t>
            </a:r>
            <a:r>
              <a:rPr lang="lv-LV" altLang="lv-LV" sz="27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programmas vadība (3)</a:t>
            </a:r>
            <a:endParaRPr lang="lv-LV" sz="2700" b="1" dirty="0">
              <a:solidFill>
                <a:srgbClr val="0B7D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0101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0784" y="1292225"/>
            <a:ext cx="7443216" cy="3652838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Pieaugušo izglītības </a:t>
            </a:r>
            <a:r>
              <a:rPr lang="lv-LV" altLang="lv-LV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apakšrogrammas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</a:t>
            </a:r>
            <a:r>
              <a:rPr lang="lv-LV" altLang="lv-LV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līdzadministratora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– </a:t>
            </a:r>
            <a:r>
              <a:rPr lang="lv-LV" altLang="lv-LV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  <a:hlinkClick r:id="rId2"/>
              </a:rPr>
              <a:t>Valsts izglītības attīstības aģentūras 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galvenās funkcijas:</a:t>
            </a:r>
          </a:p>
          <a:p>
            <a:pPr>
              <a:buFontTx/>
              <a:buChar char="-"/>
              <a:defRPr/>
            </a:pP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projektu pieteicēju un īstenotāju konsultēšana, informatīvi pasākumi par Nordplus programmu;</a:t>
            </a:r>
          </a:p>
          <a:p>
            <a:pPr>
              <a:buFontTx/>
              <a:buChar char="-"/>
              <a:defRPr/>
            </a:pP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iesaiste projektu pieteikumu vērtēšanā (!VIAA pārstāvji NEVĒRTĒ projektus no Latvijas iesniedzējiem!);</a:t>
            </a:r>
          </a:p>
          <a:p>
            <a:pPr>
              <a:buFontTx/>
              <a:buChar char="-"/>
              <a:defRPr/>
            </a:pP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projektu pieredzes un labas prakses popularizācija (piem., «pieredzes stāsti» VIAA mājas lapā: </a:t>
            </a: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  <a:hlinkClick r:id="rId3"/>
              </a:rPr>
              <a:t>http://viaa.gov.lv/lat/nordplus/nordplus_pieredze/nordplus_pieauguso/</a:t>
            </a:r>
            <a:endParaRPr lang="lv-LV" altLang="lv-LV" dirty="0">
              <a:solidFill>
                <a:srgbClr val="002060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marL="0" indent="0" algn="ctr">
              <a:buNone/>
              <a:defRPr/>
            </a:pPr>
            <a:r>
              <a:rPr lang="lv-LV" altLang="lv-LV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VIAA pārstāvji var apmeklēt Nordplus projektu pasākumus, veikt monitoringa vizītes, sagatavot ieteikumus projektu īstenotājiem un apakšprogrammas galvenajam administratoram. </a:t>
            </a: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8366125" y="6324600"/>
            <a:ext cx="473075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EF56610-A421-49B9-8F1A-5D384C5714C4}" type="slidenum">
              <a:rPr lang="en-US" altLang="lv-LV" smtClean="0"/>
              <a:pPr/>
              <a:t>15</a:t>
            </a:fld>
            <a:endParaRPr lang="en-US" altLang="lv-LV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915062" y="471013"/>
            <a:ext cx="6954618" cy="845364"/>
          </a:xfrm>
        </p:spPr>
        <p:txBody>
          <a:bodyPr>
            <a:normAutofit fontScale="90000"/>
          </a:bodyPr>
          <a:lstStyle/>
          <a:p>
            <a:r>
              <a:rPr lang="nb-NO" altLang="lv-LV" sz="30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Nordplus</a:t>
            </a:r>
            <a:r>
              <a:rPr lang="lv-LV" altLang="lv-LV" sz="30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programmas vadība (4) </a:t>
            </a:r>
            <a:endParaRPr lang="lv-LV" sz="3000" b="1" dirty="0">
              <a:solidFill>
                <a:srgbClr val="0B7D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79C5C2-9C1C-42E3-9EC0-DA1EC7924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0900" y="4920659"/>
            <a:ext cx="3505200" cy="196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194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461" y="1744546"/>
            <a:ext cx="8247780" cy="827314"/>
          </a:xfrm>
        </p:spPr>
        <p:txBody>
          <a:bodyPr>
            <a:normAutofit/>
          </a:bodyPr>
          <a:lstStyle/>
          <a:p>
            <a:pPr algn="ctr"/>
            <a:r>
              <a:rPr lang="lv-LV" altLang="lv-LV" sz="3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III </a:t>
            </a:r>
            <a:r>
              <a:rPr lang="nb-NO" altLang="lv-LV" sz="3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Nordplus</a:t>
            </a:r>
            <a:r>
              <a:rPr lang="lv-LV" altLang="lv-LV" sz="3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– skaitļi un fakti</a:t>
            </a:r>
            <a:endParaRPr lang="lv-LV" sz="35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20" y="2963746"/>
            <a:ext cx="4481862" cy="298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21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3800475"/>
          </a:xfrm>
        </p:spPr>
        <p:txBody>
          <a:bodyPr>
            <a:normAutofit fontScale="62500" lnSpcReduction="2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lv-LV" sz="4800" dirty="0">
                <a:solidFill>
                  <a:srgbClr val="002060"/>
                </a:solidFill>
              </a:rPr>
              <a:t>Ik gadu</a:t>
            </a:r>
            <a:r>
              <a:rPr lang="lv-LV" sz="3200" dirty="0">
                <a:solidFill>
                  <a:srgbClr val="002060"/>
                </a:solidFill>
              </a:rPr>
              <a:t>*)</a:t>
            </a:r>
            <a:r>
              <a:rPr lang="lv-LV" sz="4800" dirty="0">
                <a:solidFill>
                  <a:srgbClr val="002060"/>
                </a:solidFill>
              </a:rPr>
              <a:t>  mobilitātēs  no visām programmas dalībvalstīm piedalās ap </a:t>
            </a:r>
            <a:r>
              <a:rPr lang="lv-LV" sz="4800" b="1" dirty="0">
                <a:solidFill>
                  <a:srgbClr val="002060"/>
                </a:solidFill>
              </a:rPr>
              <a:t>9000 </a:t>
            </a:r>
            <a:r>
              <a:rPr lang="lv-LV" sz="4800" dirty="0">
                <a:solidFill>
                  <a:srgbClr val="002060"/>
                </a:solidFill>
              </a:rPr>
              <a:t>izglītotāju un izglītojamo.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lv-LV" sz="4800" dirty="0">
                <a:solidFill>
                  <a:srgbClr val="002060"/>
                </a:solidFill>
              </a:rPr>
              <a:t>Ik gadus Nordplus programmā iesaistās ap </a:t>
            </a:r>
            <a:r>
              <a:rPr lang="lv-LV" sz="4800" b="1" dirty="0">
                <a:solidFill>
                  <a:srgbClr val="002060"/>
                </a:solidFill>
              </a:rPr>
              <a:t>3000 </a:t>
            </a:r>
            <a:r>
              <a:rPr lang="lv-LV" sz="4800" dirty="0">
                <a:solidFill>
                  <a:srgbClr val="002060"/>
                </a:solidFill>
              </a:rPr>
              <a:t> organizāciju, iestāžu, uzņēmumu no visām programmas dalībvalstīm.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lv-LV" sz="4800" dirty="0">
                <a:solidFill>
                  <a:srgbClr val="002060"/>
                </a:solidFill>
              </a:rPr>
              <a:t>Katru gadu apmēram 50 – 60% no projektu iesniedzējiem ir organizācijas un iestādes, kuras nav iesniegušas  Nordplus projektu pēdējo 3 gadu laikā. </a:t>
            </a:r>
          </a:p>
          <a:p>
            <a:pPr marL="342900" lvl="1" indent="0" algn="just">
              <a:buNone/>
            </a:pPr>
            <a:r>
              <a:rPr lang="lv-LV" sz="2900" dirty="0">
                <a:solidFill>
                  <a:srgbClr val="002060"/>
                </a:solidFill>
              </a:rPr>
              <a:t>*)  līdz COVID19  ierobežojumiem kopš 2020.g. marta 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lv-LV" sz="2200" dirty="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lv-LV" sz="2200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72936" y="365126"/>
            <a:ext cx="6242413" cy="1325563"/>
          </a:xfrm>
        </p:spPr>
        <p:txBody>
          <a:bodyPr>
            <a:normAutofit/>
          </a:bodyPr>
          <a:lstStyle/>
          <a:p>
            <a:r>
              <a:rPr lang="lv-LV" sz="3500" b="1" dirty="0" err="1">
                <a:solidFill>
                  <a:srgbClr val="0B7D91"/>
                </a:solidFill>
                <a:latin typeface="+mn-lt"/>
                <a:ea typeface="MS PGothic" panose="020B0600070205080204" pitchFamily="34" charset="-128"/>
                <a:sym typeface="Dancer-Light" pitchFamily="2" charset="0"/>
              </a:rPr>
              <a:t>Nordplus</a:t>
            </a:r>
            <a:r>
              <a:rPr lang="lv-LV" sz="3500" b="1" dirty="0">
                <a:solidFill>
                  <a:srgbClr val="0B7D91"/>
                </a:solidFill>
                <a:latin typeface="+mn-lt"/>
                <a:ea typeface="MS PGothic" panose="020B0600070205080204" pitchFamily="34" charset="-128"/>
                <a:sym typeface="Dancer-Light" pitchFamily="2" charset="0"/>
              </a:rPr>
              <a:t> - daži fakti un skaitļi </a:t>
            </a:r>
            <a:endParaRPr lang="lv-LV" sz="3500" b="1" dirty="0">
              <a:solidFill>
                <a:srgbClr val="0B7D91"/>
              </a:solidFill>
              <a:latin typeface="+mn-lt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3292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 txBox="1">
            <a:spLocks/>
          </p:cNvSpPr>
          <p:nvPr/>
        </p:nvSpPr>
        <p:spPr bwMode="auto">
          <a:xfrm>
            <a:off x="1638300" y="473075"/>
            <a:ext cx="7505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957" tIns="46979" rIns="93957" bIns="46979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62000" indent="-292100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73163" indent="-2333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43063" indent="-233363">
              <a:spcBef>
                <a:spcPct val="20000"/>
              </a:spcBef>
              <a:buFont typeface="Arial" panose="020B0604020202020204" pitchFamily="34" charset="0"/>
              <a:buChar char="–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112963" indent="-233363">
              <a:spcBef>
                <a:spcPct val="20000"/>
              </a:spcBef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701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30273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845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9417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lv-LV" altLang="lv-LV" sz="2500" b="1" dirty="0">
                <a:solidFill>
                  <a:srgbClr val="0B7D91"/>
                </a:solidFill>
                <a:latin typeface="Verdana" panose="020B0604030504040204" pitchFamily="34" charset="0"/>
                <a:sym typeface="Dancer-Light"/>
              </a:rPr>
              <a:t>Kopējais Nordplus programmas atbalstīto projektu skaits un piešķirtais finansējums 2008. – 2021. </a:t>
            </a:r>
            <a:endParaRPr lang="lv-LV" altLang="lv-LV" sz="2500" b="1" dirty="0">
              <a:solidFill>
                <a:srgbClr val="0B7D91"/>
              </a:solidFill>
              <a:latin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36733" y="6000204"/>
            <a:ext cx="52072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Nordplus statistika pieejama </a:t>
            </a:r>
            <a:r>
              <a:rPr lang="lv-LV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http://statistikk.nordplusonline.org</a:t>
            </a:r>
            <a:endParaRPr lang="lv-LV" sz="2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4944153-8A8E-4854-88C9-234B41FD2E01}"/>
              </a:ext>
            </a:extLst>
          </p:cNvPr>
          <p:cNvGraphicFramePr>
            <a:graphicFrameLocks noGrp="1"/>
          </p:cNvGraphicFramePr>
          <p:nvPr/>
        </p:nvGraphicFramePr>
        <p:xfrm>
          <a:off x="105878" y="1193533"/>
          <a:ext cx="8688381" cy="4633789"/>
        </p:xfrm>
        <a:graphic>
          <a:graphicData uri="http://schemas.openxmlformats.org/drawingml/2006/table">
            <a:tbl>
              <a:tblPr/>
              <a:tblGrid>
                <a:gridCol w="1001027">
                  <a:extLst>
                    <a:ext uri="{9D8B030D-6E8A-4147-A177-3AD203B41FA5}">
                      <a16:colId xmlns:a16="http://schemas.microsoft.com/office/drawing/2014/main" val="898260013"/>
                    </a:ext>
                  </a:extLst>
                </a:gridCol>
                <a:gridCol w="500514">
                  <a:extLst>
                    <a:ext uri="{9D8B030D-6E8A-4147-A177-3AD203B41FA5}">
                      <a16:colId xmlns:a16="http://schemas.microsoft.com/office/drawing/2014/main" val="3284166064"/>
                    </a:ext>
                  </a:extLst>
                </a:gridCol>
                <a:gridCol w="349629">
                  <a:extLst>
                    <a:ext uri="{9D8B030D-6E8A-4147-A177-3AD203B41FA5}">
                      <a16:colId xmlns:a16="http://schemas.microsoft.com/office/drawing/2014/main" val="1500374624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3247037923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3749479630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2516571135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1584336575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944208663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4128359241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130388000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3945585608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240987951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4029021545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673795703"/>
                    </a:ext>
                  </a:extLst>
                </a:gridCol>
                <a:gridCol w="354151">
                  <a:extLst>
                    <a:ext uri="{9D8B030D-6E8A-4147-A177-3AD203B41FA5}">
                      <a16:colId xmlns:a16="http://schemas.microsoft.com/office/drawing/2014/main" val="3897332424"/>
                    </a:ext>
                  </a:extLst>
                </a:gridCol>
                <a:gridCol w="540255">
                  <a:extLst>
                    <a:ext uri="{9D8B030D-6E8A-4147-A177-3AD203B41FA5}">
                      <a16:colId xmlns:a16="http://schemas.microsoft.com/office/drawing/2014/main" val="3419921879"/>
                    </a:ext>
                  </a:extLst>
                </a:gridCol>
              </a:tblGrid>
              <a:tr h="246134">
                <a:tc gridSpan="16">
                  <a:txBody>
                    <a:bodyPr/>
                    <a:lstStyle/>
                    <a:p>
                      <a:pPr algn="ctr" fontAlgn="b"/>
                      <a:endParaRPr lang="lv-LV" sz="8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9910292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lv-LV" sz="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094512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ctr" fontAlgn="b"/>
                      <a:r>
                        <a:rPr lang="lv-LV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Valsts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2008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2009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KOPĀ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98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2219097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Somija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1378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22187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Dānija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1154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383977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Zviedrija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>
                          <a:effectLst/>
                          <a:latin typeface="Calibri" panose="020F0502020204030204" pitchFamily="34" charset="0"/>
                        </a:rPr>
                        <a:t>888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593383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 err="1">
                          <a:effectLst/>
                          <a:latin typeface="Calibri" panose="020F0502020204030204" pitchFamily="34" charset="0"/>
                        </a:rPr>
                        <a:t>Norvēģja</a:t>
                      </a:r>
                      <a:endParaRPr lang="lv-LV" sz="11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707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079899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Latvija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497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933893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Lietuva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472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181251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Islande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8273059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Igaunija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344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605860"/>
                  </a:ext>
                </a:extLst>
              </a:tr>
              <a:tr h="348731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 err="1">
                          <a:effectLst/>
                          <a:latin typeface="Calibri" panose="020F0502020204030204" pitchFamily="34" charset="0"/>
                        </a:rPr>
                        <a:t>Fareru</a:t>
                      </a:r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 salas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599267"/>
                  </a:ext>
                </a:extLst>
              </a:tr>
              <a:tr h="348731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 err="1">
                          <a:effectLst/>
                          <a:latin typeface="Calibri" panose="020F0502020204030204" pitchFamily="34" charset="0"/>
                        </a:rPr>
                        <a:t>Ālandu</a:t>
                      </a:r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 salas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563267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Grenlande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75251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Kanāda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558267"/>
                  </a:ext>
                </a:extLst>
              </a:tr>
              <a:tr h="246134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Krievija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815081"/>
                  </a:ext>
                </a:extLst>
              </a:tr>
              <a:tr h="303533">
                <a:tc>
                  <a:txBody>
                    <a:bodyPr/>
                    <a:lstStyle/>
                    <a:p>
                      <a:pPr algn="l" fontAlgn="b"/>
                      <a:r>
                        <a:rPr lang="lv-LV" sz="1100" b="0" i="0" u="none" strike="noStrike" dirty="0" err="1">
                          <a:effectLst/>
                          <a:latin typeface="Calibri" panose="020F0502020204030204" pitchFamily="34" charset="0"/>
                        </a:rPr>
                        <a:t>Dienvidšlēzviga</a:t>
                      </a:r>
                      <a:endParaRPr lang="lv-LV" sz="11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067068"/>
                  </a:ext>
                </a:extLst>
              </a:tr>
              <a:tr h="124776">
                <a:tc>
                  <a:txBody>
                    <a:bodyPr/>
                    <a:lstStyle/>
                    <a:p>
                      <a:pPr algn="r" fontAlgn="b"/>
                      <a:r>
                        <a:rPr lang="lv-LV" sz="1100" b="1" i="0" u="none" strike="noStrike" dirty="0">
                          <a:effectLst/>
                          <a:latin typeface="Calibri" panose="020F0502020204030204" pitchFamily="34" charset="0"/>
                        </a:rPr>
                        <a:t>KOPĀ: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>
                          <a:effectLst/>
                          <a:latin typeface="Calibri" panose="020F0502020204030204" pitchFamily="34" charset="0"/>
                        </a:rPr>
                        <a:t>442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>
                          <a:effectLst/>
                          <a:latin typeface="Calibri" panose="020F0502020204030204" pitchFamily="34" charset="0"/>
                        </a:rPr>
                        <a:t>482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>
                          <a:effectLst/>
                          <a:latin typeface="Calibri" panose="020F0502020204030204" pitchFamily="34" charset="0"/>
                        </a:rPr>
                        <a:t>514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>
                          <a:effectLst/>
                          <a:latin typeface="Calibri" panose="020F0502020204030204" pitchFamily="34" charset="0"/>
                        </a:rPr>
                        <a:t>512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>
                          <a:effectLst/>
                          <a:latin typeface="Calibri" panose="020F0502020204030204" pitchFamily="34" charset="0"/>
                        </a:rPr>
                        <a:t>447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384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443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>
                          <a:effectLst/>
                          <a:latin typeface="Calibri" panose="020F0502020204030204" pitchFamily="34" charset="0"/>
                        </a:rPr>
                        <a:t>460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>
                          <a:effectLst/>
                          <a:latin typeface="Calibri" panose="020F0502020204030204" pitchFamily="34" charset="0"/>
                        </a:rPr>
                        <a:t>395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>
                          <a:effectLst/>
                          <a:latin typeface="Calibri" panose="020F0502020204030204" pitchFamily="34" charset="0"/>
                        </a:rPr>
                        <a:t>463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>
                          <a:effectLst/>
                          <a:latin typeface="Calibri" panose="020F0502020204030204" pitchFamily="34" charset="0"/>
                        </a:rPr>
                        <a:t>423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>
                          <a:effectLst/>
                          <a:latin typeface="Calibri" panose="020F0502020204030204" pitchFamily="34" charset="0"/>
                        </a:rPr>
                        <a:t>375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256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v-LV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5971</a:t>
                      </a:r>
                    </a:p>
                  </a:txBody>
                  <a:tcPr marL="4038" marR="4038" marT="403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147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52254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id="{D86AF381-1F7B-4DB0-B65E-E4F2F883134A}"/>
              </a:ext>
            </a:extLst>
          </p:cNvPr>
          <p:cNvSpPr txBox="1">
            <a:spLocks/>
          </p:cNvSpPr>
          <p:nvPr/>
        </p:nvSpPr>
        <p:spPr bwMode="auto">
          <a:xfrm>
            <a:off x="2292350" y="473075"/>
            <a:ext cx="624205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957" tIns="46979" rIns="93957" bIns="46979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62000" indent="-292100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73163" indent="-2333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43063" indent="-233363">
              <a:spcBef>
                <a:spcPct val="20000"/>
              </a:spcBef>
              <a:buFont typeface="Arial" panose="020B0604020202020204" pitchFamily="34" charset="0"/>
              <a:buChar char="–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112963" indent="-233363">
              <a:spcBef>
                <a:spcPct val="20000"/>
              </a:spcBef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701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30273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845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9417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lv-LV" altLang="lv-LV" sz="2000" b="1" dirty="0">
                <a:solidFill>
                  <a:srgbClr val="0B7D91"/>
                </a:solidFill>
                <a:latin typeface="Verdana" panose="020B0604030504040204" pitchFamily="34" charset="0"/>
                <a:sym typeface="Dancer-Light"/>
              </a:rPr>
              <a:t>Nordplus programmas atbalstīto projektu skaits un piešķirtais finansējums Latvijas organizācijām 2008. – 2021. </a:t>
            </a:r>
            <a:endParaRPr lang="lv-LV" altLang="lv-LV" sz="2000" b="1" dirty="0">
              <a:solidFill>
                <a:srgbClr val="0B7D91"/>
              </a:solidFill>
              <a:latin typeface="Verdana" panose="020B0604030504040204" pitchFamily="34" charset="0"/>
            </a:endParaRPr>
          </a:p>
        </p:txBody>
      </p:sp>
      <p:sp>
        <p:nvSpPr>
          <p:cNvPr id="43011" name="Text Placeholder 3">
            <a:extLst>
              <a:ext uri="{FF2B5EF4-FFF2-40B4-BE49-F238E27FC236}">
                <a16:creationId xmlns:a16="http://schemas.microsoft.com/office/drawing/2014/main" id="{4543C654-4B94-48C0-84DE-53F462E43020}"/>
              </a:ext>
            </a:extLst>
          </p:cNvPr>
          <p:cNvSpPr txBox="1">
            <a:spLocks/>
          </p:cNvSpPr>
          <p:nvPr/>
        </p:nvSpPr>
        <p:spPr bwMode="auto">
          <a:xfrm rot="10800000" flipV="1">
            <a:off x="2292350" y="5980113"/>
            <a:ext cx="685165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957" tIns="46979" rIns="93957" bIns="46979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62000" indent="-292100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73163" indent="-2333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43063" indent="-233363">
              <a:spcBef>
                <a:spcPct val="20000"/>
              </a:spcBef>
              <a:buFont typeface="Arial" panose="020B0604020202020204" pitchFamily="34" charset="0"/>
              <a:buChar char="–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112963" indent="-233363">
              <a:spcBef>
                <a:spcPct val="20000"/>
              </a:spcBef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701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30273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845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9417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lv-LV" altLang="lv-LV" sz="1500" dirty="0">
                <a:solidFill>
                  <a:srgbClr val="002060"/>
                </a:solidFill>
                <a:latin typeface="Verdana" panose="020B0604030504040204" pitchFamily="34" charset="0"/>
              </a:rPr>
              <a:t>Kopumā visās Nordplus apakšprogrammās no 2008. līdz 2021. gadam apstiprināti </a:t>
            </a:r>
            <a:r>
              <a:rPr lang="lv-LV" altLang="lv-LV" sz="1500" b="1" dirty="0">
                <a:solidFill>
                  <a:srgbClr val="002060"/>
                </a:solidFill>
                <a:latin typeface="Verdana" panose="020B0604030504040204" pitchFamily="34" charset="0"/>
              </a:rPr>
              <a:t>497 </a:t>
            </a:r>
            <a:r>
              <a:rPr lang="lv-LV" altLang="lv-LV" sz="1500" dirty="0">
                <a:solidFill>
                  <a:srgbClr val="002060"/>
                </a:solidFill>
                <a:latin typeface="Verdana" panose="020B0604030504040204" pitchFamily="34" charset="0"/>
              </a:rPr>
              <a:t>Latvijas</a:t>
            </a:r>
            <a:r>
              <a:rPr lang="lv-LV" altLang="lv-LV" sz="1500" b="1" dirty="0">
                <a:solidFill>
                  <a:srgbClr val="002060"/>
                </a:solidFill>
                <a:latin typeface="Verdana" panose="020B0604030504040204" pitchFamily="34" charset="0"/>
              </a:rPr>
              <a:t> </a:t>
            </a:r>
            <a:r>
              <a:rPr lang="lv-LV" altLang="lv-LV" sz="1500" dirty="0">
                <a:solidFill>
                  <a:srgbClr val="002060"/>
                </a:solidFill>
                <a:latin typeface="Verdana" panose="020B0604030504040204" pitchFamily="34" charset="0"/>
              </a:rPr>
              <a:t>iesniedzēju (koordinatoru) projekti par kopējo summu ~ </a:t>
            </a:r>
            <a:r>
              <a:rPr lang="lv-LV" altLang="lv-LV" sz="1500" b="1" dirty="0">
                <a:solidFill>
                  <a:srgbClr val="002060"/>
                </a:solidFill>
                <a:latin typeface="Verdana" panose="020B0604030504040204" pitchFamily="34" charset="0"/>
              </a:rPr>
              <a:t>9 miljoni eiro  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6AD6A4B-66E6-46C7-A732-65A474E1F347}"/>
              </a:ext>
            </a:extLst>
          </p:cNvPr>
          <p:cNvGraphicFramePr>
            <a:graphicFrameLocks/>
          </p:cNvGraphicFramePr>
          <p:nvPr/>
        </p:nvGraphicFramePr>
        <p:xfrm>
          <a:off x="-130628" y="1657349"/>
          <a:ext cx="9144000" cy="4112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2590800" y="381000"/>
            <a:ext cx="6096000" cy="615950"/>
          </a:xfrm>
        </p:spPr>
        <p:txBody>
          <a:bodyPr>
            <a:noAutofit/>
          </a:bodyPr>
          <a:lstStyle/>
          <a:p>
            <a:pPr algn="ctr"/>
            <a:r>
              <a:rPr lang="lv-LV" altLang="lv-LV" sz="36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Prezentācijas saturs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1683658" y="1351189"/>
            <a:ext cx="7794170" cy="512127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500"/>
              </a:spcAft>
              <a:buNone/>
            </a:pPr>
            <a:r>
              <a:rPr lang="lv-LV" altLang="lv-LV" sz="2600" b="1" dirty="0">
                <a:solidFill>
                  <a:srgbClr val="0B7D91"/>
                </a:solidFill>
                <a:ea typeface="Verdana" panose="020B0604030504040204" pitchFamily="34" charset="0"/>
                <a:hlinkClick r:id="rId3" action="ppaction://hlinksldjump"/>
              </a:rPr>
              <a:t>I Vispārējā informācija par </a:t>
            </a:r>
            <a:r>
              <a:rPr lang="nb-NO" altLang="lv-LV" sz="2600" b="1" dirty="0">
                <a:solidFill>
                  <a:srgbClr val="0B7D91"/>
                </a:solidFill>
                <a:ea typeface="Verdana" panose="020B0604030504040204" pitchFamily="34" charset="0"/>
                <a:hlinkClick r:id="rId3" action="ppaction://hlinksldjump"/>
              </a:rPr>
              <a:t>Nordplus</a:t>
            </a:r>
            <a:r>
              <a:rPr lang="lv-LV" altLang="lv-LV" sz="2600" b="1" dirty="0">
                <a:solidFill>
                  <a:srgbClr val="0B7D91"/>
                </a:solidFill>
                <a:ea typeface="Verdana" panose="020B0604030504040204" pitchFamily="34" charset="0"/>
                <a:hlinkClick r:id="rId3" action="ppaction://hlinksldjump"/>
              </a:rPr>
              <a:t> programmu</a:t>
            </a:r>
            <a:endParaRPr lang="lv-LV" altLang="lv-LV" sz="2600" b="1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pPr>
              <a:spcBef>
                <a:spcPts val="1200"/>
              </a:spcBef>
              <a:spcAft>
                <a:spcPts val="500"/>
              </a:spcAft>
              <a:buNone/>
            </a:pPr>
            <a:r>
              <a:rPr lang="lv-LV" altLang="lv-LV" sz="2600" b="1" dirty="0">
                <a:solidFill>
                  <a:srgbClr val="0B7D91"/>
                </a:solidFill>
                <a:ea typeface="Verdana" panose="020B0604030504040204" pitchFamily="34" charset="0"/>
                <a:hlinkClick r:id="rId4" action="ppaction://hlinksldjump"/>
              </a:rPr>
              <a:t>II </a:t>
            </a:r>
            <a:r>
              <a:rPr lang="nb-NO" altLang="lv-LV" sz="2600" b="1" dirty="0">
                <a:solidFill>
                  <a:srgbClr val="0B7D91"/>
                </a:solidFill>
                <a:ea typeface="Verdana" panose="020B0604030504040204" pitchFamily="34" charset="0"/>
                <a:hlinkClick r:id="rId4" action="ppaction://hlinksldjump"/>
              </a:rPr>
              <a:t>Nordplus</a:t>
            </a:r>
            <a:r>
              <a:rPr lang="lv-LV" altLang="lv-LV" sz="2600" b="1" dirty="0">
                <a:solidFill>
                  <a:srgbClr val="0B7D91"/>
                </a:solidFill>
                <a:ea typeface="Verdana" panose="020B0604030504040204" pitchFamily="34" charset="0"/>
                <a:hlinkClick r:id="rId4" action="ppaction://hlinksldjump"/>
              </a:rPr>
              <a:t> programmas vadība un administrācija</a:t>
            </a:r>
            <a:endParaRPr lang="lv-LV" altLang="lv-LV" sz="2600" b="1" dirty="0">
              <a:solidFill>
                <a:srgbClr val="0B7D91"/>
              </a:solidFill>
              <a:ea typeface="Verdana" panose="020B0604030504040204" pitchFamily="34" charset="0"/>
            </a:endParaRPr>
          </a:p>
          <a:p>
            <a:pPr>
              <a:spcBef>
                <a:spcPts val="1200"/>
              </a:spcBef>
              <a:spcAft>
                <a:spcPts val="500"/>
              </a:spcAft>
              <a:buNone/>
            </a:pPr>
            <a:r>
              <a:rPr lang="lv-LV" altLang="lv-LV" sz="2600" b="1" dirty="0">
                <a:solidFill>
                  <a:srgbClr val="0B7D91"/>
                </a:solidFill>
                <a:ea typeface="Verdana" panose="020B0604030504040204" pitchFamily="34" charset="0"/>
                <a:hlinkClick r:id="rId5" action="ppaction://hlinksldjump"/>
              </a:rPr>
              <a:t>III </a:t>
            </a:r>
            <a:r>
              <a:rPr lang="nb-NO" altLang="lv-LV" sz="2600" b="1" dirty="0">
                <a:solidFill>
                  <a:srgbClr val="0B7D91"/>
                </a:solidFill>
                <a:ea typeface="Verdana" panose="020B0604030504040204" pitchFamily="34" charset="0"/>
                <a:hlinkClick r:id="rId5" action="ppaction://hlinksldjump"/>
              </a:rPr>
              <a:t>Nordplus</a:t>
            </a:r>
            <a:r>
              <a:rPr lang="lv-LV" altLang="lv-LV" sz="2600" b="1" dirty="0">
                <a:solidFill>
                  <a:srgbClr val="0B7D91"/>
                </a:solidFill>
                <a:ea typeface="Verdana" panose="020B0604030504040204" pitchFamily="34" charset="0"/>
                <a:hlinkClick r:id="rId5" action="ppaction://hlinksldjump"/>
              </a:rPr>
              <a:t> – skaitļi un fakti</a:t>
            </a:r>
            <a:endParaRPr lang="lv-LV" altLang="lv-LV" sz="2600" b="1" dirty="0">
              <a:solidFill>
                <a:srgbClr val="0B7D91"/>
              </a:solidFill>
              <a:ea typeface="Verdana" panose="020B0604030504040204" pitchFamily="34" charset="0"/>
            </a:endParaRPr>
          </a:p>
          <a:p>
            <a:pPr>
              <a:spcBef>
                <a:spcPts val="1200"/>
              </a:spcBef>
              <a:spcAft>
                <a:spcPts val="500"/>
              </a:spcAft>
              <a:buNone/>
            </a:pPr>
            <a:r>
              <a:rPr lang="lv-LV" altLang="lv-LV" sz="2600" b="1" dirty="0">
                <a:solidFill>
                  <a:srgbClr val="0B7D91"/>
                </a:solidFill>
                <a:ea typeface="Verdana" panose="020B0604030504040204" pitchFamily="34" charset="0"/>
                <a:hlinkClick r:id="rId6" action="ppaction://hlinksldjump"/>
              </a:rPr>
              <a:t>IV 2022. gada Nordplus projektu konkurss  </a:t>
            </a:r>
            <a:endParaRPr lang="lv-LV" altLang="lv-LV" sz="2600" b="1" dirty="0">
              <a:solidFill>
                <a:srgbClr val="0B7D91"/>
              </a:solidFill>
              <a:ea typeface="Verdana" panose="020B0604030504040204" pitchFamily="34" charset="0"/>
            </a:endParaRPr>
          </a:p>
          <a:p>
            <a:pPr>
              <a:spcBef>
                <a:spcPts val="1200"/>
              </a:spcBef>
              <a:spcAft>
                <a:spcPts val="500"/>
              </a:spcAft>
              <a:buNone/>
            </a:pPr>
            <a:r>
              <a:rPr lang="lv-LV" sz="2600" b="1" u="sng" dirty="0">
                <a:solidFill>
                  <a:schemeClr val="accent1">
                    <a:lumMod val="50000"/>
                  </a:schemeClr>
                </a:solidFill>
                <a:ea typeface="MS PGothic" panose="020B0600070205080204" pitchFamily="34" charset="-128"/>
                <a:hlinkClick r:id="rId7" action="ppaction://hlinksldjump"/>
              </a:rPr>
              <a:t>V Projektu</a:t>
            </a:r>
            <a:r>
              <a:rPr lang="lv-LV" sz="2600" b="1" u="sng" dirty="0">
                <a:solidFill>
                  <a:schemeClr val="accent1">
                    <a:lumMod val="50000"/>
                  </a:schemeClr>
                </a:solidFill>
                <a:hlinkClick r:id="rId7" action="ppaction://hlinksldjump"/>
              </a:rPr>
              <a:t> </a:t>
            </a:r>
            <a:r>
              <a:rPr lang="lv-LV" sz="2600" b="1" u="sng" dirty="0">
                <a:solidFill>
                  <a:schemeClr val="accent1">
                    <a:lumMod val="50000"/>
                  </a:schemeClr>
                </a:solidFill>
                <a:ea typeface="MS PGothic" panose="020B0600070205080204" pitchFamily="34" charset="-128"/>
                <a:hlinkClick r:id="rId7" action="ppaction://hlinksldjump"/>
              </a:rPr>
              <a:t>pieteikumu vērtēšana </a:t>
            </a:r>
            <a:endParaRPr lang="lv-LV" altLang="lv-LV" sz="2600" b="1" u="sng" dirty="0">
              <a:solidFill>
                <a:srgbClr val="0B7D91"/>
              </a:solidFill>
              <a:ea typeface="Verdana" panose="020B0604030504040204" pitchFamily="34" charset="0"/>
            </a:endParaRPr>
          </a:p>
          <a:p>
            <a:pPr>
              <a:spcBef>
                <a:spcPts val="1200"/>
              </a:spcBef>
              <a:spcAft>
                <a:spcPts val="500"/>
              </a:spcAft>
              <a:buNone/>
            </a:pPr>
            <a:r>
              <a:rPr lang="lv-LV" altLang="lv-LV" sz="2600" b="1" dirty="0">
                <a:solidFill>
                  <a:srgbClr val="FF0000"/>
                </a:solidFill>
                <a:ea typeface="Verdana" panose="020B0604030504040204" pitchFamily="34" charset="0"/>
                <a:hlinkClick r:id="rId8" action="ppaction://hlinksldjump"/>
              </a:rPr>
              <a:t>VI Izmaiņas projektu īstenošanā saistībā ar COVID 19 </a:t>
            </a:r>
            <a:endParaRPr lang="lv-LV" altLang="lv-LV" sz="2600" b="1" dirty="0">
              <a:solidFill>
                <a:srgbClr val="FF0000"/>
              </a:solidFill>
              <a:ea typeface="Verdana" panose="020B0604030504040204" pitchFamily="34" charset="0"/>
            </a:endParaRPr>
          </a:p>
          <a:p>
            <a:pPr>
              <a:spcBef>
                <a:spcPts val="1200"/>
              </a:spcBef>
              <a:spcAft>
                <a:spcPts val="500"/>
              </a:spcAft>
              <a:buNone/>
            </a:pPr>
            <a:r>
              <a:rPr lang="lv-LV" altLang="lv-LV" sz="2600" b="1" dirty="0">
                <a:solidFill>
                  <a:srgbClr val="0B7D91"/>
                </a:solidFill>
                <a:ea typeface="Verdana" panose="020B0604030504040204" pitchFamily="34" charset="0"/>
                <a:hlinkClick r:id="rId9" action="ppaction://hlinksldjump"/>
              </a:rPr>
              <a:t>VII Kontaktinformācija </a:t>
            </a:r>
            <a:endParaRPr lang="lv-LV" altLang="lv-LV" sz="2600" b="1" dirty="0">
              <a:solidFill>
                <a:srgbClr val="0B7D91"/>
              </a:solidFill>
              <a:ea typeface="Verdana" panose="020B0604030504040204" pitchFamily="34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lv-LV" altLang="lv-LV" sz="2600" b="1" dirty="0">
              <a:solidFill>
                <a:srgbClr val="0B7D91"/>
              </a:solidFill>
              <a:ea typeface="Verdana" panose="020B0604030504040204" pitchFamily="34" charset="0"/>
            </a:endParaRPr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761AC43-E523-4FB6-9B1D-FAB1D55764A8}" type="slidenum">
              <a:rPr lang="en-US" altLang="lv-LV" smtClean="0"/>
              <a:pPr/>
              <a:t>2</a:t>
            </a:fld>
            <a:endParaRPr lang="en-US" altLang="lv-LV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2840" y="4927365"/>
            <a:ext cx="2710148" cy="1805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5879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1"/>
          <p:cNvSpPr>
            <a:spLocks noGrp="1"/>
          </p:cNvSpPr>
          <p:nvPr>
            <p:ph idx="1"/>
          </p:nvPr>
        </p:nvSpPr>
        <p:spPr>
          <a:xfrm>
            <a:off x="2362454" y="1560513"/>
            <a:ext cx="6397498" cy="3617879"/>
          </a:xfrm>
        </p:spPr>
        <p:txBody>
          <a:bodyPr>
            <a:normAutofit/>
          </a:bodyPr>
          <a:lstStyle/>
          <a:p>
            <a:pPr marL="265113" indent="-265113" algn="just">
              <a:lnSpc>
                <a:spcPct val="90000"/>
              </a:lnSpc>
              <a:buFont typeface="Wingdings" panose="05000000000000000000" pitchFamily="2" charset="2"/>
              <a:buChar char="ü"/>
              <a:defRPr/>
            </a:pP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2020. gadā no visām 8 programmas dalībvalstīm tika </a:t>
            </a:r>
            <a:r>
              <a:rPr lang="lv-LV" altLang="lv-LV" sz="3000" u="sng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iesniegti </a:t>
            </a:r>
            <a:r>
              <a:rPr lang="lv-LV" altLang="lv-LV" sz="30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500</a:t>
            </a: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projektu pieteikumi par kopējo summu 21, 53 milj. </a:t>
            </a:r>
            <a:r>
              <a:rPr lang="lv-LV" altLang="lv-LV" sz="3000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eur</a:t>
            </a:r>
            <a:endParaRPr lang="lv-LV" altLang="lv-LV" sz="3000" dirty="0">
              <a:solidFill>
                <a:srgbClr val="002060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 marL="265113" indent="-265113" algn="just">
              <a:buFont typeface="Wingdings" panose="05000000000000000000" pitchFamily="2" charset="2"/>
              <a:buChar char="ü"/>
              <a:defRPr/>
            </a:pP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2020. gadā kopumā 8 programmas dalībvalstīs tika </a:t>
            </a:r>
            <a:r>
              <a:rPr lang="lv-LV" altLang="lv-LV" sz="3000" u="sng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apstiprināti </a:t>
            </a:r>
            <a:r>
              <a:rPr lang="lv-LV" sz="3200" b="1" dirty="0">
                <a:solidFill>
                  <a:srgbClr val="002060"/>
                </a:solidFill>
                <a:latin typeface="Calibri" panose="020F0502020204030204" pitchFamily="34" charset="0"/>
              </a:rPr>
              <a:t> 363 </a:t>
            </a: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projektu pieteikumi (74%) par kopējo summu </a:t>
            </a:r>
            <a:r>
              <a:rPr lang="lv-LV" altLang="lv-LV" sz="30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10, 2 milj. </a:t>
            </a:r>
            <a:r>
              <a:rPr lang="lv-LV" altLang="lv-LV" sz="3000" b="1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eur</a:t>
            </a:r>
            <a:endParaRPr lang="lv-LV" altLang="lv-LV" sz="3000" b="1" dirty="0">
              <a:solidFill>
                <a:srgbClr val="002060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ü"/>
              <a:defRPr/>
            </a:pPr>
            <a:endParaRPr lang="lv-LV" altLang="lv-LV" sz="2500" dirty="0">
              <a:solidFill>
                <a:srgbClr val="002060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pic>
        <p:nvPicPr>
          <p:cNvPr id="3174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5926138"/>
            <a:ext cx="24130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2"/>
          <a:stretch>
            <a:fillRect/>
          </a:stretch>
        </p:blipFill>
        <p:spPr bwMode="auto">
          <a:xfrm>
            <a:off x="130175" y="2157413"/>
            <a:ext cx="23145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336944" y="474663"/>
            <a:ext cx="5575021" cy="93062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lv-LV" sz="3500" dirty="0">
                <a:solidFill>
                  <a:srgbClr val="0B7D91"/>
                </a:solidFill>
                <a:sym typeface="Dancer-Light" pitchFamily="2" charset="0"/>
              </a:rPr>
              <a:t>Nordplus projektu  konkurss </a:t>
            </a:r>
            <a:r>
              <a:rPr lang="lv-LV" sz="3500" u="sng" dirty="0">
                <a:solidFill>
                  <a:srgbClr val="0B7D91"/>
                </a:solidFill>
                <a:sym typeface="Dancer-Light" pitchFamily="2" charset="0"/>
              </a:rPr>
              <a:t>2020</a:t>
            </a:r>
            <a:r>
              <a:rPr lang="lv-LV" sz="3500" dirty="0">
                <a:solidFill>
                  <a:srgbClr val="0B7D91"/>
                </a:solidFill>
                <a:sym typeface="Dancer-Light" pitchFamily="2" charset="0"/>
              </a:rPr>
              <a:t>. </a:t>
            </a:r>
            <a:endParaRPr lang="lv-LV" sz="3500" dirty="0">
              <a:solidFill>
                <a:srgbClr val="0B7D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3973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1">
            <a:extLst>
              <a:ext uri="{FF2B5EF4-FFF2-40B4-BE49-F238E27FC236}">
                <a16:creationId xmlns:a16="http://schemas.microsoft.com/office/drawing/2014/main" id="{096A486C-9270-43F6-AFAA-BCC3E27CC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0788" y="1600201"/>
            <a:ext cx="6354762" cy="4859606"/>
          </a:xfrm>
        </p:spPr>
        <p:txBody>
          <a:bodyPr>
            <a:noAutofit/>
          </a:bodyPr>
          <a:lstStyle/>
          <a:p>
            <a:pPr marL="265113" indent="-265113" algn="just">
              <a:lnSpc>
                <a:spcPct val="90000"/>
              </a:lnSpc>
              <a:buFont typeface="Wingdings" panose="05000000000000000000" pitchFamily="2" charset="2"/>
              <a:buChar char="ü"/>
              <a:defRPr/>
            </a:pPr>
            <a:r>
              <a:rPr lang="lv-LV" altLang="lv-LV" sz="24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2021. gadā no visām 8 programmas dalībvalstīm tika </a:t>
            </a:r>
            <a:r>
              <a:rPr lang="lv-LV" altLang="lv-LV" sz="3000" u="sng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iesniegti </a:t>
            </a:r>
            <a:r>
              <a:rPr lang="lv-LV" altLang="lv-LV" sz="30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331</a:t>
            </a: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projektu pieteikumi ar kopējo pieprasīto </a:t>
            </a:r>
            <a:r>
              <a:rPr lang="lv-LV" altLang="lv-LV" sz="3000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grantu</a:t>
            </a: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14, 84 milj. </a:t>
            </a:r>
            <a:r>
              <a:rPr lang="lv-LV" altLang="lv-LV" sz="3000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eur</a:t>
            </a:r>
            <a:endParaRPr lang="lv-LV" altLang="lv-LV" sz="3000" dirty="0">
              <a:solidFill>
                <a:srgbClr val="002060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 marL="265113" indent="-265113" algn="just">
              <a:buFont typeface="Wingdings" panose="05000000000000000000" pitchFamily="2" charset="2"/>
              <a:buChar char="ü"/>
              <a:defRPr/>
            </a:pP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2021. gadā kopumā 8 programmas dalībvalstīs tika </a:t>
            </a:r>
            <a:r>
              <a:rPr lang="lv-LV" altLang="lv-LV" sz="3000" u="sng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apstiprināti </a:t>
            </a:r>
            <a:r>
              <a:rPr lang="lv-LV" sz="3000" b="1" dirty="0">
                <a:solidFill>
                  <a:srgbClr val="002060"/>
                </a:solidFill>
                <a:latin typeface="Calibri" panose="020F0502020204030204" pitchFamily="34" charset="0"/>
              </a:rPr>
              <a:t> 256 </a:t>
            </a: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projektu pieteikumi (77%) ar kopējo piešķirto </a:t>
            </a:r>
            <a:r>
              <a:rPr lang="lv-LV" altLang="lv-LV" sz="3000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grantu</a:t>
            </a: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  <a:r>
              <a:rPr lang="lv-LV" altLang="lv-LV" sz="30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8,59 milj. </a:t>
            </a:r>
            <a:r>
              <a:rPr lang="lv-LV" altLang="lv-LV" sz="3000" b="1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eur</a:t>
            </a:r>
            <a:endParaRPr lang="lv-LV" altLang="lv-LV" sz="2400" b="1" dirty="0"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 algn="ctr">
              <a:defRPr/>
            </a:pPr>
            <a:r>
              <a:rPr lang="lv-LV" altLang="lv-LV" sz="24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Detalizēta informācija par 2021. gada projektu konkursa rezultātiem pieejama Nordplus programmas oficiālajā portālā </a:t>
            </a:r>
            <a:r>
              <a:rPr lang="lv-LV" altLang="lv-LV" sz="2400" dirty="0">
                <a:ea typeface="MS PGothic" panose="020B0600070205080204" pitchFamily="34" charset="-128"/>
                <a:hlinkClick r:id="rId2"/>
              </a:rPr>
              <a:t>https://www.nordplusonline.org/news/nordplus-overview/</a:t>
            </a:r>
            <a:endParaRPr lang="lv-LV" altLang="lv-LV" sz="2400" dirty="0">
              <a:ea typeface="MS PGothic" panose="020B0600070205080204" pitchFamily="34" charset="-128"/>
            </a:endParaRPr>
          </a:p>
        </p:txBody>
      </p:sp>
      <p:pic>
        <p:nvPicPr>
          <p:cNvPr id="36868" name="Picture 3">
            <a:extLst>
              <a:ext uri="{FF2B5EF4-FFF2-40B4-BE49-F238E27FC236}">
                <a16:creationId xmlns:a16="http://schemas.microsoft.com/office/drawing/2014/main" id="{9085A8BE-41F9-4BDC-BBEF-CA1A7F2C44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5926138"/>
            <a:ext cx="24130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 descr="A picture containing text, indoor, person&#10;&#10;Description automatically generated">
            <a:extLst>
              <a:ext uri="{FF2B5EF4-FFF2-40B4-BE49-F238E27FC236}">
                <a16:creationId xmlns:a16="http://schemas.microsoft.com/office/drawing/2014/main" id="{DBFEB722-4A87-4F02-A9D4-C2417D39B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44" y="3043104"/>
            <a:ext cx="2300288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3DFD356-E84D-4810-A3E3-CF0C762F6721}"/>
              </a:ext>
            </a:extLst>
          </p:cNvPr>
          <p:cNvSpPr txBox="1">
            <a:spLocks/>
          </p:cNvSpPr>
          <p:nvPr/>
        </p:nvSpPr>
        <p:spPr>
          <a:xfrm>
            <a:off x="2336944" y="474663"/>
            <a:ext cx="5575021" cy="93062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lv-LV" sz="3500" dirty="0">
                <a:solidFill>
                  <a:srgbClr val="0B7D91"/>
                </a:solidFill>
                <a:sym typeface="Dancer-Light" pitchFamily="2" charset="0"/>
              </a:rPr>
              <a:t>Nordplus projektu  konkurss </a:t>
            </a:r>
            <a:r>
              <a:rPr lang="lv-LV" sz="3500" u="sng" dirty="0">
                <a:solidFill>
                  <a:srgbClr val="0B7D91"/>
                </a:solidFill>
                <a:sym typeface="Dancer-Light" pitchFamily="2" charset="0"/>
              </a:rPr>
              <a:t>2021</a:t>
            </a:r>
            <a:r>
              <a:rPr lang="lv-LV" sz="3500" dirty="0">
                <a:solidFill>
                  <a:srgbClr val="0B7D91"/>
                </a:solidFill>
                <a:sym typeface="Dancer-Light" pitchFamily="2" charset="0"/>
              </a:rPr>
              <a:t>. </a:t>
            </a:r>
            <a:endParaRPr lang="lv-LV" sz="3500" dirty="0">
              <a:solidFill>
                <a:srgbClr val="0B7D9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5">
            <a:extLst>
              <a:ext uri="{FF2B5EF4-FFF2-40B4-BE49-F238E27FC236}">
                <a16:creationId xmlns:a16="http://schemas.microsoft.com/office/drawing/2014/main" id="{8C82A1FC-F3A5-4EAA-A207-55597554C0B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8C68277-7EE7-47FC-831D-05189BBDF201}" type="slidenum">
              <a:rPr lang="en-US" altLang="lv-LV" smtClean="0"/>
              <a:pPr/>
              <a:t>22</a:t>
            </a:fld>
            <a:endParaRPr lang="en-US" altLang="lv-LV"/>
          </a:p>
        </p:txBody>
      </p:sp>
      <p:sp>
        <p:nvSpPr>
          <p:cNvPr id="40963" name="Title 1">
            <a:extLst>
              <a:ext uri="{FF2B5EF4-FFF2-40B4-BE49-F238E27FC236}">
                <a16:creationId xmlns:a16="http://schemas.microsoft.com/office/drawing/2014/main" id="{60F78BED-F90B-47F8-89D4-A3E33DB25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6475" y="458788"/>
            <a:ext cx="6423025" cy="1036637"/>
          </a:xfrm>
        </p:spPr>
        <p:txBody>
          <a:bodyPr/>
          <a:lstStyle/>
          <a:p>
            <a:r>
              <a:rPr lang="nb-NO" altLang="lv-LV" sz="2800">
                <a:solidFill>
                  <a:srgbClr val="0B7D91"/>
                </a:solidFill>
                <a:ea typeface="MS PGothic" panose="020B0600070205080204" pitchFamily="34" charset="-128"/>
              </a:rPr>
              <a:t>Nordplus</a:t>
            </a:r>
            <a:r>
              <a:rPr lang="lv-LV" altLang="lv-LV" sz="2800">
                <a:solidFill>
                  <a:srgbClr val="0B7D91"/>
                </a:solidFill>
                <a:ea typeface="MS PGothic" panose="020B0600070205080204" pitchFamily="34" charset="-128"/>
              </a:rPr>
              <a:t> 2021.gada projektu konkursa  rezultāti </a:t>
            </a:r>
            <a:r>
              <a:rPr lang="lv-LV" altLang="lv-LV" sz="2800" u="sng">
                <a:solidFill>
                  <a:srgbClr val="0B7D91"/>
                </a:solidFill>
                <a:ea typeface="MS PGothic" panose="020B0600070205080204" pitchFamily="34" charset="-128"/>
              </a:rPr>
              <a:t> </a:t>
            </a:r>
            <a:endParaRPr lang="lv-LV" altLang="lv-LV" sz="2900" u="sng">
              <a:ea typeface="MS PGothic" panose="020B0600070205080204" pitchFamily="34" charset="-128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73E7A64-16BD-4FB7-A257-83DA7952BD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26517"/>
              </p:ext>
            </p:extLst>
          </p:nvPr>
        </p:nvGraphicFramePr>
        <p:xfrm>
          <a:off x="244475" y="1963738"/>
          <a:ext cx="8745538" cy="3740239"/>
        </p:xfrm>
        <a:graphic>
          <a:graphicData uri="http://schemas.openxmlformats.org/drawingml/2006/table">
            <a:tbl>
              <a:tblPr/>
              <a:tblGrid>
                <a:gridCol w="1249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9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93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7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0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9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1194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Apakšprogramma</a:t>
                      </a:r>
                      <a:endParaRPr kumimoji="0" lang="lv-LV" altLang="lv-LV" sz="16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Kopējais iesniegtais </a:t>
                      </a:r>
                      <a:r>
                        <a:rPr kumimoji="0" lang="lv-LV" altLang="lv-LV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projektu pieteikumu skaits</a:t>
                      </a: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Kopējais</a:t>
                      </a:r>
                      <a:r>
                        <a:rPr kumimoji="0" lang="lv-LV" altLang="lv-LV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lv-LV" altLang="lv-LV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finansētais </a:t>
                      </a:r>
                      <a:r>
                        <a:rPr kumimoji="0" lang="lv-LV" altLang="lv-LV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 projektu skaits</a:t>
                      </a: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6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Iesniegto </a:t>
                      </a:r>
                      <a:r>
                        <a:rPr kumimoji="0" lang="lv-LV" altLang="lv-LV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LV koordinatoru </a:t>
                      </a:r>
                      <a:r>
                        <a:rPr kumimoji="0" lang="lv-LV" altLang="lv-LV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projektu skaits</a:t>
                      </a: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6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Finansēto</a:t>
                      </a:r>
                      <a:r>
                        <a:rPr kumimoji="0" lang="lv-LV" altLang="lv-LV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lv-LV" altLang="lv-LV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LV k</a:t>
                      </a:r>
                      <a:r>
                        <a:rPr kumimoji="0" lang="lv-LV" altLang="lv-LV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oordinatoru</a:t>
                      </a:r>
                    </a:p>
                    <a:p>
                      <a:pPr marL="0" marR="0" lvl="0" indent="0" algn="ct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 projektu skaits</a:t>
                      </a: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LV %</a:t>
                      </a:r>
                      <a:r>
                        <a:rPr kumimoji="0" lang="lv-LV" altLang="lv-LV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no kopējā finansēto projektu skaita</a:t>
                      </a: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LV koordinēto projektu budžets (EUR)</a:t>
                      </a:r>
                      <a:endParaRPr kumimoji="0" lang="lv-LV" altLang="lv-LV" sz="16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832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Pieaugušo izglītības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79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44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26 (33%)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kumimoji="0" lang="lv-LV" altLang="lv-LV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36%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514760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8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Jauniešu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 68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60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15 (22 % )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23%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339705</a:t>
                      </a:r>
                      <a:endParaRPr kumimoji="0" lang="lv-LV" altLang="lv-LV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832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Augstākās izglītības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131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111</a:t>
                      </a:r>
                      <a:endParaRPr kumimoji="0" lang="lv-LV" altLang="lv-LV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11 (8% )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6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5%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136835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8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Horizontālā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31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25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3 (10% )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2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8%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118930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78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Valodu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22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16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1 (4,5%)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1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6%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37500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78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KOPĀ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331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Calibri" panose="020F0502020204030204" pitchFamily="34" charset="0"/>
                        </a:rPr>
                        <a:t>256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 (17%)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kumimoji="0" lang="lv-LV" altLang="lv-LV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15%</a:t>
                      </a:r>
                      <a:endParaRPr kumimoji="0" lang="lv-LV" altLang="lv-LV" sz="18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5pPr>
                      <a:lvl6pPr marL="23352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6pPr>
                      <a:lvl7pPr marL="27924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7pPr>
                      <a:lvl8pPr marL="32496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8pPr>
                      <a:lvl9pPr marL="3706813" indent="-49213" defTabSz="9382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382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lv-LV" altLang="lv-LV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1 147 730 </a:t>
                      </a:r>
                      <a:endParaRPr kumimoji="0" lang="lv-LV" altLang="lv-LV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2" marB="95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>
            <a:extLst>
              <a:ext uri="{FF2B5EF4-FFF2-40B4-BE49-F238E27FC236}">
                <a16:creationId xmlns:a16="http://schemas.microsoft.com/office/drawing/2014/main" id="{47B0E597-AE0A-44E4-A0CC-1F7153E81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3300" y="365125"/>
            <a:ext cx="6242050" cy="1325563"/>
          </a:xfrm>
        </p:spPr>
        <p:txBody>
          <a:bodyPr>
            <a:normAutofit fontScale="90000"/>
          </a:bodyPr>
          <a:lstStyle/>
          <a:p>
            <a:r>
              <a:rPr lang="lv-LV" altLang="lv-LV" sz="28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  <a:sym typeface="Dancer-Light"/>
              </a:rPr>
              <a:t>Nordplus finansējuma sadalījums starp apakšprogrammām 2021. gadā.</a:t>
            </a:r>
            <a:endParaRPr lang="lv-LV" altLang="lv-LV" sz="2800" b="1" dirty="0">
              <a:solidFill>
                <a:srgbClr val="0B7D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7891" name="Chart 3">
            <a:extLst>
              <a:ext uri="{FF2B5EF4-FFF2-40B4-BE49-F238E27FC236}">
                <a16:creationId xmlns:a16="http://schemas.microsoft.com/office/drawing/2014/main" id="{169B7BDA-9D90-4589-B204-2F341D8D816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5707480"/>
              </p:ext>
            </p:extLst>
          </p:nvPr>
        </p:nvGraphicFramePr>
        <p:xfrm>
          <a:off x="628651" y="1196974"/>
          <a:ext cx="8595026" cy="566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Chart" r:id="rId4" imgW="8321761" imgH="5303980" progId="Excel.Chart.8">
                  <p:embed/>
                </p:oleObj>
              </mc:Choice>
              <mc:Fallback>
                <p:oleObj name="Chart" r:id="rId4" imgW="8321761" imgH="5303980" progId="Excel.Chart.8">
                  <p:embed/>
                  <p:pic>
                    <p:nvPicPr>
                      <p:cNvPr id="37891" name="Chart 3">
                        <a:extLst>
                          <a:ext uri="{FF2B5EF4-FFF2-40B4-BE49-F238E27FC236}">
                            <a16:creationId xmlns:a16="http://schemas.microsoft.com/office/drawing/2014/main" id="{169B7BDA-9D90-4589-B204-2F341D8D8161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1" y="1196974"/>
                        <a:ext cx="8595026" cy="566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9C1EC8B0-54BB-4225-BD4D-F37AF6C1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81000"/>
            <a:ext cx="6096000" cy="6000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lv-LV" altLang="lv-LV" sz="2500" dirty="0">
                <a:solidFill>
                  <a:srgbClr val="0B7D91"/>
                </a:solidFill>
                <a:ea typeface="MS PGothic" panose="020B0600070205080204" pitchFamily="34" charset="-128"/>
              </a:rPr>
              <a:t>Organizāciju iesaiste no programmas dalībvalstīm 2021. gadā finansētajos Nordplus projektos </a:t>
            </a:r>
          </a:p>
        </p:txBody>
      </p:sp>
      <p:pic>
        <p:nvPicPr>
          <p:cNvPr id="39940" name="Picture 2">
            <a:extLst>
              <a:ext uri="{FF2B5EF4-FFF2-40B4-BE49-F238E27FC236}">
                <a16:creationId xmlns:a16="http://schemas.microsoft.com/office/drawing/2014/main" id="{D66DF4C1-2F62-4AE9-8A11-18DD51275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63" r="35324"/>
          <a:stretch>
            <a:fillRect/>
          </a:stretch>
        </p:blipFill>
        <p:spPr bwMode="auto">
          <a:xfrm>
            <a:off x="2781300" y="1800225"/>
            <a:ext cx="49784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TextBox 7">
            <a:extLst>
              <a:ext uri="{FF2B5EF4-FFF2-40B4-BE49-F238E27FC236}">
                <a16:creationId xmlns:a16="http://schemas.microsoft.com/office/drawing/2014/main" id="{3F415355-8755-40A0-A552-6D661BC8E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0663" y="5467132"/>
            <a:ext cx="71961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lv-LV" altLang="lv-LV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Kā koordinatori vai partneri kopumā iesaistījušās </a:t>
            </a:r>
            <a:r>
              <a:rPr lang="lv-LV" altLang="lv-LV" sz="1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1906 </a:t>
            </a:r>
            <a:r>
              <a:rPr lang="lv-LV" altLang="lv-LV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organizācijas, iestādes, uzņēmumi no visām dalībvalstīm. </a:t>
            </a:r>
            <a:endParaRPr lang="lv-LV" altLang="lv-LV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640" y="374470"/>
            <a:ext cx="6442710" cy="766354"/>
          </a:xfrm>
        </p:spPr>
        <p:txBody>
          <a:bodyPr>
            <a:normAutofit fontScale="90000"/>
          </a:bodyPr>
          <a:lstStyle/>
          <a:p>
            <a:pPr algn="ctr"/>
            <a:r>
              <a:rPr lang="lv-LV" altLang="lv-LV" sz="35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IV </a:t>
            </a:r>
            <a:r>
              <a:rPr lang="nb-NO" altLang="lv-LV" sz="35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Nordplus</a:t>
            </a:r>
            <a:r>
              <a:rPr lang="lv-LV" altLang="lv-LV" sz="35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 2021. gada projektu konkurss (1)</a:t>
            </a:r>
            <a:endParaRPr lang="lv-LV" sz="3500" b="1" dirty="0">
              <a:solidFill>
                <a:srgbClr val="0B7D91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4464" y="1247505"/>
            <a:ext cx="5939536" cy="2867295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lv-LV" altLang="lv-LV" sz="25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2021.gada 1. novembrī</a:t>
            </a:r>
            <a:r>
              <a:rPr lang="lv-LV" altLang="lv-LV" sz="25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izsludināts ikgadējais Nordplus projektu konkurss </a:t>
            </a:r>
            <a:r>
              <a:rPr lang="lv-LV" altLang="lv-LV" sz="25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hlinkClick r:id="rId3"/>
              </a:rPr>
              <a:t>https://www.nordplusonline.org/news/call-for-applications-round-1-february-2022/</a:t>
            </a:r>
            <a:r>
              <a:rPr lang="lv-LV" altLang="lv-LV" sz="25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  <a:r>
              <a:rPr lang="lv-LV" altLang="lv-LV" sz="2500" dirty="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Projektu pieteikumu iesniegšanas termiņš</a:t>
            </a:r>
            <a:r>
              <a:rPr lang="lv-LV" altLang="lv-LV" sz="2500" b="1" dirty="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- 2022. gada  1. februāris </a:t>
            </a:r>
            <a:r>
              <a:rPr lang="lv-LV" altLang="lv-LV" sz="2500" dirty="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(plkst. 23:59 pēc Norvēģijas laika)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1C439E-02DD-45F8-8639-E144D212FC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66600"/>
            <a:ext cx="3458342" cy="26924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9EB2181-972D-4E2C-B89C-AAF9E2DF71B2}"/>
              </a:ext>
            </a:extLst>
          </p:cNvPr>
          <p:cNvSpPr txBox="1">
            <a:spLocks/>
          </p:cNvSpPr>
          <p:nvPr/>
        </p:nvSpPr>
        <p:spPr>
          <a:xfrm>
            <a:off x="3204464" y="4114800"/>
            <a:ext cx="5822188" cy="26924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lv-LV" sz="2500" dirty="0">
                <a:solidFill>
                  <a:srgbClr val="002060"/>
                </a:solidFill>
                <a:latin typeface="Calibri" panose="020F0502020204030204" pitchFamily="34" charset="0"/>
              </a:rPr>
              <a:t>2021. - 2022. gada konkursos programma aicina iesniedzējus projektos pievērst uzmanību </a:t>
            </a:r>
            <a:r>
              <a:rPr lang="lv-LV" sz="2500" b="1" dirty="0">
                <a:solidFill>
                  <a:srgbClr val="009A00"/>
                </a:solidFill>
                <a:latin typeface="Calibri" panose="020F0502020204030204" pitchFamily="34" charset="0"/>
              </a:rPr>
              <a:t>vides, ilgtspējīgas attīstības, zaļās  ekonomikas un ar to saistīto inovāciju attīstību.</a:t>
            </a:r>
            <a:r>
              <a:rPr lang="ru-RU" sz="2500" b="1" dirty="0">
                <a:solidFill>
                  <a:srgbClr val="009A00"/>
                </a:solidFill>
                <a:latin typeface="Calibri" panose="020F0502020204030204" pitchFamily="34" charset="0"/>
              </a:rPr>
              <a:t> </a:t>
            </a:r>
            <a:r>
              <a:rPr lang="ru-RU" sz="2500" dirty="0">
                <a:solidFill>
                  <a:srgbClr val="009A00"/>
                </a:solidFill>
                <a:latin typeface="Calibri" panose="020F0502020204030204" pitchFamily="34" charset="0"/>
              </a:rPr>
              <a:t>(</a:t>
            </a:r>
            <a:r>
              <a:rPr lang="en-US" sz="2500" dirty="0">
                <a:solidFill>
                  <a:srgbClr val="009A00"/>
                </a:solidFill>
                <a:latin typeface="Calibri" panose="020F0502020204030204" pitchFamily="34" charset="0"/>
              </a:rPr>
              <a:t>“Enhancing Educational Cooperation for a Greener Future”) </a:t>
            </a:r>
            <a:endParaRPr lang="lv-LV" sz="2500" dirty="0">
              <a:solidFill>
                <a:srgbClr val="009A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E5A8A52-F5BD-4A06-9D7C-61B491A1AEB3}"/>
              </a:ext>
            </a:extLst>
          </p:cNvPr>
          <p:cNvSpPr txBox="1">
            <a:spLocks/>
          </p:cNvSpPr>
          <p:nvPr/>
        </p:nvSpPr>
        <p:spPr>
          <a:xfrm>
            <a:off x="1121603" y="4675776"/>
            <a:ext cx="5939536" cy="2692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/>
            </a:pPr>
            <a:r>
              <a:rPr lang="lv-LV" sz="2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endParaRPr lang="lv-LV" sz="2600" dirty="0">
              <a:solidFill>
                <a:srgbClr val="009A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975DB8E-8946-4C46-BC5E-96312BEADD90}"/>
              </a:ext>
            </a:extLst>
          </p:cNvPr>
          <p:cNvSpPr txBox="1">
            <a:spLocks/>
          </p:cNvSpPr>
          <p:nvPr/>
        </p:nvSpPr>
        <p:spPr>
          <a:xfrm>
            <a:off x="117348" y="4317814"/>
            <a:ext cx="3458342" cy="1204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/>
            </a:pPr>
            <a:r>
              <a:rPr lang="lv-LV" sz="2500" dirty="0">
                <a:solidFill>
                  <a:srgbClr val="002060"/>
                </a:solidFill>
                <a:latin typeface="Calibri" panose="020F0502020204030204" pitchFamily="34" charset="0"/>
              </a:rPr>
              <a:t>Administratīvie un finanšu nosacījumi ir līdzīgi kā 2021. gada Nordplus projektu konkursā.  </a:t>
            </a:r>
            <a:endParaRPr lang="lv-LV" sz="2500" dirty="0">
              <a:solidFill>
                <a:srgbClr val="009A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6602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640" y="374470"/>
            <a:ext cx="6442710" cy="766354"/>
          </a:xfrm>
        </p:spPr>
        <p:txBody>
          <a:bodyPr>
            <a:normAutofit fontScale="90000"/>
          </a:bodyPr>
          <a:lstStyle/>
          <a:p>
            <a:pPr algn="ctr"/>
            <a:r>
              <a:rPr lang="nb-NO" altLang="lv-LV" sz="35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Nordplus</a:t>
            </a:r>
            <a:r>
              <a:rPr lang="lv-LV" altLang="lv-LV" sz="35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2022. gada projektu konkurss (2)</a:t>
            </a:r>
            <a:endParaRPr lang="lv-LV" sz="3500" b="1" dirty="0">
              <a:solidFill>
                <a:srgbClr val="0B7D91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5600" y="1140824"/>
            <a:ext cx="7390384" cy="5475876"/>
          </a:xfrm>
        </p:spPr>
        <p:txBody>
          <a:bodyPr>
            <a:normAutofit lnSpcReduction="10000"/>
          </a:bodyPr>
          <a:lstStyle/>
          <a:p>
            <a:pPr marL="216000" indent="-2160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lv-LV" sz="26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Projektu pieteikumu iesniegšana notiek </a:t>
            </a:r>
            <a:r>
              <a:rPr lang="lv-LV" sz="2600" u="sng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tikai elektroniskā formā</a:t>
            </a:r>
            <a:r>
              <a:rPr lang="lv-LV" sz="26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  <a:r>
              <a:rPr lang="lv-LV" sz="2600" b="1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Espresso</a:t>
            </a:r>
            <a:r>
              <a:rPr lang="lv-LV" sz="26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sistēmā: </a:t>
            </a:r>
            <a:r>
              <a:rPr lang="lv-LV" sz="26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hlinkClick r:id="rId3"/>
              </a:rPr>
              <a:t>https://espresso.siu.no  </a:t>
            </a:r>
            <a:r>
              <a:rPr lang="lv-LV" sz="26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</a:p>
          <a:p>
            <a:pPr marL="216000" indent="-2160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lv-LV" sz="26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  <a:r>
              <a:rPr lang="lv-LV" sz="26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Projektu pieteikumi jāsagatavo </a:t>
            </a:r>
            <a:r>
              <a:rPr lang="lv-LV" sz="26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angļu valodā </a:t>
            </a:r>
            <a:r>
              <a:rPr lang="lv-LV" sz="26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(</a:t>
            </a:r>
            <a:r>
              <a:rPr lang="lv-LV" sz="2600" u="sng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Ziemeļvalstu valodu programmā </a:t>
            </a:r>
            <a:r>
              <a:rPr lang="lv-LV" sz="26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– angļu valodā vai vienā no Ziemeļvalstu valodām (dāņu, zviedru vai norvēģu valodā)). </a:t>
            </a:r>
          </a:p>
          <a:p>
            <a:pPr marL="216000" indent="-2160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lv-LV" sz="26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Projekta pieteikumam jāpievieno:</a:t>
            </a:r>
          </a:p>
          <a:p>
            <a:pPr lvl="1">
              <a:lnSpc>
                <a:spcPct val="120000"/>
              </a:lnSpc>
            </a:pPr>
            <a:r>
              <a:rPr 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paraksttiesīgās personas parakstītas </a:t>
            </a:r>
            <a:r>
              <a:rPr lang="lv-LV" sz="22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Nodomu vēstules </a:t>
            </a:r>
            <a:r>
              <a:rPr 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(</a:t>
            </a:r>
            <a:r>
              <a:rPr lang="lv-LV" sz="2200" i="1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Letters</a:t>
            </a:r>
            <a:r>
              <a:rPr lang="lv-LV" sz="2200" i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  <a:r>
              <a:rPr lang="lv-LV" sz="2200" i="1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of</a:t>
            </a:r>
            <a:r>
              <a:rPr lang="lv-LV" sz="2200" i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  <a:r>
              <a:rPr lang="lv-LV" sz="2200" i="1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Intent</a:t>
            </a:r>
            <a:r>
              <a:rPr 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) par koordinatoru un katru partneri;</a:t>
            </a:r>
          </a:p>
          <a:p>
            <a:pPr lvl="1">
              <a:lnSpc>
                <a:spcPct val="120000"/>
              </a:lnSpc>
            </a:pPr>
            <a:r>
              <a:rPr 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Sadarbības projektiem, tīkliem – </a:t>
            </a:r>
            <a:r>
              <a:rPr lang="lv-LV" sz="22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budžets MS Excel formātā.</a:t>
            </a:r>
            <a:endParaRPr lang="lv-LV" altLang="lv-LV" sz="2200" b="1" dirty="0">
              <a:solidFill>
                <a:srgbClr val="002060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30907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5926138"/>
            <a:ext cx="24130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itle 1"/>
          <p:cNvSpPr>
            <a:spLocks noGrp="1"/>
          </p:cNvSpPr>
          <p:nvPr>
            <p:ph type="title"/>
          </p:nvPr>
        </p:nvSpPr>
        <p:spPr>
          <a:xfrm>
            <a:off x="1460500" y="317500"/>
            <a:ext cx="7564628" cy="620713"/>
          </a:xfrm>
        </p:spPr>
        <p:txBody>
          <a:bodyPr>
            <a:noAutofit/>
          </a:bodyPr>
          <a:lstStyle/>
          <a:p>
            <a:pPr algn="ctr" eaLnBrk="1" hangingPunct="1">
              <a:spcBef>
                <a:spcPts val="400"/>
              </a:spcBef>
            </a:pPr>
            <a:r>
              <a:rPr lang="lv-LV" altLang="lv-LV" sz="3200" dirty="0">
                <a:solidFill>
                  <a:srgbClr val="0B7D91"/>
                </a:solidFill>
                <a:ea typeface="MS PGothic" panose="020B0600070205080204" pitchFamily="34" charset="-128"/>
                <a:sym typeface="Dancer-Light" pitchFamily="2" charset="0"/>
              </a:rPr>
              <a:t>Informācijas avoti 2022. gada projektu konkursam (1) </a:t>
            </a:r>
            <a:endParaRPr lang="en-GB" altLang="lv-LV" sz="3200" dirty="0">
              <a:solidFill>
                <a:srgbClr val="0B7D91"/>
              </a:solidFill>
              <a:ea typeface="MS PGothic" panose="020B0600070205080204" pitchFamily="34" charset="-128"/>
              <a:sym typeface="Dancer-Light" pitchFamily="2" charset="0"/>
            </a:endParaRPr>
          </a:p>
        </p:txBody>
      </p:sp>
      <p:sp>
        <p:nvSpPr>
          <p:cNvPr id="38915" name="Content Placeholder 1"/>
          <p:cNvSpPr>
            <a:spLocks noGrp="1"/>
          </p:cNvSpPr>
          <p:nvPr>
            <p:ph idx="1"/>
          </p:nvPr>
        </p:nvSpPr>
        <p:spPr>
          <a:xfrm>
            <a:off x="2759772" y="1265238"/>
            <a:ext cx="6265356" cy="547687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Nordplus programmas </a:t>
            </a:r>
            <a:r>
              <a:rPr lang="lv-LV" altLang="lv-LV" sz="30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oficiālā mājas lapa</a:t>
            </a:r>
            <a:r>
              <a:rPr lang="lv-LV" altLang="lv-LV" sz="30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, t.sk. partneru un projektu datu bāze </a:t>
            </a:r>
            <a:r>
              <a:rPr lang="lv-LV" altLang="lv-LV" sz="30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– </a:t>
            </a:r>
            <a:r>
              <a:rPr lang="lv-LV" altLang="lv-LV" sz="25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3"/>
              </a:rPr>
              <a:t>www.nordplusonline.org</a:t>
            </a:r>
            <a:r>
              <a:rPr lang="lv-LV" altLang="lv-LV" sz="25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; </a:t>
            </a:r>
            <a:r>
              <a:rPr lang="lv-LV" altLang="lv-LV" sz="25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4"/>
              </a:rPr>
              <a:t>https://espresso.diku.no/projects/nordplus?0&amp;lang=en</a:t>
            </a:r>
            <a:r>
              <a:rPr lang="lv-LV" altLang="lv-LV" sz="25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defRPr/>
            </a:pPr>
            <a:endParaRPr lang="lv-LV" altLang="lv-LV" sz="2500" dirty="0">
              <a:latin typeface="Calibri" panose="020F0502020204030204" pitchFamily="34" charset="0"/>
              <a:ea typeface="MS PGothic" panose="020B0600070205080204" pitchFamily="34" charset="-128"/>
              <a:sym typeface="Dancer-Book" pitchFamily="2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defRPr/>
            </a:pPr>
            <a:r>
              <a:rPr lang="lv-LV" altLang="lv-LV" sz="3000" b="1" i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Tajā tiek publicēti programmas oficiālie paziņojumi un dokumenti, tai  skaitā </a:t>
            </a:r>
            <a:r>
              <a:rPr lang="lv-LV" altLang="lv-LV" sz="3000" b="1" i="1" u="sng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Nordplus</a:t>
            </a:r>
            <a:r>
              <a:rPr lang="lv-LV" altLang="lv-LV" sz="3000" b="1" u="sng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rokasgrāmata 2022. gada projektu konkursam  </a:t>
            </a:r>
            <a:r>
              <a:rPr lang="lv-LV" altLang="lv-LV" sz="30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  <a:r>
              <a:rPr lang="lv-LV" altLang="lv-LV" sz="3000" dirty="0">
                <a:latin typeface="Calibri" panose="020F0502020204030204" pitchFamily="34" charset="0"/>
                <a:ea typeface="MS PGothic" panose="020B0600070205080204" pitchFamily="34" charset="-128"/>
                <a:hlinkClick r:id="rId5"/>
              </a:rPr>
              <a:t>https://www.nordplusonline.org/how-to-apply/handbook/</a:t>
            </a:r>
            <a:endParaRPr lang="lv-LV" altLang="lv-LV" sz="3000" dirty="0"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defRPr/>
            </a:pPr>
            <a:endParaRPr lang="lv-LV" altLang="lv-LV" sz="1800" dirty="0"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endParaRPr lang="lv-LV" altLang="lv-LV" sz="1800" dirty="0">
              <a:latin typeface="Calibri" panose="020F0502020204030204" pitchFamily="34" charset="0"/>
              <a:ea typeface="MS PGothic" panose="020B0600070205080204" pitchFamily="34" charset="-128"/>
              <a:sym typeface="Dancer-Boo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76" y="1809784"/>
            <a:ext cx="2385088" cy="1081594"/>
          </a:xfrm>
          <a:prstGeom prst="rect">
            <a:avLst/>
          </a:prstGeom>
        </p:spPr>
      </p:pic>
      <p:pic>
        <p:nvPicPr>
          <p:cNvPr id="8" name="Picture 7">
            <a:hlinkClick r:id="rId4"/>
            <a:extLst>
              <a:ext uri="{FF2B5EF4-FFF2-40B4-BE49-F238E27FC236}">
                <a16:creationId xmlns:a16="http://schemas.microsoft.com/office/drawing/2014/main" id="{F9464A34-CA09-44C8-870A-4E15075F61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468" y="2995702"/>
            <a:ext cx="1547640" cy="293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8327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5926138"/>
            <a:ext cx="24130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itle 1"/>
          <p:cNvSpPr>
            <a:spLocks noGrp="1"/>
          </p:cNvSpPr>
          <p:nvPr>
            <p:ph type="title"/>
          </p:nvPr>
        </p:nvSpPr>
        <p:spPr>
          <a:xfrm>
            <a:off x="1638300" y="317500"/>
            <a:ext cx="7386828" cy="620713"/>
          </a:xfrm>
        </p:spPr>
        <p:txBody>
          <a:bodyPr>
            <a:noAutofit/>
          </a:bodyPr>
          <a:lstStyle/>
          <a:p>
            <a:pPr algn="ctr" eaLnBrk="1" hangingPunct="1">
              <a:spcBef>
                <a:spcPts val="400"/>
              </a:spcBef>
            </a:pPr>
            <a:r>
              <a:rPr lang="lv-LV" altLang="lv-LV" sz="3200" dirty="0">
                <a:solidFill>
                  <a:srgbClr val="0B7D91"/>
                </a:solidFill>
                <a:ea typeface="MS PGothic" panose="020B0600070205080204" pitchFamily="34" charset="-128"/>
                <a:sym typeface="Dancer-Light" pitchFamily="2" charset="0"/>
              </a:rPr>
              <a:t>Informācijas avoti 2022. gada projektu konkursam (2) </a:t>
            </a:r>
            <a:endParaRPr lang="en-GB" altLang="lv-LV" sz="3200" dirty="0">
              <a:solidFill>
                <a:srgbClr val="0B7D91"/>
              </a:solidFill>
              <a:ea typeface="MS PGothic" panose="020B0600070205080204" pitchFamily="34" charset="-128"/>
              <a:sym typeface="Dancer-Light" pitchFamily="2" charset="0"/>
            </a:endParaRPr>
          </a:p>
        </p:txBody>
      </p:sp>
      <p:sp>
        <p:nvSpPr>
          <p:cNvPr id="38915" name="Content Placeholder 1"/>
          <p:cNvSpPr>
            <a:spLocks noGrp="1"/>
          </p:cNvSpPr>
          <p:nvPr>
            <p:ph idx="1"/>
          </p:nvPr>
        </p:nvSpPr>
        <p:spPr>
          <a:xfrm>
            <a:off x="2759772" y="1265238"/>
            <a:ext cx="6265356" cy="547687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  <a:defRPr/>
            </a:pPr>
            <a:endParaRPr lang="lv-LV" altLang="lv-LV" sz="2500" dirty="0"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lv-LV" altLang="lv-LV" sz="25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Tiešsaistes sistēma </a:t>
            </a:r>
            <a:r>
              <a:rPr lang="lv-LV" altLang="lv-LV" sz="2500" i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Espresso</a:t>
            </a:r>
            <a:r>
              <a:rPr lang="lv-LV" altLang="lv-LV" sz="25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(projektu pieteikumu aizpildīšana un iesniegšana) </a:t>
            </a:r>
            <a:r>
              <a:rPr lang="lv-LV" altLang="lv-LV" sz="25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– </a:t>
            </a:r>
            <a:r>
              <a:rPr lang="lv-LV" altLang="lv-LV" sz="25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3"/>
              </a:rPr>
              <a:t>http://espresso.siu.no/espresso</a:t>
            </a:r>
            <a:r>
              <a:rPr lang="lv-LV" altLang="lv-LV" sz="25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  <a:defRPr/>
            </a:pPr>
            <a:endParaRPr lang="lv-LV" altLang="lv-LV" sz="2500" dirty="0"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lv-LV" altLang="lv-LV" sz="25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Materiāli VIAA mājas lapā (prezentācijas, video) latviešu valodā – sadaļa “Nordplus” - </a:t>
            </a:r>
            <a:r>
              <a:rPr lang="lv-LV" altLang="lv-LV" sz="25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4"/>
              </a:rPr>
              <a:t>https://www.viaa.gov.lv/lv/nordplus</a:t>
            </a:r>
            <a:r>
              <a:rPr lang="lv-LV" altLang="lv-LV" sz="25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  <a:defRPr/>
            </a:pPr>
            <a:endParaRPr lang="lv-LV" altLang="lv-LV" sz="2500" dirty="0">
              <a:latin typeface="Calibri" panose="020F0502020204030204" pitchFamily="34" charset="0"/>
              <a:ea typeface="MS PGothic" panose="020B0600070205080204" pitchFamily="34" charset="-128"/>
              <a:sym typeface="Dancer-Book" pitchFamily="2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lv-LV" altLang="lv-LV" sz="2500" b="1" dirty="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VIAA sagatavotajiem materiāliem ir </a:t>
            </a:r>
            <a:r>
              <a:rPr lang="lv-LV" altLang="lv-LV" sz="2500" b="1" u="sng" dirty="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informatīvs un paskaidrojošs raksturs</a:t>
            </a:r>
            <a:r>
              <a:rPr lang="lv-LV" altLang="lv-LV" sz="2500" b="1" dirty="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. </a:t>
            </a:r>
            <a:r>
              <a:rPr lang="lv-LV" altLang="lv-LV" sz="25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Projektu pieteicējiem ir saistoši dokumenti, kas publicēti </a:t>
            </a:r>
            <a:r>
              <a:rPr lang="lv-LV" altLang="lv-LV" sz="25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5"/>
              </a:rPr>
              <a:t>www.nordplusonline.org</a:t>
            </a:r>
            <a:r>
              <a:rPr lang="lv-LV" altLang="lv-LV" sz="25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3D13EE-A942-45E8-AC5F-2E9FD58733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88" y="1939927"/>
            <a:ext cx="2643868" cy="2063748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DCC02E6F-5286-449F-BC86-04C47E2E9F9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1" b="1960"/>
          <a:stretch/>
        </p:blipFill>
        <p:spPr>
          <a:xfrm>
            <a:off x="30734" y="4191001"/>
            <a:ext cx="2690922" cy="185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40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5926138"/>
            <a:ext cx="24130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itle 1"/>
          <p:cNvSpPr>
            <a:spLocks noGrp="1"/>
          </p:cNvSpPr>
          <p:nvPr>
            <p:ph type="title"/>
          </p:nvPr>
        </p:nvSpPr>
        <p:spPr>
          <a:xfrm>
            <a:off x="1638300" y="317500"/>
            <a:ext cx="7386828" cy="620713"/>
          </a:xfrm>
        </p:spPr>
        <p:txBody>
          <a:bodyPr>
            <a:noAutofit/>
          </a:bodyPr>
          <a:lstStyle/>
          <a:p>
            <a:pPr algn="ctr" eaLnBrk="1" hangingPunct="1">
              <a:spcBef>
                <a:spcPts val="400"/>
              </a:spcBef>
            </a:pPr>
            <a:r>
              <a:rPr lang="lv-LV" altLang="lv-LV" sz="3200" dirty="0">
                <a:solidFill>
                  <a:srgbClr val="0B7D91"/>
                </a:solidFill>
                <a:ea typeface="MS PGothic" panose="020B0600070205080204" pitchFamily="34" charset="-128"/>
                <a:sym typeface="Dancer-Light" pitchFamily="2" charset="0"/>
              </a:rPr>
              <a:t>Informācijas avoti 2022. gada projektu konkursam (3) </a:t>
            </a:r>
            <a:endParaRPr lang="en-GB" altLang="lv-LV" sz="3200" dirty="0">
              <a:solidFill>
                <a:srgbClr val="0B7D91"/>
              </a:solidFill>
              <a:ea typeface="MS PGothic" panose="020B0600070205080204" pitchFamily="34" charset="-128"/>
              <a:sym typeface="Dancer-Light" pitchFamily="2" charset="0"/>
            </a:endParaRPr>
          </a:p>
        </p:txBody>
      </p:sp>
      <p:sp>
        <p:nvSpPr>
          <p:cNvPr id="38915" name="Content Placeholder 1"/>
          <p:cNvSpPr>
            <a:spLocks noGrp="1"/>
          </p:cNvSpPr>
          <p:nvPr>
            <p:ph idx="1"/>
          </p:nvPr>
        </p:nvSpPr>
        <p:spPr>
          <a:xfrm>
            <a:off x="2759772" y="1265239"/>
            <a:ext cx="6265356" cy="264636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  <a:defRPr/>
            </a:pPr>
            <a:endParaRPr lang="lv-LV" altLang="lv-LV" sz="2500" dirty="0"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lv-LV" altLang="lv-LV" sz="25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  <a:r>
              <a:rPr lang="lv-LV" altLang="lv-LV" sz="25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2022. gada janvārī plānojam semināru par projekta pieteikuma veidlapu aizpildīšanu </a:t>
            </a:r>
            <a:r>
              <a:rPr lang="lv-LV" altLang="lv-LV" sz="2500" b="1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Espresso</a:t>
            </a:r>
            <a:r>
              <a:rPr lang="lv-LV" altLang="lv-LV" sz="25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sistēmā</a:t>
            </a:r>
            <a:r>
              <a:rPr lang="lv-LV" altLang="lv-LV" sz="25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.  (attēlā – paziņojums VIAA portālā par šādu semināru 2021. gadā). </a:t>
            </a:r>
            <a:endParaRPr lang="lv-LV" altLang="lv-LV" sz="2500" dirty="0">
              <a:latin typeface="Calibri" panose="020F0502020204030204" pitchFamily="34" charset="0"/>
              <a:ea typeface="MS PGothic" panose="020B0600070205080204" pitchFamily="34" charset="-128"/>
              <a:sym typeface="Dancer-Book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3D13EE-A942-45E8-AC5F-2E9FD5873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88" y="1939927"/>
            <a:ext cx="2643868" cy="20637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345AAD-09A2-4F23-B765-866BBD1F48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413" y="3711437"/>
            <a:ext cx="4038602" cy="279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625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641" y="1466740"/>
            <a:ext cx="8606791" cy="827314"/>
          </a:xfrm>
        </p:spPr>
        <p:txBody>
          <a:bodyPr>
            <a:normAutofit fontScale="90000"/>
          </a:bodyPr>
          <a:lstStyle/>
          <a:p>
            <a:pPr algn="ctr"/>
            <a:r>
              <a:rPr lang="lv-LV" altLang="lv-LV" sz="3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Ievads. </a:t>
            </a:r>
            <a:br>
              <a:rPr lang="lv-LV" altLang="lv-LV" sz="3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lv-LV" altLang="lv-LV" sz="3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Vispārējā informācija par </a:t>
            </a:r>
            <a:r>
              <a:rPr lang="nb-NO" altLang="lv-LV" sz="3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Nordplus</a:t>
            </a:r>
            <a:r>
              <a:rPr lang="lv-LV" altLang="lv-LV" sz="3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programmu (2018. – 2022.) </a:t>
            </a:r>
            <a:endParaRPr lang="lv-LV" sz="35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EB729D-FB0B-4B73-9D59-01EB77B8C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341" y="3429000"/>
            <a:ext cx="4397944" cy="32168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C6ADF6B-D376-4DBD-A038-3776640CB5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2712" y="2602939"/>
            <a:ext cx="4958573" cy="72936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E304C8-3651-4055-8D1C-8E68F58EFF5A}"/>
              </a:ext>
            </a:extLst>
          </p:cNvPr>
          <p:cNvSpPr txBox="1">
            <a:spLocks/>
          </p:cNvSpPr>
          <p:nvPr/>
        </p:nvSpPr>
        <p:spPr>
          <a:xfrm>
            <a:off x="300641" y="4534122"/>
            <a:ext cx="2511989" cy="729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altLang="lv-LV" sz="20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  <a:r>
              <a:rPr lang="lv-LV" altLang="lv-LV" sz="20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5"/>
              </a:rPr>
              <a:t>https://www.nordplusonline.org/about/nordplus/</a:t>
            </a:r>
            <a:r>
              <a:rPr lang="lv-LV" altLang="lv-LV" sz="20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lv-LV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4235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640" y="365127"/>
            <a:ext cx="6762888" cy="888908"/>
          </a:xfrm>
        </p:spPr>
        <p:txBody>
          <a:bodyPr>
            <a:normAutofit fontScale="90000"/>
          </a:bodyPr>
          <a:lstStyle/>
          <a:p>
            <a:r>
              <a:rPr lang="lv-LV" sz="32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V Projektu</a:t>
            </a:r>
            <a:r>
              <a:rPr lang="lv-LV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lv-LV" sz="32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pieteikumu vērtēšana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3783" y="1220561"/>
            <a:ext cx="6108193" cy="51436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lv-LV" sz="2800" b="1" dirty="0">
                <a:solidFill>
                  <a:schemeClr val="accent1">
                    <a:lumMod val="50000"/>
                  </a:schemeClr>
                </a:solidFill>
              </a:rPr>
              <a:t>Administratīvās vērtēšanas kritēriji: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lv-LV" sz="2800" dirty="0">
                <a:solidFill>
                  <a:schemeClr val="accent1">
                    <a:lumMod val="50000"/>
                  </a:schemeClr>
                </a:solidFill>
              </a:rPr>
              <a:t>Projekta pieteikums iesniegts elektroniski </a:t>
            </a:r>
            <a:r>
              <a:rPr lang="lv-LV" sz="2800" i="1" dirty="0" err="1">
                <a:solidFill>
                  <a:schemeClr val="accent1">
                    <a:lumMod val="50000"/>
                  </a:schemeClr>
                </a:solidFill>
              </a:rPr>
              <a:t>Espresso</a:t>
            </a:r>
            <a:r>
              <a:rPr lang="lv-LV" sz="2800" dirty="0">
                <a:solidFill>
                  <a:schemeClr val="accent1">
                    <a:lumMod val="50000"/>
                  </a:schemeClr>
                </a:solidFill>
              </a:rPr>
              <a:t> sistēmā;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lv-LV" sz="2800" dirty="0">
                <a:solidFill>
                  <a:schemeClr val="accent1">
                    <a:lumMod val="50000"/>
                  </a:schemeClr>
                </a:solidFill>
              </a:rPr>
              <a:t>Projekta pieteikums sagatavots dāņu, norvēģu, zviedru vai </a:t>
            </a:r>
            <a:r>
              <a:rPr lang="lv-LV" sz="2800" b="1" dirty="0">
                <a:solidFill>
                  <a:schemeClr val="accent1">
                    <a:lumMod val="50000"/>
                  </a:schemeClr>
                </a:solidFill>
              </a:rPr>
              <a:t>angļu valodā;</a:t>
            </a:r>
            <a:endParaRPr lang="lv-LV" sz="28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lv-LV" sz="2800" dirty="0">
                <a:solidFill>
                  <a:schemeClr val="accent1">
                    <a:lumMod val="50000"/>
                  </a:schemeClr>
                </a:solidFill>
              </a:rPr>
              <a:t>Projekta pieteikumam ir pievienotas </a:t>
            </a:r>
            <a:r>
              <a:rPr lang="lv-LV" sz="2800" dirty="0" err="1">
                <a:solidFill>
                  <a:schemeClr val="accent1">
                    <a:lumMod val="50000"/>
                  </a:schemeClr>
                </a:solidFill>
              </a:rPr>
              <a:t>paraksttiesīgās</a:t>
            </a:r>
            <a:r>
              <a:rPr lang="lv-LV" sz="2800" dirty="0">
                <a:solidFill>
                  <a:schemeClr val="accent1">
                    <a:lumMod val="50000"/>
                  </a:schemeClr>
                </a:solidFill>
              </a:rPr>
              <a:t> personas parakstītās </a:t>
            </a:r>
            <a:r>
              <a:rPr lang="lv-LV" sz="2800" b="1" dirty="0">
                <a:solidFill>
                  <a:schemeClr val="accent1">
                    <a:lumMod val="50000"/>
                  </a:schemeClr>
                </a:solidFill>
              </a:rPr>
              <a:t>Nodomu vēstules </a:t>
            </a:r>
            <a:r>
              <a:rPr lang="lv-LV" sz="2800" u="sng" dirty="0">
                <a:solidFill>
                  <a:schemeClr val="accent1">
                    <a:lumMod val="50000"/>
                  </a:schemeClr>
                </a:solidFill>
              </a:rPr>
              <a:t>par katru partneri un koordinatoru</a:t>
            </a:r>
            <a:r>
              <a:rPr lang="lv-LV" sz="2800" dirty="0">
                <a:solidFill>
                  <a:schemeClr val="accent1">
                    <a:lumMod val="50000"/>
                  </a:schemeClr>
                </a:solidFill>
              </a:rPr>
              <a:t>, kā arī sadarbības projektiem un tīkliem – budžets;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lv-LV" sz="2800" dirty="0">
                <a:solidFill>
                  <a:schemeClr val="accent1">
                    <a:lumMod val="50000"/>
                  </a:schemeClr>
                </a:solidFill>
              </a:rPr>
              <a:t>Ja Nordplus projekti īstenoti arī iepriekš – vai ir izpildītas visas saistības pret programmu.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89511E-DFCB-4BC6-99E3-90256AA642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54002"/>
            <a:ext cx="2933777" cy="407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4977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725" y="313509"/>
            <a:ext cx="6407876" cy="1027611"/>
          </a:xfrm>
        </p:spPr>
        <p:txBody>
          <a:bodyPr>
            <a:normAutofit/>
          </a:bodyPr>
          <a:lstStyle/>
          <a:p>
            <a:r>
              <a:rPr lang="lv-LV" sz="32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Projektu pieteikumu vērtēšana (2)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706880"/>
            <a:ext cx="7571232" cy="471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3200" b="1" dirty="0">
                <a:solidFill>
                  <a:schemeClr val="accent1">
                    <a:lumMod val="50000"/>
                  </a:schemeClr>
                </a:solidFill>
              </a:rPr>
              <a:t>Kvalitātes vērtēšanas kritēriji:</a:t>
            </a:r>
          </a:p>
          <a:p>
            <a:pPr marL="539750" indent="-182563">
              <a:buFont typeface="Wingdings" panose="05000000000000000000" pitchFamily="2" charset="2"/>
              <a:buChar char="Ø"/>
            </a:pPr>
            <a:r>
              <a:rPr lang="lv-LV" sz="3200" dirty="0">
                <a:solidFill>
                  <a:schemeClr val="accent1">
                    <a:lumMod val="50000"/>
                  </a:schemeClr>
                </a:solidFill>
              </a:rPr>
              <a:t>Projekta atbilstība;</a:t>
            </a:r>
          </a:p>
          <a:p>
            <a:pPr marL="539750" indent="-182563">
              <a:buFont typeface="Wingdings" panose="05000000000000000000" pitchFamily="2" charset="2"/>
              <a:buChar char="Ø"/>
            </a:pPr>
            <a:r>
              <a:rPr lang="lv-LV" sz="3200" dirty="0">
                <a:solidFill>
                  <a:schemeClr val="accent1">
                    <a:lumMod val="50000"/>
                  </a:schemeClr>
                </a:solidFill>
              </a:rPr>
              <a:t>Projekta mērķi un saturs;</a:t>
            </a:r>
          </a:p>
          <a:p>
            <a:pPr marL="539750" indent="-182563">
              <a:buFont typeface="Wingdings" panose="05000000000000000000" pitchFamily="2" charset="2"/>
              <a:buChar char="Ø"/>
            </a:pPr>
            <a:r>
              <a:rPr lang="lv-LV" sz="3200" dirty="0">
                <a:solidFill>
                  <a:schemeClr val="accent1">
                    <a:lumMod val="50000"/>
                  </a:schemeClr>
                </a:solidFill>
              </a:rPr>
              <a:t>Projekta ieviešana un partnerības kvalitāte;</a:t>
            </a:r>
          </a:p>
          <a:p>
            <a:pPr marL="539750" indent="-182563">
              <a:buFont typeface="Wingdings" panose="05000000000000000000" pitchFamily="2" charset="2"/>
              <a:buChar char="Ø"/>
            </a:pPr>
            <a:r>
              <a:rPr lang="lv-LV" sz="3200" dirty="0">
                <a:solidFill>
                  <a:schemeClr val="accent1">
                    <a:lumMod val="50000"/>
                  </a:schemeClr>
                </a:solidFill>
              </a:rPr>
              <a:t>Projekta rezultātu izplatīšana un ilgtspēja.</a:t>
            </a:r>
          </a:p>
          <a:p>
            <a:pPr marL="0" indent="0">
              <a:buNone/>
            </a:pPr>
            <a:r>
              <a:rPr lang="lv-LV" sz="3200" b="1" dirty="0">
                <a:solidFill>
                  <a:schemeClr val="accent1">
                    <a:lumMod val="50000"/>
                  </a:schemeClr>
                </a:solidFill>
              </a:rPr>
              <a:t>! Vērtēšanas procedūra aprakstīta </a:t>
            </a:r>
            <a:r>
              <a:rPr lang="lv-LV" sz="3200" b="1" dirty="0">
                <a:solidFill>
                  <a:schemeClr val="accent1">
                    <a:lumMod val="50000"/>
                  </a:schemeClr>
                </a:solidFill>
                <a:hlinkClick r:id="rId3"/>
              </a:rPr>
              <a:t>Nordplus Rokasgrāmatas </a:t>
            </a:r>
            <a:r>
              <a:rPr lang="lv-LV" sz="3200" b="1" dirty="0">
                <a:solidFill>
                  <a:schemeClr val="accent1">
                    <a:lumMod val="50000"/>
                  </a:schemeClr>
                </a:solidFill>
              </a:rPr>
              <a:t>70.- 75. lpp. </a:t>
            </a:r>
          </a:p>
          <a:p>
            <a:pPr marL="0" indent="0">
              <a:buNone/>
            </a:pPr>
            <a:endParaRPr lang="lv-LV" sz="32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lv-LV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61223" y="1188719"/>
            <a:ext cx="2002558" cy="217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32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725" y="313509"/>
            <a:ext cx="6407876" cy="1027611"/>
          </a:xfrm>
        </p:spPr>
        <p:txBody>
          <a:bodyPr>
            <a:normAutofit/>
          </a:bodyPr>
          <a:lstStyle/>
          <a:p>
            <a:r>
              <a:rPr lang="lv-LV" sz="32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Projektu pieteikumu vērtēšana (3)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632" y="2480603"/>
            <a:ext cx="8339328" cy="379710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lv-LV" dirty="0"/>
          </a:p>
          <a:p>
            <a:pPr marL="0" indent="0" algn="just">
              <a:buNone/>
            </a:pPr>
            <a:r>
              <a:rPr lang="lv-LV" sz="2800" dirty="0">
                <a:solidFill>
                  <a:schemeClr val="accent1">
                    <a:lumMod val="50000"/>
                  </a:schemeClr>
                </a:solidFill>
              </a:rPr>
              <a:t>Ja projektā ir iesaistīta </a:t>
            </a:r>
            <a:r>
              <a:rPr lang="lv-LV" sz="2800" b="1" dirty="0">
                <a:solidFill>
                  <a:schemeClr val="accent1">
                    <a:lumMod val="50000"/>
                  </a:schemeClr>
                </a:solidFill>
              </a:rPr>
              <a:t>komercsabiedrība</a:t>
            </a:r>
            <a:r>
              <a:rPr lang="lv-LV" sz="2800" dirty="0">
                <a:solidFill>
                  <a:schemeClr val="accent1">
                    <a:lumMod val="50000"/>
                  </a:schemeClr>
                </a:solidFill>
              </a:rPr>
              <a:t>, un projekta aktivitātes var kvalificēt kā komercdarbības atbalstu, tad projektam piemēro valsts atbalsta nosacījumus – finansējuma saņēmējs paraksta deklarāciju, ka pēdējo 3 gadu laikā </a:t>
            </a:r>
            <a:r>
              <a:rPr lang="lv-LV" sz="2800" u="sng" dirty="0">
                <a:solidFill>
                  <a:schemeClr val="accent1">
                    <a:lumMod val="50000"/>
                  </a:schemeClr>
                </a:solidFill>
              </a:rPr>
              <a:t>nav saņēmis </a:t>
            </a:r>
            <a:r>
              <a:rPr lang="lv-LV" sz="2800" dirty="0">
                <a:solidFill>
                  <a:schemeClr val="accent1">
                    <a:lumMod val="50000"/>
                  </a:schemeClr>
                </a:solidFill>
              </a:rPr>
              <a:t>publisko finansējumu vairāk kā 200 000 EUR (</a:t>
            </a:r>
            <a:r>
              <a:rPr lang="lv-LV" sz="2800" dirty="0">
                <a:solidFill>
                  <a:schemeClr val="accent1">
                    <a:lumMod val="50000"/>
                  </a:schemeClr>
                </a:solidFill>
                <a:hlinkClick r:id="rId3"/>
              </a:rPr>
              <a:t>Nordplus Rokasgrāmata</a:t>
            </a:r>
            <a:r>
              <a:rPr lang="lv-LV" sz="2800" dirty="0">
                <a:solidFill>
                  <a:schemeClr val="accent1">
                    <a:lumMod val="50000"/>
                  </a:schemeClr>
                </a:solidFill>
              </a:rPr>
              <a:t>, 73. lpp) </a:t>
            </a:r>
          </a:p>
          <a:p>
            <a:pPr marL="0" indent="0">
              <a:buNone/>
            </a:pPr>
            <a:endParaRPr lang="lv-LV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94910" y="1315549"/>
            <a:ext cx="3829050" cy="119062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80601" y="1522548"/>
            <a:ext cx="2579534" cy="95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024135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1955006" y="635000"/>
            <a:ext cx="6656387" cy="6159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lv-LV" altLang="lv-LV" sz="3600" b="1" dirty="0">
                <a:solidFill>
                  <a:srgbClr val="FF0000"/>
                </a:solidFill>
                <a:latin typeface="Verdana "/>
                <a:ea typeface="MS PGothic" panose="020B0600070205080204" pitchFamily="34" charset="-128"/>
              </a:rPr>
              <a:t>VI Izmaiņas projektu īstenošanā saistībā ar COVID 19 </a:t>
            </a:r>
            <a:br>
              <a:rPr lang="lv-LV" altLang="lv-LV" sz="2800" dirty="0">
                <a:solidFill>
                  <a:srgbClr val="FF0000"/>
                </a:solidFill>
                <a:latin typeface="Verdana "/>
                <a:ea typeface="MS PGothic" panose="020B0600070205080204" pitchFamily="34" charset="-128"/>
              </a:rPr>
            </a:br>
            <a:endParaRPr lang="lv-LV" altLang="lv-LV" sz="2800" dirty="0">
              <a:solidFill>
                <a:srgbClr val="FF0000"/>
              </a:solidFill>
              <a:latin typeface="Verdana "/>
              <a:ea typeface="MS PGothic" panose="020B0600070205080204" pitchFamily="34" charset="-128"/>
            </a:endParaRP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3810000" y="1582057"/>
            <a:ext cx="5048249" cy="5017047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lv-LV" altLang="lv-LV" dirty="0">
                <a:solidFill>
                  <a:srgbClr val="002060"/>
                </a:solidFill>
                <a:ea typeface="MS PGothic" panose="020B0600070205080204" pitchFamily="34" charset="-128"/>
              </a:rPr>
              <a:t>Šobrīd </a:t>
            </a:r>
            <a:r>
              <a:rPr lang="lv-LV" altLang="lv-LV" b="1" dirty="0">
                <a:solidFill>
                  <a:srgbClr val="002060"/>
                </a:solidFill>
                <a:ea typeface="MS PGothic" panose="020B0600070205080204" pitchFamily="34" charset="-128"/>
              </a:rPr>
              <a:t>apstiprinātajiem</a:t>
            </a:r>
            <a:r>
              <a:rPr lang="lv-LV" altLang="lv-LV" dirty="0">
                <a:solidFill>
                  <a:srgbClr val="002060"/>
                </a:solidFill>
                <a:ea typeface="MS PGothic" panose="020B0600070205080204" pitchFamily="34" charset="-128"/>
              </a:rPr>
              <a:t> projektiem  Nordplus programma ir pieņēmusi </a:t>
            </a:r>
            <a:r>
              <a:rPr lang="lv-LV" altLang="lv-LV" b="1" dirty="0">
                <a:solidFill>
                  <a:srgbClr val="002060"/>
                </a:solidFill>
                <a:ea typeface="MS PGothic" panose="020B0600070205080204" pitchFamily="34" charset="-128"/>
              </a:rPr>
              <a:t>pagaidu noteikumus </a:t>
            </a:r>
            <a:r>
              <a:rPr lang="lv-LV" altLang="lv-LV" dirty="0">
                <a:solidFill>
                  <a:srgbClr val="002060"/>
                </a:solidFill>
                <a:ea typeface="MS PGothic" panose="020B0600070205080204" pitchFamily="34" charset="-128"/>
              </a:rPr>
              <a:t>saistībā ar COVID 19 izraisītajiem pārvietošanās ierobežojumiem.</a:t>
            </a:r>
          </a:p>
          <a:p>
            <a:pPr marL="342900" indent="-342900"/>
            <a:r>
              <a:rPr lang="lv-LV" altLang="lv-LV" dirty="0">
                <a:solidFill>
                  <a:srgbClr val="002060"/>
                </a:solidFill>
                <a:ea typeface="MS PGothic" panose="020B0600070205080204" pitchFamily="34" charset="-128"/>
              </a:rPr>
              <a:t>Šobrīd īstenojamiem projekti, var pagarināt projektu īstenošanas periodu un aizstāt mobilitāti un citas starptautiskās aktivitātes ar </a:t>
            </a:r>
            <a:r>
              <a:rPr lang="lv-LV" altLang="lv-LV" b="1" dirty="0">
                <a:solidFill>
                  <a:srgbClr val="002060"/>
                </a:solidFill>
                <a:ea typeface="MS PGothic" panose="020B0600070205080204" pitchFamily="34" charset="-128"/>
              </a:rPr>
              <a:t>digitālo mobilitāti un tiešsaistes sanāksmēm, saskaņojot ar galvenajiem administratoriem tiek atļauta datortehnikas iegāde,  </a:t>
            </a:r>
            <a:r>
              <a:rPr lang="lv-LV" altLang="lv-LV" dirty="0">
                <a:solidFill>
                  <a:srgbClr val="002060"/>
                </a:solidFill>
                <a:ea typeface="MS PGothic" panose="020B0600070205080204" pitchFamily="34" charset="-128"/>
              </a:rPr>
              <a:t>skat.: </a:t>
            </a:r>
            <a:r>
              <a:rPr lang="lv-LV" altLang="lv-LV" dirty="0">
                <a:solidFill>
                  <a:srgbClr val="002060"/>
                </a:solidFill>
                <a:ea typeface="MS PGothic" panose="020B0600070205080204" pitchFamily="34" charset="-128"/>
                <a:hlinkClick r:id="rId2"/>
              </a:rPr>
              <a:t>https://www.nordplusonline.org/news/extension-of-nordplus-covid19-rules/</a:t>
            </a:r>
            <a:endParaRPr lang="lv-LV" altLang="lv-LV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pPr marL="342900" indent="-342900"/>
            <a:r>
              <a:rPr lang="lv-LV" altLang="lv-LV" dirty="0">
                <a:solidFill>
                  <a:srgbClr val="002060"/>
                </a:solidFill>
                <a:ea typeface="MS PGothic" panose="020B0600070205080204" pitchFamily="34" charset="-128"/>
                <a:hlinkClick r:id="rId3"/>
              </a:rPr>
              <a:t>https://www.nordplusonline.org/news/prolongation-of-the-project-period/</a:t>
            </a:r>
            <a:r>
              <a:rPr lang="lv-LV" altLang="lv-LV" dirty="0">
                <a:solidFill>
                  <a:srgbClr val="002060"/>
                </a:solidFill>
                <a:ea typeface="MS PGothic" panose="020B0600070205080204" pitchFamily="34" charset="-128"/>
              </a:rPr>
              <a:t> </a:t>
            </a:r>
          </a:p>
          <a:p>
            <a:pPr marL="342900" indent="-342900"/>
            <a:r>
              <a:rPr lang="lv-LV" altLang="lv-LV" b="1" dirty="0">
                <a:solidFill>
                  <a:srgbClr val="FF0000"/>
                </a:solidFill>
                <a:ea typeface="MS PGothic" panose="020B0600070205080204" pitchFamily="34" charset="-128"/>
              </a:rPr>
              <a:t>Šiem noteikumiem ir pagaidu raksturs, tie nav ietverti Nordplus 2022.  gada Rokasgrāmatā.  </a:t>
            </a:r>
            <a:endParaRPr lang="lv-LV" altLang="lv-LV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pPr marL="342900" indent="-342900"/>
            <a:endParaRPr lang="lv-LV" altLang="lv-LV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pPr marL="342900" indent="-342900"/>
            <a:endParaRPr lang="lv-LV" altLang="lv-LV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pPr marL="342900" indent="-342900"/>
            <a:endParaRPr lang="lv-LV" altLang="lv-LV" dirty="0">
              <a:solidFill>
                <a:srgbClr val="002060"/>
              </a:solidFill>
              <a:ea typeface="MS PGothic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3506" y="2562376"/>
            <a:ext cx="3683000" cy="254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942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Content Placeholder 1"/>
          <p:cNvSpPr>
            <a:spLocks noGrp="1"/>
          </p:cNvSpPr>
          <p:nvPr>
            <p:ph idx="1"/>
          </p:nvPr>
        </p:nvSpPr>
        <p:spPr>
          <a:xfrm>
            <a:off x="1364796" y="629785"/>
            <a:ext cx="7132638" cy="3158299"/>
          </a:xfrm>
        </p:spPr>
        <p:txBody>
          <a:bodyPr/>
          <a:lstStyle/>
          <a:p>
            <a:pPr marL="0" indent="0" algn="ctr" defTabSz="642938">
              <a:lnSpc>
                <a:spcPct val="130000"/>
              </a:lnSpc>
              <a:spcBef>
                <a:spcPts val="600"/>
              </a:spcBef>
              <a:buNone/>
            </a:pPr>
            <a:r>
              <a:rPr lang="lv-LV" sz="3200" b="1" dirty="0">
                <a:solidFill>
                  <a:srgbClr val="0B7D91"/>
                </a:solidFill>
                <a:ea typeface="MS PGothic" panose="020B0600070205080204" pitchFamily="34" charset="-128"/>
              </a:rPr>
              <a:t>Konsultācijas</a:t>
            </a:r>
          </a:p>
          <a:p>
            <a:pPr marL="0" indent="0" algn="ctr" defTabSz="642938">
              <a:lnSpc>
                <a:spcPct val="130000"/>
              </a:lnSpc>
              <a:spcBef>
                <a:spcPts val="600"/>
              </a:spcBef>
              <a:buNone/>
            </a:pPr>
            <a:endParaRPr lang="lv-LV" altLang="lv-LV" b="1" dirty="0">
              <a:solidFill>
                <a:srgbClr val="1F4E79"/>
              </a:solidFill>
              <a:latin typeface="Arial" panose="020B0604020202020204" pitchFamily="34" charset="0"/>
              <a:ea typeface="MS PGothic" panose="020B0600070205080204" pitchFamily="34" charset="-128"/>
              <a:sym typeface="Dancer-Book" pitchFamily="2" charset="0"/>
            </a:endParaRPr>
          </a:p>
          <a:p>
            <a:pPr marL="0" indent="0" algn="ctr" defTabSz="642938" eaLnBrk="1" hangingPunct="1">
              <a:lnSpc>
                <a:spcPct val="80000"/>
              </a:lnSpc>
              <a:buNone/>
            </a:pPr>
            <a:r>
              <a:rPr lang="lv-LV" altLang="lv-LV" b="1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Linards Deidulis</a:t>
            </a:r>
          </a:p>
          <a:p>
            <a:pPr marL="0" indent="0" algn="ctr" defTabSz="642938" eaLnBrk="1" hangingPunct="1">
              <a:lnSpc>
                <a:spcPct val="80000"/>
              </a:lnSpc>
              <a:buNone/>
            </a:pPr>
            <a:r>
              <a:rPr lang="lv-LV" altLang="lv-LV" b="1" i="1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Nordplus</a:t>
            </a:r>
            <a:r>
              <a:rPr lang="lv-LV" altLang="lv-LV" b="1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 programma</a:t>
            </a:r>
          </a:p>
          <a:p>
            <a:pPr marL="0" indent="0" algn="ctr" defTabSz="642938" eaLnBrk="1" hangingPunct="1">
              <a:lnSpc>
                <a:spcPct val="80000"/>
              </a:lnSpc>
              <a:buNone/>
            </a:pPr>
            <a:r>
              <a:rPr lang="lv-LV" altLang="lv-LV" b="1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tālr. 67830837, 29554403 </a:t>
            </a:r>
            <a:r>
              <a:rPr lang="lv-LV" altLang="lv-LV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(GSM, </a:t>
            </a:r>
            <a:r>
              <a:rPr lang="lv-LV" altLang="lv-LV" dirty="0" err="1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WhatsApp</a:t>
            </a:r>
            <a:r>
              <a:rPr lang="lv-LV" altLang="lv-LV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, </a:t>
            </a:r>
            <a:r>
              <a:rPr lang="lv-LV" altLang="lv-LV" dirty="0" err="1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Viber</a:t>
            </a:r>
            <a:r>
              <a:rPr lang="lv-LV" altLang="lv-LV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)</a:t>
            </a:r>
          </a:p>
          <a:p>
            <a:pPr marL="0" indent="0" algn="ctr" defTabSz="642938" eaLnBrk="1" hangingPunct="1">
              <a:lnSpc>
                <a:spcPct val="80000"/>
              </a:lnSpc>
              <a:buNone/>
            </a:pPr>
            <a:r>
              <a:rPr lang="lv-LV" altLang="lv-LV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  <a:hlinkClick r:id="rId2"/>
              </a:rPr>
              <a:t>linards.deidulis@viaa.gov.lv</a:t>
            </a:r>
            <a:endParaRPr lang="lv-LV" altLang="lv-LV" dirty="0">
              <a:solidFill>
                <a:srgbClr val="1F4E79"/>
              </a:solidFill>
              <a:latin typeface="Arial" panose="020B0604020202020204" pitchFamily="34" charset="0"/>
              <a:ea typeface="MS PGothic" panose="020B0600070205080204" pitchFamily="34" charset="-128"/>
              <a:sym typeface="Dancer-Book" pitchFamily="2" charset="0"/>
            </a:endParaRPr>
          </a:p>
          <a:p>
            <a:pPr marL="0" indent="0" algn="ctr" defTabSz="642938" eaLnBrk="1" hangingPunct="1">
              <a:lnSpc>
                <a:spcPct val="80000"/>
              </a:lnSpc>
              <a:buNone/>
            </a:pPr>
            <a:r>
              <a:rPr lang="lv-LV" altLang="lv-LV" b="1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Skype: </a:t>
            </a:r>
            <a:r>
              <a:rPr lang="lv-LV" altLang="lv-LV" dirty="0" err="1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  <a:hlinkClick r:id="rId3" action="ppaction://hlinkfile"/>
              </a:rPr>
              <a:t>linards.deidulis</a:t>
            </a:r>
            <a:endParaRPr lang="lv-LV" altLang="lv-LV" dirty="0">
              <a:solidFill>
                <a:srgbClr val="1F4E79"/>
              </a:solidFill>
              <a:latin typeface="Arial" panose="020B0604020202020204" pitchFamily="34" charset="0"/>
              <a:ea typeface="MS PGothic" panose="020B0600070205080204" pitchFamily="34" charset="-128"/>
              <a:sym typeface="Dancer-Book" pitchFamily="2" charset="0"/>
            </a:endParaRPr>
          </a:p>
          <a:p>
            <a:pPr marL="0" indent="0" algn="ctr" defTabSz="642938" eaLnBrk="1" hangingPunct="1">
              <a:lnSpc>
                <a:spcPct val="80000"/>
              </a:lnSpc>
              <a:buNone/>
            </a:pPr>
            <a:endParaRPr lang="lv-LV" altLang="lv-LV" b="1" dirty="0">
              <a:solidFill>
                <a:srgbClr val="1F4E79"/>
              </a:solidFill>
              <a:latin typeface="Arial" panose="020B0604020202020204" pitchFamily="34" charset="0"/>
              <a:ea typeface="MS PGothic" panose="020B0600070205080204" pitchFamily="34" charset="-128"/>
              <a:sym typeface="Dancer-Book" pitchFamily="2" charset="0"/>
            </a:endParaRPr>
          </a:p>
          <a:p>
            <a:pPr marL="0" indent="0" algn="ctr" defTabSz="642938" eaLnBrk="1" hangingPunct="1">
              <a:lnSpc>
                <a:spcPct val="80000"/>
              </a:lnSpc>
              <a:buNone/>
            </a:pPr>
            <a:endParaRPr lang="lv-LV" altLang="lv-LV" b="1" dirty="0">
              <a:solidFill>
                <a:srgbClr val="1F4E79"/>
              </a:solidFill>
              <a:latin typeface="Arial" panose="020B0604020202020204" pitchFamily="34" charset="0"/>
              <a:ea typeface="MS PGothic" panose="020B0600070205080204" pitchFamily="34" charset="-128"/>
              <a:sym typeface="Dancer-Book" pitchFamily="2" charset="0"/>
            </a:endParaRPr>
          </a:p>
          <a:p>
            <a:pPr marL="0" indent="0" algn="ctr" defTabSz="642938" eaLnBrk="1" hangingPunct="1">
              <a:lnSpc>
                <a:spcPct val="80000"/>
              </a:lnSpc>
              <a:buNone/>
            </a:pPr>
            <a:endParaRPr lang="lv-LV" altLang="lv-LV" b="1" dirty="0">
              <a:solidFill>
                <a:srgbClr val="1F4E79"/>
              </a:solidFill>
              <a:latin typeface="Arial" panose="020B0604020202020204" pitchFamily="34" charset="0"/>
              <a:ea typeface="MS PGothic" panose="020B0600070205080204" pitchFamily="34" charset="-128"/>
              <a:sym typeface="Dancer-Book" pitchFamily="2" charset="0"/>
            </a:endParaRPr>
          </a:p>
          <a:p>
            <a:pPr marL="0" indent="0" defTabSz="642938">
              <a:buNone/>
            </a:pPr>
            <a:endParaRPr lang="lv-LV" altLang="lv-LV" dirty="0">
              <a:solidFill>
                <a:srgbClr val="1F4E79"/>
              </a:solidFill>
              <a:ea typeface="MS PGothic" panose="020B0600070205080204" pitchFamily="34" charset="-128"/>
            </a:endParaRPr>
          </a:p>
        </p:txBody>
      </p:sp>
      <p:pic>
        <p:nvPicPr>
          <p:cNvPr id="57347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5926138"/>
            <a:ext cx="24130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AAF5482-3FEB-4392-A183-EC91E4C0EB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0788" y="3800692"/>
            <a:ext cx="4279900" cy="294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758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6743" y="252550"/>
            <a:ext cx="5728607" cy="827314"/>
          </a:xfrm>
        </p:spPr>
        <p:txBody>
          <a:bodyPr>
            <a:normAutofit/>
          </a:bodyPr>
          <a:lstStyle/>
          <a:p>
            <a:r>
              <a:rPr lang="nb-NO" altLang="lv-LV" sz="3500" b="1" dirty="0">
                <a:solidFill>
                  <a:srgbClr val="0B7D91"/>
                </a:solidFill>
                <a:latin typeface="+mn-lt"/>
                <a:ea typeface="MS PGothic" panose="020B0600070205080204" pitchFamily="34" charset="-128"/>
              </a:rPr>
              <a:t>Nordplus</a:t>
            </a:r>
            <a:r>
              <a:rPr lang="lv-LV" altLang="lv-LV" sz="3500" b="1" dirty="0">
                <a:solidFill>
                  <a:srgbClr val="0B7D91"/>
                </a:solidFill>
                <a:latin typeface="+mn-lt"/>
                <a:ea typeface="MS PGothic" panose="020B0600070205080204" pitchFamily="34" charset="-128"/>
              </a:rPr>
              <a:t> 2018. – 2022.</a:t>
            </a:r>
            <a:r>
              <a:rPr lang="nb-NO" altLang="lv-LV" sz="3500" b="1" dirty="0">
                <a:solidFill>
                  <a:srgbClr val="0B7D91"/>
                </a:solidFill>
                <a:latin typeface="+mn-lt"/>
                <a:ea typeface="MS PGothic" panose="020B0600070205080204" pitchFamily="34" charset="-128"/>
              </a:rPr>
              <a:t> </a:t>
            </a:r>
            <a:endParaRPr lang="lv-LV" sz="3500" b="1" dirty="0"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079864"/>
            <a:ext cx="7329055" cy="5399313"/>
          </a:xfrm>
        </p:spPr>
        <p:txBody>
          <a:bodyPr>
            <a:normAutofit/>
          </a:bodyPr>
          <a:lstStyle/>
          <a:p>
            <a:pPr marL="0" indent="0" algn="just">
              <a:buNone/>
              <a:defRPr/>
            </a:pPr>
            <a:r>
              <a:rPr lang="lv-LV" altLang="lv-LV" sz="2600" b="1" dirty="0">
                <a:solidFill>
                  <a:srgbClr val="002060"/>
                </a:solidFill>
                <a:ea typeface="MS PGothic" panose="020B0600070205080204" pitchFamily="34" charset="-128"/>
              </a:rPr>
              <a:t>Nordplus ir Ziemeļu Ministru padomes </a:t>
            </a:r>
            <a:r>
              <a:rPr lang="lv-LV" altLang="lv-LV" sz="26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programma Ziemeļvalstu un Baltijas valstu </a:t>
            </a:r>
            <a:r>
              <a:rPr lang="lv-LV" altLang="lv-LV" sz="2600" u="sng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sadarbībai izglītības jomā</a:t>
            </a:r>
            <a:r>
              <a:rPr lang="lv-LV" altLang="lv-LV" sz="26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, kas turpina Nordplus programmu 2012. -2017.   </a:t>
            </a:r>
          </a:p>
          <a:p>
            <a:pPr marL="0" indent="0">
              <a:buNone/>
              <a:defRPr/>
            </a:pPr>
            <a:r>
              <a:rPr lang="lv-LV" altLang="lv-LV" sz="2600" b="1" dirty="0">
                <a:solidFill>
                  <a:srgbClr val="002060"/>
                </a:solidFill>
                <a:ea typeface="MS PGothic" panose="020B0600070205080204" pitchFamily="34" charset="-128"/>
              </a:rPr>
              <a:t>Programmas mērķi:</a:t>
            </a:r>
          </a:p>
          <a:p>
            <a:pPr marL="5400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lv-LV" altLang="lv-LV" sz="2400" dirty="0">
                <a:solidFill>
                  <a:srgbClr val="002060"/>
                </a:solidFill>
                <a:latin typeface="Calibri" panose="020F0502020204030204" pitchFamily="34" charset="0"/>
              </a:rPr>
              <a:t>stiprināt un attīstīt Ziemeļvalstu un Baltijas valstu izglītības institūciju </a:t>
            </a:r>
            <a:r>
              <a:rPr lang="lv-LV" altLang="lv-LV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sadarbību izglītības jomā</a:t>
            </a:r>
            <a:r>
              <a:rPr lang="lv-LV" altLang="lv-LV" sz="2400" dirty="0">
                <a:solidFill>
                  <a:srgbClr val="002060"/>
                </a:solidFill>
                <a:latin typeface="Calibri" panose="020F0502020204030204" pitchFamily="34" charset="0"/>
              </a:rPr>
              <a:t>, veicinot zināšanu ieguvi, apmaiņu un sadarbības tīklu veidošanu;</a:t>
            </a:r>
          </a:p>
          <a:p>
            <a:pPr marL="5400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lv-LV" altLang="lv-LV" sz="2400" dirty="0">
                <a:solidFill>
                  <a:srgbClr val="002060"/>
                </a:solidFill>
                <a:latin typeface="Calibri" panose="020F0502020204030204" pitchFamily="34" charset="0"/>
              </a:rPr>
              <a:t>uzlabot un ieviest </a:t>
            </a:r>
            <a:r>
              <a:rPr lang="lv-LV" altLang="lv-LV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jauninājumus</a:t>
            </a:r>
            <a:r>
              <a:rPr lang="lv-LV" altLang="lv-LV" sz="2400" dirty="0">
                <a:solidFill>
                  <a:srgbClr val="002060"/>
                </a:solidFill>
                <a:latin typeface="Calibri" panose="020F0502020204030204" pitchFamily="34" charset="0"/>
              </a:rPr>
              <a:t> Ziemeļvalstu un Baltijas valstu izglītības sistēmās;</a:t>
            </a:r>
          </a:p>
          <a:p>
            <a:pPr marL="54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lv-LV" altLang="lv-LV" sz="2400" dirty="0">
                <a:solidFill>
                  <a:srgbClr val="002060"/>
                </a:solidFill>
                <a:latin typeface="Calibri" panose="020F0502020204030204" pitchFamily="34" charset="0"/>
              </a:rPr>
              <a:t>veicināt Ziemeļvalstu </a:t>
            </a:r>
            <a:r>
              <a:rPr lang="lv-LV" altLang="lv-LV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kultūru un valodu apguvi</a:t>
            </a:r>
            <a:r>
              <a:rPr lang="lv-LV" altLang="lv-LV" sz="2400" dirty="0">
                <a:solidFill>
                  <a:srgbClr val="002060"/>
                </a:solidFill>
                <a:latin typeface="Calibri" panose="020F0502020204030204" pitchFamily="34" charset="0"/>
              </a:rPr>
              <a:t>, kā arī savstarpējo Ziemeļvalstu un Baltijas valstu valodu un kultūru izpratni. </a:t>
            </a:r>
          </a:p>
        </p:txBody>
      </p:sp>
    </p:spTree>
    <p:extLst>
      <p:ext uri="{BB962C8B-B14F-4D97-AF65-F5344CB8AC3E}">
        <p14:creationId xmlns:p14="http://schemas.microsoft.com/office/powerpoint/2010/main" val="1152986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6743" y="365127"/>
            <a:ext cx="5728607" cy="888907"/>
          </a:xfrm>
        </p:spPr>
        <p:txBody>
          <a:bodyPr>
            <a:normAutofit/>
          </a:bodyPr>
          <a:lstStyle/>
          <a:p>
            <a:r>
              <a:rPr lang="nb-NO" altLang="lv-LV" sz="28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Nordplus</a:t>
            </a:r>
            <a:r>
              <a:rPr lang="lv-LV" altLang="lv-LV" sz="28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dalībvalstis</a:t>
            </a:r>
            <a:r>
              <a:rPr lang="nb-NO" altLang="lv-LV" sz="28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lv-LV" sz="2800" b="1" dirty="0">
              <a:solidFill>
                <a:srgbClr val="0B7D9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15092" y="1661635"/>
            <a:ext cx="492890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Ziemeļvalstis: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Dānija, arī Grenlande un Farēru (Fēru) salas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Somija, arī </a:t>
            </a:r>
            <a:r>
              <a:rPr lang="lv-LV" altLang="lv-LV" sz="240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Ālandu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salas (</a:t>
            </a:r>
            <a:r>
              <a:rPr lang="lv-LV" altLang="lv-LV" sz="240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Olande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Islande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Norvēģija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Zviedrija</a:t>
            </a:r>
          </a:p>
          <a:p>
            <a:endParaRPr lang="lv-LV" altLang="lv-LV" sz="8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Baltijas valstis: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Latvija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Lietuva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Igaunija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2D2E94F5-C74F-4700-BCC7-368DB2F3A9C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24" y="1973180"/>
            <a:ext cx="3645412" cy="3655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2076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5521" y="365127"/>
            <a:ext cx="6259830" cy="888907"/>
          </a:xfrm>
        </p:spPr>
        <p:txBody>
          <a:bodyPr>
            <a:normAutofit/>
          </a:bodyPr>
          <a:lstStyle/>
          <a:p>
            <a:pPr algn="ctr"/>
            <a:r>
              <a:rPr lang="en-GB" altLang="lv-LV" sz="28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  <a:sym typeface="Dancer-Light" pitchFamily="2" charset="0"/>
              </a:rPr>
              <a:t>Nordplus </a:t>
            </a:r>
            <a:r>
              <a:rPr lang="lv-LV" altLang="lv-LV" sz="28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  <a:sym typeface="Dancer-Light" pitchFamily="2" charset="0"/>
              </a:rPr>
              <a:t>apakšprogrammas </a:t>
            </a:r>
            <a:br>
              <a:rPr lang="lv-LV" altLang="lv-LV" sz="28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  <a:sym typeface="Dancer-Light" pitchFamily="2" charset="0"/>
              </a:rPr>
            </a:br>
            <a:r>
              <a:rPr lang="lv-LV" altLang="lv-LV" sz="28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2018. -2022. </a:t>
            </a:r>
            <a:endParaRPr lang="lv-LV" sz="2800" b="1" dirty="0">
              <a:solidFill>
                <a:srgbClr val="0B7D9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5520" y="1388481"/>
            <a:ext cx="6487886" cy="493151"/>
          </a:xfrm>
        </p:spPr>
        <p:txBody>
          <a:bodyPr>
            <a:normAutofit/>
          </a:bodyPr>
          <a:lstStyle/>
          <a:p>
            <a:pPr marL="0" indent="0" algn="just">
              <a:buNone/>
              <a:defRPr/>
            </a:pPr>
            <a:r>
              <a:rPr lang="lv-LV" altLang="lv-LV" sz="23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Nordplus programmu veido 5 apakšprogrammas:</a:t>
            </a:r>
          </a:p>
          <a:p>
            <a:pPr marL="0" indent="0">
              <a:buNone/>
              <a:defRPr/>
            </a:pPr>
            <a:endParaRPr lang="lv-LV" altLang="lv-LV" sz="23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C6DF03-0C77-4FC2-96E5-7867ACAB9B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00" y="1646192"/>
            <a:ext cx="6629400" cy="446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1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2936" y="365126"/>
            <a:ext cx="6242413" cy="1325563"/>
          </a:xfrm>
        </p:spPr>
        <p:txBody>
          <a:bodyPr>
            <a:normAutofit/>
          </a:bodyPr>
          <a:lstStyle/>
          <a:p>
            <a:r>
              <a:rPr lang="en-GB" altLang="lv-LV" sz="3500" b="1" dirty="0" err="1">
                <a:solidFill>
                  <a:srgbClr val="0B7D91"/>
                </a:solidFill>
                <a:latin typeface="+mn-lt"/>
                <a:ea typeface="MS PGothic" panose="020B0600070205080204" pitchFamily="34" charset="-128"/>
                <a:sym typeface="Dancer-Light" pitchFamily="2" charset="0"/>
              </a:rPr>
              <a:t>Nordplus</a:t>
            </a:r>
            <a:r>
              <a:rPr lang="en-GB" altLang="lv-LV" sz="3500" b="1" dirty="0">
                <a:solidFill>
                  <a:srgbClr val="0B7D91"/>
                </a:solidFill>
                <a:latin typeface="+mn-lt"/>
                <a:ea typeface="MS PGothic" panose="020B0600070205080204" pitchFamily="34" charset="-128"/>
                <a:sym typeface="Dancer-Light" pitchFamily="2" charset="0"/>
              </a:rPr>
              <a:t> </a:t>
            </a:r>
            <a:r>
              <a:rPr lang="lv-LV" altLang="lv-LV" sz="3500" b="1" dirty="0">
                <a:solidFill>
                  <a:srgbClr val="0B7D91"/>
                </a:solidFill>
                <a:latin typeface="+mn-lt"/>
                <a:ea typeface="MS PGothic" panose="020B0600070205080204" pitchFamily="34" charset="-128"/>
                <a:sym typeface="Dancer-Light" pitchFamily="2" charset="0"/>
              </a:rPr>
              <a:t>apakšprogrammas un aktivitātes</a:t>
            </a:r>
            <a:endParaRPr lang="lv-LV" sz="3500" b="1" dirty="0">
              <a:solidFill>
                <a:srgbClr val="0B7D91"/>
              </a:solidFill>
              <a:latin typeface="+mn-lt"/>
              <a:ea typeface="MS PGothic" panose="020B0600070205080204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900" y="1532708"/>
            <a:ext cx="7856221" cy="4423592"/>
          </a:xfrm>
        </p:spPr>
        <p:txBody>
          <a:bodyPr>
            <a:normAutofit lnSpcReduction="10000"/>
          </a:bodyPr>
          <a:lstStyle/>
          <a:p>
            <a:pPr marL="685800" lvl="2" indent="0">
              <a:buNone/>
              <a:defRPr/>
            </a:pPr>
            <a:endParaRPr lang="lv-LV" altLang="lv-LV" sz="1050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lv-LV" altLang="lv-LV" sz="2500" b="1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pPr marL="0" indent="0">
              <a:buNone/>
            </a:pPr>
            <a:r>
              <a:rPr lang="lv-LV" altLang="lv-LV" sz="3200" b="1" dirty="0">
                <a:solidFill>
                  <a:srgbClr val="002060"/>
                </a:solidFill>
                <a:ea typeface="MS PGothic" panose="020B0600070205080204" pitchFamily="34" charset="-128"/>
              </a:rPr>
              <a:t>Atbalstu piešķir šādiem projektu veidiem: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lv-LV" altLang="lv-LV" sz="3200" dirty="0">
                <a:solidFill>
                  <a:srgbClr val="002060"/>
                </a:solidFill>
                <a:ea typeface="MS PGothic" panose="020B0600070205080204" pitchFamily="34" charset="-128"/>
              </a:rPr>
              <a:t>Mobilitātēm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lv-LV" altLang="lv-LV" sz="3200" dirty="0">
                <a:solidFill>
                  <a:srgbClr val="002060"/>
                </a:solidFill>
                <a:ea typeface="MS PGothic" panose="020B0600070205080204" pitchFamily="34" charset="-128"/>
              </a:rPr>
              <a:t>Sadarbības projektiem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lv-LV" altLang="lv-LV" sz="3200" dirty="0">
                <a:solidFill>
                  <a:srgbClr val="002060"/>
                </a:solidFill>
                <a:ea typeface="MS PGothic" panose="020B0600070205080204" pitchFamily="34" charset="-128"/>
              </a:rPr>
              <a:t>Sadarbības tīkliem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lv-LV" altLang="lv-LV" sz="3200" dirty="0">
              <a:solidFill>
                <a:srgbClr val="002060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 marL="0" lvl="1" indent="0" algn="ctr">
              <a:buNone/>
            </a:pPr>
            <a:r>
              <a:rPr lang="lv-LV" altLang="lv-LV" sz="3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Ikgadējais Nordplus programmas pieejamais finansējums projektiem no visām dalībvalstīm ir ap </a:t>
            </a:r>
            <a:r>
              <a:rPr lang="lv-LV" altLang="lv-LV" sz="3200" b="1" dirty="0">
                <a:solidFill>
                  <a:srgbClr val="002060"/>
                </a:solidFill>
                <a:ea typeface="MS PGothic" panose="020B0600070205080204" pitchFamily="34" charset="-128"/>
              </a:rPr>
              <a:t>9,5 milj. EUR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lv-LV" altLang="lv-LV" sz="2600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pPr lvl="1">
              <a:buFont typeface="Wingdings" panose="05000000000000000000" pitchFamily="2" charset="2"/>
              <a:buChar char="ü"/>
            </a:pPr>
            <a:endParaRPr lang="lv-LV" altLang="lv-LV" sz="2600" dirty="0">
              <a:solidFill>
                <a:srgbClr val="002060"/>
              </a:solidFill>
              <a:ea typeface="MS PGothic" panose="020B0600070205080204" pitchFamily="34" charset="-128"/>
            </a:endParaRPr>
          </a:p>
          <a:p>
            <a:endParaRPr lang="lv-LV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044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8434" y="365127"/>
            <a:ext cx="6346916" cy="766988"/>
          </a:xfrm>
        </p:spPr>
        <p:txBody>
          <a:bodyPr>
            <a:normAutofit fontScale="90000"/>
          </a:bodyPr>
          <a:lstStyle/>
          <a:p>
            <a:r>
              <a:rPr lang="nb-NO" altLang="lv-LV" sz="35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Nordplus</a:t>
            </a:r>
            <a:r>
              <a:rPr lang="lv-LV" altLang="lv-LV" sz="35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 programmas atbalstāmās aktivitātes</a:t>
            </a:r>
            <a:endParaRPr lang="lv-LV" sz="35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1277814" y="1732084"/>
          <a:ext cx="7444156" cy="4540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91750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2047875" y="1235075"/>
            <a:ext cx="6832600" cy="254952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lv-LV" altLang="lv-LV" dirty="0">
                <a:solidFill>
                  <a:srgbClr val="1F4E79"/>
                </a:solidFill>
                <a:ea typeface="MS PGothic" panose="020B0600070205080204" pitchFamily="34" charset="-128"/>
              </a:rPr>
              <a:t>Juridiskas personas var piedalīties Nordplus projektos kā koordinators vai kā partneris; </a:t>
            </a:r>
          </a:p>
          <a:p>
            <a:pPr algn="just"/>
            <a:r>
              <a:rPr lang="lv-LV" altLang="lv-LV" dirty="0">
                <a:solidFill>
                  <a:srgbClr val="1F4E79"/>
                </a:solidFill>
                <a:ea typeface="MS PGothic" panose="020B0600070205080204" pitchFamily="34" charset="-128"/>
              </a:rPr>
              <a:t>Projekta </a:t>
            </a:r>
            <a:r>
              <a:rPr lang="lv-LV" altLang="lv-LV" b="1" dirty="0">
                <a:solidFill>
                  <a:srgbClr val="1F4E79"/>
                </a:solidFill>
                <a:ea typeface="MS PGothic" panose="020B0600070205080204" pitchFamily="34" charset="-128"/>
              </a:rPr>
              <a:t>koordinators </a:t>
            </a:r>
            <a:r>
              <a:rPr lang="lv-LV" altLang="lv-LV" dirty="0">
                <a:solidFill>
                  <a:srgbClr val="1F4E79"/>
                </a:solidFill>
                <a:ea typeface="MS PGothic" panose="020B0600070205080204" pitchFamily="34" charset="-128"/>
              </a:rPr>
              <a:t>– juridiska persona (organizācija, iestāde, uzņēmums), kura, ja projekts tiek atbalstīts, slēdz līgumu ar Nordplus programmu un ir kopumā atbildīga par projekta īstenošanu; </a:t>
            </a:r>
          </a:p>
          <a:p>
            <a:pPr algn="just"/>
            <a:r>
              <a:rPr lang="lv-LV" altLang="lv-LV" b="1" dirty="0">
                <a:solidFill>
                  <a:srgbClr val="1F4E79"/>
                </a:solidFill>
                <a:ea typeface="MS PGothic" panose="020B0600070205080204" pitchFamily="34" charset="-128"/>
              </a:rPr>
              <a:t>Partneri </a:t>
            </a:r>
            <a:r>
              <a:rPr lang="lv-LV" altLang="lv-LV" dirty="0">
                <a:solidFill>
                  <a:srgbClr val="1F4E79"/>
                </a:solidFill>
                <a:ea typeface="MS PGothic" panose="020B0600070205080204" pitchFamily="34" charset="-128"/>
              </a:rPr>
              <a:t>– juridiskas personas, kuru līdzdalība jau sākotnēji paredzēta projekta īstenošanā un kuru uzdevumi aprakstīti projekta pieteikumā. No vienas valsts var būt vairāki partneri. </a:t>
            </a:r>
          </a:p>
          <a:p>
            <a:endParaRPr lang="lv-LV" altLang="lv-LV" dirty="0">
              <a:solidFill>
                <a:srgbClr val="1F4E79"/>
              </a:solidFill>
              <a:ea typeface="MS PGothic" panose="020B0600070205080204" pitchFamily="34" charset="-128"/>
            </a:endParaRPr>
          </a:p>
        </p:txBody>
      </p:sp>
      <p:grpSp>
        <p:nvGrpSpPr>
          <p:cNvPr id="37892" name="Group 1"/>
          <p:cNvGrpSpPr>
            <a:grpSpLocks/>
          </p:cNvGrpSpPr>
          <p:nvPr/>
        </p:nvGrpSpPr>
        <p:grpSpPr bwMode="auto">
          <a:xfrm>
            <a:off x="2459038" y="3784600"/>
            <a:ext cx="6421437" cy="2630488"/>
            <a:chOff x="319088" y="1557338"/>
            <a:chExt cx="8567737" cy="4533900"/>
          </a:xfrm>
        </p:grpSpPr>
        <p:sp>
          <p:nvSpPr>
            <p:cNvPr id="37893" name="Rectangle 3"/>
            <p:cNvSpPr>
              <a:spLocks noChangeArrowheads="1"/>
            </p:cNvSpPr>
            <p:nvPr/>
          </p:nvSpPr>
          <p:spPr bwMode="auto">
            <a:xfrm>
              <a:off x="319088" y="1720847"/>
              <a:ext cx="2660206" cy="1515415"/>
            </a:xfrm>
            <a:prstGeom prst="rect">
              <a:avLst/>
            </a:prstGeom>
            <a:noFill/>
            <a:ln w="50800" cmpd="dbl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lv-LV" altLang="lv-LV" sz="1500">
                  <a:solidFill>
                    <a:srgbClr val="000099"/>
                  </a:solidFill>
                  <a:latin typeface="Arial" panose="020B0604020202020204" pitchFamily="34" charset="0"/>
                </a:rPr>
                <a:t>Ziemeļvalstu Ministru</a:t>
              </a:r>
            </a:p>
            <a:p>
              <a:pPr algn="ctr"/>
              <a:r>
                <a:rPr lang="lv-LV" altLang="lv-LV" sz="1500">
                  <a:solidFill>
                    <a:srgbClr val="000099"/>
                  </a:solidFill>
                  <a:latin typeface="Arial" panose="020B0604020202020204" pitchFamily="34" charset="0"/>
                </a:rPr>
                <a:t> padome</a:t>
              </a:r>
              <a:endParaRPr lang="en-US" altLang="lv-LV" sz="1500">
                <a:solidFill>
                  <a:srgbClr val="000099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894" name="Line 4"/>
            <p:cNvSpPr>
              <a:spLocks noChangeShapeType="1"/>
            </p:cNvSpPr>
            <p:nvPr/>
          </p:nvSpPr>
          <p:spPr bwMode="auto">
            <a:xfrm>
              <a:off x="2992438" y="2133600"/>
              <a:ext cx="2043112" cy="0"/>
            </a:xfrm>
            <a:prstGeom prst="line">
              <a:avLst/>
            </a:prstGeom>
            <a:noFill/>
            <a:ln w="38100" cmpd="dbl">
              <a:solidFill>
                <a:srgbClr val="00008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lv-LV"/>
            </a:p>
          </p:txBody>
        </p:sp>
        <p:sp>
          <p:nvSpPr>
            <p:cNvPr id="37895" name="Rectangle 5"/>
            <p:cNvSpPr>
              <a:spLocks noChangeArrowheads="1"/>
            </p:cNvSpPr>
            <p:nvPr/>
          </p:nvSpPr>
          <p:spPr bwMode="auto">
            <a:xfrm>
              <a:off x="5048694" y="1557338"/>
              <a:ext cx="3695700" cy="1154113"/>
            </a:xfrm>
            <a:prstGeom prst="rect">
              <a:avLst/>
            </a:prstGeom>
            <a:noFill/>
            <a:ln w="38100" cmpd="dbl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lv-LV" altLang="lv-LV" sz="1500" i="1" dirty="0">
                  <a:solidFill>
                    <a:srgbClr val="000099"/>
                  </a:solidFill>
                  <a:latin typeface="Arial" panose="020B0604020202020204" pitchFamily="34" charset="0"/>
                </a:rPr>
                <a:t>Programmas administratori</a:t>
              </a:r>
              <a:endParaRPr lang="en-US" altLang="lv-LV" sz="1500" dirty="0">
                <a:solidFill>
                  <a:srgbClr val="000099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896" name="Line 6"/>
            <p:cNvSpPr>
              <a:spLocks noChangeShapeType="1"/>
            </p:cNvSpPr>
            <p:nvPr/>
          </p:nvSpPr>
          <p:spPr bwMode="auto">
            <a:xfrm flipH="1">
              <a:off x="2363788" y="2628900"/>
              <a:ext cx="2671762" cy="1073150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lv-LV"/>
            </a:p>
          </p:txBody>
        </p:sp>
        <p:sp>
          <p:nvSpPr>
            <p:cNvPr id="37897" name="Rectangle 7"/>
            <p:cNvSpPr>
              <a:spLocks noChangeArrowheads="1"/>
            </p:cNvSpPr>
            <p:nvPr/>
          </p:nvSpPr>
          <p:spPr bwMode="auto">
            <a:xfrm>
              <a:off x="1579562" y="3783013"/>
              <a:ext cx="1500626" cy="825499"/>
            </a:xfrm>
            <a:prstGeom prst="rect">
              <a:avLst/>
            </a:prstGeom>
            <a:noFill/>
            <a:ln w="1270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lv-LV" altLang="lv-LV" sz="1500" dirty="0">
                  <a:solidFill>
                    <a:srgbClr val="000099"/>
                  </a:solidFill>
                  <a:latin typeface="Arial" panose="020B0604020202020204" pitchFamily="34" charset="0"/>
                </a:rPr>
                <a:t>Proj.1</a:t>
              </a:r>
              <a:r>
                <a:rPr lang="lv-LV" altLang="lv-LV" sz="1500" dirty="0">
                  <a:latin typeface="Arial" panose="020B0604020202020204" pitchFamily="34" charset="0"/>
                </a:rPr>
                <a:t>  </a:t>
              </a:r>
            </a:p>
            <a:p>
              <a:pPr algn="ctr"/>
              <a:r>
                <a:rPr lang="lv-LV" altLang="lv-LV" sz="1500" dirty="0">
                  <a:solidFill>
                    <a:srgbClr val="1F4E79"/>
                  </a:solidFill>
                  <a:latin typeface="Arial" panose="020B0604020202020204" pitchFamily="34" charset="0"/>
                </a:rPr>
                <a:t>koordinators</a:t>
              </a:r>
              <a:endParaRPr lang="en-US" altLang="lv-LV" sz="1500" dirty="0">
                <a:solidFill>
                  <a:srgbClr val="1F4E79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898" name="Rectangle 8"/>
            <p:cNvSpPr>
              <a:spLocks noChangeArrowheads="1"/>
            </p:cNvSpPr>
            <p:nvPr/>
          </p:nvSpPr>
          <p:spPr bwMode="auto">
            <a:xfrm>
              <a:off x="3541713" y="3783013"/>
              <a:ext cx="1414462" cy="825500"/>
            </a:xfrm>
            <a:prstGeom prst="rect">
              <a:avLst/>
            </a:prstGeom>
            <a:noFill/>
            <a:ln w="1270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lv-LV" altLang="lv-LV" sz="1500" dirty="0">
                  <a:solidFill>
                    <a:srgbClr val="000099"/>
                  </a:solidFill>
                  <a:latin typeface="Arial" panose="020B0604020202020204" pitchFamily="34" charset="0"/>
                </a:rPr>
                <a:t>Proj.2 </a:t>
              </a:r>
              <a:endParaRPr lang="lv-LV" altLang="lv-LV" sz="1500" dirty="0">
                <a:latin typeface="Arial" panose="020B0604020202020204" pitchFamily="34" charset="0"/>
              </a:endParaRPr>
            </a:p>
            <a:p>
              <a:pPr algn="ctr"/>
              <a:r>
                <a:rPr lang="lv-LV" altLang="lv-LV" sz="1500" dirty="0">
                  <a:solidFill>
                    <a:srgbClr val="1F4E79"/>
                  </a:solidFill>
                  <a:latin typeface="Arial" panose="020B0604020202020204" pitchFamily="34" charset="0"/>
                </a:rPr>
                <a:t>koordinators</a:t>
              </a:r>
              <a:r>
                <a:rPr lang="lv-LV" altLang="lv-LV" sz="1500" dirty="0">
                  <a:latin typeface="Arial" panose="020B0604020202020204" pitchFamily="34" charset="0"/>
                </a:rPr>
                <a:t> </a:t>
              </a:r>
              <a:endParaRPr lang="en-US" altLang="lv-LV" sz="1500" dirty="0">
                <a:latin typeface="Arial" panose="020B0604020202020204" pitchFamily="34" charset="0"/>
              </a:endParaRPr>
            </a:p>
          </p:txBody>
        </p:sp>
        <p:sp>
          <p:nvSpPr>
            <p:cNvPr id="37899" name="Rectangle 9"/>
            <p:cNvSpPr>
              <a:spLocks noChangeArrowheads="1"/>
            </p:cNvSpPr>
            <p:nvPr/>
          </p:nvSpPr>
          <p:spPr bwMode="auto">
            <a:xfrm>
              <a:off x="5507038" y="3783013"/>
              <a:ext cx="1414462" cy="825500"/>
            </a:xfrm>
            <a:prstGeom prst="rect">
              <a:avLst/>
            </a:prstGeom>
            <a:noFill/>
            <a:ln w="1270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lv-LV" altLang="lv-LV" sz="1500" dirty="0">
                  <a:solidFill>
                    <a:srgbClr val="000099"/>
                  </a:solidFill>
                  <a:latin typeface="Arial" panose="020B0604020202020204" pitchFamily="34" charset="0"/>
                </a:rPr>
                <a:t>Proj.3 </a:t>
              </a:r>
              <a:endParaRPr lang="lv-LV" altLang="lv-LV" sz="1500" dirty="0">
                <a:latin typeface="Arial" panose="020B0604020202020204" pitchFamily="34" charset="0"/>
              </a:endParaRPr>
            </a:p>
            <a:p>
              <a:pPr algn="ctr"/>
              <a:r>
                <a:rPr lang="lv-LV" altLang="lv-LV" sz="1500" dirty="0">
                  <a:solidFill>
                    <a:srgbClr val="1F4E79"/>
                  </a:solidFill>
                  <a:latin typeface="Arial" panose="020B0604020202020204" pitchFamily="34" charset="0"/>
                </a:rPr>
                <a:t>koordinators</a:t>
              </a:r>
              <a:endParaRPr lang="en-US" altLang="lv-LV" sz="1500" dirty="0">
                <a:solidFill>
                  <a:srgbClr val="1F4E79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00" name="Rectangle 10"/>
            <p:cNvSpPr>
              <a:spLocks noChangeArrowheads="1"/>
            </p:cNvSpPr>
            <p:nvPr/>
          </p:nvSpPr>
          <p:spPr bwMode="auto">
            <a:xfrm>
              <a:off x="7472363" y="3783013"/>
              <a:ext cx="1414462" cy="825500"/>
            </a:xfrm>
            <a:prstGeom prst="rect">
              <a:avLst/>
            </a:prstGeom>
            <a:noFill/>
            <a:ln w="1270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lv-LV" altLang="lv-LV" sz="1500" dirty="0">
                  <a:solidFill>
                    <a:srgbClr val="000099"/>
                  </a:solidFill>
                  <a:latin typeface="Arial" panose="020B0604020202020204" pitchFamily="34" charset="0"/>
                </a:rPr>
                <a:t>Proj. N </a:t>
              </a:r>
              <a:endParaRPr lang="lv-LV" altLang="lv-LV" sz="1500" dirty="0">
                <a:latin typeface="Arial" panose="020B0604020202020204" pitchFamily="34" charset="0"/>
              </a:endParaRPr>
            </a:p>
            <a:p>
              <a:pPr algn="ctr"/>
              <a:r>
                <a:rPr lang="lv-LV" altLang="lv-LV" sz="1500" dirty="0">
                  <a:solidFill>
                    <a:srgbClr val="1F4E79"/>
                  </a:solidFill>
                  <a:latin typeface="Arial" panose="020B0604020202020204" pitchFamily="34" charset="0"/>
                </a:rPr>
                <a:t>koordinators</a:t>
              </a:r>
              <a:endParaRPr lang="en-US" altLang="lv-LV" sz="1500" dirty="0">
                <a:solidFill>
                  <a:srgbClr val="1F4E79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01" name="Rectangle 11"/>
            <p:cNvSpPr>
              <a:spLocks noChangeArrowheads="1"/>
            </p:cNvSpPr>
            <p:nvPr/>
          </p:nvSpPr>
          <p:spPr bwMode="auto">
            <a:xfrm>
              <a:off x="1498600" y="5432425"/>
              <a:ext cx="1103313" cy="658813"/>
            </a:xfrm>
            <a:prstGeom prst="rect">
              <a:avLst/>
            </a:prstGeom>
            <a:noFill/>
            <a:ln w="635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lv-LV" altLang="lv-LV" sz="1200">
                  <a:solidFill>
                    <a:srgbClr val="000099"/>
                  </a:solidFill>
                  <a:latin typeface="Arial" panose="020B0604020202020204" pitchFamily="34" charset="0"/>
                </a:rPr>
                <a:t>Partneris 2</a:t>
              </a:r>
              <a:r>
                <a:rPr lang="lv-LV" altLang="lv-LV" sz="1200">
                  <a:latin typeface="Arial" panose="020B0604020202020204" pitchFamily="34" charset="0"/>
                </a:rPr>
                <a:t> </a:t>
              </a:r>
              <a:endParaRPr lang="en-US" altLang="lv-LV" sz="1200">
                <a:latin typeface="Arial" panose="020B0604020202020204" pitchFamily="34" charset="0"/>
              </a:endParaRPr>
            </a:p>
          </p:txBody>
        </p:sp>
        <p:sp>
          <p:nvSpPr>
            <p:cNvPr id="37902" name="Line 12"/>
            <p:cNvSpPr>
              <a:spLocks noChangeShapeType="1"/>
            </p:cNvSpPr>
            <p:nvPr/>
          </p:nvSpPr>
          <p:spPr bwMode="auto">
            <a:xfrm flipH="1">
              <a:off x="7629525" y="2794000"/>
              <a:ext cx="942975" cy="908050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lv-LV"/>
            </a:p>
          </p:txBody>
        </p:sp>
        <p:sp>
          <p:nvSpPr>
            <p:cNvPr id="37903" name="Line 13"/>
            <p:cNvSpPr>
              <a:spLocks noChangeShapeType="1"/>
            </p:cNvSpPr>
            <p:nvPr/>
          </p:nvSpPr>
          <p:spPr bwMode="auto">
            <a:xfrm flipH="1">
              <a:off x="4329113" y="2794000"/>
              <a:ext cx="2043112" cy="989013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lv-LV"/>
            </a:p>
          </p:txBody>
        </p:sp>
        <p:sp>
          <p:nvSpPr>
            <p:cNvPr id="37904" name="Line 14"/>
            <p:cNvSpPr>
              <a:spLocks noChangeShapeType="1"/>
            </p:cNvSpPr>
            <p:nvPr/>
          </p:nvSpPr>
          <p:spPr bwMode="auto">
            <a:xfrm flipH="1">
              <a:off x="5900738" y="2794000"/>
              <a:ext cx="1414462" cy="908050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lv-LV"/>
            </a:p>
          </p:txBody>
        </p:sp>
        <p:sp>
          <p:nvSpPr>
            <p:cNvPr id="37905" name="Line 15"/>
            <p:cNvSpPr>
              <a:spLocks noChangeShapeType="1"/>
            </p:cNvSpPr>
            <p:nvPr/>
          </p:nvSpPr>
          <p:spPr bwMode="auto">
            <a:xfrm flipH="1">
              <a:off x="712788" y="4691063"/>
              <a:ext cx="787400" cy="660400"/>
            </a:xfrm>
            <a:prstGeom prst="line">
              <a:avLst/>
            </a:prstGeom>
            <a:noFill/>
            <a:ln w="6350">
              <a:solidFill>
                <a:srgbClr val="00008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lv-LV"/>
            </a:p>
          </p:txBody>
        </p:sp>
        <p:sp>
          <p:nvSpPr>
            <p:cNvPr id="37906" name="Line 16"/>
            <p:cNvSpPr>
              <a:spLocks noChangeShapeType="1"/>
            </p:cNvSpPr>
            <p:nvPr/>
          </p:nvSpPr>
          <p:spPr bwMode="auto">
            <a:xfrm>
              <a:off x="2206625" y="4691063"/>
              <a:ext cx="0" cy="741362"/>
            </a:xfrm>
            <a:prstGeom prst="line">
              <a:avLst/>
            </a:prstGeom>
            <a:noFill/>
            <a:ln w="6350">
              <a:solidFill>
                <a:srgbClr val="00008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lv-LV"/>
            </a:p>
          </p:txBody>
        </p:sp>
        <p:sp>
          <p:nvSpPr>
            <p:cNvPr id="37907" name="Rectangle 17"/>
            <p:cNvSpPr>
              <a:spLocks noChangeArrowheads="1"/>
            </p:cNvSpPr>
            <p:nvPr/>
          </p:nvSpPr>
          <p:spPr bwMode="auto">
            <a:xfrm>
              <a:off x="319088" y="5432425"/>
              <a:ext cx="1101725" cy="658813"/>
            </a:xfrm>
            <a:prstGeom prst="rect">
              <a:avLst/>
            </a:prstGeom>
            <a:noFill/>
            <a:ln w="635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lv-LV" altLang="lv-LV" sz="1200">
                  <a:solidFill>
                    <a:srgbClr val="000099"/>
                  </a:solidFill>
                  <a:latin typeface="Arial" panose="020B0604020202020204" pitchFamily="34" charset="0"/>
                </a:rPr>
                <a:t>Partneris 1</a:t>
              </a:r>
              <a:endParaRPr lang="en-US" altLang="lv-LV" sz="1200">
                <a:solidFill>
                  <a:srgbClr val="000099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08" name="Rectangle 18"/>
            <p:cNvSpPr>
              <a:spLocks noChangeArrowheads="1"/>
            </p:cNvSpPr>
            <p:nvPr/>
          </p:nvSpPr>
          <p:spPr bwMode="auto">
            <a:xfrm>
              <a:off x="2678113" y="5432425"/>
              <a:ext cx="1101725" cy="658813"/>
            </a:xfrm>
            <a:prstGeom prst="rect">
              <a:avLst/>
            </a:prstGeom>
            <a:noFill/>
            <a:ln w="635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lv-LV" altLang="lv-LV" sz="1200">
                  <a:solidFill>
                    <a:srgbClr val="000099"/>
                  </a:solidFill>
                  <a:latin typeface="Arial" panose="020B0604020202020204" pitchFamily="34" charset="0"/>
                </a:rPr>
                <a:t>Partneris N</a:t>
              </a:r>
              <a:r>
                <a:rPr lang="lv-LV" altLang="lv-LV" sz="1200">
                  <a:latin typeface="Arial" panose="020B0604020202020204" pitchFamily="34" charset="0"/>
                </a:rPr>
                <a:t> </a:t>
              </a:r>
              <a:endParaRPr lang="en-US" altLang="lv-LV" sz="1200">
                <a:latin typeface="Arial" panose="020B0604020202020204" pitchFamily="34" charset="0"/>
              </a:endParaRPr>
            </a:p>
          </p:txBody>
        </p:sp>
        <p:sp>
          <p:nvSpPr>
            <p:cNvPr id="37909" name="Line 19"/>
            <p:cNvSpPr>
              <a:spLocks noChangeShapeType="1"/>
            </p:cNvSpPr>
            <p:nvPr/>
          </p:nvSpPr>
          <p:spPr bwMode="auto">
            <a:xfrm>
              <a:off x="2992438" y="4691063"/>
              <a:ext cx="471487" cy="660400"/>
            </a:xfrm>
            <a:prstGeom prst="line">
              <a:avLst/>
            </a:prstGeom>
            <a:noFill/>
            <a:ln w="6350">
              <a:solidFill>
                <a:srgbClr val="00008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lv-LV"/>
            </a:p>
          </p:txBody>
        </p:sp>
      </p:grp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2076819" y="231104"/>
            <a:ext cx="6588210" cy="845364"/>
          </a:xfrm>
        </p:spPr>
        <p:txBody>
          <a:bodyPr>
            <a:normAutofit fontScale="90000"/>
          </a:bodyPr>
          <a:lstStyle/>
          <a:p>
            <a:pPr algn="ctr"/>
            <a:r>
              <a:rPr lang="lv-LV" sz="3500" b="1" dirty="0">
                <a:solidFill>
                  <a:srgbClr val="0B7D91"/>
                </a:solidFill>
                <a:latin typeface="Verdana" pitchFamily="34" charset="0"/>
                <a:ea typeface="Verdana" pitchFamily="34" charset="0"/>
              </a:rPr>
              <a:t>Koordinatori un partneri projektu īstenošanā</a:t>
            </a:r>
          </a:p>
        </p:txBody>
      </p:sp>
    </p:spTree>
    <p:extLst>
      <p:ext uri="{BB962C8B-B14F-4D97-AF65-F5344CB8AC3E}">
        <p14:creationId xmlns:p14="http://schemas.microsoft.com/office/powerpoint/2010/main" val="1178732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6854</TotalTime>
  <Words>2148</Words>
  <Application>Microsoft Office PowerPoint</Application>
  <PresentationFormat>On-screen Show (4:3)</PresentationFormat>
  <Paragraphs>506</Paragraphs>
  <Slides>34</Slides>
  <Notes>21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Calibri</vt:lpstr>
      <vt:lpstr>Calibri Light</vt:lpstr>
      <vt:lpstr>Times New Roman</vt:lpstr>
      <vt:lpstr>Verdana</vt:lpstr>
      <vt:lpstr>Verdana </vt:lpstr>
      <vt:lpstr>Wingdings</vt:lpstr>
      <vt:lpstr>Office Theme</vt:lpstr>
      <vt:lpstr>Chart</vt:lpstr>
      <vt:lpstr>Nordplus 2018. – 2022. 2022. gada projektu konkurss </vt:lpstr>
      <vt:lpstr>Prezentācijas saturs</vt:lpstr>
      <vt:lpstr>Ievads.  I Vispārējā informācija par Nordplus programmu (2018. – 2022.) </vt:lpstr>
      <vt:lpstr>Nordplus 2018. – 2022. </vt:lpstr>
      <vt:lpstr>Nordplus dalībvalstis </vt:lpstr>
      <vt:lpstr>Nordplus apakšprogrammas  2018. -2022. </vt:lpstr>
      <vt:lpstr>Nordplus apakšprogrammas un aktivitātes</vt:lpstr>
      <vt:lpstr>Nordplus programmas atbalstāmās aktivitātes</vt:lpstr>
      <vt:lpstr>Koordinatori un partneri projektu īstenošanā</vt:lpstr>
      <vt:lpstr>Nordplus programmas 2018. – 2021. darbības izvērtējums </vt:lpstr>
      <vt:lpstr>II Nordplus programmas vadība  </vt:lpstr>
      <vt:lpstr>Nordplus  programmas vadība (1)</vt:lpstr>
      <vt:lpstr>Nordplus programmas vadība (2)</vt:lpstr>
      <vt:lpstr>Nordplus programmas vadība (3)</vt:lpstr>
      <vt:lpstr>Nordplus programmas vadība (4) </vt:lpstr>
      <vt:lpstr>III Nordplus – skaitļi un fakti</vt:lpstr>
      <vt:lpstr>Nordplus - daži fakti un skaitļi </vt:lpstr>
      <vt:lpstr>PowerPoint Presentation</vt:lpstr>
      <vt:lpstr>PowerPoint Presentation</vt:lpstr>
      <vt:lpstr>PowerPoint Presentation</vt:lpstr>
      <vt:lpstr>PowerPoint Presentation</vt:lpstr>
      <vt:lpstr>Nordplus 2021.gada projektu konkursa  rezultāti  </vt:lpstr>
      <vt:lpstr>Nordplus finansējuma sadalījums starp apakšprogrammām 2021. gadā.</vt:lpstr>
      <vt:lpstr>Organizāciju iesaiste no programmas dalībvalstīm 2021. gadā finansētajos Nordplus projektos </vt:lpstr>
      <vt:lpstr>IV Nordplus 2021. gada projektu konkurss (1)</vt:lpstr>
      <vt:lpstr>Nordplus2022. gada projektu konkurss (2)</vt:lpstr>
      <vt:lpstr>Informācijas avoti 2022. gada projektu konkursam (1) </vt:lpstr>
      <vt:lpstr>Informācijas avoti 2022. gada projektu konkursam (2) </vt:lpstr>
      <vt:lpstr>Informācijas avoti 2022. gada projektu konkursam (3) </vt:lpstr>
      <vt:lpstr>V Projektu pieteikumu vērtēšana (1)</vt:lpstr>
      <vt:lpstr>Projektu pieteikumu vērtēšana (2) </vt:lpstr>
      <vt:lpstr>Projektu pieteikumu vērtēšana (3) </vt:lpstr>
      <vt:lpstr>VI Izmaiņas projektu īstenošanā saistībā ar COVID 19  </vt:lpstr>
      <vt:lpstr>PowerPoint Presentation</vt:lpstr>
    </vt:vector>
  </TitlesOfParts>
  <Company>VIAA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Dace Kosa</dc:creator>
  <cp:lastModifiedBy>Linards Deidulis</cp:lastModifiedBy>
  <cp:revision>240</cp:revision>
  <cp:lastPrinted>2020-12-09T08:01:14Z</cp:lastPrinted>
  <dcterms:created xsi:type="dcterms:W3CDTF">2017-03-17T07:53:29Z</dcterms:created>
  <dcterms:modified xsi:type="dcterms:W3CDTF">2021-11-24T07:00:59Z</dcterms:modified>
</cp:coreProperties>
</file>