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4" r:id="rId3"/>
    <p:sldId id="399" r:id="rId4"/>
    <p:sldId id="333" r:id="rId5"/>
    <p:sldId id="334" r:id="rId6"/>
    <p:sldId id="274" r:id="rId7"/>
    <p:sldId id="404" r:id="rId8"/>
    <p:sldId id="273" r:id="rId9"/>
    <p:sldId id="275" r:id="rId10"/>
    <p:sldId id="297" r:id="rId11"/>
    <p:sldId id="276" r:id="rId12"/>
    <p:sldId id="277" r:id="rId13"/>
    <p:sldId id="278" r:id="rId14"/>
    <p:sldId id="406" r:id="rId15"/>
    <p:sldId id="284" r:id="rId16"/>
    <p:sldId id="285" r:id="rId17"/>
    <p:sldId id="400" r:id="rId18"/>
    <p:sldId id="290" r:id="rId19"/>
    <p:sldId id="280" r:id="rId20"/>
    <p:sldId id="296" r:id="rId21"/>
    <p:sldId id="279" r:id="rId22"/>
    <p:sldId id="295" r:id="rId23"/>
    <p:sldId id="402" r:id="rId24"/>
    <p:sldId id="294" r:id="rId25"/>
    <p:sldId id="281" r:id="rId26"/>
    <p:sldId id="401" r:id="rId27"/>
    <p:sldId id="286" r:id="rId28"/>
    <p:sldId id="288" r:id="rId29"/>
    <p:sldId id="403" r:id="rId30"/>
    <p:sldId id="291" r:id="rId31"/>
    <p:sldId id="292" r:id="rId32"/>
    <p:sldId id="293" r:id="rId33"/>
    <p:sldId id="289" r:id="rId34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2E3501-45AE-4731-8B36-B15451F2AC1E}" v="6" dt="2023-11-08T12:30:41.8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64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102E3501-45AE-4731-8B36-B15451F2AC1E}"/>
    <pc:docChg chg="custSel addSld modSld">
      <pc:chgData name="Linards Deidulis" userId="03205da9529d126d" providerId="LiveId" clId="{102E3501-45AE-4731-8B36-B15451F2AC1E}" dt="2023-11-08T12:30:41.856" v="42" actId="1076"/>
      <pc:docMkLst>
        <pc:docMk/>
      </pc:docMkLst>
      <pc:sldChg chg="modSp mod">
        <pc:chgData name="Linards Deidulis" userId="03205da9529d126d" providerId="LiveId" clId="{102E3501-45AE-4731-8B36-B15451F2AC1E}" dt="2023-11-08T10:55:00.482" v="4" actId="120"/>
        <pc:sldMkLst>
          <pc:docMk/>
          <pc:sldMk cId="420945834" sldId="288"/>
        </pc:sldMkLst>
        <pc:spChg chg="mod">
          <ac:chgData name="Linards Deidulis" userId="03205da9529d126d" providerId="LiveId" clId="{102E3501-45AE-4731-8B36-B15451F2AC1E}" dt="2023-11-08T10:55:00.482" v="4" actId="120"/>
          <ac:spMkLst>
            <pc:docMk/>
            <pc:sldMk cId="420945834" sldId="288"/>
            <ac:spMk id="3" creationId="{00000000-0000-0000-0000-000000000000}"/>
          </ac:spMkLst>
        </pc:spChg>
      </pc:sldChg>
      <pc:sldChg chg="addSp delSp modSp mod">
        <pc:chgData name="Linards Deidulis" userId="03205da9529d126d" providerId="LiveId" clId="{102E3501-45AE-4731-8B36-B15451F2AC1E}" dt="2023-11-08T10:54:07.674" v="2" actId="1076"/>
        <pc:sldMkLst>
          <pc:docMk/>
          <pc:sldMk cId="3022205789" sldId="293"/>
        </pc:sldMkLst>
        <pc:picChg chg="add mod">
          <ac:chgData name="Linards Deidulis" userId="03205da9529d126d" providerId="LiveId" clId="{102E3501-45AE-4731-8B36-B15451F2AC1E}" dt="2023-11-08T10:54:07.674" v="2" actId="1076"/>
          <ac:picMkLst>
            <pc:docMk/>
            <pc:sldMk cId="3022205789" sldId="293"/>
            <ac:picMk id="2" creationId="{4E7DD254-E699-74E8-940E-116FAEB95118}"/>
          </ac:picMkLst>
        </pc:picChg>
        <pc:picChg chg="del">
          <ac:chgData name="Linards Deidulis" userId="03205da9529d126d" providerId="LiveId" clId="{102E3501-45AE-4731-8B36-B15451F2AC1E}" dt="2023-11-08T10:53:20.281" v="0" actId="478"/>
          <ac:picMkLst>
            <pc:docMk/>
            <pc:sldMk cId="3022205789" sldId="293"/>
            <ac:picMk id="3" creationId="{F58B1113-0B37-67B6-941D-3C9915D1DB5C}"/>
          </ac:picMkLst>
        </pc:picChg>
      </pc:sldChg>
      <pc:sldChg chg="modSp mod">
        <pc:chgData name="Linards Deidulis" userId="03205da9529d126d" providerId="LiveId" clId="{102E3501-45AE-4731-8B36-B15451F2AC1E}" dt="2023-11-08T10:55:46.901" v="8" actId="1076"/>
        <pc:sldMkLst>
          <pc:docMk/>
          <pc:sldMk cId="2702166233" sldId="297"/>
        </pc:sldMkLst>
        <pc:spChg chg="mod">
          <ac:chgData name="Linards Deidulis" userId="03205da9529d126d" providerId="LiveId" clId="{102E3501-45AE-4731-8B36-B15451F2AC1E}" dt="2023-11-08T10:55:43.492" v="7" actId="1076"/>
          <ac:spMkLst>
            <pc:docMk/>
            <pc:sldMk cId="2702166233" sldId="297"/>
            <ac:spMk id="2" creationId="{7143C4C2-051F-B8D1-C299-6D62BB257BBA}"/>
          </ac:spMkLst>
        </pc:spChg>
        <pc:picChg chg="mod">
          <ac:chgData name="Linards Deidulis" userId="03205da9529d126d" providerId="LiveId" clId="{102E3501-45AE-4731-8B36-B15451F2AC1E}" dt="2023-11-08T10:55:46.901" v="8" actId="1076"/>
          <ac:picMkLst>
            <pc:docMk/>
            <pc:sldMk cId="2702166233" sldId="297"/>
            <ac:picMk id="4" creationId="{E0763B36-12E0-FBF4-C68F-005AE07A3C5A}"/>
          </ac:picMkLst>
        </pc:picChg>
      </pc:sldChg>
      <pc:sldChg chg="modSp add mod">
        <pc:chgData name="Linards Deidulis" userId="03205da9529d126d" providerId="LiveId" clId="{102E3501-45AE-4731-8B36-B15451F2AC1E}" dt="2023-11-08T12:30:16.698" v="38" actId="12"/>
        <pc:sldMkLst>
          <pc:docMk/>
          <pc:sldMk cId="0" sldId="333"/>
        </pc:sldMkLst>
        <pc:spChg chg="mod">
          <ac:chgData name="Linards Deidulis" userId="03205da9529d126d" providerId="LiveId" clId="{102E3501-45AE-4731-8B36-B15451F2AC1E}" dt="2023-11-08T12:30:16.698" v="38" actId="12"/>
          <ac:spMkLst>
            <pc:docMk/>
            <pc:sldMk cId="0" sldId="333"/>
            <ac:spMk id="3" creationId="{FFAA1D05-8E8D-B97F-F9A9-51A23DC70A14}"/>
          </ac:spMkLst>
        </pc:spChg>
        <pc:spChg chg="mod">
          <ac:chgData name="Linards Deidulis" userId="03205da9529d126d" providerId="LiveId" clId="{102E3501-45AE-4731-8B36-B15451F2AC1E}" dt="2023-11-08T12:29:32.536" v="21" actId="255"/>
          <ac:spMkLst>
            <pc:docMk/>
            <pc:sldMk cId="0" sldId="333"/>
            <ac:spMk id="33794" creationId="{A2CA1D2B-E94F-9777-6294-C96F69D800D5}"/>
          </ac:spMkLst>
        </pc:spChg>
      </pc:sldChg>
      <pc:sldChg chg="modSp add mod">
        <pc:chgData name="Linards Deidulis" userId="03205da9529d126d" providerId="LiveId" clId="{102E3501-45AE-4731-8B36-B15451F2AC1E}" dt="2023-11-08T12:30:41.856" v="42" actId="1076"/>
        <pc:sldMkLst>
          <pc:docMk/>
          <pc:sldMk cId="0" sldId="334"/>
        </pc:sldMkLst>
        <pc:spChg chg="mod">
          <ac:chgData name="Linards Deidulis" userId="03205da9529d126d" providerId="LiveId" clId="{102E3501-45AE-4731-8B36-B15451F2AC1E}" dt="2023-11-08T12:30:34.001" v="41" actId="113"/>
          <ac:spMkLst>
            <pc:docMk/>
            <pc:sldMk cId="0" sldId="334"/>
            <ac:spMk id="58371" creationId="{D0446D04-B2F8-4411-2270-5C632341EACB}"/>
          </ac:spMkLst>
        </pc:spChg>
        <pc:picChg chg="mod">
          <ac:chgData name="Linards Deidulis" userId="03205da9529d126d" providerId="LiveId" clId="{102E3501-45AE-4731-8B36-B15451F2AC1E}" dt="2023-11-08T12:30:41.856" v="42" actId="1076"/>
          <ac:picMkLst>
            <pc:docMk/>
            <pc:sldMk cId="0" sldId="334"/>
            <ac:picMk id="58372" creationId="{627E5A5B-F1DA-B4B0-A1A0-ADAA72893201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200.100\shares$\KAD\SSPN\NORDPLUS\2018-2022\2022\Seminari\04_Kons_sem_Adult2022_27.09.22\N+_fin_sad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2860394348239672E-2"/>
          <c:y val="0.11805555555555555"/>
          <c:w val="0.81933929985507026"/>
          <c:h val="0.77314814814814814"/>
        </c:manualLayout>
      </c:layout>
      <c:pie3DChart>
        <c:varyColors val="1"/>
        <c:ser>
          <c:idx val="0"/>
          <c:order val="0"/>
          <c:explosion val="21"/>
          <c:dPt>
            <c:idx val="0"/>
            <c:bubble3D val="0"/>
            <c:explosion val="51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7ED-4D7B-A529-8FA9EC369325}"/>
              </c:ext>
            </c:extLst>
          </c:dPt>
          <c:dPt>
            <c:idx val="1"/>
            <c:bubble3D val="0"/>
            <c:explosion val="19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7ED-4D7B-A529-8FA9EC369325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ED-4D7B-A529-8FA9EC369325}"/>
              </c:ext>
            </c:extLst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7ED-4D7B-A529-8FA9EC369325}"/>
              </c:ext>
            </c:extLst>
          </c:dPt>
          <c:dPt>
            <c:idx val="4"/>
            <c:bubble3D val="0"/>
            <c:spPr>
              <a:solidFill>
                <a:srgbClr val="FF66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27ED-4D7B-A529-8FA9EC369325}"/>
              </c:ext>
            </c:extLst>
          </c:dPt>
          <c:dPt>
            <c:idx val="5"/>
            <c:bubble3D val="0"/>
            <c:spPr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27ED-4D7B-A529-8FA9EC369325}"/>
              </c:ext>
            </c:extLst>
          </c:dPt>
          <c:dLbls>
            <c:dLbl>
              <c:idx val="0"/>
              <c:layout>
                <c:manualLayout>
                  <c:x val="-1.5444116360454943E-2"/>
                  <c:y val="-6.6691455234762317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Augstākā</a:t>
                    </a:r>
                    <a:r>
                      <a:rPr lang="en-US" baseline="0" dirty="0"/>
                      <a:t>s </a:t>
                    </a:r>
                    <a:r>
                      <a:rPr lang="en-US" baseline="0" dirty="0" err="1"/>
                      <a:t>izglītība</a:t>
                    </a:r>
                    <a:r>
                      <a:rPr lang="en-US" baseline="0" dirty="0"/>
                      <a:t>s </a:t>
                    </a:r>
                    <a:fld id="{CA0A2AD7-C182-422B-A5ED-01E967699CF9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7ED-4D7B-A529-8FA9EC369325}"/>
                </c:ext>
              </c:extLst>
            </c:dLbl>
            <c:dLbl>
              <c:idx val="1"/>
              <c:layout>
                <c:manualLayout>
                  <c:x val="-4.3218066491688592E-2"/>
                  <c:y val="7.3373797025371834E-2"/>
                </c:manualLayout>
              </c:layout>
              <c:tx>
                <c:rich>
                  <a:bodyPr/>
                  <a:lstStyle/>
                  <a:p>
                    <a:r>
                      <a:rPr lang="en-US" sz="2200" baseline="0" dirty="0" err="1">
                        <a:solidFill>
                          <a:srgbClr val="00B050"/>
                        </a:solidFill>
                      </a:rPr>
                      <a:t>Jauniešu</a:t>
                    </a:r>
                    <a:r>
                      <a:rPr lang="en-US" sz="2200" baseline="0" dirty="0">
                        <a:solidFill>
                          <a:srgbClr val="00B050"/>
                        </a:solidFill>
                      </a:rPr>
                      <a:t> </a:t>
                    </a:r>
                    <a:fld id="{A6945E89-9055-45A3-8650-051DEBC54CED}" type="PERCENTAGE">
                      <a:rPr lang="en-US" sz="2200" baseline="0" smtClean="0">
                        <a:solidFill>
                          <a:srgbClr val="00B050"/>
                        </a:solidFill>
                      </a:rPr>
                      <a:pPr/>
                      <a:t>[PERCENTAGE]</a:t>
                    </a:fld>
                    <a:endParaRPr lang="en-US" sz="2200" baseline="0" dirty="0">
                      <a:solidFill>
                        <a:srgbClr val="00B050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7ED-4D7B-A529-8FA9EC369325}"/>
                </c:ext>
              </c:extLst>
            </c:dLbl>
            <c:dLbl>
              <c:idx val="2"/>
              <c:layout>
                <c:manualLayout>
                  <c:x val="-1.2812499439523214E-2"/>
                  <c:y val="-0.2044163423895953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500" b="1" i="0" u="none" strike="noStrike" kern="1200" baseline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r>
                      <a:rPr lang="en-US" baseline="0" dirty="0" err="1"/>
                      <a:t>Pieaugušo</a:t>
                    </a:r>
                    <a:r>
                      <a:rPr lang="en-US" baseline="0" dirty="0"/>
                      <a:t> </a:t>
                    </a:r>
                    <a:r>
                      <a:rPr lang="en-US" baseline="0" dirty="0" err="1"/>
                      <a:t>izglītības</a:t>
                    </a:r>
                    <a:fld id="{E3ACF952-169C-4EF7-AFA7-F374239A88C4}" type="PERCENTAGE">
                      <a:rPr lang="en-US" baseline="0" smtClean="0"/>
                      <a:pPr>
                        <a:defRPr sz="1500" b="1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defRPr>
                      </a:pPr>
                      <a:t>[PERCENTAGE]</a:t>
                    </a:fld>
                    <a:endParaRPr lang="en-US" baseline="0" dirty="0" err="1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rgbClr val="00206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653046034424932"/>
                      <c:h val="0.1478566385328487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7ED-4D7B-A529-8FA9EC369325}"/>
                </c:ext>
              </c:extLst>
            </c:dLbl>
            <c:dLbl>
              <c:idx val="3"/>
              <c:layout>
                <c:manualLayout>
                  <c:x val="0"/>
                  <c:y val="-8.6944305535377298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Horizontālā</a:t>
                    </a:r>
                    <a:r>
                      <a:rPr lang="en-US" baseline="0" dirty="0"/>
                      <a:t> </a:t>
                    </a:r>
                    <a:fld id="{F51C26EF-5815-4A31-8CB8-A90C8B6A06BF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7ED-4D7B-A529-8FA9EC369325}"/>
                </c:ext>
              </c:extLst>
            </c:dLbl>
            <c:dLbl>
              <c:idx val="4"/>
              <c:layout>
                <c:manualLayout>
                  <c:x val="-7.7018263342082241E-2"/>
                  <c:y val="-9.500947798191893E-2"/>
                </c:manualLayout>
              </c:layout>
              <c:tx>
                <c:rich>
                  <a:bodyPr/>
                  <a:lstStyle/>
                  <a:p>
                    <a:r>
                      <a:rPr lang="lv-LV" dirty="0"/>
                      <a:t>Ziemeļvalstu valodas</a:t>
                    </a:r>
                    <a:r>
                      <a:rPr lang="lv-LV" baseline="0" dirty="0"/>
                      <a:t>
</a:t>
                    </a:r>
                    <a:fld id="{BA90B127-C0C5-45FF-93E1-7C44F0F4E8A0}" type="PERCENTAGE">
                      <a:rPr lang="en-US" baseline="0"/>
                      <a:pPr/>
                      <a:t>[PERCENTAGE]</a:t>
                    </a:fld>
                    <a:endParaRPr lang="lv-LV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7ED-4D7B-A529-8FA9EC369325}"/>
                </c:ext>
              </c:extLst>
            </c:dLbl>
            <c:dLbl>
              <c:idx val="5"/>
              <c:layout>
                <c:manualLayout>
                  <c:x val="0.16138150163753848"/>
                  <c:y val="9.7899890704562013E-8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NORDPLUS</a:t>
                    </a:r>
                    <a:r>
                      <a:rPr lang="en-US" baseline="0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rgbClr val="FF0000"/>
                        </a:solidFill>
                      </a:rPr>
                      <a:t>ADMINISTRĀCIJA</a:t>
                    </a:r>
                    <a:r>
                      <a:rPr lang="en-US" baseline="0" dirty="0"/>
                      <a:t>
</a:t>
                    </a:r>
                    <a:fld id="{F2C7CCFA-C125-44D0-8117-DC5FCB125810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159890829585582"/>
                      <c:h val="0.200416666666666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7ED-4D7B-A529-8FA9EC369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Sheet2!$A$1:$A$6</c:f>
              <c:strCache>
                <c:ptCount val="6"/>
                <c:pt idx="0">
                  <c:v>Higher Education -  </c:v>
                </c:pt>
                <c:pt idx="1">
                  <c:v>Junior</c:v>
                </c:pt>
                <c:pt idx="2">
                  <c:v>Adult Education </c:v>
                </c:pt>
                <c:pt idx="3">
                  <c:v>Horizontal</c:v>
                </c:pt>
                <c:pt idx="4">
                  <c:v>Nordic Languages</c:v>
                </c:pt>
                <c:pt idx="5">
                  <c:v>ADMINISTRATION</c:v>
                </c:pt>
              </c:strCache>
            </c:strRef>
          </c:cat>
          <c:val>
            <c:numRef>
              <c:f>Sheet2!$B$1:$B$6</c:f>
              <c:numCache>
                <c:formatCode>General</c:formatCode>
                <c:ptCount val="6"/>
                <c:pt idx="0">
                  <c:v>35.700000000000003</c:v>
                </c:pt>
                <c:pt idx="1">
                  <c:v>26</c:v>
                </c:pt>
                <c:pt idx="2">
                  <c:v>10.5</c:v>
                </c:pt>
                <c:pt idx="3">
                  <c:v>8.8000000000000007</c:v>
                </c:pt>
                <c:pt idx="4">
                  <c:v>6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ED-4D7B-A529-8FA9EC3693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Mobilitātes projektus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pPr algn="l"/>
          <a:r>
            <a:rPr lang="lv-LV" sz="2200" dirty="0">
              <a:solidFill>
                <a:schemeClr val="accent1">
                  <a:lumMod val="50000"/>
                </a:schemeClr>
              </a:solidFill>
            </a:rPr>
            <a:t>Partneru pedagoģiskā personāla un izglītojamo pieredzes apmaiņas braucieni</a:t>
          </a:r>
        </a:p>
        <a:p>
          <a:pPr algn="l"/>
          <a:endParaRPr lang="lv-LV" sz="2200" dirty="0">
            <a:solidFill>
              <a:schemeClr val="accent1">
                <a:lumMod val="50000"/>
              </a:schemeClr>
            </a:solidFill>
          </a:endParaRPr>
        </a:p>
        <a:p>
          <a:pPr algn="l"/>
          <a:endParaRPr lang="en-US" sz="22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Attīstības projektus, tai skaitā sadarbības tīklus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2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r>
            <a: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Sadarbības tīkli - partnerības, kuru mērķis ir izveidot </a:t>
          </a:r>
          <a:r>
            <a:rPr lang="lv-LV" altLang="lv-LV" sz="22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jomā. </a:t>
          </a:r>
        </a:p>
        <a:p>
          <a:pPr marL="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2" custScaleY="144190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2" custScaleX="82455" custLinFactNeighborX="1988" custLinFactNeighborY="-22095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2" custLinFactY="-305556" custLinFactNeighborX="522" custLinFactNeighborY="-400000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2" custScaleX="97617" custScaleY="93770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2" custScaleX="84047" custLinFactNeighborX="2784" custLinFactNeighborY="-15708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2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kvalitātes nodrošināšana, uzlabošana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programmu attīstība un uzlabošana</a:t>
          </a:r>
        </a:p>
        <a:p>
          <a:pPr defTabSz="355600">
            <a:spcAft>
              <a:spcPct val="35000"/>
            </a:spcAft>
          </a:pPr>
          <a:endParaRPr lang="en-US" sz="900" dirty="0"/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9062BE87-B0A8-4699-9E03-89814667F7F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Pedagoģisko un didaktisko metožu attīstība un pilnveide  </a:t>
          </a:r>
        </a:p>
      </dgm:t>
    </dgm:pt>
    <dgm:pt modelId="{5AB9FF4F-8EA5-4991-9778-369F908B9E20}" type="parTrans" cxnId="{DA8984EC-68E8-4C01-A7D5-EBEB02BEE9ED}">
      <dgm:prSet/>
      <dgm:spPr/>
      <dgm:t>
        <a:bodyPr/>
        <a:lstStyle/>
        <a:p>
          <a:endParaRPr lang="en-US"/>
        </a:p>
      </dgm:t>
    </dgm:pt>
    <dgm:pt modelId="{9E8272E9-DF87-40F2-AD2F-C9C1F43C005F}" type="sibTrans" cxnId="{DA8984EC-68E8-4C01-A7D5-EBEB02BEE9ED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Projekta rezultātu izplatīšana</a:t>
          </a: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sz="2400" dirty="0">
              <a:solidFill>
                <a:schemeClr val="accent1">
                  <a:lumMod val="50000"/>
                </a:schemeClr>
              </a:solidFill>
            </a:rPr>
            <a:t>Citas, līdzīga rakstura aktivitātes</a:t>
          </a:r>
          <a:endParaRPr lang="en-US" sz="24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</dgm:pt>
    <dgm:pt modelId="{49CBD0B3-3722-42B4-8D78-D8014AEB0841}" type="pres">
      <dgm:prSet presAssocID="{BE69E6E6-3D2F-458E-9DBD-750F56485A25}" presName="parentText" presStyleLbl="node1" presStyleIdx="0" presStyleCnt="5" custScaleX="142857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</dgm:pt>
    <dgm:pt modelId="{BC7A0328-9201-40D6-BD30-01FD599AD932}" type="pres">
      <dgm:prSet presAssocID="{F95D81BB-8B5D-4DAE-A63F-E92348336009}" presName="parentText" presStyleLbl="node1" presStyleIdx="1" presStyleCnt="5" custScaleX="142857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2F9F9679-3319-41C0-BD52-B808C3238910}" type="pres">
      <dgm:prSet presAssocID="{9062BE87-B0A8-4699-9E03-89814667F7F1}" presName="parentLin" presStyleCnt="0"/>
      <dgm:spPr/>
    </dgm:pt>
    <dgm:pt modelId="{390D8170-F516-4B59-8A27-59E0B47EF47D}" type="pres">
      <dgm:prSet presAssocID="{9062BE87-B0A8-4699-9E03-89814667F7F1}" presName="parentLeftMargin" presStyleLbl="node1" presStyleIdx="1" presStyleCnt="5"/>
      <dgm:spPr/>
    </dgm:pt>
    <dgm:pt modelId="{CC80105B-CAFD-444E-80BA-11C6C4F15887}" type="pres">
      <dgm:prSet presAssocID="{9062BE87-B0A8-4699-9E03-89814667F7F1}" presName="parentText" presStyleLbl="node1" presStyleIdx="2" presStyleCnt="5" custScaleX="142857" custScaleY="139374">
        <dgm:presLayoutVars>
          <dgm:chMax val="0"/>
          <dgm:bulletEnabled val="1"/>
        </dgm:presLayoutVars>
      </dgm:prSet>
      <dgm:spPr/>
    </dgm:pt>
    <dgm:pt modelId="{7A9B0171-9C16-45D9-8C5E-C0F4EE7CF7F0}" type="pres">
      <dgm:prSet presAssocID="{9062BE87-B0A8-4699-9E03-89814667F7F1}" presName="negativeSpace" presStyleCnt="0"/>
      <dgm:spPr/>
    </dgm:pt>
    <dgm:pt modelId="{04FE1373-5ABD-4CCB-B947-A7F61D2D4349}" type="pres">
      <dgm:prSet presAssocID="{9062BE87-B0A8-4699-9E03-89814667F7F1}" presName="childText" presStyleLbl="conFgAcc1" presStyleIdx="2" presStyleCnt="5">
        <dgm:presLayoutVars>
          <dgm:bulletEnabled val="1"/>
        </dgm:presLayoutVars>
      </dgm:prSet>
      <dgm:spPr/>
    </dgm:pt>
    <dgm:pt modelId="{EFE55348-E19C-4EA3-B1D4-1D2C07366383}" type="pres">
      <dgm:prSet presAssocID="{9E8272E9-DF87-40F2-AD2F-C9C1F43C005F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</dgm:pt>
    <dgm:pt modelId="{0AB2A6E9-42E5-46E6-B3B6-C1A651216328}" type="pres">
      <dgm:prSet presAssocID="{E509881F-B777-4D45-AC19-6D73C26CCFF4}" presName="parentText" presStyleLbl="node1" presStyleIdx="3" presStyleCnt="5" custScaleX="142857" custScaleY="127958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</dgm:pt>
    <dgm:pt modelId="{D1A2CB04-F374-4947-9056-B497F37BBD2A}" type="pres">
      <dgm:prSet presAssocID="{0BC923A2-CDAF-4419-A2D0-C1512D5F9447}" presName="parentText" presStyleLbl="node1" presStyleIdx="4" presStyleCnt="5" custScaleX="141094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66C2A79D-A385-4B7D-BA28-BC5E08CF735C}" type="presOf" srcId="{9062BE87-B0A8-4699-9E03-89814667F7F1}" destId="{CC80105B-CAFD-444E-80BA-11C6C4F15887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DA8984EC-68E8-4C01-A7D5-EBEB02BEE9ED}" srcId="{0117A65E-6CDD-48B4-8037-C3419189008A}" destId="{9062BE87-B0A8-4699-9E03-89814667F7F1}" srcOrd="2" destOrd="0" parTransId="{5AB9FF4F-8EA5-4991-9778-369F908B9E20}" sibTransId="{9E8272E9-DF87-40F2-AD2F-C9C1F43C005F}"/>
    <dgm:cxn modelId="{555439FA-BF7A-4AFC-A63C-C0A3CFA5D2E5}" type="presOf" srcId="{9062BE87-B0A8-4699-9E03-89814667F7F1}" destId="{390D8170-F516-4B59-8A27-59E0B47EF47D}" srcOrd="0" destOrd="0" presId="urn:microsoft.com/office/officeart/2005/8/layout/list1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2043E8BD-84D4-4DFD-9178-C3A701F4BD4C}" type="presParOf" srcId="{736975D6-A479-41D8-8813-20C9F08C29E1}" destId="{2F9F9679-3319-41C0-BD52-B808C3238910}" srcOrd="8" destOrd="0" presId="urn:microsoft.com/office/officeart/2005/8/layout/list1"/>
    <dgm:cxn modelId="{0450B7FE-1E1F-4D36-BB82-1EC731F30FE9}" type="presParOf" srcId="{2F9F9679-3319-41C0-BD52-B808C3238910}" destId="{390D8170-F516-4B59-8A27-59E0B47EF47D}" srcOrd="0" destOrd="0" presId="urn:microsoft.com/office/officeart/2005/8/layout/list1"/>
    <dgm:cxn modelId="{0D3E3425-B1FA-438B-834D-9404EE1F53DE}" type="presParOf" srcId="{2F9F9679-3319-41C0-BD52-B808C3238910}" destId="{CC80105B-CAFD-444E-80BA-11C6C4F15887}" srcOrd="1" destOrd="0" presId="urn:microsoft.com/office/officeart/2005/8/layout/list1"/>
    <dgm:cxn modelId="{9FC0FB2E-B756-4F97-B734-947B589BC157}" type="presParOf" srcId="{736975D6-A479-41D8-8813-20C9F08C29E1}" destId="{7A9B0171-9C16-45D9-8C5E-C0F4EE7CF7F0}" srcOrd="9" destOrd="0" presId="urn:microsoft.com/office/officeart/2005/8/layout/list1"/>
    <dgm:cxn modelId="{5CAA2BA6-D6CD-4005-8677-9D1A4D964E73}" type="presParOf" srcId="{736975D6-A479-41D8-8813-20C9F08C29E1}" destId="{04FE1373-5ABD-4CCB-B947-A7F61D2D4349}" srcOrd="10" destOrd="0" presId="urn:microsoft.com/office/officeart/2005/8/layout/list1"/>
    <dgm:cxn modelId="{4C56ECEB-9EC9-4902-B6AB-4FC87B5D85CD}" type="presParOf" srcId="{736975D6-A479-41D8-8813-20C9F08C29E1}" destId="{EFE55348-E19C-4EA3-B1D4-1D2C07366383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1E263-9E6B-4EDC-BC79-47615D5710FE}">
      <dsp:nvSpPr>
        <dsp:cNvPr id="0" name=""/>
        <dsp:cNvSpPr/>
      </dsp:nvSpPr>
      <dsp:spPr>
        <a:xfrm>
          <a:off x="0" y="4012345"/>
          <a:ext cx="9167641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902342"/>
          <a:ext cx="9167641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2383586" y="373356"/>
          <a:ext cx="6784054" cy="21056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kern="1200" dirty="0">
              <a:solidFill>
                <a:schemeClr val="accent1">
                  <a:lumMod val="50000"/>
                </a:schemeClr>
              </a:solidFill>
            </a:rPr>
            <a:t>Partneru pedagoģiskā personāla un izglītojamo pieredzes apmaiņas braucieni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v-LV" sz="2200" kern="1200" dirty="0">
            <a:solidFill>
              <a:schemeClr val="accent1">
                <a:lumMod val="50000"/>
              </a:schemeClr>
            </a:solidFill>
          </a:endParaRP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2383586" y="373356"/>
        <a:ext cx="6784054" cy="2105645"/>
      </dsp:txXfrm>
    </dsp:sp>
    <dsp:sp modelId="{973DD5CE-6032-4567-A787-D1DF2D47DBE1}">
      <dsp:nvSpPr>
        <dsp:cNvPr id="0" name=""/>
        <dsp:cNvSpPr/>
      </dsp:nvSpPr>
      <dsp:spPr>
        <a:xfrm>
          <a:off x="256485" y="373356"/>
          <a:ext cx="1965386" cy="1460326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Mobilitātes projektus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27785" y="444656"/>
        <a:ext cx="1822786" cy="1389026"/>
      </dsp:txXfrm>
    </dsp:sp>
    <dsp:sp modelId="{18DC2ECC-B8B5-4690-B821-EBE4830FDE48}">
      <dsp:nvSpPr>
        <dsp:cNvPr id="0" name=""/>
        <dsp:cNvSpPr/>
      </dsp:nvSpPr>
      <dsp:spPr>
        <a:xfrm>
          <a:off x="2464418" y="2597507"/>
          <a:ext cx="6622390" cy="13693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2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r>
            <a:rPr lang="lv-LV" altLang="lv-LV" sz="22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Sadarbības tīkli - partnerības, kuru mērķis ir izveidot </a:t>
          </a:r>
          <a:r>
            <a:rPr lang="lv-LV" altLang="lv-LV" sz="22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jomā. </a:t>
          </a:r>
        </a:p>
        <a:p>
          <a:pPr marL="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464418" y="2597507"/>
        <a:ext cx="6622390" cy="1369348"/>
      </dsp:txXfrm>
    </dsp:sp>
    <dsp:sp modelId="{A239F5D0-E75E-40BF-B1B5-BDD90334AB85}">
      <dsp:nvSpPr>
        <dsp:cNvPr id="0" name=""/>
        <dsp:cNvSpPr/>
      </dsp:nvSpPr>
      <dsp:spPr>
        <a:xfrm>
          <a:off x="256485" y="2322630"/>
          <a:ext cx="2003333" cy="1460326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Attīstības projektus, tai skaitā sadarbības tīklus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27785" y="2393930"/>
        <a:ext cx="1860733" cy="13890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384706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12260" y="104266"/>
          <a:ext cx="6245194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kvalitātes nodrošināšana, uzlabošana</a:t>
          </a:r>
        </a:p>
      </dsp:txBody>
      <dsp:txXfrm>
        <a:off x="339640" y="131646"/>
        <a:ext cx="6190434" cy="506120"/>
      </dsp:txXfrm>
    </dsp:sp>
    <dsp:sp modelId="{D3816CF4-3766-4D98-B445-EAF91A150FA5}">
      <dsp:nvSpPr>
        <dsp:cNvPr id="0" name=""/>
        <dsp:cNvSpPr/>
      </dsp:nvSpPr>
      <dsp:spPr>
        <a:xfrm>
          <a:off x="0" y="1246546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12260" y="966106"/>
          <a:ext cx="6245194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Projekta rezultātu izplatīšana</a:t>
          </a:r>
        </a:p>
      </dsp:txBody>
      <dsp:txXfrm>
        <a:off x="339640" y="993486"/>
        <a:ext cx="6190434" cy="506120"/>
      </dsp:txXfrm>
    </dsp:sp>
    <dsp:sp modelId="{04FE1373-5ABD-4CCB-B947-A7F61D2D4349}">
      <dsp:nvSpPr>
        <dsp:cNvPr id="0" name=""/>
        <dsp:cNvSpPr/>
      </dsp:nvSpPr>
      <dsp:spPr>
        <a:xfrm>
          <a:off x="0" y="232922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0105B-CAFD-444E-80BA-11C6C4F15887}">
      <dsp:nvSpPr>
        <dsp:cNvPr id="0" name=""/>
        <dsp:cNvSpPr/>
      </dsp:nvSpPr>
      <dsp:spPr>
        <a:xfrm>
          <a:off x="312260" y="1827946"/>
          <a:ext cx="6245194" cy="78172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Pedagoģisko un didaktisko metožu attīstība un pilnveide  </a:t>
          </a:r>
        </a:p>
      </dsp:txBody>
      <dsp:txXfrm>
        <a:off x="350420" y="1866106"/>
        <a:ext cx="6168874" cy="705400"/>
      </dsp:txXfrm>
    </dsp:sp>
    <dsp:sp modelId="{1E6021CB-0244-4E9B-9AF4-775CBEFDD9E2}">
      <dsp:nvSpPr>
        <dsp:cNvPr id="0" name=""/>
        <dsp:cNvSpPr/>
      </dsp:nvSpPr>
      <dsp:spPr>
        <a:xfrm>
          <a:off x="0" y="334787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312260" y="2910627"/>
          <a:ext cx="6245194" cy="71769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programmu attīstība un uzlabošana</a:t>
          </a:r>
        </a:p>
        <a:p>
          <a:pPr defTabSz="355600"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347295" y="2945662"/>
        <a:ext cx="6175124" cy="647620"/>
      </dsp:txXfrm>
    </dsp:sp>
    <dsp:sp modelId="{B3FE1E75-79A2-4482-8191-F87F3247EE73}">
      <dsp:nvSpPr>
        <dsp:cNvPr id="0" name=""/>
        <dsp:cNvSpPr/>
      </dsp:nvSpPr>
      <dsp:spPr>
        <a:xfrm>
          <a:off x="0" y="420971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21350" y="3929277"/>
          <a:ext cx="6237711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kern="1200" dirty="0">
              <a:solidFill>
                <a:schemeClr val="accent1">
                  <a:lumMod val="50000"/>
                </a:schemeClr>
              </a:solidFill>
            </a:rPr>
            <a:t>Citas, līdzīga rakstura aktivitātes</a:t>
          </a:r>
          <a:endParaRPr lang="en-US" sz="2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48730" y="3956657"/>
        <a:ext cx="6182951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E9279281-133B-4207-B894-28B3359F96F4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410460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12" cy="496809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375" y="0"/>
            <a:ext cx="2945712" cy="496809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8527F5B4-A798-4EB3-BBFA-AB7DE79713D0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292" y="4715709"/>
            <a:ext cx="5439092" cy="4468097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830"/>
            <a:ext cx="2945712" cy="496808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375" y="9429830"/>
            <a:ext cx="2945712" cy="496808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B006DE99-D2BC-49A9-9488-07B12A071405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>
            <a:extLst>
              <a:ext uri="{FF2B5EF4-FFF2-40B4-BE49-F238E27FC236}">
                <a16:creationId xmlns:a16="http://schemas.microsoft.com/office/drawing/2014/main" id="{531F4BE7-C24B-5429-F65E-B8B7CFF7418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>
            <a:extLst>
              <a:ext uri="{FF2B5EF4-FFF2-40B4-BE49-F238E27FC236}">
                <a16:creationId xmlns:a16="http://schemas.microsoft.com/office/drawing/2014/main" id="{49F40418-00E2-D208-5CEA-A37E6F7692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/>
          </a:p>
        </p:txBody>
      </p:sp>
      <p:sp>
        <p:nvSpPr>
          <p:cNvPr id="57348" name="Slide Number Placeholder 3">
            <a:extLst>
              <a:ext uri="{FF2B5EF4-FFF2-40B4-BE49-F238E27FC236}">
                <a16:creationId xmlns:a16="http://schemas.microsoft.com/office/drawing/2014/main" id="{B59BD032-761A-D5EE-833C-7F0D4A9FE4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92F2A0D-1B72-4BEF-A4DD-DA42F3409AFF}" type="slidenum">
              <a:rPr lang="lv-LV" altLang="lv-LV" smtClean="0"/>
              <a:pPr/>
              <a:t>4</a:t>
            </a:fld>
            <a:endParaRPr lang="lv-LV" alt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6DE99-D2BC-49A9-9488-07B12A071405}" type="slidenum">
              <a:rPr lang="lv-LV" smtClean="0"/>
              <a:pPr/>
              <a:t>20</a:t>
            </a:fld>
            <a:endParaRPr lang="lv-LV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6DE99-D2BC-49A9-9488-07B12A071405}" type="slidenum">
              <a:rPr lang="lv-LV" smtClean="0"/>
              <a:pPr/>
              <a:t>21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3854935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08.11.2023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viaa.gov.lv/lv/jaunums/atbalstits-lidz-sim-lielakais-pieteikumu-skaits-nordplus-sagatavosanas-un-studiju-vizisu-konkurs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www.utbyten.se/program/nordplus-junior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espresso.diku.no/projects/nordplus?0&amp;lang=en" TargetMode="External"/><Relationship Id="rId13" Type="http://schemas.openxmlformats.org/officeDocument/2006/relationships/image" Target="../media/image36.png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s://www.viaa.gov.lv/lv/nordplus" TargetMode="External"/><Relationship Id="rId12" Type="http://schemas.openxmlformats.org/officeDocument/2006/relationships/hyperlink" Target="https://login.schoolgateway.com/0/auth/login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spresso.diku.no/" TargetMode="External"/><Relationship Id="rId11" Type="http://schemas.openxmlformats.org/officeDocument/2006/relationships/hyperlink" Target="https://www.etwinning.net/en/pub/index.htm" TargetMode="External"/><Relationship Id="rId5" Type="http://schemas.openxmlformats.org/officeDocument/2006/relationships/hyperlink" Target="https://www.nordplusonline.org/how-to-apply/handbook/" TargetMode="External"/><Relationship Id="rId10" Type="http://schemas.openxmlformats.org/officeDocument/2006/relationships/hyperlink" Target="https://www.nordplusonline.org/how-to-apply/become-a-partner/" TargetMode="External"/><Relationship Id="rId4" Type="http://schemas.openxmlformats.org/officeDocument/2006/relationships/hyperlink" Target="https://www.nordplusonline.org/programmes/junior/" TargetMode="External"/><Relationship Id="rId9" Type="http://schemas.openxmlformats.org/officeDocument/2006/relationships/hyperlink" Target="https://www.nordplusonline.org/projects/partner-search/#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tbyten.s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mailto:nordplus@uhr.s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utbyten.se/program/nordplu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rdplusonline.org/how-to-apply/handbook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2023.gada 8. 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 plkst. 11:00  un 15:00 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8976" y="2875029"/>
            <a:ext cx="7986047" cy="744910"/>
          </a:xfrm>
        </p:spPr>
        <p:txBody>
          <a:bodyPr>
            <a:normAutofit fontScale="90000"/>
          </a:bodyPr>
          <a:lstStyle/>
          <a:p>
            <a:r>
              <a:rPr lang="nb-NO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Jauniešu apakšprogramma – 2024. gada projektu konkurss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42703" y="3908489"/>
            <a:ext cx="7550332" cy="110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</a:p>
          <a:p>
            <a:pPr algn="ctr"/>
            <a:r>
              <a:rPr lang="lv-LV" altLang="lv-LV" sz="18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sadarbības programmu 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projektu vadītājs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67A42BD6-8A26-EFBB-9E03-0DDD25C8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4099" y="6197407"/>
            <a:ext cx="206242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 2023.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 9.  lpp.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CC6EAF-842D-4965-8DE6-7A940BC43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Jauns mobilitātes projektu veids – studiju vizītes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8EBF158-29A7-54E2-45BC-6BBBB1068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533" y="1565031"/>
            <a:ext cx="9025467" cy="2549769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900" b="1" u="sng" dirty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! Šos projektu pieteikumus  nevar iesniegt uz 01.02.2024.! </a:t>
            </a:r>
            <a:endParaRPr lang="lv-LV" altLang="lv-LV" sz="2900" b="1" dirty="0">
              <a:solidFill>
                <a:srgbClr val="FF000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3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Īsas (2 – 3 dienas) vizītes izglītības iestāžu vai izglītības administrācijas iestāžu darbiniekiem uz līdzīgām organizācijām/iestādēm Nordplus dalībvalstīs.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3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Vizītes brauciena dalībnieki - 2 līdz 5  personas. </a:t>
            </a:r>
          </a:p>
          <a:p>
            <a:pPr marL="342900" lvl="1" indent="0" algn="ctr">
              <a:lnSpc>
                <a:spcPct val="112000"/>
              </a:lnSpc>
              <a:buClr>
                <a:schemeClr val="accent1">
                  <a:lumMod val="50000"/>
                </a:schemeClr>
              </a:buClr>
              <a:buNone/>
              <a:defRPr/>
            </a:pPr>
            <a:r>
              <a:rPr lang="lv-LV" altLang="lv-LV" sz="2900" b="1" u="sng" dirty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Konkurss studiju vizītēm notiek rudenī (nākamā paredzamā iesniegšana  2024.g.1.oktobrī), </a:t>
            </a:r>
            <a:r>
              <a:rPr lang="lv-LV" altLang="lv-LV" sz="2900" b="1" u="sng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vienlaikus ar sagatavošanas vizīšu pieteikumiem</a:t>
            </a:r>
          </a:p>
          <a:p>
            <a:pPr marL="342900" lvl="1" indent="0" algn="ctr">
              <a:lnSpc>
                <a:spcPct val="112000"/>
              </a:lnSpc>
              <a:buClr>
                <a:schemeClr val="accent1">
                  <a:lumMod val="50000"/>
                </a:schemeClr>
              </a:buClr>
              <a:buNone/>
              <a:defRPr/>
            </a:pPr>
            <a:r>
              <a:rPr lang="lv-LV" altLang="lv-LV" sz="2900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2023. gada </a:t>
            </a:r>
            <a:r>
              <a:rPr lang="lv-LV" altLang="lv-LV" sz="29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konkursā Latvijas projektu pieteicējiem apstiprināja </a:t>
            </a:r>
            <a:r>
              <a:rPr lang="lv-LV" altLang="lv-LV" sz="29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2"/>
              </a:rPr>
              <a:t>4 sagatavošanas vizīšu projektu pieteikumus</a:t>
            </a:r>
            <a:endParaRPr lang="lv-LV" altLang="lv-LV" sz="2900" dirty="0">
              <a:solidFill>
                <a:srgbClr val="FF000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143C4C2-051F-B8D1-C299-6D62BB257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2318" y="4362065"/>
            <a:ext cx="1492061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skat. 9. lpp.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763B36-12E0-FBF4-C68F-005AE07A3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2263" y="4114851"/>
            <a:ext cx="4692891" cy="267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166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 atbalsta</a:t>
            </a:r>
          </a:p>
        </p:txBody>
      </p:sp>
      <p:sp>
        <p:nvSpPr>
          <p:cNvPr id="3" name="Rectangle 2"/>
          <p:cNvSpPr/>
          <p:nvPr/>
        </p:nvSpPr>
        <p:spPr>
          <a:xfrm>
            <a:off x="933651" y="1760191"/>
            <a:ext cx="7753149" cy="2552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Viens koordinators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drīkst iesniegt vairākus projekta iesniegumus vienā projektu konkursā.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Ja projekta iesniegums ir līdzīgs iepriekšējiem atbalstītiem projektu iesniegumiem, to var noraidīt. </a:t>
            </a: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Plānojamais projektu sākums – ne ātrāk, kā 2024. gada maijā. 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54220D92-3792-C2A7-B7CF-3E4CAF5E9F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755" y="5121235"/>
            <a:ext cx="1709794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skat. 8. lpp.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96C665-7FB4-19B1-9B31-4B0F36890B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649"/>
          <a:stretch/>
        </p:blipFill>
        <p:spPr>
          <a:xfrm>
            <a:off x="2294338" y="4762372"/>
            <a:ext cx="6392462" cy="136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289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571713"/>
            <a:ext cx="7086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! Piedalās vismaz 2 izglītības iestādes no 2 valstīm - koordinators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</a:rPr>
              <a:t>citas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programmas 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AB3B02-F43E-4010-A3DC-54182C08A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771" y="2812930"/>
            <a:ext cx="5486400" cy="29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8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747246"/>
              </p:ext>
            </p:extLst>
          </p:nvPr>
        </p:nvGraphicFramePr>
        <p:xfrm>
          <a:off x="514349" y="1273926"/>
          <a:ext cx="8405446" cy="3440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35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58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5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07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0788">
                <a:tc>
                  <a:txBody>
                    <a:bodyPr/>
                    <a:lstStyle/>
                    <a:p>
                      <a:r>
                        <a:rPr lang="lv-LV" sz="1200" dirty="0"/>
                        <a:t>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Saturs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Mobilitātes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Projekta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Pavadošā</a:t>
                      </a:r>
                      <a:r>
                        <a:rPr lang="lv-LV" sz="1200" baseline="0" dirty="0"/>
                        <a:t> persona/ pedagogs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706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Klašu apmaiņa  </a:t>
                      </a:r>
                      <a:r>
                        <a:rPr lang="lv-LV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(ietver arī  skolēnu/audzēkņu apmaiņu teorētiskām mācībām vai prof. izglītības iestāžu audzēkņu darba praksi) </a:t>
                      </a:r>
                    </a:p>
                    <a:p>
                      <a:endParaRPr lang="lv-LV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Vienots temats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, saistīts ar obligāto mācību saturu;  </a:t>
                      </a:r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skolēnu/audzēkņu mobilitāte; Darba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prakse  apgūstamajā specialitātē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 dienas (ieskaitot 2 dienas braucienam) -3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nedēļas (ieskaitot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1-2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Līdz 30 skolēniem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no vienas skolas,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pedagogi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uz 10 skolēniem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5284">
                <a:tc>
                  <a:txBody>
                    <a:bodyPr/>
                    <a:lstStyle/>
                    <a:p>
                      <a:r>
                        <a:rPr lang="lv-LV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Pedagoģiskā personāla apmaiņa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mācību vizītes, darba vērošana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 dienas (iesk.2 dienas ceļam) - 2 gadi</a:t>
                      </a:r>
                    </a:p>
                    <a:p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– 2 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473608"/>
              </p:ext>
            </p:extLst>
          </p:nvPr>
        </p:nvGraphicFramePr>
        <p:xfrm>
          <a:off x="509954" y="4217059"/>
          <a:ext cx="8401051" cy="19028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1120">
                  <a:extLst>
                    <a:ext uri="{9D8B030D-6E8A-4147-A177-3AD203B41FA5}">
                      <a16:colId xmlns:a16="http://schemas.microsoft.com/office/drawing/2014/main" val="692079162"/>
                    </a:ext>
                  </a:extLst>
                </a:gridCol>
                <a:gridCol w="2559567">
                  <a:extLst>
                    <a:ext uri="{9D8B030D-6E8A-4147-A177-3AD203B41FA5}">
                      <a16:colId xmlns:a16="http://schemas.microsoft.com/office/drawing/2014/main" val="3365430362"/>
                    </a:ext>
                  </a:extLst>
                </a:gridCol>
                <a:gridCol w="1542361">
                  <a:extLst>
                    <a:ext uri="{9D8B030D-6E8A-4147-A177-3AD203B41FA5}">
                      <a16:colId xmlns:a16="http://schemas.microsoft.com/office/drawing/2014/main" val="676372996"/>
                    </a:ext>
                  </a:extLst>
                </a:gridCol>
                <a:gridCol w="1443210">
                  <a:extLst>
                    <a:ext uri="{9D8B030D-6E8A-4147-A177-3AD203B41FA5}">
                      <a16:colId xmlns:a16="http://schemas.microsoft.com/office/drawing/2014/main" val="2484863172"/>
                    </a:ext>
                  </a:extLst>
                </a:gridCol>
                <a:gridCol w="934793">
                  <a:extLst>
                    <a:ext uri="{9D8B030D-6E8A-4147-A177-3AD203B41FA5}">
                      <a16:colId xmlns:a16="http://schemas.microsoft.com/office/drawing/2014/main" val="586908813"/>
                    </a:ext>
                  </a:extLst>
                </a:gridCol>
              </a:tblGrid>
              <a:tr h="531211">
                <a:tc>
                  <a:txBody>
                    <a:bodyPr/>
                    <a:lstStyle/>
                    <a:p>
                      <a:r>
                        <a:rPr lang="lv-LV" sz="140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Sagatavošanas vizītes</a:t>
                      </a:r>
                    </a:p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Projekta pieteikuma sagatavošana un plānošana)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dirty="0">
                          <a:solidFill>
                            <a:srgbClr val="1F4E79"/>
                          </a:solidFill>
                        </a:rPr>
                        <a:t>1 gads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7190"/>
                  </a:ext>
                </a:extLst>
              </a:tr>
              <a:tr h="907193"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Studiju vizītes (iesniegšana 1.oktobrī)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tematiski mērķtiecīgs izglītības iestādes vai ar pirmsskolas, vai jauniešu formālo pamata vai vispārējo vidējo/profesionālo izglītību saistītas organizācijas apmeklējams 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</a:p>
                    <a:p>
                      <a:endParaRPr lang="lv-LV" sz="1400" b="0" kern="1200" baseline="0" dirty="0">
                        <a:solidFill>
                          <a:srgbClr val="1F4E7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dirty="0">
                          <a:solidFill>
                            <a:srgbClr val="1F4E79"/>
                          </a:solidFill>
                        </a:rPr>
                        <a:t>6 mēneši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074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039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43DEA0C-6B7B-A95A-46CA-E459FF8E9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429" y="3469281"/>
            <a:ext cx="21007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8. - 9. lpp.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71B60A-1405-B35E-F605-29B0D6DA4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453" y="2832071"/>
            <a:ext cx="6235547" cy="40319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5B682D-B4F9-400E-E68C-69F691963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4394" y="1202968"/>
            <a:ext cx="5612406" cy="178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395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 (1)</a:t>
            </a:r>
          </a:p>
        </p:txBody>
      </p:sp>
      <p:sp>
        <p:nvSpPr>
          <p:cNvPr id="4" name="Rectangle 3"/>
          <p:cNvSpPr/>
          <p:nvPr/>
        </p:nvSpPr>
        <p:spPr>
          <a:xfrm>
            <a:off x="289933" y="3290597"/>
            <a:ext cx="873553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100% apmērā ceļa izdevumiem skolēniem/audzēkņiem </a:t>
            </a:r>
            <a:r>
              <a:rPr lang="lv-LV" altLang="lv-LV" sz="2400" u="sng" dirty="0">
                <a:solidFill>
                  <a:schemeClr val="accent1">
                    <a:lumMod val="50000"/>
                  </a:schemeClr>
                </a:solidFill>
              </a:rPr>
              <a:t>saskaņā ar Nordplus programmas noteiktajām likmēm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100% apmērā ceļa un uzturēšanās izdevumi – pedagogiem </a:t>
            </a:r>
            <a:r>
              <a:rPr lang="lv-LV" altLang="lv-LV" sz="2400" u="sng" dirty="0">
                <a:solidFill>
                  <a:schemeClr val="accent1">
                    <a:lumMod val="50000"/>
                  </a:schemeClr>
                </a:solidFill>
              </a:rPr>
              <a:t>saskaņā ar Nordplus programmas noteiktajām likmēm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rgbClr val="FF0000"/>
                </a:solidFill>
              </a:rPr>
              <a:t>!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</a:rPr>
              <a:t>Projekta vadības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(1000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 koordinatoram un 500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 partneriem, ja projekta budžets pārsniedz 15 000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) un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</a:rPr>
              <a:t>faktiskās izmaksas dalībniekiem ar īpašām vajadzībām </a:t>
            </a:r>
          </a:p>
          <a:p>
            <a:pPr algn="just"/>
            <a:endParaRPr lang="lv-LV" altLang="lv-LV" sz="2000" u="sn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8C0173-3D70-42F1-9216-1FA7C3EB4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652" y="1084681"/>
            <a:ext cx="5928400" cy="267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70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Mobilitāšu finansējums (2)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1" y="1608992"/>
            <a:ext cx="833932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lv-LV" altLang="lv-LV" sz="2000" u="sng" dirty="0"/>
          </a:p>
          <a:p>
            <a:pPr algn="just"/>
            <a:endParaRPr lang="lv-LV" altLang="lv-LV" sz="2000" u="sng" dirty="0"/>
          </a:p>
          <a:p>
            <a:pPr algn="just"/>
            <a:r>
              <a:rPr lang="lv-LV" altLang="lv-LV" sz="2800" b="1" i="1" dirty="0" err="1">
                <a:solidFill>
                  <a:schemeClr val="accent1">
                    <a:lumMod val="50000"/>
                  </a:schemeClr>
                </a:solidFill>
              </a:rPr>
              <a:t>Fixed</a:t>
            </a:r>
            <a:r>
              <a:rPr lang="lv-LV" altLang="lv-LV" sz="28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b="1" i="1" dirty="0" err="1">
                <a:solidFill>
                  <a:schemeClr val="accent1">
                    <a:lumMod val="50000"/>
                  </a:schemeClr>
                </a:solidFill>
              </a:rPr>
              <a:t>unit</a:t>
            </a:r>
            <a:r>
              <a:rPr lang="lv-LV" altLang="lv-LV" sz="28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b="1" i="1" dirty="0" err="1">
                <a:solidFill>
                  <a:schemeClr val="accent1">
                    <a:lumMod val="50000"/>
                  </a:schemeClr>
                </a:solidFill>
              </a:rPr>
              <a:t>costs</a:t>
            </a:r>
            <a:r>
              <a:rPr lang="lv-LV" altLang="lv-LV" sz="28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princips 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apstiprinot projektu, finansējums tiek piešķirts, pamatojoties uz apstiprināto mobilitāšu skaitu (1 mobilitāte = brauciens turp un atpakaļ) saskaņā ar noteiktajām likmēm. </a:t>
            </a:r>
          </a:p>
          <a:p>
            <a:pPr algn="just"/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</a:rPr>
              <a:t>Gadījumā, ja projektā apstiprinātās mobilitātes iespējams īstenot par mazāku summu, nekā apstiprināts, pāri palikušo summu </a:t>
            </a: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</a:rPr>
              <a:t>drīkst izmantot citām, projekta veiksmīgai īstenošanai nepieciešamām aktivitātēm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</a:rPr>
              <a:t> (piemēram, skolēnu uzturēšanās izdevumi, ēdināšanas izdevumi u.c.)</a:t>
            </a:r>
          </a:p>
        </p:txBody>
      </p:sp>
    </p:spTree>
    <p:extLst>
      <p:ext uri="{BB962C8B-B14F-4D97-AF65-F5344CB8AC3E}">
        <p14:creationId xmlns:p14="http://schemas.microsoft.com/office/powerpoint/2010/main" val="298958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0E13C66D-3750-52E9-6A5A-DDCFEA044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0263" y="5424154"/>
            <a:ext cx="505150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Kopējie finansēšanas jautājumi visu veidu jauniešu projektiem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10.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79AF96-2628-1167-E1F9-9D17621F0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642" y="1734929"/>
            <a:ext cx="9027021" cy="32496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A6974-6EF6-B09F-2EB4-1935903A7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Mobilitāšu finansējums (3)</a:t>
            </a:r>
          </a:p>
        </p:txBody>
      </p:sp>
    </p:spTree>
    <p:extLst>
      <p:ext uri="{BB962C8B-B14F-4D97-AF65-F5344CB8AC3E}">
        <p14:creationId xmlns:p14="http://schemas.microsoft.com/office/powerpoint/2010/main" val="2654492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8F8CCE3-DE1C-412F-A28F-0D006B9E2FAA}" type="slidenum">
              <a:rPr lang="en-US" altLang="lv-LV" smtClean="0"/>
              <a:pPr/>
              <a:t>18</a:t>
            </a:fld>
            <a:endParaRPr lang="en-US" altLang="lv-LV"/>
          </a:p>
        </p:txBody>
      </p:sp>
      <p:sp>
        <p:nvSpPr>
          <p:cNvPr id="53253" name="Rectangle 2"/>
          <p:cNvSpPr>
            <a:spLocks noChangeArrowheads="1"/>
          </p:cNvSpPr>
          <p:nvPr/>
        </p:nvSpPr>
        <p:spPr bwMode="auto">
          <a:xfrm>
            <a:off x="114165" y="2073807"/>
            <a:ext cx="2227591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11.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Mobilitāšu finansējums (4)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3EB876-986B-284E-E6B5-79F41FDE1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82" y="3429000"/>
            <a:ext cx="5542980" cy="10895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36B15A-5ED1-B816-CE11-A6552C703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967" y="1110473"/>
            <a:ext cx="6705033" cy="2134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581D86E-8F89-CBA4-E32C-C08E6C3440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8113" y="4834159"/>
            <a:ext cx="4934204" cy="120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982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Attīstības projekti  un sadarbības tīkli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</a:t>
            </a:r>
            <a:r>
              <a:rPr lang="lv-LV" altLang="en-US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dažādām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programmas dalībvalstīm</a:t>
            </a: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72859A-96DE-4364-A87A-7A7C236D9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915" y="2703707"/>
            <a:ext cx="4833256" cy="37148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7916A9F-068A-B1F3-A9F5-2F2FFC934A0F}"/>
              </a:ext>
            </a:extLst>
          </p:cNvPr>
          <p:cNvSpPr/>
          <p:nvPr/>
        </p:nvSpPr>
        <p:spPr>
          <a:xfrm>
            <a:off x="407442" y="3982246"/>
            <a:ext cx="19771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  <a:r>
              <a:rPr lang="lv-LV" altLang="en-US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Kopš 2023. gada šo projektu maksimālais ilgums ir 2 gadi </a:t>
            </a:r>
            <a:r>
              <a:rPr lang="lv-LV" alt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  <a:endParaRPr lang="lv-LV" alt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65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7703" y="365126"/>
            <a:ext cx="5667646" cy="1393336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apakšprogrammas mērķi: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7639" y="1899138"/>
            <a:ext cx="4757057" cy="4277824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sz="2600" dirty="0">
                <a:solidFill>
                  <a:schemeClr val="accent1">
                    <a:lumMod val="50000"/>
                  </a:schemeClr>
                </a:solidFill>
              </a:rPr>
              <a:t> Sniegt ieguldījumu pirmsskolu, vispārizglītojošo skolu (t.sk. kultūras skolu) un profesionālās izglītības iestāžu sadarbības tīklu Baltijas valstīs un Ziemeļvalstīs attīstībai un stiprināšanai;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</a:rPr>
              <a:t> Veicināt kopējas Ziemeļvalstu un Baltijas valstu izglītības telpas izveidi, kā arī savstarpējo Ziemeļvalstu un Baltijas valodu un kultūru izpratni.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8"/>
          <a:stretch>
            <a:fillRect/>
          </a:stretch>
        </p:blipFill>
        <p:spPr bwMode="auto">
          <a:xfrm>
            <a:off x="138113" y="2520950"/>
            <a:ext cx="377031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Attīstības projekti un sadarbības tīkli 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21449" y="3702958"/>
            <a:ext cx="22585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10.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59D9C8-DFC1-65F6-4BBF-C9C11AD8D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017" y="1766637"/>
            <a:ext cx="6351398" cy="472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966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62629" y="360332"/>
            <a:ext cx="6342742" cy="1031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2000"/>
              </a:lnSpc>
              <a:spcBef>
                <a:spcPts val="600"/>
              </a:spcBef>
              <a:buClr>
                <a:srgbClr val="DB2D93"/>
              </a:buClr>
              <a:buSzPct val="45000"/>
              <a:buNone/>
            </a:pPr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II Attīstības projektu iespējamie tematiskie virzieni: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32026569"/>
              </p:ext>
            </p:extLst>
          </p:nvPr>
        </p:nvGraphicFramePr>
        <p:xfrm>
          <a:off x="1956288" y="1556239"/>
          <a:ext cx="6559062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096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930" y="365127"/>
            <a:ext cx="6451419" cy="949868"/>
          </a:xfrm>
        </p:spPr>
        <p:txBody>
          <a:bodyPr>
            <a:normAutofit fontScale="90000"/>
          </a:bodyPr>
          <a:lstStyle/>
          <a:p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 II Attīstības projektu veids - sadarbības tīkli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966" y="1314995"/>
            <a:ext cx="7095057" cy="4861968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Šo projektu mērķis ir izveidot ilgtermiņa sadarbību par vienotu tēmu izglītības jomā, atbilstošu Nordplus Jauniešu programmas mērķiem.</a:t>
            </a:r>
          </a:p>
          <a:p>
            <a:pPr marL="0" indent="0"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Šo projektu ietvaros var tikt paredzētas:</a:t>
            </a:r>
          </a:p>
          <a:p>
            <a:pPr lvl="1" algn="just">
              <a:lnSpc>
                <a:spcPct val="112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administratīvas tikšanās, lai dibinātu un attīstītu skolu sadarbības tīklu;</a:t>
            </a:r>
          </a:p>
          <a:p>
            <a:pPr lvl="1" algn="just">
              <a:lnSpc>
                <a:spcPct val="112000"/>
              </a:lnSpc>
              <a:spcBef>
                <a:spcPts val="60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sabiedrības informēšanas aktivitātes un projektu rezultātu izplatīšana;</a:t>
            </a:r>
          </a:p>
          <a:p>
            <a:pPr lvl="1" algn="just">
              <a:lnSpc>
                <a:spcPct val="112000"/>
              </a:lnSpc>
              <a:spcBef>
                <a:spcPts val="60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īstenošanas ilgums - līdz 2 gadiem. </a:t>
            </a:r>
          </a:p>
          <a:p>
            <a:pPr marL="0" indent="0" algn="just">
              <a:buNone/>
            </a:pPr>
            <a:endParaRPr lang="lv-LV" altLang="lv-LV" sz="2000" b="1" dirty="0">
              <a:latin typeface="Calibri" panose="020F0502020204030204" pitchFamily="34" charset="0"/>
            </a:endParaRP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5595023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467" y="314327"/>
            <a:ext cx="7848600" cy="944928"/>
          </a:xfrm>
        </p:spPr>
        <p:txBody>
          <a:bodyPr>
            <a:normAutofit/>
          </a:bodyPr>
          <a:lstStyle/>
          <a:p>
            <a:pPr algn="ctr"/>
            <a:r>
              <a:rPr lang="lv-LV" sz="3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Attīstības projektu  finansējums (1)</a:t>
            </a:r>
          </a:p>
        </p:txBody>
      </p:sp>
      <p:sp>
        <p:nvSpPr>
          <p:cNvPr id="4" name="Rectangle 3"/>
          <p:cNvSpPr/>
          <p:nvPr/>
        </p:nvSpPr>
        <p:spPr>
          <a:xfrm>
            <a:off x="289933" y="3290597"/>
            <a:ext cx="873553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100% apmērā ceļa izdevumi un uzturēšanās izdevumi partneru sanāksmēm  </a:t>
            </a:r>
            <a:r>
              <a:rPr lang="lv-LV" altLang="lv-LV" sz="2400" u="sng" dirty="0">
                <a:solidFill>
                  <a:schemeClr val="accent1">
                    <a:lumMod val="50000"/>
                  </a:schemeClr>
                </a:solidFill>
              </a:rPr>
              <a:t>saskaņā ar Nordplus programmas noteiktajām likmēm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</a:rPr>
              <a:t>Projekta vadības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(3000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 koordinatoram un 1000  un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</a:rPr>
              <a:t>faktiskās izmaksas dalībniekiem ar īpašām vajadzībām </a:t>
            </a:r>
          </a:p>
          <a:p>
            <a:pPr algn="just"/>
            <a:endParaRPr lang="lv-LV" altLang="lv-LV" sz="2000" u="sn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8C0173-3D70-42F1-9216-1FA7C3EB4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919" y="1118547"/>
            <a:ext cx="5928400" cy="267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2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Attīstības projektu  finansējums (2)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1FD2BC-BFD3-8C86-7727-5ADAF673D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428" y="1730071"/>
            <a:ext cx="7169518" cy="10732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A7C2C8-6A37-E97D-EC44-9F6E4EF138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0172"/>
          <a:stretch/>
        </p:blipFill>
        <p:spPr>
          <a:xfrm>
            <a:off x="1144258" y="2739774"/>
            <a:ext cx="7410294" cy="483518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13095B6D-C150-BBED-BCF6-6F782C643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59" y="4054724"/>
            <a:ext cx="1805725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12.  - 13. lpp.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0561FE-D64E-6C8E-D717-B0A415A005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749" y="3223292"/>
            <a:ext cx="6758803" cy="310485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Attīstības projektu  finansējums (1)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49691" y="1346785"/>
            <a:ext cx="724921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Kopš 2021. gada – līdzfinansējumam vairs nav noteikta % apjoma, kas būtu jāuzrāda budžetā! </a:t>
            </a:r>
            <a:endParaRPr lang="lv-LV" altLang="lv-LV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406554-711A-0067-B82F-5E51AAB79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870" y="2140645"/>
            <a:ext cx="5855001" cy="391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915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7073DD-DDCB-3B09-FB32-1CDD99F0A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926" y="1512603"/>
            <a:ext cx="4361851" cy="366156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92860CF-C4E1-6B66-A112-B8083C77A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Attīstības projektu  finansējums (3)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26B26EC-5D45-64A8-7B3A-56FEE7D3E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812" y="2979738"/>
            <a:ext cx="244863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! Projekta pieteikumam jāpievieno detalizēts budžets. MS Excel forma pieejama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Espresso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sistēmā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48C3C6-9288-C37F-CA80-BF83A45062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10" t="-2793" r="17634" b="2793"/>
          <a:stretch/>
        </p:blipFill>
        <p:spPr>
          <a:xfrm>
            <a:off x="408540" y="4445120"/>
            <a:ext cx="4163460" cy="1543129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15BF51-89FE-55D4-6B58-754DDBA65F63}"/>
              </a:ext>
            </a:extLst>
          </p:cNvPr>
          <p:cNvCxnSpPr>
            <a:cxnSpLocks/>
          </p:cNvCxnSpPr>
          <p:nvPr/>
        </p:nvCxnSpPr>
        <p:spPr>
          <a:xfrm flipV="1">
            <a:off x="2608446" y="2502568"/>
            <a:ext cx="2218481" cy="2842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2089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86982" y="696784"/>
            <a:ext cx="2053818" cy="1025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r>
              <a:rPr lang="lv-LV" sz="40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Attīstības projektu  finansējums 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(4) 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0855" y="1278312"/>
            <a:ext cx="6844811" cy="2365828"/>
          </a:xfrm>
        </p:spPr>
        <p:txBody>
          <a:bodyPr>
            <a:normAutofit lnSpcReduction="10000"/>
          </a:bodyPr>
          <a:lstStyle/>
          <a:p>
            <a:pPr marL="0" lvl="1" indent="0" algn="just">
              <a:buNone/>
              <a:defRPr/>
            </a:pP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</a:t>
            </a:r>
            <a:r>
              <a:rPr lang="lv-LV" sz="2800" dirty="0">
                <a:solidFill>
                  <a:srgbClr val="1F4E79"/>
                </a:solidFill>
                <a:latin typeface="Calibri" panose="020F0502020204030204" pitchFamily="34" charset="0"/>
              </a:rPr>
              <a:t>ie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m ar īpašām vajadzībām iespējams 100% 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finansējums.</a:t>
            </a: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Papildus finansējumu dalībniekiem ar īpašām vajadzībām var pieprasīt arī pēc projekta apstiprināšanas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11CC5A-ADAF-1336-FBC0-DB14DAADB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090" y="3553026"/>
            <a:ext cx="7315576" cy="2095608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F369E4AA-5F9A-3761-CD4B-3B63FADAC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0716" y="5862844"/>
            <a:ext cx="315128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13. lpp. </a:t>
            </a:r>
          </a:p>
        </p:txBody>
      </p:sp>
    </p:spTree>
    <p:extLst>
      <p:ext uri="{BB962C8B-B14F-4D97-AF65-F5344CB8AC3E}">
        <p14:creationId xmlns:p14="http://schemas.microsoft.com/office/powerpoint/2010/main" val="950815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168" y="1740877"/>
            <a:ext cx="7732099" cy="356264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Maksimālais finansējuma apmērs vienam projektam nav noteikts.</a:t>
            </a:r>
            <a:endParaRPr lang="lv-LV" altLang="lv-LV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Zviedrijas Augstākās izglītības padomi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https://www.utbyten.se/program/nordplus-junior/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) maks. 45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kalend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 dienu laikā (parasti ātrāk);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apstiprināšanas;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Projektiem, kam piešķirtais finansējums nepārsniedz 15 tūkstošus eiro, tiek izmaksāts avanss 100% apmērā.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Vienmēr jāņem vērā nacionālās likumdošanas prasības </a:t>
            </a: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88CA881-AE18-B8D8-5D24-0219C8D82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5587" y="6202858"/>
            <a:ext cx="315128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14.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BC8046-E796-B699-F432-2B242C92B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467" y="5303521"/>
            <a:ext cx="7260116" cy="75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58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5776" y="1740878"/>
            <a:ext cx="7470491" cy="298724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Neattiecināmās izmaksas: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  <a:r>
              <a:rPr 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marL="0" indent="0" algn="just">
              <a:lnSpc>
                <a:spcPct val="80000"/>
              </a:lnSpc>
              <a:buNone/>
            </a:pPr>
            <a:endParaRPr lang="lv-LV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88CA881-AE18-B8D8-5D24-0219C8D82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6738" y="6373674"/>
            <a:ext cx="315128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13.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F849E1-6878-CE6F-C0C9-7091D1370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333" y="4583151"/>
            <a:ext cx="7550228" cy="145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21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134D5A3A-D286-3B38-A4FF-A42D1C4E2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4150" y="63500"/>
            <a:ext cx="7920038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60" tIns="46800" rIns="93960" bIns="46800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</a:pP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Jauniešu apakšprogrammas aptuvenais finansējums - 2023. – 2027 – ap 2,5 milj. </a:t>
            </a:r>
            <a:r>
              <a:rPr lang="lv-LV" altLang="ru-RU" sz="3000" b="1" dirty="0" err="1">
                <a:solidFill>
                  <a:srgbClr val="0B7D91"/>
                </a:solidFill>
                <a:latin typeface="Verdana" panose="020B0604030504040204" pitchFamily="34" charset="0"/>
              </a:rPr>
              <a:t>euro</a:t>
            </a: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 gadā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6C85EC8-D982-4C4D-61A6-18E4E237E5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3019409"/>
              </p:ext>
            </p:extLst>
          </p:nvPr>
        </p:nvGraphicFramePr>
        <p:xfrm>
          <a:off x="0" y="1572322"/>
          <a:ext cx="9144000" cy="5107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754063" y="1755775"/>
            <a:ext cx="8085137" cy="42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projektiem: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Skaidri un caurspīdīgi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dalībnieku atlases kritēriji;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Sagatavošanās pasākumi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mobilitātēm (minimums – pamatinformācija par apmeklējamo valsti, uzņemošo organizāciju, projekta mērķiem);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novērtēšana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– ieteicama gan mobilitātes īstenošanas gaitā, gan pēc tās noslēguma;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rezultātu analīze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, iegūtās pieredzes izmantošana savas izglītības iestādes / organizācijas darbā.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394700" y="6324600"/>
            <a:ext cx="4445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9809BCF-3761-4801-8716-D340661C7B64}" type="slidenum">
              <a:rPr lang="en-US" altLang="lv-LV" smtClean="0"/>
              <a:pPr/>
              <a:t>30</a:t>
            </a:fld>
            <a:endParaRPr lang="en-US" altLang="lv-LV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 projekta sagatavošanas posmā jāparedz</a:t>
            </a:r>
          </a:p>
        </p:txBody>
      </p:sp>
    </p:spTree>
    <p:extLst>
      <p:ext uri="{BB962C8B-B14F-4D97-AF65-F5344CB8AC3E}">
        <p14:creationId xmlns:p14="http://schemas.microsoft.com/office/powerpoint/2010/main" val="6915291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754063" y="1755775"/>
            <a:ext cx="8085137" cy="4297363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Sadarbības projektiem: </a:t>
            </a:r>
            <a:endParaRPr lang="lv-LV" altLang="lv-LV" sz="2400" dirty="0">
              <a:solidFill>
                <a:srgbClr val="1F4E79"/>
              </a:solidFill>
              <a:ea typeface="MS PGothic" panose="020B0600070205080204" pitchFamily="34" charset="-12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Projekta ietvaros sagatavoto </a:t>
            </a: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materiālu izmantošana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savas izglītības iestādes / organizācijas / uzņēmuma darbā;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Projekta kopējo </a:t>
            </a: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rezultātu izmantošana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atbilstoši savas organizācijas/uzņēmuma/iestādes attīstības stratēģijai, sasniegtajos rezultātos balstītu jaunu nacionālu un starptautisku projektu izstrāde;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Informācijas izplatīšana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par projekta rezultātiem un to izmantošanu citās izglītības iestādēs, vietējā, reģionālā un nacionālā līmeņa plašsaziņas līdzekļos.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394700" y="6324600"/>
            <a:ext cx="4445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4B7961F-8FFB-4D9E-ABD5-E579619938A7}" type="slidenum">
              <a:rPr lang="en-US" altLang="lv-LV" smtClean="0"/>
              <a:pPr/>
              <a:t>31</a:t>
            </a:fld>
            <a:endParaRPr lang="en-US" altLang="lv-LV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99062" y="313510"/>
            <a:ext cx="6216287" cy="1210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 projekta sagatavošanas posmā jāpārdomā</a:t>
            </a:r>
          </a:p>
        </p:txBody>
      </p:sp>
    </p:spTree>
    <p:extLst>
      <p:ext uri="{BB962C8B-B14F-4D97-AF65-F5344CB8AC3E}">
        <p14:creationId xmlns:p14="http://schemas.microsoft.com/office/powerpoint/2010/main" val="5831173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170657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 dirty="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 dirty="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2338938" y="596766"/>
            <a:ext cx="7016817" cy="609057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Programmas oficiālā mājas lapa un Jauniešu apakšprogrammas sadaļa: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https://www.nordplusonline.org/programmes/junior/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b="1" i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(2024.)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https://www.nordplusonline.org/how-to-apply/handbook/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2900" i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https://espresso.diku.no/</a:t>
            </a:r>
            <a:endParaRPr lang="lv-LV" altLang="lv-LV" sz="29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“Nordplus” -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https://www.viaa.gov.lv/lv/nordplus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meklēšana: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projektu datu bāze 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https://espresso.diku.no/projects/nordplus?0&amp;lang=en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meklēšanas iespējas Nordplus portālā: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https://www.nordplusonline.org/projects/partner-search/#/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Partneru reģistrācija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0"/>
              </a:rPr>
              <a:t>https://www.nordplusonline.org/how-to-apply/become-a-partner/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Citas iespējas skolu izglītības sektoram: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b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eTwinning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1"/>
              </a:rPr>
              <a:t>https://www.etwinning.net/en/pub/index.htm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,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b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Schoolgateway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2"/>
              </a:rPr>
              <a:t>https://login.schoolgateway.com/0/auth/login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4E7DD254-E699-74E8-940E-116FAEB95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63" y="2072481"/>
            <a:ext cx="1955800" cy="271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2057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7506" y="1351508"/>
            <a:ext cx="7075862" cy="14357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3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3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3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3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3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3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3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3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3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3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F07CBF-E164-8AD5-33CB-3870F33E6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557" y="2711932"/>
            <a:ext cx="5706740" cy="386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A2CA1D2B-E94F-9777-6294-C96F69D80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825" y="365125"/>
            <a:ext cx="6754813" cy="5127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lv-LV" altLang="lv-LV" sz="25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Nordplus jauniešu apakšprogrammas vadība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A1D05-8E8D-B97F-F9A9-51A23DC70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8825" y="1116013"/>
            <a:ext cx="6978650" cy="2132012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lv-LV" altLang="lv-LV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Jauniešu programmas galvenais administrators </a:t>
            </a:r>
            <a:endParaRPr lang="lv-LV" altLang="lv-LV" dirty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  <a:defRPr/>
            </a:pPr>
            <a:r>
              <a:rPr lang="en-US" b="1" dirty="0">
                <a:solidFill>
                  <a:srgbClr val="002060"/>
                </a:solidFill>
              </a:rPr>
              <a:t>Swedish Council for Higher Education </a:t>
            </a:r>
          </a:p>
          <a:p>
            <a:pPr marL="0" indent="0">
              <a:buNone/>
              <a:defRPr/>
            </a:pPr>
            <a:r>
              <a:rPr lang="en-US" sz="2400" dirty="0">
                <a:hlinkClick r:id="rId3"/>
              </a:rPr>
              <a:t>www.utbyten.se</a:t>
            </a:r>
            <a:r>
              <a:rPr lang="en-US" sz="2400" dirty="0"/>
              <a:t> </a:t>
            </a:r>
            <a:endParaRPr lang="lv-LV" sz="2400" dirty="0"/>
          </a:p>
          <a:p>
            <a:pPr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/>
              <a:t>E-p</a:t>
            </a:r>
            <a:r>
              <a:rPr lang="lv-LV" sz="2400" dirty="0" err="1"/>
              <a:t>asts</a:t>
            </a:r>
            <a:r>
              <a:rPr lang="en-US" sz="2400" dirty="0"/>
              <a:t>:</a:t>
            </a:r>
            <a:r>
              <a:rPr lang="lv-LV" sz="2400" dirty="0"/>
              <a:t>	</a:t>
            </a:r>
            <a:r>
              <a:rPr lang="en-US" sz="2400" dirty="0">
                <a:hlinkClick r:id="rId4"/>
              </a:rPr>
              <a:t>nordplus@uhr.se</a:t>
            </a:r>
            <a:r>
              <a:rPr lang="lv-LV" sz="2400" dirty="0"/>
              <a:t> </a:t>
            </a:r>
          </a:p>
          <a:p>
            <a:pPr marL="1162050">
              <a:defRPr/>
            </a:pPr>
            <a:endParaRPr lang="lv-LV" sz="2400" dirty="0"/>
          </a:p>
          <a:p>
            <a:pPr marL="1162050">
              <a:defRPr/>
            </a:pPr>
            <a:endParaRPr lang="lv-LV" altLang="lv-LV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pic>
        <p:nvPicPr>
          <p:cNvPr id="56324" name="Picture 3">
            <a:hlinkClick r:id="rId3"/>
            <a:extLst>
              <a:ext uri="{FF2B5EF4-FFF2-40B4-BE49-F238E27FC236}">
                <a16:creationId xmlns:a16="http://schemas.microsoft.com/office/drawing/2014/main" id="{F64AEBA2-CD2A-849C-0A66-9ADF259C7D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05"/>
          <a:stretch>
            <a:fillRect/>
          </a:stretch>
        </p:blipFill>
        <p:spPr bwMode="auto">
          <a:xfrm>
            <a:off x="2781300" y="3248025"/>
            <a:ext cx="5924550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t Placeholder 2">
            <a:extLst>
              <a:ext uri="{FF2B5EF4-FFF2-40B4-BE49-F238E27FC236}">
                <a16:creationId xmlns:a16="http://schemas.microsoft.com/office/drawing/2014/main" id="{66AC8E5D-5670-0C1D-97D6-BF9714777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4850" y="987425"/>
            <a:ext cx="6931025" cy="35385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lv-LV" alt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Jauniešu </a:t>
            </a:r>
            <a:r>
              <a:rPr lang="lv-LV" altLang="lv-LV" sz="2200" dirty="0" err="1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apakšrogrammas</a:t>
            </a:r>
            <a:r>
              <a:rPr lang="lv-LV" alt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administratora - </a:t>
            </a:r>
            <a:r>
              <a:rPr lang="lv-LV" altLang="lv-LV" sz="2200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Zviedrijas augstākās izglītības padomes </a:t>
            </a:r>
            <a:r>
              <a:rPr lang="lv-LV" alt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galvenās funkcijas: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lv-LV" alt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Projektu pieteikumu vērtēšana un apstiprināšana;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lv-LV" alt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Līgumu slēgšana ar apstiprinātajiem projektiem;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lv-LV" alt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Finansējuma paskaitīšana saskaņā ar noslēgto līgumu;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lv-LV" alt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Gala atskaišu (projektiem, kuri pārsniedz 15 mēnešus – arī </a:t>
            </a:r>
            <a:r>
              <a:rPr lang="lv-LV" altLang="lv-LV" sz="2200" dirty="0" err="1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starpatskaišu</a:t>
            </a:r>
            <a:r>
              <a:rPr lang="lv-LV" altLang="lv-LV" sz="2200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) izvērtēšana un apstiprināšana;</a:t>
            </a:r>
          </a:p>
          <a:p>
            <a:pPr>
              <a:lnSpc>
                <a:spcPct val="90000"/>
              </a:lnSpc>
            </a:pPr>
            <a:r>
              <a:rPr lang="lv-LV" altLang="lv-LV" sz="2200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! Var organizēt projektu pārbaudes un finanšu auditu, tai skaitā 5 gadu laikā pēc projekta noslēguma. </a:t>
            </a:r>
          </a:p>
        </p:txBody>
      </p:sp>
      <p:sp>
        <p:nvSpPr>
          <p:cNvPr id="58371" name="Title 1">
            <a:extLst>
              <a:ext uri="{FF2B5EF4-FFF2-40B4-BE49-F238E27FC236}">
                <a16:creationId xmlns:a16="http://schemas.microsoft.com/office/drawing/2014/main" id="{D0446D04-B2F8-4411-2270-5C632341E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381000"/>
            <a:ext cx="7543800" cy="606425"/>
          </a:xfrm>
        </p:spPr>
        <p:txBody>
          <a:bodyPr>
            <a:normAutofit/>
          </a:bodyPr>
          <a:lstStyle/>
          <a:p>
            <a:r>
              <a:rPr lang="lv-LV" altLang="lv-LV" sz="25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Nordplus jauniešu programmas vadība</a:t>
            </a:r>
          </a:p>
        </p:txBody>
      </p:sp>
      <p:pic>
        <p:nvPicPr>
          <p:cNvPr id="58372" name="Picture 1">
            <a:hlinkClick r:id="rId2"/>
            <a:extLst>
              <a:ext uri="{FF2B5EF4-FFF2-40B4-BE49-F238E27FC236}">
                <a16:creationId xmlns:a16="http://schemas.microsoft.com/office/drawing/2014/main" id="{627E5A5B-F1DA-B4B0-A1A0-ADAA728932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8" y="4525963"/>
            <a:ext cx="4535487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2" y="365127"/>
            <a:ext cx="5811837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Koordinatori un partneri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932" y="1565031"/>
            <a:ext cx="6528980" cy="4647100"/>
          </a:xfrm>
        </p:spPr>
        <p:txBody>
          <a:bodyPr>
            <a:normAutofit lnSpcReduction="10000"/>
          </a:bodyPr>
          <a:lstStyle/>
          <a:p>
            <a:pPr marL="0" lvl="1" indent="0" algn="just">
              <a:lnSpc>
                <a:spcPct val="112000"/>
              </a:lnSpc>
              <a:spcAft>
                <a:spcPts val="1200"/>
              </a:spcAft>
              <a:buClr>
                <a:srgbClr val="000000"/>
              </a:buClr>
              <a:buSzPct val="45000"/>
              <a:buNone/>
              <a:defRPr/>
            </a:pP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0" algn="just">
              <a:lnSpc>
                <a:spcPct val="112000"/>
              </a:lnSpc>
              <a:spcAft>
                <a:spcPts val="1200"/>
              </a:spcAft>
              <a:buClr>
                <a:srgbClr val="000000"/>
              </a:buClr>
              <a:buSzPct val="45000"/>
              <a:buNone/>
              <a:defRPr/>
            </a:pP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lvl="1" indent="-342900" algn="just">
              <a:lnSpc>
                <a:spcPct val="112000"/>
              </a:lnSpc>
              <a:spcAft>
                <a:spcPts val="1200"/>
              </a:spcAft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Kā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iesniedzēji/koordinatori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var būt </a:t>
            </a:r>
            <a:r>
              <a:rPr lang="lv-LV" altLang="lv-LV" sz="2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tikai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formālās izglītības iestādes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(bērnudārzi, skolas, profesionālās izglītības iestādes, mūzikas un mākslas skolas, kas īsteno </a:t>
            </a:r>
            <a:r>
              <a:rPr lang="lv-LV" altLang="lv-LV" sz="22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valsts apstiprinātas mācību programmas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);</a:t>
            </a: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Citas iestādes, organizācijas un uzņēmumi, kas ir saistītas ar mērķa grupu, bet neīsteno valsts apstiprinātas mācību programmas, var piedalīties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kā partneri.</a:t>
            </a:r>
            <a:endParaRPr lang="lv-LV" altLang="lv-LV" sz="22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5496" y="1184763"/>
            <a:ext cx="2901828" cy="1448451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319ABCE3-898E-CE1E-BBFF-E35391D19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88" y="5165242"/>
            <a:ext cx="2400548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Par Jauniešu apakšprogrammu -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., 7. – 14.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501D49-E01E-D177-CF54-8862FDA4B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86" y="2027888"/>
            <a:ext cx="2237650" cy="302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71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3A5C0B8-1359-4FFD-6244-8D18E21BA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4505" y="1434778"/>
            <a:ext cx="2792496" cy="247682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CD06EFC-DA18-5CA4-B760-D8BB27A94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590" y="365127"/>
            <a:ext cx="638576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 2023 rokasgrāmata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BA1AAF1-278B-A066-AB84-10E07C720378}"/>
              </a:ext>
            </a:extLst>
          </p:cNvPr>
          <p:cNvCxnSpPr>
            <a:cxnSpLocks/>
          </p:cNvCxnSpPr>
          <p:nvPr/>
        </p:nvCxnSpPr>
        <p:spPr>
          <a:xfrm flipH="1">
            <a:off x="5588000" y="3742267"/>
            <a:ext cx="1426410" cy="880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2">
            <a:extLst>
              <a:ext uri="{FF2B5EF4-FFF2-40B4-BE49-F238E27FC236}">
                <a16:creationId xmlns:a16="http://schemas.microsoft.com/office/drawing/2014/main" id="{418170FE-8625-147C-3CC7-8758770FD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3821" y="2331072"/>
            <a:ext cx="2400548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 pieejama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  <a:hlinkClick r:id="rId3"/>
              </a:rPr>
              <a:t>Nordplus programmas portālā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*.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pdf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un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web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formātā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784B5C-5246-7AB2-CB62-01DF932EC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716" y="1871133"/>
            <a:ext cx="3053980" cy="40809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2CE0B9-A579-3471-8B58-838ECB04FB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3333" y="4698500"/>
            <a:ext cx="2709334" cy="205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953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2" y="365127"/>
            <a:ext cx="5811837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13" y="1770149"/>
            <a:ext cx="8920974" cy="3317701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skolēni/izglītojamie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skolotāji/pasniedzēji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iestāžu administrācijas darbinieki</a:t>
            </a:r>
          </a:p>
          <a:p>
            <a:pPr marL="0" indent="0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iesniedzēji (koordinatori)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</a:t>
            </a: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pirmsskolas iestādes</a:t>
            </a: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sākumskolas/pamatskolas/vidusskolas</a:t>
            </a: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profesionālās izglītības iestādes</a:t>
            </a:r>
          </a:p>
          <a:p>
            <a:pPr marL="811212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kultūras skolas - mūzikas un mākslas skolas, (kas īsteno valsts apstiprinātas izglītības programmas).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1381BA6-A97E-F322-5569-B31DFBED4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288" y="5462735"/>
            <a:ext cx="240054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., 7.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01A1DD-8F0C-B29A-BEE0-D134B6320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468" y="5061423"/>
            <a:ext cx="4343924" cy="198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54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 atbalsta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049233898"/>
              </p:ext>
            </p:extLst>
          </p:nvPr>
        </p:nvGraphicFramePr>
        <p:xfrm>
          <a:off x="0" y="945168"/>
          <a:ext cx="9167641" cy="4385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79141" y="5198835"/>
            <a:ext cx="206242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skat. 8. – 10. lpp.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C35467-6C10-8D44-035C-32E72E7356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85458" y="4701174"/>
            <a:ext cx="4838949" cy="241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564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17493</TotalTime>
  <Words>1740</Words>
  <Application>Microsoft Office PowerPoint</Application>
  <PresentationFormat>On-screen Show (4:3)</PresentationFormat>
  <Paragraphs>196</Paragraphs>
  <Slides>33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Verdana</vt:lpstr>
      <vt:lpstr>Wingdings</vt:lpstr>
      <vt:lpstr>Office Theme</vt:lpstr>
      <vt:lpstr>Nordplus Jauniešu apakšprogramma – 2024. gada projektu konkurss</vt:lpstr>
      <vt:lpstr>Jauniešu apakšprogrammas mērķi:</vt:lpstr>
      <vt:lpstr>PowerPoint Presentation</vt:lpstr>
      <vt:lpstr> Nordplus jauniešu apakšprogrammas vadība</vt:lpstr>
      <vt:lpstr>  Nordplus jauniešu programmas vadība</vt:lpstr>
      <vt:lpstr>Koordinatori un partneri</vt:lpstr>
      <vt:lpstr>Nordplus 2023 rokasgrāmata </vt:lpstr>
      <vt:lpstr>Jauniešu apakšprogramma</vt:lpstr>
      <vt:lpstr>Jauniešu apakšprogramma atbalsta</vt:lpstr>
      <vt:lpstr>Jauns mobilitātes projektu veids – studiju vizītes</vt:lpstr>
      <vt:lpstr>Jauniešu apakšprogramma atbalsta</vt:lpstr>
      <vt:lpstr>I Mobilitāšu projekti</vt:lpstr>
      <vt:lpstr>I Mobilitāšu aktivitātes</vt:lpstr>
      <vt:lpstr>I Mobilitāšu aktivitātes</vt:lpstr>
      <vt:lpstr>I Mobilitāšu finansējums (1)</vt:lpstr>
      <vt:lpstr>Mobilitāšu finansējums (2)</vt:lpstr>
      <vt:lpstr>Mobilitāšu finansējums (3)</vt:lpstr>
      <vt:lpstr>Mobilitāšu finansējums (4)</vt:lpstr>
      <vt:lpstr>II Attīstības projekti  un sadarbības tīkli</vt:lpstr>
      <vt:lpstr>II Attīstības projekti un sadarbības tīkli </vt:lpstr>
      <vt:lpstr>PowerPoint Presentation</vt:lpstr>
      <vt:lpstr>  II Attīstības projektu veids - sadarbības tīkli  </vt:lpstr>
      <vt:lpstr>I Attīstības projektu  finansējums (1)</vt:lpstr>
      <vt:lpstr>Attīstības projektu  finansējums (2)</vt:lpstr>
      <vt:lpstr>Attīstības projektu  finansējums (1)</vt:lpstr>
      <vt:lpstr>Attīstības projektu  finansējums (3)</vt:lpstr>
      <vt:lpstr>Attīstības projektu  finansējums (4) </vt:lpstr>
      <vt:lpstr>Finansējums – kopējie jautājumi</vt:lpstr>
      <vt:lpstr>Finansējums – kopējie jautājumi</vt:lpstr>
      <vt:lpstr>Jau projekta sagatavošanas posmā jāparedz</vt:lpstr>
      <vt:lpstr>PowerPoint Presentation</vt:lpstr>
      <vt:lpstr>Informācijas avoti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218</cp:revision>
  <cp:lastPrinted>2020-12-09T08:14:22Z</cp:lastPrinted>
  <dcterms:created xsi:type="dcterms:W3CDTF">2017-03-17T07:53:29Z</dcterms:created>
  <dcterms:modified xsi:type="dcterms:W3CDTF">2023-11-08T12:30:43Z</dcterms:modified>
</cp:coreProperties>
</file>