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8" r:id="rId6"/>
    <p:sldId id="279" r:id="rId7"/>
  </p:sldIdLst>
  <p:sldSz cx="12192000" cy="6858000"/>
  <p:notesSz cx="12192000" cy="6858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64A2"/>
    <a:srgbClr val="4F81BD"/>
    <a:srgbClr val="C0504D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 b="0" i="0" u="none" strike="noStrike" baseline="0" dirty="0"/>
              <a:t>2021./2022. , 2022./2023. un 2023./2024. akadēmiskajam gadam </a:t>
            </a:r>
            <a:endParaRPr lang="lv-LV" sz="1400" b="0" i="0" u="none" strike="noStrike" kern="1200" spc="0" baseline="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Studijas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2022/2023</c:v>
                </c:pt>
                <c:pt idx="1">
                  <c:v>2023/2024</c:v>
                </c:pt>
                <c:pt idx="2">
                  <c:v>2024/2025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541823</c:v>
                </c:pt>
                <c:pt idx="1">
                  <c:v>501593</c:v>
                </c:pt>
                <c:pt idx="2">
                  <c:v>521593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3B-4948-823D-BDF3AC0C804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Vasaras skolas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2022/2023</c:v>
                </c:pt>
                <c:pt idx="1">
                  <c:v>2023/2024</c:v>
                </c:pt>
                <c:pt idx="2">
                  <c:v>2024/2025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49770</c:v>
                </c:pt>
                <c:pt idx="1">
                  <c:v>90000</c:v>
                </c:pt>
                <c:pt idx="2">
                  <c:v>70000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3B-4948-823D-BDF3AC0C8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35221152"/>
        <c:axId val="1235228832"/>
      </c:barChart>
      <c:catAx>
        <c:axId val="1235221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228832"/>
        <c:crosses val="autoZero"/>
        <c:auto val="1"/>
        <c:lblAlgn val="ctr"/>
        <c:lblOffset val="100"/>
        <c:noMultiLvlLbl val="0"/>
      </c:catAx>
      <c:valAx>
        <c:axId val="1235228832"/>
        <c:scaling>
          <c:orientation val="minMax"/>
          <c:max val="600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522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 b="1" i="0" u="none" strike="noStrike" baseline="0" dirty="0"/>
              <a:t>Piešķirto stipendiju sadalījums pa valstīm (pieteikumi saņemti no 29 valsts studentiem, stipendijas piešķirtas studentiem no 24 valstīm)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0.20130465692787422"/>
          <c:y val="0.15220332604032552"/>
          <c:w val="0.77896926732260541"/>
          <c:h val="0.78735363862332475"/>
        </c:manualLayout>
      </c:layout>
      <c:barChart>
        <c:barDir val="bar"/>
        <c:grouping val="clustered"/>
        <c:varyColors val="0"/>
        <c:ser>
          <c:idx val="0"/>
          <c:order val="0"/>
          <c:tx>
            <c:v>Total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Sheet1!$A$2:$A$26</c:f>
              <c:strCache>
                <c:ptCount val="25"/>
                <c:pt idx="0">
                  <c:v>Kirgizstāna</c:v>
                </c:pt>
                <c:pt idx="1">
                  <c:v>Austrija</c:v>
                </c:pt>
                <c:pt idx="2">
                  <c:v>Vjetnama</c:v>
                </c:pt>
                <c:pt idx="3">
                  <c:v>Tadžikistāna</c:v>
                </c:pt>
                <c:pt idx="4">
                  <c:v>Japāna</c:v>
                </c:pt>
                <c:pt idx="5">
                  <c:v>Peru</c:v>
                </c:pt>
                <c:pt idx="6">
                  <c:v>Gruzija</c:v>
                </c:pt>
                <c:pt idx="7">
                  <c:v>Polija</c:v>
                </c:pt>
                <c:pt idx="8">
                  <c:v>Ēģipte</c:v>
                </c:pt>
                <c:pt idx="9">
                  <c:v>ASV</c:v>
                </c:pt>
                <c:pt idx="10">
                  <c:v>Beļģija</c:v>
                </c:pt>
                <c:pt idx="11">
                  <c:v>Kazahstāna</c:v>
                </c:pt>
                <c:pt idx="12">
                  <c:v>Mongolija</c:v>
                </c:pt>
                <c:pt idx="13">
                  <c:v>Dienvidkoreja</c:v>
                </c:pt>
                <c:pt idx="14">
                  <c:v>Indonēzija</c:v>
                </c:pt>
                <c:pt idx="15">
                  <c:v>Izraēla</c:v>
                </c:pt>
                <c:pt idx="16">
                  <c:v>Ķīna</c:v>
                </c:pt>
                <c:pt idx="17">
                  <c:v>Itālija</c:v>
                </c:pt>
                <c:pt idx="18">
                  <c:v>Turcija</c:v>
                </c:pt>
                <c:pt idx="19">
                  <c:v>Igaunija</c:v>
                </c:pt>
                <c:pt idx="20">
                  <c:v>Vācija</c:v>
                </c:pt>
                <c:pt idx="21">
                  <c:v>Azerbaidžāna</c:v>
                </c:pt>
                <c:pt idx="22">
                  <c:v>Somija</c:v>
                </c:pt>
                <c:pt idx="23">
                  <c:v>Uzbekistāna</c:v>
                </c:pt>
                <c:pt idx="24">
                  <c:v>Ukraina</c:v>
                </c:pt>
              </c:strCache>
            </c:str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5</c:v>
                </c:pt>
                <c:pt idx="19">
                  <c:v>5</c:v>
                </c:pt>
                <c:pt idx="20">
                  <c:v>8</c:v>
                </c:pt>
                <c:pt idx="21">
                  <c:v>8</c:v>
                </c:pt>
                <c:pt idx="22">
                  <c:v>9</c:v>
                </c:pt>
                <c:pt idx="23">
                  <c:v>10</c:v>
                </c:pt>
                <c:pt idx="2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3E-4116-93CB-1898ED3360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51056495"/>
        <c:axId val="2032486799"/>
      </c:barChart>
      <c:catAx>
        <c:axId val="19510564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032486799"/>
        <c:crosses val="autoZero"/>
        <c:auto val="1"/>
        <c:lblAlgn val="ctr"/>
        <c:lblOffset val="100"/>
        <c:noMultiLvlLbl val="0"/>
      </c:catAx>
      <c:valAx>
        <c:axId val="203248679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951056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extLst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 b="0" i="0" u="none" strike="noStrike" baseline="0" dirty="0"/>
              <a:t>"TOP" 3 augstskolas ar lielāko stipendiātu skaitu</a:t>
            </a:r>
            <a:endParaRPr lang="lv-LV" b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Sheet1!$A$6</c:f>
              <c:strCache>
                <c:ptCount val="1"/>
                <c:pt idx="0">
                  <c:v>2024./2025.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Sheet1!$B$2:$D$2</c:f>
              <c:strCache>
                <c:ptCount val="3"/>
                <c:pt idx="0">
                  <c:v>RSU</c:v>
                </c:pt>
                <c:pt idx="1">
                  <c:v>RTU</c:v>
                </c:pt>
                <c:pt idx="2">
                  <c:v>LU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25</c:v>
                </c:pt>
                <c:pt idx="1">
                  <c:v>22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3A-48E9-ACFD-7D5DA78C9826}"/>
            </c:ext>
          </c:extLst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2023./2024.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Sheet1!$B$2:$D$2</c:f>
              <c:strCache>
                <c:ptCount val="3"/>
                <c:pt idx="0">
                  <c:v>RSU</c:v>
                </c:pt>
                <c:pt idx="1">
                  <c:v>RTU</c:v>
                </c:pt>
                <c:pt idx="2">
                  <c:v>LU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30</c:v>
                </c:pt>
                <c:pt idx="1">
                  <c:v>20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3A-48E9-ACFD-7D5DA78C982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2022./2023.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Sheet1!$B$2:$D$2</c:f>
              <c:strCache>
                <c:ptCount val="3"/>
                <c:pt idx="0">
                  <c:v>RSU</c:v>
                </c:pt>
                <c:pt idx="1">
                  <c:v>RTU</c:v>
                </c:pt>
                <c:pt idx="2">
                  <c:v>LU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34</c:v>
                </c:pt>
                <c:pt idx="1">
                  <c:v>18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3A-48E9-ACFD-7D5DA78C9826}"/>
            </c:ext>
          </c:extLst>
        </c:ser>
        <c:ser>
          <c:idx val="3"/>
          <c:order val="3"/>
          <c:tx>
            <c:strRef>
              <c:f>Sheet1!$A$3</c:f>
              <c:strCache>
                <c:ptCount val="1"/>
                <c:pt idx="0">
                  <c:v>2021./2022.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Sheet1!$B$2:$D$2</c:f>
              <c:strCache>
                <c:ptCount val="3"/>
                <c:pt idx="0">
                  <c:v>RSU</c:v>
                </c:pt>
                <c:pt idx="1">
                  <c:v>RTU</c:v>
                </c:pt>
                <c:pt idx="2">
                  <c:v>LU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41</c:v>
                </c:pt>
                <c:pt idx="1">
                  <c:v>25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E3A-48E9-ACFD-7D5DA78C98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51805744"/>
        <c:axId val="1851804304"/>
      </c:barChart>
      <c:catAx>
        <c:axId val="1851805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51804304"/>
        <c:crosses val="autoZero"/>
        <c:auto val="1"/>
        <c:lblAlgn val="ctr"/>
        <c:lblOffset val="100"/>
        <c:noMultiLvlLbl val="0"/>
      </c:catAx>
      <c:valAx>
        <c:axId val="1851804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51805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Skaits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7BA-4E2B-B24F-EEE3E4CE095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7BA-4E2B-B24F-EEE3E4CE095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7BA-4E2B-B24F-EEE3E4CE095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7BA-4E2B-B24F-EEE3E4CE095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7BA-4E2B-B24F-EEE3E4CE09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Bakalaura līmeņa studijas</c:v>
                </c:pt>
                <c:pt idx="1">
                  <c:v>2.līmeņa profesionālā augstākā</c:v>
                </c:pt>
                <c:pt idx="2">
                  <c:v>Maģistra līmeņa studijas</c:v>
                </c:pt>
                <c:pt idx="3">
                  <c:v>Doktora līmeņa studijas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</c:v>
                </c:pt>
                <c:pt idx="1">
                  <c:v>32</c:v>
                </c:pt>
                <c:pt idx="2">
                  <c:v>23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7BA-4E2B-B24F-EEE3E4CE09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Tiesību zinātnes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5B-4696-A241-B07F5052C2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Citas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5B-4696-A241-B07F5052C2B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Veterinārija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5B-4696-A241-B07F5052C2B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Ekonomika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5B-4696-A241-B07F5052C2B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Humanitārās zinātnes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5B-4696-A241-B07F5052C2B7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Komerczinības un administrēšana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5B-4696-A241-B07F5052C2B7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Datorzinātnes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5B-4696-A241-B07F5052C2B7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Veselības aprūpe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Skaits</c:v>
                </c:pt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35B-4696-A241-B07F5052C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5078432"/>
        <c:axId val="785072672"/>
      </c:barChart>
      <c:catAx>
        <c:axId val="7850784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85072672"/>
        <c:crosses val="autoZero"/>
        <c:auto val="1"/>
        <c:lblAlgn val="ctr"/>
        <c:lblOffset val="100"/>
        <c:noMultiLvlLbl val="0"/>
      </c:catAx>
      <c:valAx>
        <c:axId val="785072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785078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8.5027136438453652E-2"/>
          <c:w val="0.26270395888014003"/>
          <c:h val="0.7781745184394323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4876800" y="2819400"/>
            <a:ext cx="6694170" cy="3276600"/>
          </a:xfrm>
          <a:prstGeom prst="rect">
            <a:avLst/>
          </a:prstGeom>
        </p:spPr>
        <p:txBody>
          <a:bodyPr wrap="square" lIns="0" tIns="31115" rIns="0" bIns="0" rtlCol="0">
            <a:noAutofit/>
          </a:bodyPr>
          <a:lstStyle/>
          <a:p>
            <a:pPr marR="42216" algn="ctr">
              <a:lnSpc>
                <a:spcPts val="4900"/>
              </a:lnSpc>
            </a:pP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Latvijas valsts stipendiju konkursa rezultāti 2024./2025.</a:t>
            </a:r>
          </a:p>
          <a:p>
            <a:pPr marR="42216" algn="ctr">
              <a:lnSpc>
                <a:spcPts val="4900"/>
              </a:lnSpc>
            </a:pPr>
            <a:r>
              <a:rPr lang="lv-LV" sz="4800" spc="-3" dirty="0">
                <a:solidFill>
                  <a:srgbClr val="A6A6A6"/>
                </a:solidFill>
                <a:latin typeface="Calibri"/>
                <a:cs typeface="Calibri"/>
              </a:rPr>
              <a:t>akadēmiskais gads</a:t>
            </a:r>
            <a:endParaRPr lang="lv-LV"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600200" y="393412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spc="-7" dirty="0">
                <a:solidFill>
                  <a:srgbClr val="A6A6A6"/>
                </a:solidFill>
                <a:latin typeface="Calibri"/>
                <a:cs typeface="Calibri"/>
              </a:rPr>
              <a:t>Latvijas valsts stipendijām izmantotie finanšu līdzekļi, EUR</a:t>
            </a:r>
            <a:endParaRPr lang="lv-LV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8A34A06-B8C4-B048-68F3-E352EA9275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2943582"/>
              </p:ext>
            </p:extLst>
          </p:nvPr>
        </p:nvGraphicFramePr>
        <p:xfrm>
          <a:off x="1600200" y="1600200"/>
          <a:ext cx="9525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496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600200" y="349125"/>
            <a:ext cx="998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spc="-7" dirty="0">
                <a:solidFill>
                  <a:srgbClr val="A6A6A6"/>
                </a:solidFill>
                <a:latin typeface="Calibri"/>
                <a:cs typeface="Calibri"/>
              </a:rPr>
              <a:t>Pārskats par piešķirtajām Latvijas valsts studiju stipendijām</a:t>
            </a:r>
            <a:endParaRPr lang="lv-LV" sz="3200" dirty="0">
              <a:latin typeface="Calibri"/>
              <a:cs typeface="Calibri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22D023F-BCEB-1B23-CA46-17A8223646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4992134"/>
              </p:ext>
            </p:extLst>
          </p:nvPr>
        </p:nvGraphicFramePr>
        <p:xfrm>
          <a:off x="609600" y="1283025"/>
          <a:ext cx="10038104" cy="4856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357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-1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990600" y="349125"/>
            <a:ext cx="1059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spc="-4" dirty="0">
                <a:solidFill>
                  <a:srgbClr val="A6A6A6"/>
                </a:solidFill>
                <a:latin typeface="Calibri"/>
                <a:cs typeface="Calibri"/>
              </a:rPr>
              <a:t>Piešķirto stipendiju studijām sadalījums pa augstskolām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EC5D0E5-A380-8562-C3BC-D5A6DA75A7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2409693"/>
              </p:ext>
            </p:extLst>
          </p:nvPr>
        </p:nvGraphicFramePr>
        <p:xfrm>
          <a:off x="838200" y="1447800"/>
          <a:ext cx="9982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088EC6A-4CC2-A1F4-B99E-5E0EAC2CA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731063"/>
              </p:ext>
            </p:extLst>
          </p:nvPr>
        </p:nvGraphicFramePr>
        <p:xfrm>
          <a:off x="4800600" y="5001747"/>
          <a:ext cx="5226048" cy="15397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4348">
                  <a:extLst>
                    <a:ext uri="{9D8B030D-6E8A-4147-A177-3AD203B41FA5}">
                      <a16:colId xmlns:a16="http://schemas.microsoft.com/office/drawing/2014/main" val="1623636807"/>
                    </a:ext>
                  </a:extLst>
                </a:gridCol>
                <a:gridCol w="850340">
                  <a:extLst>
                    <a:ext uri="{9D8B030D-6E8A-4147-A177-3AD203B41FA5}">
                      <a16:colId xmlns:a16="http://schemas.microsoft.com/office/drawing/2014/main" val="3183226904"/>
                    </a:ext>
                  </a:extLst>
                </a:gridCol>
                <a:gridCol w="850340">
                  <a:extLst>
                    <a:ext uri="{9D8B030D-6E8A-4147-A177-3AD203B41FA5}">
                      <a16:colId xmlns:a16="http://schemas.microsoft.com/office/drawing/2014/main" val="779016601"/>
                    </a:ext>
                  </a:extLst>
                </a:gridCol>
                <a:gridCol w="850340">
                  <a:extLst>
                    <a:ext uri="{9D8B030D-6E8A-4147-A177-3AD203B41FA5}">
                      <a16:colId xmlns:a16="http://schemas.microsoft.com/office/drawing/2014/main" val="1085559351"/>
                    </a:ext>
                  </a:extLst>
                </a:gridCol>
                <a:gridCol w="850340">
                  <a:extLst>
                    <a:ext uri="{9D8B030D-6E8A-4147-A177-3AD203B41FA5}">
                      <a16:colId xmlns:a16="http://schemas.microsoft.com/office/drawing/2014/main" val="835923966"/>
                    </a:ext>
                  </a:extLst>
                </a:gridCol>
                <a:gridCol w="850340">
                  <a:extLst>
                    <a:ext uri="{9D8B030D-6E8A-4147-A177-3AD203B41FA5}">
                      <a16:colId xmlns:a16="http://schemas.microsoft.com/office/drawing/2014/main" val="690617943"/>
                    </a:ext>
                  </a:extLst>
                </a:gridCol>
              </a:tblGrid>
              <a:tr h="30795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Turība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v-LV" sz="1200" u="none" strike="noStrike" dirty="0">
                          <a:effectLst/>
                        </a:rPr>
                        <a:t>LBTU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40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SSE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DU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TSI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03866574"/>
                  </a:ext>
                </a:extLst>
              </a:tr>
              <a:tr h="307957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2021./2022.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3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2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2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1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 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425441"/>
                  </a:ext>
                </a:extLst>
              </a:tr>
              <a:tr h="307957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2022./2023.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8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1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2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1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534308"/>
                  </a:ext>
                </a:extLst>
              </a:tr>
              <a:tr h="307957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2023./2024.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7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3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u="none" strike="noStrike" dirty="0">
                          <a:effectLst/>
                        </a:rPr>
                        <a:t>3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45477"/>
                  </a:ext>
                </a:extLst>
              </a:tr>
              <a:tr h="307957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u="none" strike="noStrike" dirty="0">
                          <a:effectLst/>
                        </a:rPr>
                        <a:t>2024./2025.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4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5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6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4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41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121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10886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304800" y="228600"/>
            <a:ext cx="1173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b="0" i="0" u="none" strike="noStrike" baseline="0" dirty="0">
                <a:solidFill>
                  <a:srgbClr val="A6A6A6"/>
                </a:solidFill>
                <a:latin typeface="Calibri" panose="020F0502020204030204" pitchFamily="34" charset="0"/>
              </a:rPr>
              <a:t>Latvijas valsts stipendiju studijām sadalījums pa studiju līmeņiem</a:t>
            </a:r>
            <a:endParaRPr lang="lv-LV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320C326-774A-517E-D70A-A1FC978E18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2365909"/>
              </p:ext>
            </p:extLst>
          </p:nvPr>
        </p:nvGraphicFramePr>
        <p:xfrm>
          <a:off x="1447800" y="1624088"/>
          <a:ext cx="8458200" cy="462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11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5">
            <a:extLst>
              <a:ext uri="{FF2B5EF4-FFF2-40B4-BE49-F238E27FC236}">
                <a16:creationId xmlns:a16="http://schemas.microsoft.com/office/drawing/2014/main" id="{3416E971-2524-743D-2348-4AB4094B0A31}"/>
              </a:ext>
            </a:extLst>
          </p:cNvPr>
          <p:cNvSpPr/>
          <p:nvPr/>
        </p:nvSpPr>
        <p:spPr>
          <a:xfrm>
            <a:off x="0" y="10886"/>
            <a:ext cx="12268200" cy="70104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D01DA-13F0-FD5D-F1EC-4C98A9913784}"/>
              </a:ext>
            </a:extLst>
          </p:cNvPr>
          <p:cNvSpPr txBox="1"/>
          <p:nvPr/>
        </p:nvSpPr>
        <p:spPr>
          <a:xfrm>
            <a:off x="1828800" y="32657"/>
            <a:ext cx="975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Latvijas valsts </a:t>
            </a:r>
            <a:r>
              <a:rPr lang="en-US" sz="3200" spc="-4" dirty="0" err="1">
                <a:solidFill>
                  <a:srgbClr val="A6A6A6"/>
                </a:solidFill>
                <a:latin typeface="Calibri"/>
                <a:cs typeface="Calibri"/>
              </a:rPr>
              <a:t>stipendiju</a:t>
            </a:r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lang="en-US" sz="3200" spc="-4" dirty="0" err="1">
                <a:solidFill>
                  <a:srgbClr val="A6A6A6"/>
                </a:solidFill>
                <a:latin typeface="Calibri"/>
                <a:cs typeface="Calibri"/>
              </a:rPr>
              <a:t>studijām</a:t>
            </a:r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lang="en-US" sz="3200" spc="-4" dirty="0" err="1">
                <a:solidFill>
                  <a:srgbClr val="A6A6A6"/>
                </a:solidFill>
                <a:latin typeface="Calibri"/>
                <a:cs typeface="Calibri"/>
              </a:rPr>
              <a:t>sadalījums</a:t>
            </a:r>
            <a:r>
              <a:rPr lang="en-US" sz="3200" spc="-4" dirty="0">
                <a:solidFill>
                  <a:srgbClr val="A6A6A6"/>
                </a:solidFill>
                <a:latin typeface="Calibri"/>
                <a:cs typeface="Calibri"/>
              </a:rPr>
              <a:t> pa </a:t>
            </a:r>
            <a:r>
              <a:rPr lang="en-US" sz="3200" spc="-4" dirty="0" err="1">
                <a:solidFill>
                  <a:srgbClr val="A6A6A6"/>
                </a:solidFill>
                <a:latin typeface="Calibri"/>
                <a:cs typeface="Calibri"/>
              </a:rPr>
              <a:t>nozarēm</a:t>
            </a:r>
            <a:endParaRPr lang="en-US" sz="3200" spc="-4" dirty="0">
              <a:solidFill>
                <a:srgbClr val="A6A6A6"/>
              </a:solidFill>
              <a:latin typeface="Calibri"/>
              <a:cs typeface="Calibri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03114F7-52AE-9B2A-5853-5091C2A9C0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917919"/>
              </p:ext>
            </p:extLst>
          </p:nvPr>
        </p:nvGraphicFramePr>
        <p:xfrm>
          <a:off x="152400" y="1524000"/>
          <a:ext cx="10972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3212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134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Indira Balcere</dc:creator>
  <cp:lastModifiedBy>Indira Balcere</cp:lastModifiedBy>
  <cp:revision>27</cp:revision>
  <dcterms:modified xsi:type="dcterms:W3CDTF">2025-01-22T07:48:09Z</dcterms:modified>
</cp:coreProperties>
</file>