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256" r:id="rId2"/>
    <p:sldId id="409" r:id="rId3"/>
    <p:sldId id="407" r:id="rId4"/>
    <p:sldId id="404" r:id="rId5"/>
    <p:sldId id="408" r:id="rId6"/>
    <p:sldId id="264" r:id="rId7"/>
    <p:sldId id="399" r:id="rId8"/>
    <p:sldId id="333" r:id="rId9"/>
    <p:sldId id="334" r:id="rId10"/>
    <p:sldId id="275" r:id="rId11"/>
    <p:sldId id="273" r:id="rId12"/>
    <p:sldId id="274" r:id="rId13"/>
    <p:sldId id="414" r:id="rId14"/>
    <p:sldId id="276" r:id="rId15"/>
    <p:sldId id="277" r:id="rId16"/>
    <p:sldId id="297" r:id="rId17"/>
    <p:sldId id="278" r:id="rId18"/>
    <p:sldId id="406" r:id="rId19"/>
    <p:sldId id="284" r:id="rId20"/>
    <p:sldId id="285" r:id="rId21"/>
    <p:sldId id="400" r:id="rId22"/>
    <p:sldId id="290" r:id="rId23"/>
    <p:sldId id="410" r:id="rId24"/>
    <p:sldId id="412" r:id="rId25"/>
    <p:sldId id="413" r:id="rId26"/>
    <p:sldId id="280" r:id="rId27"/>
    <p:sldId id="296" r:id="rId28"/>
    <p:sldId id="279" r:id="rId29"/>
    <p:sldId id="295" r:id="rId30"/>
    <p:sldId id="402" r:id="rId31"/>
    <p:sldId id="294" r:id="rId32"/>
    <p:sldId id="281" r:id="rId33"/>
    <p:sldId id="401" r:id="rId34"/>
    <p:sldId id="288" r:id="rId35"/>
    <p:sldId id="286" r:id="rId36"/>
    <p:sldId id="403" r:id="rId37"/>
    <p:sldId id="291" r:id="rId38"/>
    <p:sldId id="292" r:id="rId39"/>
    <p:sldId id="293" r:id="rId40"/>
    <p:sldId id="289" r:id="rId41"/>
  </p:sldIdLst>
  <p:sldSz cx="9144000" cy="6858000" type="screen4x3"/>
  <p:notesSz cx="6797675" cy="9928225"/>
  <p:defaultTextStyle>
    <a:defPPr>
      <a:defRPr lang="lv-LV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4E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>
        <p:scale>
          <a:sx n="75" d="100"/>
          <a:sy n="75" d="100"/>
        </p:scale>
        <p:origin x="564" y="-6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8" d="100"/>
          <a:sy n="78" d="100"/>
        </p:scale>
        <p:origin x="397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\\192.168.200.100\shares$\KAD\SSPN\NORDPLUS\2018-2022\2022\Seminari\04_Kons_sem_Adult2022_27.09.22\N+_fin_sadal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9.2860394348239672E-2"/>
          <c:y val="0.11805555555555555"/>
          <c:w val="0.81933929985507026"/>
          <c:h val="0.77314814814814814"/>
        </c:manualLayout>
      </c:layout>
      <c:pie3DChart>
        <c:varyColors val="1"/>
        <c:ser>
          <c:idx val="0"/>
          <c:order val="0"/>
          <c:explosion val="21"/>
          <c:dPt>
            <c:idx val="0"/>
            <c:bubble3D val="0"/>
            <c:explosion val="51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27ED-4D7B-A529-8FA9EC369325}"/>
              </c:ext>
            </c:extLst>
          </c:dPt>
          <c:dPt>
            <c:idx val="1"/>
            <c:bubble3D val="0"/>
            <c:explosion val="19"/>
            <c:spPr>
              <a:solidFill>
                <a:srgbClr val="FFC00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27ED-4D7B-A529-8FA9EC369325}"/>
              </c:ext>
            </c:extLst>
          </c:dPt>
          <c:dPt>
            <c:idx val="2"/>
            <c:bubble3D val="0"/>
            <c:spPr>
              <a:solidFill>
                <a:srgbClr val="00B05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27ED-4D7B-A529-8FA9EC369325}"/>
              </c:ext>
            </c:extLst>
          </c:dPt>
          <c:dPt>
            <c:idx val="3"/>
            <c:bubble3D val="0"/>
            <c:spPr>
              <a:solidFill>
                <a:schemeClr val="bg2">
                  <a:lumMod val="75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27ED-4D7B-A529-8FA9EC369325}"/>
              </c:ext>
            </c:extLst>
          </c:dPt>
          <c:dPt>
            <c:idx val="4"/>
            <c:bubble3D val="0"/>
            <c:spPr>
              <a:solidFill>
                <a:srgbClr val="FF660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27ED-4D7B-A529-8FA9EC369325}"/>
              </c:ext>
            </c:extLst>
          </c:dPt>
          <c:dPt>
            <c:idx val="5"/>
            <c:bubble3D val="0"/>
            <c:spPr>
              <a:gradFill flip="none" rotWithShape="1">
                <a:gsLst>
                  <a:gs pos="0">
                    <a:srgbClr val="FF0000">
                      <a:tint val="66000"/>
                      <a:satMod val="160000"/>
                    </a:srgbClr>
                  </a:gs>
                  <a:gs pos="50000">
                    <a:srgbClr val="FF0000">
                      <a:tint val="44500"/>
                      <a:satMod val="160000"/>
                    </a:srgbClr>
                  </a:gs>
                  <a:gs pos="100000">
                    <a:srgbClr val="FF0000">
                      <a:tint val="23500"/>
                      <a:satMod val="160000"/>
                    </a:srgbClr>
                  </a:gs>
                </a:gsLst>
                <a:lin ang="2700000" scaled="1"/>
                <a:tileRect/>
              </a:gra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27ED-4D7B-A529-8FA9EC369325}"/>
              </c:ext>
            </c:extLst>
          </c:dPt>
          <c:dLbls>
            <c:dLbl>
              <c:idx val="0"/>
              <c:layout>
                <c:manualLayout>
                  <c:x val="-1.5444116360454943E-2"/>
                  <c:y val="-6.6691455234762317E-2"/>
                </c:manualLayout>
              </c:layout>
              <c:tx>
                <c:rich>
                  <a:bodyPr/>
                  <a:lstStyle/>
                  <a:p>
                    <a:r>
                      <a:rPr lang="en-US" baseline="0" dirty="0" err="1"/>
                      <a:t>Augstākā</a:t>
                    </a:r>
                    <a:r>
                      <a:rPr lang="en-US" baseline="0" dirty="0"/>
                      <a:t>s </a:t>
                    </a:r>
                    <a:r>
                      <a:rPr lang="en-US" baseline="0" dirty="0" err="1"/>
                      <a:t>izglītība</a:t>
                    </a:r>
                    <a:r>
                      <a:rPr lang="en-US" baseline="0" dirty="0"/>
                      <a:t>s </a:t>
                    </a:r>
                    <a:fld id="{CA0A2AD7-C182-422B-A5ED-01E967699CF9}" type="PERCENTAGE">
                      <a:rPr lang="en-US" baseline="0" smtClean="0"/>
                      <a:pPr/>
                      <a:t>[PERCENTAGE]</a:t>
                    </a:fld>
                    <a:endParaRPr lang="en-US" baseline="0" dirty="0"/>
                  </a:p>
                </c:rich>
              </c:tx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27ED-4D7B-A529-8FA9EC369325}"/>
                </c:ext>
              </c:extLst>
            </c:dLbl>
            <c:dLbl>
              <c:idx val="1"/>
              <c:layout>
                <c:manualLayout>
                  <c:x val="-4.3218066491688592E-2"/>
                  <c:y val="7.3373797025371834E-2"/>
                </c:manualLayout>
              </c:layout>
              <c:tx>
                <c:rich>
                  <a:bodyPr/>
                  <a:lstStyle/>
                  <a:p>
                    <a:r>
                      <a:rPr lang="en-US" sz="2200" baseline="0" dirty="0" err="1">
                        <a:solidFill>
                          <a:srgbClr val="00B050"/>
                        </a:solidFill>
                      </a:rPr>
                      <a:t>Jauniešu</a:t>
                    </a:r>
                    <a:r>
                      <a:rPr lang="en-US" sz="2200" baseline="0" dirty="0">
                        <a:solidFill>
                          <a:srgbClr val="00B050"/>
                        </a:solidFill>
                      </a:rPr>
                      <a:t> </a:t>
                    </a:r>
                    <a:fld id="{A6945E89-9055-45A3-8650-051DEBC54CED}" type="PERCENTAGE">
                      <a:rPr lang="en-US" sz="2200" baseline="0" smtClean="0">
                        <a:solidFill>
                          <a:srgbClr val="00B050"/>
                        </a:solidFill>
                      </a:rPr>
                      <a:pPr/>
                      <a:t>[PERCENTAGE]</a:t>
                    </a:fld>
                    <a:endParaRPr lang="en-US" sz="2200" baseline="0" dirty="0">
                      <a:solidFill>
                        <a:srgbClr val="00B050"/>
                      </a:solidFill>
                    </a:endParaRPr>
                  </a:p>
                </c:rich>
              </c:tx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27ED-4D7B-A529-8FA9EC369325}"/>
                </c:ext>
              </c:extLst>
            </c:dLbl>
            <c:dLbl>
              <c:idx val="2"/>
              <c:layout>
                <c:manualLayout>
                  <c:x val="-1.2812499439523214E-2"/>
                  <c:y val="-0.2044163423895953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500" b="1" i="0" u="none" strike="noStrike" kern="1200" baseline="0">
                        <a:solidFill>
                          <a:srgbClr val="002060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+mn-cs"/>
                      </a:defRPr>
                    </a:pPr>
                    <a:r>
                      <a:rPr lang="en-US" baseline="0" dirty="0" err="1"/>
                      <a:t>Pieaugušo</a:t>
                    </a:r>
                    <a:r>
                      <a:rPr lang="en-US" baseline="0" dirty="0"/>
                      <a:t> </a:t>
                    </a:r>
                    <a:r>
                      <a:rPr lang="en-US" baseline="0" dirty="0" err="1"/>
                      <a:t>izglītības</a:t>
                    </a:r>
                    <a:fld id="{E3ACF952-169C-4EF7-AFA7-F374239A88C4}" type="PERCENTAGE">
                      <a:rPr lang="en-US" baseline="0" smtClean="0"/>
                      <a:pPr>
                        <a:defRPr sz="1500" b="1">
                          <a:solidFill>
                            <a:srgbClr val="00206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defRPr>
                      </a:pPr>
                      <a:t>[PERCENTAGE]</a:t>
                    </a:fld>
                    <a:endParaRPr lang="en-US" baseline="0" dirty="0" err="1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500" b="1" i="0" u="none" strike="noStrike" kern="1200" baseline="0">
                      <a:solidFill>
                        <a:srgbClr val="002060"/>
                      </a:solidFill>
                      <a:latin typeface="Verdana" panose="020B0604030504040204" pitchFamily="34" charset="0"/>
                      <a:ea typeface="Verdana" panose="020B0604030504040204" pitchFamily="34" charset="0"/>
                      <a:cs typeface="+mn-cs"/>
                    </a:defRPr>
                  </a:pPr>
                  <a:endParaRPr lang="ru-RU"/>
                </a:p>
              </c:txPr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7653046034424932"/>
                      <c:h val="0.1478566385328487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27ED-4D7B-A529-8FA9EC369325}"/>
                </c:ext>
              </c:extLst>
            </c:dLbl>
            <c:dLbl>
              <c:idx val="3"/>
              <c:layout>
                <c:manualLayout>
                  <c:x val="0"/>
                  <c:y val="-8.6944305535377298E-2"/>
                </c:manualLayout>
              </c:layout>
              <c:tx>
                <c:rich>
                  <a:bodyPr/>
                  <a:lstStyle/>
                  <a:p>
                    <a:r>
                      <a:rPr lang="en-US" baseline="0" dirty="0" err="1"/>
                      <a:t>Horizontālā</a:t>
                    </a:r>
                    <a:r>
                      <a:rPr lang="en-US" baseline="0" dirty="0"/>
                      <a:t> </a:t>
                    </a:r>
                    <a:fld id="{F51C26EF-5815-4A31-8CB8-A90C8B6A06BF}" type="PERCENTAGE">
                      <a:rPr lang="en-US" baseline="0" smtClean="0"/>
                      <a:pPr/>
                      <a:t>[PERCENTAGE]</a:t>
                    </a:fld>
                    <a:endParaRPr lang="en-US" baseline="0" dirty="0"/>
                  </a:p>
                </c:rich>
              </c:tx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27ED-4D7B-A529-8FA9EC369325}"/>
                </c:ext>
              </c:extLst>
            </c:dLbl>
            <c:dLbl>
              <c:idx val="4"/>
              <c:layout>
                <c:manualLayout>
                  <c:x val="-7.7018263342082241E-2"/>
                  <c:y val="-9.500947798191893E-2"/>
                </c:manualLayout>
              </c:layout>
              <c:tx>
                <c:rich>
                  <a:bodyPr/>
                  <a:lstStyle/>
                  <a:p>
                    <a:r>
                      <a:rPr lang="lv-LV" dirty="0"/>
                      <a:t>Ziemeļvalstu valodas</a:t>
                    </a:r>
                    <a:r>
                      <a:rPr lang="lv-LV" baseline="0" dirty="0"/>
                      <a:t>
</a:t>
                    </a:r>
                    <a:fld id="{BA90B127-C0C5-45FF-93E1-7C44F0F4E8A0}" type="PERCENTAGE">
                      <a:rPr lang="en-US" baseline="0"/>
                      <a:pPr/>
                      <a:t>[PERCENTAGE]</a:t>
                    </a:fld>
                    <a:endParaRPr lang="lv-LV" baseline="0" dirty="0"/>
                  </a:p>
                </c:rich>
              </c:tx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27ED-4D7B-A529-8FA9EC369325}"/>
                </c:ext>
              </c:extLst>
            </c:dLbl>
            <c:dLbl>
              <c:idx val="5"/>
              <c:layout>
                <c:manualLayout>
                  <c:x val="0.16138150163753848"/>
                  <c:y val="9.7899890704562013E-8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rgbClr val="FF0000"/>
                        </a:solidFill>
                      </a:rPr>
                      <a:t>NORDPLUS</a:t>
                    </a:r>
                    <a:r>
                      <a:rPr lang="en-US" baseline="0" dirty="0">
                        <a:solidFill>
                          <a:srgbClr val="FF0000"/>
                        </a:solidFill>
                      </a:rPr>
                      <a:t> </a:t>
                    </a:r>
                    <a:r>
                      <a:rPr lang="en-US" dirty="0">
                        <a:solidFill>
                          <a:srgbClr val="FF0000"/>
                        </a:solidFill>
                      </a:rPr>
                      <a:t>ADMINISTRĀCIJA</a:t>
                    </a:r>
                    <a:r>
                      <a:rPr lang="en-US" baseline="0" dirty="0"/>
                      <a:t>
</a:t>
                    </a:r>
                    <a:fld id="{F2C7CCFA-C125-44D0-8117-DC5FCB125810}" type="PERCENTAGE">
                      <a:rPr lang="en-US" baseline="0" smtClean="0"/>
                      <a:pPr/>
                      <a:t>[PERCENTAGE]</a:t>
                    </a:fld>
                    <a:endParaRPr lang="en-US" baseline="0" dirty="0"/>
                  </a:p>
                </c:rich>
              </c:tx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8159890829585582"/>
                      <c:h val="0.20041666666666666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B-27ED-4D7B-A529-8FA9EC36932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rgbClr val="002060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+mn-cs"/>
                  </a:defRPr>
                </a:pPr>
                <a:endParaRPr lang="ru-RU"/>
              </a:p>
            </c:txPr>
            <c:showLegendKey val="1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Sheet2!$A$1:$A$6</c:f>
              <c:strCache>
                <c:ptCount val="6"/>
                <c:pt idx="0">
                  <c:v>Higher Education -  </c:v>
                </c:pt>
                <c:pt idx="1">
                  <c:v>Junior</c:v>
                </c:pt>
                <c:pt idx="2">
                  <c:v>Adult Education </c:v>
                </c:pt>
                <c:pt idx="3">
                  <c:v>Horizontal</c:v>
                </c:pt>
                <c:pt idx="4">
                  <c:v>Nordic Languages</c:v>
                </c:pt>
                <c:pt idx="5">
                  <c:v>ADMINISTRATION</c:v>
                </c:pt>
              </c:strCache>
            </c:strRef>
          </c:cat>
          <c:val>
            <c:numRef>
              <c:f>Sheet2!$B$1:$B$6</c:f>
              <c:numCache>
                <c:formatCode>General</c:formatCode>
                <c:ptCount val="6"/>
                <c:pt idx="0">
                  <c:v>35.700000000000003</c:v>
                </c:pt>
                <c:pt idx="1">
                  <c:v>26</c:v>
                </c:pt>
                <c:pt idx="2">
                  <c:v>10.5</c:v>
                </c:pt>
                <c:pt idx="3">
                  <c:v>8.8000000000000007</c:v>
                </c:pt>
                <c:pt idx="4">
                  <c:v>6</c:v>
                </c:pt>
                <c:pt idx="5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27ED-4D7B-A529-8FA9EC36932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4476891-8B15-45C4-B794-C95096B19BD6}" type="doc">
      <dgm:prSet loTypeId="urn:microsoft.com/office/officeart/2011/layout/Tab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C575567-0B68-44A5-8151-90F0D7374D1E}">
      <dgm:prSet phldrT="[Text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lv-LV" sz="2200" b="1" dirty="0">
              <a:solidFill>
                <a:schemeClr val="accent1">
                  <a:lumMod val="50000"/>
                </a:schemeClr>
              </a:solidFill>
            </a:rPr>
            <a:t>Mobilitātes projekti</a:t>
          </a:r>
          <a:endParaRPr lang="en-US" sz="2200" b="1" dirty="0">
            <a:solidFill>
              <a:schemeClr val="accent1">
                <a:lumMod val="50000"/>
              </a:schemeClr>
            </a:solidFill>
          </a:endParaRPr>
        </a:p>
      </dgm:t>
    </dgm:pt>
    <dgm:pt modelId="{61565E8B-BF30-4D2A-BE88-2A524EAF4133}" type="parTrans" cxnId="{45DBADCF-A992-4803-AE6C-C38F33AB57B2}">
      <dgm:prSet/>
      <dgm:spPr/>
      <dgm:t>
        <a:bodyPr/>
        <a:lstStyle/>
        <a:p>
          <a:endParaRPr lang="en-US" sz="2200"/>
        </a:p>
      </dgm:t>
    </dgm:pt>
    <dgm:pt modelId="{C97FB154-C025-4618-8108-CA81C1371E78}" type="sibTrans" cxnId="{45DBADCF-A992-4803-AE6C-C38F33AB57B2}">
      <dgm:prSet/>
      <dgm:spPr/>
      <dgm:t>
        <a:bodyPr/>
        <a:lstStyle/>
        <a:p>
          <a:endParaRPr lang="en-US" sz="2200"/>
        </a:p>
      </dgm:t>
    </dgm:pt>
    <dgm:pt modelId="{2154EC92-6924-4E3C-A707-3B6C6FDEA251}">
      <dgm:prSet phldrT="[Text]" custT="1"/>
      <dgm:spPr/>
      <dgm:t>
        <a:bodyPr/>
        <a:lstStyle/>
        <a:p>
          <a:pPr algn="l"/>
          <a:r>
            <a:rPr lang="lv-LV" sz="2200" dirty="0">
              <a:solidFill>
                <a:schemeClr val="accent1">
                  <a:lumMod val="50000"/>
                </a:schemeClr>
              </a:solidFill>
            </a:rPr>
            <a:t>Partneru pedagoģiskā personāla un izglītojamo pieredzes apmaiņas braucieni, sagatavošanas vizītes projektu pieteikumu izstrādei, pedagoģisko un administratīvo darbinieku studiju vizītes </a:t>
          </a:r>
        </a:p>
        <a:p>
          <a:pPr algn="l"/>
          <a:endParaRPr lang="lv-LV" sz="2200" dirty="0">
            <a:solidFill>
              <a:schemeClr val="accent1">
                <a:lumMod val="50000"/>
              </a:schemeClr>
            </a:solidFill>
          </a:endParaRPr>
        </a:p>
        <a:p>
          <a:pPr algn="l"/>
          <a:endParaRPr lang="en-US" sz="2200" dirty="0"/>
        </a:p>
      </dgm:t>
    </dgm:pt>
    <dgm:pt modelId="{F9710302-C05F-4C1D-B9C0-19D8B7A19CD1}" type="parTrans" cxnId="{100887A1-0874-44D1-99C1-CC6BD2E2899F}">
      <dgm:prSet/>
      <dgm:spPr/>
      <dgm:t>
        <a:bodyPr/>
        <a:lstStyle/>
        <a:p>
          <a:endParaRPr lang="en-US" sz="2200"/>
        </a:p>
      </dgm:t>
    </dgm:pt>
    <dgm:pt modelId="{2B2FB635-AA53-412B-86EC-7AA990E0DF0D}" type="sibTrans" cxnId="{100887A1-0874-44D1-99C1-CC6BD2E2899F}">
      <dgm:prSet/>
      <dgm:spPr/>
      <dgm:t>
        <a:bodyPr/>
        <a:lstStyle/>
        <a:p>
          <a:endParaRPr lang="en-US" sz="2200"/>
        </a:p>
      </dgm:t>
    </dgm:pt>
    <dgm:pt modelId="{B0325429-59A4-43D5-A65D-0D0382FB2D3B}">
      <dgm:prSet phldrT="[Text]" custT="1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r>
            <a:rPr lang="lv-LV" sz="2200" b="1" dirty="0">
              <a:solidFill>
                <a:schemeClr val="accent1">
                  <a:lumMod val="50000"/>
                </a:schemeClr>
              </a:solidFill>
            </a:rPr>
            <a:t>Attīstības projekti, tai skaitā sadarbības tīkli</a:t>
          </a:r>
          <a:endParaRPr lang="en-US" sz="2200" b="1" dirty="0">
            <a:solidFill>
              <a:schemeClr val="accent1">
                <a:lumMod val="50000"/>
              </a:schemeClr>
            </a:solidFill>
          </a:endParaRPr>
        </a:p>
      </dgm:t>
    </dgm:pt>
    <dgm:pt modelId="{AF2D0CE5-18CF-42CC-8C0A-C678EE86CA50}" type="parTrans" cxnId="{13D20D62-CBFD-4D15-ABFD-3C5542B4AFD4}">
      <dgm:prSet/>
      <dgm:spPr/>
      <dgm:t>
        <a:bodyPr/>
        <a:lstStyle/>
        <a:p>
          <a:endParaRPr lang="en-US" sz="2200"/>
        </a:p>
      </dgm:t>
    </dgm:pt>
    <dgm:pt modelId="{1D68ADF1-CEB6-4C4E-829A-23EB4382A18D}" type="sibTrans" cxnId="{13D20D62-CBFD-4D15-ABFD-3C5542B4AFD4}">
      <dgm:prSet/>
      <dgm:spPr/>
      <dgm:t>
        <a:bodyPr/>
        <a:lstStyle/>
        <a:p>
          <a:endParaRPr lang="en-US" sz="2200"/>
        </a:p>
      </dgm:t>
    </dgm:pt>
    <dgm:pt modelId="{7C031C65-A50A-4C13-9C8D-F319ED3473E3}">
      <dgm:prSet phldrT="[Text]" custT="1"/>
      <dgm:spPr/>
      <dgm:t>
        <a:bodyPr/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lv-LV" altLang="en-US" sz="2200" u="none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rPr>
            <a:t>Partneru ilgtermiņa sadarbība ar mērķi izstrādāt vai ieviest jauninājumus izglītībā - jaunas pedagoģiskās vai didaktiskās metodes, mācību programmas, un tml.</a:t>
          </a:r>
          <a:r>
            <a:rPr lang="lv-LV" altLang="lv-LV" sz="220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rPr>
            <a:t> Sadarbības tīkli - partnerības, kuru mērķis ir izveidot </a:t>
          </a:r>
          <a:r>
            <a:rPr lang="lv-LV" altLang="lv-LV" sz="2200" u="none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rPr>
            <a:t>ilgtermiņa sadarbību par vienotu tēmu izglītības jomā. </a:t>
          </a:r>
        </a:p>
        <a:p>
          <a:pPr marL="0"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200" u="none" dirty="0">
            <a:solidFill>
              <a:schemeClr val="accent1">
                <a:lumMod val="50000"/>
              </a:schemeClr>
            </a:solidFill>
          </a:endParaRPr>
        </a:p>
      </dgm:t>
    </dgm:pt>
    <dgm:pt modelId="{469CDB71-7A7B-4BB5-AA93-ED658C763D67}" type="parTrans" cxnId="{0B9DAC9A-0635-471F-9CD4-7B9EECE0E780}">
      <dgm:prSet/>
      <dgm:spPr/>
      <dgm:t>
        <a:bodyPr/>
        <a:lstStyle/>
        <a:p>
          <a:endParaRPr lang="en-US" sz="2200"/>
        </a:p>
      </dgm:t>
    </dgm:pt>
    <dgm:pt modelId="{77C34B46-F3F0-4759-A10D-8F17B4CAEB3A}" type="sibTrans" cxnId="{0B9DAC9A-0635-471F-9CD4-7B9EECE0E780}">
      <dgm:prSet/>
      <dgm:spPr/>
      <dgm:t>
        <a:bodyPr/>
        <a:lstStyle/>
        <a:p>
          <a:endParaRPr lang="en-US" sz="2200"/>
        </a:p>
      </dgm:t>
    </dgm:pt>
    <dgm:pt modelId="{F83E3057-9714-4D1B-95BF-314B53A92EB7}" type="pres">
      <dgm:prSet presAssocID="{E4476891-8B15-45C4-B794-C95096B19BD6}" presName="Name0" presStyleCnt="0">
        <dgm:presLayoutVars>
          <dgm:chMax/>
          <dgm:chPref val="3"/>
          <dgm:dir/>
          <dgm:animOne val="branch"/>
          <dgm:animLvl val="lvl"/>
        </dgm:presLayoutVars>
      </dgm:prSet>
      <dgm:spPr/>
    </dgm:pt>
    <dgm:pt modelId="{9FF58841-6947-4CD8-8555-4035BF0D7C19}" type="pres">
      <dgm:prSet presAssocID="{CC575567-0B68-44A5-8151-90F0D7374D1E}" presName="composite" presStyleCnt="0"/>
      <dgm:spPr/>
    </dgm:pt>
    <dgm:pt modelId="{061C4FB6-D6B8-4241-9655-BE8DF9067055}" type="pres">
      <dgm:prSet presAssocID="{CC575567-0B68-44A5-8151-90F0D7374D1E}" presName="FirstChild" presStyleLbl="revTx" presStyleIdx="0" presStyleCnt="2" custScaleY="144190">
        <dgm:presLayoutVars>
          <dgm:chMax val="0"/>
          <dgm:chPref val="0"/>
          <dgm:bulletEnabled val="1"/>
        </dgm:presLayoutVars>
      </dgm:prSet>
      <dgm:spPr/>
    </dgm:pt>
    <dgm:pt modelId="{973DD5CE-6032-4567-A787-D1DF2D47DBE1}" type="pres">
      <dgm:prSet presAssocID="{CC575567-0B68-44A5-8151-90F0D7374D1E}" presName="Parent" presStyleLbl="alignNode1" presStyleIdx="0" presStyleCnt="2" custScaleX="82455" custLinFactNeighborX="1988" custLinFactNeighborY="-22095">
        <dgm:presLayoutVars>
          <dgm:chMax val="3"/>
          <dgm:chPref val="3"/>
          <dgm:bulletEnabled val="1"/>
        </dgm:presLayoutVars>
      </dgm:prSet>
      <dgm:spPr/>
    </dgm:pt>
    <dgm:pt modelId="{ED8ECB8D-47A9-41D7-AE0C-67F88DA73B34}" type="pres">
      <dgm:prSet presAssocID="{CC575567-0B68-44A5-8151-90F0D7374D1E}" presName="Accent" presStyleLbl="parChTrans1D1" presStyleIdx="0" presStyleCnt="2" custLinFactY="-305556" custLinFactNeighborX="522" custLinFactNeighborY="-400000"/>
      <dgm:spPr/>
    </dgm:pt>
    <dgm:pt modelId="{76020137-1AD0-407C-9EA1-D8E9DA30694D}" type="pres">
      <dgm:prSet presAssocID="{C97FB154-C025-4618-8108-CA81C1371E78}" presName="sibTrans" presStyleCnt="0"/>
      <dgm:spPr/>
    </dgm:pt>
    <dgm:pt modelId="{938E2DBD-1AAB-42CF-A3F8-DD40C72C355C}" type="pres">
      <dgm:prSet presAssocID="{B0325429-59A4-43D5-A65D-0D0382FB2D3B}" presName="composite" presStyleCnt="0"/>
      <dgm:spPr/>
    </dgm:pt>
    <dgm:pt modelId="{18DC2ECC-B8B5-4690-B821-EBE4830FDE48}" type="pres">
      <dgm:prSet presAssocID="{B0325429-59A4-43D5-A65D-0D0382FB2D3B}" presName="FirstChild" presStyleLbl="revTx" presStyleIdx="1" presStyleCnt="2" custScaleX="97617" custScaleY="93770">
        <dgm:presLayoutVars>
          <dgm:chMax val="0"/>
          <dgm:chPref val="0"/>
          <dgm:bulletEnabled val="1"/>
        </dgm:presLayoutVars>
      </dgm:prSet>
      <dgm:spPr/>
    </dgm:pt>
    <dgm:pt modelId="{A239F5D0-E75E-40BF-B1B5-BDD90334AB85}" type="pres">
      <dgm:prSet presAssocID="{B0325429-59A4-43D5-A65D-0D0382FB2D3B}" presName="Parent" presStyleLbl="alignNode1" presStyleIdx="1" presStyleCnt="2" custScaleX="84047" custLinFactNeighborX="2784" custLinFactNeighborY="-15708">
        <dgm:presLayoutVars>
          <dgm:chMax val="3"/>
          <dgm:chPref val="3"/>
          <dgm:bulletEnabled val="1"/>
        </dgm:presLayoutVars>
      </dgm:prSet>
      <dgm:spPr/>
    </dgm:pt>
    <dgm:pt modelId="{6EF1E263-9E6B-4EDC-BC79-47615D5710FE}" type="pres">
      <dgm:prSet presAssocID="{B0325429-59A4-43D5-A65D-0D0382FB2D3B}" presName="Accent" presStyleLbl="parChTrans1D1" presStyleIdx="1" presStyleCnt="2"/>
      <dgm:spPr/>
    </dgm:pt>
  </dgm:ptLst>
  <dgm:cxnLst>
    <dgm:cxn modelId="{A51BCD07-94FC-4768-A00E-553B6D097EF1}" type="presOf" srcId="{B0325429-59A4-43D5-A65D-0D0382FB2D3B}" destId="{A239F5D0-E75E-40BF-B1B5-BDD90334AB85}" srcOrd="0" destOrd="0" presId="urn:microsoft.com/office/officeart/2011/layout/TabList"/>
    <dgm:cxn modelId="{C65AAD0A-18C3-4A14-8414-38A1E0812638}" type="presOf" srcId="{2154EC92-6924-4E3C-A707-3B6C6FDEA251}" destId="{061C4FB6-D6B8-4241-9655-BE8DF9067055}" srcOrd="0" destOrd="0" presId="urn:microsoft.com/office/officeart/2011/layout/TabList"/>
    <dgm:cxn modelId="{13D20D62-CBFD-4D15-ABFD-3C5542B4AFD4}" srcId="{E4476891-8B15-45C4-B794-C95096B19BD6}" destId="{B0325429-59A4-43D5-A65D-0D0382FB2D3B}" srcOrd="1" destOrd="0" parTransId="{AF2D0CE5-18CF-42CC-8C0A-C678EE86CA50}" sibTransId="{1D68ADF1-CEB6-4C4E-829A-23EB4382A18D}"/>
    <dgm:cxn modelId="{AEB72587-E346-4D64-83CA-700E6C4AC69F}" type="presOf" srcId="{E4476891-8B15-45C4-B794-C95096B19BD6}" destId="{F83E3057-9714-4D1B-95BF-314B53A92EB7}" srcOrd="0" destOrd="0" presId="urn:microsoft.com/office/officeart/2011/layout/TabList"/>
    <dgm:cxn modelId="{0B9DAC9A-0635-471F-9CD4-7B9EECE0E780}" srcId="{B0325429-59A4-43D5-A65D-0D0382FB2D3B}" destId="{7C031C65-A50A-4C13-9C8D-F319ED3473E3}" srcOrd="0" destOrd="0" parTransId="{469CDB71-7A7B-4BB5-AA93-ED658C763D67}" sibTransId="{77C34B46-F3F0-4759-A10D-8F17B4CAEB3A}"/>
    <dgm:cxn modelId="{100887A1-0874-44D1-99C1-CC6BD2E2899F}" srcId="{CC575567-0B68-44A5-8151-90F0D7374D1E}" destId="{2154EC92-6924-4E3C-A707-3B6C6FDEA251}" srcOrd="0" destOrd="0" parTransId="{F9710302-C05F-4C1D-B9C0-19D8B7A19CD1}" sibTransId="{2B2FB635-AA53-412B-86EC-7AA990E0DF0D}"/>
    <dgm:cxn modelId="{45DBADCF-A992-4803-AE6C-C38F33AB57B2}" srcId="{E4476891-8B15-45C4-B794-C95096B19BD6}" destId="{CC575567-0B68-44A5-8151-90F0D7374D1E}" srcOrd="0" destOrd="0" parTransId="{61565E8B-BF30-4D2A-BE88-2A524EAF4133}" sibTransId="{C97FB154-C025-4618-8108-CA81C1371E78}"/>
    <dgm:cxn modelId="{3977CAD1-90D0-4B4A-AE5C-1A793750589F}" type="presOf" srcId="{7C031C65-A50A-4C13-9C8D-F319ED3473E3}" destId="{18DC2ECC-B8B5-4690-B821-EBE4830FDE48}" srcOrd="0" destOrd="0" presId="urn:microsoft.com/office/officeart/2011/layout/TabList"/>
    <dgm:cxn modelId="{B60B42F2-065B-4258-8A05-2E971E459F32}" type="presOf" srcId="{CC575567-0B68-44A5-8151-90F0D7374D1E}" destId="{973DD5CE-6032-4567-A787-D1DF2D47DBE1}" srcOrd="0" destOrd="0" presId="urn:microsoft.com/office/officeart/2011/layout/TabList"/>
    <dgm:cxn modelId="{D344A330-C842-476D-8B44-4DC46692918B}" type="presParOf" srcId="{F83E3057-9714-4D1B-95BF-314B53A92EB7}" destId="{9FF58841-6947-4CD8-8555-4035BF0D7C19}" srcOrd="0" destOrd="0" presId="urn:microsoft.com/office/officeart/2011/layout/TabList"/>
    <dgm:cxn modelId="{9902BF4E-5C5F-4F84-9419-3519B7876D32}" type="presParOf" srcId="{9FF58841-6947-4CD8-8555-4035BF0D7C19}" destId="{061C4FB6-D6B8-4241-9655-BE8DF9067055}" srcOrd="0" destOrd="0" presId="urn:microsoft.com/office/officeart/2011/layout/TabList"/>
    <dgm:cxn modelId="{2C2FAE0C-FEEE-4A98-B545-430851A48AD7}" type="presParOf" srcId="{9FF58841-6947-4CD8-8555-4035BF0D7C19}" destId="{973DD5CE-6032-4567-A787-D1DF2D47DBE1}" srcOrd="1" destOrd="0" presId="urn:microsoft.com/office/officeart/2011/layout/TabList"/>
    <dgm:cxn modelId="{FB74723E-1BCF-4F75-979D-1AA30F8815DC}" type="presParOf" srcId="{9FF58841-6947-4CD8-8555-4035BF0D7C19}" destId="{ED8ECB8D-47A9-41D7-AE0C-67F88DA73B34}" srcOrd="2" destOrd="0" presId="urn:microsoft.com/office/officeart/2011/layout/TabList"/>
    <dgm:cxn modelId="{38336A58-202F-43CE-B2CF-90A1EBA1D92D}" type="presParOf" srcId="{F83E3057-9714-4D1B-95BF-314B53A92EB7}" destId="{76020137-1AD0-407C-9EA1-D8E9DA30694D}" srcOrd="1" destOrd="0" presId="urn:microsoft.com/office/officeart/2011/layout/TabList"/>
    <dgm:cxn modelId="{5294FEA0-6E44-41B7-9C46-F9755264C25E}" type="presParOf" srcId="{F83E3057-9714-4D1B-95BF-314B53A92EB7}" destId="{938E2DBD-1AAB-42CF-A3F8-DD40C72C355C}" srcOrd="2" destOrd="0" presId="urn:microsoft.com/office/officeart/2011/layout/TabList"/>
    <dgm:cxn modelId="{07D72E52-89BB-4D21-B5C2-22547FAD182A}" type="presParOf" srcId="{938E2DBD-1AAB-42CF-A3F8-DD40C72C355C}" destId="{18DC2ECC-B8B5-4690-B821-EBE4830FDE48}" srcOrd="0" destOrd="0" presId="urn:microsoft.com/office/officeart/2011/layout/TabList"/>
    <dgm:cxn modelId="{21C70797-209E-4E71-9123-2FF35592A7B5}" type="presParOf" srcId="{938E2DBD-1AAB-42CF-A3F8-DD40C72C355C}" destId="{A239F5D0-E75E-40BF-B1B5-BDD90334AB85}" srcOrd="1" destOrd="0" presId="urn:microsoft.com/office/officeart/2011/layout/TabList"/>
    <dgm:cxn modelId="{36226F76-C943-48A3-AEBA-070C16F5C242}" type="presParOf" srcId="{938E2DBD-1AAB-42CF-A3F8-DD40C72C355C}" destId="{6EF1E263-9E6B-4EDC-BC79-47615D5710FE}" srcOrd="2" destOrd="0" presId="urn:microsoft.com/office/officeart/2011/layout/Tab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117A65E-6CDD-48B4-8037-C3419189008A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E69E6E6-3D2F-458E-9DBD-750F56485A25}">
      <dgm:prSet phldrT="[Text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pPr marL="0" marR="0" lvl="0" indent="0" algn="just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lv-LV" altLang="en-US" sz="240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rPr>
            <a:t>Mācību kvalitātes nodrošināšana, uzlabošana</a:t>
          </a:r>
        </a:p>
      </dgm:t>
    </dgm:pt>
    <dgm:pt modelId="{2143BFDD-E499-4678-A533-D85E4B6B7633}" type="parTrans" cxnId="{6EDBB3DF-E81F-4AC8-BDD6-C3BFCD82F438}">
      <dgm:prSet/>
      <dgm:spPr/>
      <dgm:t>
        <a:bodyPr/>
        <a:lstStyle/>
        <a:p>
          <a:endParaRPr lang="en-US"/>
        </a:p>
      </dgm:t>
    </dgm:pt>
    <dgm:pt modelId="{5DEC1E0E-807A-4FF9-8F1F-8F2037B8F195}" type="sibTrans" cxnId="{6EDBB3DF-E81F-4AC8-BDD6-C3BFCD82F438}">
      <dgm:prSet/>
      <dgm:spPr/>
      <dgm:t>
        <a:bodyPr/>
        <a:lstStyle/>
        <a:p>
          <a:endParaRPr lang="en-US"/>
        </a:p>
      </dgm:t>
    </dgm:pt>
    <dgm:pt modelId="{E509881F-B777-4D45-AC19-6D73C26CCFF4}">
      <dgm:prSet phldrT="[Text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pPr marL="0" marR="0" lvl="0" indent="0" algn="just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lv-LV" altLang="en-US" sz="240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rPr>
            <a:t>Mācību programmu attīstība un uzlabošana</a:t>
          </a:r>
        </a:p>
        <a:p>
          <a:pPr defTabSz="355600">
            <a:spcAft>
              <a:spcPct val="35000"/>
            </a:spcAft>
          </a:pPr>
          <a:endParaRPr lang="en-US" sz="900" dirty="0"/>
        </a:p>
      </dgm:t>
    </dgm:pt>
    <dgm:pt modelId="{44BC05D9-A836-4D48-943D-6923A19418F7}" type="parTrans" cxnId="{6FE8D327-B31C-4D19-B2A4-296DF105CF6C}">
      <dgm:prSet/>
      <dgm:spPr/>
      <dgm:t>
        <a:bodyPr/>
        <a:lstStyle/>
        <a:p>
          <a:endParaRPr lang="en-US"/>
        </a:p>
      </dgm:t>
    </dgm:pt>
    <dgm:pt modelId="{0525C6C2-8A91-4501-8573-63DF90F6885A}" type="sibTrans" cxnId="{6FE8D327-B31C-4D19-B2A4-296DF105CF6C}">
      <dgm:prSet/>
      <dgm:spPr/>
      <dgm:t>
        <a:bodyPr/>
        <a:lstStyle/>
        <a:p>
          <a:endParaRPr lang="en-US"/>
        </a:p>
      </dgm:t>
    </dgm:pt>
    <dgm:pt modelId="{9062BE87-B0A8-4699-9E03-89814667F7F1}">
      <dgm:prSet phldrT="[Text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pPr marL="0" marR="0" lvl="0" indent="0" algn="just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lv-LV" altLang="en-US" sz="240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rPr>
            <a:t>Pedagoģisko un didaktisko metožu attīstība un pilnveide  </a:t>
          </a:r>
        </a:p>
      </dgm:t>
    </dgm:pt>
    <dgm:pt modelId="{5AB9FF4F-8EA5-4991-9778-369F908B9E20}" type="parTrans" cxnId="{DA8984EC-68E8-4C01-A7D5-EBEB02BEE9ED}">
      <dgm:prSet/>
      <dgm:spPr/>
      <dgm:t>
        <a:bodyPr/>
        <a:lstStyle/>
        <a:p>
          <a:endParaRPr lang="en-US"/>
        </a:p>
      </dgm:t>
    </dgm:pt>
    <dgm:pt modelId="{9E8272E9-DF87-40F2-AD2F-C9C1F43C005F}" type="sibTrans" cxnId="{DA8984EC-68E8-4C01-A7D5-EBEB02BEE9ED}">
      <dgm:prSet/>
      <dgm:spPr/>
      <dgm:t>
        <a:bodyPr/>
        <a:lstStyle/>
        <a:p>
          <a:endParaRPr lang="en-US"/>
        </a:p>
      </dgm:t>
    </dgm:pt>
    <dgm:pt modelId="{F95D81BB-8B5D-4DAE-A63F-E92348336009}">
      <dgm:prSet phldrT="[Text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pPr marL="0" marR="0" lvl="0" indent="0" algn="just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lv-LV" altLang="en-US" sz="240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rPr>
            <a:t>Projektu rezultātu izplatīšana</a:t>
          </a:r>
        </a:p>
      </dgm:t>
    </dgm:pt>
    <dgm:pt modelId="{E3EBE366-8116-4D1A-8264-DCF61734DCE6}" type="parTrans" cxnId="{D24DDF6E-EF1D-4184-855E-52EFEB99D827}">
      <dgm:prSet/>
      <dgm:spPr/>
      <dgm:t>
        <a:bodyPr/>
        <a:lstStyle/>
        <a:p>
          <a:endParaRPr lang="en-US"/>
        </a:p>
      </dgm:t>
    </dgm:pt>
    <dgm:pt modelId="{0B619C0C-BD1B-4F74-B3A9-DFE9F27EAD88}" type="sibTrans" cxnId="{D24DDF6E-EF1D-4184-855E-52EFEB99D827}">
      <dgm:prSet/>
      <dgm:spPr/>
      <dgm:t>
        <a:bodyPr/>
        <a:lstStyle/>
        <a:p>
          <a:endParaRPr lang="en-US"/>
        </a:p>
      </dgm:t>
    </dgm:pt>
    <dgm:pt modelId="{0BC923A2-CDAF-4419-A2D0-C1512D5F9447}">
      <dgm:prSet phldrT="[Text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pPr defTabSz="355600">
            <a:spcAft>
              <a:spcPct val="35000"/>
            </a:spcAft>
          </a:pPr>
          <a:r>
            <a:rPr lang="lv-LV" sz="2400" dirty="0">
              <a:solidFill>
                <a:schemeClr val="accent1">
                  <a:lumMod val="50000"/>
                </a:schemeClr>
              </a:solidFill>
            </a:rPr>
            <a:t>Citas, līdzīga rakstura aktivitātes</a:t>
          </a:r>
          <a:endParaRPr lang="en-US" sz="2400" dirty="0">
            <a:solidFill>
              <a:schemeClr val="accent1">
                <a:lumMod val="50000"/>
              </a:schemeClr>
            </a:solidFill>
          </a:endParaRPr>
        </a:p>
      </dgm:t>
    </dgm:pt>
    <dgm:pt modelId="{31A0AA75-7D70-4094-93D6-D7A32A28F411}" type="parTrans" cxnId="{45679C0D-B9AB-408A-BDB9-9FE02A68FC7B}">
      <dgm:prSet/>
      <dgm:spPr/>
      <dgm:t>
        <a:bodyPr/>
        <a:lstStyle/>
        <a:p>
          <a:endParaRPr lang="en-US"/>
        </a:p>
      </dgm:t>
    </dgm:pt>
    <dgm:pt modelId="{A8B498D3-53FD-409B-B2C3-18223D4F9557}" type="sibTrans" cxnId="{45679C0D-B9AB-408A-BDB9-9FE02A68FC7B}">
      <dgm:prSet/>
      <dgm:spPr/>
      <dgm:t>
        <a:bodyPr/>
        <a:lstStyle/>
        <a:p>
          <a:endParaRPr lang="en-US"/>
        </a:p>
      </dgm:t>
    </dgm:pt>
    <dgm:pt modelId="{736975D6-A479-41D8-8813-20C9F08C29E1}" type="pres">
      <dgm:prSet presAssocID="{0117A65E-6CDD-48B4-8037-C3419189008A}" presName="linear" presStyleCnt="0">
        <dgm:presLayoutVars>
          <dgm:dir/>
          <dgm:animLvl val="lvl"/>
          <dgm:resizeHandles val="exact"/>
        </dgm:presLayoutVars>
      </dgm:prSet>
      <dgm:spPr/>
    </dgm:pt>
    <dgm:pt modelId="{79ED89EB-2006-499C-B3E7-8D6FF637573A}" type="pres">
      <dgm:prSet presAssocID="{BE69E6E6-3D2F-458E-9DBD-750F56485A25}" presName="parentLin" presStyleCnt="0"/>
      <dgm:spPr/>
    </dgm:pt>
    <dgm:pt modelId="{131CEAD5-1177-4CA4-9916-EA3933061C6C}" type="pres">
      <dgm:prSet presAssocID="{BE69E6E6-3D2F-458E-9DBD-750F56485A25}" presName="parentLeftMargin" presStyleLbl="node1" presStyleIdx="0" presStyleCnt="5"/>
      <dgm:spPr/>
    </dgm:pt>
    <dgm:pt modelId="{49CBD0B3-3722-42B4-8D78-D8014AEB0841}" type="pres">
      <dgm:prSet presAssocID="{BE69E6E6-3D2F-458E-9DBD-750F56485A25}" presName="parentText" presStyleLbl="node1" presStyleIdx="0" presStyleCnt="5" custScaleX="142857">
        <dgm:presLayoutVars>
          <dgm:chMax val="0"/>
          <dgm:bulletEnabled val="1"/>
        </dgm:presLayoutVars>
      </dgm:prSet>
      <dgm:spPr/>
    </dgm:pt>
    <dgm:pt modelId="{577590C4-04C2-479F-A612-5E225F6016FC}" type="pres">
      <dgm:prSet presAssocID="{BE69E6E6-3D2F-458E-9DBD-750F56485A25}" presName="negativeSpace" presStyleCnt="0"/>
      <dgm:spPr/>
    </dgm:pt>
    <dgm:pt modelId="{86444468-F83C-4D4B-B9DF-8023F8E0322D}" type="pres">
      <dgm:prSet presAssocID="{BE69E6E6-3D2F-458E-9DBD-750F56485A25}" presName="childText" presStyleLbl="conFgAcc1" presStyleIdx="0" presStyleCnt="5">
        <dgm:presLayoutVars>
          <dgm:bulletEnabled val="1"/>
        </dgm:presLayoutVars>
      </dgm:prSet>
      <dgm:spPr/>
    </dgm:pt>
    <dgm:pt modelId="{5456E1E1-FBF3-4D83-9858-751E6C00CC81}" type="pres">
      <dgm:prSet presAssocID="{5DEC1E0E-807A-4FF9-8F1F-8F2037B8F195}" presName="spaceBetweenRectangles" presStyleCnt="0"/>
      <dgm:spPr/>
    </dgm:pt>
    <dgm:pt modelId="{66F9692F-3B5D-4260-BEC7-062C97B0F9A4}" type="pres">
      <dgm:prSet presAssocID="{F95D81BB-8B5D-4DAE-A63F-E92348336009}" presName="parentLin" presStyleCnt="0"/>
      <dgm:spPr/>
    </dgm:pt>
    <dgm:pt modelId="{E8C60E13-3101-4F49-ABD6-59B063D9CFA1}" type="pres">
      <dgm:prSet presAssocID="{F95D81BB-8B5D-4DAE-A63F-E92348336009}" presName="parentLeftMargin" presStyleLbl="node1" presStyleIdx="0" presStyleCnt="5"/>
      <dgm:spPr/>
    </dgm:pt>
    <dgm:pt modelId="{BC7A0328-9201-40D6-BD30-01FD599AD932}" type="pres">
      <dgm:prSet presAssocID="{F95D81BB-8B5D-4DAE-A63F-E92348336009}" presName="parentText" presStyleLbl="node1" presStyleIdx="1" presStyleCnt="5" custScaleX="142857">
        <dgm:presLayoutVars>
          <dgm:chMax val="0"/>
          <dgm:bulletEnabled val="1"/>
        </dgm:presLayoutVars>
      </dgm:prSet>
      <dgm:spPr/>
    </dgm:pt>
    <dgm:pt modelId="{5FFF7971-FC95-474C-A872-1DBFA137AB7C}" type="pres">
      <dgm:prSet presAssocID="{F95D81BB-8B5D-4DAE-A63F-E92348336009}" presName="negativeSpace" presStyleCnt="0"/>
      <dgm:spPr/>
    </dgm:pt>
    <dgm:pt modelId="{D3816CF4-3766-4D98-B445-EAF91A150FA5}" type="pres">
      <dgm:prSet presAssocID="{F95D81BB-8B5D-4DAE-A63F-E92348336009}" presName="childText" presStyleLbl="conFgAcc1" presStyleIdx="1" presStyleCnt="5">
        <dgm:presLayoutVars>
          <dgm:bulletEnabled val="1"/>
        </dgm:presLayoutVars>
      </dgm:prSet>
      <dgm:spPr/>
    </dgm:pt>
    <dgm:pt modelId="{62308212-5BC5-446A-89D4-3119392D35A3}" type="pres">
      <dgm:prSet presAssocID="{0B619C0C-BD1B-4F74-B3A9-DFE9F27EAD88}" presName="spaceBetweenRectangles" presStyleCnt="0"/>
      <dgm:spPr/>
    </dgm:pt>
    <dgm:pt modelId="{2F9F9679-3319-41C0-BD52-B808C3238910}" type="pres">
      <dgm:prSet presAssocID="{9062BE87-B0A8-4699-9E03-89814667F7F1}" presName="parentLin" presStyleCnt="0"/>
      <dgm:spPr/>
    </dgm:pt>
    <dgm:pt modelId="{390D8170-F516-4B59-8A27-59E0B47EF47D}" type="pres">
      <dgm:prSet presAssocID="{9062BE87-B0A8-4699-9E03-89814667F7F1}" presName="parentLeftMargin" presStyleLbl="node1" presStyleIdx="1" presStyleCnt="5"/>
      <dgm:spPr/>
    </dgm:pt>
    <dgm:pt modelId="{CC80105B-CAFD-444E-80BA-11C6C4F15887}" type="pres">
      <dgm:prSet presAssocID="{9062BE87-B0A8-4699-9E03-89814667F7F1}" presName="parentText" presStyleLbl="node1" presStyleIdx="2" presStyleCnt="5" custScaleX="142857" custScaleY="139374">
        <dgm:presLayoutVars>
          <dgm:chMax val="0"/>
          <dgm:bulletEnabled val="1"/>
        </dgm:presLayoutVars>
      </dgm:prSet>
      <dgm:spPr/>
    </dgm:pt>
    <dgm:pt modelId="{7A9B0171-9C16-45D9-8C5E-C0F4EE7CF7F0}" type="pres">
      <dgm:prSet presAssocID="{9062BE87-B0A8-4699-9E03-89814667F7F1}" presName="negativeSpace" presStyleCnt="0"/>
      <dgm:spPr/>
    </dgm:pt>
    <dgm:pt modelId="{04FE1373-5ABD-4CCB-B947-A7F61D2D4349}" type="pres">
      <dgm:prSet presAssocID="{9062BE87-B0A8-4699-9E03-89814667F7F1}" presName="childText" presStyleLbl="conFgAcc1" presStyleIdx="2" presStyleCnt="5">
        <dgm:presLayoutVars>
          <dgm:bulletEnabled val="1"/>
        </dgm:presLayoutVars>
      </dgm:prSet>
      <dgm:spPr/>
    </dgm:pt>
    <dgm:pt modelId="{EFE55348-E19C-4EA3-B1D4-1D2C07366383}" type="pres">
      <dgm:prSet presAssocID="{9E8272E9-DF87-40F2-AD2F-C9C1F43C005F}" presName="spaceBetweenRectangles" presStyleCnt="0"/>
      <dgm:spPr/>
    </dgm:pt>
    <dgm:pt modelId="{0EA31B0D-86CD-40D4-81CC-191459F1DFD3}" type="pres">
      <dgm:prSet presAssocID="{E509881F-B777-4D45-AC19-6D73C26CCFF4}" presName="parentLin" presStyleCnt="0"/>
      <dgm:spPr/>
    </dgm:pt>
    <dgm:pt modelId="{630BF762-F56F-4DC0-A4EA-4BC1B3250652}" type="pres">
      <dgm:prSet presAssocID="{E509881F-B777-4D45-AC19-6D73C26CCFF4}" presName="parentLeftMargin" presStyleLbl="node1" presStyleIdx="2" presStyleCnt="5"/>
      <dgm:spPr/>
    </dgm:pt>
    <dgm:pt modelId="{0AB2A6E9-42E5-46E6-B3B6-C1A651216328}" type="pres">
      <dgm:prSet presAssocID="{E509881F-B777-4D45-AC19-6D73C26CCFF4}" presName="parentText" presStyleLbl="node1" presStyleIdx="3" presStyleCnt="5" custScaleX="142857" custScaleY="127958">
        <dgm:presLayoutVars>
          <dgm:chMax val="0"/>
          <dgm:bulletEnabled val="1"/>
        </dgm:presLayoutVars>
      </dgm:prSet>
      <dgm:spPr/>
    </dgm:pt>
    <dgm:pt modelId="{DEDA7ABC-45D3-4B74-8EE6-6BF5BE0F86AB}" type="pres">
      <dgm:prSet presAssocID="{E509881F-B777-4D45-AC19-6D73C26CCFF4}" presName="negativeSpace" presStyleCnt="0"/>
      <dgm:spPr/>
    </dgm:pt>
    <dgm:pt modelId="{1E6021CB-0244-4E9B-9AF4-775CBEFDD9E2}" type="pres">
      <dgm:prSet presAssocID="{E509881F-B777-4D45-AC19-6D73C26CCFF4}" presName="childText" presStyleLbl="conFgAcc1" presStyleIdx="3" presStyleCnt="5">
        <dgm:presLayoutVars>
          <dgm:bulletEnabled val="1"/>
        </dgm:presLayoutVars>
      </dgm:prSet>
      <dgm:spPr/>
    </dgm:pt>
    <dgm:pt modelId="{B5311439-E649-4436-A290-ADB24AF29F93}" type="pres">
      <dgm:prSet presAssocID="{0525C6C2-8A91-4501-8573-63DF90F6885A}" presName="spaceBetweenRectangles" presStyleCnt="0"/>
      <dgm:spPr/>
    </dgm:pt>
    <dgm:pt modelId="{EFCC2C46-E1B5-4844-B762-03CB8BB92F47}" type="pres">
      <dgm:prSet presAssocID="{0BC923A2-CDAF-4419-A2D0-C1512D5F9447}" presName="parentLin" presStyleCnt="0"/>
      <dgm:spPr/>
    </dgm:pt>
    <dgm:pt modelId="{76760A9A-BB3E-440E-8F0A-239BA69FB7DA}" type="pres">
      <dgm:prSet presAssocID="{0BC923A2-CDAF-4419-A2D0-C1512D5F9447}" presName="parentLeftMargin" presStyleLbl="node1" presStyleIdx="3" presStyleCnt="5"/>
      <dgm:spPr/>
    </dgm:pt>
    <dgm:pt modelId="{D1A2CB04-F374-4947-9056-B497F37BBD2A}" type="pres">
      <dgm:prSet presAssocID="{0BC923A2-CDAF-4419-A2D0-C1512D5F9447}" presName="parentText" presStyleLbl="node1" presStyleIdx="4" presStyleCnt="5" custScaleX="141094" custLinFactX="229" custLinFactNeighborX="100000">
        <dgm:presLayoutVars>
          <dgm:chMax val="0"/>
          <dgm:bulletEnabled val="1"/>
        </dgm:presLayoutVars>
      </dgm:prSet>
      <dgm:spPr/>
    </dgm:pt>
    <dgm:pt modelId="{54CFF1F4-4F0F-440C-B536-71C581BF0AB5}" type="pres">
      <dgm:prSet presAssocID="{0BC923A2-CDAF-4419-A2D0-C1512D5F9447}" presName="negativeSpace" presStyleCnt="0"/>
      <dgm:spPr/>
    </dgm:pt>
    <dgm:pt modelId="{B3FE1E75-79A2-4482-8191-F87F3247EE73}" type="pres">
      <dgm:prSet presAssocID="{0BC923A2-CDAF-4419-A2D0-C1512D5F9447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961B8B06-45DF-43BF-8A73-FB2B82976E12}" type="presOf" srcId="{BE69E6E6-3D2F-458E-9DBD-750F56485A25}" destId="{49CBD0B3-3722-42B4-8D78-D8014AEB0841}" srcOrd="1" destOrd="0" presId="urn:microsoft.com/office/officeart/2005/8/layout/list1"/>
    <dgm:cxn modelId="{018CAD07-6B60-4ADA-96F8-BE372D83F139}" type="presOf" srcId="{0117A65E-6CDD-48B4-8037-C3419189008A}" destId="{736975D6-A479-41D8-8813-20C9F08C29E1}" srcOrd="0" destOrd="0" presId="urn:microsoft.com/office/officeart/2005/8/layout/list1"/>
    <dgm:cxn modelId="{45679C0D-B9AB-408A-BDB9-9FE02A68FC7B}" srcId="{0117A65E-6CDD-48B4-8037-C3419189008A}" destId="{0BC923A2-CDAF-4419-A2D0-C1512D5F9447}" srcOrd="4" destOrd="0" parTransId="{31A0AA75-7D70-4094-93D6-D7A32A28F411}" sibTransId="{A8B498D3-53FD-409B-B2C3-18223D4F9557}"/>
    <dgm:cxn modelId="{6FE8D327-B31C-4D19-B2A4-296DF105CF6C}" srcId="{0117A65E-6CDD-48B4-8037-C3419189008A}" destId="{E509881F-B777-4D45-AC19-6D73C26CCFF4}" srcOrd="3" destOrd="0" parTransId="{44BC05D9-A836-4D48-943D-6923A19418F7}" sibTransId="{0525C6C2-8A91-4501-8573-63DF90F6885A}"/>
    <dgm:cxn modelId="{DEBEDB3F-B6E4-4319-B72C-C84259248ED9}" type="presOf" srcId="{E509881F-B777-4D45-AC19-6D73C26CCFF4}" destId="{630BF762-F56F-4DC0-A4EA-4BC1B3250652}" srcOrd="0" destOrd="0" presId="urn:microsoft.com/office/officeart/2005/8/layout/list1"/>
    <dgm:cxn modelId="{65F38141-8C33-4530-89E0-B98E9B851DC7}" type="presOf" srcId="{0BC923A2-CDAF-4419-A2D0-C1512D5F9447}" destId="{D1A2CB04-F374-4947-9056-B497F37BBD2A}" srcOrd="1" destOrd="0" presId="urn:microsoft.com/office/officeart/2005/8/layout/list1"/>
    <dgm:cxn modelId="{8217CA41-05A1-44F5-896A-DC43B6C51C64}" type="presOf" srcId="{0BC923A2-CDAF-4419-A2D0-C1512D5F9447}" destId="{76760A9A-BB3E-440E-8F0A-239BA69FB7DA}" srcOrd="0" destOrd="0" presId="urn:microsoft.com/office/officeart/2005/8/layout/list1"/>
    <dgm:cxn modelId="{14101D45-009A-4FF0-B55D-63856E328D67}" type="presOf" srcId="{E509881F-B777-4D45-AC19-6D73C26CCFF4}" destId="{0AB2A6E9-42E5-46E6-B3B6-C1A651216328}" srcOrd="1" destOrd="0" presId="urn:microsoft.com/office/officeart/2005/8/layout/list1"/>
    <dgm:cxn modelId="{D24DDF6E-EF1D-4184-855E-52EFEB99D827}" srcId="{0117A65E-6CDD-48B4-8037-C3419189008A}" destId="{F95D81BB-8B5D-4DAE-A63F-E92348336009}" srcOrd="1" destOrd="0" parTransId="{E3EBE366-8116-4D1A-8264-DCF61734DCE6}" sibTransId="{0B619C0C-BD1B-4F74-B3A9-DFE9F27EAD88}"/>
    <dgm:cxn modelId="{66C2A79D-A385-4B7D-BA28-BC5E08CF735C}" type="presOf" srcId="{9062BE87-B0A8-4699-9E03-89814667F7F1}" destId="{CC80105B-CAFD-444E-80BA-11C6C4F15887}" srcOrd="1" destOrd="0" presId="urn:microsoft.com/office/officeart/2005/8/layout/list1"/>
    <dgm:cxn modelId="{14094C9F-BED2-45E3-A57C-93B6B93E3256}" type="presOf" srcId="{F95D81BB-8B5D-4DAE-A63F-E92348336009}" destId="{BC7A0328-9201-40D6-BD30-01FD599AD932}" srcOrd="1" destOrd="0" presId="urn:microsoft.com/office/officeart/2005/8/layout/list1"/>
    <dgm:cxn modelId="{E24459AD-D5CE-4C02-B606-0F3404FD5716}" type="presOf" srcId="{BE69E6E6-3D2F-458E-9DBD-750F56485A25}" destId="{131CEAD5-1177-4CA4-9916-EA3933061C6C}" srcOrd="0" destOrd="0" presId="urn:microsoft.com/office/officeart/2005/8/layout/list1"/>
    <dgm:cxn modelId="{E06514C3-A5FA-45B6-8B51-D831B993588C}" type="presOf" srcId="{F95D81BB-8B5D-4DAE-A63F-E92348336009}" destId="{E8C60E13-3101-4F49-ABD6-59B063D9CFA1}" srcOrd="0" destOrd="0" presId="urn:microsoft.com/office/officeart/2005/8/layout/list1"/>
    <dgm:cxn modelId="{6EDBB3DF-E81F-4AC8-BDD6-C3BFCD82F438}" srcId="{0117A65E-6CDD-48B4-8037-C3419189008A}" destId="{BE69E6E6-3D2F-458E-9DBD-750F56485A25}" srcOrd="0" destOrd="0" parTransId="{2143BFDD-E499-4678-A533-D85E4B6B7633}" sibTransId="{5DEC1E0E-807A-4FF9-8F1F-8F2037B8F195}"/>
    <dgm:cxn modelId="{DA8984EC-68E8-4C01-A7D5-EBEB02BEE9ED}" srcId="{0117A65E-6CDD-48B4-8037-C3419189008A}" destId="{9062BE87-B0A8-4699-9E03-89814667F7F1}" srcOrd="2" destOrd="0" parTransId="{5AB9FF4F-8EA5-4991-9778-369F908B9E20}" sibTransId="{9E8272E9-DF87-40F2-AD2F-C9C1F43C005F}"/>
    <dgm:cxn modelId="{555439FA-BF7A-4AFC-A63C-C0A3CFA5D2E5}" type="presOf" srcId="{9062BE87-B0A8-4699-9E03-89814667F7F1}" destId="{390D8170-F516-4B59-8A27-59E0B47EF47D}" srcOrd="0" destOrd="0" presId="urn:microsoft.com/office/officeart/2005/8/layout/list1"/>
    <dgm:cxn modelId="{39BFF833-A5E4-4E39-B156-3F80B7730BB8}" type="presParOf" srcId="{736975D6-A479-41D8-8813-20C9F08C29E1}" destId="{79ED89EB-2006-499C-B3E7-8D6FF637573A}" srcOrd="0" destOrd="0" presId="urn:microsoft.com/office/officeart/2005/8/layout/list1"/>
    <dgm:cxn modelId="{E01E11E0-6C35-4767-94CF-777B3340FA60}" type="presParOf" srcId="{79ED89EB-2006-499C-B3E7-8D6FF637573A}" destId="{131CEAD5-1177-4CA4-9916-EA3933061C6C}" srcOrd="0" destOrd="0" presId="urn:microsoft.com/office/officeart/2005/8/layout/list1"/>
    <dgm:cxn modelId="{353E1108-E4C2-4C76-B387-1FB9C39E79F5}" type="presParOf" srcId="{79ED89EB-2006-499C-B3E7-8D6FF637573A}" destId="{49CBD0B3-3722-42B4-8D78-D8014AEB0841}" srcOrd="1" destOrd="0" presId="urn:microsoft.com/office/officeart/2005/8/layout/list1"/>
    <dgm:cxn modelId="{E5460A8B-C3F3-48A6-AB4E-CE8BE8C4ACF1}" type="presParOf" srcId="{736975D6-A479-41D8-8813-20C9F08C29E1}" destId="{577590C4-04C2-479F-A612-5E225F6016FC}" srcOrd="1" destOrd="0" presId="urn:microsoft.com/office/officeart/2005/8/layout/list1"/>
    <dgm:cxn modelId="{DD301512-59DB-48B1-B041-56549832CBB9}" type="presParOf" srcId="{736975D6-A479-41D8-8813-20C9F08C29E1}" destId="{86444468-F83C-4D4B-B9DF-8023F8E0322D}" srcOrd="2" destOrd="0" presId="urn:microsoft.com/office/officeart/2005/8/layout/list1"/>
    <dgm:cxn modelId="{25C23AEA-8D6C-49AF-9326-8905B001CC8D}" type="presParOf" srcId="{736975D6-A479-41D8-8813-20C9F08C29E1}" destId="{5456E1E1-FBF3-4D83-9858-751E6C00CC81}" srcOrd="3" destOrd="0" presId="urn:microsoft.com/office/officeart/2005/8/layout/list1"/>
    <dgm:cxn modelId="{FB183BFC-FD5A-4429-8AC4-F6326ED8529F}" type="presParOf" srcId="{736975D6-A479-41D8-8813-20C9F08C29E1}" destId="{66F9692F-3B5D-4260-BEC7-062C97B0F9A4}" srcOrd="4" destOrd="0" presId="urn:microsoft.com/office/officeart/2005/8/layout/list1"/>
    <dgm:cxn modelId="{4C6F113A-C7C4-4E69-8110-10841B2EC43C}" type="presParOf" srcId="{66F9692F-3B5D-4260-BEC7-062C97B0F9A4}" destId="{E8C60E13-3101-4F49-ABD6-59B063D9CFA1}" srcOrd="0" destOrd="0" presId="urn:microsoft.com/office/officeart/2005/8/layout/list1"/>
    <dgm:cxn modelId="{946DB184-CB9C-4BCA-9CD8-E0F868D28C13}" type="presParOf" srcId="{66F9692F-3B5D-4260-BEC7-062C97B0F9A4}" destId="{BC7A0328-9201-40D6-BD30-01FD599AD932}" srcOrd="1" destOrd="0" presId="urn:microsoft.com/office/officeart/2005/8/layout/list1"/>
    <dgm:cxn modelId="{E2B0B56D-D33B-4EC3-93F2-E501EA621629}" type="presParOf" srcId="{736975D6-A479-41D8-8813-20C9F08C29E1}" destId="{5FFF7971-FC95-474C-A872-1DBFA137AB7C}" srcOrd="5" destOrd="0" presId="urn:microsoft.com/office/officeart/2005/8/layout/list1"/>
    <dgm:cxn modelId="{02DEA5A8-D959-4745-9DEE-8679D60E9F7D}" type="presParOf" srcId="{736975D6-A479-41D8-8813-20C9F08C29E1}" destId="{D3816CF4-3766-4D98-B445-EAF91A150FA5}" srcOrd="6" destOrd="0" presId="urn:microsoft.com/office/officeart/2005/8/layout/list1"/>
    <dgm:cxn modelId="{0FC98820-AB50-4674-907F-C4678B782334}" type="presParOf" srcId="{736975D6-A479-41D8-8813-20C9F08C29E1}" destId="{62308212-5BC5-446A-89D4-3119392D35A3}" srcOrd="7" destOrd="0" presId="urn:microsoft.com/office/officeart/2005/8/layout/list1"/>
    <dgm:cxn modelId="{2043E8BD-84D4-4DFD-9178-C3A701F4BD4C}" type="presParOf" srcId="{736975D6-A479-41D8-8813-20C9F08C29E1}" destId="{2F9F9679-3319-41C0-BD52-B808C3238910}" srcOrd="8" destOrd="0" presId="urn:microsoft.com/office/officeart/2005/8/layout/list1"/>
    <dgm:cxn modelId="{0450B7FE-1E1F-4D36-BB82-1EC731F30FE9}" type="presParOf" srcId="{2F9F9679-3319-41C0-BD52-B808C3238910}" destId="{390D8170-F516-4B59-8A27-59E0B47EF47D}" srcOrd="0" destOrd="0" presId="urn:microsoft.com/office/officeart/2005/8/layout/list1"/>
    <dgm:cxn modelId="{0D3E3425-B1FA-438B-834D-9404EE1F53DE}" type="presParOf" srcId="{2F9F9679-3319-41C0-BD52-B808C3238910}" destId="{CC80105B-CAFD-444E-80BA-11C6C4F15887}" srcOrd="1" destOrd="0" presId="urn:microsoft.com/office/officeart/2005/8/layout/list1"/>
    <dgm:cxn modelId="{9FC0FB2E-B756-4F97-B734-947B589BC157}" type="presParOf" srcId="{736975D6-A479-41D8-8813-20C9F08C29E1}" destId="{7A9B0171-9C16-45D9-8C5E-C0F4EE7CF7F0}" srcOrd="9" destOrd="0" presId="urn:microsoft.com/office/officeart/2005/8/layout/list1"/>
    <dgm:cxn modelId="{5CAA2BA6-D6CD-4005-8677-9D1A4D964E73}" type="presParOf" srcId="{736975D6-A479-41D8-8813-20C9F08C29E1}" destId="{04FE1373-5ABD-4CCB-B947-A7F61D2D4349}" srcOrd="10" destOrd="0" presId="urn:microsoft.com/office/officeart/2005/8/layout/list1"/>
    <dgm:cxn modelId="{4C56ECEB-9EC9-4902-B6AB-4FC87B5D85CD}" type="presParOf" srcId="{736975D6-A479-41D8-8813-20C9F08C29E1}" destId="{EFE55348-E19C-4EA3-B1D4-1D2C07366383}" srcOrd="11" destOrd="0" presId="urn:microsoft.com/office/officeart/2005/8/layout/list1"/>
    <dgm:cxn modelId="{CE4339EB-1710-4D65-AA16-98B9316604BC}" type="presParOf" srcId="{736975D6-A479-41D8-8813-20C9F08C29E1}" destId="{0EA31B0D-86CD-40D4-81CC-191459F1DFD3}" srcOrd="12" destOrd="0" presId="urn:microsoft.com/office/officeart/2005/8/layout/list1"/>
    <dgm:cxn modelId="{B568D1A9-82A7-4FDE-91CB-46A741383380}" type="presParOf" srcId="{0EA31B0D-86CD-40D4-81CC-191459F1DFD3}" destId="{630BF762-F56F-4DC0-A4EA-4BC1B3250652}" srcOrd="0" destOrd="0" presId="urn:microsoft.com/office/officeart/2005/8/layout/list1"/>
    <dgm:cxn modelId="{D636C593-274F-4407-A065-9D4DCB88E19F}" type="presParOf" srcId="{0EA31B0D-86CD-40D4-81CC-191459F1DFD3}" destId="{0AB2A6E9-42E5-46E6-B3B6-C1A651216328}" srcOrd="1" destOrd="0" presId="urn:microsoft.com/office/officeart/2005/8/layout/list1"/>
    <dgm:cxn modelId="{B7D4780E-720C-470E-A0BA-8B9FC7111604}" type="presParOf" srcId="{736975D6-A479-41D8-8813-20C9F08C29E1}" destId="{DEDA7ABC-45D3-4B74-8EE6-6BF5BE0F86AB}" srcOrd="13" destOrd="0" presId="urn:microsoft.com/office/officeart/2005/8/layout/list1"/>
    <dgm:cxn modelId="{AC181484-1E11-49DF-A496-3C64589E3B3F}" type="presParOf" srcId="{736975D6-A479-41D8-8813-20C9F08C29E1}" destId="{1E6021CB-0244-4E9B-9AF4-775CBEFDD9E2}" srcOrd="14" destOrd="0" presId="urn:microsoft.com/office/officeart/2005/8/layout/list1"/>
    <dgm:cxn modelId="{C19D0A9A-0A8F-46B9-9051-950E529174CD}" type="presParOf" srcId="{736975D6-A479-41D8-8813-20C9F08C29E1}" destId="{B5311439-E649-4436-A290-ADB24AF29F93}" srcOrd="15" destOrd="0" presId="urn:microsoft.com/office/officeart/2005/8/layout/list1"/>
    <dgm:cxn modelId="{4220EB22-2C8A-45E0-99D0-8CC720BB8FE2}" type="presParOf" srcId="{736975D6-A479-41D8-8813-20C9F08C29E1}" destId="{EFCC2C46-E1B5-4844-B762-03CB8BB92F47}" srcOrd="16" destOrd="0" presId="urn:microsoft.com/office/officeart/2005/8/layout/list1"/>
    <dgm:cxn modelId="{387C14F2-9011-45E8-8F3A-42FDB5E2A049}" type="presParOf" srcId="{EFCC2C46-E1B5-4844-B762-03CB8BB92F47}" destId="{76760A9A-BB3E-440E-8F0A-239BA69FB7DA}" srcOrd="0" destOrd="0" presId="urn:microsoft.com/office/officeart/2005/8/layout/list1"/>
    <dgm:cxn modelId="{9DC921AE-D7D2-4EB7-88C1-D47B2749FACA}" type="presParOf" srcId="{EFCC2C46-E1B5-4844-B762-03CB8BB92F47}" destId="{D1A2CB04-F374-4947-9056-B497F37BBD2A}" srcOrd="1" destOrd="0" presId="urn:microsoft.com/office/officeart/2005/8/layout/list1"/>
    <dgm:cxn modelId="{8D36F7D6-C543-4F26-A406-0ADAC41A071F}" type="presParOf" srcId="{736975D6-A479-41D8-8813-20C9F08C29E1}" destId="{54CFF1F4-4F0F-440C-B536-71C581BF0AB5}" srcOrd="17" destOrd="0" presId="urn:microsoft.com/office/officeart/2005/8/layout/list1"/>
    <dgm:cxn modelId="{FEBAB1E9-3ABE-42EE-B530-4F599C159B3A}" type="presParOf" srcId="{736975D6-A479-41D8-8813-20C9F08C29E1}" destId="{B3FE1E75-79A2-4482-8191-F87F3247EE73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F1E263-9E6B-4EDC-BC79-47615D5710FE}">
      <dsp:nvSpPr>
        <dsp:cNvPr id="0" name=""/>
        <dsp:cNvSpPr/>
      </dsp:nvSpPr>
      <dsp:spPr>
        <a:xfrm>
          <a:off x="0" y="4012345"/>
          <a:ext cx="9167641" cy="0"/>
        </a:xfrm>
        <a:prstGeom prst="line">
          <a:avLst/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D8ECB8D-47A9-41D7-AE0C-67F88DA73B34}">
      <dsp:nvSpPr>
        <dsp:cNvPr id="0" name=""/>
        <dsp:cNvSpPr/>
      </dsp:nvSpPr>
      <dsp:spPr>
        <a:xfrm>
          <a:off x="0" y="1902342"/>
          <a:ext cx="9167641" cy="0"/>
        </a:xfrm>
        <a:prstGeom prst="line">
          <a:avLst/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61C4FB6-D6B8-4241-9655-BE8DF9067055}">
      <dsp:nvSpPr>
        <dsp:cNvPr id="0" name=""/>
        <dsp:cNvSpPr/>
      </dsp:nvSpPr>
      <dsp:spPr>
        <a:xfrm>
          <a:off x="2383586" y="373356"/>
          <a:ext cx="6784054" cy="21056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b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lv-LV" sz="2200" kern="1200" dirty="0">
              <a:solidFill>
                <a:schemeClr val="accent1">
                  <a:lumMod val="50000"/>
                </a:schemeClr>
              </a:solidFill>
            </a:rPr>
            <a:t>Partneru pedagoģiskā personāla un izglītojamo pieredzes apmaiņas braucieni, sagatavošanas vizītes projektu pieteikumu izstrādei, pedagoģisko un administratīvo darbinieku studiju vizītes </a:t>
          </a:r>
        </a:p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lv-LV" sz="2200" kern="1200" dirty="0">
            <a:solidFill>
              <a:schemeClr val="accent1">
                <a:lumMod val="50000"/>
              </a:schemeClr>
            </a:solidFill>
          </a:endParaRPr>
        </a:p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200" kern="1200" dirty="0"/>
        </a:p>
      </dsp:txBody>
      <dsp:txXfrm>
        <a:off x="2383586" y="373356"/>
        <a:ext cx="6784054" cy="2105645"/>
      </dsp:txXfrm>
    </dsp:sp>
    <dsp:sp modelId="{973DD5CE-6032-4567-A787-D1DF2D47DBE1}">
      <dsp:nvSpPr>
        <dsp:cNvPr id="0" name=""/>
        <dsp:cNvSpPr/>
      </dsp:nvSpPr>
      <dsp:spPr>
        <a:xfrm>
          <a:off x="256485" y="373356"/>
          <a:ext cx="1965386" cy="1460326"/>
        </a:xfrm>
        <a:prstGeom prst="round2SameRect">
          <a:avLst>
            <a:gd name="adj1" fmla="val 16670"/>
            <a:gd name="adj2" fmla="val 0"/>
          </a:avLst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lv-LV" sz="2200" b="1" kern="1200" dirty="0">
              <a:solidFill>
                <a:schemeClr val="accent1">
                  <a:lumMod val="50000"/>
                </a:schemeClr>
              </a:solidFill>
            </a:rPr>
            <a:t>Mobilitātes projekti</a:t>
          </a:r>
          <a:endParaRPr lang="en-US" sz="2200" b="1" kern="1200" dirty="0">
            <a:solidFill>
              <a:schemeClr val="accent1">
                <a:lumMod val="50000"/>
              </a:schemeClr>
            </a:solidFill>
          </a:endParaRPr>
        </a:p>
      </dsp:txBody>
      <dsp:txXfrm>
        <a:off x="327785" y="444656"/>
        <a:ext cx="1822786" cy="1389026"/>
      </dsp:txXfrm>
    </dsp:sp>
    <dsp:sp modelId="{18DC2ECC-B8B5-4690-B821-EBE4830FDE48}">
      <dsp:nvSpPr>
        <dsp:cNvPr id="0" name=""/>
        <dsp:cNvSpPr/>
      </dsp:nvSpPr>
      <dsp:spPr>
        <a:xfrm>
          <a:off x="2464418" y="2597507"/>
          <a:ext cx="6622390" cy="136934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b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lv-LV" altLang="en-US" sz="2200" u="none" kern="120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rPr>
            <a:t>Partneru ilgtermiņa sadarbība ar mērķi izstrādāt vai ieviest jauninājumus izglītībā - jaunas pedagoģiskās vai didaktiskās metodes, mācību programmas, un tml.</a:t>
          </a:r>
          <a:r>
            <a:rPr lang="lv-LV" altLang="lv-LV" sz="2200" kern="120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rPr>
            <a:t> Sadarbības tīkli - partnerības, kuru mērķis ir izveidot </a:t>
          </a:r>
          <a:r>
            <a:rPr lang="lv-LV" altLang="lv-LV" sz="2200" u="none" kern="120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rPr>
            <a:t>ilgtermiņa sadarbību par vienotu tēmu izglītības jomā. </a:t>
          </a:r>
        </a:p>
        <a:p>
          <a:pPr marL="0"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200" u="none" kern="1200" dirty="0">
            <a:solidFill>
              <a:schemeClr val="accent1">
                <a:lumMod val="50000"/>
              </a:schemeClr>
            </a:solidFill>
          </a:endParaRPr>
        </a:p>
      </dsp:txBody>
      <dsp:txXfrm>
        <a:off x="2464418" y="2597507"/>
        <a:ext cx="6622390" cy="1369348"/>
      </dsp:txXfrm>
    </dsp:sp>
    <dsp:sp modelId="{A239F5D0-E75E-40BF-B1B5-BDD90334AB85}">
      <dsp:nvSpPr>
        <dsp:cNvPr id="0" name=""/>
        <dsp:cNvSpPr/>
      </dsp:nvSpPr>
      <dsp:spPr>
        <a:xfrm>
          <a:off x="256485" y="2322630"/>
          <a:ext cx="2003333" cy="1460326"/>
        </a:xfrm>
        <a:prstGeom prst="round2SameRect">
          <a:avLst>
            <a:gd name="adj1" fmla="val 16670"/>
            <a:gd name="adj2" fmla="val 0"/>
          </a:avLst>
        </a:prstGeom>
        <a:solidFill>
          <a:schemeClr val="accent2">
            <a:lumMod val="40000"/>
            <a:lumOff val="60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lv-LV" sz="2200" b="1" kern="1200" dirty="0">
              <a:solidFill>
                <a:schemeClr val="accent1">
                  <a:lumMod val="50000"/>
                </a:schemeClr>
              </a:solidFill>
            </a:rPr>
            <a:t>Attīstības projekti, tai skaitā sadarbības tīkli</a:t>
          </a:r>
          <a:endParaRPr lang="en-US" sz="2200" b="1" kern="1200" dirty="0">
            <a:solidFill>
              <a:schemeClr val="accent1">
                <a:lumMod val="50000"/>
              </a:schemeClr>
            </a:solidFill>
          </a:endParaRPr>
        </a:p>
      </dsp:txBody>
      <dsp:txXfrm>
        <a:off x="327785" y="2393930"/>
        <a:ext cx="1860733" cy="138902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6444468-F83C-4D4B-B9DF-8023F8E0322D}">
      <dsp:nvSpPr>
        <dsp:cNvPr id="0" name=""/>
        <dsp:cNvSpPr/>
      </dsp:nvSpPr>
      <dsp:spPr>
        <a:xfrm>
          <a:off x="0" y="384706"/>
          <a:ext cx="6559062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9CBD0B3-3722-42B4-8D78-D8014AEB0841}">
      <dsp:nvSpPr>
        <dsp:cNvPr id="0" name=""/>
        <dsp:cNvSpPr/>
      </dsp:nvSpPr>
      <dsp:spPr>
        <a:xfrm>
          <a:off x="312260" y="104266"/>
          <a:ext cx="6245194" cy="560880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3542" tIns="0" rIns="173542" bIns="0" numCol="1" spcCol="1270" anchor="ctr" anchorCtr="0">
          <a:noAutofit/>
        </a:bodyPr>
        <a:lstStyle/>
        <a:p>
          <a:pPr marL="0" marR="0" lvl="0" indent="0" algn="just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lv-LV" altLang="en-US" sz="2400" kern="120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rPr>
            <a:t>Mācību kvalitātes nodrošināšana, uzlabošana</a:t>
          </a:r>
        </a:p>
      </dsp:txBody>
      <dsp:txXfrm>
        <a:off x="339640" y="131646"/>
        <a:ext cx="6190434" cy="506120"/>
      </dsp:txXfrm>
    </dsp:sp>
    <dsp:sp modelId="{D3816CF4-3766-4D98-B445-EAF91A150FA5}">
      <dsp:nvSpPr>
        <dsp:cNvPr id="0" name=""/>
        <dsp:cNvSpPr/>
      </dsp:nvSpPr>
      <dsp:spPr>
        <a:xfrm>
          <a:off x="0" y="1246546"/>
          <a:ext cx="6559062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C7A0328-9201-40D6-BD30-01FD599AD932}">
      <dsp:nvSpPr>
        <dsp:cNvPr id="0" name=""/>
        <dsp:cNvSpPr/>
      </dsp:nvSpPr>
      <dsp:spPr>
        <a:xfrm>
          <a:off x="312260" y="966106"/>
          <a:ext cx="6245194" cy="560880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3542" tIns="0" rIns="173542" bIns="0" numCol="1" spcCol="1270" anchor="ctr" anchorCtr="0">
          <a:noAutofit/>
        </a:bodyPr>
        <a:lstStyle/>
        <a:p>
          <a:pPr marL="0" marR="0" lvl="0" indent="0" algn="just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lv-LV" altLang="en-US" sz="2400" kern="120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rPr>
            <a:t>Projektu rezultātu izplatīšana</a:t>
          </a:r>
        </a:p>
      </dsp:txBody>
      <dsp:txXfrm>
        <a:off x="339640" y="993486"/>
        <a:ext cx="6190434" cy="506120"/>
      </dsp:txXfrm>
    </dsp:sp>
    <dsp:sp modelId="{04FE1373-5ABD-4CCB-B947-A7F61D2D4349}">
      <dsp:nvSpPr>
        <dsp:cNvPr id="0" name=""/>
        <dsp:cNvSpPr/>
      </dsp:nvSpPr>
      <dsp:spPr>
        <a:xfrm>
          <a:off x="0" y="2329227"/>
          <a:ext cx="6559062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C80105B-CAFD-444E-80BA-11C6C4F15887}">
      <dsp:nvSpPr>
        <dsp:cNvPr id="0" name=""/>
        <dsp:cNvSpPr/>
      </dsp:nvSpPr>
      <dsp:spPr>
        <a:xfrm>
          <a:off x="312260" y="1827946"/>
          <a:ext cx="6245194" cy="781720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3542" tIns="0" rIns="173542" bIns="0" numCol="1" spcCol="1270" anchor="ctr" anchorCtr="0">
          <a:noAutofit/>
        </a:bodyPr>
        <a:lstStyle/>
        <a:p>
          <a:pPr marL="0" marR="0" lvl="0" indent="0" algn="just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lv-LV" altLang="en-US" sz="2400" kern="120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rPr>
            <a:t>Pedagoģisko un didaktisko metožu attīstība un pilnveide  </a:t>
          </a:r>
        </a:p>
      </dsp:txBody>
      <dsp:txXfrm>
        <a:off x="350420" y="1866106"/>
        <a:ext cx="6168874" cy="705400"/>
      </dsp:txXfrm>
    </dsp:sp>
    <dsp:sp modelId="{1E6021CB-0244-4E9B-9AF4-775CBEFDD9E2}">
      <dsp:nvSpPr>
        <dsp:cNvPr id="0" name=""/>
        <dsp:cNvSpPr/>
      </dsp:nvSpPr>
      <dsp:spPr>
        <a:xfrm>
          <a:off x="0" y="3347877"/>
          <a:ext cx="6559062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AB2A6E9-42E5-46E6-B3B6-C1A651216328}">
      <dsp:nvSpPr>
        <dsp:cNvPr id="0" name=""/>
        <dsp:cNvSpPr/>
      </dsp:nvSpPr>
      <dsp:spPr>
        <a:xfrm>
          <a:off x="312260" y="2910627"/>
          <a:ext cx="6245194" cy="717690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3542" tIns="0" rIns="173542" bIns="0" numCol="1" spcCol="1270" anchor="ctr" anchorCtr="0">
          <a:noAutofit/>
        </a:bodyPr>
        <a:lstStyle/>
        <a:p>
          <a:pPr marL="0" marR="0" lvl="0" indent="0" algn="just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lv-LV" altLang="en-US" sz="2400" kern="120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rPr>
            <a:t>Mācību programmu attīstība un uzlabošana</a:t>
          </a:r>
        </a:p>
        <a:p>
          <a:pPr defTabSz="355600">
            <a:spcBef>
              <a:spcPct val="0"/>
            </a:spcBef>
            <a:spcAft>
              <a:spcPct val="35000"/>
            </a:spcAft>
            <a:buNone/>
          </a:pPr>
          <a:endParaRPr lang="en-US" sz="900" kern="1200" dirty="0"/>
        </a:p>
      </dsp:txBody>
      <dsp:txXfrm>
        <a:off x="347295" y="2945662"/>
        <a:ext cx="6175124" cy="647620"/>
      </dsp:txXfrm>
    </dsp:sp>
    <dsp:sp modelId="{B3FE1E75-79A2-4482-8191-F87F3247EE73}">
      <dsp:nvSpPr>
        <dsp:cNvPr id="0" name=""/>
        <dsp:cNvSpPr/>
      </dsp:nvSpPr>
      <dsp:spPr>
        <a:xfrm>
          <a:off x="0" y="4209717"/>
          <a:ext cx="6559062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1A2CB04-F374-4947-9056-B497F37BBD2A}">
      <dsp:nvSpPr>
        <dsp:cNvPr id="0" name=""/>
        <dsp:cNvSpPr/>
      </dsp:nvSpPr>
      <dsp:spPr>
        <a:xfrm>
          <a:off x="321350" y="3929277"/>
          <a:ext cx="6237711" cy="560880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3542" tIns="0" rIns="173542" bIns="0" numCol="1" spcCol="1270" anchor="ctr" anchorCtr="0">
          <a:noAutofit/>
        </a:bodyPr>
        <a:lstStyle/>
        <a:p>
          <a:pPr marL="0" lvl="0" indent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lv-LV" sz="2400" kern="1200" dirty="0">
              <a:solidFill>
                <a:schemeClr val="accent1">
                  <a:lumMod val="50000"/>
                </a:schemeClr>
              </a:solidFill>
            </a:rPr>
            <a:t>Citas, līdzīga rakstura aktivitātes</a:t>
          </a:r>
          <a:endParaRPr lang="en-US" sz="2400" kern="1200" dirty="0">
            <a:solidFill>
              <a:schemeClr val="accent1">
                <a:lumMod val="50000"/>
              </a:schemeClr>
            </a:solidFill>
          </a:endParaRPr>
        </a:p>
      </dsp:txBody>
      <dsp:txXfrm>
        <a:off x="348730" y="3956657"/>
        <a:ext cx="6182951" cy="5061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1/layout/TabList">
  <dgm:title val="Tab List"/>
  <dgm:desc val="Use to show non-sequential or grouped blocks of information. Works well for lists with a small amount of Level 1 text. The first Level 2 displays next to the Level 1 text  and the remaining Level 2 text appears beneath the Level 1 text."/>
  <dgm:catLst>
    <dgm:cat type="list" pri="4500"/>
    <dgm:cat type="officeonline" pri="11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0" srcId="0" destId="10" srcOrd="0" destOrd="0"/>
        <dgm:cxn modelId="41" srcId="10" destId="11" srcOrd="0" destOrd="0"/>
        <dgm:cxn modelId="42" srcId="10" destId="12" srcOrd="0" destOrd="0"/>
        <dgm:cxn modelId="50" srcId="0" destId="20" srcOrd="1" destOrd="0"/>
        <dgm:cxn modelId="51" srcId="20" destId="21" srcOrd="1" destOrd="0"/>
        <dgm:cxn modelId="52" srcId="20" destId="22" srcOrd="1" destOrd="0"/>
        <dgm:cxn modelId="60" srcId="0" destId="30" srcOrd="2" destOrd="0"/>
        <dgm:cxn modelId="61" srcId="30" destId="31" srcOrd="2" destOrd="0"/>
        <dgm:cxn modelId="62" srcId="30" destId="32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/>
      <dgm:chPref val="3"/>
      <dgm:dir/>
      <dgm:animOne val="branch"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w" for="ch" forName="Child" refType="w"/>
      <dgm:constr type="h" for="ch" forName="Child" refType="h" fact="0.6667"/>
      <dgm:constr type="primFontSz" for="des" forName="Parent" op="equ" val="65"/>
      <dgm:constr type="primFontSz" for="des" forName="Child" op="equ" val="65"/>
      <dgm:constr type="primFontSz" for="des" forName="FirstChild" op="equ" val="65"/>
      <dgm:constr type="primFontSz" for="des" forName="Child" refType="primFontSz" refFor="des" refForName="Parent" op="lte"/>
      <dgm:constr type="primFontSz" for="des" forName="FirstChild" refType="primFontSz" refFor="des" refForName="Parent" op="lte"/>
      <dgm:constr type="primFontSz" for="des" forName="Child" refType="primFontSz" refFor="des" refForName="FirstChild" op="lte"/>
      <dgm:constr type="w" for="ch" forName="composite" refType="w"/>
      <dgm:constr type="h" for="ch" forName="composite" refType="h" fact="0.3333"/>
      <dgm:constr type="sp" refType="h" refFor="ch" refForName="composite" op="equ" fact="0.05"/>
      <dgm:constr type="h" for="ch" forName="sibTrans" refType="h" refFor="ch" refForName="composite" op="equ" fact="0.05"/>
      <dgm:constr type="w" for="ch" forName="sibTrans" refType="h" refFor="ch" refForName="sibTrans" op="equ"/>
    </dgm:constrLst>
    <dgm:forEach name="nodesForEach" axis="ch" ptType="node">
      <dgm:layoutNode name="composite">
        <dgm:alg type="composite"/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l" for="ch" forName="FirstChild" refType="w" fact="0.26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l" for="ch" forName="Parent" refType="w" fact="0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if>
          <dgm:else name="Name3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r" for="ch" forName="FirstChild" refType="w" fact="0.74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r" for="ch" forName="Parent" refType="w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else>
        </dgm:choose>
        <dgm:layoutNode name="FirstChild" styleLbl="revTx">
          <dgm:varLst>
            <dgm:chMax val="0"/>
            <dgm:chPref val="0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  <dgm:param type="txAnchorVertCh" val="b"/>
                <dgm:param type="parTxRTLAlign" val="l"/>
              </dgm:alg>
            </dgm:if>
            <dgm:else name="Name6">
              <dgm:alg type="tx">
                <dgm:param type="parTxLTRAlign" val="r"/>
                <dgm:param type="shpTxLTRAlignCh" val="r"/>
                <dgm:param type="txAnchorVert" val="b"/>
                <dgm:param type="txAnchorVertCh" val="b"/>
                <dgm:param type="parTxRTLAlign" val="r"/>
              </dgm:alg>
            </dgm:else>
          </dgm:choose>
          <dgm:shape xmlns:r="http://schemas.openxmlformats.org/officeDocument/2006/relationships" type="rect" r:blip="">
            <dgm:adjLst/>
          </dgm:shape>
          <dgm:choose name="Name7">
            <dgm:if name="Name8" axis="ch" ptType="node" func="cnt" op="gte" val="1">
              <dgm:presOf axis="ch desOrSelf" ptType="node node" st="1 1" cnt="1 0"/>
            </dgm:if>
            <dgm:else name="Name9">
              <dgm:presOf/>
            </dgm:else>
          </dgm:choose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Parent" styleLbl="alignNode1">
          <dgm:varLst>
            <dgm:chMax val="3"/>
            <dgm:chPref val="3"/>
            <dgm:bulletEnabled val="1"/>
          </dgm:varLst>
          <dgm:alg type="tx">
            <dgm:param type="shpTxLTRAlignCh" val="ctr"/>
            <dgm:param type="txAnchorVertCh" val="mid"/>
          </dgm:alg>
          <dgm:shape xmlns:r="http://schemas.openxmlformats.org/officeDocument/2006/relationships" type="round2SameRect" r:blip="">
            <dgm:adjLst>
              <dgm:adj idx="1" val="0.1667"/>
              <dgm:adj idx="2" val="0"/>
            </dgm:adjLst>
          </dgm:shape>
          <dgm:presOf axis="self" ptType="node"/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Accent" styleLbl="parChTrans1D1">
          <dgm:alg type="sp"/>
          <dgm:shape xmlns:r="http://schemas.openxmlformats.org/officeDocument/2006/relationships" type="line" r:blip="" zOrderOff="-99999">
            <dgm:adjLst/>
          </dgm:shape>
          <dgm:presOf/>
        </dgm:layoutNode>
      </dgm:layoutNode>
      <dgm:choose name="Name10">
        <dgm:if name="Name11" axis="ch" ptType="node" st="2" cnt="1" func="cnt" op="gte" val="1">
          <dgm:layoutNode name="Child" styleLbl="revTx">
            <dgm:varLst>
              <dgm:chMax val="0"/>
              <dgm:chPref val="0"/>
              <dgm:bulletEnabled val="1"/>
            </dgm:varLst>
            <dgm:choose name="Name12">
              <dgm:if name="Name13" func="var" arg="dir" op="equ" val="norm">
                <dgm:alg type="tx">
                  <dgm:param type="stBulletLvl" val="1"/>
                  <dgm:param type="parTxLTRAlign" val="l"/>
                  <dgm:param type="parTxRTLAlign" val="l"/>
                  <dgm:param type="txAnchorVert" val="t"/>
                </dgm:alg>
              </dgm:if>
              <dgm:else name="Name14">
                <dgm:alg type="tx">
                  <dgm:param type="stBulletLvl" val="1"/>
                  <dgm:param type="parTxLTRAlign" val="r"/>
                  <dgm:param type="shpTxLTRAlignCh" val="r"/>
                  <dgm:param type="txAnchorVert" val="t"/>
                  <dgm:param type="parTxRTLAlign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ch desOrSelf" ptType="node node" st="2 1" cnt="0 0"/>
            <dgm:constrLst>
              <dgm:constr type="lMarg" refType="primFontSz" fact="0.15"/>
              <dgm:constr type="rMarg" refType="primFontSz" fact="0.15"/>
              <dgm:constr type="tMarg" refType="primFontSz" fact="0.15"/>
              <dgm:constr type="bMarg" refType="primFontSz" fact="0.15"/>
            </dgm:constrLst>
            <dgm:ruleLst>
              <dgm:rule type="primFontSz" val="5" fact="NaN" max="NaN"/>
            </dgm:ruleLst>
          </dgm:layoutNode>
        </dgm:if>
        <dgm:else name="Name15"/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430091"/>
            <a:ext cx="2945659" cy="498134"/>
          </a:xfrm>
          <a:prstGeom prst="rect">
            <a:avLst/>
          </a:prstGeom>
        </p:spPr>
        <p:txBody>
          <a:bodyPr vert="horz" lIns="91431" tIns="45716" rIns="91431" bIns="45716" rtlCol="0" anchor="b"/>
          <a:lstStyle>
            <a:lvl1pPr algn="l">
              <a:defRPr sz="1200"/>
            </a:lvl1pPr>
          </a:lstStyle>
          <a:p>
            <a:endParaRPr lang="lv-LV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4" y="9430091"/>
            <a:ext cx="2945659" cy="498134"/>
          </a:xfrm>
          <a:prstGeom prst="rect">
            <a:avLst/>
          </a:prstGeom>
        </p:spPr>
        <p:txBody>
          <a:bodyPr vert="horz" lIns="91431" tIns="45716" rIns="91431" bIns="45716" rtlCol="0" anchor="b"/>
          <a:lstStyle>
            <a:lvl1pPr algn="r">
              <a:defRPr sz="1200"/>
            </a:lvl1pPr>
          </a:lstStyle>
          <a:p>
            <a:fld id="{E9279281-133B-4207-B894-28B3359F96F4}" type="slidenum">
              <a:rPr lang="lv-LV" smtClean="0"/>
              <a:pPr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4410460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712" cy="496809"/>
          </a:xfrm>
          <a:prstGeom prst="rect">
            <a:avLst/>
          </a:prstGeom>
        </p:spPr>
        <p:txBody>
          <a:bodyPr vert="horz" lIns="91422" tIns="45711" rIns="91422" bIns="45711" rtlCol="0"/>
          <a:lstStyle>
            <a:lvl1pPr algn="l">
              <a:defRPr sz="1200"/>
            </a:lvl1pPr>
          </a:lstStyle>
          <a:p>
            <a:endParaRPr lang="lv-LV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375" y="0"/>
            <a:ext cx="2945712" cy="496809"/>
          </a:xfrm>
          <a:prstGeom prst="rect">
            <a:avLst/>
          </a:prstGeom>
        </p:spPr>
        <p:txBody>
          <a:bodyPr vert="horz" lIns="91422" tIns="45711" rIns="91422" bIns="45711" rtlCol="0"/>
          <a:lstStyle>
            <a:lvl1pPr algn="r">
              <a:defRPr sz="1200"/>
            </a:lvl1pPr>
          </a:lstStyle>
          <a:p>
            <a:fld id="{8527F5B4-A798-4EB3-BBFA-AB7DE79713D0}" type="datetimeFigureOut">
              <a:rPr lang="lv-LV" smtClean="0"/>
              <a:pPr/>
              <a:t>04.11.2024</a:t>
            </a:fld>
            <a:endParaRPr lang="lv-LV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5988" y="744538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2" tIns="45711" rIns="91422" bIns="45711" rtlCol="0" anchor="ctr"/>
          <a:lstStyle/>
          <a:p>
            <a:endParaRPr lang="lv-LV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292" y="4715709"/>
            <a:ext cx="5439092" cy="4468097"/>
          </a:xfrm>
          <a:prstGeom prst="rect">
            <a:avLst/>
          </a:prstGeom>
        </p:spPr>
        <p:txBody>
          <a:bodyPr vert="horz" lIns="91422" tIns="45711" rIns="91422" bIns="45711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v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9830"/>
            <a:ext cx="2945712" cy="496808"/>
          </a:xfrm>
          <a:prstGeom prst="rect">
            <a:avLst/>
          </a:prstGeom>
        </p:spPr>
        <p:txBody>
          <a:bodyPr vert="horz" lIns="91422" tIns="45711" rIns="91422" bIns="45711" rtlCol="0" anchor="b"/>
          <a:lstStyle>
            <a:lvl1pPr algn="l">
              <a:defRPr sz="1200"/>
            </a:lvl1pPr>
          </a:lstStyle>
          <a:p>
            <a:endParaRPr lang="lv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375" y="9429830"/>
            <a:ext cx="2945712" cy="496808"/>
          </a:xfrm>
          <a:prstGeom prst="rect">
            <a:avLst/>
          </a:prstGeom>
        </p:spPr>
        <p:txBody>
          <a:bodyPr vert="horz" lIns="91422" tIns="45711" rIns="91422" bIns="45711" rtlCol="0" anchor="b"/>
          <a:lstStyle>
            <a:lvl1pPr algn="r">
              <a:defRPr sz="1200"/>
            </a:lvl1pPr>
          </a:lstStyle>
          <a:p>
            <a:fld id="{B006DE99-D2BC-49A9-9488-07B12A071405}" type="slidenum">
              <a:rPr lang="lv-LV" smtClean="0"/>
              <a:pPr/>
              <a:t>‹#›</a:t>
            </a:fld>
            <a:endParaRPr lang="lv-LV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>
            <a:extLst>
              <a:ext uri="{FF2B5EF4-FFF2-40B4-BE49-F238E27FC236}">
                <a16:creationId xmlns:a16="http://schemas.microsoft.com/office/drawing/2014/main" id="{531F4BE7-C24B-5429-F65E-B8B7CFF7418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Notes Placeholder 2">
            <a:extLst>
              <a:ext uri="{FF2B5EF4-FFF2-40B4-BE49-F238E27FC236}">
                <a16:creationId xmlns:a16="http://schemas.microsoft.com/office/drawing/2014/main" id="{49F40418-00E2-D208-5CEA-A37E6F76923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lv-LV" altLang="lv-LV"/>
          </a:p>
        </p:txBody>
      </p:sp>
      <p:sp>
        <p:nvSpPr>
          <p:cNvPr id="57348" name="Slide Number Placeholder 3">
            <a:extLst>
              <a:ext uri="{FF2B5EF4-FFF2-40B4-BE49-F238E27FC236}">
                <a16:creationId xmlns:a16="http://schemas.microsoft.com/office/drawing/2014/main" id="{B59BD032-761A-D5EE-833C-7F0D4A9FE4A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992F2A0D-1B72-4BEF-A4DD-DA42F3409AFF}" type="slidenum">
              <a:rPr lang="lv-LV" altLang="lv-LV" smtClean="0"/>
              <a:pPr/>
              <a:t>8</a:t>
            </a:fld>
            <a:endParaRPr lang="lv-LV" altLang="lv-LV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lv-LV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06DE99-D2BC-49A9-9488-07B12A071405}" type="slidenum">
              <a:rPr lang="lv-LV" smtClean="0"/>
              <a:pPr/>
              <a:t>27</a:t>
            </a:fld>
            <a:endParaRPr lang="lv-LV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lv-LV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06DE99-D2BC-49A9-9488-07B12A071405}" type="slidenum">
              <a:rPr lang="lv-LV" smtClean="0"/>
              <a:pPr/>
              <a:t>28</a:t>
            </a:fld>
            <a:endParaRPr lang="lv-LV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lv-LV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E324C-890F-4D05-85F8-1A2A9FDC6D42}" type="datetimeFigureOut">
              <a:rPr lang="lv-LV" smtClean="0"/>
              <a:pPr/>
              <a:t>04.11.2024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DBF8-7F89-4AB3-8A14-8085EF04F367}" type="slidenum">
              <a:rPr lang="lv-LV" smtClean="0"/>
              <a:pPr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9870300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v-LV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E324C-890F-4D05-85F8-1A2A9FDC6D42}" type="datetimeFigureOut">
              <a:rPr lang="lv-LV" smtClean="0"/>
              <a:pPr/>
              <a:t>04.11.2024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DBF8-7F89-4AB3-8A14-8085EF04F367}" type="slidenum">
              <a:rPr lang="lv-LV" smtClean="0"/>
              <a:pPr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698436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v-LV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E324C-890F-4D05-85F8-1A2A9FDC6D42}" type="datetimeFigureOut">
              <a:rPr lang="lv-LV" smtClean="0"/>
              <a:pPr/>
              <a:t>04.11.2024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DBF8-7F89-4AB3-8A14-8085EF04F367}" type="slidenum">
              <a:rPr lang="lv-LV" smtClean="0"/>
              <a:pPr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8920154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0800" y="381000"/>
            <a:ext cx="6096000" cy="1036642"/>
          </a:xfrm>
        </p:spPr>
        <p:txBody>
          <a:bodyPr anchor="t">
            <a:normAutofit/>
          </a:bodyPr>
          <a:lstStyle>
            <a:lvl1pPr algn="l">
              <a:defRPr sz="2400" b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90800" y="1752600"/>
            <a:ext cx="6096000" cy="4373573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15"/>
          <p:cNvSpPr>
            <a:spLocks noGrp="1"/>
          </p:cNvSpPr>
          <p:nvPr>
            <p:ph type="body" sz="quarter" idx="10"/>
          </p:nvPr>
        </p:nvSpPr>
        <p:spPr>
          <a:xfrm>
            <a:off x="2590800" y="6324600"/>
            <a:ext cx="1981200" cy="304800"/>
          </a:xfrm>
        </p:spPr>
        <p:txBody>
          <a:bodyPr>
            <a:normAutofit/>
          </a:bodyPr>
          <a:lstStyle>
            <a:lvl1pPr marL="0" indent="0">
              <a:buNone/>
              <a:defRPr sz="1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19"/>
          <p:cNvSpPr>
            <a:spLocks noGrp="1"/>
          </p:cNvSpPr>
          <p:nvPr>
            <p:ph type="body" sz="quarter" idx="12"/>
          </p:nvPr>
        </p:nvSpPr>
        <p:spPr>
          <a:xfrm>
            <a:off x="4876800" y="6324600"/>
            <a:ext cx="3657600" cy="304800"/>
          </a:xfrm>
        </p:spPr>
        <p:txBody>
          <a:bodyPr>
            <a:normAutofit/>
          </a:bodyPr>
          <a:lstStyle>
            <a:lvl1pPr marL="0" indent="0" algn="r">
              <a:buNone/>
              <a:defRPr sz="1000" baseline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Slide Number Placeholder 22"/>
          <p:cNvSpPr>
            <a:spLocks noGrp="1"/>
          </p:cNvSpPr>
          <p:nvPr>
            <p:ph type="sldNum" sz="quarter" idx="13"/>
          </p:nvPr>
        </p:nvSpPr>
        <p:spPr>
          <a:xfrm>
            <a:off x="8534400" y="6324600"/>
            <a:ext cx="304800" cy="304800"/>
          </a:xfrm>
        </p:spPr>
        <p:txBody>
          <a:bodyPr/>
          <a:lstStyle>
            <a:lvl1pPr>
              <a:defRPr sz="1000">
                <a:latin typeface="Verdana" panose="020B0604030504040204" pitchFamily="34" charset="0"/>
              </a:defRPr>
            </a:lvl1pPr>
          </a:lstStyle>
          <a:p>
            <a:pPr>
              <a:defRPr/>
            </a:pPr>
            <a:fld id="{356CFE89-B9A1-4736-AE09-8B36D4FB1607}" type="slidenum">
              <a:rPr lang="en-US" altLang="lv-LV"/>
              <a:pPr>
                <a:defRPr/>
              </a:pPr>
              <a:t>‹#›</a:t>
            </a:fld>
            <a:endParaRPr lang="en-US" altLang="lv-LV"/>
          </a:p>
        </p:txBody>
      </p:sp>
    </p:spTree>
    <p:extLst>
      <p:ext uri="{BB962C8B-B14F-4D97-AF65-F5344CB8AC3E}">
        <p14:creationId xmlns:p14="http://schemas.microsoft.com/office/powerpoint/2010/main" val="38549352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v-LV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E324C-890F-4D05-85F8-1A2A9FDC6D42}" type="datetimeFigureOut">
              <a:rPr lang="lv-LV" smtClean="0"/>
              <a:pPr/>
              <a:t>04.11.2024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DBF8-7F89-4AB3-8A14-8085EF04F367}" type="slidenum">
              <a:rPr lang="lv-LV" smtClean="0"/>
              <a:pPr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6075993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E324C-890F-4D05-85F8-1A2A9FDC6D42}" type="datetimeFigureOut">
              <a:rPr lang="lv-LV" smtClean="0"/>
              <a:pPr/>
              <a:t>04.11.2024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DBF8-7F89-4AB3-8A14-8085EF04F367}" type="slidenum">
              <a:rPr lang="lv-LV" smtClean="0"/>
              <a:pPr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589976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v-LV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v-LV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E324C-890F-4D05-85F8-1A2A9FDC6D42}" type="datetimeFigureOut">
              <a:rPr lang="lv-LV" smtClean="0"/>
              <a:pPr/>
              <a:t>04.11.2024</a:t>
            </a:fld>
            <a:endParaRPr lang="lv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DBF8-7F89-4AB3-8A14-8085EF04F367}" type="slidenum">
              <a:rPr lang="lv-LV" smtClean="0"/>
              <a:pPr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8070275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v-LV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v-LV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E324C-890F-4D05-85F8-1A2A9FDC6D42}" type="datetimeFigureOut">
              <a:rPr lang="lv-LV" smtClean="0"/>
              <a:pPr/>
              <a:t>04.11.2024</a:t>
            </a:fld>
            <a:endParaRPr lang="lv-LV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DBF8-7F89-4AB3-8A14-8085EF04F367}" type="slidenum">
              <a:rPr lang="lv-LV" smtClean="0"/>
              <a:pPr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8151068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E324C-890F-4D05-85F8-1A2A9FDC6D42}" type="datetimeFigureOut">
              <a:rPr lang="lv-LV" smtClean="0"/>
              <a:pPr/>
              <a:t>04.11.2024</a:t>
            </a:fld>
            <a:endParaRPr lang="lv-LV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DBF8-7F89-4AB3-8A14-8085EF04F367}" type="slidenum">
              <a:rPr lang="lv-LV" smtClean="0"/>
              <a:pPr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7603247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E324C-890F-4D05-85F8-1A2A9FDC6D42}" type="datetimeFigureOut">
              <a:rPr lang="lv-LV" smtClean="0"/>
              <a:pPr/>
              <a:t>04.11.2024</a:t>
            </a:fld>
            <a:endParaRPr lang="lv-LV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DBF8-7F89-4AB3-8A14-8085EF04F367}" type="slidenum">
              <a:rPr lang="lv-LV" smtClean="0"/>
              <a:pPr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4813989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v-LV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E324C-890F-4D05-85F8-1A2A9FDC6D42}" type="datetimeFigureOut">
              <a:rPr lang="lv-LV" smtClean="0"/>
              <a:pPr/>
              <a:t>04.11.2024</a:t>
            </a:fld>
            <a:endParaRPr lang="lv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DBF8-7F89-4AB3-8A14-8085EF04F367}" type="slidenum">
              <a:rPr lang="lv-LV" smtClean="0"/>
              <a:pPr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9933472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lv-LV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E324C-890F-4D05-85F8-1A2A9FDC6D42}" type="datetimeFigureOut">
              <a:rPr lang="lv-LV" smtClean="0"/>
              <a:pPr/>
              <a:t>04.11.2024</a:t>
            </a:fld>
            <a:endParaRPr lang="lv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DBF8-7F89-4AB3-8A14-8085EF04F367}" type="slidenum">
              <a:rPr lang="lv-LV" smtClean="0"/>
              <a:pPr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6585844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v-LV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FE324C-890F-4D05-85F8-1A2A9FDC6D42}" type="datetimeFigureOut">
              <a:rPr lang="lv-LV" smtClean="0"/>
              <a:pPr/>
              <a:t>04.11.2024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AEDBF8-7F89-4AB3-8A14-8085EF04F367}" type="slidenum">
              <a:rPr lang="lv-LV" smtClean="0"/>
              <a:pPr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7600503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lv-LV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3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s://www.nordplusonline.org/news/application-for-nordplus-2024-preparatory-activities-is-open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uhr.se/internationella-mojligheter/samarbete-och-utbyte/sok-finansiering/nordplus-junior/?fbclid=IwY2xjawEsF3pleHRuA2FlbQIxMAABHdqYpCeRItumym5LydaVEHHlRGLkgzjmFAitIUpdoSEwCC03WZM0Ld7KPg_aem_N_S92g7uaDQYyHOOmjShkg#/703540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hyperlink" Target="https://www.viaa.gov.lv/lv/jaunums/nordplus-projekta-izstrada-materialus-darbam-ar-skoleniem-ar-funkcionaliem-traucejumiem" TargetMode="External"/><Relationship Id="rId4" Type="http://schemas.openxmlformats.org/officeDocument/2006/relationships/hyperlink" Target="https://www.r5sips.lv/par-mums/lepojamies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www.nordplusonline.org/how-to-apply/handbook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gle/GoPADLraWCUZX6xN9" TargetMode="External"/><Relationship Id="rId4" Type="http://schemas.openxmlformats.org/officeDocument/2006/relationships/hyperlink" Target="https://forms.gle/MFZiGXRSoWoXZvw48" TargetMode="Externa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hyperlink" Target="https://www.utbyten.se/program/nordplus-junior/" TargetMode="Externa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hyperlink" Target="https://espresso.diku.no/projects/nordplus?0&amp;lang=en" TargetMode="External"/><Relationship Id="rId13" Type="http://schemas.openxmlformats.org/officeDocument/2006/relationships/hyperlink" Target="https://www.nordplusonline.org/wp-content/uploads/2024/11/new-nordplus-handbok-2025.pdf" TargetMode="External"/><Relationship Id="rId3" Type="http://schemas.openxmlformats.org/officeDocument/2006/relationships/hyperlink" Target="http://www.nordplusonline.org/" TargetMode="External"/><Relationship Id="rId7" Type="http://schemas.openxmlformats.org/officeDocument/2006/relationships/hyperlink" Target="https://www.viaa.gov.lv/lv/nordplus" TargetMode="External"/><Relationship Id="rId12" Type="http://schemas.openxmlformats.org/officeDocument/2006/relationships/hyperlink" Target="https://login.schoolgateway.com/0/auth/login" TargetMode="External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espresso.diku.no/" TargetMode="External"/><Relationship Id="rId11" Type="http://schemas.openxmlformats.org/officeDocument/2006/relationships/hyperlink" Target="https://www.etwinning.net/en/pub/index.htm" TargetMode="External"/><Relationship Id="rId5" Type="http://schemas.openxmlformats.org/officeDocument/2006/relationships/hyperlink" Target="https://www.nordplusonline.org/how-to-apply/handbook/" TargetMode="External"/><Relationship Id="rId10" Type="http://schemas.openxmlformats.org/officeDocument/2006/relationships/hyperlink" Target="https://www.nordplusonline.org/how-to-apply/become-a-partner/" TargetMode="External"/><Relationship Id="rId4" Type="http://schemas.openxmlformats.org/officeDocument/2006/relationships/hyperlink" Target="https://www.nordplusonline.org/programmes/junior/" TargetMode="External"/><Relationship Id="rId9" Type="http://schemas.openxmlformats.org/officeDocument/2006/relationships/hyperlink" Target="https://www.nordplusonline.org/projects/partner-search/#/" TargetMode="External"/><Relationship Id="rId1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ordplusonline.org/wp-content/uploads/2024/11/new-nordplus-handbok-2025.pdf" TargetMode="External"/><Relationship Id="rId7" Type="http://schemas.openxmlformats.org/officeDocument/2006/relationships/image" Target="../media/image8.png"/><Relationship Id="rId2" Type="http://schemas.openxmlformats.org/officeDocument/2006/relationships/hyperlink" Target="https://www.nordplusonline.org/how-to-apply/handbook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nordplusonline.org/how-to-apply/handbook/objectives/introduction-to-nordplus-junior/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hyperlink" Target="mailto:linards.deidulis@viaa.gov.lv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www.nordplusonline.org/wp-content/uploads/2024/11/new-nordplus-handbok-2025.pdf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tbyten.se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hyperlink" Target="mailto:nordplus@uhr.se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s://www.utbyten.se/program/nordplus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62968"/>
            <a:ext cx="9144000" cy="244656"/>
          </a:xfrm>
          <a:prstGeom prst="rect">
            <a:avLst/>
          </a:prstGeom>
        </p:spPr>
      </p:pic>
      <p:sp>
        <p:nvSpPr>
          <p:cNvPr id="6" name="Subtitle 2"/>
          <p:cNvSpPr txBox="1">
            <a:spLocks/>
          </p:cNvSpPr>
          <p:nvPr/>
        </p:nvSpPr>
        <p:spPr>
          <a:xfrm>
            <a:off x="1942011" y="5455593"/>
            <a:ext cx="5691052" cy="609600"/>
          </a:xfrm>
          <a:prstGeom prst="rect">
            <a:avLst/>
          </a:prstGeom>
        </p:spPr>
        <p:txBody>
          <a:bodyPr vert="horz" lIns="93957" tIns="46979" rIns="93957" bIns="46979" rtlCol="0">
            <a:normAutofit fontScale="850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v-LV" sz="2000" dirty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2024.gada 6. novembrī</a:t>
            </a:r>
          </a:p>
          <a:p>
            <a:r>
              <a:rPr lang="lv-LV" sz="2000" dirty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Tiešsaistes seminārs  plkst. 11:00  un 15:00 </a:t>
            </a:r>
          </a:p>
        </p:txBody>
      </p: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578976" y="2875029"/>
            <a:ext cx="7986047" cy="744910"/>
          </a:xfrm>
        </p:spPr>
        <p:txBody>
          <a:bodyPr>
            <a:normAutofit fontScale="90000"/>
          </a:bodyPr>
          <a:lstStyle/>
          <a:p>
            <a:r>
              <a:rPr lang="nb-NO" altLang="lv-LV" sz="4400" b="1" dirty="0">
                <a:solidFill>
                  <a:schemeClr val="accent1">
                    <a:lumMod val="50000"/>
                  </a:schemeClr>
                </a:solidFill>
                <a:latin typeface="+mn-lt"/>
                <a:ea typeface="MS PGothic" panose="020B0600070205080204" pitchFamily="34" charset="-128"/>
              </a:rPr>
              <a:t>Nordplus</a:t>
            </a:r>
            <a:r>
              <a:rPr lang="lv-LV" altLang="lv-LV" sz="4400" b="1" dirty="0">
                <a:solidFill>
                  <a:schemeClr val="accent1">
                    <a:lumMod val="50000"/>
                  </a:schemeClr>
                </a:solidFill>
                <a:latin typeface="+mn-lt"/>
                <a:ea typeface="MS PGothic" panose="020B0600070205080204" pitchFamily="34" charset="-128"/>
              </a:rPr>
              <a:t> Jauniešu apakšprogramma – 2025. gada projektu konkurss</a:t>
            </a:r>
            <a:endParaRPr lang="lv-LV" sz="4400" b="1" dirty="0">
              <a:solidFill>
                <a:schemeClr val="accent1">
                  <a:lumMod val="50000"/>
                </a:schemeClr>
              </a:solidFill>
              <a:latin typeface="+mn-lt"/>
              <a:ea typeface="MS PGothic" panose="020B0600070205080204" pitchFamily="34" charset="-12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942703" y="3908489"/>
            <a:ext cx="7550332" cy="11089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9000"/>
              </a:lnSpc>
              <a:buClr>
                <a:srgbClr val="000000"/>
              </a:buClr>
            </a:pPr>
            <a:r>
              <a:rPr lang="lv-LV" altLang="lv-LV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Linards Deidulis</a:t>
            </a:r>
          </a:p>
          <a:p>
            <a:pPr algn="ctr"/>
            <a:r>
              <a:rPr lang="lv-LV" altLang="lv-LV" sz="1800" dirty="0">
                <a:solidFill>
                  <a:schemeClr val="accent1">
                    <a:lumMod val="50000"/>
                  </a:schemeClr>
                </a:solidFill>
                <a:ea typeface="Verdana" panose="020B0604030504040204" pitchFamily="34" charset="0"/>
                <a:cs typeface="Verdana" panose="020B0604030504040204" pitchFamily="34" charset="0"/>
              </a:rPr>
              <a:t>Izglītības atbalsta un starptautiskās sadarbības departamenta</a:t>
            </a:r>
          </a:p>
          <a:p>
            <a:pPr algn="ctr">
              <a:lnSpc>
                <a:spcPct val="89000"/>
              </a:lnSpc>
              <a:buClr>
                <a:srgbClr val="000000"/>
              </a:buClr>
            </a:pPr>
            <a:r>
              <a:rPr lang="lv-LV" altLang="lv-LV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Starptautiskās sadarbības programmu nodaļas </a:t>
            </a:r>
          </a:p>
          <a:p>
            <a:pPr algn="ctr">
              <a:lnSpc>
                <a:spcPct val="89000"/>
              </a:lnSpc>
              <a:buClr>
                <a:srgbClr val="000000"/>
              </a:buClr>
            </a:pPr>
            <a:r>
              <a:rPr lang="lv-LV" altLang="lv-LV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vecākais </a:t>
            </a:r>
            <a:r>
              <a:rPr lang="lv-LV" altLang="lv-LV" dirty="0" err="1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proj</a:t>
            </a:r>
            <a:r>
              <a:rPr lang="lv-LV" altLang="lv-LV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. vadītājs</a:t>
            </a:r>
          </a:p>
        </p:txBody>
      </p:sp>
    </p:spTree>
    <p:extLst>
      <p:ext uri="{BB962C8B-B14F-4D97-AF65-F5344CB8AC3E}">
        <p14:creationId xmlns:p14="http://schemas.microsoft.com/office/powerpoint/2010/main" val="5449022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8270" y="365127"/>
            <a:ext cx="6537080" cy="944928"/>
          </a:xfrm>
        </p:spPr>
        <p:txBody>
          <a:bodyPr>
            <a:normAutofit fontScale="90000"/>
          </a:bodyPr>
          <a:lstStyle/>
          <a:p>
            <a:pPr algn="ctr"/>
            <a:r>
              <a:rPr lang="lv-LV" sz="4400" b="1" dirty="0">
                <a:solidFill>
                  <a:schemeClr val="accent1">
                    <a:lumMod val="50000"/>
                  </a:schemeClr>
                </a:solidFill>
                <a:latin typeface="+mn-lt"/>
                <a:ea typeface="MS PGothic" panose="020B0600070205080204" pitchFamily="34" charset="-128"/>
              </a:rPr>
              <a:t>Projektu veidi Jauniešu apakšprogrammā</a:t>
            </a: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85195239"/>
              </p:ext>
            </p:extLst>
          </p:nvPr>
        </p:nvGraphicFramePr>
        <p:xfrm>
          <a:off x="0" y="945168"/>
          <a:ext cx="9167641" cy="43857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79141" y="5198835"/>
            <a:ext cx="2062420" cy="84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335213" indent="-49213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792413" indent="-49213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249613" indent="-49213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706813" indent="-49213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marL="0" indent="0" algn="ctr">
              <a:lnSpc>
                <a:spcPct val="90000"/>
              </a:lnSpc>
            </a:pPr>
            <a:r>
              <a:rPr lang="lv-LV" altLang="lv-LV" sz="1800" dirty="0">
                <a:solidFill>
                  <a:srgbClr val="1F4E79"/>
                </a:solidFill>
                <a:latin typeface="Calibri" panose="020F0502020204030204" pitchFamily="34" charset="0"/>
              </a:rPr>
              <a:t> </a:t>
            </a:r>
            <a:r>
              <a:rPr lang="lv-LV" altLang="lv-LV" sz="1800" i="1" dirty="0">
                <a:solidFill>
                  <a:srgbClr val="1F4E79"/>
                </a:solidFill>
                <a:latin typeface="Calibri" panose="020F0502020204030204" pitchFamily="34" charset="0"/>
              </a:rPr>
              <a:t>Rokasgrāmata 2025.</a:t>
            </a:r>
            <a:r>
              <a:rPr lang="lv-LV" altLang="lv-LV" sz="1800" dirty="0">
                <a:solidFill>
                  <a:srgbClr val="1F4E79"/>
                </a:solidFill>
                <a:latin typeface="Calibri" panose="020F0502020204030204" pitchFamily="34" charset="0"/>
              </a:rPr>
              <a:t>, skat. 8. – 10. lpp.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32712B5-B805-BA22-93BB-4F4CFFC188F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46400" y="4804331"/>
            <a:ext cx="4859868" cy="2653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5645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03512" y="365127"/>
            <a:ext cx="5811837" cy="944928"/>
          </a:xfrm>
        </p:spPr>
        <p:txBody>
          <a:bodyPr>
            <a:normAutofit fontScale="90000"/>
          </a:bodyPr>
          <a:lstStyle/>
          <a:p>
            <a:pPr algn="ctr"/>
            <a:r>
              <a:rPr lang="lv-LV" sz="4400" b="1" dirty="0">
                <a:solidFill>
                  <a:schemeClr val="accent1">
                    <a:lumMod val="50000"/>
                  </a:schemeClr>
                </a:solidFill>
                <a:latin typeface="+mn-lt"/>
                <a:ea typeface="MS PGothic" panose="020B0600070205080204" pitchFamily="34" charset="-128"/>
              </a:rPr>
              <a:t>Jauniešu apakšprogramma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513" y="1637803"/>
            <a:ext cx="8920974" cy="3317701"/>
          </a:xfrm>
        </p:spPr>
        <p:txBody>
          <a:bodyPr>
            <a:normAutofit fontScale="62500" lnSpcReduction="20000"/>
          </a:bodyPr>
          <a:lstStyle/>
          <a:p>
            <a:pPr marL="0" indent="0">
              <a:lnSpc>
                <a:spcPct val="112000"/>
              </a:lnSpc>
              <a:buClr>
                <a:srgbClr val="000000"/>
              </a:buClr>
              <a:buNone/>
              <a:defRPr/>
            </a:pPr>
            <a:r>
              <a:rPr lang="lv-LV" altLang="lv-LV" sz="2400" b="1" u="sng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Mērķa grupa</a:t>
            </a:r>
            <a:r>
              <a:rPr lang="lv-LV" altLang="lv-LV" sz="24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 </a:t>
            </a:r>
          </a:p>
          <a:p>
            <a:pPr lvl="1">
              <a:lnSpc>
                <a:spcPct val="112000"/>
              </a:lnSpc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lv-LV" altLang="lv-LV" sz="24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skolēni/izglītojamie</a:t>
            </a:r>
          </a:p>
          <a:p>
            <a:pPr lvl="1">
              <a:lnSpc>
                <a:spcPct val="112000"/>
              </a:lnSpc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lv-LV" altLang="lv-LV" sz="24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skolotāji/pasniedzēji</a:t>
            </a:r>
          </a:p>
          <a:p>
            <a:pPr lvl="1">
              <a:lnSpc>
                <a:spcPct val="112000"/>
              </a:lnSpc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lv-LV" altLang="lv-LV" sz="24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Izglītības iestāžu administrācijas darbinieki</a:t>
            </a:r>
          </a:p>
          <a:p>
            <a:pPr marL="0" indent="0">
              <a:lnSpc>
                <a:spcPct val="112000"/>
              </a:lnSpc>
              <a:buClr>
                <a:srgbClr val="000000"/>
              </a:buClr>
              <a:buNone/>
              <a:defRPr/>
            </a:pPr>
            <a:r>
              <a:rPr lang="lv-LV" altLang="lv-LV" sz="2400" b="1" u="sng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Projektu iesniedzēji (koordinatori)</a:t>
            </a:r>
            <a:r>
              <a:rPr lang="lv-LV" altLang="lv-LV" sz="24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:</a:t>
            </a:r>
          </a:p>
          <a:p>
            <a:pPr marL="811212" lvl="1" indent="-342900">
              <a:lnSpc>
                <a:spcPct val="112000"/>
              </a:lnSpc>
              <a:buClr>
                <a:schemeClr val="accent1">
                  <a:lumMod val="50000"/>
                </a:schemeClr>
              </a:buClr>
              <a:buSzPct val="100000"/>
              <a:buFont typeface="Wingdings" panose="05000000000000000000" pitchFamily="2" charset="2"/>
              <a:buChar char="Ø"/>
              <a:defRPr/>
            </a:pPr>
            <a:r>
              <a:rPr lang="lv-LV" altLang="lv-LV" sz="24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pirmsskolas </a:t>
            </a:r>
            <a:r>
              <a:rPr lang="lv-LV" altLang="lv-LV" sz="2400" dirty="0" err="1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izgl</a:t>
            </a:r>
            <a:r>
              <a:rPr lang="lv-LV" altLang="lv-LV" sz="24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. iestādes</a:t>
            </a:r>
          </a:p>
          <a:p>
            <a:pPr marL="811212" lvl="1" indent="-342900">
              <a:lnSpc>
                <a:spcPct val="112000"/>
              </a:lnSpc>
              <a:buClr>
                <a:schemeClr val="accent1">
                  <a:lumMod val="50000"/>
                </a:schemeClr>
              </a:buClr>
              <a:buSzPct val="100000"/>
              <a:buFont typeface="Wingdings" panose="05000000000000000000" pitchFamily="2" charset="2"/>
              <a:buChar char="Ø"/>
              <a:defRPr/>
            </a:pPr>
            <a:r>
              <a:rPr lang="lv-LV" altLang="lv-LV" sz="24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sākumskolas/pamatskolas/vidusskolas</a:t>
            </a:r>
          </a:p>
          <a:p>
            <a:pPr marL="811212" lvl="1" indent="-342900">
              <a:lnSpc>
                <a:spcPct val="112000"/>
              </a:lnSpc>
              <a:buClr>
                <a:schemeClr val="accent1">
                  <a:lumMod val="50000"/>
                </a:schemeClr>
              </a:buClr>
              <a:buSzPct val="100000"/>
              <a:buFont typeface="Wingdings" panose="05000000000000000000" pitchFamily="2" charset="2"/>
              <a:buChar char="Ø"/>
              <a:defRPr/>
            </a:pPr>
            <a:r>
              <a:rPr lang="lv-LV" altLang="lv-LV" sz="24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profesionālās izglītības iestādes</a:t>
            </a:r>
          </a:p>
          <a:p>
            <a:pPr marL="811212" lvl="1" indent="-342900" algn="just">
              <a:lnSpc>
                <a:spcPct val="112000"/>
              </a:lnSpc>
              <a:buClr>
                <a:schemeClr val="accent1">
                  <a:lumMod val="50000"/>
                </a:schemeClr>
              </a:buClr>
              <a:buSzPct val="100000"/>
              <a:buFont typeface="Wingdings" panose="05000000000000000000" pitchFamily="2" charset="2"/>
              <a:buChar char="Ø"/>
              <a:defRPr/>
            </a:pPr>
            <a:r>
              <a:rPr lang="lv-LV" altLang="lv-LV" sz="24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kultūras skolas - mūzikas un mākslas skolas, kas īsteno valsts apstiprinātas izglītības programmas. </a:t>
            </a:r>
          </a:p>
          <a:p>
            <a:pPr marL="811212" lvl="1" indent="-342900" algn="just">
              <a:lnSpc>
                <a:spcPct val="112000"/>
              </a:lnSpc>
              <a:buClr>
                <a:schemeClr val="accent1">
                  <a:lumMod val="50000"/>
                </a:schemeClr>
              </a:buClr>
              <a:buSzPct val="100000"/>
              <a:buFont typeface="Wingdings" panose="05000000000000000000" pitchFamily="2" charset="2"/>
              <a:buChar char="Ø"/>
              <a:defRPr/>
            </a:pPr>
            <a:r>
              <a:rPr lang="lv-LV" altLang="lv-LV" sz="24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Izglītības pārvaldes – studiju vizītēm (! Pieteikumus var iesniegt katru gadu </a:t>
            </a:r>
            <a:r>
              <a:rPr lang="lv-LV" altLang="lv-LV" sz="24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hlinkClick r:id="rId2"/>
              </a:rPr>
              <a:t>1. oktobrī, </a:t>
            </a:r>
            <a:r>
              <a:rPr lang="lv-LV" altLang="lv-LV" sz="24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vienlaikus ar sagatavošanas vizīšu pieteikumiem) 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91381BA6-A97E-F322-5569-B31DFBED43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9288" y="5462735"/>
            <a:ext cx="2400548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335213" indent="-49213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792413" indent="-49213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249613" indent="-49213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706813" indent="-49213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marL="0" indent="0" algn="ctr">
              <a:lnSpc>
                <a:spcPct val="90000"/>
              </a:lnSpc>
            </a:pPr>
            <a:r>
              <a:rPr lang="lv-LV" altLang="lv-LV" sz="1800" dirty="0">
                <a:solidFill>
                  <a:srgbClr val="1F4E79"/>
                </a:solidFill>
                <a:latin typeface="Calibri" panose="020F0502020204030204" pitchFamily="34" charset="0"/>
              </a:rPr>
              <a:t> </a:t>
            </a:r>
            <a:r>
              <a:rPr lang="lv-LV" altLang="lv-LV" sz="1800" i="1" dirty="0">
                <a:solidFill>
                  <a:srgbClr val="1F4E79"/>
                </a:solidFill>
                <a:latin typeface="Calibri" panose="020F0502020204030204" pitchFamily="34" charset="0"/>
              </a:rPr>
              <a:t>Rokasgrāmata 2025</a:t>
            </a:r>
            <a:r>
              <a:rPr lang="lv-LV" altLang="lv-LV" sz="1800" dirty="0">
                <a:solidFill>
                  <a:srgbClr val="1F4E79"/>
                </a:solidFill>
                <a:latin typeface="Calibri" panose="020F0502020204030204" pitchFamily="34" charset="0"/>
              </a:rPr>
              <a:t> ., 7. lpp.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FDDB782-EAF7-020A-2D74-8218031656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5933" y="4570101"/>
            <a:ext cx="5069416" cy="178526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50C7922-E63B-300E-C0A1-BCD3B12C486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4124"/>
          <a:stretch/>
        </p:blipFill>
        <p:spPr>
          <a:xfrm>
            <a:off x="3441438" y="6355368"/>
            <a:ext cx="5073911" cy="676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76542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03512" y="365127"/>
            <a:ext cx="6132016" cy="944928"/>
          </a:xfrm>
        </p:spPr>
        <p:txBody>
          <a:bodyPr>
            <a:normAutofit fontScale="90000"/>
          </a:bodyPr>
          <a:lstStyle/>
          <a:p>
            <a:pPr algn="ctr"/>
            <a:r>
              <a:rPr lang="lv-LV" sz="4400" b="1" dirty="0">
                <a:solidFill>
                  <a:schemeClr val="accent1">
                    <a:lumMod val="50000"/>
                  </a:schemeClr>
                </a:solidFill>
                <a:latin typeface="+mn-lt"/>
                <a:ea typeface="MS PGothic" panose="020B0600070205080204" pitchFamily="34" charset="-128"/>
              </a:rPr>
              <a:t>Koordinatori un partneri (1)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65031"/>
            <a:ext cx="9104912" cy="4647100"/>
          </a:xfrm>
        </p:spPr>
        <p:txBody>
          <a:bodyPr>
            <a:normAutofit/>
          </a:bodyPr>
          <a:lstStyle/>
          <a:p>
            <a:pPr marL="342900" lvl="1" indent="-342900" algn="just">
              <a:lnSpc>
                <a:spcPct val="112000"/>
              </a:lnSpc>
              <a:spcAft>
                <a:spcPts val="1200"/>
              </a:spcAft>
              <a:buClr>
                <a:schemeClr val="accent1">
                  <a:lumMod val="50000"/>
                </a:schemeClr>
              </a:buClr>
              <a:buSzPct val="100000"/>
              <a:buFont typeface="Wingdings" panose="05000000000000000000" pitchFamily="2" charset="2"/>
              <a:buChar char="Ø"/>
              <a:defRPr/>
            </a:pPr>
            <a:r>
              <a:rPr lang="lv-LV" altLang="lv-LV" sz="22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Kā </a:t>
            </a:r>
            <a:r>
              <a:rPr lang="lv-LV" altLang="lv-LV" sz="22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projekta </a:t>
            </a:r>
            <a:r>
              <a:rPr lang="lv-LV" altLang="lv-LV" sz="22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Verdana" panose="020B0604030504040204" pitchFamily="34" charset="0"/>
              </a:rPr>
              <a:t>iesniedzēji/koordinatori</a:t>
            </a:r>
            <a:r>
              <a:rPr lang="lv-LV" altLang="lv-LV" sz="22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 var būt </a:t>
            </a:r>
            <a:r>
              <a:rPr lang="lv-LV" altLang="lv-LV" sz="2200" b="1" u="sng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tikai </a:t>
            </a:r>
            <a:r>
              <a:rPr lang="lv-LV" altLang="lv-LV" sz="22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Verdana" panose="020B0604030504040204" pitchFamily="34" charset="0"/>
              </a:rPr>
              <a:t>formālās izglītības iestādes</a:t>
            </a:r>
            <a:r>
              <a:rPr lang="lv-LV" altLang="lv-LV" sz="22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 </a:t>
            </a:r>
            <a:r>
              <a:rPr lang="lv-LV" altLang="lv-LV" sz="22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(bērnudārzi, skolas, profesionālās izglītības iestādes, mūzikas un mākslas skolas, kas īsteno </a:t>
            </a:r>
            <a:r>
              <a:rPr lang="lv-LV" altLang="lv-LV" sz="2200" u="sng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valsts apstiprinātas mācību programmas</a:t>
            </a:r>
            <a:r>
              <a:rPr lang="lv-LV" altLang="lv-LV" sz="22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);</a:t>
            </a:r>
          </a:p>
          <a:p>
            <a:pPr marL="342900" lvl="1" indent="-342900" algn="just">
              <a:lnSpc>
                <a:spcPct val="112000"/>
              </a:lnSpc>
              <a:spcAft>
                <a:spcPts val="1200"/>
              </a:spcAft>
              <a:buClr>
                <a:schemeClr val="accent1">
                  <a:lumMod val="50000"/>
                </a:schemeClr>
              </a:buClr>
              <a:buSzPct val="100000"/>
              <a:buFont typeface="Wingdings" panose="05000000000000000000" pitchFamily="2" charset="2"/>
              <a:buChar char="Ø"/>
              <a:defRPr/>
            </a:pPr>
            <a:r>
              <a:rPr lang="lv-LV" altLang="lv-LV" sz="22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Precizējums 2025. gada konkursā – </a:t>
            </a:r>
            <a:r>
              <a:rPr lang="lv-LV" altLang="lv-LV" sz="2200" dirty="0">
                <a:solidFill>
                  <a:srgbClr val="FF0000"/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norādīts, ka mobilitātes projektā arī partneri var būt tikai izglītības iestādes;   </a:t>
            </a:r>
          </a:p>
          <a:p>
            <a:pPr marL="342900" lvl="1" indent="-342900" algn="just">
              <a:lnSpc>
                <a:spcPct val="112000"/>
              </a:lnSpc>
              <a:buClr>
                <a:schemeClr val="accent1">
                  <a:lumMod val="50000"/>
                </a:schemeClr>
              </a:buClr>
              <a:buSzPct val="100000"/>
              <a:buFont typeface="Wingdings" panose="05000000000000000000" pitchFamily="2" charset="2"/>
              <a:buChar char="Ø"/>
              <a:defRPr/>
            </a:pPr>
            <a:r>
              <a:rPr lang="lv-LV" altLang="lv-LV" sz="22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Verdana" panose="020B0604030504040204" pitchFamily="34" charset="0"/>
              </a:rPr>
              <a:t>Citas iestādes, organizācijas un uzņēmumi, kas ir saistītas ar mērķa grupu, bet neīsteno valsts apstiprinātas mācību programmas, var piedalīties </a:t>
            </a:r>
            <a:r>
              <a:rPr lang="lv-LV" altLang="lv-LV" sz="22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Verdana" panose="020B0604030504040204" pitchFamily="34" charset="0"/>
              </a:rPr>
              <a:t>kā partneri attīstības projektos un studiju vizītēs. </a:t>
            </a:r>
            <a:endParaRPr lang="lv-LV" altLang="lv-LV" sz="2200" u="sng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cs typeface="Verdana" panose="020B0604030504040204" pitchFamily="34" charset="0"/>
            </a:endParaRP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319ABCE3-898E-CE1E-BBFF-E35391D197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087" y="5165242"/>
            <a:ext cx="2997467" cy="1089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335213" indent="-49213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792413" indent="-49213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249613" indent="-49213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706813" indent="-49213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marL="0" indent="0" algn="ctr">
              <a:lnSpc>
                <a:spcPct val="90000"/>
              </a:lnSpc>
            </a:pPr>
            <a:r>
              <a:rPr lang="lv-LV" altLang="lv-LV" sz="1800" dirty="0">
                <a:solidFill>
                  <a:srgbClr val="1F4E79"/>
                </a:solidFill>
                <a:latin typeface="Calibri" panose="020F0502020204030204" pitchFamily="34" charset="0"/>
              </a:rPr>
              <a:t>Par koordinatoriem un partneriem Jauniešu apakšprogrammā - (</a:t>
            </a:r>
            <a:r>
              <a:rPr lang="lv-LV" altLang="lv-LV" sz="1800" i="1" dirty="0">
                <a:solidFill>
                  <a:srgbClr val="1F4E79"/>
                </a:solidFill>
                <a:latin typeface="Calibri" panose="020F0502020204030204" pitchFamily="34" charset="0"/>
              </a:rPr>
              <a:t>Rokasgrāmata 2025</a:t>
            </a:r>
            <a:r>
              <a:rPr lang="lv-LV" altLang="lv-LV" sz="1800" dirty="0">
                <a:solidFill>
                  <a:srgbClr val="1F4E79"/>
                </a:solidFill>
                <a:latin typeface="Calibri" panose="020F0502020204030204" pitchFamily="34" charset="0"/>
              </a:rPr>
              <a:t> ., 8. </a:t>
            </a:r>
            <a:r>
              <a:rPr lang="lv-LV" altLang="lv-LV" sz="1800" dirty="0" err="1">
                <a:solidFill>
                  <a:srgbClr val="1F4E79"/>
                </a:solidFill>
                <a:latin typeface="Calibri" panose="020F0502020204030204" pitchFamily="34" charset="0"/>
              </a:rPr>
              <a:t>lpp</a:t>
            </a:r>
            <a:r>
              <a:rPr lang="lv-LV" altLang="lv-LV" sz="1800" dirty="0">
                <a:solidFill>
                  <a:srgbClr val="1F4E79"/>
                </a:solidFill>
                <a:latin typeface="Calibri" panose="020F0502020204030204" pitchFamily="34" charset="0"/>
              </a:rPr>
              <a:t>).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1AF662D-53CE-ACC2-F7C2-62C405E125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6555" y="5004539"/>
            <a:ext cx="5298151" cy="2415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3713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E7285B-D0C0-2B73-F217-3382F0A9AE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0E7738-CCCF-06AB-E050-DF9C3C057C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03512" y="365127"/>
            <a:ext cx="6084900" cy="944928"/>
          </a:xfrm>
        </p:spPr>
        <p:txBody>
          <a:bodyPr>
            <a:normAutofit fontScale="90000"/>
          </a:bodyPr>
          <a:lstStyle/>
          <a:p>
            <a:pPr algn="ctr"/>
            <a:r>
              <a:rPr lang="lv-LV" sz="4400" b="1" dirty="0">
                <a:solidFill>
                  <a:schemeClr val="accent1">
                    <a:lumMod val="50000"/>
                  </a:schemeClr>
                </a:solidFill>
                <a:latin typeface="+mn-lt"/>
                <a:ea typeface="MS PGothic" panose="020B0600070205080204" pitchFamily="34" charset="-128"/>
              </a:rPr>
              <a:t>Koordinatori un partneri (2)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EA1468-2D9B-654A-D61E-2A8F08C837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170233" y="1585681"/>
            <a:ext cx="9104912" cy="3352860"/>
          </a:xfrm>
        </p:spPr>
        <p:txBody>
          <a:bodyPr>
            <a:normAutofit/>
          </a:bodyPr>
          <a:lstStyle/>
          <a:p>
            <a:pPr marL="342900" lvl="1" indent="-342900" algn="just">
              <a:lnSpc>
                <a:spcPct val="112000"/>
              </a:lnSpc>
              <a:spcAft>
                <a:spcPts val="1200"/>
              </a:spcAft>
              <a:buClr>
                <a:schemeClr val="accent1">
                  <a:lumMod val="50000"/>
                </a:schemeClr>
              </a:buClr>
              <a:buSzPct val="100000"/>
              <a:buFont typeface="Wingdings" panose="05000000000000000000" pitchFamily="2" charset="2"/>
              <a:buChar char="Ø"/>
              <a:defRPr/>
            </a:pPr>
            <a:r>
              <a:rPr lang="lv-LV" altLang="lv-LV" sz="22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Verdana" panose="020B0604030504040204" pitchFamily="34" charset="0"/>
              </a:rPr>
              <a:t>Taču izglītojamo mobilitātes projektos iespējama arī profesionālās izglītības iestāžu audzēkņu prakse. </a:t>
            </a:r>
          </a:p>
          <a:p>
            <a:pPr marL="342900" lvl="1" indent="-342900" algn="just">
              <a:lnSpc>
                <a:spcPct val="112000"/>
              </a:lnSpc>
              <a:spcAft>
                <a:spcPts val="1200"/>
              </a:spcAft>
              <a:buClr>
                <a:schemeClr val="accent1">
                  <a:lumMod val="50000"/>
                </a:schemeClr>
              </a:buClr>
              <a:buSzPct val="100000"/>
              <a:buFont typeface="Wingdings" panose="05000000000000000000" pitchFamily="2" charset="2"/>
              <a:buChar char="Ø"/>
              <a:defRPr/>
            </a:pPr>
            <a:endParaRPr lang="lv-LV" altLang="lv-LV" sz="220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cs typeface="Verdana" panose="020B0604030504040204" pitchFamily="34" charset="0"/>
            </a:endParaRPr>
          </a:p>
          <a:p>
            <a:pPr marL="342900" lvl="1" indent="-342900" algn="just">
              <a:lnSpc>
                <a:spcPct val="112000"/>
              </a:lnSpc>
              <a:spcAft>
                <a:spcPts val="1200"/>
              </a:spcAft>
              <a:buClr>
                <a:schemeClr val="accent1">
                  <a:lumMod val="50000"/>
                </a:schemeClr>
              </a:buClr>
              <a:buSzPct val="100000"/>
              <a:buFont typeface="Wingdings" panose="05000000000000000000" pitchFamily="2" charset="2"/>
              <a:buChar char="Ø"/>
              <a:defRPr/>
            </a:pPr>
            <a:r>
              <a:rPr lang="lv-LV" altLang="lv-LV" sz="22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Verdana" panose="020B0604030504040204" pitchFamily="34" charset="0"/>
              </a:rPr>
              <a:t> Tādēļ precizēju šo jautājumu ar Jauniešu apakšprogrammas galveno administratoru – vai šādos gadījumos partneris var būt uzņēmums, kurā notiek prakse? </a:t>
            </a:r>
          </a:p>
          <a:p>
            <a:pPr marL="342900" lvl="1" indent="-342900" algn="just">
              <a:lnSpc>
                <a:spcPct val="112000"/>
              </a:lnSpc>
              <a:spcAft>
                <a:spcPts val="1200"/>
              </a:spcAft>
              <a:buClr>
                <a:schemeClr val="accent1">
                  <a:lumMod val="50000"/>
                </a:schemeClr>
              </a:buClr>
              <a:buSzPct val="100000"/>
              <a:buFont typeface="Wingdings" panose="05000000000000000000" pitchFamily="2" charset="2"/>
              <a:buChar char="Ø"/>
              <a:defRPr/>
            </a:pPr>
            <a:endParaRPr lang="lv-LV" altLang="lv-LV" sz="220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cs typeface="Verdana" panose="020B0604030504040204" pitchFamily="34" charset="0"/>
            </a:endParaRP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AFCBA5C4-BDE3-3C5F-DCBD-1F1D6EB524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55" y="2353426"/>
            <a:ext cx="3908765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335213" indent="-49213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792413" indent="-49213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249613" indent="-49213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706813" indent="-49213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marL="0" indent="0" algn="ctr">
              <a:lnSpc>
                <a:spcPct val="90000"/>
              </a:lnSpc>
            </a:pPr>
            <a:r>
              <a:rPr lang="lv-LV" altLang="lv-LV" sz="1800" dirty="0">
                <a:solidFill>
                  <a:srgbClr val="1F4E79"/>
                </a:solidFill>
                <a:latin typeface="Calibri" panose="020F0502020204030204" pitchFamily="34" charset="0"/>
              </a:rPr>
              <a:t>Par mobilitātes projektiem – klāšu apmaiņu (</a:t>
            </a:r>
            <a:r>
              <a:rPr lang="lv-LV" altLang="lv-LV" sz="1800" i="1" dirty="0">
                <a:solidFill>
                  <a:srgbClr val="1F4E79"/>
                </a:solidFill>
                <a:latin typeface="Calibri" panose="020F0502020204030204" pitchFamily="34" charset="0"/>
              </a:rPr>
              <a:t>Rokasgrāmata 2025</a:t>
            </a:r>
            <a:r>
              <a:rPr lang="lv-LV" altLang="lv-LV" sz="1800" dirty="0">
                <a:solidFill>
                  <a:srgbClr val="1F4E79"/>
                </a:solidFill>
                <a:latin typeface="Calibri" panose="020F0502020204030204" pitchFamily="34" charset="0"/>
              </a:rPr>
              <a:t> ., 9. </a:t>
            </a:r>
            <a:r>
              <a:rPr lang="lv-LV" altLang="lv-LV" sz="1800" dirty="0" err="1">
                <a:solidFill>
                  <a:srgbClr val="1F4E79"/>
                </a:solidFill>
                <a:latin typeface="Calibri" panose="020F0502020204030204" pitchFamily="34" charset="0"/>
              </a:rPr>
              <a:t>lpp</a:t>
            </a:r>
            <a:r>
              <a:rPr lang="lv-LV" altLang="lv-LV" sz="1800" dirty="0">
                <a:solidFill>
                  <a:srgbClr val="1F4E79"/>
                </a:solidFill>
                <a:latin typeface="Calibri" panose="020F0502020204030204" pitchFamily="34" charset="0"/>
              </a:rPr>
              <a:t>).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0AA4A25-FD2F-E682-615C-A5A1365D6C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963500"/>
            <a:ext cx="4860662" cy="194426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0C9214B-3C6B-7966-A778-1327C52782B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63879"/>
          <a:stretch/>
        </p:blipFill>
        <p:spPr>
          <a:xfrm>
            <a:off x="3701801" y="1957454"/>
            <a:ext cx="5086611" cy="72943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9B01226-FBAB-D9E1-FC74-752BD7A782A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29853"/>
          <a:stretch/>
        </p:blipFill>
        <p:spPr>
          <a:xfrm>
            <a:off x="209321" y="4209108"/>
            <a:ext cx="9144000" cy="729433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64076D67-560A-02E8-A855-BD3163F10325}"/>
              </a:ext>
            </a:extLst>
          </p:cNvPr>
          <p:cNvSpPr txBox="1">
            <a:spLocks/>
          </p:cNvSpPr>
          <p:nvPr/>
        </p:nvSpPr>
        <p:spPr>
          <a:xfrm>
            <a:off x="4016646" y="5027182"/>
            <a:ext cx="4771766" cy="37396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Font typeface="Wingdings" panose="05000000000000000000" pitchFamily="2" charset="2"/>
              <a:buChar char="Ø"/>
            </a:pPr>
            <a:r>
              <a:rPr lang="lv-LV" altLang="lv-LV" sz="2200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Jauniešu </a:t>
            </a:r>
            <a:r>
              <a:rPr lang="lv-LV" altLang="lv-LV" sz="2200" dirty="0" err="1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apakšrogrammas</a:t>
            </a:r>
            <a:r>
              <a:rPr lang="lv-LV" altLang="lv-LV" sz="2200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 administratora atbilde – jā, šādos gadījumos </a:t>
            </a:r>
            <a:r>
              <a:rPr lang="lv-LV" altLang="lv-LV" sz="2200" b="1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uzņēmums var būt projekta partneris</a:t>
            </a:r>
            <a:r>
              <a:rPr lang="lv-LV" altLang="lv-LV" sz="2200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, taču nevar saņemt Nordplus finansējumu</a:t>
            </a:r>
            <a:r>
              <a:rPr lang="lv-LV" altLang="lv-LV" sz="2200" b="1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4751196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1024" y="365127"/>
            <a:ext cx="6484326" cy="944928"/>
          </a:xfrm>
        </p:spPr>
        <p:txBody>
          <a:bodyPr>
            <a:normAutofit/>
          </a:bodyPr>
          <a:lstStyle/>
          <a:p>
            <a:pPr algn="ctr"/>
            <a:r>
              <a:rPr lang="lv-LV" sz="4400" b="1" dirty="0">
                <a:solidFill>
                  <a:schemeClr val="accent1">
                    <a:lumMod val="50000"/>
                  </a:schemeClr>
                </a:solidFill>
                <a:latin typeface="+mn-lt"/>
                <a:ea typeface="MS PGothic" panose="020B0600070205080204" pitchFamily="34" charset="-128"/>
              </a:rPr>
              <a:t>Jauniešu apakšprogrammā</a:t>
            </a:r>
          </a:p>
        </p:txBody>
      </p:sp>
      <p:sp>
        <p:nvSpPr>
          <p:cNvPr id="3" name="Rectangle 2"/>
          <p:cNvSpPr/>
          <p:nvPr/>
        </p:nvSpPr>
        <p:spPr>
          <a:xfrm>
            <a:off x="933651" y="1760191"/>
            <a:ext cx="7753149" cy="25520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 algn="just">
              <a:lnSpc>
                <a:spcPct val="112000"/>
              </a:lnSpc>
              <a:buClr>
                <a:schemeClr val="accent1">
                  <a:lumMod val="50000"/>
                </a:schemeClr>
              </a:buClr>
              <a:buSzPct val="100000"/>
              <a:buFont typeface="Wingdings" panose="05000000000000000000" pitchFamily="2" charset="2"/>
              <a:buChar char="Ø"/>
              <a:defRPr/>
            </a:pPr>
            <a:r>
              <a:rPr lang="lv-LV" altLang="lv-LV" sz="24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Viens koordinators </a:t>
            </a:r>
            <a:r>
              <a:rPr lang="lv-LV" altLang="lv-LV" sz="24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drīkst iesniegt vairākus projekta iesniegumus vienā projektu konkursā.</a:t>
            </a:r>
            <a:endParaRPr lang="lv-LV" altLang="lv-LV" sz="240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endParaRPr>
          </a:p>
          <a:p>
            <a:pPr marL="342900" lvl="1" indent="-342900" algn="just">
              <a:lnSpc>
                <a:spcPct val="112000"/>
              </a:lnSpc>
              <a:buClr>
                <a:schemeClr val="accent1">
                  <a:lumMod val="50000"/>
                </a:schemeClr>
              </a:buClr>
              <a:buSzPct val="100000"/>
              <a:buFont typeface="Wingdings" panose="05000000000000000000" pitchFamily="2" charset="2"/>
              <a:buChar char="Ø"/>
              <a:defRPr/>
            </a:pPr>
            <a:r>
              <a:rPr lang="lv-LV" altLang="lv-LV" sz="24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 Ja projekta iesniegums ir līdzīgs iepriekšējiem atbalstītiem projektu iesniegumiem, to var noraidīt. </a:t>
            </a:r>
          </a:p>
          <a:p>
            <a:pPr marL="342900" lvl="1" indent="-342900" algn="just">
              <a:lnSpc>
                <a:spcPct val="112000"/>
              </a:lnSpc>
              <a:buClr>
                <a:schemeClr val="accent1">
                  <a:lumMod val="50000"/>
                </a:schemeClr>
              </a:buClr>
              <a:buSzPct val="100000"/>
              <a:buFont typeface="Wingdings" panose="05000000000000000000" pitchFamily="2" charset="2"/>
              <a:buChar char="Ø"/>
              <a:defRPr/>
            </a:pPr>
            <a:r>
              <a:rPr lang="lv-LV" altLang="lv-LV" sz="24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Plānojamais projektu sākums – ne ātrāk, kā 2025. gada maijā, maksimālais projekta ilgums – 2 gadi. </a:t>
            </a: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54220D92-3792-C2A7-B7CF-3E4CAF5E9F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1755" y="5121235"/>
            <a:ext cx="1709794" cy="84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335213" indent="-49213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792413" indent="-49213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249613" indent="-49213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706813" indent="-49213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marL="0" indent="0" algn="ctr">
              <a:lnSpc>
                <a:spcPct val="90000"/>
              </a:lnSpc>
            </a:pPr>
            <a:r>
              <a:rPr lang="lv-LV" altLang="lv-LV" sz="1800" i="1" dirty="0">
                <a:solidFill>
                  <a:srgbClr val="1F4E79"/>
                </a:solidFill>
                <a:latin typeface="Calibri" panose="020F0502020204030204" pitchFamily="34" charset="0"/>
              </a:rPr>
              <a:t>Rokasgrāmata 2025.</a:t>
            </a:r>
            <a:r>
              <a:rPr lang="lv-LV" altLang="lv-LV" sz="1800" dirty="0">
                <a:solidFill>
                  <a:srgbClr val="1F4E79"/>
                </a:solidFill>
                <a:latin typeface="Calibri" panose="020F0502020204030204" pitchFamily="34" charset="0"/>
              </a:rPr>
              <a:t>, skat. 8. lpp.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F193F9F-D643-D431-AC17-86FC8036F9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9023" y="4979636"/>
            <a:ext cx="6277777" cy="131225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7E5092E-6DF8-ECD1-FC0B-9F7F8C474C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3557" y="4427500"/>
            <a:ext cx="6128708" cy="552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32892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1024" y="365127"/>
            <a:ext cx="6484326" cy="944928"/>
          </a:xfrm>
        </p:spPr>
        <p:txBody>
          <a:bodyPr>
            <a:normAutofit/>
          </a:bodyPr>
          <a:lstStyle/>
          <a:p>
            <a:pPr algn="ctr"/>
            <a:r>
              <a:rPr lang="lv-LV" sz="4400" b="1" dirty="0">
                <a:solidFill>
                  <a:schemeClr val="accent1">
                    <a:lumMod val="50000"/>
                  </a:schemeClr>
                </a:solidFill>
                <a:latin typeface="+mn-lt"/>
                <a:ea typeface="MS PGothic" panose="020B0600070205080204" pitchFamily="34" charset="-128"/>
              </a:rPr>
              <a:t>I Mobilitāšu projekti</a:t>
            </a:r>
          </a:p>
        </p:txBody>
      </p:sp>
      <p:sp>
        <p:nvSpPr>
          <p:cNvPr id="3" name="Rectangle 2"/>
          <p:cNvSpPr/>
          <p:nvPr/>
        </p:nvSpPr>
        <p:spPr>
          <a:xfrm>
            <a:off x="2180492" y="2077825"/>
            <a:ext cx="6506308" cy="781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0">
              <a:lnSpc>
                <a:spcPct val="112000"/>
              </a:lnSpc>
              <a:buClr>
                <a:srgbClr val="000000"/>
              </a:buClr>
              <a:buSzPct val="45000"/>
              <a:buNone/>
              <a:defRPr/>
            </a:pPr>
            <a:endParaRPr lang="lv-LV" altLang="lv-LV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0" lvl="1" indent="0">
              <a:lnSpc>
                <a:spcPct val="112000"/>
              </a:lnSpc>
              <a:buClr>
                <a:srgbClr val="000000"/>
              </a:buClr>
              <a:buSzPct val="45000"/>
              <a:buNone/>
              <a:defRPr/>
            </a:pPr>
            <a:endParaRPr lang="lv-LV" altLang="lv-LV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00200" y="1571713"/>
            <a:ext cx="70866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lnSpc>
                <a:spcPct val="80000"/>
              </a:lnSpc>
            </a:pPr>
            <a:r>
              <a:rPr lang="lv-LV" altLang="lv-LV" sz="2800" b="1" dirty="0">
                <a:solidFill>
                  <a:schemeClr val="accent1">
                    <a:lumMod val="50000"/>
                  </a:schemeClr>
                </a:solidFill>
              </a:rPr>
              <a:t>! Piedalās vismaz 2 izglītības iestādes no 2 valstīm - koordinators</a:t>
            </a:r>
            <a:r>
              <a:rPr lang="lv-LV" altLang="lv-LV" sz="2800" dirty="0">
                <a:solidFill>
                  <a:schemeClr val="accent1">
                    <a:lumMod val="50000"/>
                  </a:schemeClr>
                </a:solidFill>
              </a:rPr>
              <a:t> + </a:t>
            </a:r>
            <a:r>
              <a:rPr lang="lv-LV" altLang="lv-LV" sz="2800" b="1" dirty="0">
                <a:solidFill>
                  <a:schemeClr val="accent1">
                    <a:lumMod val="50000"/>
                  </a:schemeClr>
                </a:solidFill>
              </a:rPr>
              <a:t>vismaz 1 partneris </a:t>
            </a:r>
            <a:r>
              <a:rPr lang="lv-LV" altLang="lv-LV" sz="2800" dirty="0">
                <a:solidFill>
                  <a:schemeClr val="accent1">
                    <a:lumMod val="50000"/>
                  </a:schemeClr>
                </a:solidFill>
              </a:rPr>
              <a:t>no </a:t>
            </a:r>
            <a:r>
              <a:rPr lang="lv-LV" altLang="lv-LV" sz="2800" u="sng" dirty="0">
                <a:solidFill>
                  <a:schemeClr val="accent1">
                    <a:lumMod val="50000"/>
                  </a:schemeClr>
                </a:solidFill>
              </a:rPr>
              <a:t>citas</a:t>
            </a:r>
            <a:r>
              <a:rPr lang="lv-LV" altLang="lv-LV" sz="2800" dirty="0">
                <a:solidFill>
                  <a:schemeClr val="accent1">
                    <a:lumMod val="50000"/>
                  </a:schemeClr>
                </a:solidFill>
              </a:rPr>
              <a:t> programmas dalībvalsts</a:t>
            </a:r>
          </a:p>
          <a:p>
            <a:pPr marL="914400" lvl="1" indent="-457200">
              <a:lnSpc>
                <a:spcPct val="80000"/>
              </a:lnSpc>
              <a:buFont typeface="Wingdings" panose="05000000000000000000" pitchFamily="2" charset="2"/>
              <a:buChar char="Ø"/>
            </a:pPr>
            <a:endParaRPr lang="lv-LV" altLang="lv-LV" sz="2800" dirty="0">
              <a:solidFill>
                <a:schemeClr val="accent1">
                  <a:lumMod val="50000"/>
                </a:schemeClr>
              </a:solidFill>
            </a:endParaRPr>
          </a:p>
          <a:p>
            <a:pPr lvl="1">
              <a:lnSpc>
                <a:spcPct val="80000"/>
              </a:lnSpc>
            </a:pPr>
            <a:endParaRPr lang="lv-LV" altLang="lv-LV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3AB3B02-F43E-4010-A3DC-54182C08A5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6771" y="2812930"/>
            <a:ext cx="5486400" cy="2958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98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allAtOnce"/>
      <p:bldP spid="4" grpId="1" uiExpand="1" build="allAtOnce"/>
      <p:bldP spid="4" grpId="2" uiExpand="1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A8CC6EAF-842D-4965-8DE6-7A940BC436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78270" y="365127"/>
            <a:ext cx="6537080" cy="944928"/>
          </a:xfrm>
        </p:spPr>
        <p:txBody>
          <a:bodyPr>
            <a:normAutofit fontScale="90000"/>
          </a:bodyPr>
          <a:lstStyle/>
          <a:p>
            <a:pPr algn="ctr"/>
            <a:r>
              <a:rPr lang="lv-LV" sz="4400" b="1" dirty="0">
                <a:solidFill>
                  <a:schemeClr val="accent1">
                    <a:lumMod val="50000"/>
                  </a:schemeClr>
                </a:solidFill>
                <a:latin typeface="+mn-lt"/>
                <a:ea typeface="MS PGothic" panose="020B0600070205080204" pitchFamily="34" charset="-128"/>
              </a:rPr>
              <a:t>Kopš 2024. gada ir jauns mobilitātes projektu veids – studiju vizītes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8EBF158-29A7-54E2-45BC-6BBBB1068C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533" y="1565031"/>
            <a:ext cx="9025467" cy="2699989"/>
          </a:xfrm>
        </p:spPr>
        <p:txBody>
          <a:bodyPr>
            <a:normAutofit fontScale="55000" lnSpcReduction="20000"/>
          </a:bodyPr>
          <a:lstStyle/>
          <a:p>
            <a:pPr marL="0" indent="0" algn="ctr">
              <a:lnSpc>
                <a:spcPct val="112000"/>
              </a:lnSpc>
              <a:buClr>
                <a:srgbClr val="000000"/>
              </a:buClr>
              <a:buNone/>
              <a:defRPr/>
            </a:pPr>
            <a:r>
              <a:rPr lang="lv-LV" altLang="lv-LV" sz="2900" b="1" u="sng" dirty="0">
                <a:solidFill>
                  <a:srgbClr val="FF0000"/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! Šos projektu pieteikumus  nevar iesniegt uz 03.02.2025.! </a:t>
            </a:r>
            <a:endParaRPr lang="lv-LV" altLang="lv-LV" sz="2900" b="1" dirty="0">
              <a:solidFill>
                <a:srgbClr val="FF0000"/>
              </a:solidFill>
              <a:latin typeface="Calibri" panose="020F0502020204030204" pitchFamily="34" charset="0"/>
              <a:ea typeface="MS PGothic" panose="020B0600070205080204" pitchFamily="34" charset="-128"/>
            </a:endParaRPr>
          </a:p>
          <a:p>
            <a:pPr lvl="1">
              <a:lnSpc>
                <a:spcPct val="112000"/>
              </a:lnSpc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lv-LV" altLang="lv-LV" sz="31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Īsas (2 – 3 dienas) vizītes izglītības iestāžu vai izglītības administrācijas iestāžu darbiniekiem uz līdzīgām organizācijām/iestādēm Nordplus dalībvalstīs.</a:t>
            </a:r>
          </a:p>
          <a:p>
            <a:pPr lvl="1">
              <a:lnSpc>
                <a:spcPct val="112000"/>
              </a:lnSpc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lv-LV" altLang="lv-LV" sz="31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Vizītes brauciena dalībnieki - 2 līdz 5  personas. </a:t>
            </a:r>
          </a:p>
          <a:p>
            <a:pPr marL="342900" lvl="1" indent="0" algn="ctr">
              <a:lnSpc>
                <a:spcPct val="112000"/>
              </a:lnSpc>
              <a:buClr>
                <a:schemeClr val="accent1">
                  <a:lumMod val="50000"/>
                </a:schemeClr>
              </a:buClr>
              <a:buNone/>
              <a:defRPr/>
            </a:pPr>
            <a:r>
              <a:rPr lang="lv-LV" altLang="lv-LV" sz="2900" b="1" u="sng" dirty="0">
                <a:solidFill>
                  <a:srgbClr val="FF0000"/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Konkurss studiju vizītēm notiek rudenī (nākamā paredzamā iesniegšana  2025.g.1.oktobrī), </a:t>
            </a:r>
            <a:r>
              <a:rPr lang="lv-LV" altLang="lv-LV" sz="2900" b="1" u="sng" dirty="0">
                <a:solidFill>
                  <a:srgbClr val="1F4E79"/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vienlaikus ar sagatavošanas vizīšu pieteikumiem</a:t>
            </a:r>
          </a:p>
          <a:p>
            <a:pPr marL="342900" lvl="1" indent="0" algn="ctr">
              <a:lnSpc>
                <a:spcPct val="112000"/>
              </a:lnSpc>
              <a:buClr>
                <a:schemeClr val="accent1">
                  <a:lumMod val="50000"/>
                </a:schemeClr>
              </a:buClr>
              <a:buNone/>
              <a:defRPr/>
            </a:pPr>
            <a:r>
              <a:rPr lang="lv-LV" altLang="lv-LV" sz="3500" b="1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2024. gada </a:t>
            </a:r>
            <a:r>
              <a:rPr lang="lv-LV" altLang="lv-LV" sz="3500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 sagatavošanas un studiju vizīšu konkursā Jauniešu apakšprogrammā Latvijas projektu pieteicējiem tika apstiprināti  7 sagatavošanas vizīšu un 2 studiju vizīšu pieteikumi. </a:t>
            </a:r>
            <a:endParaRPr lang="lv-LV" altLang="lv-LV" sz="3500" dirty="0">
              <a:solidFill>
                <a:srgbClr val="FF0000"/>
              </a:solidFill>
              <a:latin typeface="Calibri" panose="020F0502020204030204" pitchFamily="34" charset="0"/>
              <a:ea typeface="MS PGothic" panose="020B0600070205080204" pitchFamily="34" charset="-128"/>
            </a:endParaRP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7143C4C2-051F-B8D1-C299-6D62BB257B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59608" y="4887001"/>
            <a:ext cx="1946504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335213" indent="-49213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792413" indent="-49213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249613" indent="-49213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706813" indent="-49213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marL="0" indent="0">
              <a:lnSpc>
                <a:spcPct val="90000"/>
              </a:lnSpc>
            </a:pPr>
            <a:r>
              <a:rPr lang="lv-LV" altLang="lv-LV" sz="1800" dirty="0">
                <a:solidFill>
                  <a:srgbClr val="1F4E79"/>
                </a:solidFill>
                <a:latin typeface="Calibri" panose="020F0502020204030204" pitchFamily="34" charset="0"/>
              </a:rPr>
              <a:t> </a:t>
            </a:r>
            <a:r>
              <a:rPr lang="lv-LV" altLang="lv-LV" sz="1800" i="1" dirty="0">
                <a:solidFill>
                  <a:srgbClr val="1F4E79"/>
                </a:solidFill>
                <a:latin typeface="Calibri" panose="020F0502020204030204" pitchFamily="34" charset="0"/>
              </a:rPr>
              <a:t>Rokasgrāmata 2025.</a:t>
            </a:r>
            <a:r>
              <a:rPr lang="lv-LV" altLang="lv-LV" sz="1800" dirty="0">
                <a:solidFill>
                  <a:srgbClr val="1F4E79"/>
                </a:solidFill>
                <a:latin typeface="Calibri" panose="020F0502020204030204" pitchFamily="34" charset="0"/>
              </a:rPr>
              <a:t>, skat. 9. lpp.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02DA9CD-7396-A13D-4C76-4D894CE748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0003" y="4265020"/>
            <a:ext cx="4959605" cy="242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1662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1024" y="365127"/>
            <a:ext cx="6484326" cy="944928"/>
          </a:xfrm>
        </p:spPr>
        <p:txBody>
          <a:bodyPr>
            <a:normAutofit/>
          </a:bodyPr>
          <a:lstStyle/>
          <a:p>
            <a:pPr algn="ctr"/>
            <a:r>
              <a:rPr lang="lv-LV" sz="4400" b="1" dirty="0">
                <a:solidFill>
                  <a:schemeClr val="accent1">
                    <a:lumMod val="50000"/>
                  </a:schemeClr>
                </a:solidFill>
                <a:latin typeface="+mn-lt"/>
                <a:ea typeface="MS PGothic" panose="020B0600070205080204" pitchFamily="34" charset="-128"/>
              </a:rPr>
              <a:t>I Mobilitāšu projekti</a:t>
            </a:r>
          </a:p>
        </p:txBody>
      </p:sp>
      <p:sp>
        <p:nvSpPr>
          <p:cNvPr id="3" name="Rectangle 2"/>
          <p:cNvSpPr/>
          <p:nvPr/>
        </p:nvSpPr>
        <p:spPr>
          <a:xfrm>
            <a:off x="2180492" y="2077825"/>
            <a:ext cx="6506308" cy="781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0">
              <a:lnSpc>
                <a:spcPct val="112000"/>
              </a:lnSpc>
              <a:buClr>
                <a:srgbClr val="000000"/>
              </a:buClr>
              <a:buSzPct val="45000"/>
              <a:buNone/>
              <a:defRPr/>
            </a:pPr>
            <a:endParaRPr lang="lv-LV" altLang="lv-LV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0" lvl="1" indent="0">
              <a:lnSpc>
                <a:spcPct val="112000"/>
              </a:lnSpc>
              <a:buClr>
                <a:srgbClr val="000000"/>
              </a:buClr>
              <a:buSzPct val="45000"/>
              <a:buNone/>
              <a:defRPr/>
            </a:pPr>
            <a:endParaRPr lang="lv-LV" altLang="lv-LV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1904259"/>
              </p:ext>
            </p:extLst>
          </p:nvPr>
        </p:nvGraphicFramePr>
        <p:xfrm>
          <a:off x="514349" y="1273926"/>
          <a:ext cx="8405446" cy="34403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947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035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458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4054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2070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90788">
                <a:tc>
                  <a:txBody>
                    <a:bodyPr/>
                    <a:lstStyle/>
                    <a:p>
                      <a:r>
                        <a:rPr lang="lv-LV" sz="1200" dirty="0"/>
                        <a:t>Veids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lv-LV" sz="1200" dirty="0"/>
                        <a:t>Saturs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lv-LV" sz="1200" dirty="0"/>
                        <a:t>Mobilitātes ilgums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lv-LV" sz="1200" dirty="0"/>
                        <a:t>Projekta ilgums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lv-LV" sz="1200" dirty="0"/>
                        <a:t>Pavadošā</a:t>
                      </a:r>
                      <a:r>
                        <a:rPr lang="lv-LV" sz="1200" baseline="0" dirty="0"/>
                        <a:t> persona/ pedagogs</a:t>
                      </a:r>
                      <a:endParaRPr lang="lv-LV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7061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lv-LV" sz="1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Klašu apmaiņa  </a:t>
                      </a:r>
                      <a:r>
                        <a:rPr lang="lv-LV" sz="1400" b="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- ietver arī  skolēnu/audzēkņu apmaiņu teorētiskām mācībām vai prof. izglītības iestāžu audzēkņu darba praksi </a:t>
                      </a:r>
                    </a:p>
                    <a:p>
                      <a:endParaRPr lang="lv-LV" sz="14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lv-LV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Vienots temats</a:t>
                      </a:r>
                      <a:r>
                        <a:rPr lang="lv-LV" sz="1400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, saistīts ar obligāto mācību saturu;  </a:t>
                      </a:r>
                      <a:r>
                        <a:rPr lang="lv-LV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Individuālā skolēnu/audzēkņu mobilitāte; Darba</a:t>
                      </a:r>
                      <a:r>
                        <a:rPr lang="lv-LV" sz="1400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prakse  apgūstamajā specialitātē</a:t>
                      </a:r>
                      <a:endParaRPr lang="lv-LV" sz="14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lv-LV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5 dienas (ieskaitot 2 dienas braucienam) -3</a:t>
                      </a:r>
                      <a:r>
                        <a:rPr lang="lv-LV" sz="1400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nedēļas (ieskaitot ceļā)</a:t>
                      </a:r>
                      <a:endParaRPr lang="lv-LV" sz="14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lv-LV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1-2 gadi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lv-LV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Līdz 30 skolēniem</a:t>
                      </a:r>
                      <a:r>
                        <a:rPr lang="lv-LV" sz="1400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no vienas skolas,</a:t>
                      </a:r>
                      <a:endParaRPr lang="lv-LV" sz="14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lv-LV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 pedagogi</a:t>
                      </a:r>
                      <a:r>
                        <a:rPr lang="lv-LV" sz="1400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uz 10 skolēniem</a:t>
                      </a:r>
                      <a:endParaRPr lang="lv-LV" sz="14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15284">
                <a:tc>
                  <a:txBody>
                    <a:bodyPr/>
                    <a:lstStyle/>
                    <a:p>
                      <a:r>
                        <a:rPr lang="lv-LV" sz="1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Pedagoģiskā personāla apmaiņa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lv-LV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Pieredzes</a:t>
                      </a:r>
                      <a:r>
                        <a:rPr lang="lv-LV" sz="1400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apmaiņa, mācību vizītes, darba vērošana</a:t>
                      </a:r>
                      <a:endParaRPr lang="lv-LV" sz="14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lv-LV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5 dienas (iesk.2 dienas ceļam) - 2 gadi</a:t>
                      </a:r>
                    </a:p>
                    <a:p>
                      <a:r>
                        <a:rPr lang="lv-LV" sz="1400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(ieskaitot laiku ceļā)</a:t>
                      </a:r>
                      <a:endParaRPr lang="lv-LV" sz="14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lv-LV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 – 2  gadi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lv-LV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n/a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6618549"/>
              </p:ext>
            </p:extLst>
          </p:nvPr>
        </p:nvGraphicFramePr>
        <p:xfrm>
          <a:off x="509954" y="4217059"/>
          <a:ext cx="8401051" cy="19028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1120">
                  <a:extLst>
                    <a:ext uri="{9D8B030D-6E8A-4147-A177-3AD203B41FA5}">
                      <a16:colId xmlns:a16="http://schemas.microsoft.com/office/drawing/2014/main" val="692079162"/>
                    </a:ext>
                  </a:extLst>
                </a:gridCol>
                <a:gridCol w="2559567">
                  <a:extLst>
                    <a:ext uri="{9D8B030D-6E8A-4147-A177-3AD203B41FA5}">
                      <a16:colId xmlns:a16="http://schemas.microsoft.com/office/drawing/2014/main" val="3365430362"/>
                    </a:ext>
                  </a:extLst>
                </a:gridCol>
                <a:gridCol w="1542361">
                  <a:extLst>
                    <a:ext uri="{9D8B030D-6E8A-4147-A177-3AD203B41FA5}">
                      <a16:colId xmlns:a16="http://schemas.microsoft.com/office/drawing/2014/main" val="676372996"/>
                    </a:ext>
                  </a:extLst>
                </a:gridCol>
                <a:gridCol w="1443210">
                  <a:extLst>
                    <a:ext uri="{9D8B030D-6E8A-4147-A177-3AD203B41FA5}">
                      <a16:colId xmlns:a16="http://schemas.microsoft.com/office/drawing/2014/main" val="2484863172"/>
                    </a:ext>
                  </a:extLst>
                </a:gridCol>
                <a:gridCol w="934793">
                  <a:extLst>
                    <a:ext uri="{9D8B030D-6E8A-4147-A177-3AD203B41FA5}">
                      <a16:colId xmlns:a16="http://schemas.microsoft.com/office/drawing/2014/main" val="586908813"/>
                    </a:ext>
                  </a:extLst>
                </a:gridCol>
              </a:tblGrid>
              <a:tr h="531211">
                <a:tc>
                  <a:txBody>
                    <a:bodyPr/>
                    <a:lstStyle/>
                    <a:p>
                      <a:r>
                        <a:rPr lang="lv-LV" sz="1400" kern="1200" baseline="0" dirty="0">
                          <a:solidFill>
                            <a:srgbClr val="1F4E79"/>
                          </a:solidFill>
                          <a:latin typeface="+mn-lt"/>
                          <a:ea typeface="+mn-ea"/>
                          <a:cs typeface="+mn-cs"/>
                        </a:rPr>
                        <a:t>Sagatavošanas vizītes</a:t>
                      </a:r>
                    </a:p>
                    <a:p>
                      <a:r>
                        <a:rPr lang="lv-LV" sz="1400" b="0" kern="1200" baseline="0" dirty="0">
                          <a:solidFill>
                            <a:srgbClr val="1F4E79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lv-LV" sz="1400" b="0" kern="1200" baseline="0" dirty="0">
                          <a:solidFill>
                            <a:srgbClr val="1F4E79"/>
                          </a:solidFill>
                          <a:latin typeface="+mn-lt"/>
                          <a:ea typeface="+mn-ea"/>
                          <a:cs typeface="+mn-cs"/>
                        </a:rPr>
                        <a:t>Projekta pieteikuma sagatavošana un plānošana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lv-LV" sz="1400" b="0" kern="1200" baseline="0" dirty="0">
                          <a:solidFill>
                            <a:srgbClr val="1F4E79"/>
                          </a:solidFill>
                          <a:latin typeface="+mn-lt"/>
                          <a:ea typeface="+mn-ea"/>
                          <a:cs typeface="+mn-cs"/>
                        </a:rPr>
                        <a:t>Līdz 5 dienām, ieskaitot laiku ceļā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lv-LV" sz="1400" b="0" dirty="0">
                          <a:solidFill>
                            <a:srgbClr val="1F4E79"/>
                          </a:solidFill>
                        </a:rPr>
                        <a:t>1 gads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lv-LV" sz="1400" b="0" kern="1200" baseline="0" dirty="0">
                          <a:solidFill>
                            <a:srgbClr val="1F4E79"/>
                          </a:solidFill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77190"/>
                  </a:ext>
                </a:extLst>
              </a:tr>
              <a:tr h="907193">
                <a:tc>
                  <a:txBody>
                    <a:bodyPr/>
                    <a:lstStyle/>
                    <a:p>
                      <a:r>
                        <a:rPr lang="lv-LV" sz="1400" b="0" kern="1200" baseline="0" dirty="0">
                          <a:solidFill>
                            <a:srgbClr val="1F4E79"/>
                          </a:solidFill>
                          <a:latin typeface="+mn-lt"/>
                          <a:ea typeface="+mn-ea"/>
                          <a:cs typeface="+mn-cs"/>
                        </a:rPr>
                        <a:t>Studiju vizītes </a:t>
                      </a:r>
                      <a:r>
                        <a:rPr lang="lv-LV" sz="14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(iesniegšana 1.oktobrī)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lv-LV" sz="1400" b="0" kern="1200" baseline="0" dirty="0">
                          <a:solidFill>
                            <a:srgbClr val="1F4E79"/>
                          </a:solidFill>
                          <a:latin typeface="+mn-lt"/>
                          <a:ea typeface="+mn-ea"/>
                          <a:cs typeface="+mn-cs"/>
                        </a:rPr>
                        <a:t>tematiski mērķtiecīgs izglītības iestādes vai ar pirmsskolas, vai jauniešu formālo pamata vai vispārējo vidējo/profesionālo izglītību saistītas organizācijas apmeklējams 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lv-LV" sz="1400" b="0" kern="1200" baseline="0" dirty="0">
                          <a:solidFill>
                            <a:srgbClr val="1F4E79"/>
                          </a:solidFill>
                          <a:latin typeface="+mn-lt"/>
                          <a:ea typeface="+mn-ea"/>
                          <a:cs typeface="+mn-cs"/>
                        </a:rPr>
                        <a:t>Līdz 5 dienām, ieskaitot laiku ceļā</a:t>
                      </a:r>
                    </a:p>
                    <a:p>
                      <a:endParaRPr lang="lv-LV" sz="1400" b="0" kern="1200" baseline="0" dirty="0">
                        <a:solidFill>
                          <a:srgbClr val="1F4E7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lv-LV" sz="1400" b="0" dirty="0">
                          <a:solidFill>
                            <a:srgbClr val="1F4E79"/>
                          </a:solidFill>
                        </a:rPr>
                        <a:t>6 mēneši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lv-LV" sz="1400" b="0" kern="1200" baseline="0" dirty="0">
                          <a:solidFill>
                            <a:srgbClr val="1F4E79"/>
                          </a:solidFill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3074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00391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0492" y="-148207"/>
            <a:ext cx="6484326" cy="944928"/>
          </a:xfrm>
        </p:spPr>
        <p:txBody>
          <a:bodyPr>
            <a:normAutofit/>
          </a:bodyPr>
          <a:lstStyle/>
          <a:p>
            <a:pPr algn="ctr"/>
            <a:r>
              <a:rPr lang="lv-LV" sz="4400" b="1" dirty="0">
                <a:solidFill>
                  <a:schemeClr val="accent1">
                    <a:lumMod val="50000"/>
                  </a:schemeClr>
                </a:solidFill>
                <a:latin typeface="+mn-lt"/>
                <a:ea typeface="MS PGothic" panose="020B0600070205080204" pitchFamily="34" charset="-128"/>
              </a:rPr>
              <a:t>I Mobilitāšu projekti</a:t>
            </a:r>
          </a:p>
        </p:txBody>
      </p:sp>
      <p:sp>
        <p:nvSpPr>
          <p:cNvPr id="3" name="Rectangle 2"/>
          <p:cNvSpPr/>
          <p:nvPr/>
        </p:nvSpPr>
        <p:spPr>
          <a:xfrm>
            <a:off x="2180492" y="2077825"/>
            <a:ext cx="6506308" cy="781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0">
              <a:lnSpc>
                <a:spcPct val="112000"/>
              </a:lnSpc>
              <a:buClr>
                <a:srgbClr val="000000"/>
              </a:buClr>
              <a:buSzPct val="45000"/>
              <a:buNone/>
              <a:defRPr/>
            </a:pPr>
            <a:endParaRPr lang="lv-LV" altLang="lv-LV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0" lvl="1" indent="0">
              <a:lnSpc>
                <a:spcPct val="112000"/>
              </a:lnSpc>
              <a:buClr>
                <a:srgbClr val="000000"/>
              </a:buClr>
              <a:buSzPct val="45000"/>
              <a:buNone/>
              <a:defRPr/>
            </a:pPr>
            <a:endParaRPr lang="lv-LV" altLang="lv-LV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043DEA0C-6B7B-A95A-46CA-E459FF8E95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0429" y="3469281"/>
            <a:ext cx="2100737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335213" indent="-49213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792413" indent="-49213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249613" indent="-49213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706813" indent="-49213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marL="0" indent="0">
              <a:lnSpc>
                <a:spcPct val="90000"/>
              </a:lnSpc>
            </a:pPr>
            <a:r>
              <a:rPr lang="lv-LV" altLang="lv-LV" sz="1800" dirty="0">
                <a:solidFill>
                  <a:srgbClr val="1F4E79"/>
                </a:solidFill>
                <a:latin typeface="Calibri" panose="020F0502020204030204" pitchFamily="34" charset="0"/>
              </a:rPr>
              <a:t> </a:t>
            </a:r>
            <a:r>
              <a:rPr lang="lv-LV" altLang="lv-LV" sz="1800" i="1" dirty="0">
                <a:solidFill>
                  <a:srgbClr val="1F4E79"/>
                </a:solidFill>
                <a:latin typeface="Calibri" panose="020F0502020204030204" pitchFamily="34" charset="0"/>
              </a:rPr>
              <a:t>Rokasgrāmata 2025.</a:t>
            </a:r>
            <a:r>
              <a:rPr lang="lv-LV" altLang="lv-LV" sz="1800" dirty="0">
                <a:solidFill>
                  <a:srgbClr val="1F4E79"/>
                </a:solidFill>
                <a:latin typeface="Calibri" panose="020F0502020204030204" pitchFamily="34" charset="0"/>
              </a:rPr>
              <a:t>, 8. - 9. lpp.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15F4C2D-6D56-0636-BA0E-544E2ACFB2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145" y="796721"/>
            <a:ext cx="5549860" cy="179815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6540851-5FFE-80AC-9470-A9A791B8894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980"/>
          <a:stretch/>
        </p:blipFill>
        <p:spPr>
          <a:xfrm>
            <a:off x="2927145" y="2547158"/>
            <a:ext cx="5737673" cy="4395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939558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1024" y="365127"/>
            <a:ext cx="6484326" cy="944928"/>
          </a:xfrm>
        </p:spPr>
        <p:txBody>
          <a:bodyPr>
            <a:normAutofit fontScale="90000"/>
          </a:bodyPr>
          <a:lstStyle/>
          <a:p>
            <a:pPr algn="ctr"/>
            <a:r>
              <a:rPr lang="lv-LV" sz="4400" b="1" dirty="0">
                <a:solidFill>
                  <a:schemeClr val="accent1">
                    <a:lumMod val="50000"/>
                  </a:schemeClr>
                </a:solidFill>
                <a:latin typeface="+mn-lt"/>
                <a:ea typeface="MS PGothic" panose="020B0600070205080204" pitchFamily="34" charset="-128"/>
              </a:rPr>
              <a:t>I Mobilitāšu finansējums (1)</a:t>
            </a:r>
          </a:p>
        </p:txBody>
      </p:sp>
      <p:sp>
        <p:nvSpPr>
          <p:cNvPr id="4" name="Rectangle 3"/>
          <p:cNvSpPr/>
          <p:nvPr/>
        </p:nvSpPr>
        <p:spPr>
          <a:xfrm>
            <a:off x="204233" y="2949074"/>
            <a:ext cx="8735534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lv-LV" altLang="lv-LV" sz="2400" dirty="0">
              <a:solidFill>
                <a:schemeClr val="accent1">
                  <a:lumMod val="50000"/>
                </a:schemeClr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lv-LV" altLang="lv-LV" sz="2400" dirty="0">
                <a:solidFill>
                  <a:schemeClr val="accent1">
                    <a:lumMod val="50000"/>
                  </a:schemeClr>
                </a:solidFill>
              </a:rPr>
              <a:t>100% apmērā ceļa izdevumiem skolēniem/audzēkņiem </a:t>
            </a:r>
            <a:r>
              <a:rPr lang="lv-LV" altLang="lv-LV" sz="2400" u="sng" dirty="0">
                <a:solidFill>
                  <a:schemeClr val="accent1">
                    <a:lumMod val="50000"/>
                  </a:schemeClr>
                </a:solidFill>
              </a:rPr>
              <a:t>saskaņā ar Nordplus programmas noteiktajām likmēm</a:t>
            </a:r>
            <a:r>
              <a:rPr lang="lv-LV" altLang="lv-LV" sz="2400" dirty="0">
                <a:solidFill>
                  <a:schemeClr val="accent1">
                    <a:lumMod val="50000"/>
                  </a:schemeClr>
                </a:solidFill>
              </a:rPr>
              <a:t>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lv-LV" altLang="lv-LV" sz="2400" dirty="0">
                <a:solidFill>
                  <a:schemeClr val="accent1">
                    <a:lumMod val="50000"/>
                  </a:schemeClr>
                </a:solidFill>
              </a:rPr>
              <a:t>100% apmērā ceļa un uzturēšanās izdevumi – pedagogiem </a:t>
            </a:r>
            <a:r>
              <a:rPr lang="lv-LV" altLang="lv-LV" sz="2400" u="sng" dirty="0">
                <a:solidFill>
                  <a:schemeClr val="accent1">
                    <a:lumMod val="50000"/>
                  </a:schemeClr>
                </a:solidFill>
              </a:rPr>
              <a:t>saskaņā ar Nordplus programmas noteiktajām likmēm</a:t>
            </a:r>
            <a:r>
              <a:rPr lang="lv-LV" altLang="lv-LV" sz="2400" dirty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lv-LV" altLang="lv-LV" sz="2400" dirty="0">
                <a:solidFill>
                  <a:srgbClr val="FF0000"/>
                </a:solidFill>
              </a:rPr>
              <a:t>!</a:t>
            </a:r>
            <a:r>
              <a:rPr lang="lv-LV" altLang="lv-LV" sz="24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lv-LV" altLang="lv-LV" sz="2400" b="1" dirty="0">
                <a:solidFill>
                  <a:schemeClr val="accent1">
                    <a:lumMod val="50000"/>
                  </a:schemeClr>
                </a:solidFill>
              </a:rPr>
              <a:t>Projekta vadības izmaksas </a:t>
            </a:r>
            <a:r>
              <a:rPr lang="lv-LV" altLang="lv-LV" sz="2400" dirty="0">
                <a:solidFill>
                  <a:schemeClr val="accent1">
                    <a:lumMod val="50000"/>
                  </a:schemeClr>
                </a:solidFill>
              </a:rPr>
              <a:t>(1000 </a:t>
            </a:r>
            <a:r>
              <a:rPr lang="lv-LV" altLang="lv-LV" sz="2400" dirty="0" err="1">
                <a:solidFill>
                  <a:schemeClr val="accent1">
                    <a:lumMod val="50000"/>
                  </a:schemeClr>
                </a:solidFill>
              </a:rPr>
              <a:t>euro</a:t>
            </a:r>
            <a:r>
              <a:rPr lang="lv-LV" altLang="lv-LV" sz="2400" dirty="0">
                <a:solidFill>
                  <a:schemeClr val="accent1">
                    <a:lumMod val="50000"/>
                  </a:schemeClr>
                </a:solidFill>
              </a:rPr>
              <a:t> koordinatoram un 500 </a:t>
            </a:r>
            <a:r>
              <a:rPr lang="lv-LV" altLang="lv-LV" sz="2400" dirty="0" err="1">
                <a:solidFill>
                  <a:schemeClr val="accent1">
                    <a:lumMod val="50000"/>
                  </a:schemeClr>
                </a:solidFill>
              </a:rPr>
              <a:t>euro</a:t>
            </a:r>
            <a:r>
              <a:rPr lang="lv-LV" altLang="lv-LV" sz="2400" dirty="0">
                <a:solidFill>
                  <a:schemeClr val="accent1">
                    <a:lumMod val="50000"/>
                  </a:schemeClr>
                </a:solidFill>
              </a:rPr>
              <a:t> partneriem, ja projekta budžets pārsniedz 15 000 </a:t>
            </a:r>
            <a:r>
              <a:rPr lang="lv-LV" altLang="lv-LV" sz="2400" dirty="0" err="1">
                <a:solidFill>
                  <a:schemeClr val="accent1">
                    <a:lumMod val="50000"/>
                  </a:schemeClr>
                </a:solidFill>
              </a:rPr>
              <a:t>euro</a:t>
            </a:r>
            <a:r>
              <a:rPr lang="lv-LV" altLang="lv-LV" sz="2400" dirty="0">
                <a:solidFill>
                  <a:schemeClr val="accent1">
                    <a:lumMod val="50000"/>
                  </a:schemeClr>
                </a:solidFill>
              </a:rPr>
              <a:t>) un </a:t>
            </a:r>
            <a:r>
              <a:rPr lang="lv-LV" altLang="lv-LV" sz="2400" b="1" dirty="0">
                <a:solidFill>
                  <a:schemeClr val="accent1">
                    <a:lumMod val="50000"/>
                  </a:schemeClr>
                </a:solidFill>
              </a:rPr>
              <a:t>faktiskās izmaksas dalībniekiem ar īpašām vajadzībām («</a:t>
            </a:r>
            <a:r>
              <a:rPr lang="lv-LV" altLang="lv-LV" sz="2400" b="1" dirty="0" err="1">
                <a:solidFill>
                  <a:schemeClr val="accent1">
                    <a:lumMod val="50000"/>
                  </a:schemeClr>
                </a:solidFill>
              </a:rPr>
              <a:t>Inclusion</a:t>
            </a:r>
            <a:r>
              <a:rPr lang="lv-LV" altLang="lv-LV" sz="24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lv-LV" altLang="lv-LV" sz="2400" b="1" dirty="0" err="1">
                <a:solidFill>
                  <a:schemeClr val="accent1">
                    <a:lumMod val="50000"/>
                  </a:schemeClr>
                </a:solidFill>
              </a:rPr>
              <a:t>support</a:t>
            </a:r>
            <a:r>
              <a:rPr lang="lv-LV" altLang="lv-LV" sz="2400" b="1" dirty="0">
                <a:solidFill>
                  <a:schemeClr val="accent1">
                    <a:lumMod val="50000"/>
                  </a:schemeClr>
                </a:solidFill>
              </a:rPr>
              <a:t>») </a:t>
            </a:r>
          </a:p>
          <a:p>
            <a:pPr algn="just"/>
            <a:endParaRPr lang="lv-LV" altLang="lv-LV" sz="2000" u="sng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8C0173-3D70-42F1-9216-1FA7C3EB490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750" b="7912"/>
          <a:stretch/>
        </p:blipFill>
        <p:spPr>
          <a:xfrm>
            <a:off x="2031024" y="1090670"/>
            <a:ext cx="5928400" cy="2338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701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5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4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4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4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4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4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5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4" presetClass="emph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5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allAtOnce"/>
      <p:bldP spid="4" grpId="1" uiExpand="1" build="allAtOnce"/>
      <p:bldP spid="4" grpId="2" uiExpand="1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BB9A737-4301-B0AD-561F-53CA88E16E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5118" y="327363"/>
            <a:ext cx="5178418" cy="2990932"/>
          </a:xfrm>
          <a:prstGeom prst="rect">
            <a:avLst/>
          </a:prstGeom>
        </p:spPr>
      </p:pic>
      <p:sp>
        <p:nvSpPr>
          <p:cNvPr id="6" name="Rectangle 2">
            <a:extLst>
              <a:ext uri="{FF2B5EF4-FFF2-40B4-BE49-F238E27FC236}">
                <a16:creationId xmlns:a16="http://schemas.microsoft.com/office/drawing/2014/main" id="{B0C24AA2-846E-7179-5DC8-31A4081694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19867" y="4808912"/>
            <a:ext cx="6824133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335213" indent="-49213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792413" indent="-49213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249613" indent="-49213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706813" indent="-49213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marL="0" indent="0" algn="ctr">
              <a:lnSpc>
                <a:spcPct val="90000"/>
              </a:lnSpc>
            </a:pPr>
            <a:r>
              <a:rPr lang="lv-LV" sz="2000" b="0" i="0" dirty="0">
                <a:solidFill>
                  <a:srgbClr val="212529"/>
                </a:solidFill>
                <a:effectLst/>
                <a:latin typeface="RobustaTLPro-Medium"/>
              </a:rPr>
              <a:t>Katru gadu  </a:t>
            </a:r>
            <a:r>
              <a:rPr lang="en-GB" sz="2000" b="0" i="0" dirty="0">
                <a:solidFill>
                  <a:srgbClr val="212529"/>
                </a:solidFill>
                <a:effectLst/>
                <a:latin typeface="RobustaTLPro-Medium"/>
              </a:rPr>
              <a:t>Nordplus </a:t>
            </a:r>
            <a:r>
              <a:rPr lang="en-GB" sz="2000" b="0" i="0" dirty="0" err="1">
                <a:solidFill>
                  <a:srgbClr val="212529"/>
                </a:solidFill>
                <a:effectLst/>
                <a:latin typeface="RobustaTLPro-Medium"/>
              </a:rPr>
              <a:t>Jauniešu</a:t>
            </a:r>
            <a:r>
              <a:rPr lang="en-GB" sz="2000" b="0" i="0" dirty="0">
                <a:solidFill>
                  <a:srgbClr val="212529"/>
                </a:solidFill>
                <a:effectLst/>
                <a:latin typeface="RobustaTLPro-Medium"/>
              </a:rPr>
              <a:t> </a:t>
            </a:r>
            <a:r>
              <a:rPr lang="en-GB" sz="2000" b="0" i="0" dirty="0" err="1">
                <a:solidFill>
                  <a:srgbClr val="212529"/>
                </a:solidFill>
                <a:effectLst/>
                <a:latin typeface="RobustaTLPro-Medium"/>
              </a:rPr>
              <a:t>apakšprogramma</a:t>
            </a:r>
            <a:r>
              <a:rPr lang="lv-LV" sz="2000" dirty="0">
                <a:solidFill>
                  <a:srgbClr val="212529"/>
                </a:solidFill>
                <a:latin typeface="RobustaTLPro-Medium"/>
              </a:rPr>
              <a:t> piešķīra gadskārtējo </a:t>
            </a:r>
            <a:r>
              <a:rPr lang="en-GB" sz="2000" u="sng" dirty="0">
                <a:latin typeface="RobustaTLPro-Medium"/>
                <a:hlinkClick r:id="rId3"/>
              </a:rPr>
              <a:t>Nordplus Junior Aurora </a:t>
            </a:r>
            <a:r>
              <a:rPr lang="en-GB" sz="2000" u="sng" dirty="0" err="1">
                <a:latin typeface="RobustaTLPro-Medium"/>
                <a:hlinkClick r:id="rId3"/>
              </a:rPr>
              <a:t>balv</a:t>
            </a:r>
            <a:r>
              <a:rPr lang="lv-LV" sz="2000" u="sng" dirty="0">
                <a:latin typeface="RobustaTLPro-Medium"/>
                <a:hlinkClick r:id="rId3"/>
              </a:rPr>
              <a:t>u</a:t>
            </a:r>
            <a:r>
              <a:rPr lang="lv-LV" sz="2000" u="sng" dirty="0">
                <a:solidFill>
                  <a:srgbClr val="212529"/>
                </a:solidFill>
                <a:latin typeface="RobustaTLPro-Medium"/>
                <a:hlinkClick r:id="rId3"/>
              </a:rPr>
              <a:t>  </a:t>
            </a:r>
            <a:r>
              <a:rPr lang="lv-LV" sz="2000" u="sng" dirty="0">
                <a:solidFill>
                  <a:srgbClr val="212529"/>
                </a:solidFill>
                <a:latin typeface="RobustaTLPro-Medium"/>
              </a:rPr>
              <a:t>. </a:t>
            </a:r>
          </a:p>
          <a:p>
            <a:pPr marL="0" indent="0" algn="ctr">
              <a:lnSpc>
                <a:spcPct val="90000"/>
              </a:lnSpc>
            </a:pPr>
            <a:r>
              <a:rPr lang="lv-LV" sz="2000" dirty="0">
                <a:solidFill>
                  <a:srgbClr val="212529"/>
                </a:solidFill>
                <a:latin typeface="RobustaTLPro-Medium"/>
              </a:rPr>
              <a:t>Šogad to saņēma Latvijas izglītības iestāde - </a:t>
            </a:r>
            <a:r>
              <a:rPr lang="en-GB" sz="2000" dirty="0">
                <a:solidFill>
                  <a:srgbClr val="212529"/>
                </a:solidFill>
                <a:latin typeface="RobustaTLPro-Medium"/>
                <a:hlinkClick r:id="rId4"/>
              </a:rPr>
              <a:t>Rīgas 5. </a:t>
            </a:r>
            <a:r>
              <a:rPr lang="en-GB" sz="2000" dirty="0" err="1">
                <a:solidFill>
                  <a:srgbClr val="212529"/>
                </a:solidFill>
                <a:latin typeface="RobustaTLPro-Medium"/>
                <a:hlinkClick r:id="rId4"/>
              </a:rPr>
              <a:t>pamatskol</a:t>
            </a:r>
            <a:r>
              <a:rPr lang="lv-LV" sz="2000" dirty="0">
                <a:solidFill>
                  <a:srgbClr val="212529"/>
                </a:solidFill>
                <a:latin typeface="RobustaTLPro-Medium"/>
                <a:hlinkClick r:id="rId4"/>
              </a:rPr>
              <a:t>a, </a:t>
            </a:r>
            <a:r>
              <a:rPr lang="lv-LV" sz="2000" dirty="0">
                <a:solidFill>
                  <a:srgbClr val="212529"/>
                </a:solidFill>
                <a:latin typeface="RobustaTLPro-Medium"/>
              </a:rPr>
              <a:t>par sekmīgi īstenoto projektu </a:t>
            </a:r>
            <a:r>
              <a:rPr lang="en-GB" sz="2000" dirty="0">
                <a:solidFill>
                  <a:srgbClr val="212529"/>
                </a:solidFill>
                <a:latin typeface="RobustaTLPro-Medium"/>
                <a:hlinkClick r:id="rId5"/>
              </a:rPr>
              <a:t>“</a:t>
            </a:r>
            <a:r>
              <a:rPr lang="en-GB" sz="2000" dirty="0" err="1">
                <a:solidFill>
                  <a:srgbClr val="212529"/>
                </a:solidFill>
                <a:latin typeface="RobustaTLPro-Medium"/>
                <a:hlinkClick r:id="rId5"/>
              </a:rPr>
              <a:t>Fizisko</a:t>
            </a:r>
            <a:r>
              <a:rPr lang="en-GB" sz="2000" dirty="0">
                <a:solidFill>
                  <a:srgbClr val="212529"/>
                </a:solidFill>
                <a:latin typeface="RobustaTLPro-Medium"/>
                <a:hlinkClick r:id="rId5"/>
              </a:rPr>
              <a:t> </a:t>
            </a:r>
            <a:r>
              <a:rPr lang="en-GB" sz="2000" dirty="0" err="1">
                <a:solidFill>
                  <a:srgbClr val="212529"/>
                </a:solidFill>
                <a:latin typeface="RobustaTLPro-Medium"/>
                <a:hlinkClick r:id="rId5"/>
              </a:rPr>
              <a:t>aktivitāšu</a:t>
            </a:r>
            <a:r>
              <a:rPr lang="en-GB" sz="2000" dirty="0">
                <a:solidFill>
                  <a:srgbClr val="212529"/>
                </a:solidFill>
                <a:latin typeface="RobustaTLPro-Medium"/>
                <a:hlinkClick r:id="rId5"/>
              </a:rPr>
              <a:t> </a:t>
            </a:r>
            <a:r>
              <a:rPr lang="en-GB" sz="2000" dirty="0" err="1">
                <a:solidFill>
                  <a:srgbClr val="212529"/>
                </a:solidFill>
                <a:latin typeface="RobustaTLPro-Medium"/>
                <a:hlinkClick r:id="rId5"/>
              </a:rPr>
              <a:t>metožu</a:t>
            </a:r>
            <a:r>
              <a:rPr lang="en-GB" sz="2000" dirty="0">
                <a:solidFill>
                  <a:srgbClr val="212529"/>
                </a:solidFill>
                <a:latin typeface="RobustaTLPro-Medium"/>
                <a:hlinkClick r:id="rId5"/>
              </a:rPr>
              <a:t> </a:t>
            </a:r>
            <a:r>
              <a:rPr lang="en-GB" sz="2000" dirty="0" err="1">
                <a:solidFill>
                  <a:srgbClr val="212529"/>
                </a:solidFill>
                <a:latin typeface="RobustaTLPro-Medium"/>
                <a:hlinkClick r:id="rId5"/>
              </a:rPr>
              <a:t>izstrāde</a:t>
            </a:r>
            <a:r>
              <a:rPr lang="en-GB" sz="2000" dirty="0">
                <a:solidFill>
                  <a:srgbClr val="212529"/>
                </a:solidFill>
                <a:latin typeface="RobustaTLPro-Medium"/>
                <a:hlinkClick r:id="rId5"/>
              </a:rPr>
              <a:t> </a:t>
            </a:r>
            <a:r>
              <a:rPr lang="en-GB" sz="2000" dirty="0" err="1">
                <a:solidFill>
                  <a:srgbClr val="212529"/>
                </a:solidFill>
                <a:latin typeface="RobustaTLPro-Medium"/>
                <a:hlinkClick r:id="rId5"/>
              </a:rPr>
              <a:t>bērniem</a:t>
            </a:r>
            <a:r>
              <a:rPr lang="en-GB" sz="2000" dirty="0">
                <a:solidFill>
                  <a:srgbClr val="212529"/>
                </a:solidFill>
                <a:latin typeface="RobustaTLPro-Medium"/>
                <a:hlinkClick r:id="rId5"/>
              </a:rPr>
              <a:t> </a:t>
            </a:r>
            <a:r>
              <a:rPr lang="en-GB" sz="2000" dirty="0" err="1">
                <a:solidFill>
                  <a:srgbClr val="212529"/>
                </a:solidFill>
                <a:latin typeface="RobustaTLPro-Medium"/>
                <a:hlinkClick r:id="rId5"/>
              </a:rPr>
              <a:t>ar</a:t>
            </a:r>
            <a:r>
              <a:rPr lang="en-GB" sz="2000" dirty="0">
                <a:solidFill>
                  <a:srgbClr val="212529"/>
                </a:solidFill>
                <a:latin typeface="RobustaTLPro-Medium"/>
                <a:hlinkClick r:id="rId5"/>
              </a:rPr>
              <a:t> </a:t>
            </a:r>
            <a:r>
              <a:rPr lang="en-GB" sz="2000" dirty="0" err="1">
                <a:solidFill>
                  <a:srgbClr val="212529"/>
                </a:solidFill>
                <a:latin typeface="RobustaTLPro-Medium"/>
                <a:hlinkClick r:id="rId5"/>
              </a:rPr>
              <a:t>funkcionāliem</a:t>
            </a:r>
            <a:r>
              <a:rPr lang="en-GB" sz="2000" dirty="0">
                <a:solidFill>
                  <a:srgbClr val="212529"/>
                </a:solidFill>
                <a:latin typeface="RobustaTLPro-Medium"/>
                <a:hlinkClick r:id="rId5"/>
              </a:rPr>
              <a:t> </a:t>
            </a:r>
            <a:r>
              <a:rPr lang="en-GB" sz="2000" dirty="0" err="1">
                <a:solidFill>
                  <a:srgbClr val="212529"/>
                </a:solidFill>
                <a:latin typeface="RobustaTLPro-Medium"/>
                <a:hlinkClick r:id="rId5"/>
              </a:rPr>
              <a:t>traucējumiem</a:t>
            </a:r>
            <a:r>
              <a:rPr lang="en-GB" sz="2000" dirty="0">
                <a:solidFill>
                  <a:srgbClr val="212529"/>
                </a:solidFill>
                <a:latin typeface="RobustaTLPro-Medium"/>
                <a:hlinkClick r:id="rId5"/>
              </a:rPr>
              <a:t>” </a:t>
            </a:r>
            <a:endParaRPr lang="lv-LV" altLang="lv-LV" sz="1800" dirty="0">
              <a:solidFill>
                <a:srgbClr val="1F4E79"/>
              </a:solidFill>
              <a:latin typeface="Calibri" panose="020F0502020204030204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B7230226-E3A8-1DE5-13B9-64591323FA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722" y="2049088"/>
            <a:ext cx="3790840" cy="2538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064715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1024" y="365127"/>
            <a:ext cx="6484326" cy="944928"/>
          </a:xfrm>
        </p:spPr>
        <p:txBody>
          <a:bodyPr>
            <a:normAutofit/>
          </a:bodyPr>
          <a:lstStyle/>
          <a:p>
            <a:pPr algn="ctr"/>
            <a:r>
              <a:rPr lang="lv-LV" sz="4400" b="1" dirty="0">
                <a:solidFill>
                  <a:schemeClr val="accent1">
                    <a:lumMod val="50000"/>
                  </a:schemeClr>
                </a:solidFill>
                <a:latin typeface="+mn-lt"/>
                <a:ea typeface="MS PGothic" panose="020B0600070205080204" pitchFamily="34" charset="-128"/>
              </a:rPr>
              <a:t>Mobilitāšu finansējums (2)</a:t>
            </a:r>
          </a:p>
        </p:txBody>
      </p:sp>
      <p:sp>
        <p:nvSpPr>
          <p:cNvPr id="3" name="Rectangle 2"/>
          <p:cNvSpPr/>
          <p:nvPr/>
        </p:nvSpPr>
        <p:spPr>
          <a:xfrm>
            <a:off x="2180492" y="2077825"/>
            <a:ext cx="6506308" cy="781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0">
              <a:lnSpc>
                <a:spcPct val="112000"/>
              </a:lnSpc>
              <a:buClr>
                <a:srgbClr val="000000"/>
              </a:buClr>
              <a:buSzPct val="45000"/>
              <a:buNone/>
              <a:defRPr/>
            </a:pPr>
            <a:endParaRPr lang="lv-LV" altLang="lv-LV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0" lvl="1" indent="0">
              <a:lnSpc>
                <a:spcPct val="112000"/>
              </a:lnSpc>
              <a:buClr>
                <a:srgbClr val="000000"/>
              </a:buClr>
              <a:buSzPct val="45000"/>
              <a:buNone/>
              <a:defRPr/>
            </a:pPr>
            <a:endParaRPr lang="lv-LV" altLang="lv-LV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57201" y="1608992"/>
            <a:ext cx="8339328" cy="4662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lv-LV" altLang="lv-LV" sz="2000" u="sng" dirty="0"/>
          </a:p>
          <a:p>
            <a:pPr algn="just"/>
            <a:endParaRPr lang="lv-LV" altLang="lv-LV" sz="2000" u="sng" dirty="0"/>
          </a:p>
          <a:p>
            <a:pPr algn="just"/>
            <a:r>
              <a:rPr lang="lv-LV" altLang="lv-LV" sz="2800" b="1" i="1" dirty="0" err="1">
                <a:solidFill>
                  <a:schemeClr val="accent1">
                    <a:lumMod val="50000"/>
                  </a:schemeClr>
                </a:solidFill>
              </a:rPr>
              <a:t>Fixed</a:t>
            </a:r>
            <a:r>
              <a:rPr lang="lv-LV" altLang="lv-LV" sz="2800" b="1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lv-LV" altLang="lv-LV" sz="2800" b="1" i="1" dirty="0" err="1">
                <a:solidFill>
                  <a:schemeClr val="accent1">
                    <a:lumMod val="50000"/>
                  </a:schemeClr>
                </a:solidFill>
              </a:rPr>
              <a:t>unit</a:t>
            </a:r>
            <a:r>
              <a:rPr lang="lv-LV" altLang="lv-LV" sz="2800" b="1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lv-LV" altLang="lv-LV" sz="2800" b="1" i="1" dirty="0" err="1">
                <a:solidFill>
                  <a:schemeClr val="accent1">
                    <a:lumMod val="50000"/>
                  </a:schemeClr>
                </a:solidFill>
              </a:rPr>
              <a:t>costs</a:t>
            </a:r>
            <a:r>
              <a:rPr lang="lv-LV" altLang="lv-LV" sz="2800" b="1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lv-LV" altLang="lv-LV" sz="2800" b="1" dirty="0">
                <a:solidFill>
                  <a:schemeClr val="accent1">
                    <a:lumMod val="50000"/>
                  </a:schemeClr>
                </a:solidFill>
              </a:rPr>
              <a:t>princips – </a:t>
            </a:r>
            <a:r>
              <a:rPr lang="lv-LV" altLang="lv-LV" sz="2800" dirty="0">
                <a:solidFill>
                  <a:schemeClr val="accent1">
                    <a:lumMod val="50000"/>
                  </a:schemeClr>
                </a:solidFill>
              </a:rPr>
              <a:t>apstiprinot projektu, finansējums tiek piešķirts, pamatojoties uz apstiprināto mobilitāšu skaitu (1 mobilitāte = brauciens turp un atpakaļ) saskaņā ar noteiktajām likmēm. </a:t>
            </a:r>
          </a:p>
          <a:p>
            <a:pPr algn="just"/>
            <a:endParaRPr lang="lv-LV" altLang="lv-LV" sz="2000" dirty="0">
              <a:solidFill>
                <a:schemeClr val="accent1">
                  <a:lumMod val="50000"/>
                </a:schemeClr>
              </a:solidFill>
            </a:endParaRPr>
          </a:p>
          <a:p>
            <a:pPr algn="just"/>
            <a:r>
              <a:rPr lang="lv-LV" altLang="lv-LV" sz="2500" dirty="0">
                <a:solidFill>
                  <a:schemeClr val="accent1">
                    <a:lumMod val="50000"/>
                  </a:schemeClr>
                </a:solidFill>
              </a:rPr>
              <a:t>Gadījumā, ja projektā apstiprinātās mobilitātes iespējams īstenot par mazāku summu, nekā apstiprināts, pāri palikušo summu </a:t>
            </a:r>
            <a:r>
              <a:rPr lang="lv-LV" altLang="lv-LV" sz="2500" b="1" dirty="0">
                <a:solidFill>
                  <a:schemeClr val="accent1">
                    <a:lumMod val="50000"/>
                  </a:schemeClr>
                </a:solidFill>
              </a:rPr>
              <a:t>drīkst izmantot citām, projekta veiksmīgai īstenošanai nepieciešamām aktivitātēm</a:t>
            </a:r>
            <a:r>
              <a:rPr lang="lv-LV" altLang="lv-LV" sz="2500" dirty="0">
                <a:solidFill>
                  <a:schemeClr val="accent1">
                    <a:lumMod val="50000"/>
                  </a:schemeClr>
                </a:solidFill>
              </a:rPr>
              <a:t> (piemēram, skolēnu uzturēšanās izdevumi, ēdināšanas izdevumi u.c.)</a:t>
            </a:r>
          </a:p>
        </p:txBody>
      </p:sp>
    </p:spTree>
    <p:extLst>
      <p:ext uri="{BB962C8B-B14F-4D97-AF65-F5344CB8AC3E}">
        <p14:creationId xmlns:p14="http://schemas.microsoft.com/office/powerpoint/2010/main" val="2989586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5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4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allAtOnce"/>
      <p:bldP spid="4" grpId="1" uiExpand="1" build="allAtOnce"/>
      <p:bldP spid="4" grpId="2" uiExpand="1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>
            <a:extLst>
              <a:ext uri="{FF2B5EF4-FFF2-40B4-BE49-F238E27FC236}">
                <a16:creationId xmlns:a16="http://schemas.microsoft.com/office/drawing/2014/main" id="{0E13C66D-3750-52E9-6A5A-DDCFEA0447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80263" y="5424154"/>
            <a:ext cx="5051503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335213" indent="-49213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792413" indent="-49213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249613" indent="-49213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706813" indent="-49213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marL="0" indent="0" algn="ctr">
              <a:lnSpc>
                <a:spcPct val="90000"/>
              </a:lnSpc>
            </a:pPr>
            <a:r>
              <a:rPr lang="lv-LV" altLang="lv-LV" sz="1800" dirty="0">
                <a:solidFill>
                  <a:srgbClr val="1F4E79"/>
                </a:solidFill>
                <a:latin typeface="Calibri" panose="020F0502020204030204" pitchFamily="34" charset="0"/>
              </a:rPr>
              <a:t>Kopējie finansēšanas jautājumi visu veidu jauniešu projektiem (</a:t>
            </a:r>
            <a:r>
              <a:rPr lang="lv-LV" altLang="lv-LV" sz="1800" i="1" dirty="0">
                <a:solidFill>
                  <a:srgbClr val="1F4E79"/>
                </a:solidFill>
                <a:latin typeface="Calibri" panose="020F0502020204030204" pitchFamily="34" charset="0"/>
              </a:rPr>
              <a:t>Rokasgrāmata 2025</a:t>
            </a:r>
            <a:r>
              <a:rPr lang="lv-LV" altLang="lv-LV" sz="1800" dirty="0">
                <a:solidFill>
                  <a:srgbClr val="1F4E79"/>
                </a:solidFill>
                <a:latin typeface="Calibri" panose="020F0502020204030204" pitchFamily="34" charset="0"/>
              </a:rPr>
              <a:t>.,  10. </a:t>
            </a:r>
            <a:r>
              <a:rPr lang="lv-LV" altLang="lv-LV" sz="1800" dirty="0" err="1">
                <a:solidFill>
                  <a:srgbClr val="1F4E79"/>
                </a:solidFill>
                <a:latin typeface="Calibri" panose="020F0502020204030204" pitchFamily="34" charset="0"/>
              </a:rPr>
              <a:t>lpp</a:t>
            </a:r>
            <a:r>
              <a:rPr lang="lv-LV" altLang="lv-LV" sz="1800" dirty="0">
                <a:solidFill>
                  <a:srgbClr val="1F4E79"/>
                </a:solidFill>
                <a:latin typeface="Calibri" panose="020F0502020204030204" pitchFamily="34" charset="0"/>
              </a:rPr>
              <a:t>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93A6974-6EF6-B09F-2EB4-1935903A7B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1024" y="365127"/>
            <a:ext cx="6484326" cy="944928"/>
          </a:xfrm>
        </p:spPr>
        <p:txBody>
          <a:bodyPr>
            <a:normAutofit/>
          </a:bodyPr>
          <a:lstStyle/>
          <a:p>
            <a:pPr algn="ctr"/>
            <a:r>
              <a:rPr lang="lv-LV" sz="4400" b="1" dirty="0">
                <a:solidFill>
                  <a:schemeClr val="accent1">
                    <a:lumMod val="50000"/>
                  </a:schemeClr>
                </a:solidFill>
                <a:latin typeface="+mn-lt"/>
                <a:ea typeface="MS PGothic" panose="020B0600070205080204" pitchFamily="34" charset="-128"/>
              </a:rPr>
              <a:t>Mobilitāšu finansējums (3)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F61E117-1D9C-EDCE-39F5-C0D96A1EFE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0533" y="1590448"/>
            <a:ext cx="7382934" cy="3677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449223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68F8CCE3-DE1C-412F-A28F-0D006B9E2FAA}" type="slidenum">
              <a:rPr lang="en-US" altLang="lv-LV" smtClean="0"/>
              <a:pPr/>
              <a:t>22</a:t>
            </a:fld>
            <a:endParaRPr lang="en-US" altLang="lv-LV"/>
          </a:p>
        </p:txBody>
      </p:sp>
      <p:sp>
        <p:nvSpPr>
          <p:cNvPr id="53253" name="Rectangle 2"/>
          <p:cNvSpPr>
            <a:spLocks noChangeArrowheads="1"/>
          </p:cNvSpPr>
          <p:nvPr/>
        </p:nvSpPr>
        <p:spPr bwMode="auto">
          <a:xfrm>
            <a:off x="114165" y="2073807"/>
            <a:ext cx="2227591" cy="1089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335213" indent="-49213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792413" indent="-49213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249613" indent="-49213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706813" indent="-49213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marL="0" indent="0">
              <a:lnSpc>
                <a:spcPct val="90000"/>
              </a:lnSpc>
            </a:pPr>
            <a:r>
              <a:rPr lang="lv-LV" altLang="lv-LV" sz="1800" dirty="0">
                <a:solidFill>
                  <a:srgbClr val="1F4E79"/>
                </a:solidFill>
                <a:latin typeface="Calibri" panose="020F0502020204030204" pitchFamily="34" charset="0"/>
              </a:rPr>
              <a:t>Mobilitāšu finansējums  (</a:t>
            </a:r>
            <a:r>
              <a:rPr lang="lv-LV" altLang="lv-LV" sz="1800" i="1" dirty="0">
                <a:solidFill>
                  <a:srgbClr val="1F4E79"/>
                </a:solidFill>
                <a:latin typeface="Calibri" panose="020F0502020204030204" pitchFamily="34" charset="0"/>
              </a:rPr>
              <a:t>Rokasgrāmata 2025</a:t>
            </a:r>
            <a:r>
              <a:rPr lang="lv-LV" altLang="lv-LV" sz="1800" dirty="0">
                <a:solidFill>
                  <a:srgbClr val="1F4E79"/>
                </a:solidFill>
                <a:latin typeface="Calibri" panose="020F0502020204030204" pitchFamily="34" charset="0"/>
              </a:rPr>
              <a:t>.,  11.- 12. </a:t>
            </a:r>
            <a:r>
              <a:rPr lang="lv-LV" altLang="lv-LV" sz="1800" dirty="0" err="1">
                <a:solidFill>
                  <a:srgbClr val="1F4E79"/>
                </a:solidFill>
                <a:latin typeface="Calibri" panose="020F0502020204030204" pitchFamily="34" charset="0"/>
              </a:rPr>
              <a:t>lpp</a:t>
            </a:r>
            <a:r>
              <a:rPr lang="lv-LV" altLang="lv-LV" sz="1800" dirty="0">
                <a:solidFill>
                  <a:srgbClr val="1F4E79"/>
                </a:solidFill>
                <a:latin typeface="Calibri" panose="020F0502020204030204" pitchFamily="34" charset="0"/>
              </a:rPr>
              <a:t>). 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031024" y="365127"/>
            <a:ext cx="6484326" cy="944928"/>
          </a:xfrm>
        </p:spPr>
        <p:txBody>
          <a:bodyPr>
            <a:normAutofit/>
          </a:bodyPr>
          <a:lstStyle/>
          <a:p>
            <a:pPr algn="ctr"/>
            <a:r>
              <a:rPr lang="lv-LV" sz="4400" b="1" dirty="0">
                <a:solidFill>
                  <a:schemeClr val="accent1">
                    <a:lumMod val="50000"/>
                  </a:schemeClr>
                </a:solidFill>
                <a:latin typeface="+mn-lt"/>
                <a:ea typeface="MS PGothic" panose="020B0600070205080204" pitchFamily="34" charset="-128"/>
              </a:rPr>
              <a:t>Mobilitāšu finansējums (4)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93EB876-986B-284E-E6B5-79F41FDE18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282" y="3429000"/>
            <a:ext cx="5542980" cy="108952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936B15A-5ED1-B816-CE11-A6552C703F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8967" y="1110473"/>
            <a:ext cx="6705033" cy="213453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581D86E-8F89-CBA4-E32C-C08E6C3440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98113" y="4834159"/>
            <a:ext cx="4934204" cy="1206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98202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ABD501D-EA25-9A6F-389F-AC022C2BF7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0400" y="840039"/>
            <a:ext cx="4960527" cy="541682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05D9838-821F-5DDA-7489-5B1DC775F0B7}"/>
              </a:ext>
            </a:extLst>
          </p:cNvPr>
          <p:cNvSpPr txBox="1"/>
          <p:nvPr/>
        </p:nvSpPr>
        <p:spPr>
          <a:xfrm>
            <a:off x="224367" y="2198125"/>
            <a:ext cx="2357967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lv-LV" sz="1800" b="1" dirty="0">
                <a:solidFill>
                  <a:schemeClr val="accent1">
                    <a:lumMod val="50000"/>
                  </a:schemeClr>
                </a:solidFill>
                <a:latin typeface="+mn-lt"/>
                <a:ea typeface="MS PGothic" panose="020B0600070205080204" pitchFamily="34" charset="-128"/>
              </a:rPr>
              <a:t>Ceļa izdevumu salīdzinājums ar Erasmus+ likmēm un reālajām izmaksām 2024. gada augustā </a:t>
            </a:r>
          </a:p>
        </p:txBody>
      </p:sp>
    </p:spTree>
    <p:extLst>
      <p:ext uri="{BB962C8B-B14F-4D97-AF65-F5344CB8AC3E}">
        <p14:creationId xmlns:p14="http://schemas.microsoft.com/office/powerpoint/2010/main" val="424860167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0B25AAD-E84C-1011-51D5-E51C6E852B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6800" y="-83530"/>
            <a:ext cx="4546600" cy="580586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C4F89BE-708D-C863-EE9F-DC953DF30DE9}"/>
              </a:ext>
            </a:extLst>
          </p:cNvPr>
          <p:cNvSpPr txBox="1"/>
          <p:nvPr/>
        </p:nvSpPr>
        <p:spPr>
          <a:xfrm>
            <a:off x="698499" y="1994005"/>
            <a:ext cx="2357967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lv-LV" sz="1800" b="1" dirty="0">
                <a:solidFill>
                  <a:schemeClr val="accent1">
                    <a:lumMod val="50000"/>
                  </a:schemeClr>
                </a:solidFill>
                <a:latin typeface="+mn-lt"/>
                <a:ea typeface="MS PGothic" panose="020B0600070205080204" pitchFamily="34" charset="-128"/>
              </a:rPr>
              <a:t>Ceļa izdevumu salīdzinājums ar Erasmus+ likmēm un reālajām izmaksām 2024. gada augustā </a:t>
            </a:r>
          </a:p>
        </p:txBody>
      </p:sp>
    </p:spTree>
    <p:extLst>
      <p:ext uri="{BB962C8B-B14F-4D97-AF65-F5344CB8AC3E}">
        <p14:creationId xmlns:p14="http://schemas.microsoft.com/office/powerpoint/2010/main" val="24463870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0C77C1-8173-AADC-0110-E3B80A53B5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60F3B36B-00D1-DFEA-46DA-3EAD24B37DC6}"/>
              </a:ext>
            </a:extLst>
          </p:cNvPr>
          <p:cNvSpPr txBox="1"/>
          <p:nvPr/>
        </p:nvSpPr>
        <p:spPr>
          <a:xfrm>
            <a:off x="215899" y="2078672"/>
            <a:ext cx="2357967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lv-LV" sz="1800" b="1" dirty="0">
                <a:solidFill>
                  <a:schemeClr val="accent1">
                    <a:lumMod val="50000"/>
                  </a:schemeClr>
                </a:solidFill>
                <a:latin typeface="+mn-lt"/>
                <a:ea typeface="MS PGothic" panose="020B0600070205080204" pitchFamily="34" charset="-128"/>
              </a:rPr>
              <a:t>Uztu</a:t>
            </a:r>
            <a:r>
              <a:rPr lang="lv-LV" b="1" dirty="0">
                <a:solidFill>
                  <a:schemeClr val="accent1">
                    <a:lumMod val="50000"/>
                  </a:schemeClr>
                </a:solidFill>
                <a:ea typeface="MS PGothic" panose="020B0600070205080204" pitchFamily="34" charset="-128"/>
              </a:rPr>
              <a:t>rēšanās</a:t>
            </a:r>
            <a:r>
              <a:rPr lang="lv-LV" sz="1800" b="1" dirty="0">
                <a:solidFill>
                  <a:schemeClr val="accent1">
                    <a:lumMod val="50000"/>
                  </a:schemeClr>
                </a:solidFill>
                <a:latin typeface="+mn-lt"/>
                <a:ea typeface="MS PGothic" panose="020B0600070205080204" pitchFamily="34" charset="-128"/>
              </a:rPr>
              <a:t> izdevumu salīdzinājums ar Erasmus+ likmēm un potenciālajām reālajām izmaksām 2024. gada augustā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A772A09-FCCD-706C-2D4C-242252E326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0594" y="274048"/>
            <a:ext cx="5435879" cy="238137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BA66001-55CB-5510-69ED-C9050037D6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0594" y="2718793"/>
            <a:ext cx="5607338" cy="2521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13683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1024" y="365127"/>
            <a:ext cx="6484326" cy="944928"/>
          </a:xfrm>
        </p:spPr>
        <p:txBody>
          <a:bodyPr>
            <a:normAutofit fontScale="90000"/>
          </a:bodyPr>
          <a:lstStyle/>
          <a:p>
            <a:pPr algn="ctr"/>
            <a:r>
              <a:rPr lang="lv-LV" sz="4400" b="1" dirty="0">
                <a:solidFill>
                  <a:schemeClr val="accent1">
                    <a:lumMod val="50000"/>
                  </a:schemeClr>
                </a:solidFill>
                <a:latin typeface="+mn-lt"/>
                <a:ea typeface="MS PGothic" panose="020B0600070205080204" pitchFamily="34" charset="-128"/>
              </a:rPr>
              <a:t>II Attīstības projekti  un sadarbības tīkli</a:t>
            </a:r>
          </a:p>
        </p:txBody>
      </p:sp>
      <p:sp>
        <p:nvSpPr>
          <p:cNvPr id="3" name="Rectangle 2"/>
          <p:cNvSpPr/>
          <p:nvPr/>
        </p:nvSpPr>
        <p:spPr>
          <a:xfrm>
            <a:off x="2189284" y="1462363"/>
            <a:ext cx="6506308" cy="1538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lv-LV" altLang="en-US" sz="28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! Projektu īsteno koordinators + vismaz 2 partneri </a:t>
            </a:r>
            <a:r>
              <a:rPr lang="lv-LV" altLang="en-US" sz="28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no </a:t>
            </a:r>
            <a:r>
              <a:rPr lang="lv-LV" altLang="en-US" sz="2800" u="sng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dažādām</a:t>
            </a:r>
            <a:r>
              <a:rPr lang="lv-LV" altLang="en-US" sz="28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 programmas dalībvalstīm</a:t>
            </a:r>
          </a:p>
          <a:p>
            <a:pPr algn="just"/>
            <a:endParaRPr lang="lv-LV" altLang="en-US" sz="1000" b="1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372859A-96DE-4364-A87A-7A7C236D9C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9915" y="2703707"/>
            <a:ext cx="4833256" cy="3714816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7916A9F-068A-B1F3-A9F5-2F2FFC934A0F}"/>
              </a:ext>
            </a:extLst>
          </p:cNvPr>
          <p:cNvSpPr/>
          <p:nvPr/>
        </p:nvSpPr>
        <p:spPr>
          <a:xfrm>
            <a:off x="407442" y="3982246"/>
            <a:ext cx="197715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lv-LV" altLang="en-US" sz="2000" b="1" dirty="0">
                <a:solidFill>
                  <a:srgbClr val="FF0000"/>
                </a:solidFill>
                <a:latin typeface="Calibri" panose="020F0502020204030204" pitchFamily="34" charset="0"/>
              </a:rPr>
              <a:t>! </a:t>
            </a:r>
            <a:r>
              <a:rPr lang="lv-LV" altLang="en-US" sz="20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Kopš 2023. gada šo projektu maksimālais ilgums ir 2 gadi </a:t>
            </a:r>
            <a:r>
              <a:rPr lang="lv-LV" altLang="en-US" sz="2000" b="1" dirty="0">
                <a:solidFill>
                  <a:srgbClr val="FF0000"/>
                </a:solidFill>
                <a:latin typeface="Calibri" panose="020F0502020204030204" pitchFamily="34" charset="0"/>
              </a:rPr>
              <a:t>! </a:t>
            </a:r>
            <a:endParaRPr lang="lv-LV" altLang="en-US" sz="2000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 algn="just"/>
            <a:endParaRPr lang="lv-LV" altLang="en-US" sz="1000" b="1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36511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1024" y="365127"/>
            <a:ext cx="6484326" cy="944928"/>
          </a:xfrm>
        </p:spPr>
        <p:txBody>
          <a:bodyPr>
            <a:normAutofit fontScale="90000"/>
          </a:bodyPr>
          <a:lstStyle/>
          <a:p>
            <a:pPr algn="ctr"/>
            <a:r>
              <a:rPr lang="lv-LV" sz="4400" b="1" dirty="0">
                <a:solidFill>
                  <a:schemeClr val="accent1">
                    <a:lumMod val="50000"/>
                  </a:schemeClr>
                </a:solidFill>
                <a:latin typeface="+mn-lt"/>
                <a:ea typeface="MS PGothic" panose="020B0600070205080204" pitchFamily="34" charset="-128"/>
              </a:rPr>
              <a:t>II Attīstības projekti un sadarbības tīkli </a:t>
            </a:r>
          </a:p>
        </p:txBody>
      </p:sp>
      <p:sp>
        <p:nvSpPr>
          <p:cNvPr id="3" name="Rectangle 2"/>
          <p:cNvSpPr/>
          <p:nvPr/>
        </p:nvSpPr>
        <p:spPr>
          <a:xfrm>
            <a:off x="2180492" y="2077825"/>
            <a:ext cx="6506308" cy="781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0">
              <a:lnSpc>
                <a:spcPct val="112000"/>
              </a:lnSpc>
              <a:buClr>
                <a:srgbClr val="000000"/>
              </a:buClr>
              <a:buSzPct val="45000"/>
              <a:buNone/>
              <a:defRPr/>
            </a:pPr>
            <a:endParaRPr lang="lv-LV" altLang="lv-LV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0" lvl="1" indent="0">
              <a:lnSpc>
                <a:spcPct val="112000"/>
              </a:lnSpc>
              <a:buClr>
                <a:srgbClr val="000000"/>
              </a:buClr>
              <a:buSzPct val="45000"/>
              <a:buNone/>
              <a:defRPr/>
            </a:pPr>
            <a:endParaRPr lang="lv-LV" altLang="lv-LV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404612" y="3627347"/>
            <a:ext cx="177588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335213" indent="-49213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792413" indent="-49213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249613" indent="-49213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706813" indent="-49213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marL="0" indent="0" algn="ctr">
              <a:lnSpc>
                <a:spcPct val="90000"/>
              </a:lnSpc>
            </a:pPr>
            <a:r>
              <a:rPr lang="lv-LV" altLang="lv-LV" sz="1800" dirty="0">
                <a:solidFill>
                  <a:srgbClr val="1F4E79"/>
                </a:solidFill>
                <a:latin typeface="Calibri" panose="020F0502020204030204" pitchFamily="34" charset="0"/>
              </a:rPr>
              <a:t> </a:t>
            </a:r>
            <a:r>
              <a:rPr lang="lv-LV" altLang="lv-LV" sz="1800" i="1" dirty="0">
                <a:solidFill>
                  <a:srgbClr val="1F4E79"/>
                </a:solidFill>
                <a:latin typeface="Calibri" panose="020F0502020204030204" pitchFamily="34" charset="0"/>
              </a:rPr>
              <a:t>Rokasgrāmata 2025</a:t>
            </a:r>
            <a:r>
              <a:rPr lang="lv-LV" altLang="lv-LV" sz="1800" dirty="0">
                <a:solidFill>
                  <a:srgbClr val="1F4E79"/>
                </a:solidFill>
                <a:latin typeface="Calibri" panose="020F0502020204030204" pitchFamily="34" charset="0"/>
              </a:rPr>
              <a:t>., 10. lpp.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B264814-70C0-6DDA-5F3A-AD6729A33F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1578" y="1694046"/>
            <a:ext cx="6242168" cy="4466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96629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180492" y="2077825"/>
            <a:ext cx="6506308" cy="781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0">
              <a:lnSpc>
                <a:spcPct val="112000"/>
              </a:lnSpc>
              <a:buClr>
                <a:srgbClr val="000000"/>
              </a:buClr>
              <a:buSzPct val="45000"/>
              <a:buNone/>
              <a:defRPr/>
            </a:pPr>
            <a:endParaRPr lang="lv-LV" altLang="lv-LV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0" lvl="1" indent="0">
              <a:lnSpc>
                <a:spcPct val="112000"/>
              </a:lnSpc>
              <a:buClr>
                <a:srgbClr val="000000"/>
              </a:buClr>
              <a:buSzPct val="45000"/>
              <a:buNone/>
              <a:defRPr/>
            </a:pPr>
            <a:endParaRPr lang="lv-LV" altLang="lv-LV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162629" y="360332"/>
            <a:ext cx="6342742" cy="1031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2000"/>
              </a:lnSpc>
              <a:spcBef>
                <a:spcPts val="600"/>
              </a:spcBef>
              <a:buClr>
                <a:srgbClr val="DB2D93"/>
              </a:buClr>
              <a:buSzPct val="45000"/>
              <a:buNone/>
            </a:pPr>
            <a:r>
              <a:rPr lang="lv-LV" altLang="en-US" sz="28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II Attīstības projektu iespējamie tematiskie virzieni:</a:t>
            </a: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3751308360"/>
              </p:ext>
            </p:extLst>
          </p:nvPr>
        </p:nvGraphicFramePr>
        <p:xfrm>
          <a:off x="1956288" y="1556239"/>
          <a:ext cx="6559062" cy="47927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030966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allAtOnce"/>
      <p:bldP spid="4" grpId="1" uiExpand="1" build="allAtOnce"/>
      <p:bldP spid="4" grpId="2" uiExpand="1" build="allAtOnce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3930" y="365127"/>
            <a:ext cx="6451419" cy="949868"/>
          </a:xfrm>
        </p:spPr>
        <p:txBody>
          <a:bodyPr>
            <a:normAutofit fontScale="90000"/>
          </a:bodyPr>
          <a:lstStyle/>
          <a:p>
            <a:r>
              <a:rPr lang="lv-LV" sz="4000" b="1" dirty="0">
                <a:solidFill>
                  <a:schemeClr val="accent1">
                    <a:lumMod val="50000"/>
                  </a:schemeClr>
                </a:solidFill>
                <a:latin typeface="+mn-lt"/>
                <a:ea typeface="MS PGothic" panose="020B0600070205080204" pitchFamily="34" charset="-128"/>
              </a:rPr>
              <a:t>  II Attīstības projektu veids - sadarbības tīkli 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3966" y="1314995"/>
            <a:ext cx="7095057" cy="4861968"/>
          </a:xfrm>
        </p:spPr>
        <p:txBody>
          <a:bodyPr>
            <a:normAutofit lnSpcReduction="10000"/>
          </a:bodyPr>
          <a:lstStyle/>
          <a:p>
            <a:pPr marL="0" indent="0" algn="just">
              <a:spcAft>
                <a:spcPts val="1200"/>
              </a:spcAft>
              <a:buNone/>
            </a:pPr>
            <a:r>
              <a:rPr lang="lv-LV" altLang="lv-LV" sz="28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Šo projektu mērķis ir izveidot ilgtermiņa sadarbību par vienotu tēmu izglītības jomā, atbilstošu Nordplus Jauniešu programmas mērķiem.</a:t>
            </a:r>
          </a:p>
          <a:p>
            <a:pPr marL="0" indent="0">
              <a:buNone/>
            </a:pPr>
            <a:r>
              <a:rPr lang="lv-LV" altLang="lv-LV" sz="28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Šo projektu ietvaros var tikt paredzētas:</a:t>
            </a:r>
          </a:p>
          <a:p>
            <a:pPr lvl="1" algn="just">
              <a:lnSpc>
                <a:spcPct val="112000"/>
              </a:lnSpc>
              <a:spcBef>
                <a:spcPts val="600"/>
              </a:spcBef>
              <a:buSzPct val="100000"/>
              <a:buFont typeface="Wingdings" panose="05000000000000000000" pitchFamily="2" charset="2"/>
              <a:buChar char="Ø"/>
            </a:pPr>
            <a:r>
              <a:rPr lang="lv-LV" altLang="lv-LV" sz="28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administratīvas tikšanās, lai dibinātu un attīstītu skolu sadarbības tīklu;</a:t>
            </a:r>
          </a:p>
          <a:p>
            <a:pPr lvl="1" algn="just">
              <a:lnSpc>
                <a:spcPct val="112000"/>
              </a:lnSpc>
              <a:spcBef>
                <a:spcPts val="600"/>
              </a:spcBef>
              <a:spcAft>
                <a:spcPts val="1200"/>
              </a:spcAft>
              <a:buSzPct val="100000"/>
              <a:buFont typeface="Wingdings" panose="05000000000000000000" pitchFamily="2" charset="2"/>
              <a:buChar char="Ø"/>
            </a:pPr>
            <a:r>
              <a:rPr lang="lv-LV" altLang="lv-LV" sz="28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sabiedrības informēšanas aktivitātes un projektu rezultātu izplatīšana;</a:t>
            </a:r>
          </a:p>
          <a:p>
            <a:pPr lvl="1" algn="just">
              <a:lnSpc>
                <a:spcPct val="112000"/>
              </a:lnSpc>
              <a:spcBef>
                <a:spcPts val="600"/>
              </a:spcBef>
              <a:spcAft>
                <a:spcPts val="1200"/>
              </a:spcAft>
              <a:buSzPct val="100000"/>
              <a:buFont typeface="Wingdings" panose="05000000000000000000" pitchFamily="2" charset="2"/>
              <a:buChar char="Ø"/>
            </a:pPr>
            <a:r>
              <a:rPr lang="lv-LV" altLang="lv-LV" sz="28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Projektu īstenošanas ilgums - līdz 2 gadiem. </a:t>
            </a:r>
          </a:p>
          <a:p>
            <a:pPr marL="0" indent="0" algn="just">
              <a:buNone/>
            </a:pPr>
            <a:endParaRPr lang="lv-LV" altLang="lv-LV" sz="2000" b="1" dirty="0">
              <a:latin typeface="Calibri" panose="020F0502020204030204" pitchFamily="34" charset="0"/>
            </a:endParaRPr>
          </a:p>
          <a:p>
            <a:endParaRPr lang="lv-LV" dirty="0"/>
          </a:p>
        </p:txBody>
      </p:sp>
    </p:spTree>
    <p:extLst>
      <p:ext uri="{BB962C8B-B14F-4D97-AF65-F5344CB8AC3E}">
        <p14:creationId xmlns:p14="http://schemas.microsoft.com/office/powerpoint/2010/main" val="15595023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19AA4A-8F16-267A-C038-D7E691489E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/>
              <a:t> </a:t>
            </a:r>
            <a:endParaRPr lang="ru-RU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51F232B-B3FB-CE9B-503F-1068A23AB8F9}"/>
              </a:ext>
            </a:extLst>
          </p:cNvPr>
          <p:cNvSpPr txBox="1">
            <a:spLocks/>
          </p:cNvSpPr>
          <p:nvPr/>
        </p:nvSpPr>
        <p:spPr>
          <a:xfrm>
            <a:off x="1587806" y="180971"/>
            <a:ext cx="7886699" cy="20601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lv-LV" sz="3800" b="1" dirty="0">
                <a:solidFill>
                  <a:schemeClr val="accent1">
                    <a:lumMod val="50000"/>
                  </a:schemeClr>
                </a:solidFill>
                <a:latin typeface="+mn-lt"/>
                <a:ea typeface="MS PGothic" panose="020B0600070205080204" pitchFamily="34" charset="-128"/>
              </a:rPr>
              <a:t>2025. gada konkursā Jauniešu apakšprogrammā nav būtisku izmaiņu, salīdzinot ar 2024. un 2023.  gada konkursiem </a:t>
            </a:r>
          </a:p>
        </p:txBody>
      </p:sp>
      <p:pic>
        <p:nvPicPr>
          <p:cNvPr id="6" name="Picture 5">
            <a:hlinkClick r:id="rId2"/>
            <a:extLst>
              <a:ext uri="{FF2B5EF4-FFF2-40B4-BE49-F238E27FC236}">
                <a16:creationId xmlns:a16="http://schemas.microsoft.com/office/drawing/2014/main" id="{EA063CD0-A39A-6C74-C474-421549B94D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173" y="2059775"/>
            <a:ext cx="2921150" cy="408326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5A80CD31-9661-2FB5-B3C3-024A2CEFC529}"/>
              </a:ext>
            </a:extLst>
          </p:cNvPr>
          <p:cNvSpPr txBox="1">
            <a:spLocks/>
          </p:cNvSpPr>
          <p:nvPr/>
        </p:nvSpPr>
        <p:spPr>
          <a:xfrm>
            <a:off x="3288378" y="2241124"/>
            <a:ext cx="5667646" cy="18602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lv-LV" sz="4400" b="1" dirty="0">
                <a:solidFill>
                  <a:schemeClr val="accent1">
                    <a:lumMod val="50000"/>
                  </a:schemeClr>
                </a:solidFill>
                <a:latin typeface="+mn-lt"/>
                <a:ea typeface="MS PGothic" panose="020B0600070205080204" pitchFamily="34" charset="-128"/>
              </a:rPr>
              <a:t>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BADD846-46B1-7F82-D537-D4C46F53DED0}"/>
              </a:ext>
            </a:extLst>
          </p:cNvPr>
          <p:cNvSpPr txBox="1">
            <a:spLocks/>
          </p:cNvSpPr>
          <p:nvPr/>
        </p:nvSpPr>
        <p:spPr>
          <a:xfrm>
            <a:off x="3288378" y="2444580"/>
            <a:ext cx="5667646" cy="35265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>
              <a:buFont typeface="Arial" panose="020B0604020202020204" pitchFamily="34" charset="0"/>
              <a:buChar char="•"/>
            </a:pPr>
            <a:r>
              <a:rPr lang="lv-LV" sz="4400" b="1" dirty="0">
                <a:solidFill>
                  <a:schemeClr val="accent1">
                    <a:lumMod val="50000"/>
                  </a:schemeClr>
                </a:solidFill>
                <a:latin typeface="+mn-lt"/>
                <a:ea typeface="MS PGothic" panose="020B0600070205080204" pitchFamily="34" charset="-128"/>
              </a:rPr>
              <a:t>Izmaiņas ir Pieaugušo izglītības apakšprogrammā (seminārs </a:t>
            </a:r>
            <a:r>
              <a:rPr lang="lv-LV" sz="4400" b="1" dirty="0">
                <a:solidFill>
                  <a:schemeClr val="accent1">
                    <a:lumMod val="50000"/>
                  </a:schemeClr>
                </a:solidFill>
                <a:latin typeface="+mn-lt"/>
                <a:ea typeface="MS PGothic" panose="020B0600070205080204" pitchFamily="34" charset="-128"/>
                <a:hlinkClick r:id="rId4"/>
              </a:rPr>
              <a:t>06.11.24</a:t>
            </a:r>
            <a:r>
              <a:rPr lang="lv-LV" sz="4400" b="1" dirty="0">
                <a:solidFill>
                  <a:schemeClr val="accent1">
                    <a:lumMod val="50000"/>
                  </a:schemeClr>
                </a:solidFill>
                <a:latin typeface="+mn-lt"/>
                <a:ea typeface="MS PGothic" panose="020B0600070205080204" pitchFamily="34" charset="-128"/>
              </a:rPr>
              <a:t>.)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lv-LV" sz="4400" b="1" dirty="0">
              <a:solidFill>
                <a:schemeClr val="accent1">
                  <a:lumMod val="50000"/>
                </a:schemeClr>
              </a:solidFill>
              <a:latin typeface="+mn-lt"/>
              <a:ea typeface="MS PGothic" panose="020B0600070205080204" pitchFamily="34" charset="-128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lv-LV" sz="4400" b="1" dirty="0">
                <a:solidFill>
                  <a:schemeClr val="accent1">
                    <a:lumMod val="50000"/>
                  </a:schemeClr>
                </a:solidFill>
                <a:latin typeface="+mn-lt"/>
                <a:ea typeface="MS PGothic" panose="020B0600070205080204" pitchFamily="34" charset="-128"/>
              </a:rPr>
              <a:t> Horizontālajā un Ziemeļvalstu valodu  apakšprogrammās (seminārs </a:t>
            </a:r>
            <a:r>
              <a:rPr lang="lv-LV" sz="4400" b="1" dirty="0">
                <a:solidFill>
                  <a:schemeClr val="accent1">
                    <a:lumMod val="50000"/>
                  </a:schemeClr>
                </a:solidFill>
                <a:latin typeface="+mn-lt"/>
                <a:ea typeface="MS PGothic" panose="020B0600070205080204" pitchFamily="34" charset="-128"/>
                <a:hlinkClick r:id="rId5"/>
              </a:rPr>
              <a:t>13.11.24.</a:t>
            </a:r>
            <a:r>
              <a:rPr lang="lv-LV" sz="4400" b="1" dirty="0">
                <a:solidFill>
                  <a:schemeClr val="accent1">
                    <a:lumMod val="50000"/>
                  </a:schemeClr>
                </a:solidFill>
                <a:latin typeface="+mn-lt"/>
                <a:ea typeface="MS PGothic" panose="020B0600070205080204" pitchFamily="34" charset="-128"/>
              </a:rPr>
              <a:t>) </a:t>
            </a:r>
          </a:p>
        </p:txBody>
      </p:sp>
    </p:spTree>
    <p:extLst>
      <p:ext uri="{BB962C8B-B14F-4D97-AF65-F5344CB8AC3E}">
        <p14:creationId xmlns:p14="http://schemas.microsoft.com/office/powerpoint/2010/main" val="400584468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2467" y="314327"/>
            <a:ext cx="7848600" cy="944928"/>
          </a:xfrm>
        </p:spPr>
        <p:txBody>
          <a:bodyPr>
            <a:normAutofit/>
          </a:bodyPr>
          <a:lstStyle/>
          <a:p>
            <a:pPr algn="ctr"/>
            <a:r>
              <a:rPr lang="lv-LV" sz="3800" b="1" dirty="0">
                <a:solidFill>
                  <a:schemeClr val="accent1">
                    <a:lumMod val="50000"/>
                  </a:schemeClr>
                </a:solidFill>
                <a:latin typeface="+mn-lt"/>
                <a:ea typeface="MS PGothic" panose="020B0600070205080204" pitchFamily="34" charset="-128"/>
              </a:rPr>
              <a:t>I Attīstības projektu  finansējums (1)</a:t>
            </a:r>
          </a:p>
        </p:txBody>
      </p:sp>
      <p:sp>
        <p:nvSpPr>
          <p:cNvPr id="4" name="Rectangle 3"/>
          <p:cNvSpPr/>
          <p:nvPr/>
        </p:nvSpPr>
        <p:spPr>
          <a:xfrm>
            <a:off x="289933" y="3290597"/>
            <a:ext cx="8735534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lv-LV" altLang="lv-LV" sz="2400" dirty="0">
              <a:solidFill>
                <a:schemeClr val="accent1">
                  <a:lumMod val="50000"/>
                </a:schemeClr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lv-LV" altLang="lv-LV" sz="2400" dirty="0">
                <a:solidFill>
                  <a:schemeClr val="accent1">
                    <a:lumMod val="50000"/>
                  </a:schemeClr>
                </a:solidFill>
              </a:rPr>
              <a:t>100% apmērā ceļa izdevumi un uzturēšanās izdevumi partneru sanāksmēm  </a:t>
            </a:r>
            <a:r>
              <a:rPr lang="lv-LV" altLang="lv-LV" sz="2400" u="sng" dirty="0">
                <a:solidFill>
                  <a:schemeClr val="accent1">
                    <a:lumMod val="50000"/>
                  </a:schemeClr>
                </a:solidFill>
              </a:rPr>
              <a:t>saskaņā ar Nordplus programmas noteiktajām likmēm</a:t>
            </a:r>
            <a:r>
              <a:rPr lang="lv-LV" altLang="lv-LV" sz="2400" dirty="0">
                <a:solidFill>
                  <a:schemeClr val="accent1">
                    <a:lumMod val="50000"/>
                  </a:schemeClr>
                </a:solidFill>
              </a:rPr>
              <a:t>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lv-LV" altLang="lv-LV" sz="2400" b="1" dirty="0">
                <a:solidFill>
                  <a:schemeClr val="accent1">
                    <a:lumMod val="50000"/>
                  </a:schemeClr>
                </a:solidFill>
              </a:rPr>
              <a:t>Projekta vadības, aktivitāšu īstenošanas un rezultātu izplatīšanas izmaksas </a:t>
            </a:r>
            <a:r>
              <a:rPr lang="lv-LV" altLang="lv-LV" sz="2400" dirty="0">
                <a:solidFill>
                  <a:schemeClr val="accent1">
                    <a:lumMod val="50000"/>
                  </a:schemeClr>
                </a:solidFill>
              </a:rPr>
              <a:t>(3000 </a:t>
            </a:r>
            <a:r>
              <a:rPr lang="lv-LV" altLang="lv-LV" sz="2400" dirty="0" err="1">
                <a:solidFill>
                  <a:schemeClr val="accent1">
                    <a:lumMod val="50000"/>
                  </a:schemeClr>
                </a:solidFill>
              </a:rPr>
              <a:t>euro</a:t>
            </a:r>
            <a:r>
              <a:rPr lang="lv-LV" altLang="lv-LV" sz="2400" dirty="0">
                <a:solidFill>
                  <a:schemeClr val="accent1">
                    <a:lumMod val="50000"/>
                  </a:schemeClr>
                </a:solidFill>
              </a:rPr>
              <a:t> koordinatoram un 1000  un </a:t>
            </a:r>
            <a:r>
              <a:rPr lang="lv-LV" altLang="lv-LV" sz="2400" b="1" dirty="0">
                <a:solidFill>
                  <a:schemeClr val="accent1">
                    <a:lumMod val="50000"/>
                  </a:schemeClr>
                </a:solidFill>
              </a:rPr>
              <a:t>faktiskās izmaksas dalībniekiem ar īpašām vajadzībām  («</a:t>
            </a:r>
            <a:r>
              <a:rPr lang="lv-LV" altLang="lv-LV" sz="2400" b="1" dirty="0" err="1">
                <a:solidFill>
                  <a:schemeClr val="accent1">
                    <a:lumMod val="50000"/>
                  </a:schemeClr>
                </a:solidFill>
              </a:rPr>
              <a:t>Inclusion</a:t>
            </a:r>
            <a:r>
              <a:rPr lang="lv-LV" altLang="lv-LV" sz="24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lv-LV" altLang="lv-LV" sz="2400" b="1" dirty="0" err="1">
                <a:solidFill>
                  <a:schemeClr val="accent1">
                    <a:lumMod val="50000"/>
                  </a:schemeClr>
                </a:solidFill>
              </a:rPr>
              <a:t>support</a:t>
            </a:r>
            <a:r>
              <a:rPr lang="lv-LV" altLang="lv-LV" sz="2400" b="1" dirty="0">
                <a:solidFill>
                  <a:schemeClr val="accent1">
                    <a:lumMod val="50000"/>
                  </a:schemeClr>
                </a:solidFill>
              </a:rPr>
              <a:t>») </a:t>
            </a:r>
          </a:p>
          <a:p>
            <a:pPr algn="just"/>
            <a:endParaRPr lang="lv-LV" altLang="lv-LV" sz="2000" u="sng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8C0173-3D70-42F1-9216-1FA7C3EB49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7919" y="1118547"/>
            <a:ext cx="5928400" cy="2677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3227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5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4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4" presetClass="emph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allAtOnce"/>
      <p:bldP spid="4" grpId="1" uiExpand="1" build="allAtOnce"/>
      <p:bldP spid="4" grpId="2" uiExpand="1" build="allAtOnce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031024" y="365127"/>
            <a:ext cx="6484326" cy="944928"/>
          </a:xfrm>
        </p:spPr>
        <p:txBody>
          <a:bodyPr>
            <a:noAutofit/>
          </a:bodyPr>
          <a:lstStyle/>
          <a:p>
            <a:pPr algn="ctr"/>
            <a:r>
              <a:rPr lang="lv-LV" sz="3200" b="1" dirty="0">
                <a:solidFill>
                  <a:srgbClr val="1F4E79"/>
                </a:solidFill>
                <a:latin typeface="Verdana" pitchFamily="34" charset="0"/>
                <a:ea typeface="Verdana" pitchFamily="34" charset="0"/>
              </a:rPr>
              <a:t>Attīstības projektu  finansējums (2)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91FD2BC-BFD3-8C86-7727-5ADAF673D9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8428" y="1730071"/>
            <a:ext cx="7169518" cy="107320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DA7C2C8-6A37-E97D-EC44-9F6E4EF1383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80172"/>
          <a:stretch/>
        </p:blipFill>
        <p:spPr>
          <a:xfrm>
            <a:off x="1144258" y="2739774"/>
            <a:ext cx="7410294" cy="483518"/>
          </a:xfrm>
          <a:prstGeom prst="rect">
            <a:avLst/>
          </a:prstGeom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13095B6D-C150-BBED-BCF6-6F782C643C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159" y="4054724"/>
            <a:ext cx="1805725" cy="84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335213" indent="-49213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792413" indent="-49213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249613" indent="-49213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706813" indent="-49213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marL="0" indent="0" algn="ctr">
              <a:lnSpc>
                <a:spcPct val="90000"/>
              </a:lnSpc>
            </a:pPr>
            <a:r>
              <a:rPr lang="lv-LV" altLang="lv-LV" sz="1800" dirty="0">
                <a:solidFill>
                  <a:srgbClr val="1F4E79"/>
                </a:solidFill>
                <a:latin typeface="Calibri" panose="020F0502020204030204" pitchFamily="34" charset="0"/>
              </a:rPr>
              <a:t> </a:t>
            </a:r>
            <a:r>
              <a:rPr lang="lv-LV" altLang="lv-LV" sz="1800" i="1" dirty="0">
                <a:solidFill>
                  <a:srgbClr val="1F4E79"/>
                </a:solidFill>
                <a:latin typeface="Calibri" panose="020F0502020204030204" pitchFamily="34" charset="0"/>
              </a:rPr>
              <a:t>Rokasgrāmata 2025</a:t>
            </a:r>
            <a:r>
              <a:rPr lang="lv-LV" altLang="lv-LV" sz="1800" dirty="0">
                <a:solidFill>
                  <a:srgbClr val="1F4E79"/>
                </a:solidFill>
                <a:latin typeface="Calibri" panose="020F0502020204030204" pitchFamily="34" charset="0"/>
              </a:rPr>
              <a:t>., 12.  - 13. lpp.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40561FE-D64E-6C8E-D717-B0A415A005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5749" y="3223292"/>
            <a:ext cx="6758803" cy="310485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1024" y="365127"/>
            <a:ext cx="6484326" cy="944928"/>
          </a:xfrm>
        </p:spPr>
        <p:txBody>
          <a:bodyPr>
            <a:noAutofit/>
          </a:bodyPr>
          <a:lstStyle/>
          <a:p>
            <a:pPr algn="ctr"/>
            <a:r>
              <a:rPr lang="lv-LV" sz="3200" b="1" dirty="0">
                <a:solidFill>
                  <a:srgbClr val="1F4E79"/>
                </a:solidFill>
                <a:latin typeface="Verdana" pitchFamily="34" charset="0"/>
                <a:ea typeface="Verdana" pitchFamily="34" charset="0"/>
              </a:rPr>
              <a:t>Attīstības projektu  finansējums (1)</a:t>
            </a: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7616" y="3335649"/>
            <a:ext cx="2532842" cy="1615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335213" indent="-49213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792413" indent="-49213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249613" indent="-49213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706813" indent="-49213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marL="0" indent="0" algn="ctr">
              <a:lnSpc>
                <a:spcPct val="90000"/>
              </a:lnSpc>
            </a:pPr>
            <a:r>
              <a:rPr lang="lv-LV" altLang="lv-LV" sz="2200" dirty="0"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  <a:r>
              <a:rPr lang="lv-LV" altLang="lv-LV" sz="2200" i="1" dirty="0">
                <a:solidFill>
                  <a:srgbClr val="FF0000"/>
                </a:solidFill>
                <a:latin typeface="Calibri" panose="020F0502020204030204" pitchFamily="34" charset="0"/>
              </a:rPr>
              <a:t>Kopš 2021. gada – līdzfinansējumam vairs nav noteikta % apjoma, kas būtu jāuzrāda budžetā</a:t>
            </a:r>
            <a:endParaRPr lang="lv-LV" altLang="lv-LV" sz="22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8F065A0-AD55-FBAE-38DA-91CF1B05BE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4206" y="1585571"/>
            <a:ext cx="5850022" cy="4907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79152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77073DD-DDCB-3B09-FB32-1CDD99F0A6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926" y="1512603"/>
            <a:ext cx="4361851" cy="366156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A92860CF-C4E1-6B66-A112-B8083C77A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1024" y="365127"/>
            <a:ext cx="6484326" cy="944928"/>
          </a:xfrm>
        </p:spPr>
        <p:txBody>
          <a:bodyPr>
            <a:noAutofit/>
          </a:bodyPr>
          <a:lstStyle/>
          <a:p>
            <a:pPr algn="ctr"/>
            <a:r>
              <a:rPr lang="lv-LV" sz="3200" b="1" dirty="0">
                <a:solidFill>
                  <a:srgbClr val="1F4E79"/>
                </a:solidFill>
                <a:latin typeface="Verdana" pitchFamily="34" charset="0"/>
                <a:ea typeface="Verdana" pitchFamily="34" charset="0"/>
              </a:rPr>
              <a:t>Attīstības projektu  finansējums (3)</a:t>
            </a: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226B26EC-5D45-64A8-7B3A-56FEE7D3E4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6812" y="2979738"/>
            <a:ext cx="2448636" cy="133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335213" indent="-49213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792413" indent="-49213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249613" indent="-49213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706813" indent="-49213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marL="0" indent="0">
              <a:lnSpc>
                <a:spcPct val="90000"/>
              </a:lnSpc>
            </a:pPr>
            <a:r>
              <a:rPr lang="lv-LV" altLang="lv-LV" sz="1800" dirty="0">
                <a:solidFill>
                  <a:srgbClr val="1F4E79"/>
                </a:solidFill>
                <a:latin typeface="Calibri" panose="020F0502020204030204" pitchFamily="34" charset="0"/>
              </a:rPr>
              <a:t>! Projekta pieteikumam jāpievieno detalizēts budžets. MS Excel forma pieejama </a:t>
            </a:r>
            <a:r>
              <a:rPr lang="lv-LV" altLang="lv-LV" sz="1800" dirty="0" err="1">
                <a:solidFill>
                  <a:srgbClr val="1F4E79"/>
                </a:solidFill>
                <a:latin typeface="Calibri" panose="020F0502020204030204" pitchFamily="34" charset="0"/>
              </a:rPr>
              <a:t>Espresso</a:t>
            </a:r>
            <a:r>
              <a:rPr lang="lv-LV" altLang="lv-LV" sz="1800" dirty="0">
                <a:solidFill>
                  <a:srgbClr val="1F4E79"/>
                </a:solidFill>
                <a:latin typeface="Calibri" panose="020F0502020204030204" pitchFamily="34" charset="0"/>
              </a:rPr>
              <a:t> sistēmā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648C3C6-9288-C37F-CA80-BF83A45062A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110" t="-2793" r="17634" b="2793"/>
          <a:stretch/>
        </p:blipFill>
        <p:spPr>
          <a:xfrm>
            <a:off x="408540" y="4445120"/>
            <a:ext cx="4163460" cy="1543129"/>
          </a:xfrm>
          <a:prstGeom prst="rect">
            <a:avLst/>
          </a:prstGeom>
        </p:spPr>
      </p:pic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1515BF51-89FE-55D4-6B58-754DDBA65F63}"/>
              </a:ext>
            </a:extLst>
          </p:cNvPr>
          <p:cNvCxnSpPr>
            <a:cxnSpLocks/>
          </p:cNvCxnSpPr>
          <p:nvPr/>
        </p:nvCxnSpPr>
        <p:spPr>
          <a:xfrm flipV="1">
            <a:off x="2608446" y="2502568"/>
            <a:ext cx="2218481" cy="284282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520891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99062" y="313510"/>
            <a:ext cx="6216287" cy="1210490"/>
          </a:xfrm>
        </p:spPr>
        <p:txBody>
          <a:bodyPr>
            <a:normAutofit/>
          </a:bodyPr>
          <a:lstStyle/>
          <a:p>
            <a:pPr algn="ctr"/>
            <a:r>
              <a:rPr lang="lv-LV" sz="4000" b="1" dirty="0">
                <a:solidFill>
                  <a:schemeClr val="accent1">
                    <a:lumMod val="50000"/>
                  </a:schemeClr>
                </a:solidFill>
                <a:latin typeface="+mn-lt"/>
                <a:ea typeface="MS PGothic" panose="020B0600070205080204" pitchFamily="34" charset="-128"/>
              </a:rPr>
              <a:t>F</a:t>
            </a:r>
            <a:r>
              <a:rPr lang="lv-LV" altLang="lv-LV" sz="4000" b="1" dirty="0">
                <a:solidFill>
                  <a:schemeClr val="accent1">
                    <a:lumMod val="50000"/>
                  </a:schemeClr>
                </a:solidFill>
                <a:latin typeface="+mn-lt"/>
                <a:ea typeface="MS PGothic" panose="020B0600070205080204" pitchFamily="34" charset="-128"/>
              </a:rPr>
              <a:t>inansējums – kopējie jautājumi</a:t>
            </a:r>
            <a:endParaRPr lang="lv-LV" sz="4000" b="1" dirty="0">
              <a:solidFill>
                <a:schemeClr val="accent1">
                  <a:lumMod val="50000"/>
                </a:schemeClr>
              </a:solidFill>
              <a:latin typeface="+mn-lt"/>
              <a:ea typeface="MS PGothic" panose="020B0600070205080204" pitchFamily="34" charset="-12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5524" y="1740877"/>
            <a:ext cx="8190743" cy="3861026"/>
          </a:xfrm>
        </p:spPr>
        <p:txBody>
          <a:bodyPr>
            <a:normAutofit/>
          </a:bodyPr>
          <a:lstStyle/>
          <a:p>
            <a:pPr algn="just">
              <a:lnSpc>
                <a:spcPct val="8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lv-LV" altLang="lv-LV" sz="25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MS PGothic" panose="020B0600070205080204" pitchFamily="34" charset="-128"/>
                <a:sym typeface="Dancer-Book" pitchFamily="2" charset="0"/>
              </a:rPr>
              <a:t> Maksimālais finansējuma apmērs vienam projektam nav noteikts.</a:t>
            </a:r>
            <a:endParaRPr lang="lv-LV" altLang="lv-LV" sz="1500" b="1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ea typeface="MS PGothic" panose="020B0600070205080204" pitchFamily="34" charset="-128"/>
              <a:sym typeface="Dancer-Book" pitchFamily="2" charset="0"/>
            </a:endParaRPr>
          </a:p>
          <a:p>
            <a:pPr algn="just">
              <a:lnSpc>
                <a:spcPct val="7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lv-LV" altLang="lv-LV" sz="25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  <a:sym typeface="Dancer-Book" pitchFamily="2" charset="0"/>
              </a:rPr>
              <a:t>Maksājumi:</a:t>
            </a:r>
          </a:p>
          <a:p>
            <a:pPr lvl="1">
              <a:lnSpc>
                <a:spcPct val="70000"/>
              </a:lnSpc>
              <a:spcBef>
                <a:spcPts val="0"/>
              </a:spcBef>
            </a:pPr>
            <a:r>
              <a:rPr lang="lv-LV" altLang="lv-LV" sz="24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sym typeface="Dancer-Book" pitchFamily="2" charset="0"/>
              </a:rPr>
              <a:t>Avansa maksājums 80% pēc līguma noslēgšanas ar programmas galveno administratoru </a:t>
            </a:r>
            <a:r>
              <a:rPr lang="lv-LV" altLang="lv-LV" sz="24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hlinkClick r:id="rId2"/>
              </a:rPr>
              <a:t>Zviedrijas Augstākās izglītības padomi </a:t>
            </a:r>
            <a:r>
              <a:rPr lang="lv-LV" altLang="lv-LV" sz="24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maks. 45 </a:t>
            </a:r>
            <a:r>
              <a:rPr lang="lv-LV" altLang="lv-LV" sz="2400" dirty="0" err="1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kalend</a:t>
            </a:r>
            <a:r>
              <a:rPr lang="lv-LV" altLang="lv-LV" sz="24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. dienu laikā (parasti ātrāk);</a:t>
            </a:r>
          </a:p>
          <a:p>
            <a:pPr lvl="1" algn="just">
              <a:lnSpc>
                <a:spcPct val="70000"/>
              </a:lnSpc>
              <a:spcBef>
                <a:spcPts val="0"/>
              </a:spcBef>
            </a:pPr>
            <a:r>
              <a:rPr lang="lv-LV" altLang="lv-LV" sz="24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sym typeface="Dancer-Book" pitchFamily="2" charset="0"/>
              </a:rPr>
              <a:t>Noslēguma maksājums 20% pēc noslēguma pārskata apstiprināšanas;</a:t>
            </a:r>
          </a:p>
          <a:p>
            <a:pPr lvl="1" algn="just">
              <a:lnSpc>
                <a:spcPct val="70000"/>
              </a:lnSpc>
              <a:spcBef>
                <a:spcPts val="0"/>
              </a:spcBef>
            </a:pPr>
            <a:r>
              <a:rPr lang="lv-LV" altLang="lv-LV" sz="24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Projektiem, kam piešķirtais finansējums nepārsniedz 15 tūkstošus eiro, tiek izmaksāts avanss 100% apmērā.</a:t>
            </a:r>
          </a:p>
          <a:p>
            <a:pPr lvl="1" algn="just">
              <a:lnSpc>
                <a:spcPct val="70000"/>
              </a:lnSpc>
              <a:spcBef>
                <a:spcPts val="0"/>
              </a:spcBef>
            </a:pPr>
            <a:r>
              <a:rPr lang="lv-LV" altLang="lv-LV" sz="24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Vienmēr jāņem vērā nacionālās likumdošanas prasības </a:t>
            </a:r>
          </a:p>
          <a:p>
            <a:pPr marL="0" indent="0">
              <a:spcBef>
                <a:spcPts val="0"/>
              </a:spcBef>
              <a:buNone/>
            </a:pPr>
            <a:endParaRPr lang="lv-LV" dirty="0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488CA881-AE18-B8D8-5D24-0219C8D827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95587" y="6202858"/>
            <a:ext cx="3151280" cy="341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335213" indent="-49213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792413" indent="-49213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249613" indent="-49213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706813" indent="-49213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marL="0" indent="0">
              <a:lnSpc>
                <a:spcPct val="90000"/>
              </a:lnSpc>
            </a:pPr>
            <a:r>
              <a:rPr lang="lv-LV" altLang="lv-LV" sz="1800" dirty="0">
                <a:solidFill>
                  <a:srgbClr val="1F4E79"/>
                </a:solidFill>
                <a:latin typeface="Calibri" panose="020F0502020204030204" pitchFamily="34" charset="0"/>
              </a:rPr>
              <a:t> </a:t>
            </a:r>
            <a:r>
              <a:rPr lang="lv-LV" altLang="lv-LV" sz="1800" i="1" dirty="0">
                <a:solidFill>
                  <a:srgbClr val="1F4E79"/>
                </a:solidFill>
                <a:latin typeface="Calibri" panose="020F0502020204030204" pitchFamily="34" charset="0"/>
              </a:rPr>
              <a:t>Rokasgrāmata 2025</a:t>
            </a:r>
            <a:r>
              <a:rPr lang="lv-LV" altLang="lv-LV" sz="1800" dirty="0">
                <a:solidFill>
                  <a:srgbClr val="1F4E79"/>
                </a:solidFill>
                <a:latin typeface="Calibri" panose="020F0502020204030204" pitchFamily="34" charset="0"/>
              </a:rPr>
              <a:t>., 14. lpp.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37A04A8-13F2-65FB-E3C1-53655D2531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4168" y="5520397"/>
            <a:ext cx="7171181" cy="683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4583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86982" y="696784"/>
            <a:ext cx="2053818" cy="1025164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90855" y="1278312"/>
            <a:ext cx="6844811" cy="2365828"/>
          </a:xfrm>
        </p:spPr>
        <p:txBody>
          <a:bodyPr>
            <a:normAutofit fontScale="85000" lnSpcReduction="10000"/>
          </a:bodyPr>
          <a:lstStyle/>
          <a:p>
            <a:pPr marL="0" lvl="1" indent="0" algn="just">
              <a:buNone/>
              <a:defRPr/>
            </a:pPr>
            <a:endParaRPr lang="lv-LV" sz="280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endParaRPr>
          </a:p>
          <a:p>
            <a:pPr marL="342900" lvl="1" indent="-342900" algn="just">
              <a:buFont typeface="Wingdings" panose="05000000000000000000" pitchFamily="2" charset="2"/>
              <a:buChar char="Ø"/>
              <a:defRPr/>
            </a:pPr>
            <a:r>
              <a:rPr lang="lv-LV" sz="28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Iekļaušanas atbalsts (iepriekš lietotais apzīmējums – </a:t>
            </a:r>
            <a:r>
              <a:rPr lang="lv-LV" sz="2800" i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papildus finansējums  dalībniekiem ar īpašām vajadzībām</a:t>
            </a:r>
            <a:r>
              <a:rPr lang="lv-LV" sz="28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) iespējams 100% </a:t>
            </a:r>
            <a:r>
              <a:rPr lang="lv-LV" sz="2800" i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Nordplus</a:t>
            </a:r>
            <a:r>
              <a:rPr lang="lv-LV" sz="28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 finansējums atbilstoši reālajām izmaksām. </a:t>
            </a:r>
          </a:p>
          <a:p>
            <a:pPr marL="342900" lvl="1" indent="-342900" algn="just">
              <a:buFont typeface="Wingdings" panose="05000000000000000000" pitchFamily="2" charset="2"/>
              <a:buChar char="Ø"/>
              <a:defRPr/>
            </a:pPr>
            <a:r>
              <a:rPr lang="lv-LV" sz="28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Šo finansējumu var pieprasīt arī pēc projekta apstiprināšanas</a:t>
            </a:r>
          </a:p>
          <a:p>
            <a:pPr marL="0" indent="0">
              <a:buNone/>
            </a:pPr>
            <a:endParaRPr lang="lv-LV" dirty="0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F369E4AA-5F9A-3761-CD4B-3B63FADAC0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20716" y="5862844"/>
            <a:ext cx="3151280" cy="341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335213" indent="-49213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792413" indent="-49213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249613" indent="-49213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706813" indent="-49213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marL="0" indent="0">
              <a:lnSpc>
                <a:spcPct val="90000"/>
              </a:lnSpc>
            </a:pPr>
            <a:r>
              <a:rPr lang="lv-LV" altLang="lv-LV" sz="1800" dirty="0">
                <a:solidFill>
                  <a:srgbClr val="1F4E79"/>
                </a:solidFill>
                <a:latin typeface="Calibri" panose="020F0502020204030204" pitchFamily="34" charset="0"/>
              </a:rPr>
              <a:t> </a:t>
            </a:r>
            <a:r>
              <a:rPr lang="lv-LV" altLang="lv-LV" sz="1800" i="1" dirty="0">
                <a:solidFill>
                  <a:srgbClr val="1F4E79"/>
                </a:solidFill>
                <a:latin typeface="Calibri" panose="020F0502020204030204" pitchFamily="34" charset="0"/>
              </a:rPr>
              <a:t>Rokasgrāmata 2025</a:t>
            </a:r>
            <a:r>
              <a:rPr lang="lv-LV" altLang="lv-LV" sz="1800" dirty="0">
                <a:solidFill>
                  <a:srgbClr val="1F4E79"/>
                </a:solidFill>
                <a:latin typeface="Calibri" panose="020F0502020204030204" pitchFamily="34" charset="0"/>
              </a:rPr>
              <a:t>., 13. lpp.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BC67458-C8DA-21B6-2266-BFE1ED8A1A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417" y="3569156"/>
            <a:ext cx="7277474" cy="2368672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F34E6BAB-81D0-FF97-CB4B-9C6FD0830F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3462" y="314927"/>
            <a:ext cx="6216287" cy="1210490"/>
          </a:xfrm>
        </p:spPr>
        <p:txBody>
          <a:bodyPr>
            <a:normAutofit/>
          </a:bodyPr>
          <a:lstStyle/>
          <a:p>
            <a:pPr algn="ctr"/>
            <a:r>
              <a:rPr lang="lv-LV" sz="4000" b="1" dirty="0">
                <a:solidFill>
                  <a:schemeClr val="accent1">
                    <a:lumMod val="50000"/>
                  </a:schemeClr>
                </a:solidFill>
                <a:latin typeface="+mn-lt"/>
                <a:ea typeface="MS PGothic" panose="020B0600070205080204" pitchFamily="34" charset="-128"/>
              </a:rPr>
              <a:t>F</a:t>
            </a:r>
            <a:r>
              <a:rPr lang="lv-LV" altLang="lv-LV" sz="4000" b="1" dirty="0">
                <a:solidFill>
                  <a:schemeClr val="accent1">
                    <a:lumMod val="50000"/>
                  </a:schemeClr>
                </a:solidFill>
                <a:latin typeface="+mn-lt"/>
                <a:ea typeface="MS PGothic" panose="020B0600070205080204" pitchFamily="34" charset="-128"/>
              </a:rPr>
              <a:t>inansējums – kopējie jautājumi</a:t>
            </a:r>
            <a:endParaRPr lang="lv-LV" sz="4000" b="1" dirty="0">
              <a:solidFill>
                <a:schemeClr val="accent1">
                  <a:lumMod val="50000"/>
                </a:schemeClr>
              </a:solidFill>
              <a:latin typeface="+mn-lt"/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508154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99062" y="313510"/>
            <a:ext cx="6216287" cy="1210490"/>
          </a:xfrm>
        </p:spPr>
        <p:txBody>
          <a:bodyPr>
            <a:normAutofit/>
          </a:bodyPr>
          <a:lstStyle/>
          <a:p>
            <a:pPr algn="ctr"/>
            <a:r>
              <a:rPr lang="lv-LV" sz="4000" b="1" dirty="0">
                <a:solidFill>
                  <a:schemeClr val="accent1">
                    <a:lumMod val="50000"/>
                  </a:schemeClr>
                </a:solidFill>
                <a:latin typeface="+mn-lt"/>
                <a:ea typeface="MS PGothic" panose="020B0600070205080204" pitchFamily="34" charset="-128"/>
              </a:rPr>
              <a:t>F</a:t>
            </a:r>
            <a:r>
              <a:rPr lang="lv-LV" altLang="lv-LV" sz="4000" b="1" dirty="0">
                <a:solidFill>
                  <a:schemeClr val="accent1">
                    <a:lumMod val="50000"/>
                  </a:schemeClr>
                </a:solidFill>
                <a:latin typeface="+mn-lt"/>
                <a:ea typeface="MS PGothic" panose="020B0600070205080204" pitchFamily="34" charset="-128"/>
              </a:rPr>
              <a:t>inansējums – kopējie jautājumi</a:t>
            </a:r>
            <a:endParaRPr lang="lv-LV" sz="4000" b="1" dirty="0">
              <a:solidFill>
                <a:schemeClr val="accent1">
                  <a:lumMod val="50000"/>
                </a:schemeClr>
              </a:solidFill>
              <a:latin typeface="+mn-lt"/>
              <a:ea typeface="MS PGothic" panose="020B0600070205080204" pitchFamily="34" charset="-12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5776" y="1740878"/>
            <a:ext cx="7470491" cy="2987240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80000"/>
              </a:lnSpc>
              <a:buNone/>
            </a:pPr>
            <a:r>
              <a:rPr lang="lv-LV" sz="25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MS PGothic" panose="020B0600070205080204" pitchFamily="34" charset="-128"/>
                <a:sym typeface="Dancer-Book" pitchFamily="2" charset="0"/>
              </a:rPr>
              <a:t>Neattiecināmās izmaksas:</a:t>
            </a:r>
          </a:p>
          <a:p>
            <a:pPr lvl="1" algn="just">
              <a:spcAft>
                <a:spcPts val="500"/>
              </a:spcAft>
              <a:buSzPct val="100000"/>
              <a:buFont typeface="Wingdings" panose="05000000000000000000" pitchFamily="2" charset="2"/>
              <a:buChar char="Ø"/>
            </a:pPr>
            <a:r>
              <a:rPr lang="lv-LV" altLang="lv-LV" sz="24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Ar projektu nesaistītie izdevumi;</a:t>
            </a:r>
          </a:p>
          <a:p>
            <a:pPr lvl="1" algn="just">
              <a:spcAft>
                <a:spcPts val="500"/>
              </a:spcAft>
              <a:buSzPct val="100000"/>
              <a:buFont typeface="Wingdings" panose="05000000000000000000" pitchFamily="2" charset="2"/>
              <a:buChar char="Ø"/>
            </a:pPr>
            <a:r>
              <a:rPr lang="lv-LV" altLang="lv-LV" sz="24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Pamatlīdzekļu iegāde;</a:t>
            </a:r>
          </a:p>
          <a:p>
            <a:pPr lvl="1" algn="just">
              <a:spcAft>
                <a:spcPts val="500"/>
              </a:spcAft>
              <a:buSzPct val="100000"/>
              <a:buFont typeface="Wingdings" panose="05000000000000000000" pitchFamily="2" charset="2"/>
              <a:buChar char="Ø"/>
            </a:pPr>
            <a:r>
              <a:rPr lang="lv-LV" altLang="lv-LV" sz="24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dalībnieku, kas nav programmas dalībvalstu pārstāvji izdevumi;</a:t>
            </a:r>
          </a:p>
          <a:p>
            <a:pPr lvl="1" algn="just">
              <a:spcAft>
                <a:spcPts val="500"/>
              </a:spcAft>
              <a:buSzPct val="100000"/>
              <a:buFont typeface="Wingdings" panose="05000000000000000000" pitchFamily="2" charset="2"/>
              <a:buChar char="Ø"/>
            </a:pPr>
            <a:r>
              <a:rPr lang="lv-LV" altLang="lv-LV" sz="24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izdevumi, kas radušies ārpus programmas dalībvalstu teritorijas. </a:t>
            </a:r>
            <a:r>
              <a:rPr lang="lv-LV" sz="25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MS PGothic" panose="020B0600070205080204" pitchFamily="34" charset="-128"/>
                <a:sym typeface="Dancer-Book" pitchFamily="2" charset="0"/>
              </a:rPr>
              <a:t> </a:t>
            </a:r>
          </a:p>
          <a:p>
            <a:pPr marL="0" indent="0" algn="just">
              <a:lnSpc>
                <a:spcPct val="80000"/>
              </a:lnSpc>
              <a:buNone/>
            </a:pPr>
            <a:endParaRPr lang="lv-LV" dirty="0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488CA881-AE18-B8D8-5D24-0219C8D827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6738" y="6373674"/>
            <a:ext cx="3151280" cy="341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335213" indent="-49213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792413" indent="-49213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249613" indent="-49213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706813" indent="-49213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marL="0" indent="0">
              <a:lnSpc>
                <a:spcPct val="90000"/>
              </a:lnSpc>
            </a:pPr>
            <a:r>
              <a:rPr lang="lv-LV" altLang="lv-LV" sz="1800" dirty="0">
                <a:solidFill>
                  <a:srgbClr val="1F4E79"/>
                </a:solidFill>
                <a:latin typeface="Calibri" panose="020F0502020204030204" pitchFamily="34" charset="0"/>
              </a:rPr>
              <a:t> </a:t>
            </a:r>
            <a:r>
              <a:rPr lang="lv-LV" altLang="lv-LV" sz="1800" i="1" dirty="0">
                <a:solidFill>
                  <a:srgbClr val="1F4E79"/>
                </a:solidFill>
                <a:latin typeface="Calibri" panose="020F0502020204030204" pitchFamily="34" charset="0"/>
              </a:rPr>
              <a:t>Rokasgrāmata 2025</a:t>
            </a:r>
            <a:r>
              <a:rPr lang="lv-LV" altLang="lv-LV" sz="1800" dirty="0">
                <a:solidFill>
                  <a:srgbClr val="1F4E79"/>
                </a:solidFill>
                <a:latin typeface="Calibri" panose="020F0502020204030204" pitchFamily="34" charset="0"/>
              </a:rPr>
              <a:t>.,  13. lpp.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FFD654C-19BB-22D8-D856-6939B83B5A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12" y="4491052"/>
            <a:ext cx="6680174" cy="1645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12134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Content Placeholder 2"/>
          <p:cNvSpPr>
            <a:spLocks noGrp="1"/>
          </p:cNvSpPr>
          <p:nvPr>
            <p:ph idx="1"/>
          </p:nvPr>
        </p:nvSpPr>
        <p:spPr>
          <a:xfrm>
            <a:off x="754063" y="1755775"/>
            <a:ext cx="8085137" cy="42973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lv-LV" altLang="lv-LV" sz="2400" b="1" dirty="0">
                <a:solidFill>
                  <a:srgbClr val="1F4E79"/>
                </a:solidFill>
                <a:ea typeface="MS PGothic" panose="020B0600070205080204" pitchFamily="34" charset="-128"/>
              </a:rPr>
              <a:t>Mobilitāšu projektiem: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lv-LV" altLang="lv-LV" sz="2400" b="1" dirty="0">
                <a:solidFill>
                  <a:srgbClr val="1F4E79"/>
                </a:solidFill>
                <a:ea typeface="MS PGothic" panose="020B0600070205080204" pitchFamily="34" charset="-128"/>
              </a:rPr>
              <a:t>Skaidri un caurspīdīgi </a:t>
            </a:r>
            <a:r>
              <a:rPr lang="lv-LV" altLang="lv-LV" sz="2400" dirty="0">
                <a:solidFill>
                  <a:srgbClr val="1F4E79"/>
                </a:solidFill>
                <a:ea typeface="MS PGothic" panose="020B0600070205080204" pitchFamily="34" charset="-128"/>
              </a:rPr>
              <a:t>mobilitāšu dalībnieku atlases kritēriji;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lv-LV" altLang="lv-LV" sz="2400" b="1" dirty="0">
                <a:solidFill>
                  <a:srgbClr val="1F4E79"/>
                </a:solidFill>
                <a:ea typeface="MS PGothic" panose="020B0600070205080204" pitchFamily="34" charset="-128"/>
              </a:rPr>
              <a:t>Sagatavošanās pasākumi </a:t>
            </a:r>
            <a:r>
              <a:rPr lang="lv-LV" altLang="lv-LV" sz="2400" dirty="0">
                <a:solidFill>
                  <a:srgbClr val="1F4E79"/>
                </a:solidFill>
                <a:ea typeface="MS PGothic" panose="020B0600070205080204" pitchFamily="34" charset="-128"/>
              </a:rPr>
              <a:t>mobilitātēm (minimums – pamatinformācija par apmeklējamo valsti, uzņemošo organizāciju, projekta mērķiem);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lv-LV" altLang="lv-LV" sz="2400" b="1" dirty="0">
                <a:solidFill>
                  <a:srgbClr val="1F4E79"/>
                </a:solidFill>
                <a:ea typeface="MS PGothic" panose="020B0600070205080204" pitchFamily="34" charset="-128"/>
              </a:rPr>
              <a:t>Mobilitāšu novērtēšana </a:t>
            </a:r>
            <a:r>
              <a:rPr lang="lv-LV" altLang="lv-LV" sz="2400" dirty="0">
                <a:solidFill>
                  <a:srgbClr val="1F4E79"/>
                </a:solidFill>
                <a:ea typeface="MS PGothic" panose="020B0600070205080204" pitchFamily="34" charset="-128"/>
              </a:rPr>
              <a:t>– ieteicama gan mobilitātes īstenošanas gaitā, gan pēc tās noslēguma;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lv-LV" altLang="lv-LV" sz="2400" b="1" dirty="0">
                <a:solidFill>
                  <a:srgbClr val="1F4E79"/>
                </a:solidFill>
                <a:ea typeface="MS PGothic" panose="020B0600070205080204" pitchFamily="34" charset="-128"/>
              </a:rPr>
              <a:t>Mobilitāšu rezultātu analīze</a:t>
            </a:r>
            <a:r>
              <a:rPr lang="lv-LV" altLang="lv-LV" sz="2400" dirty="0">
                <a:solidFill>
                  <a:srgbClr val="1F4E79"/>
                </a:solidFill>
                <a:ea typeface="MS PGothic" panose="020B0600070205080204" pitchFamily="34" charset="-128"/>
              </a:rPr>
              <a:t>, iegūtās pieredzes izmantošana savas izglītības iestādes / organizācijas darbā.</a:t>
            </a:r>
          </a:p>
        </p:txBody>
      </p:sp>
      <p:sp>
        <p:nvSpPr>
          <p:cNvPr id="49156" name="Slide Number Placeholder 3"/>
          <p:cNvSpPr>
            <a:spLocks noGrp="1"/>
          </p:cNvSpPr>
          <p:nvPr>
            <p:ph type="sldNum" sz="quarter" idx="10"/>
          </p:nvPr>
        </p:nvSpPr>
        <p:spPr bwMode="auto">
          <a:xfrm>
            <a:off x="8394700" y="6324600"/>
            <a:ext cx="4445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F9809BCF-3761-4801-8716-D340661C7B64}" type="slidenum">
              <a:rPr lang="en-US" altLang="lv-LV" smtClean="0"/>
              <a:pPr/>
              <a:t>37</a:t>
            </a:fld>
            <a:endParaRPr lang="en-US" altLang="lv-LV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299062" y="313510"/>
            <a:ext cx="6216287" cy="1210490"/>
          </a:xfrm>
        </p:spPr>
        <p:txBody>
          <a:bodyPr>
            <a:normAutofit/>
          </a:bodyPr>
          <a:lstStyle/>
          <a:p>
            <a:pPr algn="ctr"/>
            <a:r>
              <a:rPr lang="lv-LV" sz="4000" b="1" dirty="0">
                <a:solidFill>
                  <a:schemeClr val="accent1">
                    <a:lumMod val="50000"/>
                  </a:schemeClr>
                </a:solidFill>
                <a:latin typeface="+mn-lt"/>
                <a:ea typeface="MS PGothic" panose="020B0600070205080204" pitchFamily="34" charset="-128"/>
              </a:rPr>
              <a:t>Jau projekta sagatavošanas posmā jāparedz</a:t>
            </a:r>
          </a:p>
        </p:txBody>
      </p:sp>
    </p:spTree>
    <p:extLst>
      <p:ext uri="{BB962C8B-B14F-4D97-AF65-F5344CB8AC3E}">
        <p14:creationId xmlns:p14="http://schemas.microsoft.com/office/powerpoint/2010/main" val="69152911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Content Placeholder 2"/>
          <p:cNvSpPr>
            <a:spLocks noGrp="1"/>
          </p:cNvSpPr>
          <p:nvPr>
            <p:ph idx="1"/>
          </p:nvPr>
        </p:nvSpPr>
        <p:spPr>
          <a:xfrm>
            <a:off x="754063" y="1755775"/>
            <a:ext cx="8085137" cy="4297363"/>
          </a:xfrm>
        </p:spPr>
        <p:txBody>
          <a:bodyPr>
            <a:normAutofit/>
          </a:bodyPr>
          <a:lstStyle/>
          <a:p>
            <a:pPr marL="0" indent="0" algn="just">
              <a:buNone/>
              <a:defRPr/>
            </a:pPr>
            <a:r>
              <a:rPr lang="lv-LV" altLang="lv-LV" sz="2400" b="1" dirty="0">
                <a:solidFill>
                  <a:srgbClr val="1F4E79"/>
                </a:solidFill>
                <a:ea typeface="MS PGothic" panose="020B0600070205080204" pitchFamily="34" charset="-128"/>
              </a:rPr>
              <a:t>Attīstības projektiem: </a:t>
            </a:r>
            <a:endParaRPr lang="lv-LV" altLang="lv-LV" sz="2400" dirty="0">
              <a:solidFill>
                <a:srgbClr val="1F4E79"/>
              </a:solidFill>
              <a:ea typeface="MS PGothic" panose="020B0600070205080204" pitchFamily="34" charset="-128"/>
            </a:endParaRPr>
          </a:p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r>
              <a:rPr lang="lv-LV" altLang="lv-LV" sz="2400" dirty="0">
                <a:solidFill>
                  <a:srgbClr val="1F4E79"/>
                </a:solidFill>
                <a:ea typeface="MS PGothic" panose="020B0600070205080204" pitchFamily="34" charset="-128"/>
              </a:rPr>
              <a:t>Projekta ietvaros sagatavoto </a:t>
            </a:r>
            <a:r>
              <a:rPr lang="lv-LV" altLang="lv-LV" sz="2400" b="1" dirty="0">
                <a:solidFill>
                  <a:srgbClr val="1F4E79"/>
                </a:solidFill>
                <a:ea typeface="MS PGothic" panose="020B0600070205080204" pitchFamily="34" charset="-128"/>
              </a:rPr>
              <a:t>materiālu izmantošana </a:t>
            </a:r>
            <a:r>
              <a:rPr lang="lv-LV" altLang="lv-LV" sz="2400" dirty="0">
                <a:solidFill>
                  <a:srgbClr val="1F4E79"/>
                </a:solidFill>
                <a:ea typeface="MS PGothic" panose="020B0600070205080204" pitchFamily="34" charset="-128"/>
              </a:rPr>
              <a:t>savas izglītības iestādes / organizācijas / uzņēmuma darbā;</a:t>
            </a:r>
          </a:p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r>
              <a:rPr lang="lv-LV" altLang="lv-LV" sz="2400" dirty="0">
                <a:solidFill>
                  <a:srgbClr val="1F4E79"/>
                </a:solidFill>
                <a:ea typeface="MS PGothic" panose="020B0600070205080204" pitchFamily="34" charset="-128"/>
              </a:rPr>
              <a:t>Projekta kopējo </a:t>
            </a:r>
            <a:r>
              <a:rPr lang="lv-LV" altLang="lv-LV" sz="2400" b="1" dirty="0">
                <a:solidFill>
                  <a:srgbClr val="1F4E79"/>
                </a:solidFill>
                <a:ea typeface="MS PGothic" panose="020B0600070205080204" pitchFamily="34" charset="-128"/>
              </a:rPr>
              <a:t>rezultātu izmantošana </a:t>
            </a:r>
            <a:r>
              <a:rPr lang="lv-LV" altLang="lv-LV" sz="2400" dirty="0">
                <a:solidFill>
                  <a:srgbClr val="1F4E79"/>
                </a:solidFill>
                <a:ea typeface="MS PGothic" panose="020B0600070205080204" pitchFamily="34" charset="-128"/>
              </a:rPr>
              <a:t>atbilstoši savas organizācijas/uzņēmuma/iestādes attīstības stratēģijai, sasniegtajos rezultātos balstītu jaunu nacionālu un starptautisku projektu izstrāde;</a:t>
            </a:r>
          </a:p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r>
              <a:rPr lang="lv-LV" altLang="lv-LV" sz="2400" b="1" dirty="0">
                <a:solidFill>
                  <a:srgbClr val="1F4E79"/>
                </a:solidFill>
                <a:ea typeface="MS PGothic" panose="020B0600070205080204" pitchFamily="34" charset="-128"/>
              </a:rPr>
              <a:t>Informācijas izplatīšana </a:t>
            </a:r>
            <a:r>
              <a:rPr lang="lv-LV" altLang="lv-LV" sz="2400" dirty="0">
                <a:solidFill>
                  <a:srgbClr val="1F4E79"/>
                </a:solidFill>
                <a:ea typeface="MS PGothic" panose="020B0600070205080204" pitchFamily="34" charset="-128"/>
              </a:rPr>
              <a:t>par projekta rezultātiem un to izmantošanu citās izglītības iestādēs, vietējā, reģionālā un nacionālā līmeņa plašsaziņas līdzekļos.</a:t>
            </a:r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10"/>
          </p:nvPr>
        </p:nvSpPr>
        <p:spPr bwMode="auto">
          <a:xfrm>
            <a:off x="8394700" y="6324600"/>
            <a:ext cx="4445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E4B7961F-8FFB-4D9E-ABD5-E579619938A7}" type="slidenum">
              <a:rPr lang="en-US" altLang="lv-LV" smtClean="0"/>
              <a:pPr/>
              <a:t>38</a:t>
            </a:fld>
            <a:endParaRPr lang="en-US" altLang="lv-LV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2299062" y="313510"/>
            <a:ext cx="6216287" cy="12104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lv-LV" sz="4000" b="1" dirty="0">
                <a:solidFill>
                  <a:schemeClr val="accent1">
                    <a:lumMod val="50000"/>
                  </a:schemeClr>
                </a:solidFill>
                <a:latin typeface="+mn-lt"/>
                <a:ea typeface="MS PGothic" panose="020B0600070205080204" pitchFamily="34" charset="-128"/>
              </a:rPr>
              <a:t>Jau projekta sagatavošanas posmā jāpārdomā</a:t>
            </a:r>
          </a:p>
        </p:txBody>
      </p:sp>
    </p:spTree>
    <p:extLst>
      <p:ext uri="{BB962C8B-B14F-4D97-AF65-F5344CB8AC3E}">
        <p14:creationId xmlns:p14="http://schemas.microsoft.com/office/powerpoint/2010/main" val="58311733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88" y="5926138"/>
            <a:ext cx="2413000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3" name="Title 1"/>
          <p:cNvSpPr>
            <a:spLocks noGrp="1"/>
          </p:cNvSpPr>
          <p:nvPr>
            <p:ph type="title"/>
          </p:nvPr>
        </p:nvSpPr>
        <p:spPr>
          <a:xfrm>
            <a:off x="2590800" y="170657"/>
            <a:ext cx="6096000" cy="620713"/>
          </a:xfrm>
        </p:spPr>
        <p:txBody>
          <a:bodyPr/>
          <a:lstStyle/>
          <a:p>
            <a:pPr algn="ctr" eaLnBrk="1" hangingPunct="1">
              <a:spcBef>
                <a:spcPts val="400"/>
              </a:spcBef>
            </a:pPr>
            <a:r>
              <a:rPr lang="lv-LV" altLang="lv-LV" sz="2500" dirty="0">
                <a:solidFill>
                  <a:srgbClr val="0B7D91"/>
                </a:solidFill>
                <a:ea typeface="MS PGothic" panose="020B0600070205080204" pitchFamily="34" charset="-128"/>
                <a:sym typeface="Dancer-Light"/>
              </a:rPr>
              <a:t>Informācijas avoti</a:t>
            </a:r>
            <a:endParaRPr lang="en-GB" altLang="lv-LV" sz="2500" dirty="0">
              <a:solidFill>
                <a:srgbClr val="0B7D91"/>
              </a:solidFill>
              <a:ea typeface="MS PGothic" panose="020B0600070205080204" pitchFamily="34" charset="-128"/>
              <a:sym typeface="Dancer-Light"/>
            </a:endParaRPr>
          </a:p>
        </p:txBody>
      </p:sp>
      <p:sp>
        <p:nvSpPr>
          <p:cNvPr id="38915" name="Content Placeholder 1"/>
          <p:cNvSpPr>
            <a:spLocks noGrp="1"/>
          </p:cNvSpPr>
          <p:nvPr>
            <p:ph idx="1"/>
          </p:nvPr>
        </p:nvSpPr>
        <p:spPr>
          <a:xfrm>
            <a:off x="2338938" y="596766"/>
            <a:ext cx="7016817" cy="6090577"/>
          </a:xfrm>
        </p:spPr>
        <p:txBody>
          <a:bodyPr>
            <a:normAutofit fontScale="55000" lnSpcReduction="20000"/>
          </a:bodyPr>
          <a:lstStyle/>
          <a:p>
            <a:pPr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§"/>
              <a:defRPr/>
            </a:pPr>
            <a:r>
              <a:rPr lang="lv-LV" altLang="lv-LV" sz="2900" dirty="0">
                <a:latin typeface="Calibri" panose="020F0502020204030204" pitchFamily="34" charset="0"/>
                <a:ea typeface="MS PGothic" panose="020B0600070205080204" pitchFamily="34" charset="-128"/>
                <a:sym typeface="Dancer-Book" pitchFamily="2" charset="0"/>
              </a:rPr>
              <a:t> Programmas oficiālā mājas lapa un Jauniešu apakšprogrammas sadaļa: </a:t>
            </a:r>
            <a:r>
              <a:rPr lang="lv-LV" altLang="lv-LV" sz="2900" dirty="0">
                <a:latin typeface="Calibri" panose="020F0502020204030204" pitchFamily="34" charset="0"/>
                <a:ea typeface="MS PGothic" panose="020B0600070205080204" pitchFamily="34" charset="-128"/>
                <a:sym typeface="Dancer-Book" pitchFamily="2" charset="0"/>
                <a:hlinkClick r:id="rId3"/>
              </a:rPr>
              <a:t>www.nordplusonline.org</a:t>
            </a:r>
            <a:r>
              <a:rPr lang="lv-LV" altLang="lv-LV" sz="2900" dirty="0">
                <a:latin typeface="Calibri" panose="020F0502020204030204" pitchFamily="34" charset="0"/>
                <a:ea typeface="MS PGothic" panose="020B0600070205080204" pitchFamily="34" charset="-128"/>
                <a:sym typeface="Dancer-Book" pitchFamily="2" charset="0"/>
              </a:rPr>
              <a:t>  ; </a:t>
            </a:r>
            <a:r>
              <a:rPr lang="lv-LV" altLang="lv-LV" sz="2900" dirty="0">
                <a:latin typeface="Calibri" panose="020F0502020204030204" pitchFamily="34" charset="0"/>
                <a:ea typeface="MS PGothic" panose="020B0600070205080204" pitchFamily="34" charset="-128"/>
                <a:sym typeface="Dancer-Book" pitchFamily="2" charset="0"/>
                <a:hlinkClick r:id="rId4"/>
              </a:rPr>
              <a:t>https://www.nordplusonline.org/programmes/junior/</a:t>
            </a:r>
            <a:r>
              <a:rPr lang="lv-LV" altLang="lv-LV" sz="2900" dirty="0">
                <a:latin typeface="Calibri" panose="020F0502020204030204" pitchFamily="34" charset="0"/>
                <a:ea typeface="MS PGothic" panose="020B0600070205080204" pitchFamily="34" charset="-128"/>
                <a:sym typeface="Dancer-Book" pitchFamily="2" charset="0"/>
              </a:rPr>
              <a:t> </a:t>
            </a:r>
          </a:p>
          <a:p>
            <a:pPr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§"/>
              <a:defRPr/>
            </a:pPr>
            <a:r>
              <a:rPr lang="lv-LV" altLang="lv-LV" sz="2900" b="1" i="1" dirty="0">
                <a:latin typeface="Calibri" panose="020F0502020204030204" pitchFamily="34" charset="0"/>
                <a:ea typeface="MS PGothic" panose="020B0600070205080204" pitchFamily="34" charset="-128"/>
                <a:sym typeface="Dancer-Book" pitchFamily="2" charset="0"/>
              </a:rPr>
              <a:t>Nordplus</a:t>
            </a:r>
            <a:r>
              <a:rPr lang="lv-LV" altLang="lv-LV" sz="2900" b="1" dirty="0">
                <a:latin typeface="Calibri" panose="020F0502020204030204" pitchFamily="34" charset="0"/>
                <a:ea typeface="MS PGothic" panose="020B0600070205080204" pitchFamily="34" charset="-128"/>
                <a:sym typeface="Dancer-Book" pitchFamily="2" charset="0"/>
              </a:rPr>
              <a:t> rokasgrāmata (2025.) </a:t>
            </a:r>
            <a:r>
              <a:rPr lang="lv-LV" altLang="lv-LV" sz="2900" dirty="0">
                <a:latin typeface="Calibri" panose="020F0502020204030204" pitchFamily="34" charset="0"/>
                <a:ea typeface="MS PGothic" panose="020B0600070205080204" pitchFamily="34" charset="-128"/>
                <a:hlinkClick r:id="rId5"/>
              </a:rPr>
              <a:t>https://www.nordplusonline.org/how-to-apply/handbook/</a:t>
            </a:r>
            <a:r>
              <a:rPr lang="lv-LV" altLang="lv-LV" sz="2900" dirty="0">
                <a:latin typeface="Calibri" panose="020F0502020204030204" pitchFamily="34" charset="0"/>
                <a:ea typeface="MS PGothic" panose="020B0600070205080204" pitchFamily="34" charset="-128"/>
              </a:rPr>
              <a:t> </a:t>
            </a:r>
          </a:p>
          <a:p>
            <a:pPr eaLnBrk="1" hangingPunct="1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§"/>
              <a:defRPr/>
            </a:pPr>
            <a:r>
              <a:rPr lang="lv-LV" altLang="lv-LV" sz="2900" dirty="0">
                <a:latin typeface="Calibri" panose="020F0502020204030204" pitchFamily="34" charset="0"/>
                <a:ea typeface="MS PGothic" panose="020B0600070205080204" pitchFamily="34" charset="-128"/>
                <a:sym typeface="Dancer-Book" pitchFamily="2" charset="0"/>
              </a:rPr>
              <a:t> Tiešsaistes sistēma </a:t>
            </a:r>
            <a:r>
              <a:rPr lang="lv-LV" altLang="lv-LV" sz="2900" i="1" dirty="0" err="1">
                <a:latin typeface="Calibri" panose="020F0502020204030204" pitchFamily="34" charset="0"/>
                <a:ea typeface="MS PGothic" panose="020B0600070205080204" pitchFamily="34" charset="-128"/>
                <a:sym typeface="Dancer-Book" pitchFamily="2" charset="0"/>
              </a:rPr>
              <a:t>Espresso</a:t>
            </a:r>
            <a:r>
              <a:rPr lang="lv-LV" altLang="lv-LV" sz="2900" dirty="0">
                <a:latin typeface="Calibri" panose="020F0502020204030204" pitchFamily="34" charset="0"/>
                <a:ea typeface="MS PGothic" panose="020B0600070205080204" pitchFamily="34" charset="-128"/>
                <a:sym typeface="Dancer-Book" pitchFamily="2" charset="0"/>
              </a:rPr>
              <a:t> (pieteikumu aizpildīšana un iesniegšana) – </a:t>
            </a:r>
            <a:r>
              <a:rPr lang="lv-LV" altLang="lv-LV" sz="2900" dirty="0">
                <a:latin typeface="Calibri" panose="020F0502020204030204" pitchFamily="34" charset="0"/>
                <a:ea typeface="MS PGothic" panose="020B0600070205080204" pitchFamily="34" charset="-128"/>
                <a:sym typeface="Dancer-Book" pitchFamily="2" charset="0"/>
                <a:hlinkClick r:id="rId6"/>
              </a:rPr>
              <a:t>https://espresso.diku.no/</a:t>
            </a:r>
            <a:endParaRPr lang="lv-LV" altLang="lv-LV" sz="2900" dirty="0">
              <a:latin typeface="Calibri" panose="020F0502020204030204" pitchFamily="34" charset="0"/>
              <a:ea typeface="MS PGothic" panose="020B0600070205080204" pitchFamily="34" charset="-128"/>
              <a:sym typeface="Dancer-Book" pitchFamily="2" charset="0"/>
            </a:endParaRPr>
          </a:p>
          <a:p>
            <a:pPr eaLnBrk="1" hangingPunct="1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§"/>
              <a:defRPr/>
            </a:pPr>
            <a:r>
              <a:rPr lang="lv-LV" altLang="lv-LV" sz="2900" dirty="0">
                <a:latin typeface="Calibri" panose="020F0502020204030204" pitchFamily="34" charset="0"/>
                <a:ea typeface="MS PGothic" panose="020B0600070205080204" pitchFamily="34" charset="-128"/>
                <a:sym typeface="Dancer-Book" pitchFamily="2" charset="0"/>
              </a:rPr>
              <a:t> VIAA mājas lapa – sadaļa “Nordplus” - </a:t>
            </a:r>
            <a:r>
              <a:rPr lang="lv-LV" altLang="lv-LV" sz="2900" dirty="0">
                <a:latin typeface="Calibri" panose="020F0502020204030204" pitchFamily="34" charset="0"/>
                <a:ea typeface="MS PGothic" panose="020B0600070205080204" pitchFamily="34" charset="-128"/>
                <a:sym typeface="Dancer-Book" pitchFamily="2" charset="0"/>
                <a:hlinkClick r:id="rId7"/>
              </a:rPr>
              <a:t>https://www.viaa.gov.lv/lv/nordplus</a:t>
            </a:r>
            <a:r>
              <a:rPr lang="lv-LV" altLang="lv-LV" sz="2900" dirty="0">
                <a:latin typeface="Calibri" panose="020F0502020204030204" pitchFamily="34" charset="0"/>
                <a:ea typeface="MS PGothic" panose="020B0600070205080204" pitchFamily="34" charset="-128"/>
                <a:sym typeface="Dancer-Book" pitchFamily="2" charset="0"/>
              </a:rPr>
              <a:t> </a:t>
            </a:r>
          </a:p>
          <a:p>
            <a:pPr algn="ctr" eaLnBrk="1" hangingPunct="1">
              <a:lnSpc>
                <a:spcPct val="130000"/>
              </a:lnSpc>
              <a:spcBef>
                <a:spcPts val="600"/>
              </a:spcBef>
              <a:defRPr/>
            </a:pPr>
            <a:r>
              <a:rPr lang="lv-LV" altLang="lv-LV" sz="2900" b="1" dirty="0">
                <a:latin typeface="Calibri" panose="020F0502020204030204" pitchFamily="34" charset="0"/>
                <a:ea typeface="MS PGothic" panose="020B0600070205080204" pitchFamily="34" charset="-128"/>
                <a:sym typeface="Dancer-Book" pitchFamily="2" charset="0"/>
              </a:rPr>
              <a:t>Partneru meklēšana:</a:t>
            </a:r>
          </a:p>
          <a:p>
            <a:pPr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§"/>
              <a:defRPr/>
            </a:pPr>
            <a:r>
              <a:rPr lang="lv-LV" altLang="lv-LV" sz="2900" u="sng" dirty="0">
                <a:latin typeface="Calibri" panose="020F0502020204030204" pitchFamily="34" charset="0"/>
                <a:ea typeface="MS PGothic" panose="020B0600070205080204" pitchFamily="34" charset="-128"/>
                <a:sym typeface="Dancer-Book" pitchFamily="2" charset="0"/>
              </a:rPr>
              <a:t>Nordplus projektu datu bāze  </a:t>
            </a:r>
            <a:r>
              <a:rPr lang="lv-LV" altLang="lv-LV" sz="2900" dirty="0">
                <a:latin typeface="Calibri" panose="020F0502020204030204" pitchFamily="34" charset="0"/>
                <a:ea typeface="MS PGothic" panose="020B0600070205080204" pitchFamily="34" charset="-128"/>
                <a:sym typeface="Dancer-Book" pitchFamily="2" charset="0"/>
                <a:hlinkClick r:id="rId8"/>
              </a:rPr>
              <a:t>https://espresso.diku.no/projects/nordplus?0&amp;lang=en</a:t>
            </a:r>
            <a:r>
              <a:rPr lang="lv-LV" altLang="lv-LV" sz="2900" dirty="0">
                <a:latin typeface="Calibri" panose="020F0502020204030204" pitchFamily="34" charset="0"/>
                <a:ea typeface="MS PGothic" panose="020B0600070205080204" pitchFamily="34" charset="-128"/>
                <a:sym typeface="Dancer-Book" pitchFamily="2" charset="0"/>
              </a:rPr>
              <a:t> </a:t>
            </a:r>
          </a:p>
          <a:p>
            <a:pPr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§"/>
              <a:defRPr/>
            </a:pPr>
            <a:r>
              <a:rPr lang="lv-LV" altLang="lv-LV" sz="2900" dirty="0">
                <a:latin typeface="Calibri" panose="020F0502020204030204" pitchFamily="34" charset="0"/>
                <a:ea typeface="MS PGothic" panose="020B0600070205080204" pitchFamily="34" charset="-128"/>
                <a:sym typeface="Dancer-Book" pitchFamily="2" charset="0"/>
              </a:rPr>
              <a:t> </a:t>
            </a:r>
            <a:r>
              <a:rPr lang="lv-LV" altLang="lv-LV" sz="2900" b="1" dirty="0">
                <a:latin typeface="Calibri" panose="020F0502020204030204" pitchFamily="34" charset="0"/>
                <a:ea typeface="MS PGothic" panose="020B0600070205080204" pitchFamily="34" charset="-128"/>
                <a:sym typeface="Dancer-Book" pitchFamily="2" charset="0"/>
              </a:rPr>
              <a:t>Partneru meklēšanas iespējas Nordplus portālā: </a:t>
            </a:r>
            <a:r>
              <a:rPr lang="lv-LV" altLang="lv-LV" sz="2900" dirty="0">
                <a:latin typeface="Calibri" panose="020F0502020204030204" pitchFamily="34" charset="0"/>
                <a:ea typeface="MS PGothic" panose="020B0600070205080204" pitchFamily="34" charset="-128"/>
                <a:sym typeface="Dancer-Book" pitchFamily="2" charset="0"/>
                <a:hlinkClick r:id="rId9"/>
              </a:rPr>
              <a:t>https://www.nordplusonline.org/projects/partner-search/#/</a:t>
            </a:r>
            <a:r>
              <a:rPr lang="lv-LV" altLang="lv-LV" sz="2900" dirty="0">
                <a:latin typeface="Calibri" panose="020F0502020204030204" pitchFamily="34" charset="0"/>
                <a:ea typeface="MS PGothic" panose="020B0600070205080204" pitchFamily="34" charset="-128"/>
                <a:sym typeface="Dancer-Book" pitchFamily="2" charset="0"/>
              </a:rPr>
              <a:t> </a:t>
            </a:r>
          </a:p>
          <a:p>
            <a:pPr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§"/>
              <a:defRPr/>
            </a:pPr>
            <a:r>
              <a:rPr lang="lv-LV" altLang="lv-LV" sz="2900" dirty="0">
                <a:latin typeface="Calibri" panose="020F0502020204030204" pitchFamily="34" charset="0"/>
                <a:ea typeface="MS PGothic" panose="020B0600070205080204" pitchFamily="34" charset="-128"/>
                <a:sym typeface="Dancer-Book" pitchFamily="2" charset="0"/>
              </a:rPr>
              <a:t>  Partneru reģistrācija </a:t>
            </a:r>
            <a:r>
              <a:rPr lang="lv-LV" altLang="lv-LV" sz="2900" dirty="0">
                <a:latin typeface="Calibri" panose="020F0502020204030204" pitchFamily="34" charset="0"/>
                <a:ea typeface="MS PGothic" panose="020B0600070205080204" pitchFamily="34" charset="-128"/>
                <a:sym typeface="Dancer-Book" pitchFamily="2" charset="0"/>
                <a:hlinkClick r:id="rId10"/>
              </a:rPr>
              <a:t>https://www.nordplusonline.org/how-to-apply/become-a-partner/</a:t>
            </a:r>
            <a:r>
              <a:rPr lang="lv-LV" altLang="lv-LV" sz="2900" dirty="0">
                <a:latin typeface="Calibri" panose="020F0502020204030204" pitchFamily="34" charset="0"/>
                <a:ea typeface="MS PGothic" panose="020B0600070205080204" pitchFamily="34" charset="-128"/>
                <a:sym typeface="Dancer-Book" pitchFamily="2" charset="0"/>
              </a:rPr>
              <a:t> </a:t>
            </a:r>
          </a:p>
          <a:p>
            <a:pPr eaLnBrk="1" hangingPunct="1">
              <a:lnSpc>
                <a:spcPct val="130000"/>
              </a:lnSpc>
              <a:spcBef>
                <a:spcPts val="600"/>
              </a:spcBef>
              <a:defRPr/>
            </a:pPr>
            <a:r>
              <a:rPr lang="lv-LV" altLang="lv-LV" sz="2900" u="sng" dirty="0">
                <a:latin typeface="Calibri" panose="020F0502020204030204" pitchFamily="34" charset="0"/>
                <a:ea typeface="MS PGothic" panose="020B0600070205080204" pitchFamily="34" charset="-128"/>
                <a:sym typeface="Dancer-Book" pitchFamily="2" charset="0"/>
              </a:rPr>
              <a:t>Citas iespējas skolu izglītības sektoram: </a:t>
            </a:r>
          </a:p>
          <a:p>
            <a:pPr eaLnBrk="1" hangingPunct="1">
              <a:lnSpc>
                <a:spcPct val="130000"/>
              </a:lnSpc>
              <a:spcBef>
                <a:spcPts val="600"/>
              </a:spcBef>
              <a:defRPr/>
            </a:pPr>
            <a:r>
              <a:rPr lang="lv-LV" altLang="lv-LV" sz="2900" b="1" dirty="0" err="1">
                <a:latin typeface="Calibri" panose="020F0502020204030204" pitchFamily="34" charset="0"/>
                <a:ea typeface="MS PGothic" panose="020B0600070205080204" pitchFamily="34" charset="-128"/>
                <a:sym typeface="Dancer-Book" pitchFamily="2" charset="0"/>
              </a:rPr>
              <a:t>eTwinning</a:t>
            </a:r>
            <a:r>
              <a:rPr lang="lv-LV" altLang="lv-LV" sz="2900" b="1" dirty="0">
                <a:latin typeface="Calibri" panose="020F0502020204030204" pitchFamily="34" charset="0"/>
                <a:ea typeface="MS PGothic" panose="020B0600070205080204" pitchFamily="34" charset="-128"/>
                <a:sym typeface="Dancer-Book" pitchFamily="2" charset="0"/>
              </a:rPr>
              <a:t>:</a:t>
            </a:r>
            <a:r>
              <a:rPr lang="lv-LV" altLang="lv-LV" sz="2900" dirty="0">
                <a:latin typeface="Calibri" panose="020F0502020204030204" pitchFamily="34" charset="0"/>
                <a:ea typeface="MS PGothic" panose="020B0600070205080204" pitchFamily="34" charset="-128"/>
                <a:sym typeface="Dancer-Book" pitchFamily="2" charset="0"/>
              </a:rPr>
              <a:t> </a:t>
            </a:r>
            <a:r>
              <a:rPr lang="lv-LV" altLang="lv-LV" sz="2900" dirty="0">
                <a:latin typeface="Calibri" panose="020F0502020204030204" pitchFamily="34" charset="0"/>
                <a:ea typeface="MS PGothic" panose="020B0600070205080204" pitchFamily="34" charset="-128"/>
                <a:sym typeface="Dancer-Book" pitchFamily="2" charset="0"/>
                <a:hlinkClick r:id="rId11"/>
              </a:rPr>
              <a:t>https://www.etwinning.net/en/pub/index.htm</a:t>
            </a:r>
            <a:r>
              <a:rPr lang="lv-LV" altLang="lv-LV" sz="2900" dirty="0">
                <a:latin typeface="Calibri" panose="020F0502020204030204" pitchFamily="34" charset="0"/>
                <a:ea typeface="MS PGothic" panose="020B0600070205080204" pitchFamily="34" charset="-128"/>
                <a:sym typeface="Dancer-Book" pitchFamily="2" charset="0"/>
              </a:rPr>
              <a:t> , </a:t>
            </a:r>
          </a:p>
          <a:p>
            <a:pPr eaLnBrk="1" hangingPunct="1">
              <a:lnSpc>
                <a:spcPct val="130000"/>
              </a:lnSpc>
              <a:spcBef>
                <a:spcPts val="600"/>
              </a:spcBef>
              <a:defRPr/>
            </a:pPr>
            <a:r>
              <a:rPr lang="lv-LV" altLang="lv-LV" sz="2900" b="1" dirty="0" err="1">
                <a:latin typeface="Calibri" panose="020F0502020204030204" pitchFamily="34" charset="0"/>
                <a:ea typeface="MS PGothic" panose="020B0600070205080204" pitchFamily="34" charset="-128"/>
                <a:sym typeface="Dancer-Book" pitchFamily="2" charset="0"/>
              </a:rPr>
              <a:t>Schoolgateway</a:t>
            </a:r>
            <a:r>
              <a:rPr lang="lv-LV" altLang="lv-LV" sz="2900" b="1" dirty="0">
                <a:latin typeface="Calibri" panose="020F0502020204030204" pitchFamily="34" charset="0"/>
                <a:ea typeface="MS PGothic" panose="020B0600070205080204" pitchFamily="34" charset="-128"/>
                <a:sym typeface="Dancer-Book" pitchFamily="2" charset="0"/>
              </a:rPr>
              <a:t>:</a:t>
            </a:r>
            <a:r>
              <a:rPr lang="lv-LV" altLang="lv-LV" sz="2900" dirty="0">
                <a:latin typeface="Calibri" panose="020F0502020204030204" pitchFamily="34" charset="0"/>
                <a:ea typeface="MS PGothic" panose="020B0600070205080204" pitchFamily="34" charset="-128"/>
                <a:sym typeface="Dancer-Book" pitchFamily="2" charset="0"/>
              </a:rPr>
              <a:t> </a:t>
            </a:r>
            <a:r>
              <a:rPr lang="lv-LV" altLang="lv-LV" sz="2900" dirty="0">
                <a:latin typeface="Calibri" panose="020F0502020204030204" pitchFamily="34" charset="0"/>
                <a:ea typeface="MS PGothic" panose="020B0600070205080204" pitchFamily="34" charset="-128"/>
                <a:sym typeface="Dancer-Book" pitchFamily="2" charset="0"/>
                <a:hlinkClick r:id="rId12"/>
              </a:rPr>
              <a:t>https://login.schoolgateway.com/0/auth/login</a:t>
            </a:r>
            <a:r>
              <a:rPr lang="lv-LV" altLang="lv-LV" sz="2900" dirty="0">
                <a:latin typeface="Calibri" panose="020F0502020204030204" pitchFamily="34" charset="0"/>
                <a:ea typeface="MS PGothic" panose="020B0600070205080204" pitchFamily="34" charset="-128"/>
                <a:sym typeface="Dancer-Book" pitchFamily="2" charset="0"/>
              </a:rPr>
              <a:t> </a:t>
            </a:r>
          </a:p>
          <a:p>
            <a:pPr eaLnBrk="1" hangingPunct="1">
              <a:lnSpc>
                <a:spcPct val="130000"/>
              </a:lnSpc>
              <a:spcBef>
                <a:spcPts val="600"/>
              </a:spcBef>
              <a:defRPr/>
            </a:pPr>
            <a:endParaRPr lang="lv-LV" altLang="lv-LV" sz="2200" dirty="0">
              <a:latin typeface="Calibri" panose="020F0502020204030204" pitchFamily="34" charset="0"/>
              <a:ea typeface="MS PGothic" panose="020B0600070205080204" pitchFamily="34" charset="-128"/>
              <a:sym typeface="Dancer-Book" pitchFamily="2" charset="0"/>
            </a:endParaRPr>
          </a:p>
        </p:txBody>
      </p:sp>
      <p:pic>
        <p:nvPicPr>
          <p:cNvPr id="3" name="Picture 2">
            <a:hlinkClick r:id="rId13"/>
            <a:extLst>
              <a:ext uri="{FF2B5EF4-FFF2-40B4-BE49-F238E27FC236}">
                <a16:creationId xmlns:a16="http://schemas.microsoft.com/office/drawing/2014/main" id="{E3DDA65F-E98A-3E7E-E76F-468AB362FDB7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7788" y="2396067"/>
            <a:ext cx="2144186" cy="299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2057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0CD06EFC-DA18-5CA4-B760-D8BB27A94E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0933" y="282351"/>
            <a:ext cx="7603067" cy="944928"/>
          </a:xfrm>
        </p:spPr>
        <p:txBody>
          <a:bodyPr>
            <a:normAutofit fontScale="90000"/>
          </a:bodyPr>
          <a:lstStyle/>
          <a:p>
            <a:pPr algn="ctr"/>
            <a:r>
              <a:rPr lang="lv-LV" sz="4400" b="1" dirty="0">
                <a:solidFill>
                  <a:schemeClr val="accent1">
                    <a:lumMod val="50000"/>
                  </a:schemeClr>
                </a:solidFill>
                <a:latin typeface="+mn-lt"/>
                <a:ea typeface="MS PGothic" panose="020B0600070205080204" pitchFamily="34" charset="-128"/>
              </a:rPr>
              <a:t>Nordplus 2025 rokasgrāmata – galvenais dokuments projektu sagatavotājiem  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5BA1AAF1-278B-A066-AB84-10E07C720378}"/>
              </a:ext>
            </a:extLst>
          </p:cNvPr>
          <p:cNvCxnSpPr>
            <a:cxnSpLocks/>
          </p:cNvCxnSpPr>
          <p:nvPr/>
        </p:nvCxnSpPr>
        <p:spPr>
          <a:xfrm flipH="1">
            <a:off x="5588000" y="3081540"/>
            <a:ext cx="1451778" cy="154126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2">
            <a:extLst>
              <a:ext uri="{FF2B5EF4-FFF2-40B4-BE49-F238E27FC236}">
                <a16:creationId xmlns:a16="http://schemas.microsoft.com/office/drawing/2014/main" id="{418170FE-8625-147C-3CC7-8758770FD3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63965" y="2345112"/>
            <a:ext cx="2400548" cy="1089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335213" indent="-49213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792413" indent="-49213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249613" indent="-49213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706813" indent="-49213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marL="0" indent="0">
              <a:lnSpc>
                <a:spcPct val="90000"/>
              </a:lnSpc>
            </a:pPr>
            <a:r>
              <a:rPr lang="lv-LV" altLang="lv-LV" sz="1800" dirty="0">
                <a:solidFill>
                  <a:srgbClr val="1F4E79"/>
                </a:solidFill>
                <a:latin typeface="Calibri" panose="020F0502020204030204" pitchFamily="34" charset="0"/>
              </a:rPr>
              <a:t> </a:t>
            </a:r>
            <a:r>
              <a:rPr lang="lv-LV" altLang="lv-LV" sz="1800" i="1" dirty="0">
                <a:solidFill>
                  <a:srgbClr val="1F4E79"/>
                </a:solidFill>
                <a:latin typeface="Calibri" panose="020F0502020204030204" pitchFamily="34" charset="0"/>
              </a:rPr>
              <a:t>Rokasgrāmata 2025</a:t>
            </a:r>
            <a:r>
              <a:rPr lang="lv-LV" altLang="lv-LV" sz="1800" dirty="0">
                <a:solidFill>
                  <a:srgbClr val="1F4E79"/>
                </a:solidFill>
                <a:latin typeface="Calibri" panose="020F0502020204030204" pitchFamily="34" charset="0"/>
              </a:rPr>
              <a:t>. pieejama </a:t>
            </a:r>
            <a:r>
              <a:rPr lang="lv-LV" altLang="lv-LV" sz="1800" dirty="0">
                <a:solidFill>
                  <a:srgbClr val="1F4E79"/>
                </a:solidFill>
                <a:latin typeface="Calibri" panose="020F0502020204030204" pitchFamily="34" charset="0"/>
                <a:hlinkClick r:id="rId2"/>
              </a:rPr>
              <a:t>Nordplus programmas portālā </a:t>
            </a:r>
            <a:r>
              <a:rPr lang="lv-LV" altLang="lv-LV" sz="1800" dirty="0">
                <a:solidFill>
                  <a:srgbClr val="1F4E79"/>
                </a:solidFill>
                <a:latin typeface="Calibri" panose="020F0502020204030204" pitchFamily="34" charset="0"/>
              </a:rPr>
              <a:t>*.</a:t>
            </a:r>
            <a:r>
              <a:rPr lang="lv-LV" altLang="lv-LV" sz="1800" dirty="0" err="1">
                <a:solidFill>
                  <a:srgbClr val="1F4E79"/>
                </a:solidFill>
                <a:latin typeface="Calibri" panose="020F0502020204030204" pitchFamily="34" charset="0"/>
              </a:rPr>
              <a:t>pdf</a:t>
            </a:r>
            <a:r>
              <a:rPr lang="lv-LV" altLang="lv-LV" sz="1800" dirty="0">
                <a:solidFill>
                  <a:srgbClr val="1F4E79"/>
                </a:solidFill>
                <a:latin typeface="Calibri" panose="020F0502020204030204" pitchFamily="34" charset="0"/>
              </a:rPr>
              <a:t> un </a:t>
            </a:r>
            <a:r>
              <a:rPr lang="lv-LV" altLang="lv-LV" sz="1800" dirty="0" err="1">
                <a:solidFill>
                  <a:srgbClr val="1F4E79"/>
                </a:solidFill>
                <a:latin typeface="Calibri" panose="020F0502020204030204" pitchFamily="34" charset="0"/>
              </a:rPr>
              <a:t>web</a:t>
            </a:r>
            <a:r>
              <a:rPr lang="lv-LV" altLang="lv-LV" sz="1800" dirty="0">
                <a:solidFill>
                  <a:srgbClr val="1F4E79"/>
                </a:solidFill>
                <a:latin typeface="Calibri" panose="020F0502020204030204" pitchFamily="34" charset="0"/>
              </a:rPr>
              <a:t> formātā</a:t>
            </a:r>
          </a:p>
        </p:txBody>
      </p:sp>
      <p:pic>
        <p:nvPicPr>
          <p:cNvPr id="4" name="Picture 3">
            <a:hlinkClick r:id="rId3"/>
            <a:extLst>
              <a:ext uri="{FF2B5EF4-FFF2-40B4-BE49-F238E27FC236}">
                <a16:creationId xmlns:a16="http://schemas.microsoft.com/office/drawing/2014/main" id="{64B6A667-1927-514E-F124-F9401A9439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4851" y="1869970"/>
            <a:ext cx="2921150" cy="408326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10E4DEA-D4BC-B419-71EA-4BD7D257F5F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64513" y="1458999"/>
            <a:ext cx="3250520" cy="1703822"/>
          </a:xfrm>
          <a:prstGeom prst="rect">
            <a:avLst/>
          </a:prstGeom>
        </p:spPr>
      </p:pic>
      <p:pic>
        <p:nvPicPr>
          <p:cNvPr id="13" name="Picture 12">
            <a:hlinkClick r:id="rId6"/>
            <a:extLst>
              <a:ext uri="{FF2B5EF4-FFF2-40B4-BE49-F238E27FC236}">
                <a16:creationId xmlns:a16="http://schemas.microsoft.com/office/drawing/2014/main" id="{8B543154-EC22-48A6-73DC-358B931A3CE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04141" y="4622800"/>
            <a:ext cx="3940792" cy="2336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95313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4799" y="331095"/>
            <a:ext cx="6216287" cy="1210490"/>
          </a:xfrm>
        </p:spPr>
        <p:txBody>
          <a:bodyPr>
            <a:normAutofit/>
          </a:bodyPr>
          <a:lstStyle/>
          <a:p>
            <a:pPr algn="ctr"/>
            <a:r>
              <a:rPr lang="lv-LV" sz="4000" b="1" dirty="0">
                <a:solidFill>
                  <a:schemeClr val="accent1">
                    <a:lumMod val="50000"/>
                  </a:schemeClr>
                </a:solidFill>
                <a:latin typeface="+mn-lt"/>
                <a:ea typeface="MS PGothic" panose="020B0600070205080204" pitchFamily="34" charset="-128"/>
              </a:rPr>
              <a:t>Konsultācijas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7506" y="1351508"/>
            <a:ext cx="7075862" cy="143575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lv-LV" altLang="lv-LV" sz="2500" dirty="0">
                <a:solidFill>
                  <a:srgbClr val="1F4E79"/>
                </a:solidFill>
                <a:latin typeface="Calibri" panose="020F0502020204030204" pitchFamily="34" charset="0"/>
                <a:ea typeface="MS PGothic" panose="020B0600070205080204" pitchFamily="34" charset="-128"/>
                <a:sym typeface="Dancer-Book" pitchFamily="2" charset="0"/>
              </a:rPr>
              <a:t> </a:t>
            </a:r>
            <a:r>
              <a:rPr lang="lv-LV" altLang="lv-LV" sz="2300" b="1" dirty="0">
                <a:solidFill>
                  <a:srgbClr val="1F4E79"/>
                </a:solidFill>
                <a:latin typeface="Arial" panose="020B0604020202020204" pitchFamily="34" charset="0"/>
                <a:ea typeface="MS PGothic" panose="020B0600070205080204" pitchFamily="34" charset="-128"/>
                <a:sym typeface="Dancer-Book" pitchFamily="2" charset="0"/>
              </a:rPr>
              <a:t>Linards Deidulis</a:t>
            </a:r>
          </a:p>
          <a:p>
            <a:pPr marL="0" indent="0" algn="ctr" defTabSz="642938">
              <a:lnSpc>
                <a:spcPct val="80000"/>
              </a:lnSpc>
              <a:buNone/>
            </a:pPr>
            <a:r>
              <a:rPr lang="lv-LV" altLang="lv-LV" sz="2300" b="1" i="1" dirty="0">
                <a:solidFill>
                  <a:srgbClr val="1F4E79"/>
                </a:solidFill>
                <a:latin typeface="Arial" panose="020B0604020202020204" pitchFamily="34" charset="0"/>
                <a:ea typeface="MS PGothic" panose="020B0600070205080204" pitchFamily="34" charset="-128"/>
                <a:sym typeface="Dancer-Book" pitchFamily="2" charset="0"/>
              </a:rPr>
              <a:t>  </a:t>
            </a:r>
            <a:r>
              <a:rPr lang="lv-LV" altLang="lv-LV" sz="2300" b="1" dirty="0">
                <a:solidFill>
                  <a:srgbClr val="1F4E79"/>
                </a:solidFill>
                <a:latin typeface="Arial" panose="020B0604020202020204" pitchFamily="34" charset="0"/>
                <a:ea typeface="MS PGothic" panose="020B0600070205080204" pitchFamily="34" charset="-128"/>
                <a:sym typeface="Dancer-Book" pitchFamily="2" charset="0"/>
              </a:rPr>
              <a:t>tālr.  29554403 </a:t>
            </a:r>
            <a:r>
              <a:rPr lang="lv-LV" altLang="lv-LV" sz="2300" dirty="0">
                <a:solidFill>
                  <a:srgbClr val="1F4E79"/>
                </a:solidFill>
                <a:latin typeface="Arial" panose="020B0604020202020204" pitchFamily="34" charset="0"/>
                <a:ea typeface="MS PGothic" panose="020B0600070205080204" pitchFamily="34" charset="-128"/>
                <a:sym typeface="Dancer-Book" pitchFamily="2" charset="0"/>
              </a:rPr>
              <a:t>(GSM, </a:t>
            </a:r>
            <a:r>
              <a:rPr lang="lv-LV" altLang="lv-LV" sz="2300" dirty="0" err="1">
                <a:solidFill>
                  <a:srgbClr val="1F4E79"/>
                </a:solidFill>
                <a:latin typeface="Arial" panose="020B0604020202020204" pitchFamily="34" charset="0"/>
                <a:ea typeface="MS PGothic" panose="020B0600070205080204" pitchFamily="34" charset="-128"/>
                <a:sym typeface="Dancer-Book" pitchFamily="2" charset="0"/>
              </a:rPr>
              <a:t>WhatsApp</a:t>
            </a:r>
            <a:r>
              <a:rPr lang="lv-LV" altLang="lv-LV" sz="2300" dirty="0">
                <a:solidFill>
                  <a:srgbClr val="1F4E79"/>
                </a:solidFill>
                <a:latin typeface="Arial" panose="020B0604020202020204" pitchFamily="34" charset="0"/>
                <a:ea typeface="MS PGothic" panose="020B0600070205080204" pitchFamily="34" charset="-128"/>
                <a:sym typeface="Dancer-Book" pitchFamily="2" charset="0"/>
              </a:rPr>
              <a:t>, </a:t>
            </a:r>
            <a:r>
              <a:rPr lang="lv-LV" altLang="lv-LV" sz="2300" dirty="0" err="1">
                <a:solidFill>
                  <a:srgbClr val="1F4E79"/>
                </a:solidFill>
                <a:latin typeface="Arial" panose="020B0604020202020204" pitchFamily="34" charset="0"/>
                <a:ea typeface="MS PGothic" panose="020B0600070205080204" pitchFamily="34" charset="-128"/>
                <a:sym typeface="Dancer-Book" pitchFamily="2" charset="0"/>
              </a:rPr>
              <a:t>Viber</a:t>
            </a:r>
            <a:r>
              <a:rPr lang="lv-LV" altLang="lv-LV" sz="2300" dirty="0">
                <a:solidFill>
                  <a:srgbClr val="1F4E79"/>
                </a:solidFill>
                <a:latin typeface="Arial" panose="020B0604020202020204" pitchFamily="34" charset="0"/>
                <a:ea typeface="MS PGothic" panose="020B0600070205080204" pitchFamily="34" charset="-128"/>
                <a:sym typeface="Dancer-Book" pitchFamily="2" charset="0"/>
              </a:rPr>
              <a:t>)</a:t>
            </a:r>
          </a:p>
          <a:p>
            <a:pPr marL="0" indent="0" algn="ctr" defTabSz="642938">
              <a:lnSpc>
                <a:spcPct val="80000"/>
              </a:lnSpc>
              <a:buNone/>
            </a:pPr>
            <a:r>
              <a:rPr lang="lv-LV" altLang="lv-LV" sz="2300" b="1" dirty="0">
                <a:solidFill>
                  <a:srgbClr val="1F4E79"/>
                </a:solidFill>
                <a:latin typeface="Arial" panose="020B0604020202020204" pitchFamily="34" charset="0"/>
                <a:ea typeface="MS PGothic" panose="020B0600070205080204" pitchFamily="34" charset="-128"/>
                <a:sym typeface="Dancer-Book" pitchFamily="2" charset="0"/>
                <a:hlinkClick r:id="rId2"/>
              </a:rPr>
              <a:t>linards.deidulis@viaa.gov.lv</a:t>
            </a:r>
            <a:endParaRPr lang="lv-LV" altLang="lv-LV" sz="2300" dirty="0">
              <a:solidFill>
                <a:srgbClr val="1F4E79"/>
              </a:solidFill>
              <a:latin typeface="Arial" panose="020B0604020202020204" pitchFamily="34" charset="0"/>
              <a:ea typeface="MS PGothic" panose="020B0600070205080204" pitchFamily="34" charset="-128"/>
              <a:sym typeface="Dancer-Book" pitchFamily="2" charset="0"/>
            </a:endParaRPr>
          </a:p>
          <a:p>
            <a:pPr marL="0" indent="0">
              <a:buNone/>
            </a:pPr>
            <a:endParaRPr lang="lv-LV" dirty="0">
              <a:solidFill>
                <a:srgbClr val="1F4E79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2F07CBF-E164-8AD5-33CB-3870F33E6A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4557" y="2711932"/>
            <a:ext cx="5706740" cy="3864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6545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359DAE-BC72-486C-B1C7-574D3010E7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BE8960CF-C959-666B-83F0-1BB8C3E336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29590" y="365127"/>
            <a:ext cx="6385760" cy="944928"/>
          </a:xfrm>
        </p:spPr>
        <p:txBody>
          <a:bodyPr>
            <a:normAutofit fontScale="90000"/>
          </a:bodyPr>
          <a:lstStyle/>
          <a:p>
            <a:pPr algn="ctr"/>
            <a:r>
              <a:rPr lang="lv-LV" sz="4400" b="1" dirty="0">
                <a:solidFill>
                  <a:schemeClr val="accent1">
                    <a:lumMod val="50000"/>
                  </a:schemeClr>
                </a:solidFill>
                <a:latin typeface="+mn-lt"/>
                <a:ea typeface="MS PGothic" panose="020B0600070205080204" pitchFamily="34" charset="-128"/>
              </a:rPr>
              <a:t>Nordplus 2025 rokasgrāmata </a:t>
            </a:r>
          </a:p>
        </p:txBody>
      </p:sp>
      <p:sp>
        <p:nvSpPr>
          <p:cNvPr id="14" name="Rectangle 2">
            <a:extLst>
              <a:ext uri="{FF2B5EF4-FFF2-40B4-BE49-F238E27FC236}">
                <a16:creationId xmlns:a16="http://schemas.microsoft.com/office/drawing/2014/main" id="{DD4176C7-8E6D-E732-F2F3-C9BA0941F4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63965" y="3429000"/>
            <a:ext cx="1924036" cy="133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335213" indent="-49213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792413" indent="-49213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249613" indent="-49213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706813" indent="-49213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marL="0" indent="0">
              <a:lnSpc>
                <a:spcPct val="90000"/>
              </a:lnSpc>
            </a:pPr>
            <a:r>
              <a:rPr lang="lv-LV" altLang="lv-LV" sz="1800" dirty="0">
                <a:solidFill>
                  <a:srgbClr val="1F4E79"/>
                </a:solidFill>
                <a:latin typeface="Calibri" panose="020F0502020204030204" pitchFamily="34" charset="0"/>
              </a:rPr>
              <a:t> </a:t>
            </a:r>
            <a:r>
              <a:rPr lang="lv-LV" altLang="lv-LV" sz="1800" i="1" dirty="0">
                <a:solidFill>
                  <a:srgbClr val="1F4E79"/>
                </a:solidFill>
                <a:latin typeface="Calibri" panose="020F0502020204030204" pitchFamily="34" charset="0"/>
              </a:rPr>
              <a:t> </a:t>
            </a:r>
            <a:r>
              <a:rPr lang="lv-LV" altLang="lv-LV" sz="1800" dirty="0">
                <a:solidFill>
                  <a:srgbClr val="1F4E79"/>
                </a:solidFill>
                <a:latin typeface="Calibri" panose="020F0502020204030204" pitchFamily="34" charset="0"/>
              </a:rPr>
              <a:t>*.</a:t>
            </a:r>
            <a:r>
              <a:rPr lang="lv-LV" altLang="lv-LV" sz="1800" dirty="0" err="1">
                <a:solidFill>
                  <a:srgbClr val="1F4E79"/>
                </a:solidFill>
                <a:latin typeface="Calibri" panose="020F0502020204030204" pitchFamily="34" charset="0"/>
              </a:rPr>
              <a:t>pdf</a:t>
            </a:r>
            <a:r>
              <a:rPr lang="lv-LV" altLang="lv-LV" sz="1800" dirty="0">
                <a:solidFill>
                  <a:srgbClr val="1F4E79"/>
                </a:solidFill>
                <a:latin typeface="Calibri" panose="020F0502020204030204" pitchFamily="34" charset="0"/>
              </a:rPr>
              <a:t> formātā Jauniešu apakšprogrammas apraksts – no 7. līdz 14. lpp. </a:t>
            </a:r>
          </a:p>
        </p:txBody>
      </p:sp>
      <p:pic>
        <p:nvPicPr>
          <p:cNvPr id="4" name="Picture 3">
            <a:hlinkClick r:id="rId2"/>
            <a:extLst>
              <a:ext uri="{FF2B5EF4-FFF2-40B4-BE49-F238E27FC236}">
                <a16:creationId xmlns:a16="http://schemas.microsoft.com/office/drawing/2014/main" id="{DE8715F7-4C7D-86D7-BBC9-0F18B713C1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851" y="1869970"/>
            <a:ext cx="2921150" cy="408326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1EB12B4-3CF6-1BD6-9D31-019AF6591F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22470" y="1446620"/>
            <a:ext cx="3702240" cy="4743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0887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7703" y="365126"/>
            <a:ext cx="5667646" cy="1393336"/>
          </a:xfrm>
        </p:spPr>
        <p:txBody>
          <a:bodyPr>
            <a:normAutofit/>
          </a:bodyPr>
          <a:lstStyle/>
          <a:p>
            <a:pPr algn="ctr"/>
            <a:r>
              <a:rPr lang="lv-LV" sz="4400" b="1" dirty="0">
                <a:solidFill>
                  <a:schemeClr val="accent1">
                    <a:lumMod val="50000"/>
                  </a:schemeClr>
                </a:solidFill>
                <a:latin typeface="+mn-lt"/>
                <a:ea typeface="MS PGothic" panose="020B0600070205080204" pitchFamily="34" charset="-128"/>
              </a:rPr>
              <a:t>Jauniešu apakšprogramma: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9960" y="2850011"/>
            <a:ext cx="3073400" cy="2249528"/>
          </a:xfrm>
        </p:spPr>
        <p:txBody>
          <a:bodyPr>
            <a:normAutofit fontScale="62500" lnSpcReduction="20000"/>
          </a:bodyPr>
          <a:lstStyle/>
          <a:p>
            <a:pPr algn="just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lv-LV" sz="2600" dirty="0">
                <a:solidFill>
                  <a:schemeClr val="accent1">
                    <a:lumMod val="50000"/>
                  </a:schemeClr>
                </a:solidFill>
              </a:rPr>
              <a:t> Ar starptautiskas sadarbības palīdzību sniedz ieguldījumu Ziemeļu un Baltijas valstu  vispārējās un profesionālās izglītības iestāžu darba kvalitātes attīstībā.</a:t>
            </a:r>
          </a:p>
          <a:p>
            <a:pPr algn="just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lv-LV" sz="2600" dirty="0">
                <a:solidFill>
                  <a:schemeClr val="accent1">
                    <a:lumMod val="50000"/>
                  </a:schemeClr>
                </a:solidFill>
              </a:rPr>
              <a:t>Veicina projektu dalībnieku </a:t>
            </a:r>
            <a:r>
              <a:rPr lang="lv-LV" sz="2600" dirty="0" err="1">
                <a:solidFill>
                  <a:schemeClr val="accent1">
                    <a:lumMod val="50000"/>
                  </a:schemeClr>
                </a:solidFill>
              </a:rPr>
              <a:t>starpkultūru</a:t>
            </a:r>
            <a:r>
              <a:rPr lang="lv-LV" sz="2600" dirty="0">
                <a:solidFill>
                  <a:schemeClr val="accent1">
                    <a:lumMod val="50000"/>
                  </a:schemeClr>
                </a:solidFill>
              </a:rPr>
              <a:t> izpratnes un dalībnieku redzesloka paplašināšanos.  </a:t>
            </a:r>
            <a:endParaRPr lang="lv-LV" altLang="lv-LV" sz="26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E8D34D9D-98BF-F1D9-9627-AAEA197715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6386" y="5262542"/>
            <a:ext cx="2400548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335213" indent="-49213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792413" indent="-49213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249613" indent="-49213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706813" indent="-49213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marL="0" indent="0" algn="ctr">
              <a:lnSpc>
                <a:spcPct val="90000"/>
              </a:lnSpc>
            </a:pPr>
            <a:r>
              <a:rPr lang="lv-LV" altLang="lv-LV" sz="1800" dirty="0">
                <a:solidFill>
                  <a:srgbClr val="1F4E79"/>
                </a:solidFill>
                <a:latin typeface="Calibri" panose="020F0502020204030204" pitchFamily="34" charset="0"/>
              </a:rPr>
              <a:t> </a:t>
            </a:r>
            <a:r>
              <a:rPr lang="lv-LV" altLang="lv-LV" sz="1800" i="1" dirty="0">
                <a:solidFill>
                  <a:srgbClr val="1F4E79"/>
                </a:solidFill>
                <a:latin typeface="Calibri" panose="020F0502020204030204" pitchFamily="34" charset="0"/>
              </a:rPr>
              <a:t>Rokasgrāmata 2025</a:t>
            </a:r>
            <a:r>
              <a:rPr lang="lv-LV" altLang="lv-LV" sz="1800" dirty="0">
                <a:solidFill>
                  <a:srgbClr val="1F4E79"/>
                </a:solidFill>
                <a:latin typeface="Calibri" panose="020F0502020204030204" pitchFamily="34" charset="0"/>
              </a:rPr>
              <a:t>. , 7.lpp. 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D28E76A-758B-8406-3192-20F76F4232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9017" y="1758462"/>
            <a:ext cx="4845299" cy="4938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990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itle 1">
            <a:extLst>
              <a:ext uri="{FF2B5EF4-FFF2-40B4-BE49-F238E27FC236}">
                <a16:creationId xmlns:a16="http://schemas.microsoft.com/office/drawing/2014/main" id="{134D5A3A-D286-3B38-A4FF-A42D1C4E29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54150" y="63500"/>
            <a:ext cx="7920038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960" tIns="46800" rIns="93960" bIns="46800" anchor="ctr"/>
          <a:lstStyle>
            <a:lvl1pPr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335213" indent="-49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792413" indent="-49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249613" indent="-49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706813" indent="-49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 defTabSz="914400" eaLnBrk="1" hangingPunct="1">
              <a:lnSpc>
                <a:spcPct val="90000"/>
              </a:lnSpc>
            </a:pPr>
            <a:r>
              <a:rPr lang="lv-LV" altLang="ru-RU" sz="3000" b="1" dirty="0">
                <a:solidFill>
                  <a:srgbClr val="0B7D91"/>
                </a:solidFill>
                <a:latin typeface="Verdana" panose="020B0604030504040204" pitchFamily="34" charset="0"/>
              </a:rPr>
              <a:t>Jauniešu apakšprogrammas aptuvenais finansējums - 2023. – 2027 – ap 2,5 milj. </a:t>
            </a:r>
            <a:r>
              <a:rPr lang="lv-LV" altLang="ru-RU" sz="3000" b="1" dirty="0" err="1">
                <a:solidFill>
                  <a:srgbClr val="0B7D91"/>
                </a:solidFill>
                <a:latin typeface="Verdana" panose="020B0604030504040204" pitchFamily="34" charset="0"/>
              </a:rPr>
              <a:t>euro</a:t>
            </a:r>
            <a:r>
              <a:rPr lang="lv-LV" altLang="ru-RU" sz="3000" b="1" dirty="0">
                <a:solidFill>
                  <a:srgbClr val="0B7D91"/>
                </a:solidFill>
                <a:latin typeface="Verdana" panose="020B0604030504040204" pitchFamily="34" charset="0"/>
              </a:rPr>
              <a:t> gadā 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D6C85EC8-D982-4C4D-61A6-18E4E237E51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63019409"/>
              </p:ext>
            </p:extLst>
          </p:nvPr>
        </p:nvGraphicFramePr>
        <p:xfrm>
          <a:off x="0" y="1572322"/>
          <a:ext cx="9144000" cy="51072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>
            <a:extLst>
              <a:ext uri="{FF2B5EF4-FFF2-40B4-BE49-F238E27FC236}">
                <a16:creationId xmlns:a16="http://schemas.microsoft.com/office/drawing/2014/main" id="{A2CA1D2B-E94F-9777-6294-C96F69D800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7825" y="365125"/>
            <a:ext cx="6754813" cy="512763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lv-LV" altLang="lv-LV" sz="2500" b="1" dirty="0">
                <a:solidFill>
                  <a:srgbClr val="0B7D9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Nordplus jauniešu apakšprogrammas vadība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AA1D05-8E8D-B97F-F9A9-51A23DC70A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749" y="1116013"/>
            <a:ext cx="7211726" cy="2132012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lnSpc>
                <a:spcPct val="80000"/>
              </a:lnSpc>
              <a:buNone/>
              <a:defRPr/>
            </a:pPr>
            <a:r>
              <a:rPr lang="lv-LV" altLang="lv-LV" b="1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 Jauniešu programmas galvenais administrators </a:t>
            </a:r>
            <a:endParaRPr lang="lv-LV" altLang="lv-LV" dirty="0">
              <a:solidFill>
                <a:srgbClr val="002060"/>
              </a:solidFill>
              <a:latin typeface="Calibri" panose="020F0502020204030204" pitchFamily="34" charset="0"/>
              <a:ea typeface="MS PGothic" panose="020B0600070205080204" pitchFamily="34" charset="-128"/>
            </a:endParaRPr>
          </a:p>
          <a:p>
            <a:pPr marL="0" indent="0" algn="ctr">
              <a:buNone/>
              <a:defRPr/>
            </a:pPr>
            <a:r>
              <a:rPr lang="en-US" b="1" dirty="0">
                <a:solidFill>
                  <a:srgbClr val="002060"/>
                </a:solidFill>
              </a:rPr>
              <a:t>Swedish Council for Higher Education </a:t>
            </a:r>
            <a:r>
              <a:rPr lang="lv-LV" b="1" dirty="0">
                <a:solidFill>
                  <a:srgbClr val="002060"/>
                </a:solidFill>
              </a:rPr>
              <a:t>(</a:t>
            </a:r>
            <a:r>
              <a:rPr lang="lv-LV" b="1" i="1" dirty="0" err="1">
                <a:solidFill>
                  <a:srgbClr val="002060"/>
                </a:solidFill>
              </a:rPr>
              <a:t>Universitets</a:t>
            </a:r>
            <a:r>
              <a:rPr lang="lv-LV" b="1" i="1" dirty="0">
                <a:solidFill>
                  <a:srgbClr val="002060"/>
                </a:solidFill>
              </a:rPr>
              <a:t>- </a:t>
            </a:r>
            <a:r>
              <a:rPr lang="lv-LV" b="1" i="1" dirty="0" err="1">
                <a:solidFill>
                  <a:srgbClr val="002060"/>
                </a:solidFill>
              </a:rPr>
              <a:t>och</a:t>
            </a:r>
            <a:r>
              <a:rPr lang="lv-LV" b="1" i="1" dirty="0">
                <a:solidFill>
                  <a:srgbClr val="002060"/>
                </a:solidFill>
              </a:rPr>
              <a:t> </a:t>
            </a:r>
            <a:r>
              <a:rPr lang="lv-LV" b="1" i="1" dirty="0" err="1">
                <a:solidFill>
                  <a:srgbClr val="002060"/>
                </a:solidFill>
              </a:rPr>
              <a:t>Högskolerådet</a:t>
            </a:r>
            <a:r>
              <a:rPr lang="lv-LV" b="1" i="1" dirty="0">
                <a:solidFill>
                  <a:srgbClr val="002060"/>
                </a:solidFill>
              </a:rPr>
              <a:t> – </a:t>
            </a:r>
            <a:r>
              <a:rPr lang="lv-LV" b="1" dirty="0">
                <a:solidFill>
                  <a:srgbClr val="002060"/>
                </a:solidFill>
              </a:rPr>
              <a:t>UHR )</a:t>
            </a:r>
            <a:endParaRPr lang="en-US" b="1" dirty="0">
              <a:solidFill>
                <a:srgbClr val="002060"/>
              </a:solidFill>
            </a:endParaRPr>
          </a:p>
          <a:p>
            <a:pPr marL="0" indent="0" algn="ctr">
              <a:buNone/>
              <a:defRPr/>
            </a:pPr>
            <a:r>
              <a:rPr lang="en-US" sz="2400" dirty="0">
                <a:hlinkClick r:id="rId3"/>
              </a:rPr>
              <a:t>www.utbyten.se</a:t>
            </a:r>
            <a:r>
              <a:rPr lang="en-US" sz="2400" dirty="0"/>
              <a:t> </a:t>
            </a:r>
            <a:endParaRPr lang="lv-LV" sz="2400" dirty="0"/>
          </a:p>
          <a:p>
            <a:pPr marL="0" indent="0" algn="ctr">
              <a:buNone/>
              <a:defRPr/>
            </a:pPr>
            <a:r>
              <a:rPr lang="en-US" sz="2400" dirty="0"/>
              <a:t>E-p</a:t>
            </a:r>
            <a:r>
              <a:rPr lang="lv-LV" sz="2400" dirty="0" err="1"/>
              <a:t>asts</a:t>
            </a:r>
            <a:r>
              <a:rPr lang="en-US" sz="2400" dirty="0"/>
              <a:t>:</a:t>
            </a:r>
            <a:r>
              <a:rPr lang="lv-LV" sz="2400" dirty="0"/>
              <a:t>	</a:t>
            </a:r>
            <a:r>
              <a:rPr lang="en-US" sz="2400" dirty="0">
                <a:hlinkClick r:id="rId4"/>
              </a:rPr>
              <a:t>nordplus@uhr.se</a:t>
            </a:r>
            <a:r>
              <a:rPr lang="lv-LV" sz="2400" dirty="0"/>
              <a:t> </a:t>
            </a:r>
          </a:p>
          <a:p>
            <a:pPr marL="0" indent="0" algn="ctr">
              <a:buNone/>
              <a:defRPr/>
            </a:pPr>
            <a:r>
              <a:rPr lang="lv-LV" sz="2400" dirty="0"/>
              <a:t>No 2025. gada janvāra šī organizācija arī būs visas Nordplus programmas koordinators. </a:t>
            </a:r>
          </a:p>
          <a:p>
            <a:pPr marL="1162050">
              <a:defRPr/>
            </a:pPr>
            <a:endParaRPr lang="lv-LV" sz="2400" dirty="0"/>
          </a:p>
          <a:p>
            <a:pPr marL="1162050">
              <a:defRPr/>
            </a:pPr>
            <a:endParaRPr lang="lv-LV" altLang="lv-LV" dirty="0">
              <a:latin typeface="Calibri" panose="020F0502020204030204" pitchFamily="34" charset="0"/>
              <a:ea typeface="MS PGothic" panose="020B0600070205080204" pitchFamily="34" charset="-128"/>
            </a:endParaRPr>
          </a:p>
        </p:txBody>
      </p:sp>
      <p:pic>
        <p:nvPicPr>
          <p:cNvPr id="56324" name="Picture 3">
            <a:hlinkClick r:id="rId3"/>
            <a:extLst>
              <a:ext uri="{FF2B5EF4-FFF2-40B4-BE49-F238E27FC236}">
                <a16:creationId xmlns:a16="http://schemas.microsoft.com/office/drawing/2014/main" id="{F64AEBA2-CD2A-849C-0A66-9ADF259C7D1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905"/>
          <a:stretch>
            <a:fillRect/>
          </a:stretch>
        </p:blipFill>
        <p:spPr bwMode="auto">
          <a:xfrm>
            <a:off x="2781300" y="3248025"/>
            <a:ext cx="5924550" cy="298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Content Placeholder 2">
            <a:extLst>
              <a:ext uri="{FF2B5EF4-FFF2-40B4-BE49-F238E27FC236}">
                <a16:creationId xmlns:a16="http://schemas.microsoft.com/office/drawing/2014/main" id="{66AC8E5D-5670-0C1D-97D6-BF9714777C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39817" y="1329463"/>
            <a:ext cx="7088092" cy="3538538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lv-LV" altLang="lv-LV" sz="2200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Jauniešu </a:t>
            </a:r>
            <a:r>
              <a:rPr lang="lv-LV" altLang="lv-LV" sz="2200" dirty="0" err="1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apakšrogrammas</a:t>
            </a:r>
            <a:r>
              <a:rPr lang="lv-LV" altLang="lv-LV" sz="2200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 administratora - </a:t>
            </a:r>
            <a:r>
              <a:rPr lang="lv-LV" altLang="lv-LV" sz="2200" b="1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Zviedrijas augstākās izglītības padomes </a:t>
            </a:r>
            <a:r>
              <a:rPr lang="lv-LV" altLang="lv-LV" sz="2200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galvenās funkcijas:</a:t>
            </a:r>
          </a:p>
          <a:p>
            <a:pPr>
              <a:lnSpc>
                <a:spcPct val="90000"/>
              </a:lnSpc>
              <a:buFontTx/>
              <a:buChar char="-"/>
            </a:pPr>
            <a:r>
              <a:rPr lang="lv-LV" altLang="lv-LV" sz="2200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Projektu pieteikumu vērtēšana un apstiprināšana; </a:t>
            </a:r>
          </a:p>
          <a:p>
            <a:pPr>
              <a:lnSpc>
                <a:spcPct val="90000"/>
              </a:lnSpc>
              <a:buFontTx/>
              <a:buChar char="-"/>
            </a:pPr>
            <a:r>
              <a:rPr lang="lv-LV" altLang="lv-LV" sz="2200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Līgumu slēgšana ar apstiprinātajiem projektiem;</a:t>
            </a:r>
          </a:p>
          <a:p>
            <a:pPr>
              <a:lnSpc>
                <a:spcPct val="90000"/>
              </a:lnSpc>
              <a:buFontTx/>
              <a:buChar char="-"/>
            </a:pPr>
            <a:r>
              <a:rPr lang="lv-LV" altLang="lv-LV" sz="2200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Finansējuma paskaitīšana saskaņā ar noslēgto līgumu;</a:t>
            </a:r>
          </a:p>
          <a:p>
            <a:pPr>
              <a:lnSpc>
                <a:spcPct val="90000"/>
              </a:lnSpc>
              <a:buFontTx/>
              <a:buChar char="-"/>
            </a:pPr>
            <a:r>
              <a:rPr lang="lv-LV" altLang="lv-LV" sz="2200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Gala atskaišu (projektiem, kuri pārsniedz 15 mēnešus – arī </a:t>
            </a:r>
            <a:r>
              <a:rPr lang="lv-LV" altLang="lv-LV" sz="2200" dirty="0" err="1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starpatskaišu</a:t>
            </a:r>
            <a:r>
              <a:rPr lang="lv-LV" altLang="lv-LV" sz="2200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) izvērtēšana un apstiprināšana;</a:t>
            </a:r>
          </a:p>
          <a:p>
            <a:pPr>
              <a:lnSpc>
                <a:spcPct val="90000"/>
              </a:lnSpc>
            </a:pPr>
            <a:r>
              <a:rPr lang="lv-LV" altLang="lv-LV" sz="2200" b="1" dirty="0">
                <a:solidFill>
                  <a:srgbClr val="002060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! Var organizēt projektu pārbaudes un finanšu auditu, tai skaitā 5 gadu laikā pēc projekta noslēguma. </a:t>
            </a:r>
          </a:p>
        </p:txBody>
      </p:sp>
      <p:sp>
        <p:nvSpPr>
          <p:cNvPr id="58371" name="Title 1">
            <a:extLst>
              <a:ext uri="{FF2B5EF4-FFF2-40B4-BE49-F238E27FC236}">
                <a16:creationId xmlns:a16="http://schemas.microsoft.com/office/drawing/2014/main" id="{D0446D04-B2F8-4411-2270-5C632341EA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0200" y="381000"/>
            <a:ext cx="7543800" cy="606425"/>
          </a:xfrm>
        </p:spPr>
        <p:txBody>
          <a:bodyPr>
            <a:normAutofit/>
          </a:bodyPr>
          <a:lstStyle/>
          <a:p>
            <a:r>
              <a:rPr lang="lv-LV" altLang="lv-LV" sz="2500" b="1" dirty="0">
                <a:solidFill>
                  <a:srgbClr val="0B7D9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 Nordplus jauniešu programmas vadība</a:t>
            </a:r>
          </a:p>
        </p:txBody>
      </p:sp>
      <p:pic>
        <p:nvPicPr>
          <p:cNvPr id="58372" name="Picture 1">
            <a:hlinkClick r:id="rId2"/>
            <a:extLst>
              <a:ext uri="{FF2B5EF4-FFF2-40B4-BE49-F238E27FC236}">
                <a16:creationId xmlns:a16="http://schemas.microsoft.com/office/drawing/2014/main" id="{627E5A5B-F1DA-B4B0-A1A0-ADAA728932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5740" y="4868001"/>
            <a:ext cx="3904217" cy="2115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23495</TotalTime>
  <Words>2054</Words>
  <Application>Microsoft Office PowerPoint</Application>
  <PresentationFormat>On-screen Show (4:3)</PresentationFormat>
  <Paragraphs>215</Paragraphs>
  <Slides>40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9" baseType="lpstr">
      <vt:lpstr>MS PGothic</vt:lpstr>
      <vt:lpstr>Arial</vt:lpstr>
      <vt:lpstr>Calibri</vt:lpstr>
      <vt:lpstr>Calibri Light</vt:lpstr>
      <vt:lpstr>RobustaTLPro-Medium</vt:lpstr>
      <vt:lpstr>Times New Roman</vt:lpstr>
      <vt:lpstr>Verdana</vt:lpstr>
      <vt:lpstr>Wingdings</vt:lpstr>
      <vt:lpstr>Office Theme</vt:lpstr>
      <vt:lpstr>Nordplus Jauniešu apakšprogramma – 2025. gada projektu konkurss</vt:lpstr>
      <vt:lpstr>PowerPoint Presentation</vt:lpstr>
      <vt:lpstr> </vt:lpstr>
      <vt:lpstr>Nordplus 2025 rokasgrāmata – galvenais dokuments projektu sagatavotājiem  </vt:lpstr>
      <vt:lpstr>Nordplus 2025 rokasgrāmata </vt:lpstr>
      <vt:lpstr>Jauniešu apakšprogramma:</vt:lpstr>
      <vt:lpstr>PowerPoint Presentation</vt:lpstr>
      <vt:lpstr> Nordplus jauniešu apakšprogrammas vadība</vt:lpstr>
      <vt:lpstr>  Nordplus jauniešu programmas vadība</vt:lpstr>
      <vt:lpstr>Projektu veidi Jauniešu apakšprogrammā</vt:lpstr>
      <vt:lpstr>Jauniešu apakšprogramma</vt:lpstr>
      <vt:lpstr>Koordinatori un partneri (1)</vt:lpstr>
      <vt:lpstr>Koordinatori un partneri (2) </vt:lpstr>
      <vt:lpstr>Jauniešu apakšprogrammā</vt:lpstr>
      <vt:lpstr>I Mobilitāšu projekti</vt:lpstr>
      <vt:lpstr>Kopš 2024. gada ir jauns mobilitātes projektu veids – studiju vizītes</vt:lpstr>
      <vt:lpstr>I Mobilitāšu projekti</vt:lpstr>
      <vt:lpstr>I Mobilitāšu projekti</vt:lpstr>
      <vt:lpstr>I Mobilitāšu finansējums (1)</vt:lpstr>
      <vt:lpstr>Mobilitāšu finansējums (2)</vt:lpstr>
      <vt:lpstr>Mobilitāšu finansējums (3)</vt:lpstr>
      <vt:lpstr>Mobilitāšu finansējums (4)</vt:lpstr>
      <vt:lpstr>PowerPoint Presentation</vt:lpstr>
      <vt:lpstr>PowerPoint Presentation</vt:lpstr>
      <vt:lpstr>PowerPoint Presentation</vt:lpstr>
      <vt:lpstr>II Attīstības projekti  un sadarbības tīkli</vt:lpstr>
      <vt:lpstr>II Attīstības projekti un sadarbības tīkli </vt:lpstr>
      <vt:lpstr>PowerPoint Presentation</vt:lpstr>
      <vt:lpstr>  II Attīstības projektu veids - sadarbības tīkli  </vt:lpstr>
      <vt:lpstr>I Attīstības projektu  finansējums (1)</vt:lpstr>
      <vt:lpstr>Attīstības projektu  finansējums (2)</vt:lpstr>
      <vt:lpstr>Attīstības projektu  finansējums (1)</vt:lpstr>
      <vt:lpstr>Attīstības projektu  finansējums (3)</vt:lpstr>
      <vt:lpstr>Finansējums – kopējie jautājumi</vt:lpstr>
      <vt:lpstr>Finansējums – kopējie jautājumi</vt:lpstr>
      <vt:lpstr>Finansējums – kopējie jautājumi</vt:lpstr>
      <vt:lpstr>Jau projekta sagatavošanas posmā jāparedz</vt:lpstr>
      <vt:lpstr>PowerPoint Presentation</vt:lpstr>
      <vt:lpstr>Informācijas avoti</vt:lpstr>
      <vt:lpstr>Konsultācijas</vt:lpstr>
    </vt:vector>
  </TitlesOfParts>
  <Company>VIAA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Dace Kosa</dc:creator>
  <cp:lastModifiedBy>Linards Deidulis</cp:lastModifiedBy>
  <cp:revision>233</cp:revision>
  <cp:lastPrinted>2020-12-09T08:14:22Z</cp:lastPrinted>
  <dcterms:created xsi:type="dcterms:W3CDTF">2017-03-17T07:53:29Z</dcterms:created>
  <dcterms:modified xsi:type="dcterms:W3CDTF">2024-11-06T17:08:53Z</dcterms:modified>
</cp:coreProperties>
</file>