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  <p:sldMasterId id="2147483676" r:id="rId5"/>
    <p:sldMasterId id="2147483672" r:id="rId6"/>
    <p:sldMasterId id="2147483673" r:id="rId7"/>
    <p:sldMasterId id="2147483674" r:id="rId8"/>
    <p:sldMasterId id="2147483675" r:id="rId9"/>
  </p:sldMasterIdLst>
  <p:sldIdLst>
    <p:sldId id="262" r:id="rId10"/>
    <p:sldId id="256" r:id="rId11"/>
    <p:sldId id="257" r:id="rId12"/>
    <p:sldId id="258" r:id="rId13"/>
    <p:sldId id="259" r:id="rId14"/>
    <p:sldId id="260" r:id="rId15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4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>
      <p:cViewPr>
        <p:scale>
          <a:sx n="110" d="100"/>
          <a:sy n="110" d="100"/>
        </p:scale>
        <p:origin x="1500" y="-2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759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24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7F74-9DA8-AAB5-15AE-A715E32A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9913"/>
            <a:ext cx="6521450" cy="20653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2561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E5114-7807-BD59-B49B-3DA8D172D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9913"/>
            <a:ext cx="6521450" cy="20653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454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7FFD4-EED3-F3E3-4191-BC3A4005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9913"/>
            <a:ext cx="6521450" cy="20653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102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2DE17-3632-95C4-ABAE-C3BB8340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9913"/>
            <a:ext cx="6521450" cy="20653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145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90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3BFA25-1A63-F362-5FE8-040538EA64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02"/>
            <a:ext cx="7559675" cy="1069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1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oster of a game&#10;&#10;Description automatically generated with medium confidence">
            <a:extLst>
              <a:ext uri="{FF2B5EF4-FFF2-40B4-BE49-F238E27FC236}">
                <a16:creationId xmlns:a16="http://schemas.microsoft.com/office/drawing/2014/main" id="{D4D3B11C-4CFD-B4B5-B4AF-D8801E737F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"/>
            <a:ext cx="7559675" cy="106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0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artoon&#10;&#10;Description automatically generated">
            <a:extLst>
              <a:ext uri="{FF2B5EF4-FFF2-40B4-BE49-F238E27FC236}">
                <a16:creationId xmlns:a16="http://schemas.microsoft.com/office/drawing/2014/main" id="{09C5FF67-688A-AC55-979D-E64480EE96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"/>
            <a:ext cx="7559675" cy="106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7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artoon&#10;&#10;Description automatically generated">
            <a:extLst>
              <a:ext uri="{FF2B5EF4-FFF2-40B4-BE49-F238E27FC236}">
                <a16:creationId xmlns:a16="http://schemas.microsoft.com/office/drawing/2014/main" id="{75C13258-BE32-B8A3-AE55-3C44B864E6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"/>
            <a:ext cx="7559675" cy="106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6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61ED2FC3-B91F-948B-EBB6-A4DC7F7A83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"/>
            <a:ext cx="7559675" cy="106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9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file:///U:\TOOLS\LOGO\EC%20+%20Education%20and%20Training%20Line%20Color_Logo_horizontal\png\el.png" TargetMode="Externa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file:///U:\TOOLS\LOGO\EC%20+%20Education%20and%20Training%20Line%20Color_Logo_horizontal\png\pt.png" TargetMode="External"/><Relationship Id="rId21" Type="http://schemas.openxmlformats.org/officeDocument/2006/relationships/image" Target="file:///U:\TOOLS\LOGO\EC%20+%20Education%20and%20Training%20Line%20Color_Logo_horizontal\png\fr.png" TargetMode="External"/><Relationship Id="rId34" Type="http://schemas.openxmlformats.org/officeDocument/2006/relationships/image" Target="../media/image22.png"/><Relationship Id="rId42" Type="http://schemas.openxmlformats.org/officeDocument/2006/relationships/image" Target="../media/image26.png"/><Relationship Id="rId47" Type="http://schemas.openxmlformats.org/officeDocument/2006/relationships/image" Target="file:///U:\TOOLS\LOGO\EC%20+%20Education%20and%20Training%20Line%20Color_Logo_horizontal\png\sv.png" TargetMode="External"/><Relationship Id="rId7" Type="http://schemas.openxmlformats.org/officeDocument/2006/relationships/image" Target="file:///U:\TOOLS\LOGO\EC%20+%20Education%20and%20Training%20Line%20Color_Logo_horizontal\png\cs.png" TargetMode="External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9" Type="http://schemas.openxmlformats.org/officeDocument/2006/relationships/image" Target="file:///U:\TOOLS\LOGO\EC%20+%20Education%20and%20Training%20Line%20Color_Logo_horizontal\png\lt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file:///U:\TOOLS\LOGO\EC%20+%20Education%20and%20Training%20Line%20Color_Logo_horizontal\png\de.png" TargetMode="External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file:///U:\TOOLS\LOGO\EC%20+%20Education%20and%20Training%20Line%20Color_Logo_horizontal\png\pl.png" TargetMode="External"/><Relationship Id="rId40" Type="http://schemas.openxmlformats.org/officeDocument/2006/relationships/image" Target="../media/image25.png"/><Relationship Id="rId45" Type="http://schemas.openxmlformats.org/officeDocument/2006/relationships/image" Target="file:///U:\TOOLS\LOGO\EC%20+%20Education%20and%20Training%20Line%20Color_Logo_horizontal\png\sl.png" TargetMode="External"/><Relationship Id="rId5" Type="http://schemas.openxmlformats.org/officeDocument/2006/relationships/image" Target="file:///U:\TOOLS\LOGO\EC%20+%20Education%20and%20Training%20Line%20Color_Logo_horizontal\png\cr.png" TargetMode="External"/><Relationship Id="rId15" Type="http://schemas.openxmlformats.org/officeDocument/2006/relationships/image" Target="file:///U:\TOOLS\LOGO\EC%20+%20Education%20and%20Training%20Line%20Color_Logo_horizontal\png\en.png" TargetMode="External"/><Relationship Id="rId23" Type="http://schemas.openxmlformats.org/officeDocument/2006/relationships/image" Target="file:///U:\TOOLS\LOGO\EC%20+%20Education%20and%20Training%20Line%20Color_Logo_horizontal\png\ga.png" TargetMode="External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file:///U:\TOOLS\LOGO\EC%20+%20Education%20and%20Training%20Line%20Color_Logo_horizontal\png\fi.png" TargetMode="External"/><Relationship Id="rId31" Type="http://schemas.openxmlformats.org/officeDocument/2006/relationships/image" Target="file:///U:\TOOLS\LOGO\EC%20+%20Education%20and%20Training%20Line%20Color_Logo_horizontal\png\lv.png" TargetMode="External"/><Relationship Id="rId44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file:///U:\TOOLS\LOGO\EC%20+%20Education%20and%20Training%20Line%20Color_Logo_horizontal\png\da.png" TargetMode="External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file:///U:\TOOLS\LOGO\EC%20+%20Education%20and%20Training%20Line%20Color_Logo_horizontal\png\it.png" TargetMode="External"/><Relationship Id="rId30" Type="http://schemas.openxmlformats.org/officeDocument/2006/relationships/image" Target="../media/image20.png"/><Relationship Id="rId35" Type="http://schemas.openxmlformats.org/officeDocument/2006/relationships/image" Target="file:///U:\TOOLS\LOGO\EC%20+%20Education%20and%20Training%20Line%20Color_Logo_horizontal\png\nl.png" TargetMode="External"/><Relationship Id="rId43" Type="http://schemas.openxmlformats.org/officeDocument/2006/relationships/image" Target="file:///U:\TOOLS\LOGO\EC%20+%20Education%20and%20Training%20Line%20Color_Logo_horizontal\png\sk.png" TargetMode="External"/><Relationship Id="rId8" Type="http://schemas.openxmlformats.org/officeDocument/2006/relationships/image" Target="../media/image9.png"/><Relationship Id="rId3" Type="http://schemas.openxmlformats.org/officeDocument/2006/relationships/image" Target="file:///U:\TOOLS\LOGO\EC%20+%20Education%20and%20Training%20Line%20Color_Logo_horizontal\png\bg.png" TargetMode="External"/><Relationship Id="rId12" Type="http://schemas.openxmlformats.org/officeDocument/2006/relationships/image" Target="../media/image11.png"/><Relationship Id="rId17" Type="http://schemas.openxmlformats.org/officeDocument/2006/relationships/image" Target="file:///U:\TOOLS\LOGO\EC%20+%20Education%20and%20Training%20Line%20Color_Logo_horizontal\png\es.png" TargetMode="External"/><Relationship Id="rId25" Type="http://schemas.openxmlformats.org/officeDocument/2006/relationships/image" Target="file:///U:\TOOLS\LOGO\EC%20+%20Education%20and%20Training%20Line%20Color_Logo_horizontal\png\hu.png" TargetMode="External"/><Relationship Id="rId33" Type="http://schemas.openxmlformats.org/officeDocument/2006/relationships/image" Target="file:///U:\TOOLS\LOGO\EC%20+%20Education%20and%20Training%20Line%20Color_Logo_horizontal\png\mt.png" TargetMode="External"/><Relationship Id="rId38" Type="http://schemas.openxmlformats.org/officeDocument/2006/relationships/image" Target="../media/image24.png"/><Relationship Id="rId46" Type="http://schemas.openxmlformats.org/officeDocument/2006/relationships/image" Target="../media/image28.png"/><Relationship Id="rId20" Type="http://schemas.openxmlformats.org/officeDocument/2006/relationships/image" Target="../media/image15.png"/><Relationship Id="rId41" Type="http://schemas.openxmlformats.org/officeDocument/2006/relationships/image" Target="file:///U:\TOOLS\LOGO\EC%20+%20Education%20and%20Training%20Line%20Color_Logo_horizontal\png\ro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eur-lex.europa.eu/legal-content/EN/TXT/?uri=uriserv:OJ.C_.2019.189.01.0004.01.ENG&amp;toc=OJ:C:2019:189:TO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file:///U:\TOOLS\LOGO\EC%20+%20Education%20and%20Training%20Line%20Color_Logo_horizontal\png\en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U:\TOOLS\LOGO\EC%20+%20Education%20and%20Training%20Line%20Color_Logo_horizontal\png\en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U:\TOOLS\LOGO\EC%20+%20Education%20and%20Training%20Line%20Color_Logo_horizontal\png\en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U:\TOOLS\LOGO\EC%20+%20Education%20and%20Training%20Line%20Color_Logo_horizontal\png\en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U:\TOOLS\LOGO\EC%20+%20Education%20and%20Training%20Line%20Color_Logo_horizontal\png\en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uropa.eu/!xkBMk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1522D386-A78B-E6D3-99C8-C9B54F93EE7B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0" y="2748866"/>
            <a:ext cx="1642550" cy="432000"/>
          </a:xfrm>
          <a:prstGeom prst="rect">
            <a:avLst/>
          </a:prstGeom>
        </p:spPr>
      </p:pic>
      <p:pic>
        <p:nvPicPr>
          <p:cNvPr id="5" name="Picture 4" descr="A logo with a blue square and grey square&#10;&#10;Description automatically generated with medium confidence">
            <a:extLst>
              <a:ext uri="{FF2B5EF4-FFF2-40B4-BE49-F238E27FC236}">
                <a16:creationId xmlns:a16="http://schemas.microsoft.com/office/drawing/2014/main" id="{DD54A8B5-EA8D-4576-2E8C-A7577A360B14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49" y="2605552"/>
            <a:ext cx="1385689" cy="432000"/>
          </a:xfrm>
          <a:prstGeom prst="rect">
            <a:avLst/>
          </a:prstGeom>
        </p:spPr>
      </p:pic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CA1F8A7-764A-442E-24D9-4DDB8B5DA273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" y="3431637"/>
            <a:ext cx="1489055" cy="43200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3AC56DCE-0CC7-5CCA-EDFA-DACC0AAFCFCA}"/>
              </a:ext>
            </a:extLst>
          </p:cNvPr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81" y="3464679"/>
            <a:ext cx="1720088" cy="432000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7A214652-7D37-974B-E332-96A0EAF5D22F}"/>
              </a:ext>
            </a:extLst>
          </p:cNvPr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50" y="3295703"/>
            <a:ext cx="1648879" cy="432000"/>
          </a:xfrm>
          <a:prstGeom prst="rect">
            <a:avLst/>
          </a:prstGeom>
        </p:spPr>
      </p:pic>
      <p:pic>
        <p:nvPicPr>
          <p:cNvPr id="19" name="Picture 1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94EDA61-1A55-794B-B5AE-10E5D6225695}"/>
              </a:ext>
            </a:extLst>
          </p:cNvPr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80" y="4083518"/>
            <a:ext cx="1505226" cy="432000"/>
          </a:xfrm>
          <a:prstGeom prst="rect">
            <a:avLst/>
          </a:prstGeom>
        </p:spPr>
      </p:pic>
      <p:pic>
        <p:nvPicPr>
          <p:cNvPr id="23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3C94123B-C29F-2BDF-3201-EE8A2947F271}"/>
              </a:ext>
            </a:extLst>
          </p:cNvPr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0" y="4042270"/>
            <a:ext cx="1647297" cy="432000"/>
          </a:xfrm>
          <a:prstGeom prst="rect">
            <a:avLst/>
          </a:prstGeom>
        </p:spPr>
      </p:pic>
      <p:pic>
        <p:nvPicPr>
          <p:cNvPr id="27" name="Picture 26" descr="A logo with a blue square and white lines&#10;&#10;Description automatically generated">
            <a:extLst>
              <a:ext uri="{FF2B5EF4-FFF2-40B4-BE49-F238E27FC236}">
                <a16:creationId xmlns:a16="http://schemas.microsoft.com/office/drawing/2014/main" id="{EA55ADCF-D43B-2CB2-68A2-B24DFBCEE7D2}"/>
              </a:ext>
            </a:extLst>
          </p:cNvPr>
          <p:cNvPicPr>
            <a:picLocks noChangeAspect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49" y="4107072"/>
            <a:ext cx="1413408" cy="432000"/>
          </a:xfrm>
          <a:prstGeom prst="rect">
            <a:avLst/>
          </a:prstGeom>
        </p:spPr>
      </p:pic>
      <p:pic>
        <p:nvPicPr>
          <p:cNvPr id="31" name="Picture 30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E04D151-1714-0D37-C875-69FBBBA2EDEA}"/>
              </a:ext>
            </a:extLst>
          </p:cNvPr>
          <p:cNvPicPr>
            <a:picLocks noChangeAspect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50" y="4873899"/>
            <a:ext cx="1503297" cy="432000"/>
          </a:xfrm>
          <a:prstGeom prst="rect">
            <a:avLst/>
          </a:prstGeom>
        </p:spPr>
      </p:pic>
      <p:pic>
        <p:nvPicPr>
          <p:cNvPr id="35" name="Picture 34" descr="A logo with white lines on a black background&#10;&#10;Description automatically generated">
            <a:extLst>
              <a:ext uri="{FF2B5EF4-FFF2-40B4-BE49-F238E27FC236}">
                <a16:creationId xmlns:a16="http://schemas.microsoft.com/office/drawing/2014/main" id="{50A1A4B4-E928-7CA7-C264-9474889115CD}"/>
              </a:ext>
            </a:extLst>
          </p:cNvPr>
          <p:cNvPicPr>
            <a:picLocks noChangeAspect="1"/>
          </p:cNvPicPr>
          <p:nvPr/>
        </p:nvPicPr>
        <p:blipFill>
          <a:blip r:embed="rId20" r:link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80" y="4981230"/>
            <a:ext cx="1566942" cy="432000"/>
          </a:xfrm>
          <a:prstGeom prst="rect">
            <a:avLst/>
          </a:prstGeom>
        </p:spPr>
      </p:pic>
      <p:pic>
        <p:nvPicPr>
          <p:cNvPr id="39" name="Picture 38" descr="A black and white logo&#10;&#10;Description automatically generated">
            <a:extLst>
              <a:ext uri="{FF2B5EF4-FFF2-40B4-BE49-F238E27FC236}">
                <a16:creationId xmlns:a16="http://schemas.microsoft.com/office/drawing/2014/main" id="{0D6F721B-A305-ECE2-B24F-19FEEC67682B}"/>
              </a:ext>
            </a:extLst>
          </p:cNvPr>
          <p:cNvPicPr>
            <a:picLocks noChangeAspect="1"/>
          </p:cNvPicPr>
          <p:nvPr/>
        </p:nvPicPr>
        <p:blipFill>
          <a:blip r:embed="rId22" r:link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0" y="4929213"/>
            <a:ext cx="1609087" cy="432000"/>
          </a:xfrm>
          <a:prstGeom prst="rect">
            <a:avLst/>
          </a:prstGeom>
        </p:spPr>
      </p:pic>
      <p:pic>
        <p:nvPicPr>
          <p:cNvPr id="43" name="Picture 4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C592673-08E1-01FF-4810-0AC2E7D4EE26}"/>
              </a:ext>
            </a:extLst>
          </p:cNvPr>
          <p:cNvPicPr>
            <a:picLocks noChangeAspect="1"/>
          </p:cNvPicPr>
          <p:nvPr/>
        </p:nvPicPr>
        <p:blipFill>
          <a:blip r:embed="rId24" r:link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49" y="5682220"/>
            <a:ext cx="1425000" cy="432000"/>
          </a:xfrm>
          <a:prstGeom prst="rect">
            <a:avLst/>
          </a:prstGeom>
        </p:spPr>
      </p:pic>
      <p:pic>
        <p:nvPicPr>
          <p:cNvPr id="47" name="Picture 46" descr="A black and white logo&#10;&#10;Description automatically generated">
            <a:extLst>
              <a:ext uri="{FF2B5EF4-FFF2-40B4-BE49-F238E27FC236}">
                <a16:creationId xmlns:a16="http://schemas.microsoft.com/office/drawing/2014/main" id="{8C6C0A9A-F021-409B-D8A6-379F2772E5F4}"/>
              </a:ext>
            </a:extLst>
          </p:cNvPr>
          <p:cNvPicPr>
            <a:picLocks noChangeAspect="1"/>
          </p:cNvPicPr>
          <p:nvPr/>
        </p:nvPicPr>
        <p:blipFill>
          <a:blip r:embed="rId26" r:link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81" y="5675780"/>
            <a:ext cx="1628656" cy="432000"/>
          </a:xfrm>
          <a:prstGeom prst="rect">
            <a:avLst/>
          </a:prstGeom>
        </p:spPr>
      </p:pic>
      <p:pic>
        <p:nvPicPr>
          <p:cNvPr id="51" name="Picture 50" descr="A logo with a blue square and white lines&#10;&#10;Description automatically generated">
            <a:extLst>
              <a:ext uri="{FF2B5EF4-FFF2-40B4-BE49-F238E27FC236}">
                <a16:creationId xmlns:a16="http://schemas.microsoft.com/office/drawing/2014/main" id="{A570845A-AC33-7A50-3444-52BADF962469}"/>
              </a:ext>
            </a:extLst>
          </p:cNvPr>
          <p:cNvPicPr>
            <a:picLocks noChangeAspect="1"/>
          </p:cNvPicPr>
          <p:nvPr/>
        </p:nvPicPr>
        <p:blipFill>
          <a:blip r:embed="rId28" r:link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" y="5617665"/>
            <a:ext cx="1379709" cy="432000"/>
          </a:xfrm>
          <a:prstGeom prst="rect">
            <a:avLst/>
          </a:prstGeom>
        </p:spPr>
      </p:pic>
      <p:pic>
        <p:nvPicPr>
          <p:cNvPr id="54" name="Picture 53" descr="A logo with a blue square and white lines&#10;&#10;Description automatically generated">
            <a:extLst>
              <a:ext uri="{FF2B5EF4-FFF2-40B4-BE49-F238E27FC236}">
                <a16:creationId xmlns:a16="http://schemas.microsoft.com/office/drawing/2014/main" id="{4CEFDACA-B42B-3C69-7C05-1A5A1254CE22}"/>
              </a:ext>
            </a:extLst>
          </p:cNvPr>
          <p:cNvPicPr>
            <a:picLocks noChangeAspect="1"/>
          </p:cNvPicPr>
          <p:nvPr/>
        </p:nvPicPr>
        <p:blipFill>
          <a:blip r:embed="rId30" r:link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49" y="6522577"/>
            <a:ext cx="1379709" cy="432000"/>
          </a:xfrm>
          <a:prstGeom prst="rect">
            <a:avLst/>
          </a:prstGeom>
        </p:spPr>
      </p:pic>
      <p:pic>
        <p:nvPicPr>
          <p:cNvPr id="56" name="Picture 55" descr="A logo with white lines on a black background&#10;&#10;Description automatically generated">
            <a:extLst>
              <a:ext uri="{FF2B5EF4-FFF2-40B4-BE49-F238E27FC236}">
                <a16:creationId xmlns:a16="http://schemas.microsoft.com/office/drawing/2014/main" id="{AB077997-000B-7362-F8E4-E78259AB24E5}"/>
              </a:ext>
            </a:extLst>
          </p:cNvPr>
          <p:cNvPicPr>
            <a:picLocks noChangeAspect="1"/>
          </p:cNvPicPr>
          <p:nvPr/>
        </p:nvPicPr>
        <p:blipFill>
          <a:blip r:embed="rId32" r:link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80" y="6497919"/>
            <a:ext cx="1648223" cy="432000"/>
          </a:xfrm>
          <a:prstGeom prst="rect">
            <a:avLst/>
          </a:prstGeom>
        </p:spPr>
      </p:pic>
      <p:pic>
        <p:nvPicPr>
          <p:cNvPr id="58" name="Picture 57" descr="A logo with white lines on a black background&#10;&#10;Description automatically generated">
            <a:extLst>
              <a:ext uri="{FF2B5EF4-FFF2-40B4-BE49-F238E27FC236}">
                <a16:creationId xmlns:a16="http://schemas.microsoft.com/office/drawing/2014/main" id="{D9DDEA02-9D86-9C20-E0C3-DE36C50264B2}"/>
              </a:ext>
            </a:extLst>
          </p:cNvPr>
          <p:cNvPicPr>
            <a:picLocks noChangeAspect="1"/>
          </p:cNvPicPr>
          <p:nvPr/>
        </p:nvPicPr>
        <p:blipFill>
          <a:blip r:embed="rId34" r:link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" y="6392875"/>
            <a:ext cx="1580836" cy="432000"/>
          </a:xfrm>
          <a:prstGeom prst="rect">
            <a:avLst/>
          </a:prstGeom>
        </p:spPr>
      </p:pic>
      <p:pic>
        <p:nvPicPr>
          <p:cNvPr id="60" name="Picture 59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A447847-2019-22AA-8064-9062E9375775}"/>
              </a:ext>
            </a:extLst>
          </p:cNvPr>
          <p:cNvPicPr>
            <a:picLocks noChangeAspect="1"/>
          </p:cNvPicPr>
          <p:nvPr/>
        </p:nvPicPr>
        <p:blipFill>
          <a:blip r:embed="rId36" r:link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49" y="7355349"/>
            <a:ext cx="1502285" cy="432000"/>
          </a:xfrm>
          <a:prstGeom prst="rect">
            <a:avLst/>
          </a:prstGeom>
        </p:spPr>
      </p:pic>
      <p:pic>
        <p:nvPicPr>
          <p:cNvPr id="62" name="Picture 6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DDD4A6D-9F90-DA75-42E6-2CFAD796D05B}"/>
              </a:ext>
            </a:extLst>
          </p:cNvPr>
          <p:cNvPicPr>
            <a:picLocks noChangeAspect="1"/>
          </p:cNvPicPr>
          <p:nvPr/>
        </p:nvPicPr>
        <p:blipFill>
          <a:blip r:embed="rId38" r:link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80" y="7351957"/>
            <a:ext cx="1440502" cy="432000"/>
          </a:xfrm>
          <a:prstGeom prst="rect">
            <a:avLst/>
          </a:prstGeom>
        </p:spPr>
      </p:pic>
      <p:pic>
        <p:nvPicPr>
          <p:cNvPr id="64" name="Picture 6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011D96F-292F-C627-3B26-958873FB6E97}"/>
              </a:ext>
            </a:extLst>
          </p:cNvPr>
          <p:cNvPicPr>
            <a:picLocks noChangeAspect="1"/>
          </p:cNvPicPr>
          <p:nvPr/>
        </p:nvPicPr>
        <p:blipFill>
          <a:blip r:embed="rId40" r:link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0" y="7353101"/>
            <a:ext cx="1496195" cy="432000"/>
          </a:xfrm>
          <a:prstGeom prst="rect">
            <a:avLst/>
          </a:prstGeom>
        </p:spPr>
      </p:pic>
      <p:pic>
        <p:nvPicPr>
          <p:cNvPr id="66" name="Picture 6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CFA789D-2482-CE5B-587C-F422485AD396}"/>
              </a:ext>
            </a:extLst>
          </p:cNvPr>
          <p:cNvPicPr>
            <a:picLocks noChangeAspect="1"/>
          </p:cNvPicPr>
          <p:nvPr/>
        </p:nvPicPr>
        <p:blipFill>
          <a:blip r:embed="rId42" r:link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49" y="8321945"/>
            <a:ext cx="1493802" cy="432000"/>
          </a:xfrm>
          <a:prstGeom prst="rect">
            <a:avLst/>
          </a:prstGeom>
        </p:spPr>
      </p:pic>
      <p:pic>
        <p:nvPicPr>
          <p:cNvPr id="68" name="Picture 67" descr="A logo with a blue and white stripe&#10;&#10;Description automatically generated">
            <a:extLst>
              <a:ext uri="{FF2B5EF4-FFF2-40B4-BE49-F238E27FC236}">
                <a16:creationId xmlns:a16="http://schemas.microsoft.com/office/drawing/2014/main" id="{D003A9CF-AFA4-78BF-56EB-F53DF12BE570}"/>
              </a:ext>
            </a:extLst>
          </p:cNvPr>
          <p:cNvPicPr>
            <a:picLocks noChangeAspect="1"/>
          </p:cNvPicPr>
          <p:nvPr/>
        </p:nvPicPr>
        <p:blipFill>
          <a:blip r:embed="rId44" r:link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80" y="8316856"/>
            <a:ext cx="1406616" cy="432000"/>
          </a:xfrm>
          <a:prstGeom prst="rect">
            <a:avLst/>
          </a:prstGeom>
        </p:spPr>
      </p:pic>
      <p:pic>
        <p:nvPicPr>
          <p:cNvPr id="70" name="Picture 69" descr="A black and white logo&#10;&#10;Description automatically generated">
            <a:extLst>
              <a:ext uri="{FF2B5EF4-FFF2-40B4-BE49-F238E27FC236}">
                <a16:creationId xmlns:a16="http://schemas.microsoft.com/office/drawing/2014/main" id="{06DB6CDB-AD53-282B-5082-F8441353B6F8}"/>
              </a:ext>
            </a:extLst>
          </p:cNvPr>
          <p:cNvPicPr>
            <a:picLocks noChangeAspect="1"/>
          </p:cNvPicPr>
          <p:nvPr/>
        </p:nvPicPr>
        <p:blipFill>
          <a:blip r:embed="rId46" r:link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0" y="8281703"/>
            <a:ext cx="171850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E13123-4155-5943-D522-F55DC185AA9B}"/>
              </a:ext>
            </a:extLst>
          </p:cNvPr>
          <p:cNvSpPr txBox="1"/>
          <p:nvPr/>
        </p:nvSpPr>
        <p:spPr>
          <a:xfrm>
            <a:off x="-1" y="0"/>
            <a:ext cx="7559675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100" b="1">
                <a:solidFill>
                  <a:schemeClr val="bg1"/>
                </a:solidFill>
                <a:latin typeface="EC Square Sans Pro" panose="020B0506040000020004" pitchFamily="34" charset="0"/>
              </a:rPr>
              <a:t>Early childhood education and care (ECEC) in Europe – 2025</a:t>
            </a:r>
          </a:p>
          <a:p>
            <a:pPr algn="ctr"/>
            <a:r>
              <a:rPr lang="en-IE" sz="1100">
                <a:solidFill>
                  <a:schemeClr val="bg1"/>
                </a:solidFill>
                <a:latin typeface="EC Square Sans Pro" panose="020B0506040000020004" pitchFamily="34" charset="0"/>
              </a:rPr>
              <a:t>Overview of key areas identified in the</a:t>
            </a:r>
            <a:r>
              <a:rPr lang="en-IE" sz="1100">
                <a:latin typeface="EC Square Sans Pro" panose="020B0506040000020004" pitchFamily="34" charset="0"/>
              </a:rPr>
              <a:t> </a:t>
            </a:r>
            <a:r>
              <a:rPr lang="en-IE" sz="1100">
                <a:latin typeface="EC Square Sans Pro" panose="020B0506040000020004" pitchFamily="34" charset="0"/>
                <a:hlinkClick r:id="rId2"/>
              </a:rPr>
              <a:t>Council recommendation on high-quality early childhood education and care systems</a:t>
            </a:r>
            <a:r>
              <a:rPr lang="en-IE">
                <a:hlinkClick r:id="rId2"/>
              </a:rPr>
              <a:t> </a:t>
            </a:r>
            <a:r>
              <a:rPr lang="en-IE" sz="1100">
                <a:solidFill>
                  <a:schemeClr val="bg1"/>
                </a:solidFill>
                <a:latin typeface="EC Square Sans Pro" panose="020B0506040000020004" pitchFamily="34" charset="0"/>
              </a:rPr>
              <a:t>– access, governance and funding, staff, curriculum, and evaluation and monitoring – across 39 education systems in the EU and neighbouring countries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A4689D-C615-D735-B0DA-62312FA85529}"/>
              </a:ext>
            </a:extLst>
          </p:cNvPr>
          <p:cNvSpPr txBox="1"/>
          <p:nvPr/>
        </p:nvSpPr>
        <p:spPr>
          <a:xfrm>
            <a:off x="0" y="1134573"/>
            <a:ext cx="75596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The number of children under age 6 is decreasing in the EU-27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CC88E2-FEB3-6FFB-659A-E10A9A1A58BA}"/>
              </a:ext>
            </a:extLst>
          </p:cNvPr>
          <p:cNvSpPr txBox="1"/>
          <p:nvPr/>
        </p:nvSpPr>
        <p:spPr>
          <a:xfrm>
            <a:off x="0" y="5627062"/>
            <a:ext cx="7559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Few European edu ation systems guarantee ECEC</a:t>
            </a:r>
            <a:b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immediately at the end of childcare leave</a:t>
            </a:r>
            <a:endParaRPr lang="en-IE" sz="1600" b="1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8EC715-8888-C209-6FD7-5B496CA2F1D5}"/>
              </a:ext>
            </a:extLst>
          </p:cNvPr>
          <p:cNvSpPr txBox="1"/>
          <p:nvPr/>
        </p:nvSpPr>
        <p:spPr>
          <a:xfrm>
            <a:off x="1080050" y="2518776"/>
            <a:ext cx="14378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400">
                <a:solidFill>
                  <a:schemeClr val="bg1"/>
                </a:solidFill>
                <a:latin typeface="EC Square Sans Pro" panose="020B0506040000020004" pitchFamily="34" charset="0"/>
              </a:rPr>
              <a:t>million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439F6-1506-5C45-1480-62410EC2ED5B}"/>
              </a:ext>
            </a:extLst>
          </p:cNvPr>
          <p:cNvSpPr txBox="1"/>
          <p:nvPr/>
        </p:nvSpPr>
        <p:spPr>
          <a:xfrm>
            <a:off x="3226906" y="2624793"/>
            <a:ext cx="14378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400">
                <a:solidFill>
                  <a:schemeClr val="bg1"/>
                </a:solidFill>
                <a:latin typeface="EC Square Sans Pro" panose="020B0506040000020004" pitchFamily="34" charset="0"/>
              </a:rPr>
              <a:t>million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3ADB2F-83E0-EF7F-7500-BA7EC6656ECE}"/>
              </a:ext>
            </a:extLst>
          </p:cNvPr>
          <p:cNvSpPr txBox="1"/>
          <p:nvPr/>
        </p:nvSpPr>
        <p:spPr>
          <a:xfrm>
            <a:off x="5121967" y="2810323"/>
            <a:ext cx="14378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400">
                <a:solidFill>
                  <a:schemeClr val="bg1"/>
                </a:solidFill>
                <a:latin typeface="EC Square Sans Pro" panose="020B0506040000020004" pitchFamily="34" charset="0"/>
              </a:rPr>
              <a:t>million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7EE532-75DE-FD98-EBA7-3CE836914B6C}"/>
              </a:ext>
            </a:extLst>
          </p:cNvPr>
          <p:cNvSpPr txBox="1"/>
          <p:nvPr/>
        </p:nvSpPr>
        <p:spPr>
          <a:xfrm>
            <a:off x="4088301" y="3989768"/>
            <a:ext cx="1928186" cy="923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Children</a:t>
            </a:r>
            <a:b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</a:br>
            <a: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under age 6 at risk</a:t>
            </a:r>
            <a:b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</a:br>
            <a: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of poverty or social exclusion in the EU</a:t>
            </a:r>
            <a:endParaRPr lang="en-IE" sz="1200" i="1">
              <a:solidFill>
                <a:schemeClr val="tx1">
                  <a:lumMod val="75000"/>
                  <a:lumOff val="25000"/>
                </a:schemeClr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F2270C-03D2-463D-90DF-E948C6C76F37}"/>
              </a:ext>
            </a:extLst>
          </p:cNvPr>
          <p:cNvSpPr txBox="1"/>
          <p:nvPr/>
        </p:nvSpPr>
        <p:spPr>
          <a:xfrm>
            <a:off x="3916018" y="6494428"/>
            <a:ext cx="3518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b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No gap:</a:t>
            </a:r>
            <a:r>
              <a:rPr lang="en-IE" sz="1200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 coordinated policies in </a:t>
            </a:r>
            <a:br>
              <a:rPr lang="en-IE" sz="1200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</a:br>
            <a:r>
              <a:rPr lang="es-ES" sz="1200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DK, DE, EE, SI, FI, SE, NO</a:t>
            </a:r>
            <a:r>
              <a:rPr lang="en-IE" sz="1200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21A2D8-0194-BF8F-79B2-30051D2EB762}"/>
              </a:ext>
            </a:extLst>
          </p:cNvPr>
          <p:cNvSpPr txBox="1"/>
          <p:nvPr/>
        </p:nvSpPr>
        <p:spPr>
          <a:xfrm>
            <a:off x="2898914" y="8243716"/>
            <a:ext cx="176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600" b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ECEC gap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4E9A4A-E213-726B-FECC-4E53974E0F72}"/>
              </a:ext>
            </a:extLst>
          </p:cNvPr>
          <p:cNvSpPr txBox="1"/>
          <p:nvPr/>
        </p:nvSpPr>
        <p:spPr>
          <a:xfrm>
            <a:off x="365763" y="8270220"/>
            <a:ext cx="1987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E" sz="1200" b="1">
                <a:solidFill>
                  <a:schemeClr val="bg1"/>
                </a:solidFill>
                <a:latin typeface="EC Square Sans Pro" panose="020B0506040000020004" pitchFamily="34" charset="0"/>
              </a:rPr>
              <a:t>End of childcare leave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1CC482-D14D-A7E1-34C5-6B8F94CEC8D9}"/>
              </a:ext>
            </a:extLst>
          </p:cNvPr>
          <p:cNvSpPr txBox="1"/>
          <p:nvPr/>
        </p:nvSpPr>
        <p:spPr>
          <a:xfrm>
            <a:off x="5128472" y="8270220"/>
            <a:ext cx="22389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b="1">
                <a:solidFill>
                  <a:schemeClr val="bg1"/>
                </a:solidFill>
                <a:latin typeface="EC Square Sans Pro" panose="020B0506040000020004" pitchFamily="34" charset="0"/>
              </a:rPr>
              <a:t>Garanteed ECEC place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5248DE-BBE7-0F2A-295E-76183738CC4A}"/>
              </a:ext>
            </a:extLst>
          </p:cNvPr>
          <p:cNvSpPr txBox="1"/>
          <p:nvPr/>
        </p:nvSpPr>
        <p:spPr>
          <a:xfrm>
            <a:off x="2898917" y="8999091"/>
            <a:ext cx="176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400" b="1">
                <a:solidFill>
                  <a:schemeClr val="bg1"/>
                </a:solidFill>
                <a:latin typeface="EC Square Sans Pro" panose="020B0506040000020004" pitchFamily="34" charset="0"/>
              </a:rPr>
              <a:t>1–2 years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9C2BA8-3552-91F8-4843-95CE7775B688}"/>
              </a:ext>
            </a:extLst>
          </p:cNvPr>
          <p:cNvSpPr txBox="1"/>
          <p:nvPr/>
        </p:nvSpPr>
        <p:spPr>
          <a:xfrm>
            <a:off x="2898917" y="9515929"/>
            <a:ext cx="176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400" b="1">
                <a:solidFill>
                  <a:schemeClr val="bg1"/>
                </a:solidFill>
                <a:latin typeface="EC Square Sans Pro" panose="020B0506040000020004" pitchFamily="34" charset="0"/>
              </a:rPr>
              <a:t>3 years or more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D24406-2127-AAE3-D914-B7CC4C11838E}"/>
              </a:ext>
            </a:extLst>
          </p:cNvPr>
          <p:cNvSpPr txBox="1"/>
          <p:nvPr/>
        </p:nvSpPr>
        <p:spPr>
          <a:xfrm>
            <a:off x="5261114" y="2027582"/>
            <a:ext cx="1292854" cy="76862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758441"/>
              </a:avLst>
            </a:prstTxWarp>
            <a:spAutoFit/>
          </a:bodyPr>
          <a:lstStyle/>
          <a:p>
            <a:r>
              <a:rPr lang="fr-BE">
                <a:solidFill>
                  <a:schemeClr val="bg1">
                    <a:lumMod val="50000"/>
                  </a:schemeClr>
                </a:solidFill>
              </a:rPr>
              <a:t>Forecast for</a:t>
            </a:r>
            <a:endParaRPr lang="en-I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E9B0A8-BDCF-A323-EEDA-AF81676EDAAF}"/>
              </a:ext>
            </a:extLst>
          </p:cNvPr>
          <p:cNvSpPr txBox="1"/>
          <p:nvPr/>
        </p:nvSpPr>
        <p:spPr>
          <a:xfrm>
            <a:off x="4378545" y="3589085"/>
            <a:ext cx="14378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100">
                <a:solidFill>
                  <a:schemeClr val="bg1"/>
                </a:solidFill>
                <a:latin typeface="EC Square Sans Pro" panose="020B0506040000020004" pitchFamily="34" charset="0"/>
              </a:rPr>
              <a:t>million</a:t>
            </a:r>
          </a:p>
        </p:txBody>
      </p:sp>
      <p:pic>
        <p:nvPicPr>
          <p:cNvPr id="31" name="Picture 30" descr="A black and white logo&#10;&#10;Description automatically generated">
            <a:extLst>
              <a:ext uri="{FF2B5EF4-FFF2-40B4-BE49-F238E27FC236}">
                <a16:creationId xmlns:a16="http://schemas.microsoft.com/office/drawing/2014/main" id="{5DC11CC0-88D9-054C-9BEB-F4A024576F8D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80" y="10209158"/>
            <a:ext cx="164729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4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00D4C58-56ED-95EA-D502-1329E010921B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80" y="10209158"/>
            <a:ext cx="1647297" cy="43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676544-4AB8-8305-A5A1-F0A3572F7DA3}"/>
              </a:ext>
            </a:extLst>
          </p:cNvPr>
          <p:cNvSpPr txBox="1"/>
          <p:nvPr/>
        </p:nvSpPr>
        <p:spPr>
          <a:xfrm>
            <a:off x="-1" y="255176"/>
            <a:ext cx="75596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100" b="1">
                <a:solidFill>
                  <a:schemeClr val="bg1"/>
                </a:solidFill>
                <a:latin typeface="EC Square Sans Pro" panose="020B0506040000020004" pitchFamily="34" charset="0"/>
              </a:rPr>
              <a:t>Early childhood education and care (ECEC) in Europe – 2025</a:t>
            </a:r>
            <a:endParaRPr lang="en-IE" sz="110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32CBE2-95FD-6C5B-03F0-DFEE7CE35D8B}"/>
              </a:ext>
            </a:extLst>
          </p:cNvPr>
          <p:cNvSpPr txBox="1"/>
          <p:nvPr/>
        </p:nvSpPr>
        <p:spPr>
          <a:xfrm>
            <a:off x="0" y="911290"/>
            <a:ext cx="75596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ECEC should be available, accessible and affordable for all</a:t>
            </a:r>
            <a:endParaRPr lang="en-IE" sz="1600" b="1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A60B13-AB08-57B5-88F0-CDBCD2849D2F}"/>
              </a:ext>
            </a:extLst>
          </p:cNvPr>
          <p:cNvSpPr txBox="1"/>
          <p:nvPr/>
        </p:nvSpPr>
        <p:spPr>
          <a:xfrm>
            <a:off x="0" y="5408856"/>
            <a:ext cx="7559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Most education systems try to ease access to mainstream ECEC</a:t>
            </a:r>
            <a:b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for children facing barriers</a:t>
            </a:r>
            <a:endParaRPr lang="en-IE" sz="1600" b="1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9865A-4C17-35F5-623A-7762B9D0AB5A}"/>
              </a:ext>
            </a:extLst>
          </p:cNvPr>
          <p:cNvSpPr txBox="1"/>
          <p:nvPr/>
        </p:nvSpPr>
        <p:spPr>
          <a:xfrm>
            <a:off x="443955" y="1577871"/>
            <a:ext cx="19281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Member States aim to</a:t>
            </a:r>
            <a:b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</a:br>
            <a: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increase participation</a:t>
            </a:r>
            <a:b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</a:br>
            <a: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in ECEC by 2030</a:t>
            </a:r>
            <a:endParaRPr lang="en-IE" sz="1400" i="1">
              <a:solidFill>
                <a:schemeClr val="tx1">
                  <a:lumMod val="75000"/>
                  <a:lumOff val="25000"/>
                </a:schemeClr>
              </a:solidFill>
              <a:latin typeface="EC Square Sans Pro" panose="020B05060400000200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ABE51-4D00-9A74-ED68-C43FCDE5D612}"/>
              </a:ext>
            </a:extLst>
          </p:cNvPr>
          <p:cNvSpPr txBox="1"/>
          <p:nvPr/>
        </p:nvSpPr>
        <p:spPr>
          <a:xfrm>
            <a:off x="4558749" y="6295644"/>
            <a:ext cx="2796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Specialised staff, reduced group</a:t>
            </a:r>
            <a:b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</a:br>
            <a: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sizes, adapted infrastructure,</a:t>
            </a:r>
            <a:b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</a:br>
            <a: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additional funding, etc.</a:t>
            </a:r>
            <a:endParaRPr lang="en-IE" sz="1400" i="1">
              <a:solidFill>
                <a:schemeClr val="tx1">
                  <a:lumMod val="75000"/>
                  <a:lumOff val="25000"/>
                </a:schemeClr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22FDD-89E9-BC3E-E612-91B7B1F4E92C}"/>
              </a:ext>
            </a:extLst>
          </p:cNvPr>
          <p:cNvSpPr txBox="1"/>
          <p:nvPr/>
        </p:nvSpPr>
        <p:spPr>
          <a:xfrm>
            <a:off x="2338677" y="4161183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200">
                <a:solidFill>
                  <a:schemeClr val="bg1"/>
                </a:solidFill>
                <a:latin typeface="EC Square Sans Pro" panose="020B0506040000020004" pitchFamily="34" charset="0"/>
              </a:rPr>
              <a:t>Children</a:t>
            </a:r>
            <a:br>
              <a:rPr lang="fr-BE" sz="1200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fr-BE" sz="1200">
                <a:solidFill>
                  <a:schemeClr val="bg1"/>
                </a:solidFill>
                <a:latin typeface="EC Square Sans Pro" panose="020B0506040000020004" pitchFamily="34" charset="0"/>
              </a:rPr>
              <a:t>under age 3</a:t>
            </a:r>
            <a:endParaRPr lang="en-IE" sz="120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34086D-3890-E500-3EF6-82112AF1A034}"/>
              </a:ext>
            </a:extLst>
          </p:cNvPr>
          <p:cNvSpPr txBox="1"/>
          <p:nvPr/>
        </p:nvSpPr>
        <p:spPr>
          <a:xfrm>
            <a:off x="4382081" y="4161183"/>
            <a:ext cx="1098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200">
                <a:latin typeface="EC Square Sans Pro" panose="020B0506040000020004" pitchFamily="34" charset="0"/>
              </a:rPr>
              <a:t>Children age 3</a:t>
            </a:r>
            <a:br>
              <a:rPr lang="fr-BE" sz="1200">
                <a:latin typeface="EC Square Sans Pro" panose="020B0506040000020004" pitchFamily="34" charset="0"/>
              </a:rPr>
            </a:br>
            <a:r>
              <a:rPr lang="fr-BE" sz="1200">
                <a:latin typeface="EC Square Sans Pro" panose="020B0506040000020004" pitchFamily="34" charset="0"/>
              </a:rPr>
              <a:t>and over</a:t>
            </a:r>
            <a:endParaRPr lang="en-IE" sz="1200">
              <a:latin typeface="EC Square Sans Pro" panose="020B05060400000200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B11417-DCAC-8A15-707B-175F1B105E9F}"/>
              </a:ext>
            </a:extLst>
          </p:cNvPr>
          <p:cNvSpPr txBox="1"/>
          <p:nvPr/>
        </p:nvSpPr>
        <p:spPr>
          <a:xfrm>
            <a:off x="4590471" y="4850296"/>
            <a:ext cx="681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200">
                <a:latin typeface="EC Square Sans Pro" panose="020B0506040000020004" pitchFamily="34" charset="0"/>
              </a:rPr>
              <a:t>In 2022</a:t>
            </a:r>
            <a:endParaRPr lang="en-IE" sz="1200">
              <a:latin typeface="EC Square Sans Pro" panose="020B05060400000200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1A4F8F-BE5B-9833-DF84-158AAAC2735C}"/>
              </a:ext>
            </a:extLst>
          </p:cNvPr>
          <p:cNvSpPr txBox="1"/>
          <p:nvPr/>
        </p:nvSpPr>
        <p:spPr>
          <a:xfrm>
            <a:off x="536929" y="7593492"/>
            <a:ext cx="1098378" cy="591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BE" sz="1200">
                <a:latin typeface="EC Square Sans Pro" panose="020B0506040000020004" pitchFamily="34" charset="0"/>
              </a:rPr>
              <a:t>Children with </a:t>
            </a:r>
            <a:br>
              <a:rPr lang="fr-BE" sz="1200">
                <a:latin typeface="EC Square Sans Pro" panose="020B0506040000020004" pitchFamily="34" charset="0"/>
              </a:rPr>
            </a:br>
            <a:r>
              <a:rPr lang="fr-BE" sz="1200">
                <a:latin typeface="EC Square Sans Pro" panose="020B0506040000020004" pitchFamily="34" charset="0"/>
              </a:rPr>
              <a:t>special needs </a:t>
            </a:r>
            <a:br>
              <a:rPr lang="fr-BE" sz="1200">
                <a:latin typeface="EC Square Sans Pro" panose="020B0506040000020004" pitchFamily="34" charset="0"/>
              </a:rPr>
            </a:br>
            <a:r>
              <a:rPr lang="fr-BE" sz="1200">
                <a:latin typeface="EC Square Sans Pro" panose="020B0506040000020004" pitchFamily="34" charset="0"/>
              </a:rPr>
              <a:t>or disabilities</a:t>
            </a:r>
            <a:endParaRPr lang="en-IE" sz="1200">
              <a:latin typeface="EC Square Sans Pro" panose="020B05060400000200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241FCD-839D-5DAF-B31C-DFBB6290670A}"/>
              </a:ext>
            </a:extLst>
          </p:cNvPr>
          <p:cNvSpPr txBox="1"/>
          <p:nvPr/>
        </p:nvSpPr>
        <p:spPr>
          <a:xfrm>
            <a:off x="2113938" y="7593492"/>
            <a:ext cx="1170513" cy="591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BE" sz="1200">
                <a:latin typeface="EC Square Sans Pro" panose="020B0506040000020004" pitchFamily="34" charset="0"/>
              </a:rPr>
              <a:t>Children at risk </a:t>
            </a:r>
            <a:br>
              <a:rPr lang="fr-BE" sz="1200">
                <a:latin typeface="EC Square Sans Pro" panose="020B0506040000020004" pitchFamily="34" charset="0"/>
              </a:rPr>
            </a:br>
            <a:r>
              <a:rPr lang="fr-BE" sz="1200">
                <a:latin typeface="EC Square Sans Pro" panose="020B0506040000020004" pitchFamily="34" charset="0"/>
              </a:rPr>
              <a:t>of poverty or </a:t>
            </a:r>
            <a:br>
              <a:rPr lang="fr-BE" sz="1200">
                <a:latin typeface="EC Square Sans Pro" panose="020B0506040000020004" pitchFamily="34" charset="0"/>
              </a:rPr>
            </a:br>
            <a:r>
              <a:rPr lang="fr-BE" sz="1200">
                <a:latin typeface="EC Square Sans Pro" panose="020B0506040000020004" pitchFamily="34" charset="0"/>
              </a:rPr>
              <a:t>social exclusion</a:t>
            </a:r>
            <a:endParaRPr lang="en-IE" sz="1200">
              <a:latin typeface="EC Square Sans Pro" panose="020B050604000002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0746BB-5CD4-6936-659E-0864C48A7D13}"/>
              </a:ext>
            </a:extLst>
          </p:cNvPr>
          <p:cNvSpPr txBox="1"/>
          <p:nvPr/>
        </p:nvSpPr>
        <p:spPr>
          <a:xfrm>
            <a:off x="3651190" y="7593492"/>
            <a:ext cx="1026243" cy="591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BE" sz="1200">
                <a:latin typeface="EC Square Sans Pro" panose="020B0506040000020004" pitchFamily="34" charset="0"/>
              </a:rPr>
              <a:t>Children </a:t>
            </a:r>
            <a:br>
              <a:rPr lang="fr-BE" sz="1200">
                <a:latin typeface="EC Square Sans Pro" panose="020B0506040000020004" pitchFamily="34" charset="0"/>
              </a:rPr>
            </a:br>
            <a:r>
              <a:rPr lang="fr-BE" sz="1200">
                <a:latin typeface="EC Square Sans Pro" panose="020B0506040000020004" pitchFamily="34" charset="0"/>
              </a:rPr>
              <a:t>from migrant</a:t>
            </a:r>
            <a:br>
              <a:rPr lang="fr-BE" sz="1200">
                <a:latin typeface="EC Square Sans Pro" panose="020B0506040000020004" pitchFamily="34" charset="0"/>
              </a:rPr>
            </a:br>
            <a:r>
              <a:rPr lang="fr-BE" sz="1200">
                <a:latin typeface="EC Square Sans Pro" panose="020B0506040000020004" pitchFamily="34" charset="0"/>
              </a:rPr>
              <a:t>backgrounds</a:t>
            </a:r>
            <a:endParaRPr lang="en-IE" sz="1200">
              <a:latin typeface="EC Square Sans Pro" panose="020B05060400000200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7FDA5A-8E22-6E12-181E-E4D897C723B2}"/>
              </a:ext>
            </a:extLst>
          </p:cNvPr>
          <p:cNvSpPr txBox="1"/>
          <p:nvPr/>
        </p:nvSpPr>
        <p:spPr>
          <a:xfrm>
            <a:off x="2470122" y="4850296"/>
            <a:ext cx="681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200">
                <a:solidFill>
                  <a:schemeClr val="bg1"/>
                </a:solidFill>
                <a:latin typeface="EC Square Sans Pro" panose="020B0506040000020004" pitchFamily="34" charset="0"/>
              </a:rPr>
              <a:t>In 2023</a:t>
            </a:r>
            <a:endParaRPr lang="en-IE" sz="120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99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14D8F7F2-8735-6E96-74EE-3DF81B869BA4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80" y="10209158"/>
            <a:ext cx="1647297" cy="43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C3BB66-FF88-6486-45F8-3C9860AC6263}"/>
              </a:ext>
            </a:extLst>
          </p:cNvPr>
          <p:cNvSpPr txBox="1"/>
          <p:nvPr/>
        </p:nvSpPr>
        <p:spPr>
          <a:xfrm>
            <a:off x="-1" y="255176"/>
            <a:ext cx="75596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100" b="1">
                <a:solidFill>
                  <a:schemeClr val="bg1"/>
                </a:solidFill>
                <a:latin typeface="EC Square Sans Pro" panose="020B0506040000020004" pitchFamily="34" charset="0"/>
              </a:rPr>
              <a:t>Early childhood education and care (ECEC) in Europe – 2025</a:t>
            </a:r>
            <a:endParaRPr lang="en-IE" sz="110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B3B4B5-A31C-A2E5-AE39-37E666F8667C}"/>
              </a:ext>
            </a:extLst>
          </p:cNvPr>
          <p:cNvSpPr txBox="1"/>
          <p:nvPr/>
        </p:nvSpPr>
        <p:spPr>
          <a:xfrm>
            <a:off x="0" y="911287"/>
            <a:ext cx="75596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Separate ECEC settings are the most common set-up in Europe</a:t>
            </a:r>
            <a:endParaRPr lang="en-IE" sz="1600" b="1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FAA8AE-F5F2-3C6C-2FA7-7C656E6FC31C}"/>
              </a:ext>
            </a:extLst>
          </p:cNvPr>
          <p:cNvSpPr txBox="1"/>
          <p:nvPr/>
        </p:nvSpPr>
        <p:spPr>
          <a:xfrm>
            <a:off x="0" y="4037261"/>
            <a:ext cx="75596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Not all ducation systems require a bachelor's degree for staff</a:t>
            </a:r>
            <a:endParaRPr lang="en-IE" sz="1600" b="1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E4B28B-FEE4-7514-0268-8EE8D3B02D88}"/>
              </a:ext>
            </a:extLst>
          </p:cNvPr>
          <p:cNvSpPr txBox="1"/>
          <p:nvPr/>
        </p:nvSpPr>
        <p:spPr>
          <a:xfrm>
            <a:off x="0" y="7312082"/>
            <a:ext cx="7559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Pre-primary and primary teachers tend to receive the same</a:t>
            </a:r>
            <a:b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starting salary for the same level of qualification</a:t>
            </a:r>
            <a:endParaRPr lang="en-IE" sz="1600" b="1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39A64D-BB9E-96BC-CF9C-8B09E5E293FB}"/>
              </a:ext>
            </a:extLst>
          </p:cNvPr>
          <p:cNvSpPr txBox="1"/>
          <p:nvPr/>
        </p:nvSpPr>
        <p:spPr>
          <a:xfrm>
            <a:off x="2425152" y="1436264"/>
            <a:ext cx="2796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Both types are available</a:t>
            </a:r>
            <a:b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</a:br>
            <a:r>
              <a:rPr lang="en-US" sz="12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in some countries</a:t>
            </a:r>
            <a:endParaRPr lang="en-IE" sz="1200" i="1">
              <a:solidFill>
                <a:schemeClr val="tx1">
                  <a:lumMod val="75000"/>
                  <a:lumOff val="25000"/>
                </a:schemeClr>
              </a:solidFill>
              <a:latin typeface="EC Square Sans Pro" panose="020B05060400000200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653A93-7E5A-FEE2-18F7-E8A212B041BE}"/>
              </a:ext>
            </a:extLst>
          </p:cNvPr>
          <p:cNvSpPr txBox="1"/>
          <p:nvPr/>
        </p:nvSpPr>
        <p:spPr>
          <a:xfrm>
            <a:off x="249154" y="2289968"/>
            <a:ext cx="718466" cy="401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BE" sz="1100" b="1">
                <a:latin typeface="EC Square Sans Pro" panose="020B0506040000020004" pitchFamily="34" charset="0"/>
              </a:rPr>
              <a:t>Younger</a:t>
            </a:r>
            <a:br>
              <a:rPr lang="fr-BE" sz="1100" b="1">
                <a:latin typeface="EC Square Sans Pro" panose="020B0506040000020004" pitchFamily="34" charset="0"/>
              </a:rPr>
            </a:br>
            <a:r>
              <a:rPr lang="fr-BE" sz="1100" b="1">
                <a:latin typeface="EC Square Sans Pro" panose="020B0506040000020004" pitchFamily="34" charset="0"/>
              </a:rPr>
              <a:t>children</a:t>
            </a:r>
            <a:endParaRPr lang="en-IE" sz="1100" b="1">
              <a:latin typeface="EC Square Sans Pro" panose="020B05060400000200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A08242-D514-C933-805A-0F64EB80BBDA}"/>
              </a:ext>
            </a:extLst>
          </p:cNvPr>
          <p:cNvSpPr txBox="1"/>
          <p:nvPr/>
        </p:nvSpPr>
        <p:spPr>
          <a:xfrm>
            <a:off x="250757" y="2629607"/>
            <a:ext cx="715260" cy="397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BE" sz="1100">
                <a:latin typeface="EC Square Sans Pro" panose="020B0506040000020004" pitchFamily="34" charset="0"/>
              </a:rPr>
              <a:t>nursery</a:t>
            </a:r>
            <a:br>
              <a:rPr lang="fr-BE" sz="1100">
                <a:latin typeface="EC Square Sans Pro" panose="020B0506040000020004" pitchFamily="34" charset="0"/>
              </a:rPr>
            </a:br>
            <a:r>
              <a:rPr lang="fr-BE" sz="1100">
                <a:latin typeface="EC Square Sans Pro" panose="020B0506040000020004" pitchFamily="34" charset="0"/>
              </a:rPr>
              <a:t>or crèche</a:t>
            </a:r>
            <a:endParaRPr lang="en-IE" sz="1100">
              <a:latin typeface="EC Square Sans Pro" panose="020B05060400000200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A97B4-B398-8068-D4A7-A3543EDCA13D}"/>
              </a:ext>
            </a:extLst>
          </p:cNvPr>
          <p:cNvSpPr txBox="1"/>
          <p:nvPr/>
        </p:nvSpPr>
        <p:spPr>
          <a:xfrm>
            <a:off x="3177949" y="2289968"/>
            <a:ext cx="700833" cy="401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BE" sz="1100" b="1">
                <a:latin typeface="EC Square Sans Pro" panose="020B0506040000020004" pitchFamily="34" charset="0"/>
              </a:rPr>
              <a:t>Older</a:t>
            </a:r>
            <a:br>
              <a:rPr lang="fr-BE" sz="1100" b="1">
                <a:latin typeface="EC Square Sans Pro" panose="020B0506040000020004" pitchFamily="34" charset="0"/>
              </a:rPr>
            </a:br>
            <a:r>
              <a:rPr lang="fr-BE" sz="1100" b="1">
                <a:latin typeface="EC Square Sans Pro" panose="020B0506040000020004" pitchFamily="34" charset="0"/>
              </a:rPr>
              <a:t>children</a:t>
            </a:r>
            <a:endParaRPr lang="en-IE" sz="1100" b="1">
              <a:latin typeface="EC Square Sans Pro" panose="020B05060400000200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6D464D-019B-2C74-001D-D7F050B3FD64}"/>
              </a:ext>
            </a:extLst>
          </p:cNvPr>
          <p:cNvSpPr txBox="1"/>
          <p:nvPr/>
        </p:nvSpPr>
        <p:spPr>
          <a:xfrm>
            <a:off x="3177949" y="2629607"/>
            <a:ext cx="872355" cy="397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BE" sz="1100">
                <a:latin typeface="EC Square Sans Pro" panose="020B0506040000020004" pitchFamily="34" charset="0"/>
              </a:rPr>
              <a:t>Pre-primary</a:t>
            </a:r>
            <a:br>
              <a:rPr lang="fr-BE" sz="1100">
                <a:latin typeface="EC Square Sans Pro" panose="020B0506040000020004" pitchFamily="34" charset="0"/>
              </a:rPr>
            </a:br>
            <a:r>
              <a:rPr lang="fr-BE" sz="1100">
                <a:latin typeface="EC Square Sans Pro" panose="020B0506040000020004" pitchFamily="34" charset="0"/>
              </a:rPr>
              <a:t>school</a:t>
            </a:r>
            <a:endParaRPr lang="en-IE" sz="1100">
              <a:latin typeface="EC Square Sans Pro" panose="020B05060400000200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CDDC14-0119-F010-0596-EFDD9802F3FC}"/>
              </a:ext>
            </a:extLst>
          </p:cNvPr>
          <p:cNvSpPr txBox="1"/>
          <p:nvPr/>
        </p:nvSpPr>
        <p:spPr>
          <a:xfrm>
            <a:off x="6069195" y="2289968"/>
            <a:ext cx="1151277" cy="401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BE" sz="1100" b="1">
                <a:latin typeface="EC Square Sans Pro" panose="020B0506040000020004" pitchFamily="34" charset="0"/>
              </a:rPr>
              <a:t>All ages under </a:t>
            </a:r>
            <a:br>
              <a:rPr lang="fr-BE" sz="1100" b="1">
                <a:latin typeface="EC Square Sans Pro" panose="020B0506040000020004" pitchFamily="34" charset="0"/>
              </a:rPr>
            </a:br>
            <a:r>
              <a:rPr lang="fr-BE" sz="1100" b="1">
                <a:latin typeface="EC Square Sans Pro" panose="020B0506040000020004" pitchFamily="34" charset="0"/>
              </a:rPr>
              <a:t>one roof</a:t>
            </a:r>
            <a:endParaRPr lang="en-IE" sz="1100" b="1">
              <a:latin typeface="EC Square Sans Pro" panose="020B050604000002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DE2A8-73E1-DBCD-352D-9CD0A3B875C6}"/>
              </a:ext>
            </a:extLst>
          </p:cNvPr>
          <p:cNvSpPr txBox="1"/>
          <p:nvPr/>
        </p:nvSpPr>
        <p:spPr>
          <a:xfrm>
            <a:off x="6069195" y="2629607"/>
            <a:ext cx="912429" cy="244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BE" sz="1100">
                <a:latin typeface="EC Square Sans Pro" panose="020B0506040000020004" pitchFamily="34" charset="0"/>
              </a:rPr>
              <a:t>kindergarten</a:t>
            </a:r>
            <a:endParaRPr lang="en-IE" sz="1200">
              <a:latin typeface="EC Square Sans Pro" panose="020B05060400000200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BA0111-80D2-05DA-BF1B-18D20BBB45BE}"/>
              </a:ext>
            </a:extLst>
          </p:cNvPr>
          <p:cNvSpPr txBox="1"/>
          <p:nvPr/>
        </p:nvSpPr>
        <p:spPr>
          <a:xfrm>
            <a:off x="6365287" y="3239206"/>
            <a:ext cx="873957" cy="507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BE" sz="1000">
                <a:latin typeface="EC Square Sans Pro" panose="020B0506040000020004" pitchFamily="34" charset="0"/>
              </a:rPr>
              <a:t>Nordic, Baltic</a:t>
            </a:r>
            <a:br>
              <a:rPr lang="fr-BE" sz="1000">
                <a:latin typeface="EC Square Sans Pro" panose="020B0506040000020004" pitchFamily="34" charset="0"/>
              </a:rPr>
            </a:br>
            <a:r>
              <a:rPr lang="fr-BE" sz="1000">
                <a:latin typeface="EC Square Sans Pro" panose="020B0506040000020004" pitchFamily="34" charset="0"/>
              </a:rPr>
              <a:t>and Balkan</a:t>
            </a:r>
            <a:br>
              <a:rPr lang="fr-BE" sz="1000">
                <a:latin typeface="EC Square Sans Pro" panose="020B0506040000020004" pitchFamily="34" charset="0"/>
              </a:rPr>
            </a:br>
            <a:r>
              <a:rPr lang="fr-BE" sz="1000">
                <a:latin typeface="EC Square Sans Pro" panose="020B0506040000020004" pitchFamily="34" charset="0"/>
              </a:rPr>
              <a:t>countries</a:t>
            </a:r>
            <a:endParaRPr lang="en-IE" sz="1000">
              <a:latin typeface="EC Square Sans Pro" panose="020B05060400000200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B82A9-F4B3-4838-A4AD-F8AAA225185E}"/>
              </a:ext>
            </a:extLst>
          </p:cNvPr>
          <p:cNvSpPr txBox="1"/>
          <p:nvPr/>
        </p:nvSpPr>
        <p:spPr>
          <a:xfrm>
            <a:off x="1489516" y="3570133"/>
            <a:ext cx="1548822" cy="277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BE" sz="1300" b="1">
                <a:latin typeface="EC Square Sans Pro" panose="020B0506040000020004" pitchFamily="34" charset="0"/>
              </a:rPr>
              <a:t>Separate settings</a:t>
            </a:r>
            <a:endParaRPr lang="en-IE" sz="1300" b="1">
              <a:latin typeface="EC Square Sans Pro" panose="020B05060400000200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1DE61C-D6F1-43E7-CBBD-A283C852D930}"/>
              </a:ext>
            </a:extLst>
          </p:cNvPr>
          <p:cNvSpPr txBox="1"/>
          <p:nvPr/>
        </p:nvSpPr>
        <p:spPr>
          <a:xfrm>
            <a:off x="3985206" y="3570133"/>
            <a:ext cx="1423788" cy="277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BE" sz="1300" b="1">
                <a:latin typeface="EC Square Sans Pro" panose="020B0506040000020004" pitchFamily="34" charset="0"/>
              </a:rPr>
              <a:t>Unitary settings</a:t>
            </a:r>
            <a:endParaRPr lang="en-IE" sz="1300" b="1">
              <a:latin typeface="EC Square Sans Pro" panose="020B05060400000200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A267F6-B768-DCF4-E408-A551C73E826B}"/>
              </a:ext>
            </a:extLst>
          </p:cNvPr>
          <p:cNvSpPr txBox="1"/>
          <p:nvPr/>
        </p:nvSpPr>
        <p:spPr>
          <a:xfrm>
            <a:off x="1042591" y="6774886"/>
            <a:ext cx="1195512" cy="42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BE" sz="1200" b="1">
                <a:latin typeface="EC Square Sans Pro" panose="020B0506040000020004" pitchFamily="34" charset="0"/>
              </a:rPr>
              <a:t>In all groups of children</a:t>
            </a:r>
            <a:endParaRPr lang="en-IE" sz="1200" b="1">
              <a:latin typeface="EC Square Sans Pro" panose="020B05060400000200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4A97AF-C5FE-07CB-77C6-0956CBF71B9E}"/>
              </a:ext>
            </a:extLst>
          </p:cNvPr>
          <p:cNvSpPr txBox="1"/>
          <p:nvPr/>
        </p:nvSpPr>
        <p:spPr>
          <a:xfrm>
            <a:off x="3393906" y="6774886"/>
            <a:ext cx="1369683" cy="42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BE" sz="1200" b="1">
                <a:latin typeface="EC Square Sans Pro" panose="020B0506040000020004" pitchFamily="34" charset="0"/>
              </a:rPr>
              <a:t>Only for children</a:t>
            </a:r>
            <a:br>
              <a:rPr lang="fr-BE" sz="1200" b="1">
                <a:latin typeface="EC Square Sans Pro" panose="020B0506040000020004" pitchFamily="34" charset="0"/>
              </a:rPr>
            </a:br>
            <a:r>
              <a:rPr lang="fr-BE" sz="1200" b="1">
                <a:latin typeface="EC Square Sans Pro" panose="020B0506040000020004" pitchFamily="34" charset="0"/>
              </a:rPr>
              <a:t>aged 3 and over</a:t>
            </a:r>
            <a:endParaRPr lang="en-IE" sz="1200" b="1">
              <a:latin typeface="EC Square Sans Pro" panose="020B05060400000200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9973F8-1D5F-B80F-9D60-692D9D9FC782}"/>
              </a:ext>
            </a:extLst>
          </p:cNvPr>
          <p:cNvSpPr txBox="1"/>
          <p:nvPr/>
        </p:nvSpPr>
        <p:spPr>
          <a:xfrm>
            <a:off x="5684260" y="6774886"/>
            <a:ext cx="1221637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BE" sz="1200" b="1">
                <a:latin typeface="EC Square Sans Pro" panose="020B0506040000020004" pitchFamily="34" charset="0"/>
              </a:rPr>
              <a:t>Not required</a:t>
            </a:r>
            <a:endParaRPr lang="en-IE" sz="1200" b="1">
              <a:latin typeface="EC Square Sans Pro" panose="020B05060400000200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90FF3A-FEC0-6A43-B408-FBE4C1EF1057}"/>
              </a:ext>
            </a:extLst>
          </p:cNvPr>
          <p:cNvSpPr txBox="1"/>
          <p:nvPr/>
        </p:nvSpPr>
        <p:spPr>
          <a:xfrm>
            <a:off x="4863553" y="5137406"/>
            <a:ext cx="2796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In CZ, IE, LV, </a:t>
            </a:r>
            <a:b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</a:b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MT, AT, RO, SK</a:t>
            </a:r>
            <a:endParaRPr lang="en-IE" sz="1200">
              <a:solidFill>
                <a:schemeClr val="tx1">
                  <a:lumMod val="75000"/>
                  <a:lumOff val="25000"/>
                </a:schemeClr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1C5BB4-1303-D437-3CD8-8466BBCEFAE6}"/>
              </a:ext>
            </a:extLst>
          </p:cNvPr>
          <p:cNvSpPr txBox="1"/>
          <p:nvPr/>
        </p:nvSpPr>
        <p:spPr>
          <a:xfrm>
            <a:off x="3857776" y="8525042"/>
            <a:ext cx="2796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400" i="1">
                <a:solidFill>
                  <a:schemeClr val="tx1">
                    <a:lumMod val="75000"/>
                    <a:lumOff val="25000"/>
                  </a:schemeClr>
                </a:solidFill>
                <a:latin typeface="EC Square Sans Pro" panose="020B0506040000020004" pitchFamily="34" charset="0"/>
              </a:rPr>
              <a:t>In one third of European countries, pre-primary teachers earn less than primary teachers</a:t>
            </a:r>
          </a:p>
        </p:txBody>
      </p:sp>
    </p:spTree>
    <p:extLst>
      <p:ext uri="{BB962C8B-B14F-4D97-AF65-F5344CB8AC3E}">
        <p14:creationId xmlns:p14="http://schemas.microsoft.com/office/powerpoint/2010/main" val="316424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A416023B-FC10-F4FD-118A-7A97DD964C9D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80" y="10209158"/>
            <a:ext cx="1647297" cy="43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6E45D3-B350-55B5-3B0B-C1EA8A87894D}"/>
              </a:ext>
            </a:extLst>
          </p:cNvPr>
          <p:cNvSpPr txBox="1"/>
          <p:nvPr/>
        </p:nvSpPr>
        <p:spPr>
          <a:xfrm>
            <a:off x="-1" y="255176"/>
            <a:ext cx="75596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100" b="1">
                <a:solidFill>
                  <a:schemeClr val="bg1"/>
                </a:solidFill>
                <a:latin typeface="EC Square Sans Pro" panose="020B0506040000020004" pitchFamily="34" charset="0"/>
              </a:rPr>
              <a:t>Early childhood education and care (ECEC) in Europe – 2025</a:t>
            </a:r>
            <a:endParaRPr lang="en-IE" sz="110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D4F69D-69CC-F995-494C-5A40AC18E031}"/>
              </a:ext>
            </a:extLst>
          </p:cNvPr>
          <p:cNvSpPr txBox="1"/>
          <p:nvPr/>
        </p:nvSpPr>
        <p:spPr>
          <a:xfrm>
            <a:off x="0" y="921914"/>
            <a:ext cx="7559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There is no national curriculum for pedagogical work with </a:t>
            </a:r>
            <a:b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younger children in one quarter of European education systems</a:t>
            </a:r>
            <a:endParaRPr lang="en-IE" sz="1600" b="1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83CB2D-6602-CD50-26C6-286E2F799086}"/>
              </a:ext>
            </a:extLst>
          </p:cNvPr>
          <p:cNvSpPr txBox="1"/>
          <p:nvPr/>
        </p:nvSpPr>
        <p:spPr>
          <a:xfrm>
            <a:off x="0" y="5504547"/>
            <a:ext cx="7559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Sustainability education already starts in ECEC</a:t>
            </a:r>
            <a:b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in most European education systems</a:t>
            </a:r>
            <a:endParaRPr lang="en-IE" sz="1600" b="1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550EAE-C3E9-9ED6-F6A3-CC7AAD29D229}"/>
              </a:ext>
            </a:extLst>
          </p:cNvPr>
          <p:cNvSpPr txBox="1"/>
          <p:nvPr/>
        </p:nvSpPr>
        <p:spPr>
          <a:xfrm>
            <a:off x="633549" y="2907716"/>
            <a:ext cx="1595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Different</a:t>
            </a:r>
            <a:r>
              <a:rPr lang="en-IE" sz="1200" b="1" kern="0" spc="-85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curricula </a:t>
            </a:r>
            <a:b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</a:br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for younger and </a:t>
            </a:r>
            <a:b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</a:br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older children</a:t>
            </a:r>
            <a:endParaRPr lang="en-IE" sz="1200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E3E1A2-EFE7-3235-B35B-A334B24C6919}"/>
              </a:ext>
            </a:extLst>
          </p:cNvPr>
          <p:cNvSpPr txBox="1"/>
          <p:nvPr/>
        </p:nvSpPr>
        <p:spPr>
          <a:xfrm>
            <a:off x="633549" y="4126915"/>
            <a:ext cx="17700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No curriculum for children</a:t>
            </a:r>
            <a:r>
              <a:rPr lang="en-IE" sz="1200" b="1" kern="0" spc="-5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under</a:t>
            </a:r>
            <a:r>
              <a:rPr lang="en-IE" sz="1200" b="1" kern="0" spc="-5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age</a:t>
            </a:r>
            <a:r>
              <a:rPr lang="en-IE" sz="1200" b="1" kern="0" spc="-5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3</a:t>
            </a:r>
          </a:p>
          <a:p>
            <a:r>
              <a:rPr lang="en-IE" sz="120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in</a:t>
            </a:r>
            <a:r>
              <a:rPr lang="en-IE" sz="1200" kern="0" spc="-1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BE</a:t>
            </a:r>
            <a:r>
              <a:rPr lang="en-IE" sz="1200" kern="0" spc="-1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de,</a:t>
            </a:r>
            <a:r>
              <a:rPr lang="en-IE" sz="1200" kern="0" spc="-1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BG,</a:t>
            </a:r>
            <a:r>
              <a:rPr lang="en-IE" sz="1200" kern="0" spc="-1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CZ,</a:t>
            </a:r>
            <a:r>
              <a:rPr lang="en-IE" sz="1200" kern="0" spc="-1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EL, CY, NL, SK, AL, CH</a:t>
            </a:r>
            <a:endParaRPr lang="en-IE" sz="12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9056FE-3D0B-0009-499D-E90DE12C9745}"/>
              </a:ext>
            </a:extLst>
          </p:cNvPr>
          <p:cNvSpPr txBox="1"/>
          <p:nvPr/>
        </p:nvSpPr>
        <p:spPr>
          <a:xfrm>
            <a:off x="5754189" y="2907716"/>
            <a:ext cx="1595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b="1" kern="0" spc="-1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Integrated </a:t>
            </a:r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curriculum</a:t>
            </a:r>
            <a:r>
              <a:rPr lang="en-IE" sz="1200" b="1" kern="0" spc="-55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for</a:t>
            </a:r>
            <a:r>
              <a:rPr lang="en-IE" sz="1200" b="1" kern="0" spc="-55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the entire</a:t>
            </a:r>
            <a:r>
              <a:rPr lang="en-IE" sz="1200" b="1" kern="0" spc="-25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ECEC</a:t>
            </a:r>
            <a:r>
              <a:rPr lang="en-IE" sz="1200" b="1" kern="0" spc="-5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b="1" kern="0" spc="-1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phase</a:t>
            </a:r>
            <a:endParaRPr lang="en-IE" sz="1200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3C8B4E-2AF9-1AA2-A5A3-81BA70B586C5}"/>
              </a:ext>
            </a:extLst>
          </p:cNvPr>
          <p:cNvSpPr txBox="1"/>
          <p:nvPr/>
        </p:nvSpPr>
        <p:spPr>
          <a:xfrm rot="21120000">
            <a:off x="304430" y="6664984"/>
            <a:ext cx="981065" cy="33297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fr-BE" sz="900" b="1">
                <a:solidFill>
                  <a:srgbClr val="00B050"/>
                </a:solidFill>
                <a:latin typeface="EC Square Sans Pro" panose="020B0506040000020004" pitchFamily="34" charset="0"/>
              </a:rPr>
              <a:t>Valuing</a:t>
            </a:r>
            <a:br>
              <a:rPr lang="fr-BE" sz="900" b="1">
                <a:solidFill>
                  <a:srgbClr val="00B050"/>
                </a:solidFill>
                <a:latin typeface="EC Square Sans Pro" panose="020B0506040000020004" pitchFamily="34" charset="0"/>
              </a:rPr>
            </a:br>
            <a:r>
              <a:rPr lang="fr-BE" sz="900" b="1">
                <a:solidFill>
                  <a:srgbClr val="00B050"/>
                </a:solidFill>
                <a:latin typeface="EC Square Sans Pro" panose="020B0506040000020004" pitchFamily="34" charset="0"/>
              </a:rPr>
              <a:t>sustainability</a:t>
            </a:r>
            <a:endParaRPr lang="en-IE" sz="900" b="1">
              <a:solidFill>
                <a:srgbClr val="00B05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388B69-19D1-4C47-800B-BC65E7DBB0E4}"/>
              </a:ext>
            </a:extLst>
          </p:cNvPr>
          <p:cNvSpPr txBox="1"/>
          <p:nvPr/>
        </p:nvSpPr>
        <p:spPr>
          <a:xfrm rot="21900000">
            <a:off x="180000" y="7164000"/>
            <a:ext cx="981065" cy="33297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fr-BE" sz="900" b="1">
                <a:solidFill>
                  <a:srgbClr val="00B050"/>
                </a:solidFill>
                <a:latin typeface="EC Square Sans Pro" panose="020B0506040000020004" pitchFamily="34" charset="0"/>
              </a:rPr>
              <a:t>Promoting</a:t>
            </a:r>
            <a:br>
              <a:rPr lang="fr-BE" sz="900" b="1">
                <a:solidFill>
                  <a:srgbClr val="00B050"/>
                </a:solidFill>
                <a:latin typeface="EC Square Sans Pro" panose="020B0506040000020004" pitchFamily="34" charset="0"/>
              </a:rPr>
            </a:br>
            <a:r>
              <a:rPr lang="fr-BE" sz="900" b="1">
                <a:solidFill>
                  <a:srgbClr val="00B050"/>
                </a:solidFill>
                <a:latin typeface="EC Square Sans Pro" panose="020B0506040000020004" pitchFamily="34" charset="0"/>
              </a:rPr>
              <a:t>nature</a:t>
            </a:r>
            <a:endParaRPr lang="en-IE" sz="900" b="1">
              <a:solidFill>
                <a:srgbClr val="00B05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76E368-C112-4468-9DE9-866A13CB0CC1}"/>
              </a:ext>
            </a:extLst>
          </p:cNvPr>
          <p:cNvSpPr txBox="1"/>
          <p:nvPr/>
        </p:nvSpPr>
        <p:spPr>
          <a:xfrm rot="20820000">
            <a:off x="119039" y="7788910"/>
            <a:ext cx="981065" cy="2152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fr-BE" sz="900" b="1">
                <a:solidFill>
                  <a:srgbClr val="00B050"/>
                </a:solidFill>
                <a:latin typeface="EC Square Sans Pro" panose="020B0506040000020004" pitchFamily="34" charset="0"/>
              </a:rPr>
              <a:t>Adaptability</a:t>
            </a:r>
            <a:endParaRPr lang="en-IE" sz="900" b="1">
              <a:solidFill>
                <a:srgbClr val="00B05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DFFF41-4054-83D1-9740-021B78C56731}"/>
              </a:ext>
            </a:extLst>
          </p:cNvPr>
          <p:cNvSpPr txBox="1"/>
          <p:nvPr/>
        </p:nvSpPr>
        <p:spPr>
          <a:xfrm>
            <a:off x="2819400" y="7435338"/>
            <a:ext cx="846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From an </a:t>
            </a:r>
            <a:b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</a:br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early</a:t>
            </a:r>
            <a:r>
              <a:rPr lang="en-IE" sz="1200" b="1" kern="0" spc="-85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age</a:t>
            </a:r>
            <a:endParaRPr lang="en-IE" sz="1200" b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F073ED-A836-5E85-7E40-41AD367C8910}"/>
              </a:ext>
            </a:extLst>
          </p:cNvPr>
          <p:cNvSpPr txBox="1"/>
          <p:nvPr/>
        </p:nvSpPr>
        <p:spPr>
          <a:xfrm>
            <a:off x="4221481" y="7383084"/>
            <a:ext cx="11691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From around </a:t>
            </a:r>
            <a:b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</a:br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age 3</a:t>
            </a:r>
            <a:endParaRPr lang="en-IE" sz="1200" b="1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E8C32B-E908-DB12-3D18-A70905E8129C}"/>
              </a:ext>
            </a:extLst>
          </p:cNvPr>
          <p:cNvSpPr txBox="1"/>
          <p:nvPr/>
        </p:nvSpPr>
        <p:spPr>
          <a:xfrm>
            <a:off x="6077041" y="7348690"/>
            <a:ext cx="1482634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lnSpc>
                <a:spcPts val="1445"/>
              </a:lnSpc>
              <a:spcBef>
                <a:spcPts val="505"/>
              </a:spcBef>
              <a:spcAft>
                <a:spcPts val="0"/>
              </a:spcAft>
            </a:pPr>
            <a:r>
              <a:rPr lang="en-IE" sz="1200" b="1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Not </a:t>
            </a:r>
            <a:r>
              <a:rPr lang="en-IE" sz="1200" b="1" spc="-1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mandatory</a:t>
            </a:r>
            <a:endParaRPr lang="en-IE" sz="1200" b="1">
              <a:effectLst/>
              <a:latin typeface="EC Square Sans Pro" panose="020B0506040000020004" pitchFamily="34" charset="0"/>
              <a:ea typeface="Times New Roman" panose="02020603050405020304" pitchFamily="18" charset="0"/>
              <a:cs typeface="EC Square Sans Pro Medium" panose="020B0500000000020004" pitchFamily="34" charset="0"/>
            </a:endParaRPr>
          </a:p>
          <a:p>
            <a:pPr eaLnBrk="0" hangingPunct="0">
              <a:lnSpc>
                <a:spcPts val="1410"/>
              </a:lnSpc>
            </a:pPr>
            <a:r>
              <a:rPr lang="en-IE" sz="120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in</a:t>
            </a:r>
            <a:r>
              <a:rPr lang="en-IE" sz="1200" spc="15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IE,</a:t>
            </a:r>
            <a:r>
              <a:rPr lang="en-IE" sz="1200" spc="3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HR,</a:t>
            </a:r>
            <a:r>
              <a:rPr lang="en-IE" sz="1200" spc="25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NL,</a:t>
            </a:r>
            <a:r>
              <a:rPr lang="en-IE" sz="1200" spc="3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AL,</a:t>
            </a:r>
            <a:r>
              <a:rPr lang="en-IE" sz="1200" spc="3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spc="-25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BA</a:t>
            </a:r>
            <a:endParaRPr lang="en-IE" sz="1200">
              <a:effectLst/>
              <a:latin typeface="EC Square Sans Pro" panose="020B0506040000020004" pitchFamily="34" charset="0"/>
              <a:ea typeface="Times New Roman" panose="02020603050405020304" pitchFamily="18" charset="0"/>
              <a:cs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0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14AD4453-DDF4-DB36-8379-872841A8FC43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80" y="10209158"/>
            <a:ext cx="1647297" cy="43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EFFD8C-3ACC-967E-C94E-EEAA505440E5}"/>
              </a:ext>
            </a:extLst>
          </p:cNvPr>
          <p:cNvSpPr txBox="1"/>
          <p:nvPr/>
        </p:nvSpPr>
        <p:spPr>
          <a:xfrm>
            <a:off x="-1" y="255176"/>
            <a:ext cx="75596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100" b="1">
                <a:solidFill>
                  <a:schemeClr val="bg1"/>
                </a:solidFill>
                <a:latin typeface="EC Square Sans Pro" panose="020B0506040000020004" pitchFamily="34" charset="0"/>
              </a:rPr>
              <a:t>Early childhood education and care (ECEC) in Europe – 2025</a:t>
            </a:r>
            <a:endParaRPr lang="en-IE" sz="110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FEB79-0064-6707-310F-0EF4F43A1BDD}"/>
              </a:ext>
            </a:extLst>
          </p:cNvPr>
          <p:cNvSpPr txBox="1"/>
          <p:nvPr/>
        </p:nvSpPr>
        <p:spPr>
          <a:xfrm>
            <a:off x="0" y="911287"/>
            <a:ext cx="75596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A majority of education systems include digital competences in ECEC</a:t>
            </a:r>
            <a:endParaRPr lang="en-IE" sz="1600" b="1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70F08-28A7-2953-D533-F2FA5913DCBB}"/>
              </a:ext>
            </a:extLst>
          </p:cNvPr>
          <p:cNvSpPr txBox="1"/>
          <p:nvPr/>
        </p:nvSpPr>
        <p:spPr>
          <a:xfrm>
            <a:off x="0" y="4792175"/>
            <a:ext cx="75596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EC Square Sans Pro" panose="020B0506040000020004" pitchFamily="34" charset="0"/>
              </a:rPr>
              <a:t>Most education systems assess children's readiness for primary school</a:t>
            </a:r>
            <a:endParaRPr lang="en-IE" sz="1600" b="1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B83069-F9BC-ABBB-35F0-B7C1DEE221D2}"/>
              </a:ext>
            </a:extLst>
          </p:cNvPr>
          <p:cNvSpPr txBox="1"/>
          <p:nvPr/>
        </p:nvSpPr>
        <p:spPr>
          <a:xfrm>
            <a:off x="95794" y="8544664"/>
            <a:ext cx="27749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000" b="1">
                <a:solidFill>
                  <a:srgbClr val="23418E"/>
                </a:solidFill>
                <a:latin typeface="EC Square Sans Pro" panose="020B0506040000020004" pitchFamily="34" charset="0"/>
              </a:rPr>
              <a:t>Key data on early</a:t>
            </a:r>
            <a:br>
              <a:rPr lang="en-IE" sz="2000" b="1">
                <a:solidFill>
                  <a:srgbClr val="23418E"/>
                </a:solidFill>
                <a:latin typeface="EC Square Sans Pro" panose="020B0506040000020004" pitchFamily="34" charset="0"/>
              </a:rPr>
            </a:br>
            <a:r>
              <a:rPr lang="en-IE" sz="2000" b="1">
                <a:solidFill>
                  <a:srgbClr val="23418E"/>
                </a:solidFill>
                <a:latin typeface="EC Square Sans Pro" panose="020B0506040000020004" pitchFamily="34" charset="0"/>
              </a:rPr>
              <a:t>childhood education</a:t>
            </a:r>
            <a:br>
              <a:rPr lang="en-IE" sz="2000" b="1">
                <a:solidFill>
                  <a:srgbClr val="23418E"/>
                </a:solidFill>
                <a:latin typeface="EC Square Sans Pro" panose="020B0506040000020004" pitchFamily="34" charset="0"/>
              </a:rPr>
            </a:br>
            <a:r>
              <a:rPr lang="en-IE" sz="2000" b="1">
                <a:solidFill>
                  <a:srgbClr val="23418E"/>
                </a:solidFill>
                <a:latin typeface="EC Square Sans Pro" panose="020B0506040000020004" pitchFamily="34" charset="0"/>
              </a:rPr>
              <a:t>and care in Europe – 2025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9173ED-982F-BC20-C2BE-E08D80CF3CC6}"/>
              </a:ext>
            </a:extLst>
          </p:cNvPr>
          <p:cNvSpPr txBox="1"/>
          <p:nvPr/>
        </p:nvSpPr>
        <p:spPr>
          <a:xfrm>
            <a:off x="3891513" y="8435028"/>
            <a:ext cx="382772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7655" marR="230505" eaLnBrk="0" hangingPunct="0">
              <a:spcBef>
                <a:spcPts val="500"/>
              </a:spcBef>
              <a:spcAft>
                <a:spcPts val="0"/>
              </a:spcAft>
            </a:pP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This</a:t>
            </a:r>
            <a:r>
              <a:rPr lang="en-IE" sz="900" spc="-4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infographic</a:t>
            </a:r>
            <a:r>
              <a:rPr lang="en-IE" sz="900" spc="-4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depicts</a:t>
            </a:r>
            <a:r>
              <a:rPr lang="en-IE" sz="900" spc="-4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the</a:t>
            </a:r>
            <a:r>
              <a:rPr lang="en-IE" sz="900" spc="-4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main</a:t>
            </a:r>
            <a:r>
              <a:rPr lang="en-IE" sz="900" spc="-4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findings</a:t>
            </a:r>
            <a:r>
              <a:rPr lang="en-IE" sz="900" spc="-4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of</a:t>
            </a:r>
            <a:r>
              <a:rPr lang="en-IE" sz="900" spc="-4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the</a:t>
            </a:r>
            <a:r>
              <a:rPr lang="en-IE" sz="900" spc="-4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report</a:t>
            </a:r>
            <a:r>
              <a:rPr lang="en-IE" sz="900" spc="-4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i="1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Key</a:t>
            </a:r>
            <a:r>
              <a:rPr lang="en-IE" sz="900" i="1" spc="-4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i="1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data</a:t>
            </a:r>
            <a:r>
              <a:rPr lang="en-IE" sz="900" i="1" spc="-4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i="1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on </a:t>
            </a:r>
            <a:r>
              <a:rPr lang="en-IE" sz="900" i="1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early</a:t>
            </a:r>
            <a:r>
              <a:rPr lang="en-IE" sz="900" i="1" spc="-5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i="1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childhood</a:t>
            </a:r>
            <a:r>
              <a:rPr lang="en-IE" sz="900" i="1" spc="-5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i="1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education</a:t>
            </a:r>
            <a:r>
              <a:rPr lang="en-IE" sz="900" i="1" spc="-5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i="1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and</a:t>
            </a:r>
            <a:r>
              <a:rPr lang="en-IE" sz="900" i="1" spc="-5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i="1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care</a:t>
            </a:r>
            <a:r>
              <a:rPr lang="en-IE" sz="900" i="1" spc="-5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i="1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in</a:t>
            </a:r>
            <a:r>
              <a:rPr lang="en-IE" sz="900" i="1" spc="-5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i="1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Europe</a:t>
            </a:r>
            <a:r>
              <a:rPr lang="en-IE" sz="900" i="1" spc="-5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i="1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–</a:t>
            </a:r>
            <a:r>
              <a:rPr lang="en-IE" sz="900" i="1" spc="-5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i="1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2025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.</a:t>
            </a:r>
            <a:r>
              <a:rPr lang="en-IE" sz="900" spc="-5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The</a:t>
            </a:r>
            <a:r>
              <a:rPr lang="en-IE" sz="900" spc="-5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findings are</a:t>
            </a:r>
            <a:r>
              <a:rPr lang="en-IE" sz="900" spc="-2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based</a:t>
            </a:r>
            <a:r>
              <a:rPr lang="en-IE" sz="900" spc="-2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on</a:t>
            </a:r>
            <a:r>
              <a:rPr lang="en-IE" sz="900" spc="-2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analysis</a:t>
            </a:r>
            <a:r>
              <a:rPr lang="en-IE" sz="900" spc="-2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of</a:t>
            </a:r>
            <a:r>
              <a:rPr lang="en-IE" sz="900" spc="-2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policies</a:t>
            </a:r>
            <a:r>
              <a:rPr lang="en-IE" sz="900" spc="-2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in</a:t>
            </a:r>
            <a:r>
              <a:rPr lang="en-IE" sz="900" spc="-2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37</a:t>
            </a:r>
            <a:r>
              <a:rPr lang="en-IE" sz="900" spc="-2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European</a:t>
            </a:r>
            <a:r>
              <a:rPr lang="en-IE" sz="900" spc="-2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countries</a:t>
            </a:r>
            <a:endParaRPr lang="en-IE" sz="900">
              <a:effectLst/>
              <a:latin typeface="EC Square Sans Pro" panose="020B0506040000020004" pitchFamily="34" charset="0"/>
              <a:ea typeface="Times New Roman" panose="02020603050405020304" pitchFamily="18" charset="0"/>
              <a:cs typeface="EC Square Sans Pro Medium" panose="020B0500000000020004" pitchFamily="34" charset="0"/>
            </a:endParaRPr>
          </a:p>
          <a:p>
            <a:pPr marL="287655" marR="230505" eaLnBrk="0" hangingPunct="0">
              <a:spcAft>
                <a:spcPts val="0"/>
              </a:spcAft>
            </a:pP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(39</a:t>
            </a:r>
            <a:r>
              <a:rPr lang="en-IE" sz="900" spc="-2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education</a:t>
            </a:r>
            <a:r>
              <a:rPr lang="en-IE" sz="900" spc="-2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systems).</a:t>
            </a:r>
            <a:r>
              <a:rPr lang="en-IE" sz="900" spc="-2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The</a:t>
            </a:r>
            <a:r>
              <a:rPr lang="en-IE" sz="900" spc="-2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report</a:t>
            </a:r>
            <a:r>
              <a:rPr lang="en-IE" sz="900" spc="-2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covers</a:t>
            </a:r>
            <a:r>
              <a:rPr lang="en-IE" sz="900" spc="-2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the</a:t>
            </a:r>
            <a:r>
              <a:rPr lang="en-IE" sz="900" spc="-2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EU-27</a:t>
            </a:r>
            <a:r>
              <a:rPr lang="en-IE" sz="900" spc="-2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Member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States</a:t>
            </a:r>
            <a:r>
              <a:rPr lang="en-IE" sz="900" spc="-5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and</a:t>
            </a:r>
            <a:r>
              <a:rPr lang="en-IE" sz="900" spc="-4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Albania,</a:t>
            </a:r>
            <a:r>
              <a:rPr lang="en-IE" sz="900" spc="-5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Bosnia</a:t>
            </a:r>
            <a:r>
              <a:rPr lang="en-IE" sz="900" spc="-4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and</a:t>
            </a:r>
            <a:r>
              <a:rPr lang="en-IE" sz="900" spc="-5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Herzegovina,</a:t>
            </a:r>
            <a:r>
              <a:rPr lang="en-IE" sz="900" spc="-45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Switzerland,</a:t>
            </a:r>
            <a:r>
              <a:rPr lang="en-IE" sz="900" spc="-5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Iceland, Liechtenstein,</a:t>
            </a:r>
            <a:r>
              <a:rPr lang="en-IE" sz="900" spc="-3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Montenegro,</a:t>
            </a:r>
            <a:r>
              <a:rPr lang="en-IE" sz="900" spc="-3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North</a:t>
            </a:r>
            <a:r>
              <a:rPr lang="en-IE" sz="900" spc="-3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Macedonia,</a:t>
            </a:r>
            <a:r>
              <a:rPr lang="en-IE" sz="900" spc="-3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Norway,</a:t>
            </a:r>
            <a:r>
              <a:rPr lang="en-IE" sz="900" spc="-3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Serbia</a:t>
            </a:r>
            <a:r>
              <a:rPr lang="en-IE" sz="900" spc="-3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900" spc="-10">
                <a:solidFill>
                  <a:srgbClr val="25408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and Türkiye.</a:t>
            </a:r>
            <a:endParaRPr lang="en-IE" sz="900">
              <a:effectLst/>
              <a:latin typeface="EC Square Sans Pro" panose="020B0506040000020004" pitchFamily="34" charset="0"/>
              <a:ea typeface="Times New Roman" panose="02020603050405020304" pitchFamily="18" charset="0"/>
              <a:cs typeface="EC Square Sans Pro Medium" panose="020B050000000002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2C56A9-A61F-5571-9230-AB87F1B6CB09}"/>
              </a:ext>
            </a:extLst>
          </p:cNvPr>
          <p:cNvSpPr txBox="1"/>
          <p:nvPr/>
        </p:nvSpPr>
        <p:spPr>
          <a:xfrm>
            <a:off x="3888858" y="9501596"/>
            <a:ext cx="390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7655" eaLnBrk="0" hangingPunct="0"/>
            <a:r>
              <a:rPr lang="en-IE" sz="1050">
                <a:solidFill>
                  <a:srgbClr val="25408F"/>
                </a:solidFill>
                <a:effectLst/>
                <a:latin typeface="EC Square Sans Pro Medium" panose="020B050000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The</a:t>
            </a:r>
            <a:r>
              <a:rPr lang="en-IE" sz="1050" spc="-55">
                <a:solidFill>
                  <a:srgbClr val="25408F"/>
                </a:solidFill>
                <a:effectLst/>
                <a:latin typeface="EC Square Sans Pro Medium" panose="020B050000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 </a:t>
            </a:r>
            <a:r>
              <a:rPr lang="en-IE" sz="1050">
                <a:solidFill>
                  <a:srgbClr val="25408F"/>
                </a:solidFill>
                <a:effectLst/>
                <a:latin typeface="EC Square Sans Pro Medium" panose="020B050000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full</a:t>
            </a:r>
            <a:r>
              <a:rPr lang="en-IE" sz="1050" spc="-55">
                <a:solidFill>
                  <a:srgbClr val="25408F"/>
                </a:solidFill>
                <a:effectLst/>
                <a:latin typeface="EC Square Sans Pro Medium" panose="020B050000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 </a:t>
            </a:r>
            <a:r>
              <a:rPr lang="en-IE" sz="1050">
                <a:solidFill>
                  <a:srgbClr val="25408F"/>
                </a:solidFill>
                <a:effectLst/>
                <a:latin typeface="EC Square Sans Pro Medium" panose="020B050000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report</a:t>
            </a:r>
            <a:r>
              <a:rPr lang="en-IE" sz="1050" spc="-55">
                <a:solidFill>
                  <a:srgbClr val="25408F"/>
                </a:solidFill>
                <a:effectLst/>
                <a:latin typeface="EC Square Sans Pro Medium" panose="020B050000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 </a:t>
            </a:r>
            <a:r>
              <a:rPr lang="en-IE" sz="1050">
                <a:solidFill>
                  <a:srgbClr val="25408F"/>
                </a:solidFill>
                <a:effectLst/>
                <a:latin typeface="EC Square Sans Pro Medium" panose="020B050000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is</a:t>
            </a:r>
            <a:r>
              <a:rPr lang="en-IE" sz="1050" spc="-50">
                <a:solidFill>
                  <a:srgbClr val="25408F"/>
                </a:solidFill>
                <a:effectLst/>
                <a:latin typeface="EC Square Sans Pro Medium" panose="020B050000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 </a:t>
            </a:r>
            <a:r>
              <a:rPr lang="en-IE" sz="1050">
                <a:solidFill>
                  <a:srgbClr val="25408F"/>
                </a:solidFill>
                <a:effectLst/>
                <a:latin typeface="EC Square Sans Pro Medium" panose="020B050000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available</a:t>
            </a:r>
            <a:r>
              <a:rPr lang="en-IE" sz="1050" spc="-55">
                <a:solidFill>
                  <a:srgbClr val="25408F"/>
                </a:solidFill>
                <a:effectLst/>
                <a:latin typeface="EC Square Sans Pro Medium" panose="020B050000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 </a:t>
            </a:r>
            <a:r>
              <a:rPr lang="en-IE" sz="1050" spc="-25">
                <a:solidFill>
                  <a:srgbClr val="25408F"/>
                </a:solidFill>
                <a:effectLst/>
                <a:latin typeface="EC Square Sans Pro Medium" panose="020B050000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at</a:t>
            </a:r>
            <a:endParaRPr lang="en-IE" sz="1050">
              <a:effectLst/>
              <a:latin typeface="EC Square Sans Pro Medium" panose="020B0500000000020004" pitchFamily="34" charset="0"/>
              <a:ea typeface="Times New Roman" panose="02020603050405020304" pitchFamily="18" charset="0"/>
              <a:cs typeface="EC Square Sans Pro Medium" panose="020B05000000000200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5F4587-663A-53A8-8EB5-3124EBC58667}"/>
              </a:ext>
            </a:extLst>
          </p:cNvPr>
          <p:cNvSpPr txBox="1"/>
          <p:nvPr/>
        </p:nvSpPr>
        <p:spPr>
          <a:xfrm>
            <a:off x="4199860" y="9703615"/>
            <a:ext cx="24029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000" u="none" strike="noStrike" kern="0" spc="-10">
                <a:solidFill>
                  <a:srgbClr val="25408F"/>
                </a:solidFill>
                <a:effectLst/>
                <a:latin typeface="EC Square Sans Pro Light" panose="020B0506000000020004" pitchFamily="34" charset="0"/>
                <a:ea typeface="Times New Roman" panose="02020603050405020304" pitchFamily="18" charset="0"/>
                <a:cs typeface="EC Square Sans Pro Light" panose="020B0506000000020004" pitchFamily="34" charset="0"/>
                <a:hlinkClick r:id="rId4"/>
              </a:rPr>
              <a:t>https://europa.eu/!xkBMkN</a:t>
            </a:r>
            <a:endParaRPr lang="en-IE" sz="1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8A5FF7-61D7-4C75-8F84-75A3CD89E7F5}"/>
              </a:ext>
            </a:extLst>
          </p:cNvPr>
          <p:cNvSpPr txBox="1"/>
          <p:nvPr/>
        </p:nvSpPr>
        <p:spPr>
          <a:xfrm>
            <a:off x="5922330" y="6060559"/>
            <a:ext cx="1418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b="1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Age</a:t>
            </a:r>
            <a:r>
              <a:rPr lang="en-IE" sz="1200" b="1" spc="-85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 </a:t>
            </a:r>
            <a:r>
              <a:rPr lang="en-IE" sz="1200" b="1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and</a:t>
            </a:r>
            <a:r>
              <a:rPr lang="en-IE" sz="1200" b="1" spc="-85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 </a:t>
            </a:r>
            <a:r>
              <a:rPr lang="en-IE" sz="1200" b="1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maturity,</a:t>
            </a:r>
            <a:br>
              <a:rPr lang="en-IE" sz="1200" b="1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</a:br>
            <a:r>
              <a:rPr lang="en-IE" sz="100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based on assessment </a:t>
            </a:r>
            <a:br>
              <a:rPr lang="en-IE" sz="100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</a:br>
            <a:r>
              <a:rPr lang="en-IE" sz="100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or dialogue</a:t>
            </a:r>
            <a:endParaRPr lang="en-IE" sz="1100">
              <a:effectLst/>
              <a:latin typeface="EC Square Sans Pro" panose="020B0506040000020004" pitchFamily="34" charset="0"/>
              <a:ea typeface="Times New Roman" panose="02020603050405020304" pitchFamily="18" charset="0"/>
              <a:cs typeface="EC Square Sans Pro Medium" panose="020B05000000000200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000988-6CCF-4720-1EE4-99911A3BAB79}"/>
              </a:ext>
            </a:extLst>
          </p:cNvPr>
          <p:cNvSpPr txBox="1"/>
          <p:nvPr/>
        </p:nvSpPr>
        <p:spPr>
          <a:xfrm>
            <a:off x="893139" y="6634723"/>
            <a:ext cx="12440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b="1">
                <a:solidFill>
                  <a:srgbClr val="FFFFFF"/>
                </a:solidFill>
                <a:effectLst/>
                <a:latin typeface="EC Square Sans Cond Pro" panose="020B0506040000020004" pitchFamily="34" charset="0"/>
                <a:ea typeface="Times New Roman" panose="02020603050405020304" pitchFamily="18" charset="0"/>
                <a:cs typeface="EC Square Sans Cond Pro" panose="020B0506040000020004" pitchFamily="34" charset="0"/>
              </a:rPr>
              <a:t>ADMISSION TO </a:t>
            </a:r>
            <a:br>
              <a:rPr lang="en-IE" sz="1100" b="1">
                <a:solidFill>
                  <a:srgbClr val="FFFFFF"/>
                </a:solidFill>
                <a:effectLst/>
                <a:latin typeface="EC Square Sans Cond Pro" panose="020B0506040000020004" pitchFamily="34" charset="0"/>
                <a:ea typeface="Times New Roman" panose="02020603050405020304" pitchFamily="18" charset="0"/>
                <a:cs typeface="EC Square Sans Cond Pro" panose="020B0506040000020004" pitchFamily="34" charset="0"/>
              </a:rPr>
            </a:br>
            <a:r>
              <a:rPr lang="en-IE" sz="1100" b="1">
                <a:solidFill>
                  <a:srgbClr val="B4C6D1"/>
                </a:solidFill>
                <a:effectLst/>
                <a:latin typeface="EC Square Sans Cond Pro" panose="020B0506040000020004" pitchFamily="34" charset="0"/>
                <a:ea typeface="Times New Roman" panose="02020603050405020304" pitchFamily="18" charset="0"/>
                <a:cs typeface="EC Square Sans Cond Pro" panose="020B0506040000020004" pitchFamily="34" charset="0"/>
              </a:rPr>
              <a:t>PRIMARY</a:t>
            </a:r>
            <a:r>
              <a:rPr lang="en-IE" sz="1100" b="1" spc="-75">
                <a:solidFill>
                  <a:srgbClr val="B4C6D1"/>
                </a:solidFill>
                <a:effectLst/>
                <a:latin typeface="EC Square Sans Cond Pro" panose="020B0506040000020004" pitchFamily="34" charset="0"/>
                <a:ea typeface="Times New Roman" panose="02020603050405020304" pitchFamily="18" charset="0"/>
                <a:cs typeface="EC Square Sans Cond Pro" panose="020B0506040000020004" pitchFamily="34" charset="0"/>
              </a:rPr>
              <a:t> </a:t>
            </a:r>
            <a:r>
              <a:rPr lang="en-IE" sz="1100" b="1">
                <a:solidFill>
                  <a:srgbClr val="B4C6D1"/>
                </a:solidFill>
                <a:effectLst/>
                <a:latin typeface="EC Square Sans Cond Pro" panose="020B0506040000020004" pitchFamily="34" charset="0"/>
                <a:ea typeface="Times New Roman" panose="02020603050405020304" pitchFamily="18" charset="0"/>
                <a:cs typeface="EC Square Sans Cond Pro" panose="020B0506040000020004" pitchFamily="34" charset="0"/>
              </a:rPr>
              <a:t>SCHOOL</a:t>
            </a:r>
            <a:endParaRPr lang="en-IE" sz="1100">
              <a:effectLst/>
              <a:latin typeface="EC Square Sans Pro Medium" panose="020B0500000000020004" pitchFamily="34" charset="0"/>
              <a:ea typeface="Times New Roman" panose="02020603050405020304" pitchFamily="18" charset="0"/>
              <a:cs typeface="EC Square Sans Pro Medium" panose="020B0500000000020004" pitchFamily="34" charset="0"/>
            </a:endParaRPr>
          </a:p>
          <a:p>
            <a:pPr algn="ctr"/>
            <a:endParaRPr lang="en-IE" sz="11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B6F0A4-FA29-144C-A167-BE8C3E2B4AE6}"/>
              </a:ext>
            </a:extLst>
          </p:cNvPr>
          <p:cNvSpPr txBox="1"/>
          <p:nvPr/>
        </p:nvSpPr>
        <p:spPr>
          <a:xfrm>
            <a:off x="5943596" y="7134449"/>
            <a:ext cx="1141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Age only, </a:t>
            </a:r>
            <a:br>
              <a:rPr lang="en-IE" sz="120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</a:br>
            <a:r>
              <a:rPr lang="en-IE" sz="1000" kern="0" spc="-1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postponement </a:t>
            </a:r>
            <a:br>
              <a:rPr lang="en-IE" sz="1000" kern="0" spc="-1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</a:br>
            <a:r>
              <a:rPr lang="en-IE" sz="100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not possible in</a:t>
            </a:r>
            <a:r>
              <a:rPr lang="en-IE" sz="1000" kern="0" spc="20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br>
              <a:rPr lang="en-IE" sz="1000" kern="0" spc="20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</a:br>
            <a:r>
              <a:rPr lang="en-IE" sz="100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IE,</a:t>
            </a:r>
            <a:r>
              <a:rPr lang="en-IE" sz="1000" kern="0" spc="-45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00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ES,</a:t>
            </a:r>
            <a:r>
              <a:rPr lang="en-IE" sz="1000" kern="0" spc="-45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00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FR,</a:t>
            </a:r>
            <a:r>
              <a:rPr lang="en-IE" sz="1000" kern="0" spc="-45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00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LT,</a:t>
            </a:r>
            <a:r>
              <a:rPr lang="en-IE" sz="1000" kern="0" spc="-45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00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MT, </a:t>
            </a:r>
            <a:br>
              <a:rPr lang="en-IE" sz="100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</a:br>
            <a:r>
              <a:rPr lang="en-IE" sz="100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AL, BA</a:t>
            </a:r>
            <a:endParaRPr lang="en-IE" sz="1100">
              <a:effectLst/>
              <a:latin typeface="EC Square Sans Pro" panose="020B0506040000020004" pitchFamily="34" charset="0"/>
              <a:ea typeface="Times New Roman" panose="02020603050405020304" pitchFamily="18" charset="0"/>
              <a:cs typeface="EC Square Sans Pro Medium" panose="020B05000000000200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E878AB-7CCF-0006-C03F-5072977E6631}"/>
              </a:ext>
            </a:extLst>
          </p:cNvPr>
          <p:cNvSpPr txBox="1"/>
          <p:nvPr/>
        </p:nvSpPr>
        <p:spPr>
          <a:xfrm>
            <a:off x="3682405" y="6819016"/>
            <a:ext cx="104067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b="1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6 years</a:t>
            </a:r>
            <a:br>
              <a:rPr lang="en-IE" sz="1100" kern="0" spc="200">
                <a:solidFill>
                  <a:srgbClr val="58595B"/>
                </a:solidFill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</a:br>
            <a:r>
              <a:rPr lang="en-IE" sz="105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Most common </a:t>
            </a:r>
            <a:br>
              <a:rPr lang="en-IE" sz="105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</a:br>
            <a:r>
              <a:rPr lang="en-IE" sz="105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age to start </a:t>
            </a:r>
            <a:br>
              <a:rPr lang="en-IE" sz="105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</a:br>
            <a:r>
              <a:rPr lang="en-IE" sz="105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primary</a:t>
            </a:r>
            <a:r>
              <a:rPr lang="en-IE" sz="1050" kern="0" spc="-7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050" kern="0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school</a:t>
            </a:r>
            <a:endParaRPr lang="en-IE" sz="1100">
              <a:effectLst/>
              <a:latin typeface="EC Square Sans Pro" panose="020B0506040000020004" pitchFamily="34" charset="0"/>
              <a:ea typeface="Times New Roman" panose="02020603050405020304" pitchFamily="18" charset="0"/>
              <a:cs typeface="EC Square Sans Pro Medium" panose="020B05000000000200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2DD9C2-A81E-784B-2F88-5920C7B8B7B1}"/>
              </a:ext>
            </a:extLst>
          </p:cNvPr>
          <p:cNvSpPr txBox="1"/>
          <p:nvPr/>
        </p:nvSpPr>
        <p:spPr>
          <a:xfrm>
            <a:off x="81517" y="1658682"/>
            <a:ext cx="22714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b="1" kern="0">
                <a:solidFill>
                  <a:srgbClr val="FFFFF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Information</a:t>
            </a:r>
            <a:r>
              <a:rPr lang="en-IE" sz="1200" b="1" kern="0" spc="-5">
                <a:solidFill>
                  <a:srgbClr val="FFFFF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b="1" kern="0">
                <a:solidFill>
                  <a:srgbClr val="FFFFF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and</a:t>
            </a:r>
            <a:r>
              <a:rPr lang="en-IE" sz="1200" b="1" kern="0" spc="-5">
                <a:solidFill>
                  <a:srgbClr val="FFFFF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 sz="1200" b="1" kern="0">
                <a:solidFill>
                  <a:srgbClr val="FFFFF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data </a:t>
            </a:r>
            <a:r>
              <a:rPr lang="en-IE" sz="1200" b="1" kern="0" spc="-10">
                <a:solidFill>
                  <a:srgbClr val="FFFFF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literacy</a:t>
            </a:r>
            <a:endParaRPr lang="en-IE" sz="1200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8A7CA4-ECBC-BC69-D3A1-C18EB901F4E3}"/>
              </a:ext>
            </a:extLst>
          </p:cNvPr>
          <p:cNvSpPr txBox="1"/>
          <p:nvPr/>
        </p:nvSpPr>
        <p:spPr>
          <a:xfrm>
            <a:off x="81517" y="2264734"/>
            <a:ext cx="1866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kern="0">
                <a:solidFill>
                  <a:srgbClr val="FFFFF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defRPr>
            </a:lvl1pPr>
          </a:lstStyle>
          <a:p>
            <a:r>
              <a:rPr lang="en-IE"/>
              <a:t>Digital content creation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7049D7-1C3D-6D99-818C-EEE9E349919F}"/>
              </a:ext>
            </a:extLst>
          </p:cNvPr>
          <p:cNvSpPr txBox="1"/>
          <p:nvPr/>
        </p:nvSpPr>
        <p:spPr>
          <a:xfrm>
            <a:off x="81517" y="2817621"/>
            <a:ext cx="25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kern="0">
                <a:solidFill>
                  <a:srgbClr val="FFFFF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defRPr>
            </a:lvl1pPr>
          </a:lstStyle>
          <a:p>
            <a:r>
              <a:rPr lang="en-IE"/>
              <a:t>Communication</a:t>
            </a:r>
            <a:r>
              <a:rPr lang="en-IE" sz="1800" kern="0">
                <a:solidFill>
                  <a:srgbClr val="FFFFF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rPr>
              <a:t> </a:t>
            </a:r>
            <a:r>
              <a:rPr lang="en-IE"/>
              <a:t>and collaboration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545CE3-4684-D5F8-BB90-C7D1385DDE66}"/>
              </a:ext>
            </a:extLst>
          </p:cNvPr>
          <p:cNvSpPr txBox="1"/>
          <p:nvPr/>
        </p:nvSpPr>
        <p:spPr>
          <a:xfrm>
            <a:off x="81517" y="350165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kern="0">
                <a:solidFill>
                  <a:srgbClr val="FFFFF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defRPr>
            </a:lvl1pPr>
          </a:lstStyle>
          <a:p>
            <a:r>
              <a:rPr lang="en-IE"/>
              <a:t>Safety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1B77F1-F76C-1F0D-CD9C-D8AB7CE4236A}"/>
              </a:ext>
            </a:extLst>
          </p:cNvPr>
          <p:cNvSpPr txBox="1"/>
          <p:nvPr/>
        </p:nvSpPr>
        <p:spPr>
          <a:xfrm>
            <a:off x="81517" y="4121889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kern="0">
                <a:solidFill>
                  <a:srgbClr val="FFFFFF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" panose="020B0506040000020004" pitchFamily="34" charset="0"/>
              </a:defRPr>
            </a:lvl1pPr>
          </a:lstStyle>
          <a:p>
            <a:r>
              <a:rPr lang="en-IE"/>
              <a:t>Problem-solving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37A097-E446-3C9F-73C5-D9DE22C77F13}"/>
              </a:ext>
            </a:extLst>
          </p:cNvPr>
          <p:cNvSpPr txBox="1"/>
          <p:nvPr/>
        </p:nvSpPr>
        <p:spPr>
          <a:xfrm>
            <a:off x="2806994" y="2071316"/>
            <a:ext cx="3934046" cy="1056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algn="ctr" eaLnBrk="0" hangingPunct="0">
              <a:lnSpc>
                <a:spcPct val="87000"/>
              </a:lnSpc>
            </a:pPr>
            <a:r>
              <a:rPr lang="en-IE" sz="180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Moderate, </a:t>
            </a:r>
            <a:br>
              <a:rPr lang="en-IE" sz="180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</a:br>
            <a:r>
              <a:rPr lang="en-IE" sz="180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cautious </a:t>
            </a:r>
            <a:r>
              <a:rPr lang="en-IE" sz="1800" spc="-5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and</a:t>
            </a:r>
            <a:r>
              <a:rPr lang="en-IE" sz="1800" spc="-75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 </a:t>
            </a:r>
            <a:br>
              <a:rPr lang="en-IE" sz="1800" spc="-75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</a:br>
            <a:r>
              <a:rPr lang="en-IE" sz="1800" spc="-5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developmentally </a:t>
            </a:r>
            <a:br>
              <a:rPr lang="en-IE" sz="1800" spc="-5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</a:br>
            <a:r>
              <a:rPr lang="en-IE" sz="1800" spc="-1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Impact" panose="020B08060309020502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rPr>
              <a:t>appropriate!</a:t>
            </a:r>
            <a:endParaRPr lang="en-IE" sz="140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Impact" panose="020B0806030902050204" pitchFamily="34" charset="0"/>
              <a:ea typeface="Times New Roman" panose="02020603050405020304" pitchFamily="18" charset="0"/>
              <a:cs typeface="EC Square Sans Pro Medium" panose="020B05000000000200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2C6A76-16E4-F4A3-D4BF-7468BD6CE869}"/>
              </a:ext>
            </a:extLst>
          </p:cNvPr>
          <p:cNvSpPr txBox="1"/>
          <p:nvPr/>
        </p:nvSpPr>
        <p:spPr>
          <a:xfrm>
            <a:off x="6218532" y="2115885"/>
            <a:ext cx="1253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rgbClr val="58595B"/>
                </a:solidFill>
                <a:effectLst/>
                <a:latin typeface="EC Square Sans Pro" panose="020B0506040000020004" pitchFamily="34" charset="0"/>
                <a:ea typeface="Times New Roman" panose="02020603050405020304" pitchFamily="18" charset="0"/>
                <a:cs typeface="EC Square Sans Pro Medium" panose="020B0500000000020004" pitchFamily="34" charset="0"/>
              </a:defRPr>
            </a:lvl1pPr>
          </a:lstStyle>
          <a:p>
            <a:r>
              <a:rPr lang="en-IE" sz="1200"/>
              <a:t>No digital</a:t>
            </a:r>
            <a:br>
              <a:rPr lang="en-IE" sz="1200"/>
            </a:br>
            <a:r>
              <a:rPr lang="en-IE" sz="1200"/>
              <a:t>education </a:t>
            </a:r>
            <a:br>
              <a:rPr lang="en-IE" sz="1200"/>
            </a:br>
            <a:r>
              <a:rPr lang="en-IE" sz="1200"/>
              <a:t>in ECEC:</a:t>
            </a:r>
          </a:p>
          <a:p>
            <a:r>
              <a:rPr lang="en-IE" sz="1200" b="0"/>
              <a:t>BE de, BE nl, BG, </a:t>
            </a:r>
            <a:br>
              <a:rPr lang="en-IE" sz="1200" b="0"/>
            </a:br>
            <a:r>
              <a:rPr lang="en-IE" sz="1200" b="0"/>
              <a:t>IE, HU, NL, PL, </a:t>
            </a:r>
            <a:br>
              <a:rPr lang="en-IE" sz="1200" b="0"/>
            </a:br>
            <a:r>
              <a:rPr lang="en-IE" sz="1200" b="0"/>
              <a:t>AL, BA, MK, TR</a:t>
            </a:r>
          </a:p>
        </p:txBody>
      </p:sp>
    </p:spTree>
    <p:extLst>
      <p:ext uri="{BB962C8B-B14F-4D97-AF65-F5344CB8AC3E}">
        <p14:creationId xmlns:p14="http://schemas.microsoft.com/office/powerpoint/2010/main" val="10863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ge 1 ece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age 2 ece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age 3 ece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age 4 ece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8B19A3832B4948AB4E38EB5E574280" ma:contentTypeVersion="12" ma:contentTypeDescription="Create a new document." ma:contentTypeScope="" ma:versionID="c51c3749d75b6c273cc4f34802595f66">
  <xsd:schema xmlns:xsd="http://www.w3.org/2001/XMLSchema" xmlns:xs="http://www.w3.org/2001/XMLSchema" xmlns:p="http://schemas.microsoft.com/office/2006/metadata/properties" xmlns:ns2="d86cedf7-0050-4d20-9d2f-48db3cb00e2f" xmlns:ns3="de4a4897-e2c4-4a17-8701-81e44df2c5da" targetNamespace="http://schemas.microsoft.com/office/2006/metadata/properties" ma:root="true" ma:fieldsID="92b1e5b03bfcebd82b2fd11b22d94eab" ns2:_="" ns3:_="">
    <xsd:import namespace="d86cedf7-0050-4d20-9d2f-48db3cb00e2f"/>
    <xsd:import namespace="de4a4897-e2c4-4a17-8701-81e44df2c5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6cedf7-0050-4d20-9d2f-48db3cb00e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4a4897-e2c4-4a17-8701-81e44df2c5d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9bb622d-714d-44ae-9571-0194c7da6a79}" ma:internalName="TaxCatchAll" ma:showField="CatchAllData" ma:web="de4a4897-e2c4-4a17-8701-81e44df2c5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6cedf7-0050-4d20-9d2f-48db3cb00e2f">
      <Terms xmlns="http://schemas.microsoft.com/office/infopath/2007/PartnerControls"/>
    </lcf76f155ced4ddcb4097134ff3c332f>
    <TaxCatchAll xmlns="de4a4897-e2c4-4a17-8701-81e44df2c5d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E3DD88-889A-429B-8A42-842F43F7A8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6cedf7-0050-4d20-9d2f-48db3cb00e2f"/>
    <ds:schemaRef ds:uri="de4a4897-e2c4-4a17-8701-81e44df2c5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E1BD98-4696-4642-89C4-76A164017618}">
  <ds:schemaRefs>
    <ds:schemaRef ds:uri="http://schemas.microsoft.com/office/2006/metadata/properties"/>
    <ds:schemaRef ds:uri="http://schemas.microsoft.com/office/infopath/2007/PartnerControls"/>
    <ds:schemaRef ds:uri="d86cedf7-0050-4d20-9d2f-48db3cb00e2f"/>
    <ds:schemaRef ds:uri="de4a4897-e2c4-4a17-8701-81e44df2c5da"/>
  </ds:schemaRefs>
</ds:datastoreItem>
</file>

<file path=customXml/itemProps3.xml><?xml version="1.0" encoding="utf-8"?>
<ds:datastoreItem xmlns:ds="http://schemas.openxmlformats.org/officeDocument/2006/customXml" ds:itemID="{EAA2134A-03A4-46D7-8512-02CD182E3A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360</TotalTime>
  <Words>727</Words>
  <Application>Microsoft Office PowerPoint</Application>
  <PresentationFormat>Custom</PresentationFormat>
  <Paragraphs>81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Custom Design</vt:lpstr>
      <vt:lpstr>page 1 ecec</vt:lpstr>
      <vt:lpstr>page 2 ecec</vt:lpstr>
      <vt:lpstr>page 3 ecec</vt:lpstr>
      <vt:lpstr>page 4 ecec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BREL Patrice (EACEA)</dc:creator>
  <cp:lastModifiedBy>BREL Patrice (EACEA)</cp:lastModifiedBy>
  <cp:revision>10</cp:revision>
  <dcterms:created xsi:type="dcterms:W3CDTF">2025-01-22T11:37:10Z</dcterms:created>
  <dcterms:modified xsi:type="dcterms:W3CDTF">2025-01-24T12:54:36Z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2025-01-22T11:42:52Z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2288e236-df3b-4394-9e4c-2b56776c2c18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0x010100E58B19A3832B4948AB4E38EB5E574280</vt:lpwstr>
  </property>
</Properties>
</file>