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9"/>
  </p:notesMasterIdLst>
  <p:sldIdLst>
    <p:sldId id="256" r:id="rId2"/>
    <p:sldId id="257" r:id="rId3"/>
    <p:sldId id="261" r:id="rId4"/>
    <p:sldId id="258" r:id="rId5"/>
    <p:sldId id="260" r:id="rId6"/>
    <p:sldId id="263" r:id="rId7"/>
    <p:sldId id="262" r:id="rId8"/>
    <p:sldId id="264" r:id="rId9"/>
    <p:sldId id="265" r:id="rId10"/>
    <p:sldId id="266" r:id="rId11"/>
    <p:sldId id="267" r:id="rId12"/>
    <p:sldId id="268" r:id="rId13"/>
    <p:sldId id="269" r:id="rId14"/>
    <p:sldId id="272" r:id="rId15"/>
    <p:sldId id="270" r:id="rId16"/>
    <p:sldId id="273" r:id="rId17"/>
    <p:sldId id="259" r:id="rId18"/>
  </p:sldIdLst>
  <p:sldSz cx="9144000" cy="6858000" type="screen4x3"/>
  <p:notesSz cx="6858000" cy="9144000"/>
  <p:defaultTextStyle>
    <a:defPPr>
      <a:defRPr lang="lv-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99"/>
    <a:srgbClr val="99FF99"/>
    <a:srgbClr val="FFFF99"/>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139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2018</c:v>
                </c:pt>
              </c:strCache>
            </c:strRef>
          </c:tx>
          <c:spPr>
            <a:solidFill>
              <a:srgbClr val="FFFF00"/>
            </a:solidFill>
            <a:ln>
              <a:noFill/>
            </a:ln>
            <a:effectLst/>
          </c:spPr>
          <c:invertIfNegative val="0"/>
          <c:cat>
            <c:strRef>
              <c:f>Sheet1!$A$2:$A$7</c:f>
              <c:strCache>
                <c:ptCount val="6"/>
                <c:pt idx="0">
                  <c:v>Videoizklaide</c:v>
                </c:pt>
                <c:pt idx="1">
                  <c:v>Mājas uzraudzība un drošība</c:v>
                </c:pt>
                <c:pt idx="2">
                  <c:v>Viedie skaļruņi</c:v>
                </c:pt>
                <c:pt idx="3">
                  <c:v>Apgaismojums</c:v>
                </c:pt>
                <c:pt idx="4">
                  <c:v>Termostati</c:v>
                </c:pt>
                <c:pt idx="5">
                  <c:v>Citi</c:v>
                </c:pt>
              </c:strCache>
            </c:strRef>
          </c:cat>
          <c:val>
            <c:numRef>
              <c:f>Sheet1!$B$2:$B$7</c:f>
              <c:numCache>
                <c:formatCode>General</c:formatCode>
                <c:ptCount val="6"/>
                <c:pt idx="0">
                  <c:v>310.5</c:v>
                </c:pt>
                <c:pt idx="1">
                  <c:v>97.7</c:v>
                </c:pt>
                <c:pt idx="2">
                  <c:v>99.8</c:v>
                </c:pt>
                <c:pt idx="3">
                  <c:v>37.700000000000003</c:v>
                </c:pt>
                <c:pt idx="4">
                  <c:v>13.6</c:v>
                </c:pt>
                <c:pt idx="5">
                  <c:v>84.5</c:v>
                </c:pt>
              </c:numCache>
            </c:numRef>
          </c:val>
        </c:ser>
        <c:ser>
          <c:idx val="1"/>
          <c:order val="1"/>
          <c:tx>
            <c:strRef>
              <c:f>Sheet1!$C$1</c:f>
              <c:strCache>
                <c:ptCount val="1"/>
                <c:pt idx="0">
                  <c:v>2022</c:v>
                </c:pt>
              </c:strCache>
            </c:strRef>
          </c:tx>
          <c:spPr>
            <a:solidFill>
              <a:srgbClr val="0070C0"/>
            </a:solidFill>
            <a:ln>
              <a:noFill/>
            </a:ln>
            <a:effectLst/>
          </c:spPr>
          <c:invertIfNegative val="0"/>
          <c:cat>
            <c:strRef>
              <c:f>Sheet1!$A$2:$A$7</c:f>
              <c:strCache>
                <c:ptCount val="6"/>
                <c:pt idx="0">
                  <c:v>Videoizklaide</c:v>
                </c:pt>
                <c:pt idx="1">
                  <c:v>Mājas uzraudzība un drošība</c:v>
                </c:pt>
                <c:pt idx="2">
                  <c:v>Viedie skaļruņi</c:v>
                </c:pt>
                <c:pt idx="3">
                  <c:v>Apgaismojums</c:v>
                </c:pt>
                <c:pt idx="4">
                  <c:v>Termostati</c:v>
                </c:pt>
                <c:pt idx="5">
                  <c:v>Citi</c:v>
                </c:pt>
              </c:strCache>
            </c:strRef>
          </c:cat>
          <c:val>
            <c:numRef>
              <c:f>Sheet1!$C$2:$C$7</c:f>
              <c:numCache>
                <c:formatCode>General</c:formatCode>
                <c:ptCount val="6"/>
                <c:pt idx="0">
                  <c:v>457.5</c:v>
                </c:pt>
                <c:pt idx="1">
                  <c:v>244.9</c:v>
                </c:pt>
                <c:pt idx="2">
                  <c:v>230.5</c:v>
                </c:pt>
                <c:pt idx="3">
                  <c:v>104.6</c:v>
                </c:pt>
                <c:pt idx="4">
                  <c:v>37.5</c:v>
                </c:pt>
                <c:pt idx="5">
                  <c:v>189.3</c:v>
                </c:pt>
              </c:numCache>
            </c:numRef>
          </c:val>
        </c:ser>
        <c:dLbls>
          <c:showLegendKey val="0"/>
          <c:showVal val="0"/>
          <c:showCatName val="0"/>
          <c:showSerName val="0"/>
          <c:showPercent val="0"/>
          <c:showBubbleSize val="0"/>
        </c:dLbls>
        <c:gapWidth val="219"/>
        <c:overlap val="-27"/>
        <c:axId val="304642544"/>
        <c:axId val="304649600"/>
      </c:barChart>
      <c:catAx>
        <c:axId val="3046425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lv-LV"/>
          </a:p>
        </c:txPr>
        <c:crossAx val="304649600"/>
        <c:crosses val="autoZero"/>
        <c:auto val="1"/>
        <c:lblAlgn val="ctr"/>
        <c:lblOffset val="100"/>
        <c:noMultiLvlLbl val="0"/>
      </c:catAx>
      <c:valAx>
        <c:axId val="3046496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lv-LV"/>
          </a:p>
        </c:txPr>
        <c:crossAx val="3046425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lv-LV"/>
        </a:p>
      </c:txPr>
    </c:legend>
    <c:plotVisOnly val="1"/>
    <c:dispBlanksAs val="gap"/>
    <c:showDLblsOverMax val="0"/>
  </c:chart>
  <c:spPr>
    <a:noFill/>
    <a:ln>
      <a:noFill/>
    </a:ln>
    <a:effectLst/>
  </c:spPr>
  <c:txPr>
    <a:bodyPr/>
    <a:lstStyle/>
    <a:p>
      <a:pPr>
        <a:defRPr/>
      </a:pPr>
      <a:endParaRPr lang="lv-LV"/>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9063A40-8396-4008-9EE7-25D171DACE57}"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lv-LV"/>
        </a:p>
      </dgm:t>
    </dgm:pt>
    <dgm:pt modelId="{57DFD2DE-9249-4A0A-9D81-F24CAB3C0EDB}">
      <dgm:prSet phldrT="[Text]"/>
      <dgm:spPr/>
      <dgm:t>
        <a:bodyPr/>
        <a:lstStyle/>
        <a:p>
          <a:r>
            <a:rPr lang="lv-LV" dirty="0" smtClean="0"/>
            <a:t>Galvenās tehnoloģijas </a:t>
          </a:r>
          <a:endParaRPr lang="lv-LV" dirty="0"/>
        </a:p>
      </dgm:t>
    </dgm:pt>
    <dgm:pt modelId="{A9DA1BE6-1ED1-4665-A363-0CC43B043C21}" type="parTrans" cxnId="{F9E91819-DE03-49B5-9C9E-F30F0E78E4AE}">
      <dgm:prSet/>
      <dgm:spPr/>
      <dgm:t>
        <a:bodyPr/>
        <a:lstStyle/>
        <a:p>
          <a:endParaRPr lang="lv-LV"/>
        </a:p>
      </dgm:t>
    </dgm:pt>
    <dgm:pt modelId="{2E8BFC2F-9646-4D96-9FB7-7501C2406B96}" type="sibTrans" cxnId="{F9E91819-DE03-49B5-9C9E-F30F0E78E4AE}">
      <dgm:prSet/>
      <dgm:spPr/>
      <dgm:t>
        <a:bodyPr/>
        <a:lstStyle/>
        <a:p>
          <a:endParaRPr lang="lv-LV"/>
        </a:p>
      </dgm:t>
    </dgm:pt>
    <dgm:pt modelId="{46EE2D06-3CFA-4036-8331-D83CCEC2772E}">
      <dgm:prSet phldrT="[Text]"/>
      <dgm:spPr/>
      <dgm:t>
        <a:bodyPr/>
        <a:lstStyle/>
        <a:p>
          <a:r>
            <a:rPr lang="lv-LV" dirty="0" smtClean="0"/>
            <a:t>Mājas automatizācija</a:t>
          </a:r>
          <a:endParaRPr lang="lv-LV" dirty="0"/>
        </a:p>
      </dgm:t>
    </dgm:pt>
    <dgm:pt modelId="{2CF68B26-7800-4E7B-8538-1F5CB346BACF}" type="parTrans" cxnId="{A7EEDF43-6FEF-47AA-B624-70973F488980}">
      <dgm:prSet/>
      <dgm:spPr/>
      <dgm:t>
        <a:bodyPr/>
        <a:lstStyle/>
        <a:p>
          <a:endParaRPr lang="lv-LV"/>
        </a:p>
      </dgm:t>
    </dgm:pt>
    <dgm:pt modelId="{8B639F59-B3C8-481C-BB02-EB687B4645C4}" type="sibTrans" cxnId="{A7EEDF43-6FEF-47AA-B624-70973F488980}">
      <dgm:prSet/>
      <dgm:spPr/>
      <dgm:t>
        <a:bodyPr/>
        <a:lstStyle/>
        <a:p>
          <a:endParaRPr lang="lv-LV"/>
        </a:p>
      </dgm:t>
    </dgm:pt>
    <dgm:pt modelId="{54E4C35B-9251-41C7-9A4F-2EE8823EAFA3}">
      <dgm:prSet phldrT="[Text]"/>
      <dgm:spPr/>
      <dgm:t>
        <a:bodyPr/>
        <a:lstStyle/>
        <a:p>
          <a:r>
            <a:rPr lang="lv-LV" dirty="0" smtClean="0"/>
            <a:t>Mājas datortīkls</a:t>
          </a:r>
          <a:endParaRPr lang="lv-LV" dirty="0"/>
        </a:p>
      </dgm:t>
    </dgm:pt>
    <dgm:pt modelId="{74933358-5154-4F31-8B5F-054C42A63005}" type="parTrans" cxnId="{9030C481-D6E8-43F4-8386-108A151E789F}">
      <dgm:prSet/>
      <dgm:spPr/>
      <dgm:t>
        <a:bodyPr/>
        <a:lstStyle/>
        <a:p>
          <a:endParaRPr lang="lv-LV"/>
        </a:p>
      </dgm:t>
    </dgm:pt>
    <dgm:pt modelId="{84AD25AC-F956-47DA-B42B-DED7A0E4A640}" type="sibTrans" cxnId="{9030C481-D6E8-43F4-8386-108A151E789F}">
      <dgm:prSet/>
      <dgm:spPr/>
      <dgm:t>
        <a:bodyPr/>
        <a:lstStyle/>
        <a:p>
          <a:endParaRPr lang="lv-LV"/>
        </a:p>
      </dgm:t>
    </dgm:pt>
    <dgm:pt modelId="{D3068B7A-988B-47CB-A424-3C81486D4BDB}">
      <dgm:prSet phldrT="[Text]"/>
      <dgm:spPr/>
      <dgm:t>
        <a:bodyPr/>
        <a:lstStyle/>
        <a:p>
          <a:r>
            <a:rPr lang="lv-LV" dirty="0" smtClean="0"/>
            <a:t>Fona infrastruktūra</a:t>
          </a:r>
          <a:endParaRPr lang="lv-LV" dirty="0"/>
        </a:p>
      </dgm:t>
    </dgm:pt>
    <dgm:pt modelId="{4505EEBE-F077-4B6C-89FA-230EBD9FBFD0}" type="parTrans" cxnId="{B07E3828-948E-4976-B358-4457CC656D9F}">
      <dgm:prSet/>
      <dgm:spPr/>
      <dgm:t>
        <a:bodyPr/>
        <a:lstStyle/>
        <a:p>
          <a:endParaRPr lang="lv-LV"/>
        </a:p>
      </dgm:t>
    </dgm:pt>
    <dgm:pt modelId="{178C60FE-A65C-4774-9597-81C29B357773}" type="sibTrans" cxnId="{B07E3828-948E-4976-B358-4457CC656D9F}">
      <dgm:prSet/>
      <dgm:spPr/>
      <dgm:t>
        <a:bodyPr/>
        <a:lstStyle/>
        <a:p>
          <a:endParaRPr lang="lv-LV"/>
        </a:p>
      </dgm:t>
    </dgm:pt>
    <dgm:pt modelId="{9720A790-5692-4432-BC1F-F9A60139C596}">
      <dgm:prSet phldrT="[Text]"/>
      <dgm:spPr/>
      <dgm:t>
        <a:bodyPr/>
        <a:lstStyle/>
        <a:p>
          <a:r>
            <a:rPr lang="lv-LV" dirty="0" smtClean="0"/>
            <a:t>Vadi katram lietojumam</a:t>
          </a:r>
          <a:endParaRPr lang="lv-LV" dirty="0"/>
        </a:p>
      </dgm:t>
    </dgm:pt>
    <dgm:pt modelId="{5AE60B95-4482-483D-A21F-8E973513C02E}" type="parTrans" cxnId="{202C960C-9E02-49A8-96C2-C66678481EC9}">
      <dgm:prSet/>
      <dgm:spPr/>
      <dgm:t>
        <a:bodyPr/>
        <a:lstStyle/>
        <a:p>
          <a:endParaRPr lang="lv-LV"/>
        </a:p>
      </dgm:t>
    </dgm:pt>
    <dgm:pt modelId="{142FDF1C-A318-49E6-9324-43950338D975}" type="sibTrans" cxnId="{202C960C-9E02-49A8-96C2-C66678481EC9}">
      <dgm:prSet/>
      <dgm:spPr/>
      <dgm:t>
        <a:bodyPr/>
        <a:lstStyle/>
        <a:p>
          <a:endParaRPr lang="lv-LV"/>
        </a:p>
      </dgm:t>
    </dgm:pt>
    <dgm:pt modelId="{B1957FB7-4DE6-4E29-B958-EA0EE24611D9}">
      <dgm:prSet phldrT="[Text]"/>
      <dgm:spPr/>
      <dgm:t>
        <a:bodyPr/>
        <a:lstStyle/>
        <a:p>
          <a:r>
            <a:rPr lang="lv-LV" dirty="0" smtClean="0"/>
            <a:t>Lokāls/vadu sakari</a:t>
          </a:r>
          <a:endParaRPr lang="lv-LV" dirty="0"/>
        </a:p>
      </dgm:t>
    </dgm:pt>
    <dgm:pt modelId="{975F448E-412F-4D33-82B5-51371FEB5E06}" type="parTrans" cxnId="{B289F8DE-F2B9-465A-841B-06C3604B491E}">
      <dgm:prSet/>
      <dgm:spPr/>
      <dgm:t>
        <a:bodyPr/>
        <a:lstStyle/>
        <a:p>
          <a:endParaRPr lang="lv-LV"/>
        </a:p>
      </dgm:t>
    </dgm:pt>
    <dgm:pt modelId="{B16B40E7-7D6C-4745-A5EA-B30FA5EB8250}" type="sibTrans" cxnId="{B289F8DE-F2B9-465A-841B-06C3604B491E}">
      <dgm:prSet/>
      <dgm:spPr/>
      <dgm:t>
        <a:bodyPr/>
        <a:lstStyle/>
        <a:p>
          <a:endParaRPr lang="lv-LV"/>
        </a:p>
      </dgm:t>
    </dgm:pt>
    <dgm:pt modelId="{396DAC26-2CC9-4C4D-9D8D-FE70DCFD844C}">
      <dgm:prSet phldrT="[Text]"/>
      <dgm:spPr/>
      <dgm:t>
        <a:bodyPr/>
        <a:lstStyle/>
        <a:p>
          <a:r>
            <a:rPr lang="lv-LV" dirty="0" smtClean="0"/>
            <a:t>Piekļuves metodes</a:t>
          </a:r>
          <a:endParaRPr lang="lv-LV" dirty="0"/>
        </a:p>
      </dgm:t>
    </dgm:pt>
    <dgm:pt modelId="{E346A801-2C0F-4A0E-B8BB-AB61664C0D63}" type="parTrans" cxnId="{B2FF5431-5302-44D4-B079-40C16380EC53}">
      <dgm:prSet/>
      <dgm:spPr/>
      <dgm:t>
        <a:bodyPr/>
        <a:lstStyle/>
        <a:p>
          <a:endParaRPr lang="lv-LV"/>
        </a:p>
      </dgm:t>
    </dgm:pt>
    <dgm:pt modelId="{6258906B-FA09-4EED-ABBA-02DCACF6B25B}" type="sibTrans" cxnId="{B2FF5431-5302-44D4-B079-40C16380EC53}">
      <dgm:prSet/>
      <dgm:spPr/>
      <dgm:t>
        <a:bodyPr/>
        <a:lstStyle/>
        <a:p>
          <a:endParaRPr lang="lv-LV"/>
        </a:p>
      </dgm:t>
    </dgm:pt>
    <dgm:pt modelId="{C511256A-0AE4-4EA2-BC49-75A578D1BE86}">
      <dgm:prSet phldrT="[Text]"/>
      <dgm:spPr/>
      <dgm:t>
        <a:bodyPr/>
        <a:lstStyle/>
        <a:p>
          <a:r>
            <a:rPr lang="lv-LV" dirty="0" smtClean="0"/>
            <a:t>Uzraudzība vai novērošana</a:t>
          </a:r>
          <a:endParaRPr lang="lv-LV" dirty="0"/>
        </a:p>
      </dgm:t>
    </dgm:pt>
    <dgm:pt modelId="{B0CE6D50-2B88-4C38-AB2C-43CFDAE844A7}" type="parTrans" cxnId="{6767AF6B-0374-4518-9CAB-3570F86488DB}">
      <dgm:prSet/>
      <dgm:spPr/>
      <dgm:t>
        <a:bodyPr/>
        <a:lstStyle/>
        <a:p>
          <a:endParaRPr lang="lv-LV"/>
        </a:p>
      </dgm:t>
    </dgm:pt>
    <dgm:pt modelId="{A190F4F3-C36F-4550-B1E2-89428AF1D904}" type="sibTrans" cxnId="{6767AF6B-0374-4518-9CAB-3570F86488DB}">
      <dgm:prSet/>
      <dgm:spPr/>
      <dgm:t>
        <a:bodyPr/>
        <a:lstStyle/>
        <a:p>
          <a:endParaRPr lang="lv-LV"/>
        </a:p>
      </dgm:t>
    </dgm:pt>
    <dgm:pt modelId="{AF640FB1-DD52-4A27-BE7F-C02CE1C05C84}">
      <dgm:prSet/>
      <dgm:spPr/>
      <dgm:t>
        <a:bodyPr/>
        <a:lstStyle/>
        <a:p>
          <a:r>
            <a:rPr lang="lv-LV" dirty="0" smtClean="0"/>
            <a:t>Izmantojot datortīklu</a:t>
          </a:r>
          <a:endParaRPr lang="lv-LV" dirty="0"/>
        </a:p>
      </dgm:t>
    </dgm:pt>
    <dgm:pt modelId="{F684C794-F851-495F-A374-FB0BA9269C5C}" type="parTrans" cxnId="{55123F75-6EBE-47F8-8BCE-76BEB2A4392E}">
      <dgm:prSet/>
      <dgm:spPr/>
      <dgm:t>
        <a:bodyPr/>
        <a:lstStyle/>
        <a:p>
          <a:endParaRPr lang="lv-LV"/>
        </a:p>
      </dgm:t>
    </dgm:pt>
    <dgm:pt modelId="{47D7D5B2-32FA-4DE4-9675-D80805AD8CBC}" type="sibTrans" cxnId="{55123F75-6EBE-47F8-8BCE-76BEB2A4392E}">
      <dgm:prSet/>
      <dgm:spPr/>
      <dgm:t>
        <a:bodyPr/>
        <a:lstStyle/>
        <a:p>
          <a:endParaRPr lang="lv-LV"/>
        </a:p>
      </dgm:t>
    </dgm:pt>
    <dgm:pt modelId="{F2E9DD50-AFE2-4F2B-981D-CA2897431EB1}" type="pres">
      <dgm:prSet presAssocID="{E9063A40-8396-4008-9EE7-25D171DACE57}" presName="Name0" presStyleCnt="0">
        <dgm:presLayoutVars>
          <dgm:chPref val="3"/>
          <dgm:dir/>
          <dgm:animLvl val="lvl"/>
          <dgm:resizeHandles/>
        </dgm:presLayoutVars>
      </dgm:prSet>
      <dgm:spPr/>
      <dgm:t>
        <a:bodyPr/>
        <a:lstStyle/>
        <a:p>
          <a:endParaRPr lang="lv-LV"/>
        </a:p>
      </dgm:t>
    </dgm:pt>
    <dgm:pt modelId="{9220D16F-9D28-4B3D-9239-603DB66D071E}" type="pres">
      <dgm:prSet presAssocID="{57DFD2DE-9249-4A0A-9D81-F24CAB3C0EDB}" presName="horFlow" presStyleCnt="0"/>
      <dgm:spPr/>
    </dgm:pt>
    <dgm:pt modelId="{D411F317-CAC8-4D53-A71C-8CCE65DE8155}" type="pres">
      <dgm:prSet presAssocID="{57DFD2DE-9249-4A0A-9D81-F24CAB3C0EDB}" presName="bigChev" presStyleLbl="node1" presStyleIdx="0" presStyleCnt="3"/>
      <dgm:spPr/>
      <dgm:t>
        <a:bodyPr/>
        <a:lstStyle/>
        <a:p>
          <a:endParaRPr lang="lv-LV"/>
        </a:p>
      </dgm:t>
    </dgm:pt>
    <dgm:pt modelId="{AC358AB5-38E5-45D8-9AB2-C2BC6AF45CC5}" type="pres">
      <dgm:prSet presAssocID="{2CF68B26-7800-4E7B-8538-1F5CB346BACF}" presName="parTrans" presStyleCnt="0"/>
      <dgm:spPr/>
    </dgm:pt>
    <dgm:pt modelId="{C350793D-0744-4B39-8C99-A12900B994A3}" type="pres">
      <dgm:prSet presAssocID="{46EE2D06-3CFA-4036-8331-D83CCEC2772E}" presName="node" presStyleLbl="alignAccFollowNode1" presStyleIdx="0" presStyleCnt="6">
        <dgm:presLayoutVars>
          <dgm:bulletEnabled val="1"/>
        </dgm:presLayoutVars>
      </dgm:prSet>
      <dgm:spPr/>
      <dgm:t>
        <a:bodyPr/>
        <a:lstStyle/>
        <a:p>
          <a:endParaRPr lang="lv-LV"/>
        </a:p>
      </dgm:t>
    </dgm:pt>
    <dgm:pt modelId="{29B9868A-4DC8-4C89-B67A-8D5BABC0CA7D}" type="pres">
      <dgm:prSet presAssocID="{8B639F59-B3C8-481C-BB02-EB687B4645C4}" presName="sibTrans" presStyleCnt="0"/>
      <dgm:spPr/>
    </dgm:pt>
    <dgm:pt modelId="{6D1EC485-AFA6-4795-8C74-CAB24F1A8CED}" type="pres">
      <dgm:prSet presAssocID="{54E4C35B-9251-41C7-9A4F-2EE8823EAFA3}" presName="node" presStyleLbl="alignAccFollowNode1" presStyleIdx="1" presStyleCnt="6">
        <dgm:presLayoutVars>
          <dgm:bulletEnabled val="1"/>
        </dgm:presLayoutVars>
      </dgm:prSet>
      <dgm:spPr/>
      <dgm:t>
        <a:bodyPr/>
        <a:lstStyle/>
        <a:p>
          <a:endParaRPr lang="lv-LV"/>
        </a:p>
      </dgm:t>
    </dgm:pt>
    <dgm:pt modelId="{FAA109E6-2648-4BF2-8C4F-F47C9D144B73}" type="pres">
      <dgm:prSet presAssocID="{57DFD2DE-9249-4A0A-9D81-F24CAB3C0EDB}" presName="vSp" presStyleCnt="0"/>
      <dgm:spPr/>
    </dgm:pt>
    <dgm:pt modelId="{A4B68F7F-B0C5-4678-ABE4-C8B10F6DE3C6}" type="pres">
      <dgm:prSet presAssocID="{D3068B7A-988B-47CB-A424-3C81486D4BDB}" presName="horFlow" presStyleCnt="0"/>
      <dgm:spPr/>
    </dgm:pt>
    <dgm:pt modelId="{603DDA94-3CF0-4529-B056-87518F16D774}" type="pres">
      <dgm:prSet presAssocID="{D3068B7A-988B-47CB-A424-3C81486D4BDB}" presName="bigChev" presStyleLbl="node1" presStyleIdx="1" presStyleCnt="3"/>
      <dgm:spPr/>
      <dgm:t>
        <a:bodyPr/>
        <a:lstStyle/>
        <a:p>
          <a:endParaRPr lang="lv-LV"/>
        </a:p>
      </dgm:t>
    </dgm:pt>
    <dgm:pt modelId="{3D805DAE-6872-428A-8C13-0FA9E85F3A4D}" type="pres">
      <dgm:prSet presAssocID="{5AE60B95-4482-483D-A21F-8E973513C02E}" presName="parTrans" presStyleCnt="0"/>
      <dgm:spPr/>
    </dgm:pt>
    <dgm:pt modelId="{C7FE6969-5713-4F24-A31B-86B0B3952E33}" type="pres">
      <dgm:prSet presAssocID="{9720A790-5692-4432-BC1F-F9A60139C596}" presName="node" presStyleLbl="alignAccFollowNode1" presStyleIdx="2" presStyleCnt="6">
        <dgm:presLayoutVars>
          <dgm:bulletEnabled val="1"/>
        </dgm:presLayoutVars>
      </dgm:prSet>
      <dgm:spPr/>
      <dgm:t>
        <a:bodyPr/>
        <a:lstStyle/>
        <a:p>
          <a:endParaRPr lang="lv-LV"/>
        </a:p>
      </dgm:t>
    </dgm:pt>
    <dgm:pt modelId="{322F83B6-3415-4A3C-A9AA-90A508E8715F}" type="pres">
      <dgm:prSet presAssocID="{142FDF1C-A318-49E6-9324-43950338D975}" presName="sibTrans" presStyleCnt="0"/>
      <dgm:spPr/>
    </dgm:pt>
    <dgm:pt modelId="{09ADE838-4AB0-48C1-AB8E-18B459448A43}" type="pres">
      <dgm:prSet presAssocID="{B1957FB7-4DE6-4E29-B958-EA0EE24611D9}" presName="node" presStyleLbl="alignAccFollowNode1" presStyleIdx="3" presStyleCnt="6">
        <dgm:presLayoutVars>
          <dgm:bulletEnabled val="1"/>
        </dgm:presLayoutVars>
      </dgm:prSet>
      <dgm:spPr/>
      <dgm:t>
        <a:bodyPr/>
        <a:lstStyle/>
        <a:p>
          <a:endParaRPr lang="lv-LV"/>
        </a:p>
      </dgm:t>
    </dgm:pt>
    <dgm:pt modelId="{4B3982CB-6A93-474F-BA4D-A7478226887A}" type="pres">
      <dgm:prSet presAssocID="{D3068B7A-988B-47CB-A424-3C81486D4BDB}" presName="vSp" presStyleCnt="0"/>
      <dgm:spPr/>
    </dgm:pt>
    <dgm:pt modelId="{214349AC-4D79-48A4-B0CB-5A907E8E5226}" type="pres">
      <dgm:prSet presAssocID="{396DAC26-2CC9-4C4D-9D8D-FE70DCFD844C}" presName="horFlow" presStyleCnt="0"/>
      <dgm:spPr/>
    </dgm:pt>
    <dgm:pt modelId="{02EA8636-C308-4B57-B249-9E1C494027CD}" type="pres">
      <dgm:prSet presAssocID="{396DAC26-2CC9-4C4D-9D8D-FE70DCFD844C}" presName="bigChev" presStyleLbl="node1" presStyleIdx="2" presStyleCnt="3"/>
      <dgm:spPr/>
      <dgm:t>
        <a:bodyPr/>
        <a:lstStyle/>
        <a:p>
          <a:endParaRPr lang="lv-LV"/>
        </a:p>
      </dgm:t>
    </dgm:pt>
    <dgm:pt modelId="{3BC588E6-8BF1-4739-8890-D6E65C6B6CAA}" type="pres">
      <dgm:prSet presAssocID="{B0CE6D50-2B88-4C38-AB2C-43CFDAE844A7}" presName="parTrans" presStyleCnt="0"/>
      <dgm:spPr/>
    </dgm:pt>
    <dgm:pt modelId="{BA0CB713-0CE1-41FD-8DD6-609CC128D069}" type="pres">
      <dgm:prSet presAssocID="{C511256A-0AE4-4EA2-BC49-75A578D1BE86}" presName="node" presStyleLbl="alignAccFollowNode1" presStyleIdx="4" presStyleCnt="6">
        <dgm:presLayoutVars>
          <dgm:bulletEnabled val="1"/>
        </dgm:presLayoutVars>
      </dgm:prSet>
      <dgm:spPr/>
      <dgm:t>
        <a:bodyPr/>
        <a:lstStyle/>
        <a:p>
          <a:endParaRPr lang="lv-LV"/>
        </a:p>
      </dgm:t>
    </dgm:pt>
    <dgm:pt modelId="{779FE085-363C-4702-BCE1-BD9B73FA7BC2}" type="pres">
      <dgm:prSet presAssocID="{A190F4F3-C36F-4550-B1E2-89428AF1D904}" presName="sibTrans" presStyleCnt="0"/>
      <dgm:spPr/>
    </dgm:pt>
    <dgm:pt modelId="{E6B62BD7-40DB-4112-B50C-DCE8BC4D5295}" type="pres">
      <dgm:prSet presAssocID="{AF640FB1-DD52-4A27-BE7F-C02CE1C05C84}" presName="node" presStyleLbl="alignAccFollowNode1" presStyleIdx="5" presStyleCnt="6">
        <dgm:presLayoutVars>
          <dgm:bulletEnabled val="1"/>
        </dgm:presLayoutVars>
      </dgm:prSet>
      <dgm:spPr/>
      <dgm:t>
        <a:bodyPr/>
        <a:lstStyle/>
        <a:p>
          <a:endParaRPr lang="lv-LV"/>
        </a:p>
      </dgm:t>
    </dgm:pt>
  </dgm:ptLst>
  <dgm:cxnLst>
    <dgm:cxn modelId="{B2FF5431-5302-44D4-B079-40C16380EC53}" srcId="{E9063A40-8396-4008-9EE7-25D171DACE57}" destId="{396DAC26-2CC9-4C4D-9D8D-FE70DCFD844C}" srcOrd="2" destOrd="0" parTransId="{E346A801-2C0F-4A0E-B8BB-AB61664C0D63}" sibTransId="{6258906B-FA09-4EED-ABBA-02DCACF6B25B}"/>
    <dgm:cxn modelId="{A7EEDF43-6FEF-47AA-B624-70973F488980}" srcId="{57DFD2DE-9249-4A0A-9D81-F24CAB3C0EDB}" destId="{46EE2D06-3CFA-4036-8331-D83CCEC2772E}" srcOrd="0" destOrd="0" parTransId="{2CF68B26-7800-4E7B-8538-1F5CB346BACF}" sibTransId="{8B639F59-B3C8-481C-BB02-EB687B4645C4}"/>
    <dgm:cxn modelId="{B289F8DE-F2B9-465A-841B-06C3604B491E}" srcId="{D3068B7A-988B-47CB-A424-3C81486D4BDB}" destId="{B1957FB7-4DE6-4E29-B958-EA0EE24611D9}" srcOrd="1" destOrd="0" parTransId="{975F448E-412F-4D33-82B5-51371FEB5E06}" sibTransId="{B16B40E7-7D6C-4745-A5EA-B30FA5EB8250}"/>
    <dgm:cxn modelId="{E7299646-955E-4626-B79F-6F59388AF392}" type="presOf" srcId="{9720A790-5692-4432-BC1F-F9A60139C596}" destId="{C7FE6969-5713-4F24-A31B-86B0B3952E33}" srcOrd="0" destOrd="0" presId="urn:microsoft.com/office/officeart/2005/8/layout/lProcess3"/>
    <dgm:cxn modelId="{E39FA978-CBB5-427A-AEA6-3E58179ED06B}" type="presOf" srcId="{E9063A40-8396-4008-9EE7-25D171DACE57}" destId="{F2E9DD50-AFE2-4F2B-981D-CA2897431EB1}" srcOrd="0" destOrd="0" presId="urn:microsoft.com/office/officeart/2005/8/layout/lProcess3"/>
    <dgm:cxn modelId="{7F02D7BE-A4B7-4497-9627-7A865302484E}" type="presOf" srcId="{D3068B7A-988B-47CB-A424-3C81486D4BDB}" destId="{603DDA94-3CF0-4529-B056-87518F16D774}" srcOrd="0" destOrd="0" presId="urn:microsoft.com/office/officeart/2005/8/layout/lProcess3"/>
    <dgm:cxn modelId="{466A095D-4FF3-44DA-AF96-B8D0624FC11E}" type="presOf" srcId="{B1957FB7-4DE6-4E29-B958-EA0EE24611D9}" destId="{09ADE838-4AB0-48C1-AB8E-18B459448A43}" srcOrd="0" destOrd="0" presId="urn:microsoft.com/office/officeart/2005/8/layout/lProcess3"/>
    <dgm:cxn modelId="{010F6E68-960D-4D99-9B64-C6572F77222D}" type="presOf" srcId="{57DFD2DE-9249-4A0A-9D81-F24CAB3C0EDB}" destId="{D411F317-CAC8-4D53-A71C-8CCE65DE8155}" srcOrd="0" destOrd="0" presId="urn:microsoft.com/office/officeart/2005/8/layout/lProcess3"/>
    <dgm:cxn modelId="{F9E91819-DE03-49B5-9C9E-F30F0E78E4AE}" srcId="{E9063A40-8396-4008-9EE7-25D171DACE57}" destId="{57DFD2DE-9249-4A0A-9D81-F24CAB3C0EDB}" srcOrd="0" destOrd="0" parTransId="{A9DA1BE6-1ED1-4665-A363-0CC43B043C21}" sibTransId="{2E8BFC2F-9646-4D96-9FB7-7501C2406B96}"/>
    <dgm:cxn modelId="{97F1D620-784C-4A5E-9E97-8C7AF1F006BB}" type="presOf" srcId="{46EE2D06-3CFA-4036-8331-D83CCEC2772E}" destId="{C350793D-0744-4B39-8C99-A12900B994A3}" srcOrd="0" destOrd="0" presId="urn:microsoft.com/office/officeart/2005/8/layout/lProcess3"/>
    <dgm:cxn modelId="{2F7E9037-A049-49B5-94E7-0275B2DCFA1E}" type="presOf" srcId="{396DAC26-2CC9-4C4D-9D8D-FE70DCFD844C}" destId="{02EA8636-C308-4B57-B249-9E1C494027CD}" srcOrd="0" destOrd="0" presId="urn:microsoft.com/office/officeart/2005/8/layout/lProcess3"/>
    <dgm:cxn modelId="{9030C481-D6E8-43F4-8386-108A151E789F}" srcId="{57DFD2DE-9249-4A0A-9D81-F24CAB3C0EDB}" destId="{54E4C35B-9251-41C7-9A4F-2EE8823EAFA3}" srcOrd="1" destOrd="0" parTransId="{74933358-5154-4F31-8B5F-054C42A63005}" sibTransId="{84AD25AC-F956-47DA-B42B-DED7A0E4A640}"/>
    <dgm:cxn modelId="{202C960C-9E02-49A8-96C2-C66678481EC9}" srcId="{D3068B7A-988B-47CB-A424-3C81486D4BDB}" destId="{9720A790-5692-4432-BC1F-F9A60139C596}" srcOrd="0" destOrd="0" parTransId="{5AE60B95-4482-483D-A21F-8E973513C02E}" sibTransId="{142FDF1C-A318-49E6-9324-43950338D975}"/>
    <dgm:cxn modelId="{55123F75-6EBE-47F8-8BCE-76BEB2A4392E}" srcId="{396DAC26-2CC9-4C4D-9D8D-FE70DCFD844C}" destId="{AF640FB1-DD52-4A27-BE7F-C02CE1C05C84}" srcOrd="1" destOrd="0" parTransId="{F684C794-F851-495F-A374-FB0BA9269C5C}" sibTransId="{47D7D5B2-32FA-4DE4-9675-D80805AD8CBC}"/>
    <dgm:cxn modelId="{74B405A9-D3EA-4C02-B0BD-A02443C161BA}" type="presOf" srcId="{54E4C35B-9251-41C7-9A4F-2EE8823EAFA3}" destId="{6D1EC485-AFA6-4795-8C74-CAB24F1A8CED}" srcOrd="0" destOrd="0" presId="urn:microsoft.com/office/officeart/2005/8/layout/lProcess3"/>
    <dgm:cxn modelId="{60F1469A-FF5E-4DF8-B122-2EE6C1FA8FB6}" type="presOf" srcId="{AF640FB1-DD52-4A27-BE7F-C02CE1C05C84}" destId="{E6B62BD7-40DB-4112-B50C-DCE8BC4D5295}" srcOrd="0" destOrd="0" presId="urn:microsoft.com/office/officeart/2005/8/layout/lProcess3"/>
    <dgm:cxn modelId="{6767AF6B-0374-4518-9CAB-3570F86488DB}" srcId="{396DAC26-2CC9-4C4D-9D8D-FE70DCFD844C}" destId="{C511256A-0AE4-4EA2-BC49-75A578D1BE86}" srcOrd="0" destOrd="0" parTransId="{B0CE6D50-2B88-4C38-AB2C-43CFDAE844A7}" sibTransId="{A190F4F3-C36F-4550-B1E2-89428AF1D904}"/>
    <dgm:cxn modelId="{091C20EA-F1A9-42F2-A528-773CDB707404}" type="presOf" srcId="{C511256A-0AE4-4EA2-BC49-75A578D1BE86}" destId="{BA0CB713-0CE1-41FD-8DD6-609CC128D069}" srcOrd="0" destOrd="0" presId="urn:microsoft.com/office/officeart/2005/8/layout/lProcess3"/>
    <dgm:cxn modelId="{B07E3828-948E-4976-B358-4457CC656D9F}" srcId="{E9063A40-8396-4008-9EE7-25D171DACE57}" destId="{D3068B7A-988B-47CB-A424-3C81486D4BDB}" srcOrd="1" destOrd="0" parTransId="{4505EEBE-F077-4B6C-89FA-230EBD9FBFD0}" sibTransId="{178C60FE-A65C-4774-9597-81C29B357773}"/>
    <dgm:cxn modelId="{A0540E6C-952D-402C-B639-B0E6D245E5AF}" type="presParOf" srcId="{F2E9DD50-AFE2-4F2B-981D-CA2897431EB1}" destId="{9220D16F-9D28-4B3D-9239-603DB66D071E}" srcOrd="0" destOrd="0" presId="urn:microsoft.com/office/officeart/2005/8/layout/lProcess3"/>
    <dgm:cxn modelId="{07D150C9-F362-4D67-B99B-EDCCB3C4CAED}" type="presParOf" srcId="{9220D16F-9D28-4B3D-9239-603DB66D071E}" destId="{D411F317-CAC8-4D53-A71C-8CCE65DE8155}" srcOrd="0" destOrd="0" presId="urn:microsoft.com/office/officeart/2005/8/layout/lProcess3"/>
    <dgm:cxn modelId="{15D7D004-6A32-4143-A6AF-A58E89D1ACF9}" type="presParOf" srcId="{9220D16F-9D28-4B3D-9239-603DB66D071E}" destId="{AC358AB5-38E5-45D8-9AB2-C2BC6AF45CC5}" srcOrd="1" destOrd="0" presId="urn:microsoft.com/office/officeart/2005/8/layout/lProcess3"/>
    <dgm:cxn modelId="{B7963A61-7A69-4B4F-AEEB-64E52DC01766}" type="presParOf" srcId="{9220D16F-9D28-4B3D-9239-603DB66D071E}" destId="{C350793D-0744-4B39-8C99-A12900B994A3}" srcOrd="2" destOrd="0" presId="urn:microsoft.com/office/officeart/2005/8/layout/lProcess3"/>
    <dgm:cxn modelId="{6D483448-3AB2-4BD1-B677-7649EF96B9DA}" type="presParOf" srcId="{9220D16F-9D28-4B3D-9239-603DB66D071E}" destId="{29B9868A-4DC8-4C89-B67A-8D5BABC0CA7D}" srcOrd="3" destOrd="0" presId="urn:microsoft.com/office/officeart/2005/8/layout/lProcess3"/>
    <dgm:cxn modelId="{F3A0EFDB-66B5-4DF2-809B-37CCC6F77EEE}" type="presParOf" srcId="{9220D16F-9D28-4B3D-9239-603DB66D071E}" destId="{6D1EC485-AFA6-4795-8C74-CAB24F1A8CED}" srcOrd="4" destOrd="0" presId="urn:microsoft.com/office/officeart/2005/8/layout/lProcess3"/>
    <dgm:cxn modelId="{06F8FE58-F95A-4BCB-B0B1-0B4EBDFC00B6}" type="presParOf" srcId="{F2E9DD50-AFE2-4F2B-981D-CA2897431EB1}" destId="{FAA109E6-2648-4BF2-8C4F-F47C9D144B73}" srcOrd="1" destOrd="0" presId="urn:microsoft.com/office/officeart/2005/8/layout/lProcess3"/>
    <dgm:cxn modelId="{4C7D0201-E45D-4369-AA52-5FF0074B17D3}" type="presParOf" srcId="{F2E9DD50-AFE2-4F2B-981D-CA2897431EB1}" destId="{A4B68F7F-B0C5-4678-ABE4-C8B10F6DE3C6}" srcOrd="2" destOrd="0" presId="urn:microsoft.com/office/officeart/2005/8/layout/lProcess3"/>
    <dgm:cxn modelId="{E9FD3023-B96E-45DC-A670-16BF89607549}" type="presParOf" srcId="{A4B68F7F-B0C5-4678-ABE4-C8B10F6DE3C6}" destId="{603DDA94-3CF0-4529-B056-87518F16D774}" srcOrd="0" destOrd="0" presId="urn:microsoft.com/office/officeart/2005/8/layout/lProcess3"/>
    <dgm:cxn modelId="{D414D31B-8BA5-40EC-A05B-24B3F03E7F49}" type="presParOf" srcId="{A4B68F7F-B0C5-4678-ABE4-C8B10F6DE3C6}" destId="{3D805DAE-6872-428A-8C13-0FA9E85F3A4D}" srcOrd="1" destOrd="0" presId="urn:microsoft.com/office/officeart/2005/8/layout/lProcess3"/>
    <dgm:cxn modelId="{9F4F9E31-A1FB-4750-AA56-F21241829541}" type="presParOf" srcId="{A4B68F7F-B0C5-4678-ABE4-C8B10F6DE3C6}" destId="{C7FE6969-5713-4F24-A31B-86B0B3952E33}" srcOrd="2" destOrd="0" presId="urn:microsoft.com/office/officeart/2005/8/layout/lProcess3"/>
    <dgm:cxn modelId="{D790F59F-9F0E-4AEC-8EFB-A34B1E5401DE}" type="presParOf" srcId="{A4B68F7F-B0C5-4678-ABE4-C8B10F6DE3C6}" destId="{322F83B6-3415-4A3C-A9AA-90A508E8715F}" srcOrd="3" destOrd="0" presId="urn:microsoft.com/office/officeart/2005/8/layout/lProcess3"/>
    <dgm:cxn modelId="{FF95F181-9AD7-4CE2-96E0-127CB58CA2F8}" type="presParOf" srcId="{A4B68F7F-B0C5-4678-ABE4-C8B10F6DE3C6}" destId="{09ADE838-4AB0-48C1-AB8E-18B459448A43}" srcOrd="4" destOrd="0" presId="urn:microsoft.com/office/officeart/2005/8/layout/lProcess3"/>
    <dgm:cxn modelId="{979F10E8-9291-41D5-A121-3AB9F52ACA3F}" type="presParOf" srcId="{F2E9DD50-AFE2-4F2B-981D-CA2897431EB1}" destId="{4B3982CB-6A93-474F-BA4D-A7478226887A}" srcOrd="3" destOrd="0" presId="urn:microsoft.com/office/officeart/2005/8/layout/lProcess3"/>
    <dgm:cxn modelId="{4A3C3BE2-E666-463B-AE13-8DC36659B7D8}" type="presParOf" srcId="{F2E9DD50-AFE2-4F2B-981D-CA2897431EB1}" destId="{214349AC-4D79-48A4-B0CB-5A907E8E5226}" srcOrd="4" destOrd="0" presId="urn:microsoft.com/office/officeart/2005/8/layout/lProcess3"/>
    <dgm:cxn modelId="{C0A141BB-8143-47A3-A13F-D53D18522CB5}" type="presParOf" srcId="{214349AC-4D79-48A4-B0CB-5A907E8E5226}" destId="{02EA8636-C308-4B57-B249-9E1C494027CD}" srcOrd="0" destOrd="0" presId="urn:microsoft.com/office/officeart/2005/8/layout/lProcess3"/>
    <dgm:cxn modelId="{164E28DE-3F29-490C-BF22-C15BD291AAA4}" type="presParOf" srcId="{214349AC-4D79-48A4-B0CB-5A907E8E5226}" destId="{3BC588E6-8BF1-4739-8890-D6E65C6B6CAA}" srcOrd="1" destOrd="0" presId="urn:microsoft.com/office/officeart/2005/8/layout/lProcess3"/>
    <dgm:cxn modelId="{6BFAF6B5-868B-4E9E-8425-15140F938F9B}" type="presParOf" srcId="{214349AC-4D79-48A4-B0CB-5A907E8E5226}" destId="{BA0CB713-0CE1-41FD-8DD6-609CC128D069}" srcOrd="2" destOrd="0" presId="urn:microsoft.com/office/officeart/2005/8/layout/lProcess3"/>
    <dgm:cxn modelId="{C7213D5C-6F7B-42AA-AB59-225524736788}" type="presParOf" srcId="{214349AC-4D79-48A4-B0CB-5A907E8E5226}" destId="{779FE085-363C-4702-BCE1-BD9B73FA7BC2}" srcOrd="3" destOrd="0" presId="urn:microsoft.com/office/officeart/2005/8/layout/lProcess3"/>
    <dgm:cxn modelId="{A25B491F-9280-47D5-901C-87EE9A64A881}" type="presParOf" srcId="{214349AC-4D79-48A4-B0CB-5A907E8E5226}" destId="{E6B62BD7-40DB-4112-B50C-DCE8BC4D5295}" srcOrd="4"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lv-LV"/>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4AF8B3-5A9C-442A-BC50-8ADE39CA19CF}" type="datetimeFigureOut">
              <a:rPr lang="lv-LV" smtClean="0"/>
              <a:t>19.11.2021</a:t>
            </a:fld>
            <a:endParaRPr lang="lv-LV"/>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lv-LV"/>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lv-LV"/>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CD3CF6-5325-42C3-AA07-F5AB84FEAE27}" type="slidenum">
              <a:rPr lang="lv-LV" smtClean="0"/>
              <a:t>‹#›</a:t>
            </a:fld>
            <a:endParaRPr lang="lv-LV"/>
          </a:p>
        </p:txBody>
      </p:sp>
    </p:spTree>
    <p:extLst>
      <p:ext uri="{BB962C8B-B14F-4D97-AF65-F5344CB8AC3E}">
        <p14:creationId xmlns:p14="http://schemas.microsoft.com/office/powerpoint/2010/main" val="1072598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v-LV" dirty="0" smtClean="0"/>
              <a:t>Gudrā jeb viedā māja nozīmē, ka attālināti iespējams vadīt siltumapgādi, visu elektrosistēmu vai tikai atsevišķas ierīces, piemēram, – garāžas vārtus, ventilāciju, apgaismojumu. Gudrā māja ir automatizēta ēku vadības sistēma, kurā apvienotas vairākas tehnoloģijas. Tā nodrošina ne vien augstu drošības līmeni, bet arī rūpējas par ēkas energoefektivitāti. Ēkas gudrā pārvaldības sistēma ļauj kontrolēt apgaismojumu, apkuri telpās, ventilāciju, radio, televīziju un sadzīves tehniku, attālināti parūpēties par saviem četrkājainajiem mājas mīluļiem.</a:t>
            </a:r>
            <a:endParaRPr lang="lv-LV" dirty="0"/>
          </a:p>
        </p:txBody>
      </p:sp>
      <p:sp>
        <p:nvSpPr>
          <p:cNvPr id="4" name="Slide Number Placeholder 3"/>
          <p:cNvSpPr>
            <a:spLocks noGrp="1"/>
          </p:cNvSpPr>
          <p:nvPr>
            <p:ph type="sldNum" sz="quarter" idx="10"/>
          </p:nvPr>
        </p:nvSpPr>
        <p:spPr/>
        <p:txBody>
          <a:bodyPr/>
          <a:lstStyle/>
          <a:p>
            <a:fld id="{E8CD3CF6-5325-42C3-AA07-F5AB84FEAE27}" type="slidenum">
              <a:rPr lang="lv-LV" smtClean="0"/>
              <a:t>2</a:t>
            </a:fld>
            <a:endParaRPr lang="lv-LV"/>
          </a:p>
        </p:txBody>
      </p:sp>
    </p:spTree>
    <p:extLst>
      <p:ext uri="{BB962C8B-B14F-4D97-AF65-F5344CB8AC3E}">
        <p14:creationId xmlns:p14="http://schemas.microsoft.com/office/powerpoint/2010/main" val="3293540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v-LV" dirty="0" smtClean="0"/>
              <a:t>Ar viedo māju savu dzīvi vari padarīt ērtāku, drošāku, iegūt vairāk brīva laika un mierīgāku sirdi, jo zini, ka daudz ko var izdarīt attālināti. Ar viedajām ierīcēm iespējams arī ieekonomēt nedaudz naudas, piemēram, regulējot apkuri un iestatot, ka guļamistabā ir zemāka temperatūra nekā pārējā mājoklī. Galvenā motivācija, kādēļ daudzi izvēlas gudrās mājas konceptu, ir iespēja ietaupīt laiku, enerģiju un naudu ilgtermiņā. </a:t>
            </a:r>
          </a:p>
          <a:p>
            <a:endParaRPr lang="lv-LV" dirty="0"/>
          </a:p>
        </p:txBody>
      </p:sp>
      <p:sp>
        <p:nvSpPr>
          <p:cNvPr id="4" name="Slide Number Placeholder 3"/>
          <p:cNvSpPr>
            <a:spLocks noGrp="1"/>
          </p:cNvSpPr>
          <p:nvPr>
            <p:ph type="sldNum" sz="quarter" idx="10"/>
          </p:nvPr>
        </p:nvSpPr>
        <p:spPr/>
        <p:txBody>
          <a:bodyPr/>
          <a:lstStyle/>
          <a:p>
            <a:fld id="{E8CD3CF6-5325-42C3-AA07-F5AB84FEAE27}" type="slidenum">
              <a:rPr lang="lv-LV" smtClean="0"/>
              <a:t>3</a:t>
            </a:fld>
            <a:endParaRPr lang="lv-LV"/>
          </a:p>
        </p:txBody>
      </p:sp>
    </p:spTree>
    <p:extLst>
      <p:ext uri="{BB962C8B-B14F-4D97-AF65-F5344CB8AC3E}">
        <p14:creationId xmlns:p14="http://schemas.microsoft.com/office/powerpoint/2010/main" val="1111097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v-LV" dirty="0" smtClean="0"/>
              <a:t>Lai savu māju padarītu gudru, nav nepieciešams to kaut kā mainīt vai remontēt, parasti nav vajadzības arī vilkt jaunus vadus vai kabeļus. Viss, kas nepieciešams, lai ierīkotu viedo māju, ir pastāvīgs (un labs!) interneta </a:t>
            </a:r>
            <a:r>
              <a:rPr lang="lv-LV" dirty="0" err="1" smtClean="0"/>
              <a:t>pieslēgums</a:t>
            </a:r>
            <a:r>
              <a:rPr lang="lv-LV" dirty="0" smtClean="0"/>
              <a:t>. Arī lielāko daļu </a:t>
            </a:r>
            <a:r>
              <a:rPr lang="lv-LV" dirty="0" err="1" smtClean="0"/>
              <a:t>viedierīču</a:t>
            </a:r>
            <a:r>
              <a:rPr lang="lv-LV" dirty="0" smtClean="0"/>
              <a:t> katrs var uzstādīt pats – tam nav nepieciešama speciālista palīdzība. Tendence, kas novērota pēdējā laikā, ir eksperimenti ar nelielu telpu iekārtošanu, piemēram, dārza mājiņu aprīkošana ar viedajiem risinājumiem. Viedie risinājumi ir viegli pārvietojami no telpas uz telpu.</a:t>
            </a:r>
          </a:p>
          <a:p>
            <a:endParaRPr lang="lv-LV" dirty="0"/>
          </a:p>
        </p:txBody>
      </p:sp>
      <p:sp>
        <p:nvSpPr>
          <p:cNvPr id="4" name="Slide Number Placeholder 3"/>
          <p:cNvSpPr>
            <a:spLocks noGrp="1"/>
          </p:cNvSpPr>
          <p:nvPr>
            <p:ph type="sldNum" sz="quarter" idx="10"/>
          </p:nvPr>
        </p:nvSpPr>
        <p:spPr/>
        <p:txBody>
          <a:bodyPr/>
          <a:lstStyle/>
          <a:p>
            <a:fld id="{E8CD3CF6-5325-42C3-AA07-F5AB84FEAE27}" type="slidenum">
              <a:rPr lang="lv-LV" smtClean="0"/>
              <a:t>4</a:t>
            </a:fld>
            <a:endParaRPr lang="lv-LV"/>
          </a:p>
        </p:txBody>
      </p:sp>
    </p:spTree>
    <p:extLst>
      <p:ext uri="{BB962C8B-B14F-4D97-AF65-F5344CB8AC3E}">
        <p14:creationId xmlns:p14="http://schemas.microsoft.com/office/powerpoint/2010/main" val="3642808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lv-LV"/>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lv-LV"/>
          </a:p>
        </p:txBody>
      </p:sp>
      <p:sp>
        <p:nvSpPr>
          <p:cNvPr id="4" name="Date Placeholder 3"/>
          <p:cNvSpPr>
            <a:spLocks noGrp="1"/>
          </p:cNvSpPr>
          <p:nvPr>
            <p:ph type="dt" sz="half" idx="10"/>
          </p:nvPr>
        </p:nvSpPr>
        <p:spPr/>
        <p:txBody>
          <a:bodyPr/>
          <a:lstStyle/>
          <a:p>
            <a:fld id="{821F5962-FA27-4F70-BC4B-7BA137166696}" type="datetimeFigureOut">
              <a:rPr lang="lv-LV" smtClean="0"/>
              <a:t>19.11.2021</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D27B7089-D792-4A52-BEEF-C5349F811FE0}" type="slidenum">
              <a:rPr lang="lv-LV" smtClean="0"/>
              <a:t>‹#›</a:t>
            </a:fld>
            <a:endParaRPr lang="lv-LV"/>
          </a:p>
        </p:txBody>
      </p:sp>
    </p:spTree>
    <p:extLst>
      <p:ext uri="{BB962C8B-B14F-4D97-AF65-F5344CB8AC3E}">
        <p14:creationId xmlns:p14="http://schemas.microsoft.com/office/powerpoint/2010/main" val="35251661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10"/>
          </p:nvPr>
        </p:nvSpPr>
        <p:spPr/>
        <p:txBody>
          <a:bodyPr/>
          <a:lstStyle/>
          <a:p>
            <a:fld id="{821F5962-FA27-4F70-BC4B-7BA137166696}" type="datetimeFigureOut">
              <a:rPr lang="lv-LV" smtClean="0"/>
              <a:t>19.11.2021</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D27B7089-D792-4A52-BEEF-C5349F811FE0}" type="slidenum">
              <a:rPr lang="lv-LV" smtClean="0"/>
              <a:t>‹#›</a:t>
            </a:fld>
            <a:endParaRPr lang="lv-LV"/>
          </a:p>
        </p:txBody>
      </p:sp>
    </p:spTree>
    <p:extLst>
      <p:ext uri="{BB962C8B-B14F-4D97-AF65-F5344CB8AC3E}">
        <p14:creationId xmlns:p14="http://schemas.microsoft.com/office/powerpoint/2010/main" val="3474669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lv-LV"/>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10"/>
          </p:nvPr>
        </p:nvSpPr>
        <p:spPr/>
        <p:txBody>
          <a:bodyPr/>
          <a:lstStyle/>
          <a:p>
            <a:fld id="{821F5962-FA27-4F70-BC4B-7BA137166696}" type="datetimeFigureOut">
              <a:rPr lang="lv-LV" smtClean="0"/>
              <a:t>19.11.2021</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D27B7089-D792-4A52-BEEF-C5349F811FE0}" type="slidenum">
              <a:rPr lang="lv-LV" smtClean="0"/>
              <a:t>‹#›</a:t>
            </a:fld>
            <a:endParaRPr lang="lv-LV"/>
          </a:p>
        </p:txBody>
      </p:sp>
    </p:spTree>
    <p:extLst>
      <p:ext uri="{BB962C8B-B14F-4D97-AF65-F5344CB8AC3E}">
        <p14:creationId xmlns:p14="http://schemas.microsoft.com/office/powerpoint/2010/main" val="325217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10"/>
          </p:nvPr>
        </p:nvSpPr>
        <p:spPr/>
        <p:txBody>
          <a:bodyPr/>
          <a:lstStyle/>
          <a:p>
            <a:fld id="{821F5962-FA27-4F70-BC4B-7BA137166696}" type="datetimeFigureOut">
              <a:rPr lang="lv-LV" smtClean="0"/>
              <a:t>19.11.2021</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D27B7089-D792-4A52-BEEF-C5349F811FE0}" type="slidenum">
              <a:rPr lang="lv-LV" smtClean="0"/>
              <a:t>‹#›</a:t>
            </a:fld>
            <a:endParaRPr lang="lv-LV"/>
          </a:p>
        </p:txBody>
      </p:sp>
    </p:spTree>
    <p:extLst>
      <p:ext uri="{BB962C8B-B14F-4D97-AF65-F5344CB8AC3E}">
        <p14:creationId xmlns:p14="http://schemas.microsoft.com/office/powerpoint/2010/main" val="1230883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normAutofit/>
          </a:bodyPr>
          <a:lstStyle>
            <a:lvl1pPr>
              <a:defRPr sz="7200"/>
            </a:lvl1pPr>
          </a:lstStyle>
          <a:p>
            <a:r>
              <a:rPr lang="en-US" dirty="0" smtClean="0"/>
              <a:t>Click to edit Master title style</a:t>
            </a:r>
            <a:endParaRPr lang="lv-LV"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821F5962-FA27-4F70-BC4B-7BA137166696}" type="datetimeFigureOut">
              <a:rPr lang="lv-LV" smtClean="0"/>
              <a:t>19.11.2021</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D27B7089-D792-4A52-BEEF-C5349F811FE0}" type="slidenum">
              <a:rPr lang="lv-LV" smtClean="0"/>
              <a:t>‹#›</a:t>
            </a:fld>
            <a:endParaRPr lang="lv-LV"/>
          </a:p>
        </p:txBody>
      </p:sp>
    </p:spTree>
    <p:extLst>
      <p:ext uri="{BB962C8B-B14F-4D97-AF65-F5344CB8AC3E}">
        <p14:creationId xmlns:p14="http://schemas.microsoft.com/office/powerpoint/2010/main" val="10593378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5" name="Date Placeholder 4"/>
          <p:cNvSpPr>
            <a:spLocks noGrp="1"/>
          </p:cNvSpPr>
          <p:nvPr>
            <p:ph type="dt" sz="half" idx="10"/>
          </p:nvPr>
        </p:nvSpPr>
        <p:spPr/>
        <p:txBody>
          <a:bodyPr/>
          <a:lstStyle/>
          <a:p>
            <a:fld id="{821F5962-FA27-4F70-BC4B-7BA137166696}" type="datetimeFigureOut">
              <a:rPr lang="lv-LV" smtClean="0"/>
              <a:t>19.11.2021</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D27B7089-D792-4A52-BEEF-C5349F811FE0}" type="slidenum">
              <a:rPr lang="lv-LV" smtClean="0"/>
              <a:t>‹#›</a:t>
            </a:fld>
            <a:endParaRPr lang="lv-LV"/>
          </a:p>
        </p:txBody>
      </p:sp>
    </p:spTree>
    <p:extLst>
      <p:ext uri="{BB962C8B-B14F-4D97-AF65-F5344CB8AC3E}">
        <p14:creationId xmlns:p14="http://schemas.microsoft.com/office/powerpoint/2010/main" val="40854004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lv-LV"/>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7" name="Date Placeholder 6"/>
          <p:cNvSpPr>
            <a:spLocks noGrp="1"/>
          </p:cNvSpPr>
          <p:nvPr>
            <p:ph type="dt" sz="half" idx="10"/>
          </p:nvPr>
        </p:nvSpPr>
        <p:spPr/>
        <p:txBody>
          <a:bodyPr/>
          <a:lstStyle/>
          <a:p>
            <a:fld id="{821F5962-FA27-4F70-BC4B-7BA137166696}" type="datetimeFigureOut">
              <a:rPr lang="lv-LV" smtClean="0"/>
              <a:t>19.11.2021</a:t>
            </a:fld>
            <a:endParaRPr lang="lv-LV"/>
          </a:p>
        </p:txBody>
      </p:sp>
      <p:sp>
        <p:nvSpPr>
          <p:cNvPr id="8" name="Footer Placeholder 7"/>
          <p:cNvSpPr>
            <a:spLocks noGrp="1"/>
          </p:cNvSpPr>
          <p:nvPr>
            <p:ph type="ftr" sz="quarter" idx="11"/>
          </p:nvPr>
        </p:nvSpPr>
        <p:spPr/>
        <p:txBody>
          <a:bodyPr/>
          <a:lstStyle/>
          <a:p>
            <a:endParaRPr lang="lv-LV"/>
          </a:p>
        </p:txBody>
      </p:sp>
      <p:sp>
        <p:nvSpPr>
          <p:cNvPr id="9" name="Slide Number Placeholder 8"/>
          <p:cNvSpPr>
            <a:spLocks noGrp="1"/>
          </p:cNvSpPr>
          <p:nvPr>
            <p:ph type="sldNum" sz="quarter" idx="12"/>
          </p:nvPr>
        </p:nvSpPr>
        <p:spPr/>
        <p:txBody>
          <a:bodyPr/>
          <a:lstStyle/>
          <a:p>
            <a:fld id="{D27B7089-D792-4A52-BEEF-C5349F811FE0}" type="slidenum">
              <a:rPr lang="lv-LV" smtClean="0"/>
              <a:t>‹#›</a:t>
            </a:fld>
            <a:endParaRPr lang="lv-LV"/>
          </a:p>
        </p:txBody>
      </p:sp>
    </p:spTree>
    <p:extLst>
      <p:ext uri="{BB962C8B-B14F-4D97-AF65-F5344CB8AC3E}">
        <p14:creationId xmlns:p14="http://schemas.microsoft.com/office/powerpoint/2010/main" val="824233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Date Placeholder 2"/>
          <p:cNvSpPr>
            <a:spLocks noGrp="1"/>
          </p:cNvSpPr>
          <p:nvPr>
            <p:ph type="dt" sz="half" idx="10"/>
          </p:nvPr>
        </p:nvSpPr>
        <p:spPr/>
        <p:txBody>
          <a:bodyPr/>
          <a:lstStyle/>
          <a:p>
            <a:fld id="{821F5962-FA27-4F70-BC4B-7BA137166696}" type="datetimeFigureOut">
              <a:rPr lang="lv-LV" smtClean="0"/>
              <a:t>19.11.2021</a:t>
            </a:fld>
            <a:endParaRPr lang="lv-LV"/>
          </a:p>
        </p:txBody>
      </p:sp>
      <p:sp>
        <p:nvSpPr>
          <p:cNvPr id="4" name="Footer Placeholder 3"/>
          <p:cNvSpPr>
            <a:spLocks noGrp="1"/>
          </p:cNvSpPr>
          <p:nvPr>
            <p:ph type="ftr" sz="quarter" idx="11"/>
          </p:nvPr>
        </p:nvSpPr>
        <p:spPr/>
        <p:txBody>
          <a:bodyPr/>
          <a:lstStyle/>
          <a:p>
            <a:endParaRPr lang="lv-LV"/>
          </a:p>
        </p:txBody>
      </p:sp>
      <p:sp>
        <p:nvSpPr>
          <p:cNvPr id="5" name="Slide Number Placeholder 4"/>
          <p:cNvSpPr>
            <a:spLocks noGrp="1"/>
          </p:cNvSpPr>
          <p:nvPr>
            <p:ph type="sldNum" sz="quarter" idx="12"/>
          </p:nvPr>
        </p:nvSpPr>
        <p:spPr/>
        <p:txBody>
          <a:bodyPr/>
          <a:lstStyle/>
          <a:p>
            <a:fld id="{D27B7089-D792-4A52-BEEF-C5349F811FE0}" type="slidenum">
              <a:rPr lang="lv-LV" smtClean="0"/>
              <a:t>‹#›</a:t>
            </a:fld>
            <a:endParaRPr lang="lv-LV"/>
          </a:p>
        </p:txBody>
      </p:sp>
    </p:spTree>
    <p:extLst>
      <p:ext uri="{BB962C8B-B14F-4D97-AF65-F5344CB8AC3E}">
        <p14:creationId xmlns:p14="http://schemas.microsoft.com/office/powerpoint/2010/main" val="16057905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1F5962-FA27-4F70-BC4B-7BA137166696}" type="datetimeFigureOut">
              <a:rPr lang="lv-LV" smtClean="0"/>
              <a:t>19.11.2021</a:t>
            </a:fld>
            <a:endParaRPr lang="lv-LV"/>
          </a:p>
        </p:txBody>
      </p:sp>
      <p:sp>
        <p:nvSpPr>
          <p:cNvPr id="3" name="Footer Placeholder 2"/>
          <p:cNvSpPr>
            <a:spLocks noGrp="1"/>
          </p:cNvSpPr>
          <p:nvPr>
            <p:ph type="ftr" sz="quarter" idx="11"/>
          </p:nvPr>
        </p:nvSpPr>
        <p:spPr/>
        <p:txBody>
          <a:bodyPr/>
          <a:lstStyle/>
          <a:p>
            <a:endParaRPr lang="lv-LV"/>
          </a:p>
        </p:txBody>
      </p:sp>
      <p:sp>
        <p:nvSpPr>
          <p:cNvPr id="4" name="Slide Number Placeholder 3"/>
          <p:cNvSpPr>
            <a:spLocks noGrp="1"/>
          </p:cNvSpPr>
          <p:nvPr>
            <p:ph type="sldNum" sz="quarter" idx="12"/>
          </p:nvPr>
        </p:nvSpPr>
        <p:spPr/>
        <p:txBody>
          <a:bodyPr/>
          <a:lstStyle/>
          <a:p>
            <a:fld id="{D27B7089-D792-4A52-BEEF-C5349F811FE0}" type="slidenum">
              <a:rPr lang="lv-LV" smtClean="0"/>
              <a:t>‹#›</a:t>
            </a:fld>
            <a:endParaRPr lang="lv-LV"/>
          </a:p>
        </p:txBody>
      </p:sp>
    </p:spTree>
    <p:extLst>
      <p:ext uri="{BB962C8B-B14F-4D97-AF65-F5344CB8AC3E}">
        <p14:creationId xmlns:p14="http://schemas.microsoft.com/office/powerpoint/2010/main" val="16437085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lv-LV"/>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1F5962-FA27-4F70-BC4B-7BA137166696}" type="datetimeFigureOut">
              <a:rPr lang="lv-LV" smtClean="0"/>
              <a:t>19.11.2021</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D27B7089-D792-4A52-BEEF-C5349F811FE0}" type="slidenum">
              <a:rPr lang="lv-LV" smtClean="0"/>
              <a:t>‹#›</a:t>
            </a:fld>
            <a:endParaRPr lang="lv-LV"/>
          </a:p>
        </p:txBody>
      </p:sp>
    </p:spTree>
    <p:extLst>
      <p:ext uri="{BB962C8B-B14F-4D97-AF65-F5344CB8AC3E}">
        <p14:creationId xmlns:p14="http://schemas.microsoft.com/office/powerpoint/2010/main" val="23261721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lv-LV"/>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lv-LV"/>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1F5962-FA27-4F70-BC4B-7BA137166696}" type="datetimeFigureOut">
              <a:rPr lang="lv-LV" smtClean="0"/>
              <a:t>19.11.2021</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D27B7089-D792-4A52-BEEF-C5349F811FE0}" type="slidenum">
              <a:rPr lang="lv-LV" smtClean="0"/>
              <a:t>‹#›</a:t>
            </a:fld>
            <a:endParaRPr lang="lv-LV"/>
          </a:p>
        </p:txBody>
      </p:sp>
    </p:spTree>
    <p:extLst>
      <p:ext uri="{BB962C8B-B14F-4D97-AF65-F5344CB8AC3E}">
        <p14:creationId xmlns:p14="http://schemas.microsoft.com/office/powerpoint/2010/main" val="2519737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lv-LV"/>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21F5962-FA27-4F70-BC4B-7BA137166696}" type="datetimeFigureOut">
              <a:rPr lang="lv-LV" smtClean="0"/>
              <a:t>19.11.2021</a:t>
            </a:fld>
            <a:endParaRPr lang="lv-LV"/>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lv-LV"/>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27B7089-D792-4A52-BEEF-C5349F811FE0}" type="slidenum">
              <a:rPr lang="lv-LV" smtClean="0"/>
              <a:t>‹#›</a:t>
            </a:fld>
            <a:endParaRPr lang="lv-LV"/>
          </a:p>
        </p:txBody>
      </p:sp>
    </p:spTree>
    <p:extLst>
      <p:ext uri="{BB962C8B-B14F-4D97-AF65-F5344CB8AC3E}">
        <p14:creationId xmlns:p14="http://schemas.microsoft.com/office/powerpoint/2010/main" val="33809422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b="1"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28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28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28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lv-LV"/>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rdveikals.lv/site/content/lv/658/Kas-ir-vied%C4%81-m%C4%81ja-.html" TargetMode="External"/><Relationship Id="rId2" Type="http://schemas.openxmlformats.org/officeDocument/2006/relationships/hyperlink" Target="https://www.santa.lv/raksts/majaundarzs/majai/gudra-jeb-vieda-maja.-vai-tev-to-vajag-7904/" TargetMode="External"/><Relationship Id="rId1" Type="http://schemas.openxmlformats.org/officeDocument/2006/relationships/slideLayout" Target="../slideLayouts/slideLayout2.xml"/><Relationship Id="rId4" Type="http://schemas.openxmlformats.org/officeDocument/2006/relationships/hyperlink" Target="https://www.tvnet.lv/7263227/jauna-interjera-realitate-kas-jazina-iekartojot-viedo-maju"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33514" y="1416369"/>
            <a:ext cx="5429250" cy="1652588"/>
          </a:xfrm>
        </p:spPr>
        <p:txBody>
          <a:bodyPr>
            <a:normAutofit/>
          </a:bodyPr>
          <a:lstStyle/>
          <a:p>
            <a:r>
              <a:rPr lang="lv-LV" dirty="0"/>
              <a:t>Gudrā jeb viedā </a:t>
            </a:r>
            <a:r>
              <a:rPr lang="lv-LV" dirty="0" smtClean="0"/>
              <a:t>māja</a:t>
            </a:r>
            <a:endParaRPr lang="lv-LV" dirty="0"/>
          </a:p>
        </p:txBody>
      </p:sp>
      <p:sp>
        <p:nvSpPr>
          <p:cNvPr id="6" name="Subtitle 5"/>
          <p:cNvSpPr>
            <a:spLocks noGrp="1"/>
          </p:cNvSpPr>
          <p:nvPr>
            <p:ph type="subTitle" idx="1"/>
          </p:nvPr>
        </p:nvSpPr>
        <p:spPr>
          <a:xfrm>
            <a:off x="1257300" y="4202112"/>
            <a:ext cx="4814888" cy="1698625"/>
          </a:xfrm>
        </p:spPr>
        <p:txBody>
          <a:bodyPr>
            <a:normAutofit/>
          </a:bodyPr>
          <a:lstStyle/>
          <a:p>
            <a:r>
              <a:rPr lang="lv-LV" sz="2000" dirty="0"/>
              <a:t>Šodien telefons mūsu kabatā ir ikdiena, ne tikai lai sazvanītos ar cilvēkiem jebkurā pasaules malā, bet arī lai pārvaldītu un padarītu ērtāku ikdienu arī </a:t>
            </a:r>
            <a:r>
              <a:rPr lang="lv-LV" sz="2000" dirty="0" smtClean="0"/>
              <a:t>mājās</a:t>
            </a:r>
            <a:endParaRPr lang="lv-LV" sz="2000" dirty="0"/>
          </a:p>
        </p:txBody>
      </p:sp>
      <p:pic>
        <p:nvPicPr>
          <p:cNvPr id="7" name="Picture 6"/>
          <p:cNvPicPr>
            <a:picLocks noChangeAspect="1"/>
          </p:cNvPicPr>
          <p:nvPr/>
        </p:nvPicPr>
        <p:blipFill>
          <a:blip r:embed="rId2"/>
          <a:stretch>
            <a:fillRect/>
          </a:stretch>
        </p:blipFill>
        <p:spPr>
          <a:xfrm>
            <a:off x="6853339" y="2365692"/>
            <a:ext cx="1638095" cy="2542857"/>
          </a:xfrm>
          <a:prstGeom prst="rect">
            <a:avLst/>
          </a:prstGeom>
        </p:spPr>
      </p:pic>
    </p:spTree>
    <p:extLst>
      <p:ext uri="{BB962C8B-B14F-4D97-AF65-F5344CB8AC3E}">
        <p14:creationId xmlns:p14="http://schemas.microsoft.com/office/powerpoint/2010/main" val="27892491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Kā izmanto viedo apgaismojumu?</a:t>
            </a:r>
            <a:r>
              <a:rPr lang="lv-LV" dirty="0"/>
              <a:t/>
            </a:r>
            <a:br>
              <a:rPr lang="lv-LV" dirty="0"/>
            </a:br>
            <a:endParaRPr lang="lv-LV" dirty="0"/>
          </a:p>
        </p:txBody>
      </p:sp>
      <p:sp>
        <p:nvSpPr>
          <p:cNvPr id="3" name="Content Placeholder 2"/>
          <p:cNvSpPr>
            <a:spLocks noGrp="1"/>
          </p:cNvSpPr>
          <p:nvPr>
            <p:ph idx="1"/>
          </p:nvPr>
        </p:nvSpPr>
        <p:spPr/>
        <p:txBody>
          <a:bodyPr>
            <a:normAutofit/>
          </a:bodyPr>
          <a:lstStyle/>
          <a:p>
            <a:r>
              <a:rPr lang="lv-LV" dirty="0"/>
              <a:t>Viedās spuldzītes, iespējams, ir viens no pirmajiem pirkumiem, ko ieteicams </a:t>
            </a:r>
            <a:r>
              <a:rPr lang="lv-LV" dirty="0" smtClean="0"/>
              <a:t>apsvērt</a:t>
            </a:r>
            <a:endParaRPr lang="lv-LV" dirty="0"/>
          </a:p>
          <a:p>
            <a:r>
              <a:rPr lang="lv-LV" dirty="0" smtClean="0"/>
              <a:t>Lietotājs var:</a:t>
            </a:r>
          </a:p>
          <a:p>
            <a:r>
              <a:rPr lang="lv-LV" dirty="0" smtClean="0"/>
              <a:t>noregulēt </a:t>
            </a:r>
            <a:r>
              <a:rPr lang="lv-LV" dirty="0"/>
              <a:t>apgaismojuma intensitāti pēc pašu </a:t>
            </a:r>
            <a:r>
              <a:rPr lang="lv-LV" dirty="0" smtClean="0"/>
              <a:t>vajadzībām</a:t>
            </a:r>
          </a:p>
          <a:p>
            <a:r>
              <a:rPr lang="lv-LV" dirty="0" smtClean="0"/>
              <a:t>ieprogrammēt </a:t>
            </a:r>
            <a:r>
              <a:rPr lang="lv-LV" dirty="0"/>
              <a:t>gaismas ieslēgšanas un izslēgšanas </a:t>
            </a:r>
            <a:r>
              <a:rPr lang="lv-LV" dirty="0" smtClean="0"/>
              <a:t>laiku</a:t>
            </a:r>
          </a:p>
          <a:p>
            <a:r>
              <a:rPr lang="lv-LV" dirty="0" smtClean="0"/>
              <a:t>uzstādīt </a:t>
            </a:r>
            <a:r>
              <a:rPr lang="lv-LV" dirty="0"/>
              <a:t>nosacījumus, ka apgaismojums ieslēdzas tiklīdz kāds atrodas </a:t>
            </a:r>
            <a:r>
              <a:rPr lang="lv-LV" dirty="0" smtClean="0"/>
              <a:t>telpā</a:t>
            </a:r>
          </a:p>
        </p:txBody>
      </p:sp>
    </p:spTree>
    <p:extLst>
      <p:ext uri="{BB962C8B-B14F-4D97-AF65-F5344CB8AC3E}">
        <p14:creationId xmlns:p14="http://schemas.microsoft.com/office/powerpoint/2010/main" val="23629764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Viedā slēdzene</a:t>
            </a:r>
            <a:endParaRPr lang="lv-LV" dirty="0"/>
          </a:p>
        </p:txBody>
      </p:sp>
      <p:sp>
        <p:nvSpPr>
          <p:cNvPr id="3" name="Text Placeholder 2"/>
          <p:cNvSpPr>
            <a:spLocks noGrp="1"/>
          </p:cNvSpPr>
          <p:nvPr>
            <p:ph type="body" idx="1"/>
          </p:nvPr>
        </p:nvSpPr>
        <p:spPr/>
        <p:txBody>
          <a:bodyPr>
            <a:normAutofit/>
          </a:bodyPr>
          <a:lstStyle/>
          <a:p>
            <a:r>
              <a:rPr lang="lv-LV" dirty="0" smtClean="0"/>
              <a:t> Viedā slēdzene ir viens no viedās mājas drošības risinājumiem</a:t>
            </a:r>
            <a:endParaRPr lang="lv-LV" dirty="0"/>
          </a:p>
        </p:txBody>
      </p:sp>
      <p:grpSp>
        <p:nvGrpSpPr>
          <p:cNvPr id="4" name="Group 3"/>
          <p:cNvGrpSpPr/>
          <p:nvPr/>
        </p:nvGrpSpPr>
        <p:grpSpPr>
          <a:xfrm>
            <a:off x="6878035" y="516780"/>
            <a:ext cx="717896" cy="738633"/>
            <a:chOff x="8029573" y="3179167"/>
            <a:chExt cx="828675" cy="784967"/>
          </a:xfrm>
          <a:noFill/>
        </p:grpSpPr>
        <p:sp>
          <p:nvSpPr>
            <p:cNvPr id="5" name="Arc 4"/>
            <p:cNvSpPr/>
            <p:nvPr/>
          </p:nvSpPr>
          <p:spPr>
            <a:xfrm>
              <a:off x="8029573" y="3179167"/>
              <a:ext cx="828675" cy="784967"/>
            </a:xfrm>
            <a:prstGeom prst="arc">
              <a:avLst>
                <a:gd name="adj1" fmla="val 12837101"/>
                <a:gd name="adj2" fmla="val 19326210"/>
              </a:avLst>
            </a:prstGeom>
            <a:grp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solidFill>
                  <a:schemeClr val="lt1"/>
                </a:solidFill>
              </a:endParaRPr>
            </a:p>
          </p:txBody>
        </p:sp>
        <p:sp>
          <p:nvSpPr>
            <p:cNvPr id="6" name="Arc 5"/>
            <p:cNvSpPr>
              <a:spLocks noChangeAspect="1"/>
            </p:cNvSpPr>
            <p:nvPr/>
          </p:nvSpPr>
          <p:spPr>
            <a:xfrm>
              <a:off x="8278175" y="3436904"/>
              <a:ext cx="331470" cy="313987"/>
            </a:xfrm>
            <a:prstGeom prst="arc">
              <a:avLst>
                <a:gd name="adj1" fmla="val 12054971"/>
                <a:gd name="adj2" fmla="val 20401015"/>
              </a:avLst>
            </a:prstGeom>
            <a:grp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solidFill>
                  <a:schemeClr val="lt1"/>
                </a:solidFill>
              </a:endParaRPr>
            </a:p>
          </p:txBody>
        </p:sp>
        <p:sp>
          <p:nvSpPr>
            <p:cNvPr id="7" name="Arc 6"/>
            <p:cNvSpPr>
              <a:spLocks noChangeAspect="1"/>
            </p:cNvSpPr>
            <p:nvPr/>
          </p:nvSpPr>
          <p:spPr>
            <a:xfrm>
              <a:off x="8153875" y="3302158"/>
              <a:ext cx="580073" cy="549477"/>
            </a:xfrm>
            <a:prstGeom prst="arc">
              <a:avLst>
                <a:gd name="adj1" fmla="val 12654315"/>
                <a:gd name="adj2" fmla="val 19591631"/>
              </a:avLst>
            </a:prstGeom>
            <a:grp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solidFill>
                  <a:schemeClr val="lt1"/>
                </a:solidFill>
              </a:endParaRPr>
            </a:p>
          </p:txBody>
        </p:sp>
        <p:sp>
          <p:nvSpPr>
            <p:cNvPr id="8" name="Oval 7"/>
            <p:cNvSpPr>
              <a:spLocks/>
            </p:cNvSpPr>
            <p:nvPr/>
          </p:nvSpPr>
          <p:spPr>
            <a:xfrm>
              <a:off x="8407619" y="3554648"/>
              <a:ext cx="62333" cy="57387"/>
            </a:xfrm>
            <a:prstGeom prst="ellipse">
              <a:avLst/>
            </a:prstGeom>
            <a:grp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grpSp>
      <p:grpSp>
        <p:nvGrpSpPr>
          <p:cNvPr id="9" name="Group 8"/>
          <p:cNvGrpSpPr/>
          <p:nvPr/>
        </p:nvGrpSpPr>
        <p:grpSpPr>
          <a:xfrm>
            <a:off x="4677834" y="498441"/>
            <a:ext cx="1263345" cy="1671952"/>
            <a:chOff x="8506884" y="3081646"/>
            <a:chExt cx="1263345" cy="1671952"/>
          </a:xfrm>
        </p:grpSpPr>
        <p:sp>
          <p:nvSpPr>
            <p:cNvPr id="10" name="Rectangle 9"/>
            <p:cNvSpPr/>
            <p:nvPr/>
          </p:nvSpPr>
          <p:spPr>
            <a:xfrm>
              <a:off x="9199939" y="4005481"/>
              <a:ext cx="570290" cy="748117"/>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1" name="Rectangle 10"/>
            <p:cNvSpPr/>
            <p:nvPr/>
          </p:nvSpPr>
          <p:spPr>
            <a:xfrm>
              <a:off x="9199939" y="3081646"/>
              <a:ext cx="570290" cy="748117"/>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2" name="Rounded Rectangle 11"/>
            <p:cNvSpPr/>
            <p:nvPr/>
          </p:nvSpPr>
          <p:spPr>
            <a:xfrm>
              <a:off x="8506884" y="4280531"/>
              <a:ext cx="921655" cy="200472"/>
            </a:xfrm>
            <a:prstGeom prst="roundRect">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3" name="Oval 12"/>
            <p:cNvSpPr/>
            <p:nvPr/>
          </p:nvSpPr>
          <p:spPr>
            <a:xfrm>
              <a:off x="9308785" y="3188637"/>
              <a:ext cx="119269" cy="11205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4" name="Oval 13"/>
            <p:cNvSpPr/>
            <p:nvPr/>
          </p:nvSpPr>
          <p:spPr>
            <a:xfrm>
              <a:off x="9525869" y="3188637"/>
              <a:ext cx="119269" cy="11205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5" name="Oval 14"/>
            <p:cNvSpPr/>
            <p:nvPr/>
          </p:nvSpPr>
          <p:spPr>
            <a:xfrm>
              <a:off x="9308785" y="3413274"/>
              <a:ext cx="119269" cy="11205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6" name="Oval 15"/>
            <p:cNvSpPr/>
            <p:nvPr/>
          </p:nvSpPr>
          <p:spPr>
            <a:xfrm>
              <a:off x="9525869" y="3413274"/>
              <a:ext cx="119269" cy="11205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7" name="Oval 16"/>
            <p:cNvSpPr/>
            <p:nvPr/>
          </p:nvSpPr>
          <p:spPr>
            <a:xfrm>
              <a:off x="9308785" y="3621122"/>
              <a:ext cx="119269" cy="11205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8" name="Oval 17"/>
            <p:cNvSpPr/>
            <p:nvPr/>
          </p:nvSpPr>
          <p:spPr>
            <a:xfrm>
              <a:off x="9525869" y="3621122"/>
              <a:ext cx="119269" cy="11205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grpSp>
    </p:spTree>
    <p:extLst>
      <p:ext uri="{BB962C8B-B14F-4D97-AF65-F5344CB8AC3E}">
        <p14:creationId xmlns:p14="http://schemas.microsoft.com/office/powerpoint/2010/main" val="32702738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Kas ir viedā slēdzene?</a:t>
            </a:r>
            <a:endParaRPr lang="lv-LV" dirty="0"/>
          </a:p>
        </p:txBody>
      </p:sp>
      <p:sp>
        <p:nvSpPr>
          <p:cNvPr id="3" name="Content Placeholder 2"/>
          <p:cNvSpPr>
            <a:spLocks noGrp="1"/>
          </p:cNvSpPr>
          <p:nvPr>
            <p:ph idx="1"/>
          </p:nvPr>
        </p:nvSpPr>
        <p:spPr/>
        <p:txBody>
          <a:bodyPr/>
          <a:lstStyle/>
          <a:p>
            <a:r>
              <a:rPr lang="lv-LV" dirty="0"/>
              <a:t>Viedā slēdzene </a:t>
            </a:r>
            <a:r>
              <a:rPr lang="lv-LV" dirty="0" smtClean="0"/>
              <a:t>paredzēta</a:t>
            </a:r>
            <a:r>
              <a:rPr lang="lv-LV" dirty="0"/>
              <a:t>, lai veiktu aizslēgšanas un atbloķēšanas darbības </a:t>
            </a:r>
            <a:r>
              <a:rPr lang="lv-LV" dirty="0" smtClean="0"/>
              <a:t>durvīm</a:t>
            </a:r>
          </a:p>
          <a:p>
            <a:r>
              <a:rPr lang="lv-LV" dirty="0"/>
              <a:t>Lielākā daļa viedo slēdzeņu ir uzstādītas uz mehāniskām slēdzenēm </a:t>
            </a:r>
            <a:r>
              <a:rPr lang="lv-LV" dirty="0" smtClean="0"/>
              <a:t>un </a:t>
            </a:r>
            <a:r>
              <a:rPr lang="lv-LV" dirty="0"/>
              <a:t>tās fiziski modernizē parasto </a:t>
            </a:r>
            <a:r>
              <a:rPr lang="lv-LV" dirty="0" smtClean="0"/>
              <a:t>slēdzeni </a:t>
            </a:r>
          </a:p>
        </p:txBody>
      </p:sp>
    </p:spTree>
    <p:extLst>
      <p:ext uri="{BB962C8B-B14F-4D97-AF65-F5344CB8AC3E}">
        <p14:creationId xmlns:p14="http://schemas.microsoft.com/office/powerpoint/2010/main" val="28240855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Kā izmanto viedo slēdzeni?</a:t>
            </a:r>
            <a:r>
              <a:rPr lang="lv-LV" dirty="0"/>
              <a:t/>
            </a:r>
            <a:br>
              <a:rPr lang="lv-LV" dirty="0"/>
            </a:br>
            <a:endParaRPr lang="lv-LV" dirty="0"/>
          </a:p>
        </p:txBody>
      </p:sp>
      <p:sp>
        <p:nvSpPr>
          <p:cNvPr id="3" name="Content Placeholder 2"/>
          <p:cNvSpPr>
            <a:spLocks noGrp="1"/>
          </p:cNvSpPr>
          <p:nvPr>
            <p:ph idx="1"/>
          </p:nvPr>
        </p:nvSpPr>
        <p:spPr/>
        <p:txBody>
          <a:bodyPr>
            <a:normAutofit/>
          </a:bodyPr>
          <a:lstStyle/>
          <a:p>
            <a:r>
              <a:rPr lang="lv-LV" dirty="0"/>
              <a:t>Slēdzeni var iestatīt, ka, dodoties prom, durvis aizslēdzas automātiski, bet ierodoties mājās, atslēdzas</a:t>
            </a:r>
          </a:p>
          <a:p>
            <a:r>
              <a:rPr lang="lv-LV" dirty="0"/>
              <a:t>Ja slēdzene aprīkota ar gudro </a:t>
            </a:r>
            <a:r>
              <a:rPr lang="lv-LV" dirty="0" err="1"/>
              <a:t>viedactiņu</a:t>
            </a:r>
            <a:r>
              <a:rPr lang="lv-LV" dirty="0"/>
              <a:t>, tad var attālināti sarunāties ar to, kurš pienācis pie durvīm </a:t>
            </a:r>
          </a:p>
          <a:p>
            <a:r>
              <a:rPr lang="lv-LV" dirty="0"/>
              <a:t>Slēdzene arī kontrolē piekļuvi un </a:t>
            </a:r>
            <a:r>
              <a:rPr lang="lv-LV" dirty="0" err="1"/>
              <a:t>nosūta</a:t>
            </a:r>
            <a:r>
              <a:rPr lang="lv-LV" dirty="0"/>
              <a:t> brīdinājumus par dažādiem notikumiem, ko tā pārrauga</a:t>
            </a:r>
          </a:p>
          <a:p>
            <a:r>
              <a:rPr lang="lv-LV" dirty="0"/>
              <a:t>Ja nepieciešams, durvis var atvērt no attāluma</a:t>
            </a:r>
          </a:p>
          <a:p>
            <a:pPr marL="0" indent="0">
              <a:buNone/>
            </a:pPr>
            <a:endParaRPr lang="lv-LV" dirty="0" smtClean="0"/>
          </a:p>
        </p:txBody>
      </p:sp>
    </p:spTree>
    <p:extLst>
      <p:ext uri="{BB962C8B-B14F-4D97-AF65-F5344CB8AC3E}">
        <p14:creationId xmlns:p14="http://schemas.microsoft.com/office/powerpoint/2010/main" val="27583492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lv-LV" dirty="0" smtClean="0"/>
              <a:t>Automatizācija viedajā mājā</a:t>
            </a:r>
            <a:endParaRPr lang="lv-LV" dirty="0"/>
          </a:p>
        </p:txBody>
      </p:sp>
      <p:sp>
        <p:nvSpPr>
          <p:cNvPr id="5" name="Oval 4"/>
          <p:cNvSpPr>
            <a:spLocks noChangeAspect="1"/>
          </p:cNvSpPr>
          <p:nvPr/>
        </p:nvSpPr>
        <p:spPr>
          <a:xfrm>
            <a:off x="6759492" y="3984749"/>
            <a:ext cx="762000" cy="762000"/>
          </a:xfrm>
          <a:prstGeom prst="ellipse">
            <a:avLst/>
          </a:prstGeom>
          <a:no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6" name="TextBox 5"/>
          <p:cNvSpPr txBox="1"/>
          <p:nvPr/>
        </p:nvSpPr>
        <p:spPr>
          <a:xfrm>
            <a:off x="1818409" y="4892009"/>
            <a:ext cx="1003416" cy="646331"/>
          </a:xfrm>
          <a:prstGeom prst="rect">
            <a:avLst/>
          </a:prstGeom>
          <a:noFill/>
        </p:spPr>
        <p:txBody>
          <a:bodyPr wrap="none" rtlCol="0">
            <a:spAutoFit/>
          </a:bodyPr>
          <a:lstStyle/>
          <a:p>
            <a:pPr algn="ctr"/>
            <a:r>
              <a:rPr lang="lv-LV" dirty="0" smtClean="0"/>
              <a:t>Durvju </a:t>
            </a:r>
          </a:p>
          <a:p>
            <a:pPr algn="ctr"/>
            <a:r>
              <a:rPr lang="lv-LV" dirty="0" smtClean="0"/>
              <a:t>slēdzene</a:t>
            </a:r>
            <a:endParaRPr lang="lv-LV" dirty="0"/>
          </a:p>
        </p:txBody>
      </p:sp>
      <p:sp>
        <p:nvSpPr>
          <p:cNvPr id="7" name="Oval 6"/>
          <p:cNvSpPr>
            <a:spLocks noChangeAspect="1"/>
          </p:cNvSpPr>
          <p:nvPr/>
        </p:nvSpPr>
        <p:spPr>
          <a:xfrm>
            <a:off x="1939117" y="3984749"/>
            <a:ext cx="762000" cy="762000"/>
          </a:xfrm>
          <a:prstGeom prst="ellipse">
            <a:avLst/>
          </a:prstGeom>
          <a:blipFill dpi="0" rotWithShape="1">
            <a:blip r:embed="rId2">
              <a:extLst>
                <a:ext uri="{28A0092B-C50C-407E-A947-70E740481C1C}">
                  <a14:useLocalDpi xmlns:a14="http://schemas.microsoft.com/office/drawing/2010/main" val="0"/>
                </a:ext>
              </a:extLst>
            </a:blip>
            <a:srcRect/>
            <a:stretch>
              <a:fillRect/>
            </a:stretch>
          </a:blip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8" name="Oval 7"/>
          <p:cNvSpPr>
            <a:spLocks noChangeAspect="1"/>
          </p:cNvSpPr>
          <p:nvPr/>
        </p:nvSpPr>
        <p:spPr>
          <a:xfrm>
            <a:off x="4268109" y="1648391"/>
            <a:ext cx="762000" cy="762000"/>
          </a:xfrm>
          <a:prstGeom prst="ellipse">
            <a:avLst/>
          </a:prstGeom>
          <a:blipFill dpi="0" rotWithShape="1">
            <a:blip r:embed="rId3">
              <a:extLst>
                <a:ext uri="{28A0092B-C50C-407E-A947-70E740481C1C}">
                  <a14:useLocalDpi xmlns:a14="http://schemas.microsoft.com/office/drawing/2010/main" val="0"/>
                </a:ext>
              </a:extLst>
            </a:blip>
            <a:srcRect/>
            <a:stretch>
              <a:fillRect/>
            </a:stretch>
          </a:blip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9" name="Oval 8"/>
          <p:cNvSpPr>
            <a:spLocks noChangeAspect="1"/>
          </p:cNvSpPr>
          <p:nvPr/>
        </p:nvSpPr>
        <p:spPr>
          <a:xfrm>
            <a:off x="6708724" y="1648391"/>
            <a:ext cx="762000" cy="762000"/>
          </a:xfrm>
          <a:prstGeom prst="ellipse">
            <a:avLst/>
          </a:prstGeom>
          <a:blipFill dpi="0" rotWithShape="1">
            <a:blip r:embed="rId4">
              <a:extLst>
                <a:ext uri="{28A0092B-C50C-407E-A947-70E740481C1C}">
                  <a14:useLocalDpi xmlns:a14="http://schemas.microsoft.com/office/drawing/2010/main" val="0"/>
                </a:ext>
              </a:extLst>
            </a:blip>
            <a:srcRect/>
            <a:stretch>
              <a:fillRect/>
            </a:stretch>
          </a:blip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0" name="Oval 9"/>
          <p:cNvSpPr>
            <a:spLocks noChangeAspect="1"/>
          </p:cNvSpPr>
          <p:nvPr/>
        </p:nvSpPr>
        <p:spPr>
          <a:xfrm>
            <a:off x="2124694" y="1648391"/>
            <a:ext cx="762000" cy="762000"/>
          </a:xfrm>
          <a:prstGeom prst="ellipse">
            <a:avLst/>
          </a:prstGeom>
          <a:blipFill dpi="0" rotWithShape="1">
            <a:blip r:embed="rId5">
              <a:extLst>
                <a:ext uri="{28A0092B-C50C-407E-A947-70E740481C1C}">
                  <a14:useLocalDpi xmlns:a14="http://schemas.microsoft.com/office/drawing/2010/main" val="0"/>
                </a:ext>
              </a:extLst>
            </a:blip>
            <a:srcRect/>
            <a:stretch>
              <a:fillRect/>
            </a:stretch>
          </a:blip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3" name="TextBox 12"/>
          <p:cNvSpPr txBox="1"/>
          <p:nvPr/>
        </p:nvSpPr>
        <p:spPr>
          <a:xfrm>
            <a:off x="4211868" y="2595747"/>
            <a:ext cx="1050929" cy="646331"/>
          </a:xfrm>
          <a:prstGeom prst="rect">
            <a:avLst/>
          </a:prstGeom>
          <a:noFill/>
        </p:spPr>
        <p:txBody>
          <a:bodyPr wrap="none" rtlCol="0">
            <a:spAutoFit/>
          </a:bodyPr>
          <a:lstStyle/>
          <a:p>
            <a:pPr algn="ctr"/>
            <a:r>
              <a:rPr lang="lv-LV" dirty="0" smtClean="0"/>
              <a:t>Zālāja </a:t>
            </a:r>
          </a:p>
          <a:p>
            <a:pPr algn="ctr"/>
            <a:r>
              <a:rPr lang="lv-LV" dirty="0" smtClean="0"/>
              <a:t>laistīšana</a:t>
            </a:r>
            <a:endParaRPr lang="lv-LV" dirty="0"/>
          </a:p>
        </p:txBody>
      </p:sp>
      <p:sp>
        <p:nvSpPr>
          <p:cNvPr id="14" name="TextBox 13"/>
          <p:cNvSpPr txBox="1"/>
          <p:nvPr/>
        </p:nvSpPr>
        <p:spPr>
          <a:xfrm>
            <a:off x="6572001" y="2598036"/>
            <a:ext cx="949491" cy="646331"/>
          </a:xfrm>
          <a:prstGeom prst="rect">
            <a:avLst/>
          </a:prstGeom>
          <a:noFill/>
        </p:spPr>
        <p:txBody>
          <a:bodyPr wrap="none" rtlCol="0">
            <a:spAutoFit/>
          </a:bodyPr>
          <a:lstStyle/>
          <a:p>
            <a:pPr algn="ctr"/>
            <a:r>
              <a:rPr lang="lv-LV" dirty="0" smtClean="0"/>
              <a:t>Ūdens </a:t>
            </a:r>
          </a:p>
          <a:p>
            <a:pPr algn="ctr"/>
            <a:r>
              <a:rPr lang="lv-LV" dirty="0" smtClean="0"/>
              <a:t>patēriņš</a:t>
            </a:r>
            <a:endParaRPr lang="lv-LV" dirty="0"/>
          </a:p>
        </p:txBody>
      </p:sp>
      <p:sp>
        <p:nvSpPr>
          <p:cNvPr id="15" name="TextBox 14"/>
          <p:cNvSpPr txBox="1"/>
          <p:nvPr/>
        </p:nvSpPr>
        <p:spPr>
          <a:xfrm>
            <a:off x="1752505" y="2598036"/>
            <a:ext cx="1445652" cy="646331"/>
          </a:xfrm>
          <a:prstGeom prst="rect">
            <a:avLst/>
          </a:prstGeom>
          <a:noFill/>
        </p:spPr>
        <p:txBody>
          <a:bodyPr wrap="none" rtlCol="0">
            <a:spAutoFit/>
          </a:bodyPr>
          <a:lstStyle/>
          <a:p>
            <a:pPr algn="ctr"/>
            <a:r>
              <a:rPr lang="lv-LV" dirty="0" smtClean="0"/>
              <a:t>Novērošanas </a:t>
            </a:r>
          </a:p>
          <a:p>
            <a:pPr algn="ctr"/>
            <a:r>
              <a:rPr lang="lv-LV" dirty="0" smtClean="0"/>
              <a:t>kameras </a:t>
            </a:r>
          </a:p>
        </p:txBody>
      </p:sp>
      <p:pic>
        <p:nvPicPr>
          <p:cNvPr id="16" name="Picture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31378" y="3690936"/>
            <a:ext cx="2311150" cy="2111625"/>
          </a:xfrm>
          <a:prstGeom prst="rect">
            <a:avLst/>
          </a:prstGeom>
        </p:spPr>
      </p:pic>
    </p:spTree>
    <p:extLst>
      <p:ext uri="{BB962C8B-B14F-4D97-AF65-F5344CB8AC3E}">
        <p14:creationId xmlns:p14="http://schemas.microsoft.com/office/powerpoint/2010/main" val="8664431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4700586" y="1383260"/>
            <a:ext cx="1707355" cy="4251107"/>
          </a:xfrm>
          <a:prstGeom prst="round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1"/>
          <a:lstStyle/>
          <a:p>
            <a:pPr algn="ctr"/>
            <a:r>
              <a:rPr lang="lv-LV" b="1" dirty="0" smtClean="0">
                <a:solidFill>
                  <a:srgbClr val="002060"/>
                </a:solidFill>
              </a:rPr>
              <a:t>1990.g. ~ 2010.g.</a:t>
            </a:r>
            <a:endParaRPr lang="lv-LV" b="1" dirty="0">
              <a:solidFill>
                <a:srgbClr val="002060"/>
              </a:solidFill>
            </a:endParaRPr>
          </a:p>
        </p:txBody>
      </p:sp>
      <p:sp>
        <p:nvSpPr>
          <p:cNvPr id="7" name="Rounded Rectangle 6"/>
          <p:cNvSpPr/>
          <p:nvPr/>
        </p:nvSpPr>
        <p:spPr>
          <a:xfrm>
            <a:off x="6557963" y="1361253"/>
            <a:ext cx="1707355" cy="4251107"/>
          </a:xfrm>
          <a:prstGeom prst="roundRect">
            <a:avLst/>
          </a:prstGeom>
          <a:solidFill>
            <a:srgbClr val="99FF99"/>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1"/>
          <a:lstStyle/>
          <a:p>
            <a:pPr algn="ctr"/>
            <a:r>
              <a:rPr lang="lv-LV" b="1" dirty="0" smtClean="0">
                <a:solidFill>
                  <a:srgbClr val="002060"/>
                </a:solidFill>
              </a:rPr>
              <a:t>2010.g. ~</a:t>
            </a:r>
            <a:endParaRPr lang="lv-LV" b="1" dirty="0">
              <a:solidFill>
                <a:srgbClr val="002060"/>
              </a:solidFill>
            </a:endParaRPr>
          </a:p>
        </p:txBody>
      </p:sp>
      <p:sp>
        <p:nvSpPr>
          <p:cNvPr id="5" name="Rounded Rectangle 4"/>
          <p:cNvSpPr/>
          <p:nvPr/>
        </p:nvSpPr>
        <p:spPr>
          <a:xfrm>
            <a:off x="2832497" y="1406743"/>
            <a:ext cx="1707355" cy="4251107"/>
          </a:xfrm>
          <a:prstGeom prst="roundRect">
            <a:avLst/>
          </a:prstGeom>
          <a:solidFill>
            <a:srgbClr val="FFCC99"/>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1"/>
          <a:lstStyle/>
          <a:p>
            <a:pPr algn="ctr"/>
            <a:r>
              <a:rPr lang="lv-LV" b="1" dirty="0" smtClean="0">
                <a:solidFill>
                  <a:srgbClr val="002060"/>
                </a:solidFill>
              </a:rPr>
              <a:t>1970.g. ~ 1990.g.</a:t>
            </a:r>
            <a:endParaRPr lang="lv-LV" b="1" dirty="0">
              <a:solidFill>
                <a:srgbClr val="002060"/>
              </a:solidFill>
            </a:endParaRPr>
          </a:p>
        </p:txBody>
      </p:sp>
      <p:sp>
        <p:nvSpPr>
          <p:cNvPr id="2" name="Title 1"/>
          <p:cNvSpPr>
            <a:spLocks noGrp="1"/>
          </p:cNvSpPr>
          <p:nvPr>
            <p:ph type="title"/>
          </p:nvPr>
        </p:nvSpPr>
        <p:spPr>
          <a:xfrm>
            <a:off x="628650" y="365126"/>
            <a:ext cx="7886700" cy="722695"/>
          </a:xfrm>
        </p:spPr>
        <p:txBody>
          <a:bodyPr/>
          <a:lstStyle/>
          <a:p>
            <a:r>
              <a:rPr lang="lv-LV" dirty="0" smtClean="0"/>
              <a:t>Mājas automatizācijas attīstības posmi</a:t>
            </a:r>
            <a:endParaRPr lang="lv-LV"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7567397"/>
              </p:ext>
            </p:extLst>
          </p:nvPr>
        </p:nvGraphicFramePr>
        <p:xfrm>
          <a:off x="314325" y="1571624"/>
          <a:ext cx="6243638" cy="50149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632751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Viedo </a:t>
            </a:r>
            <a:r>
              <a:rPr lang="lv-LV" dirty="0"/>
              <a:t>mājas ierīču </a:t>
            </a:r>
            <a:r>
              <a:rPr lang="lv-LV" dirty="0" smtClean="0"/>
              <a:t>pasūtījumu prognoze pasaulē (milj.)</a:t>
            </a:r>
            <a:endParaRPr lang="lv-LV"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114946296"/>
              </p:ext>
            </p:extLst>
          </p:nvPr>
        </p:nvGraphicFramePr>
        <p:xfrm>
          <a:off x="628650" y="1825625"/>
          <a:ext cx="78867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68283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Izmantots teksts no rakstiem internetā</a:t>
            </a:r>
            <a:endParaRPr lang="lv-LV" dirty="0"/>
          </a:p>
        </p:txBody>
      </p:sp>
      <p:sp>
        <p:nvSpPr>
          <p:cNvPr id="3" name="Content Placeholder 2"/>
          <p:cNvSpPr>
            <a:spLocks noGrp="1"/>
          </p:cNvSpPr>
          <p:nvPr>
            <p:ph idx="1"/>
          </p:nvPr>
        </p:nvSpPr>
        <p:spPr/>
        <p:txBody>
          <a:bodyPr/>
          <a:lstStyle/>
          <a:p>
            <a:r>
              <a:rPr lang="lv-LV" dirty="0">
                <a:hlinkClick r:id="rId2"/>
              </a:rPr>
              <a:t>Gudrā jeb viedā māja. Vai tev to vajag? </a:t>
            </a:r>
            <a:endParaRPr lang="lv-LV" dirty="0" smtClean="0"/>
          </a:p>
          <a:p>
            <a:r>
              <a:rPr lang="lv-LV" dirty="0" smtClean="0">
                <a:hlinkClick r:id="rId3"/>
              </a:rPr>
              <a:t>Kas ir viedā māja?</a:t>
            </a:r>
            <a:r>
              <a:rPr lang="lv-LV" dirty="0" smtClean="0"/>
              <a:t> </a:t>
            </a:r>
          </a:p>
          <a:p>
            <a:r>
              <a:rPr lang="lv-LV" dirty="0" smtClean="0">
                <a:hlinkClick r:id="rId4"/>
              </a:rPr>
              <a:t>Jaunā </a:t>
            </a:r>
            <a:r>
              <a:rPr lang="lv-LV" dirty="0">
                <a:hlinkClick r:id="rId4"/>
              </a:rPr>
              <a:t>interjera realitāte: kas jāzina, iekārtojot viedo </a:t>
            </a:r>
            <a:r>
              <a:rPr lang="lv-LV" dirty="0" smtClean="0">
                <a:hlinkClick r:id="rId4"/>
              </a:rPr>
              <a:t>māju</a:t>
            </a:r>
            <a:endParaRPr lang="lv-LV" dirty="0" smtClean="0"/>
          </a:p>
        </p:txBody>
      </p:sp>
    </p:spTree>
    <p:extLst>
      <p:ext uri="{BB962C8B-B14F-4D97-AF65-F5344CB8AC3E}">
        <p14:creationId xmlns:p14="http://schemas.microsoft.com/office/powerpoint/2010/main" val="7328772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lv-LV" dirty="0"/>
          </a:p>
        </p:txBody>
      </p:sp>
      <p:sp>
        <p:nvSpPr>
          <p:cNvPr id="3" name="Content Placeholder 2"/>
          <p:cNvSpPr>
            <a:spLocks noGrp="1"/>
          </p:cNvSpPr>
          <p:nvPr>
            <p:ph idx="1"/>
          </p:nvPr>
        </p:nvSpPr>
        <p:spPr/>
        <p:txBody>
          <a:bodyPr>
            <a:normAutofit/>
          </a:bodyPr>
          <a:lstStyle/>
          <a:p>
            <a:r>
              <a:rPr lang="lv-LV" dirty="0" smtClean="0"/>
              <a:t> </a:t>
            </a:r>
            <a:endParaRPr lang="lv-LV" dirty="0"/>
          </a:p>
        </p:txBody>
      </p:sp>
    </p:spTree>
    <p:extLst>
      <p:ext uri="{BB962C8B-B14F-4D97-AF65-F5344CB8AC3E}">
        <p14:creationId xmlns:p14="http://schemas.microsoft.com/office/powerpoint/2010/main" val="868793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lv-LV"/>
          </a:p>
        </p:txBody>
      </p:sp>
      <p:sp>
        <p:nvSpPr>
          <p:cNvPr id="3" name="Content Placeholder 2"/>
          <p:cNvSpPr>
            <a:spLocks noGrp="1"/>
          </p:cNvSpPr>
          <p:nvPr>
            <p:ph idx="1"/>
          </p:nvPr>
        </p:nvSpPr>
        <p:spPr/>
        <p:txBody>
          <a:bodyPr/>
          <a:lstStyle/>
          <a:p>
            <a:endParaRPr lang="lv-LV" dirty="0"/>
          </a:p>
        </p:txBody>
      </p:sp>
    </p:spTree>
    <p:extLst>
      <p:ext uri="{BB962C8B-B14F-4D97-AF65-F5344CB8AC3E}">
        <p14:creationId xmlns:p14="http://schemas.microsoft.com/office/powerpoint/2010/main" val="16050699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lv-LV"/>
          </a:p>
        </p:txBody>
      </p:sp>
      <p:sp>
        <p:nvSpPr>
          <p:cNvPr id="3" name="Content Placeholder 2"/>
          <p:cNvSpPr>
            <a:spLocks noGrp="1"/>
          </p:cNvSpPr>
          <p:nvPr>
            <p:ph idx="1"/>
          </p:nvPr>
        </p:nvSpPr>
        <p:spPr/>
        <p:txBody>
          <a:bodyPr>
            <a:normAutofit/>
          </a:bodyPr>
          <a:lstStyle/>
          <a:p>
            <a:endParaRPr lang="lv-LV" dirty="0"/>
          </a:p>
        </p:txBody>
      </p:sp>
    </p:spTree>
    <p:extLst>
      <p:ext uri="{BB962C8B-B14F-4D97-AF65-F5344CB8AC3E}">
        <p14:creationId xmlns:p14="http://schemas.microsoft.com/office/powerpoint/2010/main" val="12882131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7098024" y="638612"/>
            <a:ext cx="717896" cy="738633"/>
            <a:chOff x="8029573" y="3179167"/>
            <a:chExt cx="828675" cy="784967"/>
          </a:xfrm>
          <a:noFill/>
        </p:grpSpPr>
        <p:sp>
          <p:nvSpPr>
            <p:cNvPr id="26" name="Arc 25"/>
            <p:cNvSpPr/>
            <p:nvPr/>
          </p:nvSpPr>
          <p:spPr>
            <a:xfrm>
              <a:off x="8029573" y="3179167"/>
              <a:ext cx="828675" cy="784967"/>
            </a:xfrm>
            <a:prstGeom prst="arc">
              <a:avLst>
                <a:gd name="adj1" fmla="val 12837101"/>
                <a:gd name="adj2" fmla="val 19326210"/>
              </a:avLst>
            </a:prstGeom>
            <a:grp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solidFill>
                  <a:schemeClr val="lt1"/>
                </a:solidFill>
              </a:endParaRPr>
            </a:p>
          </p:txBody>
        </p:sp>
        <p:sp>
          <p:nvSpPr>
            <p:cNvPr id="27" name="Arc 26"/>
            <p:cNvSpPr>
              <a:spLocks noChangeAspect="1"/>
            </p:cNvSpPr>
            <p:nvPr/>
          </p:nvSpPr>
          <p:spPr>
            <a:xfrm>
              <a:off x="8278175" y="3436904"/>
              <a:ext cx="331470" cy="313987"/>
            </a:xfrm>
            <a:prstGeom prst="arc">
              <a:avLst>
                <a:gd name="adj1" fmla="val 12054971"/>
                <a:gd name="adj2" fmla="val 20401015"/>
              </a:avLst>
            </a:prstGeom>
            <a:grp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solidFill>
                  <a:schemeClr val="lt1"/>
                </a:solidFill>
              </a:endParaRPr>
            </a:p>
          </p:txBody>
        </p:sp>
        <p:sp>
          <p:nvSpPr>
            <p:cNvPr id="28" name="Arc 27"/>
            <p:cNvSpPr>
              <a:spLocks noChangeAspect="1"/>
            </p:cNvSpPr>
            <p:nvPr/>
          </p:nvSpPr>
          <p:spPr>
            <a:xfrm>
              <a:off x="8153875" y="3302158"/>
              <a:ext cx="580073" cy="549477"/>
            </a:xfrm>
            <a:prstGeom prst="arc">
              <a:avLst>
                <a:gd name="adj1" fmla="val 12654315"/>
                <a:gd name="adj2" fmla="val 19591631"/>
              </a:avLst>
            </a:prstGeom>
            <a:grp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solidFill>
                  <a:schemeClr val="lt1"/>
                </a:solidFill>
              </a:endParaRPr>
            </a:p>
          </p:txBody>
        </p:sp>
        <p:sp>
          <p:nvSpPr>
            <p:cNvPr id="29" name="Oval 28"/>
            <p:cNvSpPr>
              <a:spLocks/>
            </p:cNvSpPr>
            <p:nvPr/>
          </p:nvSpPr>
          <p:spPr>
            <a:xfrm>
              <a:off x="8407619" y="3554648"/>
              <a:ext cx="62333" cy="57387"/>
            </a:xfrm>
            <a:prstGeom prst="ellipse">
              <a:avLst/>
            </a:prstGeom>
            <a:grp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grpSp>
      <p:sp>
        <p:nvSpPr>
          <p:cNvPr id="2" name="Title 1"/>
          <p:cNvSpPr>
            <a:spLocks noGrp="1"/>
          </p:cNvSpPr>
          <p:nvPr>
            <p:ph type="title"/>
          </p:nvPr>
        </p:nvSpPr>
        <p:spPr/>
        <p:txBody>
          <a:bodyPr/>
          <a:lstStyle/>
          <a:p>
            <a:r>
              <a:rPr lang="lv-LV" dirty="0" smtClean="0"/>
              <a:t>Viedā rozete</a:t>
            </a:r>
            <a:endParaRPr lang="lv-LV" dirty="0"/>
          </a:p>
        </p:txBody>
      </p:sp>
      <p:sp>
        <p:nvSpPr>
          <p:cNvPr id="3" name="Text Placeholder 2"/>
          <p:cNvSpPr>
            <a:spLocks noGrp="1"/>
          </p:cNvSpPr>
          <p:nvPr>
            <p:ph type="body" idx="1"/>
          </p:nvPr>
        </p:nvSpPr>
        <p:spPr/>
        <p:txBody>
          <a:bodyPr/>
          <a:lstStyle/>
          <a:p>
            <a:r>
              <a:rPr lang="lv-LV" dirty="0"/>
              <a:t>Paredzēta attālinātai elektroierīču vadībai un enerģijas patēriņa mērīšanai</a:t>
            </a:r>
          </a:p>
        </p:txBody>
      </p:sp>
      <p:grpSp>
        <p:nvGrpSpPr>
          <p:cNvPr id="17" name="Group 16"/>
          <p:cNvGrpSpPr/>
          <p:nvPr/>
        </p:nvGrpSpPr>
        <p:grpSpPr>
          <a:xfrm>
            <a:off x="5472853" y="256868"/>
            <a:ext cx="1328737" cy="1328737"/>
            <a:chOff x="1124300" y="3267545"/>
            <a:chExt cx="1328737" cy="1328737"/>
          </a:xfrm>
          <a:solidFill>
            <a:schemeClr val="bg1"/>
          </a:solidFill>
        </p:grpSpPr>
        <p:sp>
          <p:nvSpPr>
            <p:cNvPr id="18" name="Oval 17"/>
            <p:cNvSpPr/>
            <p:nvPr/>
          </p:nvSpPr>
          <p:spPr>
            <a:xfrm>
              <a:off x="1124300" y="3267545"/>
              <a:ext cx="1328737" cy="1328737"/>
            </a:xfrm>
            <a:prstGeom prst="ellipse">
              <a:avLst/>
            </a:prstGeom>
            <a:grp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9" name="Arc 18"/>
            <p:cNvSpPr/>
            <p:nvPr/>
          </p:nvSpPr>
          <p:spPr>
            <a:xfrm>
              <a:off x="1683132" y="4374989"/>
              <a:ext cx="168442" cy="212027"/>
            </a:xfrm>
            <a:prstGeom prst="arc">
              <a:avLst>
                <a:gd name="adj1" fmla="val 10570759"/>
                <a:gd name="adj2" fmla="val 0"/>
              </a:avLst>
            </a:prstGeom>
            <a:grp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solidFill>
                  <a:schemeClr val="lt1"/>
                </a:solidFill>
              </a:endParaRPr>
            </a:p>
          </p:txBody>
        </p:sp>
        <p:sp>
          <p:nvSpPr>
            <p:cNvPr id="20" name="Arc 19"/>
            <p:cNvSpPr/>
            <p:nvPr/>
          </p:nvSpPr>
          <p:spPr>
            <a:xfrm flipV="1">
              <a:off x="1683132" y="3304305"/>
              <a:ext cx="168442" cy="212027"/>
            </a:xfrm>
            <a:prstGeom prst="arc">
              <a:avLst>
                <a:gd name="adj1" fmla="val 10570759"/>
                <a:gd name="adj2" fmla="val 0"/>
              </a:avLst>
            </a:prstGeom>
            <a:grp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solidFill>
                  <a:schemeClr val="lt1"/>
                </a:solidFill>
              </a:endParaRPr>
            </a:p>
          </p:txBody>
        </p:sp>
        <p:sp>
          <p:nvSpPr>
            <p:cNvPr id="21" name="Freeform 20"/>
            <p:cNvSpPr/>
            <p:nvPr/>
          </p:nvSpPr>
          <p:spPr>
            <a:xfrm>
              <a:off x="1129309" y="3468816"/>
              <a:ext cx="168442" cy="360947"/>
            </a:xfrm>
            <a:custGeom>
              <a:avLst/>
              <a:gdLst>
                <a:gd name="connsiteX0" fmla="*/ 0 w 168442"/>
                <a:gd name="connsiteY0" fmla="*/ 360947 h 360947"/>
                <a:gd name="connsiteX1" fmla="*/ 168442 w 168442"/>
                <a:gd name="connsiteY1" fmla="*/ 360947 h 360947"/>
                <a:gd name="connsiteX2" fmla="*/ 168442 w 168442"/>
                <a:gd name="connsiteY2" fmla="*/ 0 h 360947"/>
              </a:gdLst>
              <a:ahLst/>
              <a:cxnLst>
                <a:cxn ang="0">
                  <a:pos x="connsiteX0" y="connsiteY0"/>
                </a:cxn>
                <a:cxn ang="0">
                  <a:pos x="connsiteX1" y="connsiteY1"/>
                </a:cxn>
                <a:cxn ang="0">
                  <a:pos x="connsiteX2" y="connsiteY2"/>
                </a:cxn>
              </a:cxnLst>
              <a:rect l="l" t="t" r="r" b="b"/>
              <a:pathLst>
                <a:path w="168442" h="360947">
                  <a:moveTo>
                    <a:pt x="0" y="360947"/>
                  </a:moveTo>
                  <a:lnTo>
                    <a:pt x="168442" y="360947"/>
                  </a:lnTo>
                  <a:lnTo>
                    <a:pt x="168442" y="0"/>
                  </a:lnTo>
                </a:path>
              </a:pathLst>
            </a:custGeom>
            <a:grp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22" name="Freeform 21"/>
            <p:cNvSpPr/>
            <p:nvPr/>
          </p:nvSpPr>
          <p:spPr>
            <a:xfrm flipV="1">
              <a:off x="1140900" y="4034624"/>
              <a:ext cx="168442" cy="360947"/>
            </a:xfrm>
            <a:custGeom>
              <a:avLst/>
              <a:gdLst>
                <a:gd name="connsiteX0" fmla="*/ 0 w 168442"/>
                <a:gd name="connsiteY0" fmla="*/ 360947 h 360947"/>
                <a:gd name="connsiteX1" fmla="*/ 168442 w 168442"/>
                <a:gd name="connsiteY1" fmla="*/ 360947 h 360947"/>
                <a:gd name="connsiteX2" fmla="*/ 168442 w 168442"/>
                <a:gd name="connsiteY2" fmla="*/ 0 h 360947"/>
              </a:gdLst>
              <a:ahLst/>
              <a:cxnLst>
                <a:cxn ang="0">
                  <a:pos x="connsiteX0" y="connsiteY0"/>
                </a:cxn>
                <a:cxn ang="0">
                  <a:pos x="connsiteX1" y="connsiteY1"/>
                </a:cxn>
                <a:cxn ang="0">
                  <a:pos x="connsiteX2" y="connsiteY2"/>
                </a:cxn>
              </a:cxnLst>
              <a:rect l="l" t="t" r="r" b="b"/>
              <a:pathLst>
                <a:path w="168442" h="360947">
                  <a:moveTo>
                    <a:pt x="0" y="360947"/>
                  </a:moveTo>
                  <a:lnTo>
                    <a:pt x="168442" y="360947"/>
                  </a:lnTo>
                  <a:lnTo>
                    <a:pt x="168442" y="0"/>
                  </a:lnTo>
                </a:path>
              </a:pathLst>
            </a:custGeom>
            <a:grp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23" name="Freeform 22"/>
            <p:cNvSpPr/>
            <p:nvPr/>
          </p:nvSpPr>
          <p:spPr>
            <a:xfrm rot="10800000">
              <a:off x="2274046" y="4034623"/>
              <a:ext cx="168442" cy="360947"/>
            </a:xfrm>
            <a:custGeom>
              <a:avLst/>
              <a:gdLst>
                <a:gd name="connsiteX0" fmla="*/ 0 w 168442"/>
                <a:gd name="connsiteY0" fmla="*/ 360947 h 360947"/>
                <a:gd name="connsiteX1" fmla="*/ 168442 w 168442"/>
                <a:gd name="connsiteY1" fmla="*/ 360947 h 360947"/>
                <a:gd name="connsiteX2" fmla="*/ 168442 w 168442"/>
                <a:gd name="connsiteY2" fmla="*/ 0 h 360947"/>
              </a:gdLst>
              <a:ahLst/>
              <a:cxnLst>
                <a:cxn ang="0">
                  <a:pos x="connsiteX0" y="connsiteY0"/>
                </a:cxn>
                <a:cxn ang="0">
                  <a:pos x="connsiteX1" y="connsiteY1"/>
                </a:cxn>
                <a:cxn ang="0">
                  <a:pos x="connsiteX2" y="connsiteY2"/>
                </a:cxn>
              </a:cxnLst>
              <a:rect l="l" t="t" r="r" b="b"/>
              <a:pathLst>
                <a:path w="168442" h="360947">
                  <a:moveTo>
                    <a:pt x="0" y="360947"/>
                  </a:moveTo>
                  <a:lnTo>
                    <a:pt x="168442" y="360947"/>
                  </a:lnTo>
                  <a:lnTo>
                    <a:pt x="168442" y="0"/>
                  </a:lnTo>
                </a:path>
              </a:pathLst>
            </a:custGeom>
            <a:grp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24" name="Freeform 23"/>
            <p:cNvSpPr/>
            <p:nvPr/>
          </p:nvSpPr>
          <p:spPr>
            <a:xfrm flipH="1">
              <a:off x="2262455" y="3455704"/>
              <a:ext cx="168442" cy="360947"/>
            </a:xfrm>
            <a:custGeom>
              <a:avLst/>
              <a:gdLst>
                <a:gd name="connsiteX0" fmla="*/ 0 w 168442"/>
                <a:gd name="connsiteY0" fmla="*/ 360947 h 360947"/>
                <a:gd name="connsiteX1" fmla="*/ 168442 w 168442"/>
                <a:gd name="connsiteY1" fmla="*/ 360947 h 360947"/>
                <a:gd name="connsiteX2" fmla="*/ 168442 w 168442"/>
                <a:gd name="connsiteY2" fmla="*/ 0 h 360947"/>
              </a:gdLst>
              <a:ahLst/>
              <a:cxnLst>
                <a:cxn ang="0">
                  <a:pos x="connsiteX0" y="connsiteY0"/>
                </a:cxn>
                <a:cxn ang="0">
                  <a:pos x="connsiteX1" y="connsiteY1"/>
                </a:cxn>
                <a:cxn ang="0">
                  <a:pos x="connsiteX2" y="connsiteY2"/>
                </a:cxn>
              </a:cxnLst>
              <a:rect l="l" t="t" r="r" b="b"/>
              <a:pathLst>
                <a:path w="168442" h="360947">
                  <a:moveTo>
                    <a:pt x="0" y="360947"/>
                  </a:moveTo>
                  <a:lnTo>
                    <a:pt x="168442" y="360947"/>
                  </a:lnTo>
                  <a:lnTo>
                    <a:pt x="168442" y="0"/>
                  </a:lnTo>
                </a:path>
              </a:pathLst>
            </a:custGeom>
            <a:grp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grpSp>
    </p:spTree>
    <p:extLst>
      <p:ext uri="{BB962C8B-B14F-4D97-AF65-F5344CB8AC3E}">
        <p14:creationId xmlns:p14="http://schemas.microsoft.com/office/powerpoint/2010/main" val="14083869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Kā izmanto </a:t>
            </a:r>
            <a:r>
              <a:rPr lang="lv-LV" dirty="0"/>
              <a:t>viedo rozeti?</a:t>
            </a:r>
          </a:p>
        </p:txBody>
      </p:sp>
      <p:sp>
        <p:nvSpPr>
          <p:cNvPr id="3" name="Content Placeholder 2"/>
          <p:cNvSpPr>
            <a:spLocks noGrp="1"/>
          </p:cNvSpPr>
          <p:nvPr>
            <p:ph idx="1"/>
          </p:nvPr>
        </p:nvSpPr>
        <p:spPr/>
        <p:txBody>
          <a:bodyPr/>
          <a:lstStyle/>
          <a:p>
            <a:r>
              <a:rPr lang="lv-LV" dirty="0"/>
              <a:t>Ievieto parastajā </a:t>
            </a:r>
            <a:r>
              <a:rPr lang="lv-LV" dirty="0" smtClean="0"/>
              <a:t>rozetē</a:t>
            </a:r>
          </a:p>
          <a:p>
            <a:r>
              <a:rPr lang="lv-LV" dirty="0" smtClean="0"/>
              <a:t>Vada attālināti, izmantojot atbilstošu lietotni viedtālrunī </a:t>
            </a:r>
            <a:r>
              <a:rPr lang="lv-LV" dirty="0"/>
              <a:t>vai </a:t>
            </a:r>
            <a:r>
              <a:rPr lang="lv-LV" dirty="0" smtClean="0"/>
              <a:t>ar tālvadības </a:t>
            </a:r>
            <a:r>
              <a:rPr lang="lv-LV" dirty="0"/>
              <a:t>pults, </a:t>
            </a:r>
            <a:r>
              <a:rPr lang="lv-LV" dirty="0" smtClean="0"/>
              <a:t>sensoru vai  </a:t>
            </a:r>
            <a:r>
              <a:rPr lang="lv-LV" dirty="0"/>
              <a:t>slēdžu </a:t>
            </a:r>
            <a:r>
              <a:rPr lang="lv-LV" dirty="0" smtClean="0"/>
              <a:t>palīdzību</a:t>
            </a:r>
            <a:endParaRPr lang="lv-LV" dirty="0"/>
          </a:p>
          <a:p>
            <a:endParaRPr lang="lv-LV" dirty="0"/>
          </a:p>
        </p:txBody>
      </p:sp>
    </p:spTree>
    <p:extLst>
      <p:ext uri="{BB962C8B-B14F-4D97-AF65-F5344CB8AC3E}">
        <p14:creationId xmlns:p14="http://schemas.microsoft.com/office/powerpoint/2010/main" val="8849010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Kam izmanto viedo rozeti?</a:t>
            </a:r>
            <a:r>
              <a:rPr lang="lv-LV" dirty="0"/>
              <a:t/>
            </a:r>
            <a:br>
              <a:rPr lang="lv-LV" dirty="0"/>
            </a:br>
            <a:endParaRPr lang="lv-LV" dirty="0"/>
          </a:p>
        </p:txBody>
      </p:sp>
      <p:sp>
        <p:nvSpPr>
          <p:cNvPr id="3" name="Content Placeholder 2"/>
          <p:cNvSpPr>
            <a:spLocks noGrp="1"/>
          </p:cNvSpPr>
          <p:nvPr>
            <p:ph idx="1"/>
          </p:nvPr>
        </p:nvSpPr>
        <p:spPr/>
        <p:txBody>
          <a:bodyPr>
            <a:normAutofit/>
          </a:bodyPr>
          <a:lstStyle/>
          <a:p>
            <a:r>
              <a:rPr lang="lv-LV" dirty="0" smtClean="0"/>
              <a:t>Var attālināti ieslēgt un izslēgt dažādas ierīces, piemēram:</a:t>
            </a:r>
          </a:p>
          <a:p>
            <a:r>
              <a:rPr lang="lv-LV" dirty="0" smtClean="0"/>
              <a:t>gaismu</a:t>
            </a:r>
          </a:p>
          <a:p>
            <a:r>
              <a:rPr lang="lv-LV" dirty="0" smtClean="0"/>
              <a:t>elektrisko pirti</a:t>
            </a:r>
          </a:p>
          <a:p>
            <a:r>
              <a:rPr lang="lv-LV" dirty="0" smtClean="0"/>
              <a:t>elektrisko kamīnu </a:t>
            </a:r>
            <a:endParaRPr lang="lv-LV" dirty="0"/>
          </a:p>
          <a:p>
            <a:r>
              <a:rPr lang="lv-LV" dirty="0" smtClean="0"/>
              <a:t>Var, piemēram, attālināti vadīt:</a:t>
            </a:r>
          </a:p>
          <a:p>
            <a:r>
              <a:rPr lang="lv-LV" dirty="0"/>
              <a:t>gludekli</a:t>
            </a:r>
          </a:p>
          <a:p>
            <a:r>
              <a:rPr lang="lv-LV" dirty="0"/>
              <a:t>elektrisko cepeškrāsni</a:t>
            </a:r>
          </a:p>
          <a:p>
            <a:r>
              <a:rPr lang="lv-LV" dirty="0" smtClean="0"/>
              <a:t>elektrisko sildītāju</a:t>
            </a:r>
          </a:p>
        </p:txBody>
      </p:sp>
    </p:spTree>
    <p:extLst>
      <p:ext uri="{BB962C8B-B14F-4D97-AF65-F5344CB8AC3E}">
        <p14:creationId xmlns:p14="http://schemas.microsoft.com/office/powerpoint/2010/main" val="11344395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Viedais apgaismojums</a:t>
            </a:r>
            <a:endParaRPr lang="lv-LV" dirty="0"/>
          </a:p>
        </p:txBody>
      </p:sp>
      <p:sp>
        <p:nvSpPr>
          <p:cNvPr id="3" name="Text Placeholder 2"/>
          <p:cNvSpPr>
            <a:spLocks noGrp="1"/>
          </p:cNvSpPr>
          <p:nvPr>
            <p:ph type="body" idx="1"/>
          </p:nvPr>
        </p:nvSpPr>
        <p:spPr/>
        <p:txBody>
          <a:bodyPr>
            <a:normAutofit/>
          </a:bodyPr>
          <a:lstStyle/>
          <a:p>
            <a:r>
              <a:rPr lang="lv-LV" dirty="0"/>
              <a:t>Apgaismojuma kontrole ir visvienkāršākā sfēra, kuru var </a:t>
            </a:r>
            <a:r>
              <a:rPr lang="lv-LV" dirty="0" smtClean="0"/>
              <a:t>automatizēt </a:t>
            </a:r>
            <a:endParaRPr lang="lv-LV" dirty="0"/>
          </a:p>
        </p:txBody>
      </p:sp>
    </p:spTree>
    <p:extLst>
      <p:ext uri="{BB962C8B-B14F-4D97-AF65-F5344CB8AC3E}">
        <p14:creationId xmlns:p14="http://schemas.microsoft.com/office/powerpoint/2010/main" val="3534864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Kas veido viedo apgaismojumu?</a:t>
            </a:r>
            <a:endParaRPr lang="lv-LV" dirty="0"/>
          </a:p>
        </p:txBody>
      </p:sp>
      <p:sp>
        <p:nvSpPr>
          <p:cNvPr id="3" name="Content Placeholder 2"/>
          <p:cNvSpPr>
            <a:spLocks noGrp="1"/>
          </p:cNvSpPr>
          <p:nvPr>
            <p:ph idx="1"/>
          </p:nvPr>
        </p:nvSpPr>
        <p:spPr/>
        <p:txBody>
          <a:bodyPr/>
          <a:lstStyle/>
          <a:p>
            <a:r>
              <a:rPr lang="lv-LV" dirty="0"/>
              <a:t>Tiek piedāvāti vairāki gudrā apgaismojuma “starta komplekti</a:t>
            </a:r>
            <a:r>
              <a:rPr lang="lv-LV" dirty="0" smtClean="0"/>
              <a:t>”, kas </a:t>
            </a:r>
            <a:r>
              <a:rPr lang="lv-LV" dirty="0"/>
              <a:t>iekļauj sevī kontrolieri un lampiņas, kuras tiek vadītas ar bezvada savienojumu </a:t>
            </a:r>
          </a:p>
          <a:p>
            <a:r>
              <a:rPr lang="lv-LV" dirty="0" smtClean="0"/>
              <a:t>Lai </a:t>
            </a:r>
            <a:r>
              <a:rPr lang="lv-LV" dirty="0"/>
              <a:t>arī cena viedajām spuldzēm ir augstāka kā ierastajām, tas ir ilgtermiņa ieguldījums, kas laika gaitā atmaksāsies</a:t>
            </a:r>
          </a:p>
          <a:p>
            <a:endParaRPr lang="lv-LV" dirty="0" smtClean="0"/>
          </a:p>
        </p:txBody>
      </p:sp>
    </p:spTree>
    <p:extLst>
      <p:ext uri="{BB962C8B-B14F-4D97-AF65-F5344CB8AC3E}">
        <p14:creationId xmlns:p14="http://schemas.microsoft.com/office/powerpoint/2010/main" val="13959716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8930</TotalTime>
  <Words>646</Words>
  <Application>Microsoft Office PowerPoint</Application>
  <PresentationFormat>On-screen Show (4:3)</PresentationFormat>
  <Paragraphs>71</Paragraphs>
  <Slides>17</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Office Theme</vt:lpstr>
      <vt:lpstr>Gudrā jeb viedā māja</vt:lpstr>
      <vt:lpstr>PowerPoint Presentation</vt:lpstr>
      <vt:lpstr>PowerPoint Presentation</vt:lpstr>
      <vt:lpstr>PowerPoint Presentation</vt:lpstr>
      <vt:lpstr>Viedā rozete</vt:lpstr>
      <vt:lpstr>Kā izmanto viedo rozeti?</vt:lpstr>
      <vt:lpstr>Kam izmanto viedo rozeti? </vt:lpstr>
      <vt:lpstr>Viedais apgaismojums</vt:lpstr>
      <vt:lpstr>Kas veido viedo apgaismojumu?</vt:lpstr>
      <vt:lpstr>Kā izmanto viedo apgaismojumu? </vt:lpstr>
      <vt:lpstr>Viedā slēdzene</vt:lpstr>
      <vt:lpstr>Kas ir viedā slēdzene?</vt:lpstr>
      <vt:lpstr>Kā izmanto viedo slēdzeni? </vt:lpstr>
      <vt:lpstr>Automatizācija viedajā mājā</vt:lpstr>
      <vt:lpstr>Mājas automatizācijas attīstības posmi</vt:lpstr>
      <vt:lpstr>Viedo mājas ierīču pasūtījumu prognoze pasaulē (milj.)</vt:lpstr>
      <vt:lpstr>Izmantots teksts no rakstiem internetā</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Mākslīgais intelekts</dc:title>
  <dc:creator>Iveta Gultniece</dc:creator>
  <cp:lastModifiedBy>Iveta</cp:lastModifiedBy>
  <cp:revision>59</cp:revision>
  <dcterms:created xsi:type="dcterms:W3CDTF">2021-03-15T06:43:51Z</dcterms:created>
  <dcterms:modified xsi:type="dcterms:W3CDTF">2021-11-19T07:40:52Z</dcterms:modified>
</cp:coreProperties>
</file>