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59" r:id="rId4"/>
    <p:sldId id="264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63" autoAdjust="0"/>
    <p:restoredTop sz="94660"/>
  </p:normalViewPr>
  <p:slideViewPr>
    <p:cSldViewPr snapToGrid="0">
      <p:cViewPr varScale="1">
        <p:scale>
          <a:sx n="64" d="100"/>
          <a:sy n="64" d="100"/>
        </p:scale>
        <p:origin x="-9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51075E-D943-43C2-BBA4-4335029F6D29}" type="datetimeFigureOut">
              <a:rPr lang="lv-LV" smtClean="0"/>
              <a:pPr/>
              <a:t>2015.04.01.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045F7-4D5F-43B1-A1F9-BA199D7750AE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lv-LV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Papīram paredzētajā konteinerā drīkst mest biroja papīru, avīzes, grāmatas, kartona kastes un kārbas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045F7-4D5F-43B1-A1F9-BA199D7750AE}" type="slidenum">
              <a:rPr lang="lv-LV" smtClean="0"/>
              <a:pPr/>
              <a:t>3</a:t>
            </a:fld>
            <a:endParaRPr lang="lv-LV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2015.04.01.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2015.04.01.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2015.04.01.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2015.04.01.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2015.04.01.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2015.04.01.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2015.04.01.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2015.04.01.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2015.04.01.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2015.04.01.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9AF5-1721-44F2-A14B-33956812CA14}" type="datetimeFigureOut">
              <a:rPr lang="lv-LV" smtClean="0"/>
              <a:pPr/>
              <a:t>2015.04.01.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39AF5-1721-44F2-A14B-33956812CA14}" type="datetimeFigureOut">
              <a:rPr lang="lv-LV" smtClean="0"/>
              <a:pPr/>
              <a:t>2015.04.01.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07A29-7BFC-4530-8B7A-AE837F7AA687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Papīra pārstrāde</a:t>
            </a:r>
            <a:endParaRPr lang="lv-LV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Pārstrādes cikls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62872" cy="4525963"/>
          </a:xfrm>
        </p:spPr>
        <p:txBody>
          <a:bodyPr>
            <a:normAutofit lnSpcReduction="10000"/>
          </a:bodyPr>
          <a:lstStyle/>
          <a:p>
            <a:r>
              <a:rPr lang="lv-LV" dirty="0" smtClean="0"/>
              <a:t>Šķirošana</a:t>
            </a:r>
          </a:p>
          <a:p>
            <a:r>
              <a:rPr lang="lv-LV" dirty="0" smtClean="0"/>
              <a:t>Pāršķirošana</a:t>
            </a:r>
            <a:endParaRPr lang="lv-LV" dirty="0"/>
          </a:p>
          <a:p>
            <a:r>
              <a:rPr lang="lv-LV" dirty="0" smtClean="0"/>
              <a:t>Presēšana</a:t>
            </a:r>
          </a:p>
          <a:p>
            <a:r>
              <a:rPr lang="lv-LV" dirty="0" smtClean="0"/>
              <a:t>Mērcēšana un smalcināšana</a:t>
            </a:r>
          </a:p>
          <a:p>
            <a:r>
              <a:rPr lang="lv-LV" dirty="0" smtClean="0"/>
              <a:t>Pulpas apstrāde</a:t>
            </a:r>
          </a:p>
          <a:p>
            <a:r>
              <a:rPr lang="lv-LV" dirty="0" smtClean="0"/>
              <a:t>Papīra gatavošana</a:t>
            </a:r>
          </a:p>
          <a:p>
            <a:r>
              <a:rPr lang="lv-LV" dirty="0" smtClean="0"/>
              <a:t>Papīra izstrādājumi</a:t>
            </a:r>
            <a:endParaRPr lang="lv-LV" dirty="0"/>
          </a:p>
        </p:txBody>
      </p:sp>
      <p:sp>
        <p:nvSpPr>
          <p:cNvPr id="7" name="Freeform 6"/>
          <p:cNvSpPr/>
          <p:nvPr/>
        </p:nvSpPr>
        <p:spPr>
          <a:xfrm>
            <a:off x="6229350" y="2457450"/>
            <a:ext cx="1066800" cy="762000"/>
          </a:xfrm>
          <a:custGeom>
            <a:avLst/>
            <a:gdLst>
              <a:gd name="connsiteX0" fmla="*/ 0 w 1066800"/>
              <a:gd name="connsiteY0" fmla="*/ 0 h 762000"/>
              <a:gd name="connsiteX1" fmla="*/ 714375 w 1066800"/>
              <a:gd name="connsiteY1" fmla="*/ 9525 h 762000"/>
              <a:gd name="connsiteX2" fmla="*/ 876300 w 1066800"/>
              <a:gd name="connsiteY2" fmla="*/ 323850 h 762000"/>
              <a:gd name="connsiteX3" fmla="*/ 1066800 w 1066800"/>
              <a:gd name="connsiteY3" fmla="*/ 238125 h 762000"/>
              <a:gd name="connsiteX4" fmla="*/ 781050 w 1066800"/>
              <a:gd name="connsiteY4" fmla="*/ 723900 h 762000"/>
              <a:gd name="connsiteX5" fmla="*/ 209550 w 1066800"/>
              <a:gd name="connsiteY5" fmla="*/ 762000 h 762000"/>
              <a:gd name="connsiteX6" fmla="*/ 438150 w 1066800"/>
              <a:gd name="connsiteY6" fmla="*/ 647700 h 762000"/>
              <a:gd name="connsiteX7" fmla="*/ 47625 w 1066800"/>
              <a:gd name="connsiteY7" fmla="*/ 47625 h 762000"/>
              <a:gd name="connsiteX8" fmla="*/ 0 w 1066800"/>
              <a:gd name="connsiteY8" fmla="*/ 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66800" h="762000">
                <a:moveTo>
                  <a:pt x="0" y="0"/>
                </a:moveTo>
                <a:lnTo>
                  <a:pt x="714375" y="9525"/>
                </a:lnTo>
                <a:lnTo>
                  <a:pt x="876300" y="323850"/>
                </a:lnTo>
                <a:lnTo>
                  <a:pt x="1066800" y="238125"/>
                </a:lnTo>
                <a:lnTo>
                  <a:pt x="781050" y="723900"/>
                </a:lnTo>
                <a:lnTo>
                  <a:pt x="209550" y="762000"/>
                </a:lnTo>
                <a:lnTo>
                  <a:pt x="438150" y="647700"/>
                </a:lnTo>
                <a:lnTo>
                  <a:pt x="47625" y="47625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6858000" y="3181350"/>
            <a:ext cx="742950" cy="809625"/>
          </a:xfrm>
          <a:custGeom>
            <a:avLst/>
            <a:gdLst>
              <a:gd name="connsiteX0" fmla="*/ 0 w 742950"/>
              <a:gd name="connsiteY0" fmla="*/ 295275 h 809625"/>
              <a:gd name="connsiteX1" fmla="*/ 476250 w 742950"/>
              <a:gd name="connsiteY1" fmla="*/ 0 h 809625"/>
              <a:gd name="connsiteX2" fmla="*/ 733425 w 742950"/>
              <a:gd name="connsiteY2" fmla="*/ 476250 h 809625"/>
              <a:gd name="connsiteX3" fmla="*/ 742950 w 742950"/>
              <a:gd name="connsiteY3" fmla="*/ 609600 h 809625"/>
              <a:gd name="connsiteX4" fmla="*/ 685800 w 742950"/>
              <a:gd name="connsiteY4" fmla="*/ 723900 h 809625"/>
              <a:gd name="connsiteX5" fmla="*/ 581025 w 742950"/>
              <a:gd name="connsiteY5" fmla="*/ 790575 h 809625"/>
              <a:gd name="connsiteX6" fmla="*/ 381000 w 742950"/>
              <a:gd name="connsiteY6" fmla="*/ 809625 h 809625"/>
              <a:gd name="connsiteX7" fmla="*/ 266700 w 742950"/>
              <a:gd name="connsiteY7" fmla="*/ 809625 h 809625"/>
              <a:gd name="connsiteX8" fmla="*/ 0 w 742950"/>
              <a:gd name="connsiteY8" fmla="*/ 295275 h 809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2950" h="809625">
                <a:moveTo>
                  <a:pt x="0" y="295275"/>
                </a:moveTo>
                <a:lnTo>
                  <a:pt x="476250" y="0"/>
                </a:lnTo>
                <a:lnTo>
                  <a:pt x="733425" y="476250"/>
                </a:lnTo>
                <a:lnTo>
                  <a:pt x="742950" y="609600"/>
                </a:lnTo>
                <a:lnTo>
                  <a:pt x="685800" y="723900"/>
                </a:lnTo>
                <a:lnTo>
                  <a:pt x="581025" y="790575"/>
                </a:lnTo>
                <a:lnTo>
                  <a:pt x="381000" y="809625"/>
                </a:lnTo>
                <a:lnTo>
                  <a:pt x="266700" y="809625"/>
                </a:lnTo>
                <a:lnTo>
                  <a:pt x="0" y="295275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srgbClr val="00B050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6477000" y="3886200"/>
            <a:ext cx="1028700" cy="952500"/>
          </a:xfrm>
          <a:custGeom>
            <a:avLst/>
            <a:gdLst>
              <a:gd name="connsiteX0" fmla="*/ 1028700 w 1028700"/>
              <a:gd name="connsiteY0" fmla="*/ 123825 h 952500"/>
              <a:gd name="connsiteX1" fmla="*/ 981075 w 1028700"/>
              <a:gd name="connsiteY1" fmla="*/ 219075 h 952500"/>
              <a:gd name="connsiteX2" fmla="*/ 276225 w 1028700"/>
              <a:gd name="connsiteY2" fmla="*/ 200025 h 952500"/>
              <a:gd name="connsiteX3" fmla="*/ 266700 w 1028700"/>
              <a:gd name="connsiteY3" fmla="*/ 0 h 952500"/>
              <a:gd name="connsiteX4" fmla="*/ 0 w 1028700"/>
              <a:gd name="connsiteY4" fmla="*/ 457200 h 952500"/>
              <a:gd name="connsiteX5" fmla="*/ 266700 w 1028700"/>
              <a:gd name="connsiteY5" fmla="*/ 952500 h 952500"/>
              <a:gd name="connsiteX6" fmla="*/ 276225 w 1028700"/>
              <a:gd name="connsiteY6" fmla="*/ 762000 h 952500"/>
              <a:gd name="connsiteX7" fmla="*/ 695325 w 1028700"/>
              <a:gd name="connsiteY7" fmla="*/ 733425 h 952500"/>
              <a:gd name="connsiteX8" fmla="*/ 1028700 w 1028700"/>
              <a:gd name="connsiteY8" fmla="*/ 123825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8700" h="952500">
                <a:moveTo>
                  <a:pt x="1028700" y="123825"/>
                </a:moveTo>
                <a:lnTo>
                  <a:pt x="981075" y="219075"/>
                </a:lnTo>
                <a:lnTo>
                  <a:pt x="276225" y="200025"/>
                </a:lnTo>
                <a:lnTo>
                  <a:pt x="266700" y="0"/>
                </a:lnTo>
                <a:lnTo>
                  <a:pt x="0" y="457200"/>
                </a:lnTo>
                <a:lnTo>
                  <a:pt x="266700" y="952500"/>
                </a:lnTo>
                <a:lnTo>
                  <a:pt x="276225" y="762000"/>
                </a:lnTo>
                <a:lnTo>
                  <a:pt x="695325" y="733425"/>
                </a:lnTo>
                <a:lnTo>
                  <a:pt x="1028700" y="123825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0" name="Freeform 9"/>
          <p:cNvSpPr/>
          <p:nvPr/>
        </p:nvSpPr>
        <p:spPr>
          <a:xfrm>
            <a:off x="5286375" y="4029075"/>
            <a:ext cx="1038225" cy="619125"/>
          </a:xfrm>
          <a:custGeom>
            <a:avLst/>
            <a:gdLst>
              <a:gd name="connsiteX0" fmla="*/ 0 w 1038225"/>
              <a:gd name="connsiteY0" fmla="*/ 0 h 619125"/>
              <a:gd name="connsiteX1" fmla="*/ 361950 w 1038225"/>
              <a:gd name="connsiteY1" fmla="*/ 619125 h 619125"/>
              <a:gd name="connsiteX2" fmla="*/ 1038225 w 1038225"/>
              <a:gd name="connsiteY2" fmla="*/ 619125 h 619125"/>
              <a:gd name="connsiteX3" fmla="*/ 1028700 w 1038225"/>
              <a:gd name="connsiteY3" fmla="*/ 38100 h 619125"/>
              <a:gd name="connsiteX4" fmla="*/ 28575 w 1038225"/>
              <a:gd name="connsiteY4" fmla="*/ 47625 h 619125"/>
              <a:gd name="connsiteX5" fmla="*/ 0 w 1038225"/>
              <a:gd name="connsiteY5" fmla="*/ 0 h 619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8225" h="619125">
                <a:moveTo>
                  <a:pt x="0" y="0"/>
                </a:moveTo>
                <a:lnTo>
                  <a:pt x="361950" y="619125"/>
                </a:lnTo>
                <a:lnTo>
                  <a:pt x="1038225" y="619125"/>
                </a:lnTo>
                <a:lnTo>
                  <a:pt x="1028700" y="38100"/>
                </a:lnTo>
                <a:lnTo>
                  <a:pt x="28575" y="47625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srgbClr val="00B050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5172075" y="3305175"/>
            <a:ext cx="847725" cy="685800"/>
          </a:xfrm>
          <a:custGeom>
            <a:avLst/>
            <a:gdLst>
              <a:gd name="connsiteX0" fmla="*/ 28575 w 847725"/>
              <a:gd name="connsiteY0" fmla="*/ 0 h 685800"/>
              <a:gd name="connsiteX1" fmla="*/ 581025 w 847725"/>
              <a:gd name="connsiteY1" fmla="*/ 9525 h 685800"/>
              <a:gd name="connsiteX2" fmla="*/ 847725 w 847725"/>
              <a:gd name="connsiteY2" fmla="*/ 466725 h 685800"/>
              <a:gd name="connsiteX3" fmla="*/ 685800 w 847725"/>
              <a:gd name="connsiteY3" fmla="*/ 390525 h 685800"/>
              <a:gd name="connsiteX4" fmla="*/ 476250 w 847725"/>
              <a:gd name="connsiteY4" fmla="*/ 666750 h 685800"/>
              <a:gd name="connsiteX5" fmla="*/ 333375 w 847725"/>
              <a:gd name="connsiteY5" fmla="*/ 685800 h 685800"/>
              <a:gd name="connsiteX6" fmla="*/ 180975 w 847725"/>
              <a:gd name="connsiteY6" fmla="*/ 657225 h 685800"/>
              <a:gd name="connsiteX7" fmla="*/ 95250 w 847725"/>
              <a:gd name="connsiteY7" fmla="*/ 590550 h 685800"/>
              <a:gd name="connsiteX8" fmla="*/ 57150 w 847725"/>
              <a:gd name="connsiteY8" fmla="*/ 485775 h 685800"/>
              <a:gd name="connsiteX9" fmla="*/ 0 w 847725"/>
              <a:gd name="connsiteY9" fmla="*/ 371475 h 685800"/>
              <a:gd name="connsiteX10" fmla="*/ 180975 w 847725"/>
              <a:gd name="connsiteY10" fmla="*/ 114300 h 685800"/>
              <a:gd name="connsiteX11" fmla="*/ 28575 w 847725"/>
              <a:gd name="connsiteY11" fmla="*/ 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47725" h="685800">
                <a:moveTo>
                  <a:pt x="28575" y="0"/>
                </a:moveTo>
                <a:lnTo>
                  <a:pt x="581025" y="9525"/>
                </a:lnTo>
                <a:lnTo>
                  <a:pt x="847725" y="466725"/>
                </a:lnTo>
                <a:lnTo>
                  <a:pt x="685800" y="390525"/>
                </a:lnTo>
                <a:lnTo>
                  <a:pt x="476250" y="666750"/>
                </a:lnTo>
                <a:lnTo>
                  <a:pt x="333375" y="685800"/>
                </a:lnTo>
                <a:lnTo>
                  <a:pt x="180975" y="657225"/>
                </a:lnTo>
                <a:lnTo>
                  <a:pt x="95250" y="590550"/>
                </a:lnTo>
                <a:lnTo>
                  <a:pt x="57150" y="485775"/>
                </a:lnTo>
                <a:lnTo>
                  <a:pt x="0" y="371475"/>
                </a:lnTo>
                <a:lnTo>
                  <a:pt x="180975" y="114300"/>
                </a:lnTo>
                <a:lnTo>
                  <a:pt x="28575" y="0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2" name="Freeform 11"/>
          <p:cNvSpPr/>
          <p:nvPr/>
        </p:nvSpPr>
        <p:spPr>
          <a:xfrm>
            <a:off x="5562600" y="2486025"/>
            <a:ext cx="781050" cy="847725"/>
          </a:xfrm>
          <a:custGeom>
            <a:avLst/>
            <a:gdLst>
              <a:gd name="connsiteX0" fmla="*/ 0 w 781050"/>
              <a:gd name="connsiteY0" fmla="*/ 533400 h 847725"/>
              <a:gd name="connsiteX1" fmla="*/ 285750 w 781050"/>
              <a:gd name="connsiteY1" fmla="*/ 9525 h 847725"/>
              <a:gd name="connsiteX2" fmla="*/ 561975 w 781050"/>
              <a:gd name="connsiteY2" fmla="*/ 0 h 847725"/>
              <a:gd name="connsiteX3" fmla="*/ 676275 w 781050"/>
              <a:gd name="connsiteY3" fmla="*/ 114300 h 847725"/>
              <a:gd name="connsiteX4" fmla="*/ 781050 w 781050"/>
              <a:gd name="connsiteY4" fmla="*/ 285750 h 847725"/>
              <a:gd name="connsiteX5" fmla="*/ 485775 w 781050"/>
              <a:gd name="connsiteY5" fmla="*/ 847725 h 847725"/>
              <a:gd name="connsiteX6" fmla="*/ 0 w 781050"/>
              <a:gd name="connsiteY6" fmla="*/ 533400 h 847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1050" h="847725">
                <a:moveTo>
                  <a:pt x="0" y="533400"/>
                </a:moveTo>
                <a:lnTo>
                  <a:pt x="285750" y="9525"/>
                </a:lnTo>
                <a:lnTo>
                  <a:pt x="561975" y="0"/>
                </a:lnTo>
                <a:lnTo>
                  <a:pt x="676275" y="114300"/>
                </a:lnTo>
                <a:lnTo>
                  <a:pt x="781050" y="285750"/>
                </a:lnTo>
                <a:lnTo>
                  <a:pt x="485775" y="847725"/>
                </a:lnTo>
                <a:lnTo>
                  <a:pt x="0" y="533400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Šķirošana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/>
          <a:lstStyle/>
          <a:p>
            <a:r>
              <a:rPr lang="lv-LV" dirty="0" smtClean="0"/>
              <a:t>Šķirošanas konteinerā drīkst mest tikai tīru un sausu papīra un kartona iepakojumu</a:t>
            </a:r>
          </a:p>
          <a:p>
            <a:r>
              <a:rPr lang="lv-LV" dirty="0" smtClean="0"/>
              <a:t>Kartona iepakojuma kastes pirms izmešanas jāsaplacina</a:t>
            </a:r>
          </a:p>
          <a:p>
            <a:r>
              <a:rPr lang="lv-LV" dirty="0" smtClean="0"/>
              <a:t>Skavu, spirāļu un </a:t>
            </a:r>
            <a:r>
              <a:rPr lang="lv-LV" dirty="0" err="1" smtClean="0"/>
              <a:t>līplentu</a:t>
            </a:r>
            <a:r>
              <a:rPr lang="lv-LV" dirty="0" smtClean="0"/>
              <a:t> atdalīšana pirms izmešanas šķirošanas konteinerā nav obligāta – tās netraucē pārstrādes procesam, jo nederīgie piemaisījumi tiek atdalīti un izfiltrēti</a:t>
            </a:r>
          </a:p>
          <a:p>
            <a:endParaRPr lang="lv-LV" dirty="0" smtClean="0"/>
          </a:p>
          <a:p>
            <a:pPr>
              <a:buNone/>
            </a:pPr>
            <a:endParaRPr lang="lv-LV" dirty="0"/>
          </a:p>
        </p:txBody>
      </p:sp>
      <p:pic>
        <p:nvPicPr>
          <p:cNvPr id="5" name="Picture 4" descr="kont_1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tretch>
            <a:fillRect/>
          </a:stretch>
        </p:blipFill>
        <p:spPr>
          <a:xfrm>
            <a:off x="4139952" y="2060848"/>
            <a:ext cx="3312368" cy="35072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Pāršķirošana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 smtClean="0"/>
              <a:t>Uz šķirošanas līnijas viss konteinera saturs tiek sašķirots pa dažādiem papīra veidiem</a:t>
            </a:r>
          </a:p>
          <a:p>
            <a:r>
              <a:rPr lang="lv-LV" dirty="0" smtClean="0"/>
              <a:t>Augstāka vērtība ir tīrām otrreizējām izejvielām bez citu materiālu piemaisījumiem, tādēļ šķirošanas līnijās papīrs tiek sašķirots pa veidiem, atdalot, piemēram, biroja papīru un gofrēto kartonu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Presēšana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Materiālus sapresē ķīpās un nogādā uz pārstrādes uzņēmumiem</a:t>
            </a:r>
          </a:p>
          <a:p>
            <a:r>
              <a:rPr lang="lv-LV" dirty="0" smtClean="0"/>
              <a:t>Latvijā vienīgā papīra pārstrādes rūpnīca ir papīrfabrika «Līgatne»</a:t>
            </a:r>
          </a:p>
          <a:p>
            <a:r>
              <a:rPr lang="lv-LV" dirty="0" smtClean="0"/>
              <a:t>Makulatūra pārstrādei tiek vesta arī uz Lietuvu un citām valstīm. </a:t>
            </a:r>
          </a:p>
        </p:txBody>
      </p:sp>
      <p:pic>
        <p:nvPicPr>
          <p:cNvPr id="6148" name="Picture 4" descr="https://encrypted-tbn1.gstatic.com/images?q=tbn:ANd9GcRwokDXEmj8za7er067E3fKt5w9YfRMrD8Z_9xROTwuL2hQuZy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284984"/>
            <a:ext cx="3672408" cy="27801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Mērcēšana un smalcināšana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787208" cy="1684784"/>
          </a:xfrm>
        </p:spPr>
        <p:txBody>
          <a:bodyPr/>
          <a:lstStyle/>
          <a:p>
            <a:r>
              <a:rPr lang="lv-LV" dirty="0" smtClean="0"/>
              <a:t>Milzīgā </a:t>
            </a:r>
            <a:r>
              <a:rPr lang="lv-LV" dirty="0" err="1" smtClean="0"/>
              <a:t>blenderī</a:t>
            </a:r>
            <a:r>
              <a:rPr lang="lv-LV" dirty="0" smtClean="0"/>
              <a:t> jeb </a:t>
            </a:r>
            <a:r>
              <a:rPr lang="lv-LV" dirty="0" err="1" smtClean="0"/>
              <a:t>hidrošķaidītājā</a:t>
            </a:r>
            <a:r>
              <a:rPr lang="lv-LV" dirty="0" smtClean="0"/>
              <a:t> sašķiroto papīru mērcē un sasmalcina putrveida masā</a:t>
            </a:r>
          </a:p>
          <a:p>
            <a:endParaRPr lang="lv-LV" dirty="0"/>
          </a:p>
        </p:txBody>
      </p:sp>
      <p:pic>
        <p:nvPicPr>
          <p:cNvPr id="5" name="Picture 4" descr="Paper-pulp-soa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2852936"/>
            <a:ext cx="4968552" cy="3320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Pulpas apstrāde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lv-LV" dirty="0" smtClean="0"/>
              <a:t>No pulpas masas vispirms atdala krāsvielas</a:t>
            </a:r>
          </a:p>
          <a:p>
            <a:pPr algn="ctr"/>
            <a:r>
              <a:rPr lang="lv-LV" dirty="0" smtClean="0"/>
              <a:t>Pēc tam šķiedras balina, tīra, sijā un filtrē, līdz tās derīgas papīra ražošanai</a:t>
            </a:r>
            <a:endParaRPr lang="lv-LV" dirty="0"/>
          </a:p>
        </p:txBody>
      </p:sp>
      <p:pic>
        <p:nvPicPr>
          <p:cNvPr id="4100" name="Picture 4" descr="Att&amp;emacr;lu rezult&amp;amacr;ti vaic&amp;amacr;jumam “l&amp;imacr;gatnes pap&amp;imacr;rfabrika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9678" y="3958713"/>
            <a:ext cx="2838450" cy="1609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Papīra gatavošana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lv-LV" dirty="0" smtClean="0"/>
              <a:t>Papīra masu plānā kārtiņā klāj uz lentes, žāvē un presē</a:t>
            </a:r>
          </a:p>
          <a:p>
            <a:r>
              <a:rPr lang="lv-LV" dirty="0" smtClean="0"/>
              <a:t>Celulozes šķiedras ir iespējams pārstrādāt līdz pat septiņām reizēm</a:t>
            </a:r>
            <a:endParaRPr lang="lv-LV" dirty="0"/>
          </a:p>
        </p:txBody>
      </p:sp>
      <p:pic>
        <p:nvPicPr>
          <p:cNvPr id="3074" name="Picture 2" descr="Att&amp;emacr;lu rezult&amp;amacr;ti vaic&amp;amacr;jumam “l&amp;imacr;gatnes pap&amp;imacr;rfabrika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916832"/>
            <a:ext cx="4186622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Papīra izstrādājumi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/>
          <a:lstStyle/>
          <a:p>
            <a:r>
              <a:rPr lang="lv-LV" dirty="0" smtClean="0"/>
              <a:t>No pārstrādāta papīra top gofrētā kartona kastes, ietinamais papīrs, biroja papīrs, akvareļu papīrs un citi </a:t>
            </a:r>
            <a:r>
              <a:rPr lang="lv-LV" dirty="0" smtClean="0"/>
              <a:t>izstrādājumi</a:t>
            </a:r>
            <a:endParaRPr lang="lv-LV" dirty="0"/>
          </a:p>
        </p:txBody>
      </p:sp>
      <p:sp>
        <p:nvSpPr>
          <p:cNvPr id="16" name="Parallelogram 15"/>
          <p:cNvSpPr>
            <a:spLocks noChangeAspect="1"/>
          </p:cNvSpPr>
          <p:nvPr/>
        </p:nvSpPr>
        <p:spPr>
          <a:xfrm rot="20786189">
            <a:off x="2122389" y="3771231"/>
            <a:ext cx="2484276" cy="1512168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8" name="Parallelogram 17"/>
          <p:cNvSpPr>
            <a:spLocks noChangeAspect="1"/>
          </p:cNvSpPr>
          <p:nvPr/>
        </p:nvSpPr>
        <p:spPr>
          <a:xfrm rot="5400000">
            <a:off x="3967494" y="3938522"/>
            <a:ext cx="1836204" cy="972108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7" name="Freeform 6"/>
          <p:cNvSpPr/>
          <p:nvPr/>
        </p:nvSpPr>
        <p:spPr>
          <a:xfrm>
            <a:off x="2353456" y="5051684"/>
            <a:ext cx="3028013" cy="809469"/>
          </a:xfrm>
          <a:custGeom>
            <a:avLst/>
            <a:gdLst>
              <a:gd name="connsiteX0" fmla="*/ 0 w 3028013"/>
              <a:gd name="connsiteY0" fmla="*/ 524656 h 899410"/>
              <a:gd name="connsiteX1" fmla="*/ 2068642 w 3028013"/>
              <a:gd name="connsiteY1" fmla="*/ 0 h 899410"/>
              <a:gd name="connsiteX2" fmla="*/ 3028013 w 3028013"/>
              <a:gd name="connsiteY2" fmla="*/ 284813 h 899410"/>
              <a:gd name="connsiteX3" fmla="*/ 719528 w 3028013"/>
              <a:gd name="connsiteY3" fmla="*/ 899410 h 899410"/>
              <a:gd name="connsiteX4" fmla="*/ 0 w 3028013"/>
              <a:gd name="connsiteY4" fmla="*/ 524656 h 899410"/>
              <a:gd name="connsiteX0" fmla="*/ 0 w 3028013"/>
              <a:gd name="connsiteY0" fmla="*/ 524656 h 809469"/>
              <a:gd name="connsiteX1" fmla="*/ 2068642 w 3028013"/>
              <a:gd name="connsiteY1" fmla="*/ 0 h 809469"/>
              <a:gd name="connsiteX2" fmla="*/ 3028013 w 3028013"/>
              <a:gd name="connsiteY2" fmla="*/ 284813 h 809469"/>
              <a:gd name="connsiteX3" fmla="*/ 944380 w 3028013"/>
              <a:gd name="connsiteY3" fmla="*/ 809469 h 809469"/>
              <a:gd name="connsiteX4" fmla="*/ 0 w 3028013"/>
              <a:gd name="connsiteY4" fmla="*/ 524656 h 809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28013" h="809469">
                <a:moveTo>
                  <a:pt x="0" y="524656"/>
                </a:moveTo>
                <a:lnTo>
                  <a:pt x="2068642" y="0"/>
                </a:lnTo>
                <a:lnTo>
                  <a:pt x="3028013" y="284813"/>
                </a:lnTo>
                <a:lnTo>
                  <a:pt x="944380" y="809469"/>
                </a:lnTo>
                <a:lnTo>
                  <a:pt x="0" y="524656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9" name="Parallelogram 18"/>
          <p:cNvSpPr>
            <a:spLocks noChangeAspect="1"/>
          </p:cNvSpPr>
          <p:nvPr/>
        </p:nvSpPr>
        <p:spPr>
          <a:xfrm rot="20786189">
            <a:off x="3121110" y="4045683"/>
            <a:ext cx="2484276" cy="1512168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</TotalTime>
  <Words>231</Words>
  <Application>Microsoft Office PowerPoint</Application>
  <PresentationFormat>On-screen Show (4:3)</PresentationFormat>
  <Paragraphs>33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Papīra pārstrāde</vt:lpstr>
      <vt:lpstr>Pārstrādes cikls</vt:lpstr>
      <vt:lpstr>Šķirošana</vt:lpstr>
      <vt:lpstr>Pāršķirošana</vt:lpstr>
      <vt:lpstr>Presēšana</vt:lpstr>
      <vt:lpstr>Mērcēšana un smalcināšana</vt:lpstr>
      <vt:lpstr>Pulpas apstrāde</vt:lpstr>
      <vt:lpstr>Papīra gatavošana</vt:lpstr>
      <vt:lpstr>Papīra izstrādājumi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Papīra pārstrāde</dc:title>
  <dc:creator>User</dc:creator>
  <cp:lastModifiedBy>User</cp:lastModifiedBy>
  <cp:revision>28</cp:revision>
  <dcterms:created xsi:type="dcterms:W3CDTF">2015-02-18T10:30:24Z</dcterms:created>
  <dcterms:modified xsi:type="dcterms:W3CDTF">2015-04-01T14:02:57Z</dcterms:modified>
</cp:coreProperties>
</file>