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3" r:id="rId3"/>
    <p:sldId id="294" r:id="rId4"/>
    <p:sldId id="315" r:id="rId5"/>
    <p:sldId id="290" r:id="rId6"/>
    <p:sldId id="298" r:id="rId7"/>
    <p:sldId id="301" r:id="rId8"/>
    <p:sldId id="312" r:id="rId9"/>
    <p:sldId id="313" r:id="rId10"/>
    <p:sldId id="302" r:id="rId11"/>
    <p:sldId id="291" r:id="rId12"/>
    <p:sldId id="311" r:id="rId13"/>
    <p:sldId id="303" r:id="rId14"/>
    <p:sldId id="308" r:id="rId15"/>
    <p:sldId id="288" r:id="rId16"/>
  </p:sldIdLst>
  <p:sldSz cx="9144000" cy="6858000" type="screen4x3"/>
  <p:notesSz cx="6742113" cy="9875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E5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1020" autoAdjust="0"/>
  </p:normalViewPr>
  <p:slideViewPr>
    <p:cSldViewPr>
      <p:cViewPr varScale="1">
        <p:scale>
          <a:sx n="63" d="100"/>
          <a:sy n="63" d="100"/>
        </p:scale>
        <p:origin x="1620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/>
          <a:lstStyle>
            <a:lvl1pPr algn="r">
              <a:defRPr sz="1200"/>
            </a:lvl1pPr>
          </a:lstStyle>
          <a:p>
            <a:fld id="{BD7070C8-5B19-4D11-95B0-30813079CBC0}" type="datetimeFigureOut">
              <a:rPr lang="lv-LV" smtClean="0"/>
              <a:pPr/>
              <a:t>31.03.2025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80332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8971" y="9380332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 anchor="b"/>
          <a:lstStyle>
            <a:lvl1pPr algn="r">
              <a:defRPr sz="1200"/>
            </a:lvl1pPr>
          </a:lstStyle>
          <a:p>
            <a:fld id="{7274D43E-E92C-41F6-837E-70DAAF4FCFD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/>
          <a:lstStyle>
            <a:lvl1pPr algn="r">
              <a:defRPr sz="1200"/>
            </a:lvl1pPr>
          </a:lstStyle>
          <a:p>
            <a:fld id="{AFA44508-D647-4124-96FC-AD8085435F6F}" type="datetimeFigureOut">
              <a:rPr lang="lv-LV" smtClean="0"/>
              <a:pPr/>
              <a:t>31.03.2025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35537" cy="3703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55" tIns="45427" rIns="90855" bIns="45427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691023"/>
            <a:ext cx="5393690" cy="4444127"/>
          </a:xfrm>
          <a:prstGeom prst="rect">
            <a:avLst/>
          </a:prstGeom>
        </p:spPr>
        <p:txBody>
          <a:bodyPr vert="horz" lIns="90855" tIns="45427" rIns="90855" bIns="4542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80332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80332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 anchor="b"/>
          <a:lstStyle>
            <a:lvl1pPr algn="r">
              <a:defRPr sz="1200"/>
            </a:lvl1pPr>
          </a:lstStyle>
          <a:p>
            <a:fld id="{D20571E8-0757-4D85-8AD0-8860E1D613A5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</a:t>
            </a:fld>
            <a:endParaRPr lang="lv-LV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3C2A8-76AC-F5F2-B6C4-F70BEFF49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BAE6BA-5B3A-B522-B61C-EC97ED492C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3ED918-E3E5-AB7D-6684-93C9DB384E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F72E9A-1C00-31E1-8108-D0B486BA18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95821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26F69-26E1-9280-427F-17BE1C7C5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B1CA44-96B6-7672-57BD-F8C31597B8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78B502-A390-014A-C328-C9DAACBCD4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3CEE1F-098E-4934-2513-7A62174C87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5634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17677-67B2-35BD-9943-DC5A537EB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CC5D41-02F7-B06C-B322-268196DC55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E62C61-F214-4F22-13BF-0DF19E6119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8B8D1D-4CC4-0CE7-F7DD-08BFCC5B95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702140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3E4AA-0B39-A5BA-DF9F-98516AB42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B661F2-2FCD-DE9C-01B0-B3AAAC8693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0542A3-0351-4997-25CB-BBD955A63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543EEB-D2E5-AB77-EBE9-ACA644181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2505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BA44D-3EC3-FD66-3BB1-CE85C1482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A81AAD-9956-1740-D484-EF95BABF33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8A3EC3-1667-41B3-093A-F0C20B8E62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3C3CA-4813-F13E-3BAB-7C50B52F1A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56292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930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B60F1-47AE-45F0-296B-670F67110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AA7F65-0973-76FD-3267-CAF4C2EFDB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470834-E0AC-D16F-5003-5B2800C851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CD0143-B8A9-94E8-7AB2-12173F9764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2810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4DD63-75DD-427B-85E3-4E6F7D041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ECF259-199C-042E-F401-B6D126B168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C5F2D2-8700-C3F3-EE6B-84B8809F1D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A265B-EFC5-4657-D9A2-BA41EAD637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7280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5F593-995D-E0AE-03CF-C025092FC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047997-F169-A7DC-9664-FB57523C26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31D8ED-FA9A-DE4E-C04C-E7BD8964E0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349512-E509-4FEB-83E0-57371E0D09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2745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27BB2-6CA6-B5E8-47EE-B60500717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DEBD35-72A1-9F91-033C-D7738FEF55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07086B-DFB6-264B-738D-F452288B0E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B99B8E-E387-C292-1A3D-C398D585DB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3893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37BA4-8A36-0F33-B986-7D0D7C4A0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431834-3E49-67FC-1850-A7B38AAA84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61CE20-964A-B41F-07A7-FA0D3282A1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378C80-5B7F-0F4D-89BA-EB55F35F9C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35268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685F7-D999-BA6A-4342-F6CB61351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69849C-791F-4AE9-A642-B9B951DE80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8B36FC-B6DB-8815-8694-7F7D0DA12C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8E5589-F694-F24D-9EC6-C9B54143C7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4035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20CD-BFA8-99EE-FCA6-A819EF7B6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93690B-0EB6-7FA8-684A-BAEE82DA83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46A502-8DEF-6792-8ADA-FD0E793EBA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A34D33-BDAE-4ED4-F290-3DF28D6960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8618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047D8-E5B9-C2D9-BEE6-17A6D1E8B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6E4ACB-7E63-8020-704B-0C8837303E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6ABD09-6E1C-D147-55D5-BD4294A561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5FCED6-48DE-B6B1-093E-D10C80E86A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10312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3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4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5773" y="905319"/>
            <a:ext cx="8172451" cy="1761383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+mn-lt"/>
              </a:rPr>
            </a:br>
            <a:br>
              <a:rPr lang="lv-LV" sz="3600" b="1" dirty="0">
                <a:solidFill>
                  <a:srgbClr val="002060"/>
                </a:solidFill>
                <a:latin typeface="+mn-lt"/>
              </a:rPr>
            </a:br>
            <a:br>
              <a:rPr lang="lv-LV" sz="3600" b="1" dirty="0">
                <a:solidFill>
                  <a:srgbClr val="002060"/>
                </a:solidFill>
                <a:latin typeface="+mn-lt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1400" dirty="0">
                <a:latin typeface="Balloon XBd TL" pitchFamily="66" charset="0"/>
              </a:rPr>
            </a:br>
            <a:br>
              <a:rPr lang="lv-LV" sz="1400" dirty="0">
                <a:latin typeface="Balloon XBd TL" pitchFamily="66" charset="0"/>
              </a:rPr>
            </a:br>
            <a:endParaRPr lang="lv-LV" sz="1400" dirty="0">
              <a:latin typeface="Balloon XBd TL" pitchFamily="66" charset="0"/>
            </a:endParaRPr>
          </a:p>
        </p:txBody>
      </p:sp>
      <p:sp>
        <p:nvSpPr>
          <p:cNvPr id="57" name="Rectangle 48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9144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Rectangle 50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4022220"/>
            <a:ext cx="611504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2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9190104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073" y="4975924"/>
            <a:ext cx="8839200" cy="1729676"/>
          </a:xfrm>
        </p:spPr>
        <p:txBody>
          <a:bodyPr anchor="t">
            <a:normAutofit fontScale="25000" lnSpcReduction="20000"/>
          </a:bodyPr>
          <a:lstStyle/>
          <a:p>
            <a:pPr algn="r"/>
            <a:r>
              <a:rPr lang="en-GB" sz="9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Ilga Grīntāle</a:t>
            </a:r>
            <a:endParaRPr lang="lv-LV" sz="96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lv-LV" sz="9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Rīgas 1. pamatskola</a:t>
            </a:r>
            <a:r>
              <a:rPr lang="en-GB" sz="9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lv-LV" sz="9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attīstības centra</a:t>
            </a:r>
          </a:p>
          <a:p>
            <a:pPr algn="r"/>
            <a:r>
              <a:rPr lang="lv-LV" sz="9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9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Izglītības metodiķis – speciālais pedogogs</a:t>
            </a:r>
            <a:r>
              <a:rPr lang="lv-LV" sz="9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</a:p>
          <a:p>
            <a:pPr algn="r"/>
            <a:endParaRPr lang="lv-LV" sz="9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7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Rīga, </a:t>
            </a:r>
            <a:r>
              <a:rPr lang="lv-LV" sz="7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2025</a:t>
            </a:r>
          </a:p>
          <a:p>
            <a:pPr algn="l"/>
            <a:endParaRPr lang="lv-LV" sz="1800" dirty="0">
              <a:solidFill>
                <a:schemeClr val="bg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9143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36F9D8-425B-4CB1-A8ED-84B75FD71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7" y="2743656"/>
            <a:ext cx="8839200" cy="19291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C64C7999-75CF-43F0-9899-69EFB3AD3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2229" y="78162"/>
            <a:ext cx="1125020" cy="11987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C7F56E-F01F-4D6F-9FAB-A79C5C751666}"/>
              </a:ext>
            </a:extLst>
          </p:cNvPr>
          <p:cNvSpPr txBox="1"/>
          <p:nvPr/>
        </p:nvSpPr>
        <p:spPr>
          <a:xfrm>
            <a:off x="152397" y="1094849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Sasniedzam</a:t>
            </a:r>
            <a:r>
              <a:rPr lang="en-GB" sz="32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</a:t>
            </a:r>
            <a:r>
              <a:rPr lang="lv-LV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lv-LV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ezultāt</a:t>
            </a:r>
            <a:r>
              <a:rPr lang="en-GB" sz="32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komunikācijas</a:t>
            </a:r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jomā</a:t>
            </a:r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skolēniem</a:t>
            </a:r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</a:t>
            </a:r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garīgās</a:t>
            </a:r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attīstības</a:t>
            </a:r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traucējumiem</a:t>
            </a:r>
            <a:endParaRPr lang="lv-LV" sz="32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03ED8A-3ADA-0D7A-2036-3F82FFC83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EE406429-9130-E2B2-84D0-F5F1EC01E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7F2291-AFF3-9334-6C08-CE8635823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86" y="509066"/>
            <a:ext cx="8839201" cy="56828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KLAUSĪŠANĀS PRASMES</a:t>
            </a:r>
            <a:endParaRPr lang="en-US" sz="32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11FD792-889F-1057-BC20-4EAA588CB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1622D34-AA2E-0AB1-3399-2608CED26E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91220AFE-ED47-0726-C352-BA95BE508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F31BDFD4-85FD-257F-2A32-D38AB633BE0F}"/>
              </a:ext>
            </a:extLst>
          </p:cNvPr>
          <p:cNvSpPr txBox="1">
            <a:spLocks/>
          </p:cNvSpPr>
          <p:nvPr/>
        </p:nvSpPr>
        <p:spPr>
          <a:xfrm>
            <a:off x="1295400" y="1367191"/>
            <a:ext cx="4528037" cy="8525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en-GB" sz="1800" dirty="0"/>
            </a:br>
            <a:br>
              <a:rPr lang="lv-LV" sz="1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1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7BBF87D6-DE4C-8BEF-52DD-BDDA7F715428}"/>
              </a:ext>
            </a:extLst>
          </p:cNvPr>
          <p:cNvSpPr txBox="1">
            <a:spLocks/>
          </p:cNvSpPr>
          <p:nvPr/>
        </p:nvSpPr>
        <p:spPr>
          <a:xfrm>
            <a:off x="533400" y="2245742"/>
            <a:ext cx="4267200" cy="8525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441605-E2D1-904D-6482-43079A5A8FA1}"/>
              </a:ext>
            </a:extLst>
          </p:cNvPr>
          <p:cNvSpPr txBox="1"/>
          <p:nvPr/>
        </p:nvSpPr>
        <p:spPr>
          <a:xfrm>
            <a:off x="348786" y="1452039"/>
            <a:ext cx="694368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Aktīva</a:t>
            </a:r>
            <a:r>
              <a:rPr lang="en-GB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klausīšanās</a:t>
            </a:r>
            <a:r>
              <a:rPr lang="en-GB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Reaģē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savu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vārdu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Reaģē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signāliem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skaņām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Uztver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vienkāršus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norādījumus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996D2B3-58BB-CFDA-2277-31671B8647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3" r="14179" b="10046"/>
          <a:stretch/>
        </p:blipFill>
        <p:spPr bwMode="auto">
          <a:xfrm>
            <a:off x="1465942" y="4001719"/>
            <a:ext cx="2856815" cy="239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73B8BA-13FE-1734-09A3-F5C243F88B33}"/>
              </a:ext>
            </a:extLst>
          </p:cNvPr>
          <p:cNvSpPr txBox="1"/>
          <p:nvPr/>
        </p:nvSpPr>
        <p:spPr>
          <a:xfrm>
            <a:off x="2209800" y="3353737"/>
            <a:ext cx="6629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Klausīties</a:t>
            </a:r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 </a:t>
            </a:r>
            <a:r>
              <a:rPr lang="en-GB" sz="24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Reaģēt</a:t>
            </a:r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 </a:t>
            </a:r>
            <a:r>
              <a:rPr lang="en-GB" sz="24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Atpazīt</a:t>
            </a:r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Saprast</a:t>
            </a:r>
            <a:endParaRPr lang="en-GB" sz="24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52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B44F97-C208-B030-09D5-CEA6D6BFB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01C1503-DF4E-E7A2-9B65-229959253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78CC54-0286-2E06-BB9C-B93279FFD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0914CC-EA81-CB0C-350F-8C3ABB1B60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8763" y="2181959"/>
            <a:ext cx="4832837" cy="4211642"/>
          </a:xfrm>
        </p:spPr>
        <p:txBody>
          <a:bodyPr vert="horz" lIns="91440" tIns="45720" rIns="91440" bIns="45720" rtlCol="0">
            <a:normAutofit/>
          </a:bodyPr>
          <a:lstStyle/>
          <a:p>
            <a:pPr marL="114300" indent="0" algn="ctr">
              <a:lnSpc>
                <a:spcPct val="90000"/>
              </a:lnSpc>
              <a:buNone/>
            </a:pPr>
            <a:endParaRPr lang="lv-LV" sz="24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E1B0D35-1B64-C8E9-7F05-98BCDF4A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D7618E1-86FA-3C40-4702-7671E97AF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1C901C3A-27E9-3C3F-F965-309F6FFCF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F36361-079B-6910-A686-12839DC3E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58" y="0"/>
            <a:ext cx="9025541" cy="565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291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4DECE9-88CC-B4D8-127E-B3369E339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F383BB7-5CC4-92D3-749F-BC5D57B87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D317F75-0998-F504-1BD5-95029691F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FBB4018-2412-11BB-2CB5-423828B86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1766CB5C-812D-9818-DB60-91D6B3BB9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966FD2-6B6B-7994-A6B7-EDC39B3370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3" t="23942" r="9038" b="11614"/>
          <a:stretch/>
        </p:blipFill>
        <p:spPr>
          <a:xfrm rot="5400000">
            <a:off x="275853" y="2711915"/>
            <a:ext cx="2809636" cy="27346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FB34D6-1718-106D-1E31-CEF5D47C8F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1" t="11972" r="22100" b="13540"/>
          <a:stretch/>
        </p:blipFill>
        <p:spPr>
          <a:xfrm>
            <a:off x="3276600" y="3454928"/>
            <a:ext cx="2915455" cy="27709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37BB9CE-3C07-8E3C-8A1A-9612144EB24B}"/>
              </a:ext>
            </a:extLst>
          </p:cNvPr>
          <p:cNvSpPr txBox="1"/>
          <p:nvPr/>
        </p:nvSpPr>
        <p:spPr>
          <a:xfrm>
            <a:off x="313343" y="427260"/>
            <a:ext cx="5179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SKAŅU UN ZILBJU IZRUNA</a:t>
            </a:r>
            <a:endParaRPr lang="en-GB" sz="2400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B65A94-6A15-2498-6E40-83903813A14F}"/>
              </a:ext>
            </a:extLst>
          </p:cNvPr>
          <p:cNvSpPr txBox="1"/>
          <p:nvPr/>
        </p:nvSpPr>
        <p:spPr>
          <a:xfrm>
            <a:off x="313344" y="1247589"/>
            <a:ext cx="69436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Skaņu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veidošana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atdarināšana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runas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stimulācija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2AB728-6C16-53C9-F81A-9A2BAA22CFDF}"/>
              </a:ext>
            </a:extLst>
          </p:cNvPr>
          <p:cNvSpPr txBox="1"/>
          <p:nvPr/>
        </p:nvSpPr>
        <p:spPr>
          <a:xfrm>
            <a:off x="457200" y="1643117"/>
            <a:ext cx="8305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Vienkāršas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skaņas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patskaņi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zilbes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Reālas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skaņas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dzīvnieku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dabas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skaņas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sadzīves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trokšņi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EE9E98-3CC0-D879-D180-911F51E13FDF}"/>
              </a:ext>
            </a:extLst>
          </p:cNvPr>
          <p:cNvSpPr txBox="1"/>
          <p:nvPr/>
        </p:nvSpPr>
        <p:spPr>
          <a:xfrm>
            <a:off x="3711643" y="2843446"/>
            <a:ext cx="2207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AĀ – EĒ - OŌ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3D64B1-E3FB-DECA-794D-C4EF57DBA95D}"/>
              </a:ext>
            </a:extLst>
          </p:cNvPr>
          <p:cNvSpPr txBox="1"/>
          <p:nvPr/>
        </p:nvSpPr>
        <p:spPr>
          <a:xfrm>
            <a:off x="6721542" y="3681549"/>
            <a:ext cx="20414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ŠŠŠ</a:t>
            </a:r>
          </a:p>
          <a:p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MŪ</a:t>
            </a:r>
          </a:p>
          <a:p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BRRR</a:t>
            </a:r>
            <a:b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ŠŅIK-ŠŅIK</a:t>
            </a:r>
          </a:p>
          <a:p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LA-LĀ</a:t>
            </a:r>
          </a:p>
        </p:txBody>
      </p:sp>
    </p:spTree>
    <p:extLst>
      <p:ext uri="{BB962C8B-B14F-4D97-AF65-F5344CB8AC3E}">
        <p14:creationId xmlns:p14="http://schemas.microsoft.com/office/powerpoint/2010/main" val="1190066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B559A5-E43E-2064-9CEA-D837420E3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A52D6C9-DFB0-0661-00D7-E4339D33F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8BD514-7867-1F3D-E13B-CE6388A2D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344" y="264185"/>
            <a:ext cx="8839201" cy="763058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ZILBES UN VĀRDI</a:t>
            </a:r>
            <a:endParaRPr lang="en-US" sz="32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B4802CA-6518-0583-70A1-5665114960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9854F42-7718-77ED-93BB-34AE86064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A8B64054-7A07-3DEB-EF4C-6BB491C17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D051829-2290-8F64-196A-D16CDBB10B86}"/>
              </a:ext>
            </a:extLst>
          </p:cNvPr>
          <p:cNvSpPr txBox="1">
            <a:spLocks/>
          </p:cNvSpPr>
          <p:nvPr/>
        </p:nvSpPr>
        <p:spPr>
          <a:xfrm>
            <a:off x="1295400" y="1367191"/>
            <a:ext cx="4528037" cy="8525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en-GB" sz="1800" dirty="0"/>
            </a:br>
            <a:br>
              <a:rPr lang="lv-LV" sz="1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1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27CA17-AAD2-5109-302A-22B13918DF00}"/>
              </a:ext>
            </a:extLst>
          </p:cNvPr>
          <p:cNvSpPr txBox="1"/>
          <p:nvPr/>
        </p:nvSpPr>
        <p:spPr>
          <a:xfrm>
            <a:off x="308517" y="907609"/>
            <a:ext cx="69436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Zilbju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apvienošana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veicinot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vārdu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veidošanos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A19BE9-7BB3-D81C-836E-F52B49A995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59" b="23719"/>
          <a:stretch/>
        </p:blipFill>
        <p:spPr>
          <a:xfrm>
            <a:off x="144452" y="1609917"/>
            <a:ext cx="2676179" cy="25075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0A86393-1E81-A5CA-346F-12E1703127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6" t="10157" r="16546" b="9865"/>
          <a:stretch/>
        </p:blipFill>
        <p:spPr>
          <a:xfrm>
            <a:off x="6368629" y="1439583"/>
            <a:ext cx="2641895" cy="21678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06527F-705E-A5D8-016F-016C46345265}"/>
              </a:ext>
            </a:extLst>
          </p:cNvPr>
          <p:cNvSpPr txBox="1"/>
          <p:nvPr/>
        </p:nvSpPr>
        <p:spPr>
          <a:xfrm>
            <a:off x="4752436" y="3949513"/>
            <a:ext cx="417993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Vārdu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atdarināšana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Vārdu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nozīmes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saprašana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Vārdu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apvienošana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teikumā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1C73967-7C7C-1FBD-16C6-7FA7C1445C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3" t="-301" r="13981" b="9396"/>
          <a:stretch/>
        </p:blipFill>
        <p:spPr>
          <a:xfrm>
            <a:off x="1489996" y="3713670"/>
            <a:ext cx="2948576" cy="259798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2356196-D30A-92FA-E07A-ED7DA2EE3D99}"/>
              </a:ext>
            </a:extLst>
          </p:cNvPr>
          <p:cNvSpPr txBox="1"/>
          <p:nvPr/>
        </p:nvSpPr>
        <p:spPr>
          <a:xfrm>
            <a:off x="2869425" y="1781614"/>
            <a:ext cx="372703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M+A </a:t>
            </a:r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MA + MA</a:t>
            </a:r>
          </a:p>
          <a:p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P+A </a:t>
            </a:r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 PA + PA</a:t>
            </a:r>
            <a:endParaRPr lang="en-GB" sz="24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sz="24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 + BA </a:t>
            </a:r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 BU + BA</a:t>
            </a:r>
          </a:p>
          <a:p>
            <a:r>
              <a:rPr lang="en-GB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BU + BA  BUM + BA</a:t>
            </a:r>
          </a:p>
          <a:p>
            <a:endParaRPr lang="en-GB" sz="24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sz="24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018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6789D4-A263-8BAD-CF85-336B0C127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55AFA6-A460-71B3-380B-0E734071F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4E72287-2BA5-1D61-DC54-7D22DA59A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659431-80ED-F514-32BE-ABBA1396A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BC5DE85-40F6-5FA1-243A-A63F59CB528B}"/>
              </a:ext>
            </a:extLst>
          </p:cNvPr>
          <p:cNvSpPr txBox="1">
            <a:spLocks/>
          </p:cNvSpPr>
          <p:nvPr/>
        </p:nvSpPr>
        <p:spPr>
          <a:xfrm>
            <a:off x="304797" y="102329"/>
            <a:ext cx="8839201" cy="68540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NOBEIGUMS</a:t>
            </a:r>
            <a:endParaRPr lang="en-US" sz="32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F80A1C0-0DBC-209A-756B-D096E6199E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51587"/>
              </p:ext>
            </p:extLst>
          </p:nvPr>
        </p:nvGraphicFramePr>
        <p:xfrm>
          <a:off x="336463" y="787738"/>
          <a:ext cx="8458204" cy="532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4">
                  <a:extLst>
                    <a:ext uri="{9D8B030D-6E8A-4147-A177-3AD203B41FA5}">
                      <a16:colId xmlns:a16="http://schemas.microsoft.com/office/drawing/2014/main" val="3907554069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val="20479678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Izaicinājumi</a:t>
                      </a:r>
                      <a:endParaRPr lang="en-GB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Risinājums</a:t>
                      </a:r>
                      <a:endParaRPr lang="en-GB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4951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Nereaģē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uz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vārdiem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vai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skaņām</a:t>
                      </a:r>
                      <a:endParaRPr lang="en-GB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Lieto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vizuālus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un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taustes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stimulus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142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Grūti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noturēt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uzmanību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zaudē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interesi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Īsi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norādījumi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bieži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mainīgas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aktivitātes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iekļaut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spēles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kustību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elementus</a:t>
                      </a:r>
                      <a:endParaRPr lang="en-GB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612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Atri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nogurst</a:t>
                      </a:r>
                      <a:endParaRPr lang="en-GB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Plāno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atpūtas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pauzes</a:t>
                      </a:r>
                      <a:endParaRPr lang="en-GB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17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Atšķirīgi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spēju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līmeņi</a:t>
                      </a:r>
                      <a:endParaRPr lang="en-GB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Individuāli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pielāgot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aktivitātes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44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Grūtības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atkārtot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skaņas</a:t>
                      </a:r>
                      <a:endParaRPr lang="en-GB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Izmanto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dzīvnieku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un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sadzīves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skaņas</a:t>
                      </a:r>
                      <a:endParaRPr lang="en-GB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6756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Nesaprot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ko no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viņa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vēlas</a:t>
                      </a:r>
                      <a:endParaRPr lang="en-GB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Vienkāršo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norādījumus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izmanto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neverbālo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komunikāciju</a:t>
                      </a:r>
                      <a:endParaRPr lang="en-GB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9213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Neizrāda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interesi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pasīvs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Atrast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individuālus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motivatorus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–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rotaļlietas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skaņu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stimulāciju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asociācijas</a:t>
                      </a:r>
                      <a:endParaRPr lang="en-GB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075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Baidās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mēģināt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vai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kļūst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dusmīgs</a:t>
                      </a:r>
                      <a:endParaRPr lang="en-GB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Radīt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drošu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vidi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izmantojot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spēles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elementus</a:t>
                      </a:r>
                      <a:endParaRPr lang="en-GB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05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Motorikas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traucējumi</a:t>
                      </a:r>
                      <a:endParaRPr lang="en-GB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Izmanto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alternatīvās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komunikācijas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metodes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vingrinājumus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GB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sensoros</a:t>
                      </a:r>
                      <a:r>
                        <a:rPr lang="en-GB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stimulus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9265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3089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B7B9059-F0BA-4261-8582-A966CAED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0384" y="1752600"/>
            <a:ext cx="5768815" cy="3886200"/>
          </a:xfrm>
        </p:spPr>
        <p:txBody>
          <a:bodyPr anchor="ctr">
            <a:normAutofit fontScale="70000" lnSpcReduction="20000"/>
          </a:bodyPr>
          <a:lstStyle/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3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Tālrunis 67294164, 67294064 </a:t>
            </a:r>
          </a:p>
          <a:p>
            <a:pPr marL="0" indent="0" algn="ctr">
              <a:buNone/>
            </a:pPr>
            <a:r>
              <a:rPr lang="pt-BR" sz="3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E-pasts r1ps@riga.lv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atura vietturis 3">
            <a:extLst>
              <a:ext uri="{FF2B5EF4-FFF2-40B4-BE49-F238E27FC236}">
                <a16:creationId xmlns:a16="http://schemas.microsoft.com/office/drawing/2014/main" id="{16E0C418-E975-48D4-8CE0-983623252C52}"/>
              </a:ext>
            </a:extLst>
          </p:cNvPr>
          <p:cNvSpPr txBox="1">
            <a:spLocks/>
          </p:cNvSpPr>
          <p:nvPr/>
        </p:nvSpPr>
        <p:spPr>
          <a:xfrm>
            <a:off x="6248400" y="914400"/>
            <a:ext cx="2398275" cy="56388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2400" dirty="0"/>
          </a:p>
        </p:txBody>
      </p:sp>
      <p:sp>
        <p:nvSpPr>
          <p:cNvPr id="13" name="Virsraksts 1">
            <a:extLst>
              <a:ext uri="{FF2B5EF4-FFF2-40B4-BE49-F238E27FC236}">
                <a16:creationId xmlns:a16="http://schemas.microsoft.com/office/drawing/2014/main" id="{B40A6150-4AE1-43D2-AE81-06157CBA9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91" y="2094408"/>
            <a:ext cx="2866580" cy="3387725"/>
          </a:xfrm>
        </p:spPr>
        <p:txBody>
          <a:bodyPr anchor="t">
            <a:normAutofit/>
          </a:bodyPr>
          <a:lstStyle/>
          <a:p>
            <a:br>
              <a:rPr lang="lv-LV" sz="32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lv-LV" sz="32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2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PALDIES </a:t>
            </a:r>
            <a:br>
              <a:rPr lang="lv-LV" sz="32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2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 UZMANĪBU!</a:t>
            </a:r>
            <a:br>
              <a:rPr lang="en-US" sz="32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2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C34489FD-E794-4909-B680-AB28DDA14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252" y="571218"/>
            <a:ext cx="1127858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152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343533-400B-756B-1494-D20234A09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95349D6-C2C3-4398-F8D7-4A99F62C9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CD361DE-A831-CF52-34B9-CA714FF81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AA676FB-1BE6-E3C4-4ABC-A1D9D034C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BF7A3306-A286-54BA-D2FE-29D8A7C1B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37ABBE-D60B-68A8-1B87-FA759C1B8904}"/>
              </a:ext>
            </a:extLst>
          </p:cNvPr>
          <p:cNvSpPr txBox="1"/>
          <p:nvPr/>
        </p:nvSpPr>
        <p:spPr>
          <a:xfrm>
            <a:off x="5975101" y="2439799"/>
            <a:ext cx="1219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dirty="0"/>
              <a:t>🥪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94800F-533D-187E-27C9-F3BFE1580684}"/>
              </a:ext>
            </a:extLst>
          </p:cNvPr>
          <p:cNvSpPr txBox="1"/>
          <p:nvPr/>
        </p:nvSpPr>
        <p:spPr>
          <a:xfrm>
            <a:off x="6013201" y="4304178"/>
            <a:ext cx="11430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dirty="0"/>
              <a:t>🥛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363479-F34D-183A-BA66-E5386DBE7452}"/>
              </a:ext>
            </a:extLst>
          </p:cNvPr>
          <p:cNvSpPr txBox="1"/>
          <p:nvPr/>
        </p:nvSpPr>
        <p:spPr>
          <a:xfrm>
            <a:off x="5098527" y="2040187"/>
            <a:ext cx="11430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dirty="0"/>
              <a:t>☕️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A1DDF14-24A8-BCFE-C53C-04DC5DA5CFB9}"/>
              </a:ext>
            </a:extLst>
          </p:cNvPr>
          <p:cNvSpPr txBox="1"/>
          <p:nvPr/>
        </p:nvSpPr>
        <p:spPr>
          <a:xfrm>
            <a:off x="1929903" y="4992980"/>
            <a:ext cx="1295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dirty="0"/>
              <a:t>😴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B34335-1BF3-FC3D-7D84-7DC7865B623D}"/>
              </a:ext>
            </a:extLst>
          </p:cNvPr>
          <p:cNvSpPr txBox="1"/>
          <p:nvPr/>
        </p:nvSpPr>
        <p:spPr>
          <a:xfrm>
            <a:off x="2050306" y="2574814"/>
            <a:ext cx="12182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dirty="0"/>
              <a:t>😄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8B03D06-0E0D-215A-164E-FD783428061C}"/>
              </a:ext>
            </a:extLst>
          </p:cNvPr>
          <p:cNvSpPr txBox="1"/>
          <p:nvPr/>
        </p:nvSpPr>
        <p:spPr>
          <a:xfrm>
            <a:off x="4648200" y="1538159"/>
            <a:ext cx="3566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Kā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jūs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palūgtu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brokastis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EE9185D-309E-D882-DC8A-A0473292DF29}"/>
              </a:ext>
            </a:extLst>
          </p:cNvPr>
          <p:cNvSpPr txBox="1"/>
          <p:nvPr/>
        </p:nvSpPr>
        <p:spPr>
          <a:xfrm>
            <a:off x="220449" y="441009"/>
            <a:ext cx="6400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NEVERBĀLĀ KOMUNIKĀCIJA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73A9D7-73E8-EEDF-ECBC-240818FF0B3E}"/>
              </a:ext>
            </a:extLst>
          </p:cNvPr>
          <p:cNvSpPr txBox="1"/>
          <p:nvPr/>
        </p:nvSpPr>
        <p:spPr>
          <a:xfrm>
            <a:off x="837401" y="4521425"/>
            <a:ext cx="36440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Kā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jūs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paustu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nogurumu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8429261-3F21-EEDD-35CE-EF59C60A4E4A}"/>
              </a:ext>
            </a:extLst>
          </p:cNvPr>
          <p:cNvSpPr txBox="1"/>
          <p:nvPr/>
        </p:nvSpPr>
        <p:spPr>
          <a:xfrm>
            <a:off x="968834" y="2040187"/>
            <a:ext cx="3381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Kā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jūs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paustu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prieku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522FB0F-6F15-D080-B079-913CCF090EE2}"/>
              </a:ext>
            </a:extLst>
          </p:cNvPr>
          <p:cNvSpPr txBox="1"/>
          <p:nvPr/>
        </p:nvSpPr>
        <p:spPr>
          <a:xfrm>
            <a:off x="4876800" y="3915308"/>
            <a:ext cx="3566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Kā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jūs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lūgtu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glāzi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ūdens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89986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E8F9E7-B953-7E2A-C0D6-376B802C2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E806260-56B0-2CD2-955F-84AB365AF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BC56B1-690F-5B92-C927-671E3A60C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89E34C-15EB-77B2-57A9-AA5DCCDBA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8763" y="2181959"/>
            <a:ext cx="4832837" cy="4211642"/>
          </a:xfrm>
        </p:spPr>
        <p:txBody>
          <a:bodyPr vert="horz" lIns="91440" tIns="45720" rIns="91440" bIns="45720" rtlCol="0">
            <a:normAutofit/>
          </a:bodyPr>
          <a:lstStyle/>
          <a:p>
            <a:pPr marL="114300" indent="0" algn="ctr">
              <a:lnSpc>
                <a:spcPct val="90000"/>
              </a:lnSpc>
              <a:buNone/>
            </a:pPr>
            <a:endParaRPr lang="lv-LV" sz="24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00546C6-DF5B-8F40-99DD-10E8E7AFD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8C92683-D551-E97C-4C00-CC124A0BB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FF8CFF-6A06-49D3-8AD7-E0E21A544894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51CC24-E077-1636-FC8F-EC06BEFC19C8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E7829F-05F5-ED99-B075-527F20816E99}"/>
              </a:ext>
            </a:extLst>
          </p:cNvPr>
          <p:cNvSpPr txBox="1"/>
          <p:nvPr/>
        </p:nvSpPr>
        <p:spPr>
          <a:xfrm>
            <a:off x="1026834" y="2464393"/>
            <a:ext cx="69379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Komunikācija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nav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tikai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vārdi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tā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sapratne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emocijas</a:t>
            </a:r>
            <a:r>
              <a:rPr lang="en-US" sz="2400" dirty="0">
                <a:ea typeface="Aptos" panose="020B0004020202020204" pitchFamily="34" charset="0"/>
                <a:cs typeface="Times New Roman" panose="02020603050405020304" pitchFamily="18" charset="0"/>
              </a:rPr>
              <a:t> un </a:t>
            </a:r>
            <a:r>
              <a:rPr lang="en-US" sz="2400">
                <a:ea typeface="Aptos" panose="020B0004020202020204" pitchFamily="34" charset="0"/>
                <a:cs typeface="Times New Roman" panose="02020603050405020304" pitchFamily="18" charset="0"/>
              </a:rPr>
              <a:t>ķ</a:t>
            </a:r>
            <a:r>
              <a:rPr lang="en-US" sz="24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ermeņa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valoda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Komunikācija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jebkurš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veids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kā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indivīdi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izsaka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savas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domas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jūtas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vajadzības</a:t>
            </a: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GB" sz="3200" dirty="0">
              <a:solidFill>
                <a:srgbClr val="C0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7E5056F5-0CCB-8480-0629-E786FBA7D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3DB538D-7B0B-726F-4A67-7DF932B02F12}"/>
              </a:ext>
            </a:extLst>
          </p:cNvPr>
          <p:cNvSpPr txBox="1">
            <a:spLocks/>
          </p:cNvSpPr>
          <p:nvPr/>
        </p:nvSpPr>
        <p:spPr>
          <a:xfrm>
            <a:off x="313344" y="385071"/>
            <a:ext cx="8802301" cy="60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KOMUNIKĀCIJA</a:t>
            </a:r>
          </a:p>
        </p:txBody>
      </p:sp>
    </p:spTree>
    <p:extLst>
      <p:ext uri="{BB962C8B-B14F-4D97-AF65-F5344CB8AC3E}">
        <p14:creationId xmlns:p14="http://schemas.microsoft.com/office/powerpoint/2010/main" val="3737391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919D4D-8586-79DC-9ABC-ECC57A1DF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76739E7-C01F-D5AF-E4D7-4910A4C5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268E837-8861-474E-C7E7-6329953CF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ED02F1D0-612D-FC25-6E63-6166538EF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B3101B89-DA4C-4C34-CAB5-F4452762D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2C0D381-77D8-86C7-9F82-E8AD8DBF12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36885"/>
          <a:stretch/>
        </p:blipFill>
        <p:spPr bwMode="auto">
          <a:xfrm>
            <a:off x="685800" y="3505200"/>
            <a:ext cx="7940614" cy="69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2CA979-E668-A043-8766-AF92E3ED3867}"/>
              </a:ext>
            </a:extLst>
          </p:cNvPr>
          <p:cNvSpPr txBox="1"/>
          <p:nvPr/>
        </p:nvSpPr>
        <p:spPr>
          <a:xfrm>
            <a:off x="474127" y="752409"/>
            <a:ext cx="2090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Neverbāla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komunikācija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1378D0-81D3-01B1-C697-BDC313D99767}"/>
              </a:ext>
            </a:extLst>
          </p:cNvPr>
          <p:cNvSpPr txBox="1"/>
          <p:nvPr/>
        </p:nvSpPr>
        <p:spPr>
          <a:xfrm>
            <a:off x="762000" y="2404795"/>
            <a:ext cx="2324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Vokalizē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skaņas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bez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nozīmes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E11ABA-0BF6-5B71-AC26-06714D942E83}"/>
              </a:ext>
            </a:extLst>
          </p:cNvPr>
          <p:cNvSpPr txBox="1"/>
          <p:nvPr/>
        </p:nvSpPr>
        <p:spPr>
          <a:xfrm>
            <a:off x="3303909" y="2426786"/>
            <a:ext cx="23103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Zilbes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papildina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žestiem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9194A-3CA4-FE00-4A4C-C7A596D2F9AA}"/>
              </a:ext>
            </a:extLst>
          </p:cNvPr>
          <p:cNvSpPr txBox="1"/>
          <p:nvPr/>
        </p:nvSpPr>
        <p:spPr>
          <a:xfrm>
            <a:off x="2392326" y="1432676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Veido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zilbju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salikumus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4D2BF8-E742-80A1-14F2-42D2C9E43768}"/>
              </a:ext>
            </a:extLst>
          </p:cNvPr>
          <p:cNvSpPr txBox="1"/>
          <p:nvPr/>
        </p:nvSpPr>
        <p:spPr>
          <a:xfrm>
            <a:off x="3952234" y="755849"/>
            <a:ext cx="2543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Izrunā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atsevišķus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vārdus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9ACA1C-8FB4-8E0D-5CC1-4F3DB9AAD80B}"/>
              </a:ext>
            </a:extLst>
          </p:cNvPr>
          <p:cNvSpPr txBox="1"/>
          <p:nvPr/>
        </p:nvSpPr>
        <p:spPr>
          <a:xfrm>
            <a:off x="5614228" y="2437892"/>
            <a:ext cx="2310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Pielieto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vārdus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nozīmi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0BB4F5-CF3C-F6DD-148B-6D2A1A1A3531}"/>
              </a:ext>
            </a:extLst>
          </p:cNvPr>
          <p:cNvSpPr txBox="1"/>
          <p:nvPr/>
        </p:nvSpPr>
        <p:spPr>
          <a:xfrm>
            <a:off x="6226158" y="1432675"/>
            <a:ext cx="2543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Veido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1-2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vārdu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teikumus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023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34A185-BD80-1BEF-C72C-A371E560F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6EA6D89-A033-80CE-2796-EF6D105E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8BB82A-2D12-0BDF-09E3-C4CBC1CF7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AC34BD-A02D-3088-D381-5083BCB19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8763" y="2181959"/>
            <a:ext cx="4832837" cy="4211642"/>
          </a:xfrm>
        </p:spPr>
        <p:txBody>
          <a:bodyPr vert="horz" lIns="91440" tIns="45720" rIns="91440" bIns="45720" rtlCol="0">
            <a:normAutofit/>
          </a:bodyPr>
          <a:lstStyle/>
          <a:p>
            <a:pPr marL="114300" indent="0" algn="ctr">
              <a:lnSpc>
                <a:spcPct val="90000"/>
              </a:lnSpc>
              <a:buNone/>
            </a:pPr>
            <a:endParaRPr lang="lv-LV" sz="24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4E8114D-E15D-3322-1D5C-16EECDC06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D61551E-45CB-D975-03E6-8A1B1AB6B9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58D63F2F-F978-3362-F7CE-95E428A2A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0C49F7-3BCA-0307-0F3C-A58DCFBB66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747" y="266638"/>
            <a:ext cx="8776503" cy="543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719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794AFF-81FE-5D6E-FE6A-AC99EF91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A2BE2C8-EAA3-3D26-A53A-47D137D28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C4C17E-C737-35C5-625C-1C6D870F3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87" y="509066"/>
            <a:ext cx="8261814" cy="144653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NEVERBĀLIE SAZIŅAS SIGNĀLI – </a:t>
            </a:r>
            <a:b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ĶERMEŅA VALODA, ŽESTI</a:t>
            </a: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EF23CC9-5DD3-146A-B39F-722A36287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2F18082-0EE5-79B8-B983-AF4E358A0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16B4BC31-B36C-4617-E1AF-D2923C56D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F57AAAF8-B6B0-069C-718B-A536A1C4D146}"/>
              </a:ext>
            </a:extLst>
          </p:cNvPr>
          <p:cNvSpPr txBox="1">
            <a:spLocks/>
          </p:cNvSpPr>
          <p:nvPr/>
        </p:nvSpPr>
        <p:spPr>
          <a:xfrm>
            <a:off x="1295400" y="1367191"/>
            <a:ext cx="4528037" cy="8525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en-GB" sz="1800" dirty="0"/>
            </a:br>
            <a:br>
              <a:rPr lang="lv-LV" sz="1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1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A8407CF-5B3C-52E1-BDFC-61BC60F53EEF}"/>
              </a:ext>
            </a:extLst>
          </p:cNvPr>
          <p:cNvSpPr txBox="1">
            <a:spLocks/>
          </p:cNvSpPr>
          <p:nvPr/>
        </p:nvSpPr>
        <p:spPr>
          <a:xfrm>
            <a:off x="313344" y="1486400"/>
            <a:ext cx="8261814" cy="8260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Pirmās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komunikācijas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prasmes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saziņas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veids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kā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kern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izsaka</a:t>
            </a:r>
            <a:r>
              <a:rPr lang="en-US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kern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savas</a:t>
            </a:r>
            <a:r>
              <a:rPr lang="en-US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kern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emocijas</a:t>
            </a:r>
            <a:r>
              <a:rPr lang="en-US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 </a:t>
            </a:r>
            <a:r>
              <a:rPr lang="en-US" sz="2400" kern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vajadzības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E40CD8-BE07-927A-2AA4-EEF9E92AC14A}"/>
              </a:ext>
            </a:extLst>
          </p:cNvPr>
          <p:cNvSpPr txBox="1"/>
          <p:nvPr/>
        </p:nvSpPr>
        <p:spPr>
          <a:xfrm>
            <a:off x="348785" y="2799182"/>
            <a:ext cx="40675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Norāda</a:t>
            </a:r>
            <a:r>
              <a:rPr 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</a:t>
            </a:r>
            <a:r>
              <a:rPr 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pirkstu</a:t>
            </a:r>
            <a:r>
              <a:rPr 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vai</a:t>
            </a:r>
            <a:r>
              <a:rPr 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roku</a:t>
            </a:r>
            <a:endParaRPr lang="en-US" sz="24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Velk</a:t>
            </a:r>
            <a:r>
              <a:rPr 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aiz</a:t>
            </a:r>
            <a:r>
              <a:rPr 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rokas</a:t>
            </a:r>
            <a:endParaRPr lang="en-US" sz="24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Sejas </a:t>
            </a:r>
            <a:r>
              <a:rPr lang="en-US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mīmika</a:t>
            </a:r>
            <a:r>
              <a:rPr 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Taktīlais</a:t>
            </a:r>
            <a:r>
              <a:rPr 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pieskāriens</a:t>
            </a:r>
            <a:r>
              <a:rPr 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Acu</a:t>
            </a:r>
            <a:r>
              <a:rPr 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kontakts</a:t>
            </a:r>
            <a:endParaRPr lang="en-US" sz="24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B0AEA45-0C0C-4134-F4A3-E4AAD29E92FA}"/>
              </a:ext>
            </a:extLst>
          </p:cNvPr>
          <p:cNvSpPr txBox="1"/>
          <p:nvPr/>
        </p:nvSpPr>
        <p:spPr>
          <a:xfrm>
            <a:off x="4985215" y="2779544"/>
            <a:ext cx="37331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Noraidījums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Lūdzu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paldies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Sasveicināšanās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Ēst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dzert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palīdzība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Stop,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jā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E1FF96A5-BF60-8A83-E5A3-C60495D3C2F8}"/>
              </a:ext>
            </a:extLst>
          </p:cNvPr>
          <p:cNvSpPr txBox="1">
            <a:spLocks/>
          </p:cNvSpPr>
          <p:nvPr/>
        </p:nvSpPr>
        <p:spPr>
          <a:xfrm>
            <a:off x="533400" y="2245742"/>
            <a:ext cx="4267200" cy="8525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EBC421-0C42-B1F4-4062-D8FFB01BD713}"/>
              </a:ext>
            </a:extLst>
          </p:cNvPr>
          <p:cNvSpPr txBox="1"/>
          <p:nvPr/>
        </p:nvSpPr>
        <p:spPr>
          <a:xfrm>
            <a:off x="348785" y="2352056"/>
            <a:ext cx="320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Pamatžesti</a:t>
            </a:r>
            <a:endParaRPr lang="en-GB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F5E77D-43A0-33CE-6CA4-525A83DCAA23}"/>
              </a:ext>
            </a:extLst>
          </p:cNvPr>
          <p:cNvSpPr txBox="1"/>
          <p:nvPr/>
        </p:nvSpPr>
        <p:spPr>
          <a:xfrm>
            <a:off x="4985215" y="2381804"/>
            <a:ext cx="35899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Papildus</a:t>
            </a:r>
            <a:r>
              <a:rPr lang="en-US" sz="24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b="1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mācīti</a:t>
            </a:r>
            <a:r>
              <a:rPr lang="en-US" sz="24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400" b="1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žesti</a:t>
            </a:r>
            <a:endParaRPr lang="en-GB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8FCECE-DBE0-2230-AB44-40708705CD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3" r="16883"/>
          <a:stretch/>
        </p:blipFill>
        <p:spPr>
          <a:xfrm>
            <a:off x="2598603" y="4528426"/>
            <a:ext cx="2330470" cy="18750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8E4A11-9114-B055-5CD5-E1201C60BC8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505" r="6722"/>
          <a:stretch/>
        </p:blipFill>
        <p:spPr>
          <a:xfrm>
            <a:off x="6629944" y="4847076"/>
            <a:ext cx="1795464" cy="155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91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787C50-8B2A-D276-60D9-7AA4EA3E3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9405064-4D78-FED5-A3C0-FA43890DC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5E6FC-D84B-0DFA-FA97-5141980CD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8" y="284101"/>
            <a:ext cx="8839201" cy="156966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PRIEKŠMETI, FOTOGRĀFIJAS, ATTĒLI, SIMBOLU PIEVIENOŠANA, PAMATVAJADZĪBU IZTEIKŠANAI</a:t>
            </a:r>
            <a:endParaRPr lang="en-US" sz="32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BFB87A0-6F0C-FC2F-A484-4434209F52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D7895DA-813F-F521-912A-6585A0963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79B142E0-ECAA-6D4E-FD77-86BFFAA2B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247A508-3A6B-B5A8-B35E-0F808066C5FD}"/>
              </a:ext>
            </a:extLst>
          </p:cNvPr>
          <p:cNvSpPr txBox="1">
            <a:spLocks/>
          </p:cNvSpPr>
          <p:nvPr/>
        </p:nvSpPr>
        <p:spPr>
          <a:xfrm>
            <a:off x="1295400" y="1367191"/>
            <a:ext cx="4528037" cy="8525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en-GB" sz="1800" dirty="0"/>
            </a:br>
            <a:br>
              <a:rPr lang="lv-LV" sz="1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1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A20D7D-13D5-95D6-C383-63DA1B66962D}"/>
              </a:ext>
            </a:extLst>
          </p:cNvPr>
          <p:cNvSpPr txBox="1"/>
          <p:nvPr/>
        </p:nvSpPr>
        <p:spPr>
          <a:xfrm>
            <a:off x="2518205" y="1946160"/>
            <a:ext cx="4368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Pamatvajdzību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izteikšana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7F0A7593-3732-A6E0-55B1-FADCFE1482C2}"/>
              </a:ext>
            </a:extLst>
          </p:cNvPr>
          <p:cNvSpPr txBox="1">
            <a:spLocks/>
          </p:cNvSpPr>
          <p:nvPr/>
        </p:nvSpPr>
        <p:spPr>
          <a:xfrm>
            <a:off x="533400" y="2245742"/>
            <a:ext cx="4267200" cy="8525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4C4FF0-B234-BC6D-553B-6BA5CB4113AB}"/>
              </a:ext>
            </a:extLst>
          </p:cNvPr>
          <p:cNvSpPr txBox="1"/>
          <p:nvPr/>
        </p:nvSpPr>
        <p:spPr>
          <a:xfrm>
            <a:off x="2750408" y="2357218"/>
            <a:ext cx="46290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Reāliem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priekšmetiem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Fotogrāfijām</a:t>
            </a:r>
            <a:endParaRPr lang="en-GB" sz="24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Attēliem</a:t>
            </a:r>
            <a:endParaRPr lang="en-GB" sz="24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Attēlu</a:t>
            </a:r>
            <a:r>
              <a:rPr lang="en-GB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simboliem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2111023-FA30-9766-EE97-17372332E7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1" t="10342" r="27267" b="5360"/>
          <a:stretch/>
        </p:blipFill>
        <p:spPr bwMode="auto">
          <a:xfrm>
            <a:off x="4140565" y="4093948"/>
            <a:ext cx="2042363" cy="2272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D99F933-1556-7323-9AB8-DB04B69A50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6" r="7111"/>
          <a:stretch/>
        </p:blipFill>
        <p:spPr bwMode="auto">
          <a:xfrm>
            <a:off x="1534195" y="4138049"/>
            <a:ext cx="1708347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3BB0E21-8B62-F32A-25EB-13CCEC7EA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02" y="2037474"/>
            <a:ext cx="1990725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972A9B-DDA8-04CD-8EFA-0379F5CBCA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0" t="1456" r="29704" b="25838"/>
          <a:stretch/>
        </p:blipFill>
        <p:spPr>
          <a:xfrm rot="5400000">
            <a:off x="6808195" y="4176667"/>
            <a:ext cx="2125319" cy="177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732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51E12F-0FBD-80C3-910B-09C0A58D1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0A376C4-FD5E-BEDF-A56E-3D74ECFED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EB5D5A1-9A8E-78D3-1B46-0BDE1A1E0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E0A8C3D5-88AC-EACB-E5C8-60434B4F9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C114DF70-A409-1825-ACFE-C9E69ABC7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68B1A72-A1CF-16AA-E5C2-F3A33268B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4896"/>
            <a:ext cx="9144001" cy="1143000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FOTOGRĀFIJAS, ATTĒLI, ATTĒLU SIMBOLI</a:t>
            </a:r>
            <a:endParaRPr lang="en-GB" sz="3200" dirty="0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4CCF8329-8567-13CD-95FB-9348B2426DB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9" t="7423" r="5744" b="8889"/>
          <a:stretch/>
        </p:blipFill>
        <p:spPr>
          <a:xfrm>
            <a:off x="1441202" y="3842294"/>
            <a:ext cx="2102779" cy="2443500"/>
          </a:xfrm>
          <a:prstGeom prst="rect">
            <a:avLst/>
          </a:prstGeom>
        </p:spPr>
      </p:pic>
      <p:pic>
        <p:nvPicPr>
          <p:cNvPr id="14" name="Content Placeholder 5">
            <a:extLst>
              <a:ext uri="{FF2B5EF4-FFF2-40B4-BE49-F238E27FC236}">
                <a16:creationId xmlns:a16="http://schemas.microsoft.com/office/drawing/2014/main" id="{50916D9E-DED7-105D-3B77-E0EF706267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40" t="18719" r="25139" b="36623"/>
          <a:stretch/>
        </p:blipFill>
        <p:spPr>
          <a:xfrm>
            <a:off x="313344" y="1537960"/>
            <a:ext cx="3225106" cy="221362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F693D25-D742-B23E-6EC1-046B5AC5EB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34" r="26050" b="35420"/>
          <a:stretch/>
        </p:blipFill>
        <p:spPr>
          <a:xfrm rot="5400000">
            <a:off x="2693398" y="3011424"/>
            <a:ext cx="3924640" cy="18287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957593-040D-CCEB-5E8E-E7C568EFFF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44" b="4617"/>
          <a:stretch/>
        </p:blipFill>
        <p:spPr>
          <a:xfrm>
            <a:off x="5778518" y="4010548"/>
            <a:ext cx="3052138" cy="218320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BB62C6B-8FBB-ADDF-490E-A3E4234898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9" t="10723" r="14968" b="16521"/>
          <a:stretch/>
        </p:blipFill>
        <p:spPr>
          <a:xfrm>
            <a:off x="5778518" y="1530886"/>
            <a:ext cx="3052138" cy="226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533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A13454-2ADD-12FC-8758-0EC44B480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1C1C4C-7B22-0004-E8E2-B2548B682D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3" t="12431" r="20100"/>
          <a:stretch/>
        </p:blipFill>
        <p:spPr>
          <a:xfrm>
            <a:off x="3380036" y="2704657"/>
            <a:ext cx="2165294" cy="3490830"/>
          </a:xfrm>
          <a:prstGeom prst="rect">
            <a:avLst/>
          </a:prstGeom>
        </p:spPr>
      </p:pic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3C02BCF-3C8B-BACE-5492-0F4DD501A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4D48925-66C3-4E7D-4FE8-BAD1B8541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40950C-DBA4-342E-5D0D-41D16B252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12FA9993-0D8C-7477-87DB-0F6620F2B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4D60592-E71C-BCCD-D664-9B09F099A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" y="137369"/>
            <a:ext cx="9143999" cy="1143000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FOTOGRĀFIJAS, ATTĒLI, ATTĒLU SIMBOLI</a:t>
            </a:r>
            <a:endParaRPr lang="en-GB" sz="32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7E67743-E7CA-0021-A9CB-F1150EB540F4}"/>
              </a:ext>
            </a:extLst>
          </p:cNvPr>
          <p:cNvGrpSpPr/>
          <p:nvPr/>
        </p:nvGrpSpPr>
        <p:grpSpPr>
          <a:xfrm>
            <a:off x="3113397" y="1004941"/>
            <a:ext cx="2309911" cy="4965203"/>
            <a:chOff x="3328206" y="1004941"/>
            <a:chExt cx="2309911" cy="4965203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7DBC31E-B407-4C81-B63D-F3CC0796F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02" t="17259" r="16888" b="9607"/>
            <a:stretch/>
          </p:blipFill>
          <p:spPr>
            <a:xfrm rot="5400000">
              <a:off x="2932144" y="3264172"/>
              <a:ext cx="3111869" cy="230007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6E49D2-9140-A536-5183-5FB78E3D5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01" r="27794"/>
            <a:stretch/>
          </p:blipFill>
          <p:spPr>
            <a:xfrm>
              <a:off x="3328206" y="1004941"/>
              <a:ext cx="2296220" cy="1937501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40AA02C-77C6-E675-5127-7F8E17D66BEF}"/>
              </a:ext>
            </a:extLst>
          </p:cNvPr>
          <p:cNvGrpSpPr/>
          <p:nvPr/>
        </p:nvGrpSpPr>
        <p:grpSpPr>
          <a:xfrm>
            <a:off x="5872783" y="1004941"/>
            <a:ext cx="2844243" cy="5043292"/>
            <a:chOff x="5956033" y="1032098"/>
            <a:chExt cx="2844243" cy="504329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1672553-1746-D7B5-FA08-DBAA3415A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7" t="25351" r="16048" b="21315"/>
            <a:stretch/>
          </p:blipFill>
          <p:spPr>
            <a:xfrm rot="16200000">
              <a:off x="5772996" y="1215173"/>
              <a:ext cx="3210355" cy="284420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B2796B1-3EC5-52A4-F015-F530A8096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742"/>
            <a:stretch/>
          </p:blipFill>
          <p:spPr>
            <a:xfrm>
              <a:off x="5956033" y="4255240"/>
              <a:ext cx="2842955" cy="1820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2E05C32-3E4F-9388-4E2C-F6FA83EDFA16}"/>
              </a:ext>
            </a:extLst>
          </p:cNvPr>
          <p:cNvGrpSpPr/>
          <p:nvPr/>
        </p:nvGrpSpPr>
        <p:grpSpPr>
          <a:xfrm>
            <a:off x="416703" y="1113333"/>
            <a:ext cx="2247220" cy="4631333"/>
            <a:chOff x="518328" y="854199"/>
            <a:chExt cx="2247220" cy="463133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31379F4-0CAF-A9EA-61CF-BE7A3500F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5" t="3158" r="12205" b="48653"/>
            <a:stretch/>
          </p:blipFill>
          <p:spPr>
            <a:xfrm rot="16200000">
              <a:off x="494730" y="877797"/>
              <a:ext cx="2286918" cy="223972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5E51D2C-114E-A31F-85F9-5898C70F9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5" t="51396" r="12205" b="3175"/>
            <a:stretch/>
          </p:blipFill>
          <p:spPr>
            <a:xfrm rot="16200000">
              <a:off x="432778" y="3152761"/>
              <a:ext cx="2425822" cy="22397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3626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6102</TotalTime>
  <Words>506</Words>
  <Application>Microsoft Office PowerPoint</Application>
  <PresentationFormat>On-screen Show (4:3)</PresentationFormat>
  <Paragraphs>132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                                                   </vt:lpstr>
      <vt:lpstr>PowerPoint Presentation</vt:lpstr>
      <vt:lpstr> </vt:lpstr>
      <vt:lpstr>PowerPoint Presentation</vt:lpstr>
      <vt:lpstr> </vt:lpstr>
      <vt:lpstr>NEVERBĀLIE SAZIŅAS SIGNĀLI –  ĶERMEŅA VALODA, ŽESTI </vt:lpstr>
      <vt:lpstr>PRIEKŠMETI, FOTOGRĀFIJAS, ATTĒLI, SIMBOLU PIEVIENOŠANA, PAMATVAJADZĪBU IZTEIKŠANAI</vt:lpstr>
      <vt:lpstr>FOTOGRĀFIJAS, ATTĒLI, ATTĒLU SIMBOLI</vt:lpstr>
      <vt:lpstr>FOTOGRĀFIJAS, ATTĒLI, ATTĒLU SIMBOLI</vt:lpstr>
      <vt:lpstr>KLAUSĪŠANĀS PRASMES</vt:lpstr>
      <vt:lpstr> </vt:lpstr>
      <vt:lpstr>PowerPoint Presentation</vt:lpstr>
      <vt:lpstr>ZILBES UN VĀRDI</vt:lpstr>
      <vt:lpstr>PowerPoint Presentation</vt:lpstr>
      <vt:lpstr>  PALDIES  PAR UZMANĪBU!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Biedrība Rīgas pilsētas “Rūpju bērns”</dc:title>
  <dc:creator>Ieva</dc:creator>
  <cp:lastModifiedBy>Harijs Kalnins</cp:lastModifiedBy>
  <cp:revision>355</cp:revision>
  <cp:lastPrinted>2022-04-20T13:31:24Z</cp:lastPrinted>
  <dcterms:created xsi:type="dcterms:W3CDTF">2006-08-16T00:00:00Z</dcterms:created>
  <dcterms:modified xsi:type="dcterms:W3CDTF">2025-03-31T07:35:55Z</dcterms:modified>
</cp:coreProperties>
</file>