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9" r:id="rId5"/>
    <p:sldId id="260" r:id="rId6"/>
    <p:sldId id="261" r:id="rId7"/>
    <p:sldId id="271" r:id="rId8"/>
    <p:sldId id="262" r:id="rId9"/>
    <p:sldId id="263" r:id="rId10"/>
    <p:sldId id="265" r:id="rId11"/>
    <p:sldId id="266" r:id="rId12"/>
    <p:sldId id="273" r:id="rId13"/>
    <p:sldId id="274" r:id="rId14"/>
    <p:sldId id="275" r:id="rId15"/>
    <p:sldId id="279" r:id="rId16"/>
    <p:sldId id="267" r:id="rId17"/>
    <p:sldId id="285" r:id="rId18"/>
    <p:sldId id="281" r:id="rId19"/>
    <p:sldId id="282" r:id="rId20"/>
    <p:sldId id="269" r:id="rId21"/>
    <p:sldId id="276" r:id="rId22"/>
    <p:sldId id="277" r:id="rId23"/>
    <p:sldId id="284" r:id="rId2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116" d="100"/>
          <a:sy n="116" d="100"/>
        </p:scale>
        <p:origin x="4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1160B-5896-4FF9-AAAD-F95F6B52BE9D}"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lv-LV"/>
        </a:p>
      </dgm:t>
    </dgm:pt>
    <dgm:pt modelId="{759D4A59-B367-46BA-9EA1-EFB763271477}">
      <dgm:prSet phldrT="[Teksts]"/>
      <dgm:spPr>
        <a:blipFill rotWithShape="0">
          <a:blip xmlns:r="http://schemas.openxmlformats.org/officeDocument/2006/relationships" r:embed="rId1"/>
          <a:srcRect/>
          <a:stretch>
            <a:fillRect t="-22000" b="-22000"/>
          </a:stretch>
        </a:blipFill>
      </dgm:spPr>
      <dgm:t>
        <a:bodyPr/>
        <a:lstStyle/>
        <a:p>
          <a:endParaRPr lang="lv-LV" dirty="0"/>
        </a:p>
      </dgm:t>
    </dgm:pt>
    <dgm:pt modelId="{6F427924-27E6-47A5-B2D0-B6C6287939CE}" type="parTrans" cxnId="{E61FF67D-8D72-4EB9-823F-ACE3D46E5070}">
      <dgm:prSet/>
      <dgm:spPr/>
      <dgm:t>
        <a:bodyPr/>
        <a:lstStyle/>
        <a:p>
          <a:endParaRPr lang="lv-LV"/>
        </a:p>
      </dgm:t>
    </dgm:pt>
    <dgm:pt modelId="{F798C50F-1FAE-4A68-A6C4-13F176E51293}" type="sibTrans" cxnId="{E61FF67D-8D72-4EB9-823F-ACE3D46E5070}">
      <dgm:prSet/>
      <dgm:spPr/>
      <dgm:t>
        <a:bodyPr/>
        <a:lstStyle/>
        <a:p>
          <a:endParaRPr lang="lv-LV"/>
        </a:p>
      </dgm:t>
    </dgm:pt>
    <dgm:pt modelId="{384E2A4A-1C43-4557-A2F2-62041B9FAEFF}">
      <dgm:prSet phldrT="[Teksts]" custT="1"/>
      <dgm:spPr/>
      <dgm:t>
        <a:bodyPr/>
        <a:lstStyle/>
        <a:p>
          <a:r>
            <a:rPr lang="lv-LV" sz="1800" b="1" dirty="0">
              <a:latin typeface="Times New Roman" panose="02020603050405020304" pitchFamily="18" charset="0"/>
              <a:cs typeface="Times New Roman" panose="02020603050405020304" pitchFamily="18" charset="0"/>
            </a:rPr>
            <a:t>Skolotāji</a:t>
          </a:r>
        </a:p>
      </dgm:t>
    </dgm:pt>
    <dgm:pt modelId="{24409893-F937-4903-B73F-1B3140E416FB}" type="parTrans" cxnId="{59867F76-495F-4C81-8C65-A947E7024669}">
      <dgm:prSet/>
      <dgm:spPr/>
      <dgm:t>
        <a:bodyPr/>
        <a:lstStyle/>
        <a:p>
          <a:endParaRPr lang="lv-LV"/>
        </a:p>
      </dgm:t>
    </dgm:pt>
    <dgm:pt modelId="{A1344236-9469-44FA-8D78-2DBE16791BF5}" type="sibTrans" cxnId="{59867F76-495F-4C81-8C65-A947E7024669}">
      <dgm:prSet/>
      <dgm:spPr/>
      <dgm:t>
        <a:bodyPr/>
        <a:lstStyle/>
        <a:p>
          <a:endParaRPr lang="lv-LV"/>
        </a:p>
      </dgm:t>
    </dgm:pt>
    <dgm:pt modelId="{D6114E0D-FF9C-4433-8C42-00FBB10090FB}">
      <dgm:prSet phldrT="[Teksts]" custT="1"/>
      <dgm:spPr/>
      <dgm:t>
        <a:bodyPr/>
        <a:lstStyle/>
        <a:p>
          <a:r>
            <a:rPr lang="lv-LV" sz="1800" b="1" dirty="0">
              <a:latin typeface="Times New Roman" panose="02020603050405020304" pitchFamily="18" charset="0"/>
              <a:cs typeface="Times New Roman" panose="02020603050405020304" pitchFamily="18" charset="0"/>
            </a:rPr>
            <a:t>Atbalsta speciālisti</a:t>
          </a:r>
        </a:p>
      </dgm:t>
    </dgm:pt>
    <dgm:pt modelId="{5C179027-C56C-4689-8C92-819C4E995F14}" type="parTrans" cxnId="{DEBE175E-7208-40D9-BD98-9AB7C609725A}">
      <dgm:prSet/>
      <dgm:spPr/>
      <dgm:t>
        <a:bodyPr/>
        <a:lstStyle/>
        <a:p>
          <a:endParaRPr lang="lv-LV"/>
        </a:p>
      </dgm:t>
    </dgm:pt>
    <dgm:pt modelId="{A95FA1B7-A5F8-496D-B335-0FDDEA31AB01}" type="sibTrans" cxnId="{DEBE175E-7208-40D9-BD98-9AB7C609725A}">
      <dgm:prSet/>
      <dgm:spPr/>
      <dgm:t>
        <a:bodyPr/>
        <a:lstStyle/>
        <a:p>
          <a:endParaRPr lang="lv-LV"/>
        </a:p>
      </dgm:t>
    </dgm:pt>
    <dgm:pt modelId="{4F641FF1-7E12-457F-9B92-AF6D2016C6FD}">
      <dgm:prSet phldrT="[Teksts]" custT="1"/>
      <dgm:spPr/>
      <dgm:t>
        <a:bodyPr/>
        <a:lstStyle/>
        <a:p>
          <a:r>
            <a:rPr lang="lv-LV" sz="1800" b="1" dirty="0">
              <a:latin typeface="Times New Roman" panose="02020603050405020304" pitchFamily="18" charset="0"/>
              <a:cs typeface="Times New Roman" panose="02020603050405020304" pitchFamily="18" charset="0"/>
            </a:rPr>
            <a:t>Administrācija</a:t>
          </a:r>
        </a:p>
      </dgm:t>
    </dgm:pt>
    <dgm:pt modelId="{3791B356-A004-42D3-9158-93C29A0DF364}" type="parTrans" cxnId="{369CE2A0-1DD2-4525-853D-F5D2812D0B09}">
      <dgm:prSet/>
      <dgm:spPr/>
      <dgm:t>
        <a:bodyPr/>
        <a:lstStyle/>
        <a:p>
          <a:endParaRPr lang="lv-LV"/>
        </a:p>
      </dgm:t>
    </dgm:pt>
    <dgm:pt modelId="{B3DEA226-65A8-4B50-B270-392433EE7D3A}" type="sibTrans" cxnId="{369CE2A0-1DD2-4525-853D-F5D2812D0B09}">
      <dgm:prSet/>
      <dgm:spPr/>
      <dgm:t>
        <a:bodyPr/>
        <a:lstStyle/>
        <a:p>
          <a:endParaRPr lang="lv-LV"/>
        </a:p>
      </dgm:t>
    </dgm:pt>
    <dgm:pt modelId="{FB9FD98E-0BDA-42B1-AF25-80D6186BE904}">
      <dgm:prSet phldrT="[Teksts]" custT="1"/>
      <dgm:spPr/>
      <dgm:t>
        <a:bodyPr/>
        <a:lstStyle/>
        <a:p>
          <a:r>
            <a:rPr lang="lv-LV" sz="1800" b="1" dirty="0">
              <a:latin typeface="Times New Roman" panose="02020603050405020304" pitchFamily="18" charset="0"/>
              <a:cs typeface="Times New Roman" panose="02020603050405020304" pitchFamily="18" charset="0"/>
            </a:rPr>
            <a:t>Vecāki</a:t>
          </a:r>
        </a:p>
      </dgm:t>
    </dgm:pt>
    <dgm:pt modelId="{2F9BDF4C-AE59-4CBE-8995-E3C0B47071CF}" type="parTrans" cxnId="{8FB69B41-4042-44B3-8142-13F9AB08D262}">
      <dgm:prSet/>
      <dgm:spPr/>
      <dgm:t>
        <a:bodyPr/>
        <a:lstStyle/>
        <a:p>
          <a:endParaRPr lang="lv-LV"/>
        </a:p>
      </dgm:t>
    </dgm:pt>
    <dgm:pt modelId="{99A3FA72-326D-46E1-BF0D-C58D204DA6DA}" type="sibTrans" cxnId="{8FB69B41-4042-44B3-8142-13F9AB08D262}">
      <dgm:prSet/>
      <dgm:spPr/>
      <dgm:t>
        <a:bodyPr/>
        <a:lstStyle/>
        <a:p>
          <a:endParaRPr lang="lv-LV"/>
        </a:p>
      </dgm:t>
    </dgm:pt>
    <dgm:pt modelId="{A000FAB3-B27F-4BB8-A317-CB39710D74CA}" type="pres">
      <dgm:prSet presAssocID="{7A71160B-5896-4FF9-AAAD-F95F6B52BE9D}" presName="Name0" presStyleCnt="0">
        <dgm:presLayoutVars>
          <dgm:chMax val="1"/>
          <dgm:dir/>
          <dgm:animLvl val="ctr"/>
          <dgm:resizeHandles val="exact"/>
        </dgm:presLayoutVars>
      </dgm:prSet>
      <dgm:spPr/>
      <dgm:t>
        <a:bodyPr/>
        <a:lstStyle/>
        <a:p>
          <a:endParaRPr lang="lv-LV"/>
        </a:p>
      </dgm:t>
    </dgm:pt>
    <dgm:pt modelId="{340BB6D8-D53B-4CFA-980C-28B969A0739C}" type="pres">
      <dgm:prSet presAssocID="{759D4A59-B367-46BA-9EA1-EFB763271477}" presName="centerShape" presStyleLbl="node0" presStyleIdx="0" presStyleCnt="1"/>
      <dgm:spPr/>
      <dgm:t>
        <a:bodyPr/>
        <a:lstStyle/>
        <a:p>
          <a:endParaRPr lang="lv-LV"/>
        </a:p>
      </dgm:t>
    </dgm:pt>
    <dgm:pt modelId="{4D012BD1-BC31-405F-ACAD-5B70399FB6C3}" type="pres">
      <dgm:prSet presAssocID="{384E2A4A-1C43-4557-A2F2-62041B9FAEFF}" presName="node" presStyleLbl="node1" presStyleIdx="0" presStyleCnt="4" custScaleX="144723" custScaleY="143423" custRadScaleRad="100528" custRadScaleInc="-2944">
        <dgm:presLayoutVars>
          <dgm:bulletEnabled val="1"/>
        </dgm:presLayoutVars>
      </dgm:prSet>
      <dgm:spPr/>
      <dgm:t>
        <a:bodyPr/>
        <a:lstStyle/>
        <a:p>
          <a:endParaRPr lang="lv-LV"/>
        </a:p>
      </dgm:t>
    </dgm:pt>
    <dgm:pt modelId="{CBA91713-8F71-4FD4-A69E-1544B8E56845}" type="pres">
      <dgm:prSet presAssocID="{384E2A4A-1C43-4557-A2F2-62041B9FAEFF}" presName="dummy" presStyleCnt="0"/>
      <dgm:spPr/>
    </dgm:pt>
    <dgm:pt modelId="{A45AD968-2BF4-4919-BF37-327DC1A1A148}" type="pres">
      <dgm:prSet presAssocID="{A1344236-9469-44FA-8D78-2DBE16791BF5}" presName="sibTrans" presStyleLbl="sibTrans2D1" presStyleIdx="0" presStyleCnt="4"/>
      <dgm:spPr/>
      <dgm:t>
        <a:bodyPr/>
        <a:lstStyle/>
        <a:p>
          <a:endParaRPr lang="lv-LV"/>
        </a:p>
      </dgm:t>
    </dgm:pt>
    <dgm:pt modelId="{1BF597A9-B2C1-4B28-8341-BD081874F96A}" type="pres">
      <dgm:prSet presAssocID="{D6114E0D-FF9C-4433-8C42-00FBB10090FB}" presName="node" presStyleLbl="node1" presStyleIdx="1" presStyleCnt="4" custScaleX="146671" custScaleY="149379">
        <dgm:presLayoutVars>
          <dgm:bulletEnabled val="1"/>
        </dgm:presLayoutVars>
      </dgm:prSet>
      <dgm:spPr/>
      <dgm:t>
        <a:bodyPr/>
        <a:lstStyle/>
        <a:p>
          <a:endParaRPr lang="lv-LV"/>
        </a:p>
      </dgm:t>
    </dgm:pt>
    <dgm:pt modelId="{E89746E3-75F0-4A78-901B-11CC36CB0E1F}" type="pres">
      <dgm:prSet presAssocID="{D6114E0D-FF9C-4433-8C42-00FBB10090FB}" presName="dummy" presStyleCnt="0"/>
      <dgm:spPr/>
    </dgm:pt>
    <dgm:pt modelId="{B8C2C840-93D6-4FB5-BE35-B7D06CA197AC}" type="pres">
      <dgm:prSet presAssocID="{A95FA1B7-A5F8-496D-B335-0FDDEA31AB01}" presName="sibTrans" presStyleLbl="sibTrans2D1" presStyleIdx="1" presStyleCnt="4"/>
      <dgm:spPr/>
      <dgm:t>
        <a:bodyPr/>
        <a:lstStyle/>
        <a:p>
          <a:endParaRPr lang="lv-LV"/>
        </a:p>
      </dgm:t>
    </dgm:pt>
    <dgm:pt modelId="{A1607D3F-66F2-46CB-95AE-38F9780A57F9}" type="pres">
      <dgm:prSet presAssocID="{4F641FF1-7E12-457F-9B92-AF6D2016C6FD}" presName="node" presStyleLbl="node1" presStyleIdx="2" presStyleCnt="4" custScaleX="151682" custScaleY="147560" custRadScaleRad="100996" custRadScaleInc="10409">
        <dgm:presLayoutVars>
          <dgm:bulletEnabled val="1"/>
        </dgm:presLayoutVars>
      </dgm:prSet>
      <dgm:spPr/>
      <dgm:t>
        <a:bodyPr/>
        <a:lstStyle/>
        <a:p>
          <a:endParaRPr lang="lv-LV"/>
        </a:p>
      </dgm:t>
    </dgm:pt>
    <dgm:pt modelId="{CC2FE215-DE26-48F0-8FEF-05E123AD8E42}" type="pres">
      <dgm:prSet presAssocID="{4F641FF1-7E12-457F-9B92-AF6D2016C6FD}" presName="dummy" presStyleCnt="0"/>
      <dgm:spPr/>
    </dgm:pt>
    <dgm:pt modelId="{CD256810-B66E-4E8C-BC5E-AA092EE0DD25}" type="pres">
      <dgm:prSet presAssocID="{B3DEA226-65A8-4B50-B270-392433EE7D3A}" presName="sibTrans" presStyleLbl="sibTrans2D1" presStyleIdx="2" presStyleCnt="4"/>
      <dgm:spPr/>
      <dgm:t>
        <a:bodyPr/>
        <a:lstStyle/>
        <a:p>
          <a:endParaRPr lang="lv-LV"/>
        </a:p>
      </dgm:t>
    </dgm:pt>
    <dgm:pt modelId="{35CCBC01-962D-4B62-BB4F-0202A34CF6CF}" type="pres">
      <dgm:prSet presAssocID="{FB9FD98E-0BDA-42B1-AF25-80D6186BE904}" presName="node" presStyleLbl="node1" presStyleIdx="3" presStyleCnt="4" custScaleX="138049" custScaleY="137817" custRadScaleRad="98989" custRadScaleInc="-3987">
        <dgm:presLayoutVars>
          <dgm:bulletEnabled val="1"/>
        </dgm:presLayoutVars>
      </dgm:prSet>
      <dgm:spPr/>
      <dgm:t>
        <a:bodyPr/>
        <a:lstStyle/>
        <a:p>
          <a:endParaRPr lang="lv-LV"/>
        </a:p>
      </dgm:t>
    </dgm:pt>
    <dgm:pt modelId="{273836BE-5FFC-4F01-9C1D-C1D56B0EE904}" type="pres">
      <dgm:prSet presAssocID="{FB9FD98E-0BDA-42B1-AF25-80D6186BE904}" presName="dummy" presStyleCnt="0"/>
      <dgm:spPr/>
    </dgm:pt>
    <dgm:pt modelId="{6DE2DDDB-2ACD-4EB2-BE4C-02916416542C}" type="pres">
      <dgm:prSet presAssocID="{99A3FA72-326D-46E1-BF0D-C58D204DA6DA}" presName="sibTrans" presStyleLbl="sibTrans2D1" presStyleIdx="3" presStyleCnt="4"/>
      <dgm:spPr/>
      <dgm:t>
        <a:bodyPr/>
        <a:lstStyle/>
        <a:p>
          <a:endParaRPr lang="lv-LV"/>
        </a:p>
      </dgm:t>
    </dgm:pt>
  </dgm:ptLst>
  <dgm:cxnLst>
    <dgm:cxn modelId="{68B58606-597F-4855-BA6C-D27C49A26B1A}" type="presOf" srcId="{B3DEA226-65A8-4B50-B270-392433EE7D3A}" destId="{CD256810-B66E-4E8C-BC5E-AA092EE0DD25}" srcOrd="0" destOrd="0" presId="urn:microsoft.com/office/officeart/2005/8/layout/radial6"/>
    <dgm:cxn modelId="{DEBE175E-7208-40D9-BD98-9AB7C609725A}" srcId="{759D4A59-B367-46BA-9EA1-EFB763271477}" destId="{D6114E0D-FF9C-4433-8C42-00FBB10090FB}" srcOrd="1" destOrd="0" parTransId="{5C179027-C56C-4689-8C92-819C4E995F14}" sibTransId="{A95FA1B7-A5F8-496D-B335-0FDDEA31AB01}"/>
    <dgm:cxn modelId="{4C19148B-6E6B-49BE-ACC1-774A3DD53B1B}" type="presOf" srcId="{A95FA1B7-A5F8-496D-B335-0FDDEA31AB01}" destId="{B8C2C840-93D6-4FB5-BE35-B7D06CA197AC}" srcOrd="0" destOrd="0" presId="urn:microsoft.com/office/officeart/2005/8/layout/radial6"/>
    <dgm:cxn modelId="{E61FF67D-8D72-4EB9-823F-ACE3D46E5070}" srcId="{7A71160B-5896-4FF9-AAAD-F95F6B52BE9D}" destId="{759D4A59-B367-46BA-9EA1-EFB763271477}" srcOrd="0" destOrd="0" parTransId="{6F427924-27E6-47A5-B2D0-B6C6287939CE}" sibTransId="{F798C50F-1FAE-4A68-A6C4-13F176E51293}"/>
    <dgm:cxn modelId="{40C27E8D-6BF7-4093-83C6-B560F02FDF5E}" type="presOf" srcId="{759D4A59-B367-46BA-9EA1-EFB763271477}" destId="{340BB6D8-D53B-4CFA-980C-28B969A0739C}" srcOrd="0" destOrd="0" presId="urn:microsoft.com/office/officeart/2005/8/layout/radial6"/>
    <dgm:cxn modelId="{8FB69B41-4042-44B3-8142-13F9AB08D262}" srcId="{759D4A59-B367-46BA-9EA1-EFB763271477}" destId="{FB9FD98E-0BDA-42B1-AF25-80D6186BE904}" srcOrd="3" destOrd="0" parTransId="{2F9BDF4C-AE59-4CBE-8995-E3C0B47071CF}" sibTransId="{99A3FA72-326D-46E1-BF0D-C58D204DA6DA}"/>
    <dgm:cxn modelId="{846AD1D9-71CC-4420-BA00-F5CDF71007F2}" type="presOf" srcId="{4F641FF1-7E12-457F-9B92-AF6D2016C6FD}" destId="{A1607D3F-66F2-46CB-95AE-38F9780A57F9}" srcOrd="0" destOrd="0" presId="urn:microsoft.com/office/officeart/2005/8/layout/radial6"/>
    <dgm:cxn modelId="{10A1994D-80AE-404C-A7E1-8426A9634176}" type="presOf" srcId="{D6114E0D-FF9C-4433-8C42-00FBB10090FB}" destId="{1BF597A9-B2C1-4B28-8341-BD081874F96A}" srcOrd="0" destOrd="0" presId="urn:microsoft.com/office/officeart/2005/8/layout/radial6"/>
    <dgm:cxn modelId="{369CE2A0-1DD2-4525-853D-F5D2812D0B09}" srcId="{759D4A59-B367-46BA-9EA1-EFB763271477}" destId="{4F641FF1-7E12-457F-9B92-AF6D2016C6FD}" srcOrd="2" destOrd="0" parTransId="{3791B356-A004-42D3-9158-93C29A0DF364}" sibTransId="{B3DEA226-65A8-4B50-B270-392433EE7D3A}"/>
    <dgm:cxn modelId="{59867F76-495F-4C81-8C65-A947E7024669}" srcId="{759D4A59-B367-46BA-9EA1-EFB763271477}" destId="{384E2A4A-1C43-4557-A2F2-62041B9FAEFF}" srcOrd="0" destOrd="0" parTransId="{24409893-F937-4903-B73F-1B3140E416FB}" sibTransId="{A1344236-9469-44FA-8D78-2DBE16791BF5}"/>
    <dgm:cxn modelId="{A73FA218-4201-4E6B-AFEA-9DAD00F11F15}" type="presOf" srcId="{A1344236-9469-44FA-8D78-2DBE16791BF5}" destId="{A45AD968-2BF4-4919-BF37-327DC1A1A148}" srcOrd="0" destOrd="0" presId="urn:microsoft.com/office/officeart/2005/8/layout/radial6"/>
    <dgm:cxn modelId="{ABBE3A1D-972A-47C5-9684-E1D072B8774B}" type="presOf" srcId="{99A3FA72-326D-46E1-BF0D-C58D204DA6DA}" destId="{6DE2DDDB-2ACD-4EB2-BE4C-02916416542C}" srcOrd="0" destOrd="0" presId="urn:microsoft.com/office/officeart/2005/8/layout/radial6"/>
    <dgm:cxn modelId="{B60C9AFA-F027-44D8-8AB4-63D72F85F50B}" type="presOf" srcId="{384E2A4A-1C43-4557-A2F2-62041B9FAEFF}" destId="{4D012BD1-BC31-405F-ACAD-5B70399FB6C3}" srcOrd="0" destOrd="0" presId="urn:microsoft.com/office/officeart/2005/8/layout/radial6"/>
    <dgm:cxn modelId="{F973FF3D-1EFF-4B4C-B63F-A1566741D140}" type="presOf" srcId="{FB9FD98E-0BDA-42B1-AF25-80D6186BE904}" destId="{35CCBC01-962D-4B62-BB4F-0202A34CF6CF}" srcOrd="0" destOrd="0" presId="urn:microsoft.com/office/officeart/2005/8/layout/radial6"/>
    <dgm:cxn modelId="{CB8D3E41-B033-411A-99DB-E90CC5577475}" type="presOf" srcId="{7A71160B-5896-4FF9-AAAD-F95F6B52BE9D}" destId="{A000FAB3-B27F-4BB8-A317-CB39710D74CA}" srcOrd="0" destOrd="0" presId="urn:microsoft.com/office/officeart/2005/8/layout/radial6"/>
    <dgm:cxn modelId="{20315FE5-ABB1-432B-9E9D-4BAD9AE57ACF}" type="presParOf" srcId="{A000FAB3-B27F-4BB8-A317-CB39710D74CA}" destId="{340BB6D8-D53B-4CFA-980C-28B969A0739C}" srcOrd="0" destOrd="0" presId="urn:microsoft.com/office/officeart/2005/8/layout/radial6"/>
    <dgm:cxn modelId="{F6591082-24E4-4C51-BDE6-44E697DBF658}" type="presParOf" srcId="{A000FAB3-B27F-4BB8-A317-CB39710D74CA}" destId="{4D012BD1-BC31-405F-ACAD-5B70399FB6C3}" srcOrd="1" destOrd="0" presId="urn:microsoft.com/office/officeart/2005/8/layout/radial6"/>
    <dgm:cxn modelId="{8B0B284B-3FDE-4E8A-A4F9-BFF9416213F5}" type="presParOf" srcId="{A000FAB3-B27F-4BB8-A317-CB39710D74CA}" destId="{CBA91713-8F71-4FD4-A69E-1544B8E56845}" srcOrd="2" destOrd="0" presId="urn:microsoft.com/office/officeart/2005/8/layout/radial6"/>
    <dgm:cxn modelId="{CD6C2C9C-04A3-467E-B0F8-BC38EACF1A3D}" type="presParOf" srcId="{A000FAB3-B27F-4BB8-A317-CB39710D74CA}" destId="{A45AD968-2BF4-4919-BF37-327DC1A1A148}" srcOrd="3" destOrd="0" presId="urn:microsoft.com/office/officeart/2005/8/layout/radial6"/>
    <dgm:cxn modelId="{BD5C308B-02F2-4B98-BBBE-298676566F80}" type="presParOf" srcId="{A000FAB3-B27F-4BB8-A317-CB39710D74CA}" destId="{1BF597A9-B2C1-4B28-8341-BD081874F96A}" srcOrd="4" destOrd="0" presId="urn:microsoft.com/office/officeart/2005/8/layout/radial6"/>
    <dgm:cxn modelId="{A4ACA78C-96C8-4532-8C55-A43CB39BDC9A}" type="presParOf" srcId="{A000FAB3-B27F-4BB8-A317-CB39710D74CA}" destId="{E89746E3-75F0-4A78-901B-11CC36CB0E1F}" srcOrd="5" destOrd="0" presId="urn:microsoft.com/office/officeart/2005/8/layout/radial6"/>
    <dgm:cxn modelId="{1B27AF05-D6BB-4592-A359-C495551AC0D7}" type="presParOf" srcId="{A000FAB3-B27F-4BB8-A317-CB39710D74CA}" destId="{B8C2C840-93D6-4FB5-BE35-B7D06CA197AC}" srcOrd="6" destOrd="0" presId="urn:microsoft.com/office/officeart/2005/8/layout/radial6"/>
    <dgm:cxn modelId="{C1F30646-C165-48BD-B86C-8B9F5BCE79A5}" type="presParOf" srcId="{A000FAB3-B27F-4BB8-A317-CB39710D74CA}" destId="{A1607D3F-66F2-46CB-95AE-38F9780A57F9}" srcOrd="7" destOrd="0" presId="urn:microsoft.com/office/officeart/2005/8/layout/radial6"/>
    <dgm:cxn modelId="{33DF913F-FC2C-449E-B228-89F0ADA7D3DE}" type="presParOf" srcId="{A000FAB3-B27F-4BB8-A317-CB39710D74CA}" destId="{CC2FE215-DE26-48F0-8FEF-05E123AD8E42}" srcOrd="8" destOrd="0" presId="urn:microsoft.com/office/officeart/2005/8/layout/radial6"/>
    <dgm:cxn modelId="{40064973-53EA-4466-94D2-0904F7819CB9}" type="presParOf" srcId="{A000FAB3-B27F-4BB8-A317-CB39710D74CA}" destId="{CD256810-B66E-4E8C-BC5E-AA092EE0DD25}" srcOrd="9" destOrd="0" presId="urn:microsoft.com/office/officeart/2005/8/layout/radial6"/>
    <dgm:cxn modelId="{155F77DE-E293-4208-8145-8DA63B715692}" type="presParOf" srcId="{A000FAB3-B27F-4BB8-A317-CB39710D74CA}" destId="{35CCBC01-962D-4B62-BB4F-0202A34CF6CF}" srcOrd="10" destOrd="0" presId="urn:microsoft.com/office/officeart/2005/8/layout/radial6"/>
    <dgm:cxn modelId="{B1149BBF-4558-40CA-9825-90BC969FAC69}" type="presParOf" srcId="{A000FAB3-B27F-4BB8-A317-CB39710D74CA}" destId="{273836BE-5FFC-4F01-9C1D-C1D56B0EE904}" srcOrd="11" destOrd="0" presId="urn:microsoft.com/office/officeart/2005/8/layout/radial6"/>
    <dgm:cxn modelId="{0897BBD7-B594-45EB-BAC5-F551EA079E05}" type="presParOf" srcId="{A000FAB3-B27F-4BB8-A317-CB39710D74CA}" destId="{6DE2DDDB-2ACD-4EB2-BE4C-02916416542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C537FC01-071C-42B6-808E-7439B2F97574}"/>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xmlns="" id="{69D4248F-AD27-49B2-8B30-F8368472D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xmlns="" id="{83F01B96-CC6C-4C50-9ACC-04D7D0E06DB5}"/>
              </a:ext>
            </a:extLst>
          </p:cNvPr>
          <p:cNvSpPr>
            <a:spLocks noGrp="1"/>
          </p:cNvSpPr>
          <p:nvPr>
            <p:ph type="dt" sz="half" idx="10"/>
          </p:nvPr>
        </p:nvSpPr>
        <p:spPr/>
        <p:txBody>
          <a:bodyPr/>
          <a:lstStyle/>
          <a:p>
            <a:fld id="{5A1C8C55-61D3-492A-888D-CA4D628B0A6B}" type="datetimeFigureOut">
              <a:rPr lang="lv-LV" smtClean="0"/>
              <a:t>29.03.2021</a:t>
            </a:fld>
            <a:endParaRPr lang="lv-LV"/>
          </a:p>
        </p:txBody>
      </p:sp>
      <p:sp>
        <p:nvSpPr>
          <p:cNvPr id="5" name="Kājenes vietturis 4">
            <a:extLst>
              <a:ext uri="{FF2B5EF4-FFF2-40B4-BE49-F238E27FC236}">
                <a16:creationId xmlns:a16="http://schemas.microsoft.com/office/drawing/2014/main" xmlns="" id="{6C19F8C9-45D7-4D6B-9417-0D83D05F73E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DF65B657-5180-49B4-88AE-53D4E32F10BD}"/>
              </a:ext>
            </a:extLst>
          </p:cNvPr>
          <p:cNvSpPr>
            <a:spLocks noGrp="1"/>
          </p:cNvSpPr>
          <p:nvPr>
            <p:ph type="sldNum" sz="quarter" idx="12"/>
          </p:nvPr>
        </p:nvSpPr>
        <p:spPr/>
        <p:txBody>
          <a:bodyPr/>
          <a:lstStyle/>
          <a:p>
            <a:fld id="{E997B50D-D472-4742-97FE-CAB2955568EF}" type="slidenum">
              <a:rPr lang="lv-LV" smtClean="0"/>
              <a:t>‹#›</a:t>
            </a:fld>
            <a:endParaRPr lang="lv-LV"/>
          </a:p>
        </p:txBody>
      </p:sp>
    </p:spTree>
    <p:extLst>
      <p:ext uri="{BB962C8B-B14F-4D97-AF65-F5344CB8AC3E}">
        <p14:creationId xmlns:p14="http://schemas.microsoft.com/office/powerpoint/2010/main" val="31843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DFF6B1B-EC11-4AE1-8241-BAC345559B38}"/>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xmlns="" id="{BDE6BC23-4428-4C66-BBF4-F08F204E2D3E}"/>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197FC154-76BC-4BD1-8BEE-4E282BBD990F}"/>
              </a:ext>
            </a:extLst>
          </p:cNvPr>
          <p:cNvSpPr>
            <a:spLocks noGrp="1"/>
          </p:cNvSpPr>
          <p:nvPr>
            <p:ph type="dt" sz="half" idx="10"/>
          </p:nvPr>
        </p:nvSpPr>
        <p:spPr/>
        <p:txBody>
          <a:bodyPr/>
          <a:lstStyle/>
          <a:p>
            <a:fld id="{5A1C8C55-61D3-492A-888D-CA4D628B0A6B}" type="datetimeFigureOut">
              <a:rPr lang="lv-LV" smtClean="0"/>
              <a:t>29.03.2021</a:t>
            </a:fld>
            <a:endParaRPr lang="lv-LV"/>
          </a:p>
        </p:txBody>
      </p:sp>
      <p:sp>
        <p:nvSpPr>
          <p:cNvPr id="5" name="Kājenes vietturis 4">
            <a:extLst>
              <a:ext uri="{FF2B5EF4-FFF2-40B4-BE49-F238E27FC236}">
                <a16:creationId xmlns:a16="http://schemas.microsoft.com/office/drawing/2014/main" xmlns="" id="{BEF32B0A-5576-4EB2-B0CF-822481F7D16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B1A5D62D-8F6F-4B6B-9E33-69D561FA8E85}"/>
              </a:ext>
            </a:extLst>
          </p:cNvPr>
          <p:cNvSpPr>
            <a:spLocks noGrp="1"/>
          </p:cNvSpPr>
          <p:nvPr>
            <p:ph type="sldNum" sz="quarter" idx="12"/>
          </p:nvPr>
        </p:nvSpPr>
        <p:spPr/>
        <p:txBody>
          <a:bodyPr/>
          <a:lstStyle/>
          <a:p>
            <a:fld id="{E997B50D-D472-4742-97FE-CAB2955568EF}" type="slidenum">
              <a:rPr lang="lv-LV" smtClean="0"/>
              <a:t>‹#›</a:t>
            </a:fld>
            <a:endParaRPr lang="lv-LV"/>
          </a:p>
        </p:txBody>
      </p:sp>
    </p:spTree>
    <p:extLst>
      <p:ext uri="{BB962C8B-B14F-4D97-AF65-F5344CB8AC3E}">
        <p14:creationId xmlns:p14="http://schemas.microsoft.com/office/powerpoint/2010/main" val="41665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xmlns="" id="{1A237E51-B858-4713-80CF-76D67E52FA5A}"/>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xmlns="" id="{07B4A2A5-302C-4364-987D-F1228AC2E04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F1EB3FD7-0DAE-4884-91AB-2A886A90B2F2}"/>
              </a:ext>
            </a:extLst>
          </p:cNvPr>
          <p:cNvSpPr>
            <a:spLocks noGrp="1"/>
          </p:cNvSpPr>
          <p:nvPr>
            <p:ph type="dt" sz="half" idx="10"/>
          </p:nvPr>
        </p:nvSpPr>
        <p:spPr/>
        <p:txBody>
          <a:bodyPr/>
          <a:lstStyle/>
          <a:p>
            <a:fld id="{5A1C8C55-61D3-492A-888D-CA4D628B0A6B}" type="datetimeFigureOut">
              <a:rPr lang="lv-LV" smtClean="0"/>
              <a:t>29.03.2021</a:t>
            </a:fld>
            <a:endParaRPr lang="lv-LV"/>
          </a:p>
        </p:txBody>
      </p:sp>
      <p:sp>
        <p:nvSpPr>
          <p:cNvPr id="5" name="Kājenes vietturis 4">
            <a:extLst>
              <a:ext uri="{FF2B5EF4-FFF2-40B4-BE49-F238E27FC236}">
                <a16:creationId xmlns:a16="http://schemas.microsoft.com/office/drawing/2014/main" xmlns="" id="{D8D0B90A-861C-459A-A233-988221E7FAF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5BE978C2-235B-4E31-A471-1E894E1A36FF}"/>
              </a:ext>
            </a:extLst>
          </p:cNvPr>
          <p:cNvSpPr>
            <a:spLocks noGrp="1"/>
          </p:cNvSpPr>
          <p:nvPr>
            <p:ph type="sldNum" sz="quarter" idx="12"/>
          </p:nvPr>
        </p:nvSpPr>
        <p:spPr/>
        <p:txBody>
          <a:bodyPr/>
          <a:lstStyle/>
          <a:p>
            <a:fld id="{E997B50D-D472-4742-97FE-CAB2955568EF}" type="slidenum">
              <a:rPr lang="lv-LV" smtClean="0"/>
              <a:t>‹#›</a:t>
            </a:fld>
            <a:endParaRPr lang="lv-LV"/>
          </a:p>
        </p:txBody>
      </p:sp>
    </p:spTree>
    <p:extLst>
      <p:ext uri="{BB962C8B-B14F-4D97-AF65-F5344CB8AC3E}">
        <p14:creationId xmlns:p14="http://schemas.microsoft.com/office/powerpoint/2010/main" val="414633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7EB81B2F-3B28-4EEE-BA47-B7CB39746786}"/>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BAB688F2-75DB-4A88-98FA-02DBC0C074FC}"/>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05803ECE-3DDC-4A97-8DCC-41BC1BD4FF28}"/>
              </a:ext>
            </a:extLst>
          </p:cNvPr>
          <p:cNvSpPr>
            <a:spLocks noGrp="1"/>
          </p:cNvSpPr>
          <p:nvPr>
            <p:ph type="dt" sz="half" idx="10"/>
          </p:nvPr>
        </p:nvSpPr>
        <p:spPr/>
        <p:txBody>
          <a:bodyPr/>
          <a:lstStyle/>
          <a:p>
            <a:fld id="{5A1C8C55-61D3-492A-888D-CA4D628B0A6B}" type="datetimeFigureOut">
              <a:rPr lang="lv-LV" smtClean="0"/>
              <a:t>29.03.2021</a:t>
            </a:fld>
            <a:endParaRPr lang="lv-LV"/>
          </a:p>
        </p:txBody>
      </p:sp>
      <p:sp>
        <p:nvSpPr>
          <p:cNvPr id="5" name="Kājenes vietturis 4">
            <a:extLst>
              <a:ext uri="{FF2B5EF4-FFF2-40B4-BE49-F238E27FC236}">
                <a16:creationId xmlns:a16="http://schemas.microsoft.com/office/drawing/2014/main" xmlns="" id="{8FFADE21-1D7F-4FC2-B128-8C3EFEABDC5F}"/>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A88F1CDC-91DF-4900-BCF4-BC70E06FE5C5}"/>
              </a:ext>
            </a:extLst>
          </p:cNvPr>
          <p:cNvSpPr>
            <a:spLocks noGrp="1"/>
          </p:cNvSpPr>
          <p:nvPr>
            <p:ph type="sldNum" sz="quarter" idx="12"/>
          </p:nvPr>
        </p:nvSpPr>
        <p:spPr/>
        <p:txBody>
          <a:bodyPr/>
          <a:lstStyle/>
          <a:p>
            <a:fld id="{E997B50D-D472-4742-97FE-CAB2955568EF}" type="slidenum">
              <a:rPr lang="lv-LV" smtClean="0"/>
              <a:t>‹#›</a:t>
            </a:fld>
            <a:endParaRPr lang="lv-LV"/>
          </a:p>
        </p:txBody>
      </p:sp>
    </p:spTree>
    <p:extLst>
      <p:ext uri="{BB962C8B-B14F-4D97-AF65-F5344CB8AC3E}">
        <p14:creationId xmlns:p14="http://schemas.microsoft.com/office/powerpoint/2010/main" val="322560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13A2972-FDF2-4A53-B074-E92E58FC830F}"/>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xmlns="" id="{23EE7C2B-F537-4101-82F5-7599B5853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xmlns="" id="{B6F63621-48D7-4DE7-91B5-528AEE711E26}"/>
              </a:ext>
            </a:extLst>
          </p:cNvPr>
          <p:cNvSpPr>
            <a:spLocks noGrp="1"/>
          </p:cNvSpPr>
          <p:nvPr>
            <p:ph type="dt" sz="half" idx="10"/>
          </p:nvPr>
        </p:nvSpPr>
        <p:spPr/>
        <p:txBody>
          <a:bodyPr/>
          <a:lstStyle/>
          <a:p>
            <a:fld id="{5A1C8C55-61D3-492A-888D-CA4D628B0A6B}" type="datetimeFigureOut">
              <a:rPr lang="lv-LV" smtClean="0"/>
              <a:t>29.03.2021</a:t>
            </a:fld>
            <a:endParaRPr lang="lv-LV"/>
          </a:p>
        </p:txBody>
      </p:sp>
      <p:sp>
        <p:nvSpPr>
          <p:cNvPr id="5" name="Kājenes vietturis 4">
            <a:extLst>
              <a:ext uri="{FF2B5EF4-FFF2-40B4-BE49-F238E27FC236}">
                <a16:creationId xmlns:a16="http://schemas.microsoft.com/office/drawing/2014/main" xmlns="" id="{E6A8B02A-E639-4108-9E4B-9A3A1860628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6AE6C95D-7472-4BC6-97A7-0A8AE5B57B00}"/>
              </a:ext>
            </a:extLst>
          </p:cNvPr>
          <p:cNvSpPr>
            <a:spLocks noGrp="1"/>
          </p:cNvSpPr>
          <p:nvPr>
            <p:ph type="sldNum" sz="quarter" idx="12"/>
          </p:nvPr>
        </p:nvSpPr>
        <p:spPr/>
        <p:txBody>
          <a:bodyPr/>
          <a:lstStyle/>
          <a:p>
            <a:fld id="{E997B50D-D472-4742-97FE-CAB2955568EF}" type="slidenum">
              <a:rPr lang="lv-LV" smtClean="0"/>
              <a:t>‹#›</a:t>
            </a:fld>
            <a:endParaRPr lang="lv-LV"/>
          </a:p>
        </p:txBody>
      </p:sp>
    </p:spTree>
    <p:extLst>
      <p:ext uri="{BB962C8B-B14F-4D97-AF65-F5344CB8AC3E}">
        <p14:creationId xmlns:p14="http://schemas.microsoft.com/office/powerpoint/2010/main" val="12904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822A3C0-7EC6-4DB9-8497-C4DABE1CC002}"/>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D34D4027-87C6-4A7F-B8A7-1CE235D30ABF}"/>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xmlns="" id="{6A599FFB-325D-412C-8931-C9BB6B452CF7}"/>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xmlns="" id="{36F1BA8A-37F4-4355-999C-46926BE2DC95}"/>
              </a:ext>
            </a:extLst>
          </p:cNvPr>
          <p:cNvSpPr>
            <a:spLocks noGrp="1"/>
          </p:cNvSpPr>
          <p:nvPr>
            <p:ph type="dt" sz="half" idx="10"/>
          </p:nvPr>
        </p:nvSpPr>
        <p:spPr/>
        <p:txBody>
          <a:bodyPr/>
          <a:lstStyle/>
          <a:p>
            <a:fld id="{5A1C8C55-61D3-492A-888D-CA4D628B0A6B}" type="datetimeFigureOut">
              <a:rPr lang="lv-LV" smtClean="0"/>
              <a:t>29.03.2021</a:t>
            </a:fld>
            <a:endParaRPr lang="lv-LV"/>
          </a:p>
        </p:txBody>
      </p:sp>
      <p:sp>
        <p:nvSpPr>
          <p:cNvPr id="6" name="Kājenes vietturis 5">
            <a:extLst>
              <a:ext uri="{FF2B5EF4-FFF2-40B4-BE49-F238E27FC236}">
                <a16:creationId xmlns:a16="http://schemas.microsoft.com/office/drawing/2014/main" xmlns="" id="{C35757F1-237A-4B02-A9D7-1D94F822C635}"/>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FF5E3311-C244-4DC1-9C69-C8F68A6369DE}"/>
              </a:ext>
            </a:extLst>
          </p:cNvPr>
          <p:cNvSpPr>
            <a:spLocks noGrp="1"/>
          </p:cNvSpPr>
          <p:nvPr>
            <p:ph type="sldNum" sz="quarter" idx="12"/>
          </p:nvPr>
        </p:nvSpPr>
        <p:spPr/>
        <p:txBody>
          <a:bodyPr/>
          <a:lstStyle/>
          <a:p>
            <a:fld id="{E997B50D-D472-4742-97FE-CAB2955568EF}" type="slidenum">
              <a:rPr lang="lv-LV" smtClean="0"/>
              <a:t>‹#›</a:t>
            </a:fld>
            <a:endParaRPr lang="lv-LV"/>
          </a:p>
        </p:txBody>
      </p:sp>
    </p:spTree>
    <p:extLst>
      <p:ext uri="{BB962C8B-B14F-4D97-AF65-F5344CB8AC3E}">
        <p14:creationId xmlns:p14="http://schemas.microsoft.com/office/powerpoint/2010/main" val="348135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3EF0CDE-AC28-496B-84D7-9EDD18FEA987}"/>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xmlns="" id="{3E7E57EE-F3DC-4038-B4BB-10C2B61B9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xmlns="" id="{3B8ABBB9-AF3C-4F10-BBD8-18044BC832E9}"/>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xmlns="" id="{2AD35EF6-2160-4E5C-827B-50C1A7D60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xmlns="" id="{300828F1-70B0-4F87-BEC5-0A3304E160E7}"/>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xmlns="" id="{E16E1D79-45D1-41B4-976E-8DAE889696C3}"/>
              </a:ext>
            </a:extLst>
          </p:cNvPr>
          <p:cNvSpPr>
            <a:spLocks noGrp="1"/>
          </p:cNvSpPr>
          <p:nvPr>
            <p:ph type="dt" sz="half" idx="10"/>
          </p:nvPr>
        </p:nvSpPr>
        <p:spPr/>
        <p:txBody>
          <a:bodyPr/>
          <a:lstStyle/>
          <a:p>
            <a:fld id="{5A1C8C55-61D3-492A-888D-CA4D628B0A6B}" type="datetimeFigureOut">
              <a:rPr lang="lv-LV" smtClean="0"/>
              <a:t>29.03.2021</a:t>
            </a:fld>
            <a:endParaRPr lang="lv-LV"/>
          </a:p>
        </p:txBody>
      </p:sp>
      <p:sp>
        <p:nvSpPr>
          <p:cNvPr id="8" name="Kājenes vietturis 7">
            <a:extLst>
              <a:ext uri="{FF2B5EF4-FFF2-40B4-BE49-F238E27FC236}">
                <a16:creationId xmlns:a16="http://schemas.microsoft.com/office/drawing/2014/main" xmlns="" id="{BD900228-44CA-495F-8456-65EF0754F8D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xmlns="" id="{878319A6-4C47-4FD8-BF75-D36E5D7222CD}"/>
              </a:ext>
            </a:extLst>
          </p:cNvPr>
          <p:cNvSpPr>
            <a:spLocks noGrp="1"/>
          </p:cNvSpPr>
          <p:nvPr>
            <p:ph type="sldNum" sz="quarter" idx="12"/>
          </p:nvPr>
        </p:nvSpPr>
        <p:spPr/>
        <p:txBody>
          <a:bodyPr/>
          <a:lstStyle/>
          <a:p>
            <a:fld id="{E997B50D-D472-4742-97FE-CAB2955568EF}" type="slidenum">
              <a:rPr lang="lv-LV" smtClean="0"/>
              <a:t>‹#›</a:t>
            </a:fld>
            <a:endParaRPr lang="lv-LV"/>
          </a:p>
        </p:txBody>
      </p:sp>
    </p:spTree>
    <p:extLst>
      <p:ext uri="{BB962C8B-B14F-4D97-AF65-F5344CB8AC3E}">
        <p14:creationId xmlns:p14="http://schemas.microsoft.com/office/powerpoint/2010/main" val="163925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4E948B9-3667-465E-823E-65E3D744729E}"/>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xmlns="" id="{36B0D167-1F9F-4C62-B46C-6EB50C65B82A}"/>
              </a:ext>
            </a:extLst>
          </p:cNvPr>
          <p:cNvSpPr>
            <a:spLocks noGrp="1"/>
          </p:cNvSpPr>
          <p:nvPr>
            <p:ph type="dt" sz="half" idx="10"/>
          </p:nvPr>
        </p:nvSpPr>
        <p:spPr/>
        <p:txBody>
          <a:bodyPr/>
          <a:lstStyle/>
          <a:p>
            <a:fld id="{5A1C8C55-61D3-492A-888D-CA4D628B0A6B}" type="datetimeFigureOut">
              <a:rPr lang="lv-LV" smtClean="0"/>
              <a:t>29.03.2021</a:t>
            </a:fld>
            <a:endParaRPr lang="lv-LV"/>
          </a:p>
        </p:txBody>
      </p:sp>
      <p:sp>
        <p:nvSpPr>
          <p:cNvPr id="4" name="Kājenes vietturis 3">
            <a:extLst>
              <a:ext uri="{FF2B5EF4-FFF2-40B4-BE49-F238E27FC236}">
                <a16:creationId xmlns:a16="http://schemas.microsoft.com/office/drawing/2014/main" xmlns="" id="{C7960CE6-60A0-449F-B78F-6C807DE784DB}"/>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xmlns="" id="{0F3A6140-7915-4976-99EA-4BAFAA3F839F}"/>
              </a:ext>
            </a:extLst>
          </p:cNvPr>
          <p:cNvSpPr>
            <a:spLocks noGrp="1"/>
          </p:cNvSpPr>
          <p:nvPr>
            <p:ph type="sldNum" sz="quarter" idx="12"/>
          </p:nvPr>
        </p:nvSpPr>
        <p:spPr/>
        <p:txBody>
          <a:bodyPr/>
          <a:lstStyle/>
          <a:p>
            <a:fld id="{E997B50D-D472-4742-97FE-CAB2955568EF}" type="slidenum">
              <a:rPr lang="lv-LV" smtClean="0"/>
              <a:t>‹#›</a:t>
            </a:fld>
            <a:endParaRPr lang="lv-LV"/>
          </a:p>
        </p:txBody>
      </p:sp>
    </p:spTree>
    <p:extLst>
      <p:ext uri="{BB962C8B-B14F-4D97-AF65-F5344CB8AC3E}">
        <p14:creationId xmlns:p14="http://schemas.microsoft.com/office/powerpoint/2010/main" val="350910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xmlns="" id="{276A7CEF-96CE-4991-A515-7011AC09FF18}"/>
              </a:ext>
            </a:extLst>
          </p:cNvPr>
          <p:cNvSpPr>
            <a:spLocks noGrp="1"/>
          </p:cNvSpPr>
          <p:nvPr>
            <p:ph type="dt" sz="half" idx="10"/>
          </p:nvPr>
        </p:nvSpPr>
        <p:spPr/>
        <p:txBody>
          <a:bodyPr/>
          <a:lstStyle/>
          <a:p>
            <a:fld id="{5A1C8C55-61D3-492A-888D-CA4D628B0A6B}" type="datetimeFigureOut">
              <a:rPr lang="lv-LV" smtClean="0"/>
              <a:t>29.03.2021</a:t>
            </a:fld>
            <a:endParaRPr lang="lv-LV"/>
          </a:p>
        </p:txBody>
      </p:sp>
      <p:sp>
        <p:nvSpPr>
          <p:cNvPr id="3" name="Kājenes vietturis 2">
            <a:extLst>
              <a:ext uri="{FF2B5EF4-FFF2-40B4-BE49-F238E27FC236}">
                <a16:creationId xmlns:a16="http://schemas.microsoft.com/office/drawing/2014/main" xmlns="" id="{35F785AE-0F71-407F-986C-B701F7A24226}"/>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xmlns="" id="{D2B0F280-A54E-47D3-9FB8-15E3BCD79DA5}"/>
              </a:ext>
            </a:extLst>
          </p:cNvPr>
          <p:cNvSpPr>
            <a:spLocks noGrp="1"/>
          </p:cNvSpPr>
          <p:nvPr>
            <p:ph type="sldNum" sz="quarter" idx="12"/>
          </p:nvPr>
        </p:nvSpPr>
        <p:spPr/>
        <p:txBody>
          <a:bodyPr/>
          <a:lstStyle/>
          <a:p>
            <a:fld id="{E997B50D-D472-4742-97FE-CAB2955568EF}" type="slidenum">
              <a:rPr lang="lv-LV" smtClean="0"/>
              <a:t>‹#›</a:t>
            </a:fld>
            <a:endParaRPr lang="lv-LV"/>
          </a:p>
        </p:txBody>
      </p:sp>
    </p:spTree>
    <p:extLst>
      <p:ext uri="{BB962C8B-B14F-4D97-AF65-F5344CB8AC3E}">
        <p14:creationId xmlns:p14="http://schemas.microsoft.com/office/powerpoint/2010/main" val="236686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9215981-8758-49D7-95EE-376064AB460A}"/>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xmlns="" id="{25586E43-C471-4EBA-A7C6-989678B2C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xmlns="" id="{747BE026-1196-4A73-AABC-9DFD5A59C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2CF00A89-7142-4870-975D-86294A71EE74}"/>
              </a:ext>
            </a:extLst>
          </p:cNvPr>
          <p:cNvSpPr>
            <a:spLocks noGrp="1"/>
          </p:cNvSpPr>
          <p:nvPr>
            <p:ph type="dt" sz="half" idx="10"/>
          </p:nvPr>
        </p:nvSpPr>
        <p:spPr/>
        <p:txBody>
          <a:bodyPr/>
          <a:lstStyle/>
          <a:p>
            <a:fld id="{5A1C8C55-61D3-492A-888D-CA4D628B0A6B}" type="datetimeFigureOut">
              <a:rPr lang="lv-LV" smtClean="0"/>
              <a:t>29.03.2021</a:t>
            </a:fld>
            <a:endParaRPr lang="lv-LV"/>
          </a:p>
        </p:txBody>
      </p:sp>
      <p:sp>
        <p:nvSpPr>
          <p:cNvPr id="6" name="Kājenes vietturis 5">
            <a:extLst>
              <a:ext uri="{FF2B5EF4-FFF2-40B4-BE49-F238E27FC236}">
                <a16:creationId xmlns:a16="http://schemas.microsoft.com/office/drawing/2014/main" xmlns="" id="{2EA5C7D3-2B54-49E0-B4A8-562B24C949E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CF0A150F-1F07-498E-BAFE-3EA7E05DDF07}"/>
              </a:ext>
            </a:extLst>
          </p:cNvPr>
          <p:cNvSpPr>
            <a:spLocks noGrp="1"/>
          </p:cNvSpPr>
          <p:nvPr>
            <p:ph type="sldNum" sz="quarter" idx="12"/>
          </p:nvPr>
        </p:nvSpPr>
        <p:spPr/>
        <p:txBody>
          <a:bodyPr/>
          <a:lstStyle/>
          <a:p>
            <a:fld id="{E997B50D-D472-4742-97FE-CAB2955568EF}" type="slidenum">
              <a:rPr lang="lv-LV" smtClean="0"/>
              <a:t>‹#›</a:t>
            </a:fld>
            <a:endParaRPr lang="lv-LV"/>
          </a:p>
        </p:txBody>
      </p:sp>
    </p:spTree>
    <p:extLst>
      <p:ext uri="{BB962C8B-B14F-4D97-AF65-F5344CB8AC3E}">
        <p14:creationId xmlns:p14="http://schemas.microsoft.com/office/powerpoint/2010/main" val="178998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CDB83CF4-4A23-4F2A-BAA9-2C5E1E77933C}"/>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xmlns="" id="{3D632316-3D5E-4EF3-9325-307EA572B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xmlns="" id="{72C7FDD2-EE88-443B-8034-B604C0CC6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0F5AC524-2962-4697-97BD-9F6DB6C645DD}"/>
              </a:ext>
            </a:extLst>
          </p:cNvPr>
          <p:cNvSpPr>
            <a:spLocks noGrp="1"/>
          </p:cNvSpPr>
          <p:nvPr>
            <p:ph type="dt" sz="half" idx="10"/>
          </p:nvPr>
        </p:nvSpPr>
        <p:spPr/>
        <p:txBody>
          <a:bodyPr/>
          <a:lstStyle/>
          <a:p>
            <a:fld id="{5A1C8C55-61D3-492A-888D-CA4D628B0A6B}" type="datetimeFigureOut">
              <a:rPr lang="lv-LV" smtClean="0"/>
              <a:t>29.03.2021</a:t>
            </a:fld>
            <a:endParaRPr lang="lv-LV"/>
          </a:p>
        </p:txBody>
      </p:sp>
      <p:sp>
        <p:nvSpPr>
          <p:cNvPr id="6" name="Kājenes vietturis 5">
            <a:extLst>
              <a:ext uri="{FF2B5EF4-FFF2-40B4-BE49-F238E27FC236}">
                <a16:creationId xmlns:a16="http://schemas.microsoft.com/office/drawing/2014/main" xmlns="" id="{3A655DFE-B751-47BF-B178-38D3D8C3346A}"/>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2F0E6601-C278-4527-B163-97D5BC5FEE1C}"/>
              </a:ext>
            </a:extLst>
          </p:cNvPr>
          <p:cNvSpPr>
            <a:spLocks noGrp="1"/>
          </p:cNvSpPr>
          <p:nvPr>
            <p:ph type="sldNum" sz="quarter" idx="12"/>
          </p:nvPr>
        </p:nvSpPr>
        <p:spPr/>
        <p:txBody>
          <a:bodyPr/>
          <a:lstStyle/>
          <a:p>
            <a:fld id="{E997B50D-D472-4742-97FE-CAB2955568EF}" type="slidenum">
              <a:rPr lang="lv-LV" smtClean="0"/>
              <a:t>‹#›</a:t>
            </a:fld>
            <a:endParaRPr lang="lv-LV"/>
          </a:p>
        </p:txBody>
      </p:sp>
    </p:spTree>
    <p:extLst>
      <p:ext uri="{BB962C8B-B14F-4D97-AF65-F5344CB8AC3E}">
        <p14:creationId xmlns:p14="http://schemas.microsoft.com/office/powerpoint/2010/main" val="122562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xmlns="" id="{122BAC8F-2A6D-4DB3-97F8-3883903BE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xmlns="" id="{BDA0787A-1883-4F28-B03E-57A8F2AC2F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2100878B-CF31-42B7-9174-62FF1996D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C8C55-61D3-492A-888D-CA4D628B0A6B}" type="datetimeFigureOut">
              <a:rPr lang="lv-LV" smtClean="0"/>
              <a:t>29.03.2021</a:t>
            </a:fld>
            <a:endParaRPr lang="lv-LV"/>
          </a:p>
        </p:txBody>
      </p:sp>
      <p:sp>
        <p:nvSpPr>
          <p:cNvPr id="5" name="Kājenes vietturis 4">
            <a:extLst>
              <a:ext uri="{FF2B5EF4-FFF2-40B4-BE49-F238E27FC236}">
                <a16:creationId xmlns:a16="http://schemas.microsoft.com/office/drawing/2014/main" xmlns="" id="{0F527A6E-72B9-4A0C-8800-5B11B6AD6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xmlns="" id="{117EC445-D000-4EF0-ABFB-AC2E025E4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7B50D-D472-4742-97FE-CAB2955568EF}" type="slidenum">
              <a:rPr lang="lv-LV" smtClean="0"/>
              <a:t>‹#›</a:t>
            </a:fld>
            <a:endParaRPr lang="lv-LV"/>
          </a:p>
        </p:txBody>
      </p:sp>
    </p:spTree>
    <p:extLst>
      <p:ext uri="{BB962C8B-B14F-4D97-AF65-F5344CB8AC3E}">
        <p14:creationId xmlns:p14="http://schemas.microsoft.com/office/powerpoint/2010/main" val="125229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ulbroka-pienenite.l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kumi.lv/ta/id/303371" TargetMode="External"/><Relationship Id="rId2" Type="http://schemas.openxmlformats.org/officeDocument/2006/relationships/hyperlink" Target="https://likumi.lv/ta/id/283735" TargetMode="External"/><Relationship Id="rId1" Type="http://schemas.openxmlformats.org/officeDocument/2006/relationships/slideLayout" Target="../slideLayouts/slideLayout2.xml"/><Relationship Id="rId5" Type="http://schemas.openxmlformats.org/officeDocument/2006/relationships/hyperlink" Target="http://likumi.lv/doc.php?id=252140" TargetMode="External"/><Relationship Id="rId4" Type="http://schemas.openxmlformats.org/officeDocument/2006/relationships/hyperlink" Target="https://likumi.lv/doc.php?id=25216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9">
            <a:extLst>
              <a:ext uri="{FF2B5EF4-FFF2-40B4-BE49-F238E27FC236}">
                <a16:creationId xmlns:a16="http://schemas.microsoft.com/office/drawing/2014/main" xmlns="" id="{5DCB5928-DC7D-4612-9922-441966E156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Freeform: Shape 41">
            <a:extLst>
              <a:ext uri="{FF2B5EF4-FFF2-40B4-BE49-F238E27FC236}">
                <a16:creationId xmlns:a16="http://schemas.microsoft.com/office/drawing/2014/main" xmlns="" id="{682C1161-1736-45EC-99B7-33F3CAE9D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Freeform: Shape 43">
            <a:extLst>
              <a:ext uri="{FF2B5EF4-FFF2-40B4-BE49-F238E27FC236}">
                <a16:creationId xmlns:a16="http://schemas.microsoft.com/office/drawing/2014/main" xmlns="" id="{84D4DDB8-B68F-45B0-9F62-C4279996F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Virsraksts 1">
            <a:extLst>
              <a:ext uri="{FF2B5EF4-FFF2-40B4-BE49-F238E27FC236}">
                <a16:creationId xmlns:a16="http://schemas.microsoft.com/office/drawing/2014/main" xmlns="" id="{B83ACC27-5D48-40EC-9DA9-314C3C09F8C5}"/>
              </a:ext>
            </a:extLst>
          </p:cNvPr>
          <p:cNvSpPr>
            <a:spLocks noGrp="1"/>
          </p:cNvSpPr>
          <p:nvPr>
            <p:ph type="ctrTitle"/>
          </p:nvPr>
        </p:nvSpPr>
        <p:spPr>
          <a:xfrm>
            <a:off x="477981" y="437388"/>
            <a:ext cx="4023360" cy="3889109"/>
          </a:xfrm>
        </p:spPr>
        <p:txBody>
          <a:bodyPr anchor="b">
            <a:normAutofit fontScale="90000"/>
          </a:bodyPr>
          <a:lstStyle/>
          <a:p>
            <a:pPr algn="l"/>
            <a:r>
              <a:rPr lang="lv-LV" sz="3100" dirty="0">
                <a:latin typeface="Times New Roman" panose="02020603050405020304" pitchFamily="18" charset="0"/>
                <a:cs typeface="Times New Roman" panose="02020603050405020304" pitchFamily="18" charset="0"/>
              </a:rPr>
              <a:t>INDIVIDUĀLA PIEEJA KATRAM BĒRNAM - VECĀKU, SKOLOTĀJU UN ATBALSTA SPECIĀLISTU SADARBĪBA PIRMSSKOLĀ</a:t>
            </a:r>
            <a:r>
              <a:rPr lang="lv-LV" sz="3400" dirty="0"/>
              <a:t/>
            </a:r>
            <a:br>
              <a:rPr lang="lv-LV" sz="3400" dirty="0"/>
            </a:br>
            <a:endParaRPr lang="lv-LV" sz="3400" dirty="0"/>
          </a:p>
        </p:txBody>
      </p:sp>
      <p:sp>
        <p:nvSpPr>
          <p:cNvPr id="3" name="Apakšvirsraksts 2">
            <a:extLst>
              <a:ext uri="{FF2B5EF4-FFF2-40B4-BE49-F238E27FC236}">
                <a16:creationId xmlns:a16="http://schemas.microsoft.com/office/drawing/2014/main" xmlns="" id="{655ECA62-CA82-4C7B-87E7-DA7206706D98}"/>
              </a:ext>
            </a:extLst>
          </p:cNvPr>
          <p:cNvSpPr>
            <a:spLocks noGrp="1"/>
          </p:cNvSpPr>
          <p:nvPr>
            <p:ph type="subTitle" idx="1"/>
          </p:nvPr>
        </p:nvSpPr>
        <p:spPr>
          <a:xfrm>
            <a:off x="477981" y="4872922"/>
            <a:ext cx="3770169" cy="796739"/>
          </a:xfrm>
        </p:spPr>
        <p:txBody>
          <a:bodyPr>
            <a:normAutofit/>
          </a:bodyPr>
          <a:lstStyle/>
          <a:p>
            <a:pPr algn="l"/>
            <a:r>
              <a:rPr lang="lv-LV" sz="2000" dirty="0" err="1">
                <a:latin typeface="Times New Roman" panose="02020603050405020304" pitchFamily="18" charset="0"/>
                <a:cs typeface="Times New Roman" panose="02020603050405020304" pitchFamily="18" charset="0"/>
              </a:rPr>
              <a:t>Vebinārs</a:t>
            </a:r>
            <a:r>
              <a:rPr lang="lv-LV" sz="2000" dirty="0">
                <a:latin typeface="Times New Roman" panose="02020603050405020304" pitchFamily="18" charset="0"/>
                <a:cs typeface="Times New Roman" panose="02020603050405020304" pitchFamily="18" charset="0"/>
              </a:rPr>
              <a:t> 25.03.2021.</a:t>
            </a:r>
          </a:p>
        </p:txBody>
      </p:sp>
      <p:sp>
        <p:nvSpPr>
          <p:cNvPr id="46" name="Rectangle 45">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ttēls 3">
            <a:extLst>
              <a:ext uri="{FF2B5EF4-FFF2-40B4-BE49-F238E27FC236}">
                <a16:creationId xmlns:a16="http://schemas.microsoft.com/office/drawing/2014/main" xmlns="" id="{825B3F8C-D4E3-4E29-B1C3-3D75C1F438ED}"/>
              </a:ext>
            </a:extLst>
          </p:cNvPr>
          <p:cNvPicPr>
            <a:picLocks noChangeAspect="1"/>
          </p:cNvPicPr>
          <p:nvPr/>
        </p:nvPicPr>
        <p:blipFill rotWithShape="1">
          <a:blip r:embed="rId2"/>
          <a:srcRect t="15470" b="15452"/>
          <a:stretch/>
        </p:blipFill>
        <p:spPr>
          <a:xfrm>
            <a:off x="5976742" y="1224789"/>
            <a:ext cx="5734229" cy="3947285"/>
          </a:xfrm>
          <a:prstGeom prst="rect">
            <a:avLst/>
          </a:prstGeom>
        </p:spPr>
      </p:pic>
    </p:spTree>
    <p:extLst>
      <p:ext uri="{BB962C8B-B14F-4D97-AF65-F5344CB8AC3E}">
        <p14:creationId xmlns:p14="http://schemas.microsoft.com/office/powerpoint/2010/main" val="365172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04A8AE1-9605-41DC-920F-A4B8E8F23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xmlns="" id="{E93680DF-CE31-4BE8-882B-762F29327EC7}"/>
              </a:ext>
            </a:extLst>
          </p:cNvPr>
          <p:cNvSpPr>
            <a:spLocks noGrp="1"/>
          </p:cNvSpPr>
          <p:nvPr>
            <p:ph idx="1"/>
          </p:nvPr>
        </p:nvSpPr>
        <p:spPr>
          <a:xfrm>
            <a:off x="838200" y="1461360"/>
            <a:ext cx="5743575" cy="5034690"/>
          </a:xfrm>
        </p:spPr>
        <p:txBody>
          <a:bodyPr>
            <a:normAutofit fontScale="92500"/>
          </a:bodyPr>
          <a:lstStyle/>
          <a:p>
            <a:pPr algn="just">
              <a:buFont typeface="Wingdings" panose="05000000000000000000" pitchFamily="2" charset="2"/>
              <a:buChar char="Ø"/>
            </a:pPr>
            <a:r>
              <a:rPr lang="lv-LV" altLang="lv-LV" sz="2400" dirty="0">
                <a:latin typeface="Times New Roman" panose="02020603050405020304" pitchFamily="18" charset="0"/>
                <a:cs typeface="Times New Roman" panose="02020603050405020304" pitchFamily="18" charset="0"/>
              </a:rPr>
              <a:t>uzklausīt vecākus, korekti atbildēt uz visiem interesējošiem jautājumiem; </a:t>
            </a:r>
          </a:p>
          <a:p>
            <a:pPr algn="just">
              <a:buFont typeface="Wingdings" panose="05000000000000000000" pitchFamily="2" charset="2"/>
              <a:buChar char="Ø"/>
            </a:pPr>
            <a:r>
              <a:rPr lang="lv-LV" altLang="lv-LV" sz="2400" dirty="0">
                <a:latin typeface="Times New Roman" panose="02020603050405020304" pitchFamily="18" charset="0"/>
                <a:cs typeface="Times New Roman" panose="02020603050405020304" pitchFamily="18" charset="0"/>
              </a:rPr>
              <a:t>noskaidrot vecāku vēlmes un intereses bērnu izglītošanas jautājumā;</a:t>
            </a:r>
          </a:p>
          <a:p>
            <a:pPr algn="just">
              <a:buFont typeface="Wingdings" panose="05000000000000000000" pitchFamily="2" charset="2"/>
              <a:buChar char="Ø"/>
            </a:pPr>
            <a:r>
              <a:rPr lang="lv-LV" altLang="lv-LV" sz="2400" dirty="0">
                <a:latin typeface="Times New Roman" panose="02020603050405020304" pitchFamily="18" charset="0"/>
                <a:cs typeface="Times New Roman" panose="02020603050405020304" pitchFamily="18" charset="0"/>
              </a:rPr>
              <a:t>individuāli pārrunāt ar vecākiem bērnu attīstības, mācību vai uzvedības grūtības;</a:t>
            </a:r>
          </a:p>
          <a:p>
            <a:pPr algn="just">
              <a:buFont typeface="Wingdings" panose="05000000000000000000" pitchFamily="2" charset="2"/>
              <a:buChar char="Ø"/>
            </a:pPr>
            <a:r>
              <a:rPr lang="lv-LV" altLang="lv-LV" sz="2400" dirty="0">
                <a:latin typeface="Times New Roman" panose="02020603050405020304" pitchFamily="18" charset="0"/>
                <a:cs typeface="Times New Roman" panose="02020603050405020304" pitchFamily="18" charset="0"/>
              </a:rPr>
              <a:t>iesaistīt vecākus lēmumu pieņemšanas procesā;</a:t>
            </a:r>
          </a:p>
          <a:p>
            <a:pPr algn="just">
              <a:buFont typeface="Wingdings" panose="05000000000000000000" pitchFamily="2" charset="2"/>
              <a:buChar char="Ø"/>
            </a:pPr>
            <a:r>
              <a:rPr lang="lv-LV" altLang="lv-LV" sz="2400" dirty="0">
                <a:latin typeface="Times New Roman" panose="02020603050405020304" pitchFamily="18" charset="0"/>
                <a:cs typeface="Times New Roman" panose="02020603050405020304" pitchFamily="18" charset="0"/>
              </a:rPr>
              <a:t>ieteikt iespējamos problēmas risināšanas veidus, papildus nodarbības, speciālistu konsultācijas;</a:t>
            </a:r>
          </a:p>
          <a:p>
            <a:pPr algn="just">
              <a:buFont typeface="Wingdings" panose="05000000000000000000" pitchFamily="2" charset="2"/>
              <a:buChar char="Ø"/>
            </a:pPr>
            <a:r>
              <a:rPr lang="lv-LV" altLang="lv-LV" sz="2400" dirty="0">
                <a:latin typeface="Times New Roman" panose="02020603050405020304" pitchFamily="18" charset="0"/>
                <a:cs typeface="Times New Roman" panose="02020603050405020304" pitchFamily="18" charset="0"/>
              </a:rPr>
              <a:t>vienoties par risinājumu, kā vecāki atbalstīs bērnu mācību procesā, kādi būs vecāku pienākumi un atbildība, kāds būs turpmākais saziņas veids.</a:t>
            </a:r>
          </a:p>
          <a:p>
            <a:pPr marL="0" indent="0">
              <a:buNone/>
            </a:pPr>
            <a:endParaRPr lang="lv-LV" sz="1800" dirty="0"/>
          </a:p>
        </p:txBody>
      </p:sp>
      <p:sp>
        <p:nvSpPr>
          <p:cNvPr id="12" name="Oval 11">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Virsraksts 1">
            <a:extLst>
              <a:ext uri="{FF2B5EF4-FFF2-40B4-BE49-F238E27FC236}">
                <a16:creationId xmlns:a16="http://schemas.microsoft.com/office/drawing/2014/main" xmlns="" id="{311934FE-1243-414B-B5DE-37BB71E6D002}"/>
              </a:ext>
            </a:extLst>
          </p:cNvPr>
          <p:cNvSpPr>
            <a:spLocks noGrp="1"/>
          </p:cNvSpPr>
          <p:nvPr>
            <p:ph type="title"/>
          </p:nvPr>
        </p:nvSpPr>
        <p:spPr>
          <a:xfrm>
            <a:off x="7474281" y="1396686"/>
            <a:ext cx="3240506" cy="4064628"/>
          </a:xfrm>
        </p:spPr>
        <p:txBody>
          <a:bodyPr>
            <a:normAutofit/>
          </a:bodyPr>
          <a:lstStyle/>
          <a:p>
            <a:pPr algn="ctr"/>
            <a:r>
              <a:rPr lang="lv-LV" altLang="lv-LV" dirty="0">
                <a:solidFill>
                  <a:srgbClr val="FFFFFF"/>
                </a:solidFill>
                <a:latin typeface="Times New Roman" panose="02020603050405020304" pitchFamily="18" charset="0"/>
                <a:cs typeface="Times New Roman" panose="02020603050405020304" pitchFamily="18" charset="0"/>
              </a:rPr>
              <a:t>Nosacījumi veiksmīgai sadarbībai ar vecākiem</a:t>
            </a:r>
            <a:endParaRPr lang="lv-LV" dirty="0">
              <a:solidFill>
                <a:srgbClr val="FFFFFF"/>
              </a:solidFill>
            </a:endParaRPr>
          </a:p>
        </p:txBody>
      </p:sp>
    </p:spTree>
    <p:extLst>
      <p:ext uri="{BB962C8B-B14F-4D97-AF65-F5344CB8AC3E}">
        <p14:creationId xmlns:p14="http://schemas.microsoft.com/office/powerpoint/2010/main" val="131518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Virsraksts 1">
            <a:extLst>
              <a:ext uri="{FF2B5EF4-FFF2-40B4-BE49-F238E27FC236}">
                <a16:creationId xmlns:a16="http://schemas.microsoft.com/office/drawing/2014/main" xmlns="" id="{5BE3362F-E5D5-4C1B-A1CD-8ACC7CF1845C}"/>
              </a:ext>
            </a:extLst>
          </p:cNvPr>
          <p:cNvSpPr>
            <a:spLocks noGrp="1"/>
          </p:cNvSpPr>
          <p:nvPr>
            <p:ph type="title"/>
          </p:nvPr>
        </p:nvSpPr>
        <p:spPr>
          <a:xfrm>
            <a:off x="838200" y="365125"/>
            <a:ext cx="10427563" cy="984281"/>
          </a:xfrm>
        </p:spPr>
        <p:txBody>
          <a:bodyPr>
            <a:normAutofit/>
          </a:bodyPr>
          <a:lstStyle/>
          <a:p>
            <a:r>
              <a:rPr lang="lv-LV" altLang="lv-LV" dirty="0">
                <a:latin typeface="Times New Roman" panose="02020603050405020304" pitchFamily="18" charset="0"/>
                <a:cs typeface="Times New Roman" panose="02020603050405020304" pitchFamily="18" charset="0"/>
              </a:rPr>
              <a:t>Atbalsta komandas darbības mērķa grupas:</a:t>
            </a:r>
            <a:endParaRPr lang="lv-LV"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xmlns="" id="{4240D9B4-F83D-4A1A-A145-B44D748148BE}"/>
              </a:ext>
            </a:extLst>
          </p:cNvPr>
          <p:cNvSpPr>
            <a:spLocks noGrp="1"/>
          </p:cNvSpPr>
          <p:nvPr>
            <p:ph idx="1"/>
          </p:nvPr>
        </p:nvSpPr>
        <p:spPr>
          <a:xfrm>
            <a:off x="838200" y="1473693"/>
            <a:ext cx="10515600" cy="4208016"/>
          </a:xfrm>
        </p:spPr>
        <p:txBody>
          <a:bodyPr>
            <a:normAutofit lnSpcReduction="10000"/>
          </a:bodyPr>
          <a:lstStyle/>
          <a:p>
            <a:pPr indent="-182880" fontAlgn="auto">
              <a:spcAft>
                <a:spcPts val="0"/>
              </a:spcAft>
              <a:buFont typeface="Wingdings" panose="05000000000000000000" pitchFamily="2" charset="2"/>
              <a:buChar char="Ø"/>
              <a:defRPr/>
            </a:pPr>
            <a:r>
              <a:rPr lang="lv-LV" dirty="0">
                <a:latin typeface="Times New Roman" panose="02020603050405020304" pitchFamily="18" charset="0"/>
                <a:cs typeface="Times New Roman" panose="02020603050405020304" pitchFamily="18" charset="0"/>
              </a:rPr>
              <a:t>bērni ar speciālām vajadzībām;</a:t>
            </a:r>
          </a:p>
          <a:p>
            <a:pPr indent="-182880" fontAlgn="auto">
              <a:spcAft>
                <a:spcPts val="0"/>
              </a:spcAft>
              <a:buFont typeface="Wingdings" panose="05000000000000000000" pitchFamily="2" charset="2"/>
              <a:buChar char="Ø"/>
              <a:defRPr/>
            </a:pPr>
            <a:r>
              <a:rPr lang="lv-LV" dirty="0">
                <a:latin typeface="Times New Roman" panose="02020603050405020304" pitchFamily="18" charset="0"/>
                <a:cs typeface="Times New Roman" panose="02020603050405020304" pitchFamily="18" charset="0"/>
              </a:rPr>
              <a:t>bērni, kuriem pedagogs konstatējis atbalsta pasākumu nepieciešamību;</a:t>
            </a:r>
          </a:p>
          <a:p>
            <a:pPr indent="-182880" fontAlgn="auto">
              <a:spcAft>
                <a:spcPts val="0"/>
              </a:spcAft>
              <a:buFont typeface="Wingdings" panose="05000000000000000000" pitchFamily="2" charset="2"/>
              <a:buChar char="Ø"/>
              <a:defRPr/>
            </a:pPr>
            <a:r>
              <a:rPr lang="lv-LV" dirty="0">
                <a:latin typeface="Times New Roman" panose="02020603050405020304" pitchFamily="18" charset="0"/>
                <a:cs typeface="Times New Roman" panose="02020603050405020304" pitchFamily="18" charset="0"/>
              </a:rPr>
              <a:t>bērni, kuri neattaisnoti kavē pirmsskolas iestādi;</a:t>
            </a:r>
          </a:p>
          <a:p>
            <a:pPr indent="-182880" fontAlgn="auto">
              <a:spcAft>
                <a:spcPts val="0"/>
              </a:spcAft>
              <a:buFont typeface="Wingdings" panose="05000000000000000000" pitchFamily="2" charset="2"/>
              <a:buChar char="Ø"/>
              <a:defRPr/>
            </a:pPr>
            <a:r>
              <a:rPr lang="lv-LV" dirty="0">
                <a:latin typeface="Times New Roman" panose="02020603050405020304" pitchFamily="18" charset="0"/>
                <a:cs typeface="Times New Roman" panose="02020603050405020304" pitchFamily="18" charset="0"/>
              </a:rPr>
              <a:t>bērni, kuriem ir adaptācijas grūtības iestādē/grupā;</a:t>
            </a:r>
          </a:p>
          <a:p>
            <a:pPr indent="-182880" fontAlgn="auto">
              <a:spcAft>
                <a:spcPts val="0"/>
              </a:spcAft>
              <a:buFont typeface="Wingdings" panose="05000000000000000000" pitchFamily="2" charset="2"/>
              <a:buChar char="Ø"/>
              <a:defRPr/>
            </a:pPr>
            <a:r>
              <a:rPr lang="lv-LV" dirty="0">
                <a:latin typeface="Times New Roman" panose="02020603050405020304" pitchFamily="18" charset="0"/>
                <a:cs typeface="Times New Roman" panose="02020603050405020304" pitchFamily="18" charset="0"/>
              </a:rPr>
              <a:t>bērni, kuru vecāki ir lūguši palīdzību kādam no atbalsta komandas speciālistiem;</a:t>
            </a:r>
          </a:p>
          <a:p>
            <a:pPr indent="-182880" fontAlgn="auto">
              <a:spcAft>
                <a:spcPts val="0"/>
              </a:spcAft>
              <a:buFont typeface="Wingdings" panose="05000000000000000000" pitchFamily="2" charset="2"/>
              <a:buChar char="Ø"/>
              <a:defRPr/>
            </a:pPr>
            <a:r>
              <a:rPr lang="lv-LV" dirty="0">
                <a:latin typeface="Times New Roman" panose="02020603050405020304" pitchFamily="18" charset="0"/>
                <a:cs typeface="Times New Roman" panose="02020603050405020304" pitchFamily="18" charset="0"/>
              </a:rPr>
              <a:t>bērni, kuri cietuši no vardarbības.</a:t>
            </a:r>
          </a:p>
          <a:p>
            <a:pPr marL="45720" indent="0" fontAlgn="auto">
              <a:spcAft>
                <a:spcPts val="0"/>
              </a:spcAft>
              <a:buFont typeface="Corbel" panose="020B0503020204020204" pitchFamily="34" charset="0"/>
              <a:buNone/>
              <a:defRPr/>
            </a:pPr>
            <a:r>
              <a:rPr lang="lv-LV" sz="2400" dirty="0">
                <a:latin typeface="Times New Roman" panose="02020603050405020304" pitchFamily="18" charset="0"/>
                <a:cs typeface="Times New Roman" panose="02020603050405020304" pitchFamily="18" charset="0"/>
              </a:rPr>
              <a:t>*Mērķa grupas var būt arī savstarpēji saistītas. </a:t>
            </a:r>
          </a:p>
          <a:p>
            <a:pPr marL="0" indent="0">
              <a:buNone/>
            </a:pPr>
            <a:endParaRPr lang="lv-LV" dirty="0"/>
          </a:p>
        </p:txBody>
      </p:sp>
    </p:spTree>
    <p:extLst>
      <p:ext uri="{BB962C8B-B14F-4D97-AF65-F5344CB8AC3E}">
        <p14:creationId xmlns:p14="http://schemas.microsoft.com/office/powerpoint/2010/main" val="347729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C11E66A1-4676-4125-9335-D95530703DFB}"/>
              </a:ext>
            </a:extLst>
          </p:cNvPr>
          <p:cNvSpPr>
            <a:spLocks noGrp="1"/>
          </p:cNvSpPr>
          <p:nvPr>
            <p:ph type="title"/>
          </p:nvPr>
        </p:nvSpPr>
        <p:spPr>
          <a:xfrm>
            <a:off x="1171074" y="1396686"/>
            <a:ext cx="3240506" cy="4064628"/>
          </a:xfrm>
        </p:spPr>
        <p:txBody>
          <a:bodyPr>
            <a:normAutofit/>
          </a:bodyPr>
          <a:lstStyle/>
          <a:p>
            <a:pPr algn="ctr"/>
            <a:r>
              <a:rPr lang="lv-LV" sz="3700" dirty="0">
                <a:solidFill>
                  <a:srgbClr val="FFFFFF"/>
                </a:solidFill>
                <a:latin typeface="Times New Roman" panose="02020603050405020304" pitchFamily="18" charset="0"/>
                <a:cs typeface="Times New Roman" panose="02020603050405020304" pitchFamily="18" charset="0"/>
              </a:rPr>
              <a:t>Attīstības izvērtējuma nepieciešamība 2-3 gadus veciem bērniem</a:t>
            </a:r>
          </a:p>
        </p:txBody>
      </p:sp>
      <p:sp>
        <p:nvSpPr>
          <p:cNvPr id="17" name="Arc 16">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atura vietturis 7">
            <a:extLst>
              <a:ext uri="{FF2B5EF4-FFF2-40B4-BE49-F238E27FC236}">
                <a16:creationId xmlns:a16="http://schemas.microsoft.com/office/drawing/2014/main" xmlns="" id="{D002BB83-44A2-4109-B9F8-CC8ABF1E3509}"/>
              </a:ext>
            </a:extLst>
          </p:cNvPr>
          <p:cNvSpPr>
            <a:spLocks noGrp="1"/>
          </p:cNvSpPr>
          <p:nvPr>
            <p:ph idx="1"/>
          </p:nvPr>
        </p:nvSpPr>
        <p:spPr>
          <a:xfrm>
            <a:off x="5529986" y="1296140"/>
            <a:ext cx="5751966" cy="5060271"/>
          </a:xfrm>
        </p:spPr>
        <p:txBody>
          <a:bodyPr>
            <a:normAutofit/>
          </a:bodyPr>
          <a:lstStyle/>
          <a:p>
            <a:pPr marL="0" indent="0">
              <a:buNone/>
            </a:pPr>
            <a:r>
              <a:rPr lang="lv-LV" dirty="0">
                <a:latin typeface="Times New Roman" panose="02020603050405020304" pitchFamily="18" charset="0"/>
                <a:cs typeface="Times New Roman" panose="02020603050405020304" pitchFamily="18" charset="0"/>
              </a:rPr>
              <a:t>Pamatojoties uz vecāku un skolotāju novērojumiem:</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valodas vai citi attīstības traucējumi;</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 uzvedības un emociju regulācijas grūtības;</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adaptācijas grūtības pirmsskolā.</a:t>
            </a:r>
          </a:p>
          <a:p>
            <a:pPr>
              <a:buFont typeface="Wingdings" panose="05000000000000000000" pitchFamily="2" charset="2"/>
              <a:buChar char="Ø"/>
            </a:pPr>
            <a:endParaRPr lang="lv-LV" dirty="0">
              <a:latin typeface="Times New Roman" panose="02020603050405020304" pitchFamily="18" charset="0"/>
              <a:cs typeface="Times New Roman" panose="02020603050405020304" pitchFamily="18" charset="0"/>
            </a:endParaRPr>
          </a:p>
          <a:p>
            <a:pPr marL="0" indent="0">
              <a:buNone/>
            </a:pPr>
            <a:endParaRPr lang="lv-LV" dirty="0"/>
          </a:p>
          <a:p>
            <a:pPr marL="0" indent="0" algn="ctr">
              <a:buNone/>
            </a:pPr>
            <a:endParaRPr lang="lv-LV" dirty="0"/>
          </a:p>
          <a:p>
            <a:pPr marL="0" indent="0" algn="ctr">
              <a:buNone/>
            </a:pPr>
            <a:r>
              <a:rPr lang="lv-LV" dirty="0">
                <a:latin typeface="Times New Roman" panose="02020603050405020304" pitchFamily="18" charset="0"/>
                <a:cs typeface="Times New Roman" panose="02020603050405020304" pitchFamily="18" charset="0"/>
              </a:rPr>
              <a:t>Psihologa un/vai logopēda izpēte</a:t>
            </a:r>
          </a:p>
          <a:p>
            <a:pPr marL="0" indent="0">
              <a:buNone/>
            </a:pPr>
            <a:endParaRPr lang="lv-LV" dirty="0"/>
          </a:p>
          <a:p>
            <a:pPr marL="0" indent="0">
              <a:buNone/>
            </a:pPr>
            <a:endParaRPr lang="lv-LV" dirty="0"/>
          </a:p>
        </p:txBody>
      </p:sp>
      <p:sp>
        <p:nvSpPr>
          <p:cNvPr id="3" name="Lejupvērstā bultiņa 2"/>
          <p:cNvSpPr/>
          <p:nvPr/>
        </p:nvSpPr>
        <p:spPr>
          <a:xfrm>
            <a:off x="7909560" y="4034790"/>
            <a:ext cx="834390" cy="1143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384058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7D144591-E9E9-4209-8701-3BB48A917D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E581B95D-C67C-4D9B-A79D-258CA1B2008A}"/>
              </a:ext>
            </a:extLst>
          </p:cNvPr>
          <p:cNvSpPr>
            <a:spLocks noGrp="1"/>
          </p:cNvSpPr>
          <p:nvPr>
            <p:ph type="title"/>
          </p:nvPr>
        </p:nvSpPr>
        <p:spPr>
          <a:xfrm>
            <a:off x="7953375" y="547712"/>
            <a:ext cx="3724275" cy="5795938"/>
          </a:xfrm>
        </p:spPr>
        <p:txBody>
          <a:bodyPr>
            <a:normAutofit/>
          </a:bodyPr>
          <a:lstStyle/>
          <a:p>
            <a:r>
              <a:rPr lang="lv-LV" dirty="0">
                <a:latin typeface="Times New Roman" panose="02020603050405020304" pitchFamily="18" charset="0"/>
                <a:cs typeface="Times New Roman" panose="02020603050405020304" pitchFamily="18" charset="0"/>
              </a:rPr>
              <a:t>Agrīnās sadarbības veidošana</a:t>
            </a:r>
          </a:p>
        </p:txBody>
      </p:sp>
      <p:graphicFrame>
        <p:nvGraphicFramePr>
          <p:cNvPr id="4" name="Satura vietturis 3">
            <a:extLst>
              <a:ext uri="{FF2B5EF4-FFF2-40B4-BE49-F238E27FC236}">
                <a16:creationId xmlns:a16="http://schemas.microsoft.com/office/drawing/2014/main" xmlns="" id="{EFF05CB4-0C76-482E-ABD6-49C184C9F293}"/>
              </a:ext>
            </a:extLst>
          </p:cNvPr>
          <p:cNvGraphicFramePr>
            <a:graphicFrameLocks noGrp="1"/>
          </p:cNvGraphicFramePr>
          <p:nvPr>
            <p:ph idx="1"/>
            <p:extLst>
              <p:ext uri="{D42A27DB-BD31-4B8C-83A1-F6EECF244321}">
                <p14:modId xmlns:p14="http://schemas.microsoft.com/office/powerpoint/2010/main" val="2790858626"/>
              </p:ext>
            </p:extLst>
          </p:nvPr>
        </p:nvGraphicFramePr>
        <p:xfrm>
          <a:off x="838199" y="484700"/>
          <a:ext cx="7115175" cy="5888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2121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FC4AC60F-ECC9-4605-87D7-EF607B45CB13}"/>
              </a:ext>
            </a:extLst>
          </p:cNvPr>
          <p:cNvSpPr>
            <a:spLocks noGrp="1"/>
          </p:cNvSpPr>
          <p:nvPr>
            <p:ph type="title"/>
          </p:nvPr>
        </p:nvSpPr>
        <p:spPr>
          <a:xfrm>
            <a:off x="1171074" y="1396686"/>
            <a:ext cx="3240506" cy="4064628"/>
          </a:xfrm>
        </p:spPr>
        <p:txBody>
          <a:bodyPr>
            <a:normAutofit/>
          </a:bodyPr>
          <a:lstStyle/>
          <a:p>
            <a:pPr algn="ctr"/>
            <a:r>
              <a:rPr lang="lv-LV" dirty="0">
                <a:solidFill>
                  <a:srgbClr val="FFFFFF"/>
                </a:solidFill>
                <a:latin typeface="Times New Roman" panose="02020603050405020304" pitchFamily="18" charset="0"/>
                <a:cs typeface="Times New Roman" panose="02020603050405020304" pitchFamily="18" charset="0"/>
              </a:rPr>
              <a:t>Agrīnās sadarbības iespējamie virzieni</a:t>
            </a:r>
          </a:p>
        </p:txBody>
      </p:sp>
      <p:sp>
        <p:nvSpPr>
          <p:cNvPr id="25" name="Arc 24">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atura vietturis 6">
            <a:extLst>
              <a:ext uri="{FF2B5EF4-FFF2-40B4-BE49-F238E27FC236}">
                <a16:creationId xmlns:a16="http://schemas.microsoft.com/office/drawing/2014/main" xmlns="" id="{944DE08B-4490-4CC4-AAEC-1906FD757FED}"/>
              </a:ext>
            </a:extLst>
          </p:cNvPr>
          <p:cNvSpPr>
            <a:spLocks noGrp="1"/>
          </p:cNvSpPr>
          <p:nvPr>
            <p:ph idx="1"/>
          </p:nvPr>
        </p:nvSpPr>
        <p:spPr>
          <a:xfrm>
            <a:off x="5370153" y="1491449"/>
            <a:ext cx="5650773" cy="4776186"/>
          </a:xfrm>
        </p:spPr>
        <p:txBody>
          <a:bodyPr>
            <a:normAutofit fontScale="92500" lnSpcReduction="10000"/>
          </a:bodyPr>
          <a:lstStyle/>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agrīnas intervences uzsākšana;</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pedagoģiski medicīniskās komisijas apmeklēšana;</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ārstniecības personu konsultācijas;</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vecāku un skolotāju konsultēšana;</a:t>
            </a:r>
          </a:p>
          <a:p>
            <a:pPr>
              <a:buFont typeface="Wingdings" panose="05000000000000000000" pitchFamily="2" charset="2"/>
              <a:buChar char="Ø"/>
            </a:pPr>
            <a:r>
              <a:rPr lang="lv-LV" dirty="0">
                <a:latin typeface="Times New Roman" panose="02020603050405020304" pitchFamily="18" charset="0"/>
                <a:cs typeface="Times New Roman" panose="02020603050405020304" pitchFamily="18" charset="0"/>
              </a:rPr>
              <a:t>atbalsta pasākumu nodrošināšana bērnam:</a:t>
            </a:r>
          </a:p>
          <a:p>
            <a:pPr lvl="1"/>
            <a:r>
              <a:rPr lang="lv-LV" dirty="0">
                <a:latin typeface="Times New Roman" panose="02020603050405020304" pitchFamily="18" charset="0"/>
                <a:cs typeface="Times New Roman" panose="02020603050405020304" pitchFamily="18" charset="0"/>
              </a:rPr>
              <a:t>individuālā izglītības plāna izstrādāšana;</a:t>
            </a:r>
          </a:p>
          <a:p>
            <a:pPr lvl="1"/>
            <a:r>
              <a:rPr lang="lv-LV" dirty="0">
                <a:latin typeface="Times New Roman" panose="02020603050405020304" pitchFamily="18" charset="0"/>
                <a:cs typeface="Times New Roman" panose="02020603050405020304" pitchFamily="18" charset="0"/>
              </a:rPr>
              <a:t>individuālu nodarbību plānošana pie atbalsta speciālistiem;</a:t>
            </a:r>
          </a:p>
          <a:p>
            <a:pPr lvl="1"/>
            <a:r>
              <a:rPr lang="lv-LV" dirty="0">
                <a:latin typeface="Times New Roman" panose="02020603050405020304" pitchFamily="18" charset="0"/>
                <a:cs typeface="Times New Roman" panose="02020603050405020304" pitchFamily="18" charset="0"/>
              </a:rPr>
              <a:t>bērna attīstības dinamikas un atbalsta pasākumu efektivitātes izvērtēšana.</a:t>
            </a:r>
          </a:p>
          <a:p>
            <a:pPr marL="457200" lvl="1" indent="0">
              <a:buNone/>
            </a:pPr>
            <a:endParaRPr lang="lv-LV" dirty="0"/>
          </a:p>
          <a:p>
            <a:pPr lvl="1"/>
            <a:endParaRPr lang="lv-LV" dirty="0"/>
          </a:p>
        </p:txBody>
      </p:sp>
    </p:spTree>
    <p:extLst>
      <p:ext uri="{BB962C8B-B14F-4D97-AF65-F5344CB8AC3E}">
        <p14:creationId xmlns:p14="http://schemas.microsoft.com/office/powerpoint/2010/main" val="166451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xmlns="" id="{004A8AE1-9605-41DC-920F-A4B8E8F23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c 18">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Satura vietturis 2"/>
          <p:cNvSpPr>
            <a:spLocks noGrp="1"/>
          </p:cNvSpPr>
          <p:nvPr>
            <p:ph idx="1"/>
          </p:nvPr>
        </p:nvSpPr>
        <p:spPr>
          <a:xfrm>
            <a:off x="838200" y="1461360"/>
            <a:ext cx="5536397" cy="3935281"/>
          </a:xfrm>
        </p:spPr>
        <p:txBody>
          <a:bodyPr>
            <a:noAutofit/>
          </a:bodyPr>
          <a:lstStyle/>
          <a:p>
            <a:pPr>
              <a:buFont typeface="Wingdings" panose="05000000000000000000" pitchFamily="2" charset="2"/>
              <a:buChar char="Ø"/>
            </a:pPr>
            <a:r>
              <a:rPr lang="lv-LV" sz="2600" dirty="0">
                <a:latin typeface="Times New Roman" panose="02020603050405020304" pitchFamily="18" charset="0"/>
                <a:cs typeface="Times New Roman" panose="02020603050405020304" pitchFamily="18" charset="0"/>
              </a:rPr>
              <a:t>iespējami ātri pamanītas bērna attīstības, uzvedības un emociju regulācijas grūtības;</a:t>
            </a:r>
          </a:p>
          <a:p>
            <a:pPr>
              <a:buFont typeface="Wingdings" panose="05000000000000000000" pitchFamily="2" charset="2"/>
              <a:buChar char="Ø"/>
            </a:pPr>
            <a:r>
              <a:rPr lang="lv-LV" sz="2600" dirty="0">
                <a:latin typeface="Times New Roman" panose="02020603050405020304" pitchFamily="18" charset="0"/>
                <a:cs typeface="Times New Roman" panose="02020603050405020304" pitchFamily="18" charset="0"/>
              </a:rPr>
              <a:t>laicīgi uzsākts korekcijas darbs;</a:t>
            </a:r>
          </a:p>
          <a:p>
            <a:pPr>
              <a:buFont typeface="Wingdings" panose="05000000000000000000" pitchFamily="2" charset="2"/>
              <a:buChar char="Ø"/>
            </a:pPr>
            <a:r>
              <a:rPr lang="lv-LV" sz="2600" dirty="0">
                <a:latin typeface="Times New Roman" panose="02020603050405020304" pitchFamily="18" charset="0"/>
                <a:cs typeface="Times New Roman" panose="02020603050405020304" pitchFamily="18" charset="0"/>
              </a:rPr>
              <a:t>vecāku un skolotāju izglītošana par bērna vajadzībām, iespējām mazināt/pārvarēt attīstības vai uzvedības grūtības;</a:t>
            </a:r>
          </a:p>
          <a:p>
            <a:pPr>
              <a:buFont typeface="Wingdings" panose="05000000000000000000" pitchFamily="2" charset="2"/>
              <a:buChar char="Ø"/>
            </a:pPr>
            <a:r>
              <a:rPr lang="lv-LV" sz="2600" dirty="0">
                <a:latin typeface="Times New Roman" panose="02020603050405020304" pitchFamily="18" charset="0"/>
                <a:cs typeface="Times New Roman" panose="02020603050405020304" pitchFamily="18" charset="0"/>
              </a:rPr>
              <a:t>sasniegts iespējami labākais rezultāts, sagatavojot bērnu skolai.</a:t>
            </a:r>
          </a:p>
        </p:txBody>
      </p:sp>
      <p:sp>
        <p:nvSpPr>
          <p:cNvPr id="27" name="Oval 20">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2">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Virsraksts 1"/>
          <p:cNvSpPr>
            <a:spLocks noGrp="1"/>
          </p:cNvSpPr>
          <p:nvPr>
            <p:ph type="title"/>
          </p:nvPr>
        </p:nvSpPr>
        <p:spPr>
          <a:xfrm>
            <a:off x="7474281" y="1396686"/>
            <a:ext cx="3240506" cy="4064628"/>
          </a:xfrm>
        </p:spPr>
        <p:txBody>
          <a:bodyPr>
            <a:normAutofit/>
          </a:bodyPr>
          <a:lstStyle/>
          <a:p>
            <a:pPr algn="ctr"/>
            <a:r>
              <a:rPr lang="lv-LV" dirty="0">
                <a:solidFill>
                  <a:srgbClr val="FFFFFF"/>
                </a:solidFill>
                <a:latin typeface="Times New Roman" panose="02020603050405020304" pitchFamily="18" charset="0"/>
                <a:cs typeface="Times New Roman" panose="02020603050405020304" pitchFamily="18" charset="0"/>
              </a:rPr>
              <a:t>Agrīnās sadarbības ieguvumi</a:t>
            </a:r>
          </a:p>
        </p:txBody>
      </p:sp>
    </p:spTree>
    <p:extLst>
      <p:ext uri="{BB962C8B-B14F-4D97-AF65-F5344CB8AC3E}">
        <p14:creationId xmlns:p14="http://schemas.microsoft.com/office/powerpoint/2010/main" val="3034251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1D1DB19C-31FA-4073-B028-F2E4FD7BF389}"/>
              </a:ext>
            </a:extLst>
          </p:cNvPr>
          <p:cNvSpPr>
            <a:spLocks noGrp="1"/>
          </p:cNvSpPr>
          <p:nvPr>
            <p:ph type="title"/>
          </p:nvPr>
        </p:nvSpPr>
        <p:spPr>
          <a:xfrm>
            <a:off x="686834" y="1153572"/>
            <a:ext cx="3200400" cy="4461163"/>
          </a:xfrm>
        </p:spPr>
        <p:txBody>
          <a:bodyPr>
            <a:normAutofit/>
          </a:bodyPr>
          <a:lstStyle/>
          <a:p>
            <a:r>
              <a:rPr lang="lv-LV" altLang="lv-LV" dirty="0">
                <a:solidFill>
                  <a:srgbClr val="FFFFFF"/>
                </a:solidFill>
                <a:latin typeface="Times New Roman" panose="02020603050405020304" pitchFamily="18" charset="0"/>
                <a:cs typeface="Times New Roman" panose="02020603050405020304" pitchFamily="18" charset="0"/>
              </a:rPr>
              <a:t>Šajā mācību gadā mūsu iestādi apmeklē</a:t>
            </a:r>
            <a:br>
              <a:rPr lang="lv-LV" altLang="lv-LV" dirty="0">
                <a:solidFill>
                  <a:srgbClr val="FFFFFF"/>
                </a:solidFill>
                <a:latin typeface="Times New Roman" panose="02020603050405020304" pitchFamily="18" charset="0"/>
                <a:cs typeface="Times New Roman" panose="02020603050405020304" pitchFamily="18" charset="0"/>
              </a:rPr>
            </a:br>
            <a:endParaRPr lang="lv-LV"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xmlns="" id="{7D5BA9FE-7FC7-445C-8E52-22AEA5152550}"/>
              </a:ext>
            </a:extLst>
          </p:cNvPr>
          <p:cNvSpPr>
            <a:spLocks noGrp="1"/>
          </p:cNvSpPr>
          <p:nvPr>
            <p:ph idx="1"/>
          </p:nvPr>
        </p:nvSpPr>
        <p:spPr>
          <a:xfrm>
            <a:off x="4447308" y="591344"/>
            <a:ext cx="6906491" cy="5947568"/>
          </a:xfrm>
        </p:spPr>
        <p:txBody>
          <a:bodyPr anchor="ctr">
            <a:normAutofit/>
          </a:bodyPr>
          <a:lstStyle/>
          <a:p>
            <a:pPr lvl="1" algn="just">
              <a:buFont typeface="Wingdings" panose="05000000000000000000" pitchFamily="2" charset="2"/>
              <a:buChar char="Ø"/>
            </a:pPr>
            <a:r>
              <a:rPr lang="lv-LV" altLang="lv-LV" sz="2800" dirty="0">
                <a:latin typeface="Times New Roman" panose="02020603050405020304" pitchFamily="18" charset="0"/>
                <a:cs typeface="Times New Roman" panose="02020603050405020304" pitchFamily="18" charset="0"/>
              </a:rPr>
              <a:t>19 bērni ar PMK atzinumiem, no kuriem:</a:t>
            </a:r>
          </a:p>
          <a:p>
            <a:pPr lvl="2" algn="just">
              <a:buFont typeface="Wingdings" panose="05000000000000000000" pitchFamily="2" charset="2"/>
              <a:buChar char="Ø"/>
            </a:pPr>
            <a:r>
              <a:rPr lang="pt-BR" altLang="lv-LV" sz="2800" dirty="0">
                <a:latin typeface="Times New Roman" panose="02020603050405020304" pitchFamily="18" charset="0"/>
                <a:cs typeface="Times New Roman" panose="02020603050405020304" pitchFamily="18" charset="0"/>
              </a:rPr>
              <a:t>2 bērn</a:t>
            </a:r>
            <a:r>
              <a:rPr lang="lv-LV" altLang="lv-LV" sz="2800" dirty="0">
                <a:latin typeface="Times New Roman" panose="02020603050405020304" pitchFamily="18" charset="0"/>
                <a:cs typeface="Times New Roman" panose="02020603050405020304" pitchFamily="18" charset="0"/>
              </a:rPr>
              <a:t>i ar pirmsskolas izglītības programmas kodu </a:t>
            </a:r>
            <a:r>
              <a:rPr lang="pt-BR" altLang="lv-LV" sz="2800" dirty="0">
                <a:latin typeface="Times New Roman" panose="02020603050405020304" pitchFamily="18" charset="0"/>
                <a:cs typeface="Times New Roman" panose="02020603050405020304" pitchFamily="18" charset="0"/>
              </a:rPr>
              <a:t>01015611</a:t>
            </a:r>
            <a:r>
              <a:rPr lang="lv-LV" altLang="lv-LV" sz="2800" dirty="0">
                <a:latin typeface="Times New Roman" panose="02020603050405020304" pitchFamily="18" charset="0"/>
                <a:cs typeface="Times New Roman" panose="02020603050405020304" pitchFamily="18" charset="0"/>
              </a:rPr>
              <a:t>;</a:t>
            </a:r>
          </a:p>
          <a:p>
            <a:pPr lvl="2" algn="just">
              <a:buFont typeface="Wingdings" panose="05000000000000000000" pitchFamily="2" charset="2"/>
              <a:buChar char="Ø"/>
            </a:pPr>
            <a:r>
              <a:rPr lang="lv-LV" altLang="lv-LV" sz="2800" dirty="0">
                <a:latin typeface="Times New Roman" panose="02020603050405020304" pitchFamily="18" charset="0"/>
                <a:cs typeface="Times New Roman" panose="02020603050405020304" pitchFamily="18" charset="0"/>
              </a:rPr>
              <a:t>17 bērni ar pirmsskolas izglītības programmas kodu </a:t>
            </a:r>
            <a:r>
              <a:rPr lang="pt-BR" altLang="lv-LV" sz="2800" dirty="0">
                <a:latin typeface="Times New Roman" panose="02020603050405020304" pitchFamily="18" charset="0"/>
                <a:cs typeface="Times New Roman" panose="02020603050405020304" pitchFamily="18" charset="0"/>
              </a:rPr>
              <a:t>01015511</a:t>
            </a:r>
            <a:r>
              <a:rPr lang="lv-LV" altLang="lv-LV" sz="2800" dirty="0">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Ø"/>
            </a:pPr>
            <a:r>
              <a:rPr lang="pt-BR" altLang="lv-LV" sz="2800" dirty="0">
                <a:latin typeface="Times New Roman" panose="02020603050405020304" pitchFamily="18" charset="0"/>
                <a:cs typeface="Times New Roman" panose="02020603050405020304" pitchFamily="18" charset="0"/>
              </a:rPr>
              <a:t>1 bērns</a:t>
            </a:r>
            <a:r>
              <a:rPr lang="lv-LV" altLang="lv-LV" sz="2800" dirty="0">
                <a:latin typeface="Times New Roman" panose="02020603050405020304" pitchFamily="18" charset="0"/>
                <a:cs typeface="Times New Roman" panose="02020603050405020304" pitchFamily="18" charset="0"/>
              </a:rPr>
              <a:t> ar</a:t>
            </a:r>
            <a:r>
              <a:rPr lang="pt-BR" altLang="lv-LV" sz="2800" dirty="0">
                <a:latin typeface="Times New Roman" panose="02020603050405020304" pitchFamily="18" charset="0"/>
                <a:cs typeface="Times New Roman" panose="02020603050405020304" pitchFamily="18" charset="0"/>
              </a:rPr>
              <a:t> VDEĀVK</a:t>
            </a:r>
            <a:r>
              <a:rPr lang="lv-LV" altLang="lv-LV" sz="2800" dirty="0">
                <a:latin typeface="Times New Roman" panose="02020603050405020304" pitchFamily="18" charset="0"/>
                <a:cs typeface="Times New Roman" panose="02020603050405020304" pitchFamily="18" charset="0"/>
              </a:rPr>
              <a:t> atzinumu.</a:t>
            </a:r>
            <a:r>
              <a:rPr lang="pt-BR" altLang="lv-LV" sz="2800" dirty="0">
                <a:latin typeface="Times New Roman" panose="02020603050405020304" pitchFamily="18" charset="0"/>
                <a:cs typeface="Times New Roman" panose="02020603050405020304" pitchFamily="18" charset="0"/>
              </a:rPr>
              <a:t> </a:t>
            </a:r>
            <a:endParaRPr lang="lv-LV" altLang="lv-LV" sz="2800" dirty="0">
              <a:latin typeface="Times New Roman" panose="02020603050405020304" pitchFamily="18" charset="0"/>
              <a:cs typeface="Times New Roman" panose="02020603050405020304" pitchFamily="18" charset="0"/>
            </a:endParaRPr>
          </a:p>
          <a:p>
            <a:pPr marL="0" indent="0">
              <a:buNone/>
            </a:pPr>
            <a:endParaRPr lang="lv-LV" sz="1700" dirty="0"/>
          </a:p>
        </p:txBody>
      </p:sp>
    </p:spTree>
    <p:extLst>
      <p:ext uri="{BB962C8B-B14F-4D97-AF65-F5344CB8AC3E}">
        <p14:creationId xmlns:p14="http://schemas.microsoft.com/office/powerpoint/2010/main" val="3710901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Virsraksts 1">
            <a:extLst>
              <a:ext uri="{FF2B5EF4-FFF2-40B4-BE49-F238E27FC236}">
                <a16:creationId xmlns:a16="http://schemas.microsoft.com/office/drawing/2014/main" xmlns="" id="{597A5644-FF61-487D-A59E-5E031A68FFA2}"/>
              </a:ext>
            </a:extLst>
          </p:cNvPr>
          <p:cNvSpPr>
            <a:spLocks noGrp="1"/>
          </p:cNvSpPr>
          <p:nvPr>
            <p:ph type="title"/>
          </p:nvPr>
        </p:nvSpPr>
        <p:spPr>
          <a:xfrm>
            <a:off x="838200" y="365125"/>
            <a:ext cx="10515600" cy="1325563"/>
          </a:xfrm>
        </p:spPr>
        <p:txBody>
          <a:bodyPr>
            <a:normAutofit/>
          </a:bodyPr>
          <a:lstStyle/>
          <a:p>
            <a:r>
              <a:rPr lang="lv-LV" sz="4000" dirty="0">
                <a:latin typeface="Times New Roman" panose="02020603050405020304" pitchFamily="18" charset="0"/>
                <a:cs typeface="Times New Roman" panose="02020603050405020304" pitchFamily="18" charset="0"/>
              </a:rPr>
              <a:t>Individuālie izglītības plāni izstrādāti 23 bērniem</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xmlns="" id="{88717115-ACD3-45AB-B9DD-9D01E1F7EFCA}"/>
              </a:ext>
            </a:extLst>
          </p:cNvPr>
          <p:cNvSpPr>
            <a:spLocks noGrp="1"/>
          </p:cNvSpPr>
          <p:nvPr>
            <p:ph idx="1"/>
          </p:nvPr>
        </p:nvSpPr>
        <p:spPr>
          <a:xfrm>
            <a:off x="838200" y="1825625"/>
            <a:ext cx="10515600" cy="4351338"/>
          </a:xfrm>
        </p:spPr>
        <p:txBody>
          <a:bodyPr>
            <a:normAutofit/>
          </a:bodyPr>
          <a:lstStyle/>
          <a:p>
            <a:pPr marL="0" indent="0">
              <a:buNone/>
            </a:pPr>
            <a:r>
              <a:rPr lang="lv-LV" dirty="0">
                <a:latin typeface="Times New Roman" panose="02020603050405020304" pitchFamily="18" charset="0"/>
                <a:cs typeface="Times New Roman" panose="02020603050405020304" pitchFamily="18" charset="0"/>
              </a:rPr>
              <a:t>No kuriem:</a:t>
            </a:r>
          </a:p>
          <a:p>
            <a:pPr>
              <a:buFont typeface="Wingdings" panose="05000000000000000000" pitchFamily="2" charset="2"/>
              <a:buChar char="Ø"/>
            </a:pPr>
            <a:r>
              <a:rPr lang="lv-LV" sz="2600" dirty="0">
                <a:latin typeface="Times New Roman" panose="02020603050405020304" pitchFamily="18" charset="0"/>
                <a:cs typeface="Times New Roman" panose="02020603050405020304" pitchFamily="18" charset="0"/>
              </a:rPr>
              <a:t>14 bērni ar PMK atzinumiem apmeklē </a:t>
            </a:r>
            <a:r>
              <a:rPr lang="lv-LV" sz="2600" dirty="0" err="1">
                <a:latin typeface="Times New Roman" panose="02020603050405020304" pitchFamily="18" charset="0"/>
                <a:cs typeface="Times New Roman" panose="02020603050405020304" pitchFamily="18" charset="0"/>
              </a:rPr>
              <a:t>logopēdisko</a:t>
            </a:r>
            <a:r>
              <a:rPr lang="lv-LV" sz="2600" dirty="0">
                <a:latin typeface="Times New Roman" panose="02020603050405020304" pitchFamily="18" charset="0"/>
                <a:cs typeface="Times New Roman" panose="02020603050405020304" pitchFamily="18" charset="0"/>
              </a:rPr>
              <a:t> grupu;</a:t>
            </a:r>
          </a:p>
          <a:p>
            <a:pPr>
              <a:buFont typeface="Wingdings" panose="05000000000000000000" pitchFamily="2" charset="2"/>
              <a:buChar char="Ø"/>
            </a:pPr>
            <a:r>
              <a:rPr lang="lv-LV" sz="2600" dirty="0">
                <a:latin typeface="Times New Roman" panose="02020603050405020304" pitchFamily="18" charset="0"/>
                <a:cs typeface="Times New Roman" panose="02020603050405020304" pitchFamily="18" charset="0"/>
              </a:rPr>
              <a:t>5 bērni ar PMK atzinumiem ir iekļaujošajā izglītībā;</a:t>
            </a:r>
          </a:p>
          <a:p>
            <a:pPr>
              <a:buFont typeface="Wingdings" panose="05000000000000000000" pitchFamily="2" charset="2"/>
              <a:buChar char="Ø"/>
            </a:pPr>
            <a:r>
              <a:rPr lang="lv-LV" sz="2600" dirty="0">
                <a:latin typeface="Times New Roman" panose="02020603050405020304" pitchFamily="18" charset="0"/>
                <a:cs typeface="Times New Roman" panose="02020603050405020304" pitchFamily="18" charset="0"/>
              </a:rPr>
              <a:t>4 bērniem bez PMK atzinumiem, pamatojoties uz psihologa atzinumu.</a:t>
            </a:r>
          </a:p>
          <a:p>
            <a:pPr marL="0" indent="0">
              <a:buNone/>
            </a:pPr>
            <a:endParaRPr lang="lv-LV" sz="2400" dirty="0">
              <a:latin typeface="Times New Roman" panose="02020603050405020304" pitchFamily="18" charset="0"/>
              <a:cs typeface="Times New Roman" panose="02020603050405020304" pitchFamily="18" charset="0"/>
            </a:endParaRPr>
          </a:p>
          <a:p>
            <a:pPr marL="0" indent="0">
              <a:lnSpc>
                <a:spcPct val="100000"/>
              </a:lnSpc>
              <a:buNone/>
            </a:pPr>
            <a:r>
              <a:rPr lang="lv-LV" sz="2600" dirty="0">
                <a:latin typeface="Times New Roman" panose="02020603050405020304" pitchFamily="18" charset="0"/>
                <a:cs typeface="Times New Roman" panose="02020603050405020304" pitchFamily="18" charset="0"/>
              </a:rPr>
              <a:t>Savukārt, pamatojoties uz logopēdu izpēti, 5-7 gadu vecumā 68 bērniem ir nepieciešamas logopēda nodarbības (atsevišķu skaņu izrunas korekcijai un </a:t>
            </a:r>
            <a:r>
              <a:rPr lang="lv-LV" sz="2600" dirty="0" err="1">
                <a:latin typeface="Times New Roman" panose="02020603050405020304" pitchFamily="18" charset="0"/>
                <a:cs typeface="Times New Roman" panose="02020603050405020304" pitchFamily="18" charset="0"/>
              </a:rPr>
              <a:t>fonemātiskās</a:t>
            </a:r>
            <a:r>
              <a:rPr lang="lv-LV" sz="2600" dirty="0">
                <a:latin typeface="Times New Roman" panose="02020603050405020304" pitchFamily="18" charset="0"/>
                <a:cs typeface="Times New Roman" panose="02020603050405020304" pitchFamily="18" charset="0"/>
              </a:rPr>
              <a:t> dzirdes pilnveidošanai).</a:t>
            </a:r>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p:txBody>
      </p:sp>
    </p:spTree>
    <p:extLst>
      <p:ext uri="{BB962C8B-B14F-4D97-AF65-F5344CB8AC3E}">
        <p14:creationId xmlns:p14="http://schemas.microsoft.com/office/powerpoint/2010/main" val="17359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09263803-5362-47B0-ABB9-C7D492429A28}"/>
              </a:ext>
            </a:extLst>
          </p:cNvPr>
          <p:cNvSpPr>
            <a:spLocks noGrp="1"/>
          </p:cNvSpPr>
          <p:nvPr>
            <p:ph type="title"/>
          </p:nvPr>
        </p:nvSpPr>
        <p:spPr>
          <a:xfrm>
            <a:off x="838201" y="365126"/>
            <a:ext cx="10134600" cy="45719"/>
          </a:xfrm>
        </p:spPr>
        <p:txBody>
          <a:bodyPr>
            <a:normAutofit fontScale="90000"/>
          </a:bodyPr>
          <a:lstStyle/>
          <a:p>
            <a:endParaRPr lang="lv-LV" dirty="0"/>
          </a:p>
        </p:txBody>
      </p:sp>
      <p:pic>
        <p:nvPicPr>
          <p:cNvPr id="5" name="Satura vietturis 4" descr="Attēls, kurā ir galds&#10;&#10;Apraksts ģenerēts automātiski">
            <a:extLst>
              <a:ext uri="{FF2B5EF4-FFF2-40B4-BE49-F238E27FC236}">
                <a16:creationId xmlns:a16="http://schemas.microsoft.com/office/drawing/2014/main" xmlns="" id="{9078A8B1-E073-4D01-BDB8-B8719C75B5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87" y="1"/>
            <a:ext cx="11548813" cy="6857999"/>
          </a:xfrm>
        </p:spPr>
      </p:pic>
    </p:spTree>
    <p:extLst>
      <p:ext uri="{BB962C8B-B14F-4D97-AF65-F5344CB8AC3E}">
        <p14:creationId xmlns:p14="http://schemas.microsoft.com/office/powerpoint/2010/main" val="1496244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57FA3DB-6332-47BC-BE10-A4BC7ABAA55E}"/>
              </a:ext>
            </a:extLst>
          </p:cNvPr>
          <p:cNvSpPr>
            <a:spLocks noGrp="1"/>
          </p:cNvSpPr>
          <p:nvPr>
            <p:ph type="title"/>
          </p:nvPr>
        </p:nvSpPr>
        <p:spPr>
          <a:xfrm>
            <a:off x="838200" y="365125"/>
            <a:ext cx="10383175" cy="69881"/>
          </a:xfrm>
        </p:spPr>
        <p:txBody>
          <a:bodyPr>
            <a:normAutofit fontScale="90000"/>
          </a:bodyPr>
          <a:lstStyle/>
          <a:p>
            <a:endParaRPr lang="lv-LV" dirty="0"/>
          </a:p>
        </p:txBody>
      </p:sp>
      <p:pic>
        <p:nvPicPr>
          <p:cNvPr id="7" name="Satura vietturis 6" descr="Attēls, kurā ir teksts&#10;&#10;Apraksts ģenerēts automātiski">
            <a:extLst>
              <a:ext uri="{FF2B5EF4-FFF2-40B4-BE49-F238E27FC236}">
                <a16:creationId xmlns:a16="http://schemas.microsoft.com/office/drawing/2014/main" xmlns="" id="{C184D300-85F5-4EF5-B13B-85A5539840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703797"/>
          </a:xfrm>
        </p:spPr>
      </p:pic>
    </p:spTree>
    <p:extLst>
      <p:ext uri="{BB962C8B-B14F-4D97-AF65-F5344CB8AC3E}">
        <p14:creationId xmlns:p14="http://schemas.microsoft.com/office/powerpoint/2010/main" val="380524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xmlns="" id="{9882C2A4-E86C-4E9C-8B70-8C7FFCD4BFF3}"/>
              </a:ext>
            </a:extLst>
          </p:cNvPr>
          <p:cNvPicPr>
            <a:picLocks noGrp="1" noChangeAspect="1"/>
          </p:cNvPicPr>
          <p:nvPr>
            <p:ph idx="1"/>
          </p:nvPr>
        </p:nvPicPr>
        <p:blipFill rotWithShape="1">
          <a:blip r:embed="rId2"/>
          <a:srcRect t="546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AD8C6021-1A96-45A4-B679-58B7F509CE40}"/>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2800" dirty="0" err="1"/>
              <a:t>Esiet</a:t>
            </a:r>
            <a:r>
              <a:rPr lang="en-US" sz="2800" dirty="0"/>
              <a:t> </a:t>
            </a:r>
            <a:r>
              <a:rPr lang="en-US" sz="2800" dirty="0" err="1"/>
              <a:t>sveicināti</a:t>
            </a:r>
            <a:r>
              <a:rPr lang="en-US" sz="2800" dirty="0"/>
              <a:t> </a:t>
            </a:r>
            <a:r>
              <a:rPr lang="en-US" sz="2800" dirty="0" err="1"/>
              <a:t>mūsu</a:t>
            </a:r>
            <a:r>
              <a:rPr lang="en-US" sz="2800" dirty="0"/>
              <a:t> </a:t>
            </a:r>
            <a:r>
              <a:rPr lang="en-US" sz="2800" dirty="0" err="1"/>
              <a:t>Stopiņu</a:t>
            </a:r>
            <a:r>
              <a:rPr lang="en-US" sz="2800" dirty="0"/>
              <a:t> </a:t>
            </a:r>
            <a:r>
              <a:rPr lang="en-US" sz="2800" dirty="0" err="1"/>
              <a:t>novada</a:t>
            </a:r>
            <a:r>
              <a:rPr lang="en-US" sz="2800" dirty="0"/>
              <a:t> domes PII «</a:t>
            </a:r>
            <a:r>
              <a:rPr lang="en-US" sz="2800" dirty="0" err="1"/>
              <a:t>Pienenīte</a:t>
            </a:r>
            <a:r>
              <a:rPr lang="en-US" sz="2800" dirty="0"/>
              <a:t>»</a:t>
            </a:r>
            <a:r>
              <a:rPr lang="lv-LV" sz="2800" dirty="0"/>
              <a:t>!</a:t>
            </a:r>
            <a:r>
              <a:rPr lang="en-US" sz="2800" dirty="0">
                <a:solidFill>
                  <a:schemeClr val="accent2">
                    <a:lumMod val="75000"/>
                  </a:schemeClr>
                </a:solidFill>
              </a:rPr>
              <a:t/>
            </a:r>
            <a:br>
              <a:rPr lang="en-US" sz="2800" dirty="0">
                <a:solidFill>
                  <a:schemeClr val="accent2">
                    <a:lumMod val="75000"/>
                  </a:schemeClr>
                </a:solidFill>
              </a:rPr>
            </a:br>
            <a:r>
              <a:rPr lang="en-US" sz="2800" dirty="0">
                <a:solidFill>
                  <a:schemeClr val="accent2">
                    <a:lumMod val="75000"/>
                  </a:schemeClr>
                </a:solidFill>
              </a:rPr>
              <a:t>«</a:t>
            </a:r>
            <a:r>
              <a:rPr lang="en-US" sz="2800" dirty="0" err="1">
                <a:solidFill>
                  <a:schemeClr val="accent2">
                    <a:lumMod val="75000"/>
                  </a:schemeClr>
                </a:solidFill>
              </a:rPr>
              <a:t>Bērni</a:t>
            </a:r>
            <a:r>
              <a:rPr lang="en-US" sz="2800" dirty="0">
                <a:solidFill>
                  <a:schemeClr val="accent2">
                    <a:lumMod val="75000"/>
                  </a:schemeClr>
                </a:solidFill>
              </a:rPr>
              <a:t> </a:t>
            </a:r>
            <a:r>
              <a:rPr lang="en-US" sz="2800" dirty="0" err="1">
                <a:solidFill>
                  <a:schemeClr val="accent2">
                    <a:lumMod val="75000"/>
                  </a:schemeClr>
                </a:solidFill>
              </a:rPr>
              <a:t>ir</a:t>
            </a:r>
            <a:r>
              <a:rPr lang="en-US" sz="2800" dirty="0">
                <a:solidFill>
                  <a:schemeClr val="accent2">
                    <a:lumMod val="75000"/>
                  </a:schemeClr>
                </a:solidFill>
              </a:rPr>
              <a:t> </a:t>
            </a:r>
            <a:r>
              <a:rPr lang="en-US" sz="2800" dirty="0" err="1">
                <a:solidFill>
                  <a:schemeClr val="accent2">
                    <a:lumMod val="75000"/>
                  </a:schemeClr>
                </a:solidFill>
              </a:rPr>
              <a:t>mūsu</a:t>
            </a:r>
            <a:r>
              <a:rPr lang="en-US" sz="2800" dirty="0">
                <a:solidFill>
                  <a:schemeClr val="accent2">
                    <a:lumMod val="75000"/>
                  </a:schemeClr>
                </a:solidFill>
              </a:rPr>
              <a:t> </a:t>
            </a:r>
            <a:r>
              <a:rPr lang="en-US" sz="2800" dirty="0" err="1">
                <a:solidFill>
                  <a:schemeClr val="accent2">
                    <a:lumMod val="75000"/>
                  </a:schemeClr>
                </a:solidFill>
              </a:rPr>
              <a:t>nākotne</a:t>
            </a:r>
            <a:r>
              <a:rPr lang="en-US" sz="2800" dirty="0">
                <a:solidFill>
                  <a:schemeClr val="accent2">
                    <a:lumMod val="75000"/>
                  </a:schemeClr>
                </a:solidFill>
              </a:rPr>
              <a:t>, un </a:t>
            </a:r>
            <a:r>
              <a:rPr lang="en-US" sz="2800" dirty="0" err="1">
                <a:solidFill>
                  <a:schemeClr val="accent2">
                    <a:lumMod val="75000"/>
                  </a:schemeClr>
                </a:solidFill>
              </a:rPr>
              <a:t>mūsu</a:t>
            </a:r>
            <a:r>
              <a:rPr lang="en-US" sz="2800" dirty="0">
                <a:solidFill>
                  <a:schemeClr val="accent2">
                    <a:lumMod val="75000"/>
                  </a:schemeClr>
                </a:solidFill>
              </a:rPr>
              <a:t> </a:t>
            </a:r>
            <a:r>
              <a:rPr lang="en-US" sz="2800" dirty="0" err="1">
                <a:solidFill>
                  <a:schemeClr val="accent2">
                    <a:lumMod val="75000"/>
                  </a:schemeClr>
                </a:solidFill>
              </a:rPr>
              <a:t>bērnudārzs</a:t>
            </a:r>
            <a:r>
              <a:rPr lang="en-US" sz="2800" dirty="0">
                <a:solidFill>
                  <a:schemeClr val="accent2">
                    <a:lumMod val="75000"/>
                  </a:schemeClr>
                </a:solidFill>
              </a:rPr>
              <a:t> </a:t>
            </a:r>
            <a:r>
              <a:rPr lang="en-US" sz="2800" dirty="0" err="1">
                <a:solidFill>
                  <a:schemeClr val="accent2">
                    <a:lumMod val="75000"/>
                  </a:schemeClr>
                </a:solidFill>
              </a:rPr>
              <a:t>ir</a:t>
            </a:r>
            <a:r>
              <a:rPr lang="en-US" sz="2800" dirty="0">
                <a:solidFill>
                  <a:schemeClr val="accent2">
                    <a:lumMod val="75000"/>
                  </a:schemeClr>
                </a:solidFill>
              </a:rPr>
              <a:t> </a:t>
            </a:r>
            <a:r>
              <a:rPr lang="en-US" sz="2800" dirty="0" err="1">
                <a:solidFill>
                  <a:schemeClr val="accent2">
                    <a:lumMod val="75000"/>
                  </a:schemeClr>
                </a:solidFill>
              </a:rPr>
              <a:t>bērnu</a:t>
            </a:r>
            <a:r>
              <a:rPr lang="en-US" sz="2800" dirty="0">
                <a:solidFill>
                  <a:schemeClr val="accent2">
                    <a:lumMod val="75000"/>
                  </a:schemeClr>
                </a:solidFill>
              </a:rPr>
              <a:t> </a:t>
            </a:r>
            <a:r>
              <a:rPr lang="en-US" sz="2800" dirty="0" err="1">
                <a:solidFill>
                  <a:schemeClr val="accent2">
                    <a:lumMod val="75000"/>
                  </a:schemeClr>
                </a:solidFill>
              </a:rPr>
              <a:t>mājas</a:t>
            </a:r>
            <a:r>
              <a:rPr lang="en-US" sz="2800" dirty="0">
                <a:solidFill>
                  <a:schemeClr val="accent2">
                    <a:lumMod val="75000"/>
                  </a:schemeClr>
                </a:solidFill>
              </a:rPr>
              <a:t>…»</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045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xmlns="" id="{DB304A14-32D0-4873-B914-423ED7B8D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Virsraksts 1">
            <a:extLst>
              <a:ext uri="{FF2B5EF4-FFF2-40B4-BE49-F238E27FC236}">
                <a16:creationId xmlns:a16="http://schemas.microsoft.com/office/drawing/2014/main" xmlns="" id="{AC3B99D3-B38B-49FF-B5F0-D3C09BF11F2A}"/>
              </a:ext>
            </a:extLst>
          </p:cNvPr>
          <p:cNvSpPr>
            <a:spLocks noGrp="1"/>
          </p:cNvSpPr>
          <p:nvPr>
            <p:ph type="title"/>
          </p:nvPr>
        </p:nvSpPr>
        <p:spPr>
          <a:xfrm>
            <a:off x="838200" y="365125"/>
            <a:ext cx="5387502" cy="1325563"/>
          </a:xfrm>
        </p:spPr>
        <p:txBody>
          <a:bodyPr>
            <a:normAutofit/>
          </a:bodyPr>
          <a:lstStyle/>
          <a:p>
            <a:pPr algn="ctr"/>
            <a:r>
              <a:rPr lang="lv-LV" sz="3600" dirty="0" err="1">
                <a:latin typeface="Times New Roman" panose="02020603050405020304" pitchFamily="18" charset="0"/>
                <a:cs typeface="Times New Roman" panose="02020603050405020304" pitchFamily="18" charset="0"/>
              </a:rPr>
              <a:t>Logopēdiskā</a:t>
            </a:r>
            <a:r>
              <a:rPr lang="lv-LV" sz="3600" dirty="0">
                <a:latin typeface="Times New Roman" panose="02020603050405020304" pitchFamily="18" charset="0"/>
                <a:cs typeface="Times New Roman" panose="02020603050405020304" pitchFamily="18" charset="0"/>
              </a:rPr>
              <a:t> grupa «Burtiņi»</a:t>
            </a:r>
          </a:p>
        </p:txBody>
      </p:sp>
      <p:sp>
        <p:nvSpPr>
          <p:cNvPr id="25" name="Content Placeholder 8">
            <a:extLst>
              <a:ext uri="{FF2B5EF4-FFF2-40B4-BE49-F238E27FC236}">
                <a16:creationId xmlns:a16="http://schemas.microsoft.com/office/drawing/2014/main" xmlns="" id="{DF676007-74E8-4CDA-AD69-1AAF1AE92DAD}"/>
              </a:ext>
            </a:extLst>
          </p:cNvPr>
          <p:cNvSpPr>
            <a:spLocks noGrp="1"/>
          </p:cNvSpPr>
          <p:nvPr>
            <p:ph idx="1"/>
          </p:nvPr>
        </p:nvSpPr>
        <p:spPr>
          <a:xfrm>
            <a:off x="838200" y="1825625"/>
            <a:ext cx="5387502" cy="4351338"/>
          </a:xfrm>
        </p:spPr>
        <p:txBody>
          <a:bodyPr>
            <a:normAutofit fontScale="92500"/>
          </a:bodyPr>
          <a:lstStyle/>
          <a:p>
            <a:pPr indent="-182880" fontAlgn="auto">
              <a:spcAft>
                <a:spcPts val="0"/>
              </a:spcAft>
              <a:buFont typeface="Wingdings" panose="05000000000000000000" pitchFamily="2" charset="2"/>
              <a:buChar char="Ø"/>
              <a:defRPr/>
            </a:pPr>
            <a:r>
              <a:rPr lang="lv-LV" sz="2600" dirty="0">
                <a:latin typeface="Times New Roman" panose="02020603050405020304" pitchFamily="18" charset="0"/>
                <a:cs typeface="Times New Roman" panose="02020603050405020304" pitchFamily="18" charset="0"/>
              </a:rPr>
              <a:t>j</a:t>
            </a:r>
            <a:r>
              <a:rPr lang="lv-LV" sz="2600" dirty="0">
                <a:solidFill>
                  <a:schemeClr val="tx1"/>
                </a:solidFill>
                <a:latin typeface="Times New Roman" panose="02020603050405020304" pitchFamily="18" charset="0"/>
                <a:cs typeface="Times New Roman" panose="02020603050405020304" pitchFamily="18" charset="0"/>
              </a:rPr>
              <a:t>aukta vecuma grupa bērniem no 3 līdz 7 gadu vecumam, kopā 14 bērni; </a:t>
            </a:r>
            <a:r>
              <a:rPr lang="lv-LV" sz="2600" dirty="0">
                <a:latin typeface="Arial" panose="020B0604020202020204" pitchFamily="34" charset="0"/>
                <a:cs typeface="Arial" panose="020B0604020202020204" pitchFamily="34" charset="0"/>
              </a:rPr>
              <a:t> </a:t>
            </a:r>
          </a:p>
          <a:p>
            <a:pPr indent="-182880" fontAlgn="auto">
              <a:spcAft>
                <a:spcPts val="0"/>
              </a:spcAft>
              <a:buFont typeface="Wingdings" panose="05000000000000000000" pitchFamily="2" charset="2"/>
              <a:buChar char="Ø"/>
              <a:defRPr/>
            </a:pPr>
            <a:r>
              <a:rPr lang="lv-LV" sz="2600" dirty="0">
                <a:latin typeface="Times New Roman" panose="02020603050405020304" pitchFamily="18" charset="0"/>
                <a:cs typeface="Times New Roman" panose="02020603050405020304" pitchFamily="18" charset="0"/>
              </a:rPr>
              <a:t>g</a:t>
            </a:r>
            <a:r>
              <a:rPr lang="lv-LV" sz="2600" dirty="0">
                <a:solidFill>
                  <a:schemeClr val="tx1"/>
                </a:solidFill>
                <a:latin typeface="Times New Roman" panose="02020603050405020304" pitchFamily="18" charset="0"/>
                <a:cs typeface="Times New Roman" panose="02020603050405020304" pitchFamily="18" charset="0"/>
              </a:rPr>
              <a:t>rupā tiek uzņemti </a:t>
            </a:r>
            <a:r>
              <a:rPr lang="lv-LV" sz="2600" dirty="0">
                <a:latin typeface="Times New Roman" panose="02020603050405020304" pitchFamily="18" charset="0"/>
                <a:cs typeface="Times New Roman" panose="02020603050405020304" pitchFamily="18" charset="0"/>
              </a:rPr>
              <a:t>bērni</a:t>
            </a:r>
            <a:r>
              <a:rPr lang="lv-LV" sz="2600" dirty="0">
                <a:solidFill>
                  <a:schemeClr val="tx1"/>
                </a:solidFill>
                <a:latin typeface="Times New Roman" panose="02020603050405020304" pitchFamily="18" charset="0"/>
                <a:cs typeface="Times New Roman" panose="02020603050405020304" pitchFamily="18" charset="0"/>
              </a:rPr>
              <a:t> rindas kārtībā ar PMK atzinumiem; </a:t>
            </a:r>
          </a:p>
          <a:p>
            <a:pPr indent="-182880" fontAlgn="auto">
              <a:spcAft>
                <a:spcPts val="0"/>
              </a:spcAft>
              <a:buFont typeface="Wingdings" panose="05000000000000000000" pitchFamily="2" charset="2"/>
              <a:buChar char="Ø"/>
              <a:defRPr/>
            </a:pPr>
            <a:r>
              <a:rPr lang="lv-LV" sz="2600" dirty="0">
                <a:latin typeface="Times New Roman" panose="02020603050405020304" pitchFamily="18" charset="0"/>
                <a:cs typeface="Times New Roman" panose="02020603050405020304" pitchFamily="18" charset="0"/>
              </a:rPr>
              <a:t>p</a:t>
            </a:r>
            <a:r>
              <a:rPr lang="lv-LV" sz="2600" dirty="0">
                <a:solidFill>
                  <a:schemeClr val="tx1"/>
                </a:solidFill>
                <a:latin typeface="Times New Roman" panose="02020603050405020304" pitchFamily="18" charset="0"/>
                <a:cs typeface="Times New Roman" panose="02020603050405020304" pitchFamily="18" charset="0"/>
              </a:rPr>
              <a:t>riekšroka tiek dota bērniem, kuri ir iestādes audzēkņu sarakstā; </a:t>
            </a:r>
          </a:p>
          <a:p>
            <a:pPr indent="-182880" fontAlgn="auto">
              <a:spcAft>
                <a:spcPts val="0"/>
              </a:spcAft>
              <a:buFont typeface="Wingdings" panose="05000000000000000000" pitchFamily="2" charset="2"/>
              <a:buChar char="Ø"/>
              <a:defRPr/>
            </a:pPr>
            <a:r>
              <a:rPr lang="lv-LV" sz="2600" dirty="0">
                <a:latin typeface="Times New Roman" panose="02020603050405020304" pitchFamily="18" charset="0"/>
                <a:cs typeface="Times New Roman" panose="02020603050405020304" pitchFamily="18" charset="0"/>
              </a:rPr>
              <a:t>g</a:t>
            </a:r>
            <a:r>
              <a:rPr lang="lv-LV" sz="2600" dirty="0">
                <a:solidFill>
                  <a:schemeClr val="tx1"/>
                </a:solidFill>
                <a:latin typeface="Times New Roman" panose="02020603050405020304" pitchFamily="18" charset="0"/>
                <a:cs typeface="Times New Roman" panose="02020603050405020304" pitchFamily="18" charset="0"/>
              </a:rPr>
              <a:t>rupā strādā 2 pirmsskolas </a:t>
            </a:r>
            <a:r>
              <a:rPr lang="lv-LV" sz="2600" dirty="0">
                <a:latin typeface="Times New Roman" panose="02020603050405020304" pitchFamily="18" charset="0"/>
                <a:cs typeface="Times New Roman" panose="02020603050405020304" pitchFamily="18" charset="0"/>
              </a:rPr>
              <a:t>skolotāji, kuri ir ieguvuši</a:t>
            </a:r>
            <a:r>
              <a:rPr lang="lv-LV" sz="2600" dirty="0">
                <a:solidFill>
                  <a:schemeClr val="tx1"/>
                </a:solidFill>
                <a:latin typeface="Times New Roman" panose="02020603050405020304" pitchFamily="18" charset="0"/>
                <a:cs typeface="Times New Roman" panose="02020603050405020304" pitchFamily="18" charset="0"/>
              </a:rPr>
              <a:t> maģistra grādu un  papildus izglītību speciālajā pedagoģijā;</a:t>
            </a:r>
          </a:p>
          <a:p>
            <a:pPr indent="-182880" fontAlgn="auto">
              <a:spcAft>
                <a:spcPts val="0"/>
              </a:spcAft>
              <a:buFont typeface="Wingdings" panose="05000000000000000000" pitchFamily="2" charset="2"/>
              <a:buChar char="Ø"/>
              <a:defRPr/>
            </a:pPr>
            <a:r>
              <a:rPr lang="lv-LV" sz="2600" dirty="0">
                <a:latin typeface="Times New Roman" panose="02020603050405020304" pitchFamily="18" charset="0"/>
                <a:cs typeface="Times New Roman" panose="02020603050405020304" pitchFamily="18" charset="0"/>
              </a:rPr>
              <a:t>s</a:t>
            </a:r>
            <a:r>
              <a:rPr lang="lv-LV" sz="2600" dirty="0">
                <a:solidFill>
                  <a:schemeClr val="tx1"/>
                </a:solidFill>
                <a:latin typeface="Times New Roman" panose="02020603050405020304" pitchFamily="18" charset="0"/>
                <a:cs typeface="Times New Roman" panose="02020603050405020304" pitchFamily="18" charset="0"/>
              </a:rPr>
              <a:t>kolotāja palīgs;</a:t>
            </a:r>
          </a:p>
          <a:p>
            <a:pPr indent="-182880" fontAlgn="auto">
              <a:spcAft>
                <a:spcPts val="0"/>
              </a:spcAft>
              <a:buFont typeface="Wingdings" panose="05000000000000000000" pitchFamily="2" charset="2"/>
              <a:buChar char="Ø"/>
              <a:defRPr/>
            </a:pPr>
            <a:r>
              <a:rPr lang="lv-LV" sz="2600" dirty="0">
                <a:latin typeface="Times New Roman" panose="02020603050405020304" pitchFamily="18" charset="0"/>
                <a:cs typeface="Times New Roman" panose="02020603050405020304" pitchFamily="18" charset="0"/>
              </a:rPr>
              <a:t>b</a:t>
            </a:r>
            <a:r>
              <a:rPr lang="lv-LV" sz="2600" dirty="0">
                <a:solidFill>
                  <a:schemeClr val="tx1"/>
                </a:solidFill>
                <a:latin typeface="Times New Roman" panose="02020603050405020304" pitchFamily="18" charset="0"/>
                <a:cs typeface="Times New Roman" panose="02020603050405020304" pitchFamily="18" charset="0"/>
              </a:rPr>
              <a:t>ērna asistents pēc vajadzības.</a:t>
            </a:r>
          </a:p>
          <a:p>
            <a:endParaRPr lang="en-US" dirty="0"/>
          </a:p>
        </p:txBody>
      </p:sp>
      <p:pic>
        <p:nvPicPr>
          <p:cNvPr id="5" name="Satura vietturis 4">
            <a:extLst>
              <a:ext uri="{FF2B5EF4-FFF2-40B4-BE49-F238E27FC236}">
                <a16:creationId xmlns:a16="http://schemas.microsoft.com/office/drawing/2014/main" xmlns="" id="{1C18929D-C5AC-4175-B957-E221A896D200}"/>
              </a:ext>
            </a:extLst>
          </p:cNvPr>
          <p:cNvPicPr>
            <a:picLocks noChangeAspect="1"/>
          </p:cNvPicPr>
          <p:nvPr/>
        </p:nvPicPr>
        <p:blipFill rotWithShape="1">
          <a:blip r:embed="rId2"/>
          <a:srcRect r="2" b="147"/>
          <a:stretch/>
        </p:blipFill>
        <p:spPr>
          <a:xfrm>
            <a:off x="6225702" y="5875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6" name="!!Oval">
            <a:extLst>
              <a:ext uri="{FF2B5EF4-FFF2-40B4-BE49-F238E27FC236}">
                <a16:creationId xmlns:a16="http://schemas.microsoft.com/office/drawing/2014/main" xmlns="" id="{1D460C86-854F-4FB3-ABC2-E823D8FEB9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rc">
            <a:extLst>
              <a:ext uri="{FF2B5EF4-FFF2-40B4-BE49-F238E27FC236}">
                <a16:creationId xmlns:a16="http://schemas.microsoft.com/office/drawing/2014/main" xmlns="" id="{BB48116A-278A-4CC5-89D3-9DE8E8FF12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71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3B7A2FBA-4F46-45EC-964C-1ED7ED7B4187}"/>
              </a:ext>
            </a:extLst>
          </p:cNvPr>
          <p:cNvSpPr>
            <a:spLocks noGrp="1"/>
          </p:cNvSpPr>
          <p:nvPr>
            <p:ph type="title"/>
          </p:nvPr>
        </p:nvSpPr>
        <p:spPr>
          <a:xfrm>
            <a:off x="1171074" y="1396686"/>
            <a:ext cx="3240506" cy="4064628"/>
          </a:xfrm>
        </p:spPr>
        <p:txBody>
          <a:bodyPr>
            <a:normAutofit/>
          </a:bodyPr>
          <a:lstStyle/>
          <a:p>
            <a:pPr algn="ctr"/>
            <a:r>
              <a:rPr lang="lv-LV" dirty="0">
                <a:solidFill>
                  <a:srgbClr val="FFFFFF"/>
                </a:solidFill>
                <a:latin typeface="Times New Roman" panose="02020603050405020304" pitchFamily="18" charset="0"/>
                <a:cs typeface="Times New Roman" panose="02020603050405020304" pitchFamily="18" charset="0"/>
              </a:rPr>
              <a:t>Skolotāja loma</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xmlns="" id="{9CC19DA7-B643-4257-9537-9C7A8B59DA0C}"/>
              </a:ext>
            </a:extLst>
          </p:cNvPr>
          <p:cNvSpPr>
            <a:spLocks noGrp="1"/>
          </p:cNvSpPr>
          <p:nvPr>
            <p:ph idx="1"/>
          </p:nvPr>
        </p:nvSpPr>
        <p:spPr>
          <a:xfrm>
            <a:off x="5365121" y="1476584"/>
            <a:ext cx="5536397" cy="4787056"/>
          </a:xfrm>
        </p:spPr>
        <p:txBody>
          <a:bodyPr>
            <a:normAutofit/>
          </a:bodyPr>
          <a:lstStyle/>
          <a:p>
            <a:pPr eaLnBrk="1" hangingPunct="1">
              <a:buFont typeface="Wingdings" panose="05000000000000000000" pitchFamily="2" charset="2"/>
              <a:buChar char="Ø"/>
            </a:pPr>
            <a:r>
              <a:rPr lang="lv-LV" altLang="lv-LV" sz="2600" dirty="0">
                <a:latin typeface="Times New Roman" panose="02020603050405020304" pitchFamily="18" charset="0"/>
                <a:cs typeface="Times New Roman" panose="02020603050405020304" pitchFamily="18" charset="0"/>
              </a:rPr>
              <a:t>iniciators izpētei, konsultācijai;</a:t>
            </a:r>
          </a:p>
          <a:p>
            <a:pPr eaLnBrk="1" hangingPunct="1">
              <a:buFont typeface="Wingdings" panose="05000000000000000000" pitchFamily="2" charset="2"/>
              <a:buChar char="Ø"/>
            </a:pPr>
            <a:r>
              <a:rPr lang="lv-LV" altLang="lv-LV" sz="2600" dirty="0">
                <a:latin typeface="Times New Roman" panose="02020603050405020304" pitchFamily="18" charset="0"/>
                <a:cs typeface="Times New Roman" panose="02020603050405020304" pitchFamily="18" charset="0"/>
              </a:rPr>
              <a:t>atbalstītājs, sadarbības partneris bērnam, viņa vecākiem un atbalsta speciālistiem;</a:t>
            </a:r>
          </a:p>
          <a:p>
            <a:pPr eaLnBrk="1" hangingPunct="1">
              <a:buFont typeface="Wingdings" panose="05000000000000000000" pitchFamily="2" charset="2"/>
              <a:buChar char="Ø"/>
            </a:pPr>
            <a:r>
              <a:rPr lang="lv-LV" altLang="lv-LV" sz="2600" dirty="0">
                <a:latin typeface="Times New Roman" panose="02020603050405020304" pitchFamily="18" charset="0"/>
                <a:cs typeface="Times New Roman" panose="02020603050405020304" pitchFamily="18" charset="0"/>
              </a:rPr>
              <a:t>situācijas noliedzējs (kur skolotājam gūt resursus?)</a:t>
            </a:r>
          </a:p>
          <a:p>
            <a:pPr marL="0" indent="0" eaLnBrk="1" hangingPunct="1">
              <a:buNone/>
            </a:pPr>
            <a:endParaRPr lang="lv-LV" altLang="lv-LV" sz="2600" dirty="0">
              <a:latin typeface="Times New Roman" panose="02020603050405020304" pitchFamily="18" charset="0"/>
              <a:cs typeface="Times New Roman" panose="02020603050405020304" pitchFamily="18" charset="0"/>
            </a:endParaRPr>
          </a:p>
          <a:p>
            <a:pPr marL="0" indent="0" algn="r">
              <a:buNone/>
            </a:pPr>
            <a:endParaRPr lang="lv-LV" sz="2600" dirty="0"/>
          </a:p>
          <a:p>
            <a:pPr marL="0" indent="0" algn="ctr">
              <a:buNone/>
            </a:pPr>
            <a:endParaRPr lang="lv-LV" sz="2600" dirty="0">
              <a:latin typeface="Times New Roman" panose="02020603050405020304" pitchFamily="18" charset="0"/>
              <a:cs typeface="Times New Roman" panose="02020603050405020304" pitchFamily="18" charset="0"/>
            </a:endParaRPr>
          </a:p>
          <a:p>
            <a:pPr marL="0" indent="0" algn="ctr">
              <a:buNone/>
            </a:pPr>
            <a:r>
              <a:rPr lang="lv-LV" sz="3200" dirty="0">
                <a:latin typeface="Times New Roman" panose="02020603050405020304" pitchFamily="18" charset="0"/>
                <a:cs typeface="Times New Roman" panose="02020603050405020304" pitchFamily="18" charset="0"/>
              </a:rPr>
              <a:t>Sadarbībā!</a:t>
            </a:r>
          </a:p>
          <a:p>
            <a:endParaRPr lang="lv-LV" sz="2600" dirty="0">
              <a:latin typeface="Times New Roman" panose="02020603050405020304" pitchFamily="18" charset="0"/>
              <a:cs typeface="Times New Roman" panose="02020603050405020304" pitchFamily="18" charset="0"/>
            </a:endParaRPr>
          </a:p>
        </p:txBody>
      </p:sp>
      <p:sp>
        <p:nvSpPr>
          <p:cNvPr id="4" name="Bultiņa: uz leju 3">
            <a:extLst>
              <a:ext uri="{FF2B5EF4-FFF2-40B4-BE49-F238E27FC236}">
                <a16:creationId xmlns:a16="http://schemas.microsoft.com/office/drawing/2014/main" xmlns="" id="{6B66DE21-2F26-4D4C-A506-811D747C217A}"/>
              </a:ext>
            </a:extLst>
          </p:cNvPr>
          <p:cNvSpPr/>
          <p:nvPr/>
        </p:nvSpPr>
        <p:spPr>
          <a:xfrm>
            <a:off x="7338576" y="4159427"/>
            <a:ext cx="1264573" cy="116766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249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xmlns="" id="{16EB6D37-69E3-424B-93EB-61C4FD998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A6BE61DD-A047-4AE8-BAF8-8BD1906EAE3A}"/>
              </a:ext>
            </a:extLst>
          </p:cNvPr>
          <p:cNvSpPr>
            <a:spLocks noGrp="1"/>
          </p:cNvSpPr>
          <p:nvPr>
            <p:ph type="ctrTitle"/>
          </p:nvPr>
        </p:nvSpPr>
        <p:spPr>
          <a:xfrm>
            <a:off x="643466" y="1154097"/>
            <a:ext cx="4909609" cy="4292611"/>
          </a:xfrm>
        </p:spPr>
        <p:txBody>
          <a:bodyPr>
            <a:normAutofit fontScale="90000"/>
          </a:bodyPr>
          <a:lstStyle/>
          <a:p>
            <a:r>
              <a:rPr lang="lv-LV" sz="3300" dirty="0">
                <a:latin typeface="Times New Roman" panose="02020603050405020304" pitchFamily="18" charset="0"/>
                <a:cs typeface="Times New Roman" panose="02020603050405020304" pitchFamily="18" charset="0"/>
              </a:rPr>
              <a:t>Bērns ir kā taurenis vējā.</a:t>
            </a:r>
            <a:br>
              <a:rPr lang="lv-LV" sz="3300" dirty="0">
                <a:latin typeface="Times New Roman" panose="02020603050405020304" pitchFamily="18" charset="0"/>
                <a:cs typeface="Times New Roman" panose="02020603050405020304" pitchFamily="18" charset="0"/>
              </a:rPr>
            </a:br>
            <a:r>
              <a:rPr lang="lv-LV" sz="3300" dirty="0">
                <a:latin typeface="Times New Roman" panose="02020603050405020304" pitchFamily="18" charset="0"/>
                <a:cs typeface="Times New Roman" panose="02020603050405020304" pitchFamily="18" charset="0"/>
              </a:rPr>
              <a:t>Daži spēj lidot augstāk kā citi.</a:t>
            </a:r>
            <a:br>
              <a:rPr lang="lv-LV" sz="3300" dirty="0">
                <a:latin typeface="Times New Roman" panose="02020603050405020304" pitchFamily="18" charset="0"/>
                <a:cs typeface="Times New Roman" panose="02020603050405020304" pitchFamily="18" charset="0"/>
              </a:rPr>
            </a:br>
            <a:r>
              <a:rPr lang="lv-LV" sz="3300" dirty="0">
                <a:latin typeface="Times New Roman" panose="02020603050405020304" pitchFamily="18" charset="0"/>
                <a:cs typeface="Times New Roman" panose="02020603050405020304" pitchFamily="18" charset="0"/>
              </a:rPr>
              <a:t>Bet katrs no viņiem lido tik labi, cik spēj.</a:t>
            </a:r>
            <a:br>
              <a:rPr lang="lv-LV" sz="3300" dirty="0">
                <a:latin typeface="Times New Roman" panose="02020603050405020304" pitchFamily="18" charset="0"/>
                <a:cs typeface="Times New Roman" panose="02020603050405020304" pitchFamily="18" charset="0"/>
              </a:rPr>
            </a:br>
            <a:r>
              <a:rPr lang="lv-LV" sz="3300" dirty="0">
                <a:latin typeface="Times New Roman" panose="02020603050405020304" pitchFamily="18" charset="0"/>
                <a:cs typeface="Times New Roman" panose="02020603050405020304" pitchFamily="18" charset="0"/>
              </a:rPr>
              <a:t>Kāpēc salīdzināt citu ar citu?</a:t>
            </a:r>
            <a:br>
              <a:rPr lang="lv-LV" sz="3300" dirty="0">
                <a:latin typeface="Times New Roman" panose="02020603050405020304" pitchFamily="18" charset="0"/>
                <a:cs typeface="Times New Roman" panose="02020603050405020304" pitchFamily="18" charset="0"/>
              </a:rPr>
            </a:br>
            <a:r>
              <a:rPr lang="lv-LV" sz="3300" dirty="0">
                <a:latin typeface="Times New Roman" panose="02020603050405020304" pitchFamily="18" charset="0"/>
                <a:cs typeface="Times New Roman" panose="02020603050405020304" pitchFamily="18" charset="0"/>
              </a:rPr>
              <a:t>Katrs ir īpašs! Katrs ir skaists!</a:t>
            </a:r>
            <a:br>
              <a:rPr lang="lv-LV" sz="3300" dirty="0">
                <a:latin typeface="Times New Roman" panose="02020603050405020304" pitchFamily="18" charset="0"/>
                <a:cs typeface="Times New Roman" panose="02020603050405020304" pitchFamily="18" charset="0"/>
              </a:rPr>
            </a:br>
            <a:r>
              <a:rPr lang="lv-LV" sz="3300" dirty="0">
                <a:latin typeface="Times New Roman" panose="02020603050405020304" pitchFamily="18" charset="0"/>
                <a:cs typeface="Times New Roman" panose="02020603050405020304" pitchFamily="18" charset="0"/>
              </a:rPr>
              <a:t/>
            </a:r>
            <a:br>
              <a:rPr lang="lv-LV" sz="3300" dirty="0">
                <a:latin typeface="Times New Roman" panose="02020603050405020304" pitchFamily="18" charset="0"/>
                <a:cs typeface="Times New Roman" panose="02020603050405020304" pitchFamily="18" charset="0"/>
              </a:rPr>
            </a:br>
            <a:r>
              <a:rPr lang="lv-LV" sz="3300" dirty="0">
                <a:latin typeface="Times New Roman" panose="02020603050405020304" pitchFamily="18" charset="0"/>
                <a:cs typeface="Times New Roman" panose="02020603050405020304" pitchFamily="18" charset="0"/>
              </a:rPr>
              <a:t>(</a:t>
            </a:r>
            <a:r>
              <a:rPr lang="lv-LV" sz="2200" dirty="0">
                <a:latin typeface="Times New Roman" panose="02020603050405020304" pitchFamily="18" charset="0"/>
                <a:cs typeface="Times New Roman" panose="02020603050405020304" pitchFamily="18" charset="0"/>
              </a:rPr>
              <a:t>Marija </a:t>
            </a:r>
            <a:r>
              <a:rPr lang="lv-LV" sz="2200" dirty="0" err="1">
                <a:latin typeface="Times New Roman" panose="02020603050405020304" pitchFamily="18" charset="0"/>
                <a:cs typeface="Times New Roman" panose="02020603050405020304" pitchFamily="18" charset="0"/>
              </a:rPr>
              <a:t>Montesori</a:t>
            </a:r>
            <a:r>
              <a:rPr lang="lv-LV" sz="2200" dirty="0">
                <a:latin typeface="Times New Roman" panose="02020603050405020304" pitchFamily="18" charset="0"/>
                <a:cs typeface="Times New Roman" panose="02020603050405020304" pitchFamily="18" charset="0"/>
              </a:rPr>
              <a:t>)</a:t>
            </a:r>
          </a:p>
        </p:txBody>
      </p:sp>
      <p:sp>
        <p:nvSpPr>
          <p:cNvPr id="70" name="Oval 69">
            <a:extLst>
              <a:ext uri="{FF2B5EF4-FFF2-40B4-BE49-F238E27FC236}">
                <a16:creationId xmlns:a16="http://schemas.microsoft.com/office/drawing/2014/main" xmlns="" id="{F35BC0E3-6FE4-4491-BA19-C0126066A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71580" y="1253299"/>
            <a:ext cx="385605" cy="385605"/>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Attēls 5">
            <a:extLst>
              <a:ext uri="{FF2B5EF4-FFF2-40B4-BE49-F238E27FC236}">
                <a16:creationId xmlns:a16="http://schemas.microsoft.com/office/drawing/2014/main" xmlns="" id="{B64AADCF-451A-4D34-87C7-048ED05EDAB9}"/>
              </a:ext>
            </a:extLst>
          </p:cNvPr>
          <p:cNvPicPr>
            <a:picLocks noChangeAspect="1"/>
          </p:cNvPicPr>
          <p:nvPr/>
        </p:nvPicPr>
        <p:blipFill rotWithShape="1">
          <a:blip r:embed="rId2"/>
          <a:srcRect t="23062" r="-2" b="11968"/>
          <a:stretch/>
        </p:blipFill>
        <p:spPr>
          <a:xfrm>
            <a:off x="9238714" y="-4095"/>
            <a:ext cx="2379301" cy="1704729"/>
          </a:xfrm>
          <a:custGeom>
            <a:avLst/>
            <a:gdLst/>
            <a:ahLst/>
            <a:cxnLst/>
            <a:rect l="l" t="t" r="r" b="b"/>
            <a:pathLst>
              <a:path w="2379301" h="1704729">
                <a:moveTo>
                  <a:pt x="118544" y="0"/>
                </a:moveTo>
                <a:lnTo>
                  <a:pt x="2260757" y="0"/>
                </a:lnTo>
                <a:lnTo>
                  <a:pt x="2285812" y="52013"/>
                </a:lnTo>
                <a:cubicBezTo>
                  <a:pt x="2346012" y="194340"/>
                  <a:pt x="2379301" y="350822"/>
                  <a:pt x="2379301" y="515079"/>
                </a:cubicBezTo>
                <a:cubicBezTo>
                  <a:pt x="2379301" y="1172105"/>
                  <a:pt x="1846677" y="1704729"/>
                  <a:pt x="1189650" y="1704729"/>
                </a:cubicBezTo>
                <a:cubicBezTo>
                  <a:pt x="532624" y="1704729"/>
                  <a:pt x="0" y="1172105"/>
                  <a:pt x="0" y="515079"/>
                </a:cubicBezTo>
                <a:cubicBezTo>
                  <a:pt x="0" y="350822"/>
                  <a:pt x="33289" y="194340"/>
                  <a:pt x="93489" y="52013"/>
                </a:cubicBezTo>
                <a:close/>
              </a:path>
            </a:pathLst>
          </a:custGeom>
        </p:spPr>
      </p:pic>
      <p:pic>
        <p:nvPicPr>
          <p:cNvPr id="7" name="Attēls 6">
            <a:extLst>
              <a:ext uri="{FF2B5EF4-FFF2-40B4-BE49-F238E27FC236}">
                <a16:creationId xmlns:a16="http://schemas.microsoft.com/office/drawing/2014/main" xmlns="" id="{03278DC5-FBBE-4646-A3C5-7CD86EF8AF63}"/>
              </a:ext>
            </a:extLst>
          </p:cNvPr>
          <p:cNvPicPr>
            <a:picLocks noChangeAspect="1"/>
          </p:cNvPicPr>
          <p:nvPr/>
        </p:nvPicPr>
        <p:blipFill rotWithShape="1">
          <a:blip r:embed="rId3"/>
          <a:srcRect t="1192" r="4" b="213"/>
          <a:stretch/>
        </p:blipFill>
        <p:spPr>
          <a:xfrm>
            <a:off x="9952384" y="1798534"/>
            <a:ext cx="2239616" cy="2708616"/>
          </a:xfrm>
          <a:custGeom>
            <a:avLst/>
            <a:gdLst/>
            <a:ahLst/>
            <a:cxnLst/>
            <a:rect l="l" t="t" r="r" b="b"/>
            <a:pathLst>
              <a:path w="2085425" h="2522136">
                <a:moveTo>
                  <a:pt x="1261068" y="0"/>
                </a:moveTo>
                <a:cubicBezTo>
                  <a:pt x="1565773" y="0"/>
                  <a:pt x="1845238" y="108068"/>
                  <a:pt x="2063225" y="287967"/>
                </a:cubicBezTo>
                <a:lnTo>
                  <a:pt x="2085425" y="308144"/>
                </a:lnTo>
                <a:lnTo>
                  <a:pt x="2085425" y="2213992"/>
                </a:lnTo>
                <a:lnTo>
                  <a:pt x="2063225" y="2234170"/>
                </a:lnTo>
                <a:cubicBezTo>
                  <a:pt x="1845238" y="2414068"/>
                  <a:pt x="1565773" y="2522136"/>
                  <a:pt x="1261068" y="2522136"/>
                </a:cubicBezTo>
                <a:cubicBezTo>
                  <a:pt x="564599" y="2522136"/>
                  <a:pt x="0" y="1957537"/>
                  <a:pt x="0" y="1261068"/>
                </a:cubicBezTo>
                <a:cubicBezTo>
                  <a:pt x="0" y="564599"/>
                  <a:pt x="564599" y="0"/>
                  <a:pt x="1261068" y="0"/>
                </a:cubicBezTo>
                <a:close/>
              </a:path>
            </a:pathLst>
          </a:custGeom>
        </p:spPr>
      </p:pic>
      <p:pic>
        <p:nvPicPr>
          <p:cNvPr id="5" name="Attēls 4">
            <a:extLst>
              <a:ext uri="{FF2B5EF4-FFF2-40B4-BE49-F238E27FC236}">
                <a16:creationId xmlns:a16="http://schemas.microsoft.com/office/drawing/2014/main" xmlns="" id="{E4C7C0E1-88F1-4628-ABD1-73EEAB4E0C0F}"/>
              </a:ext>
            </a:extLst>
          </p:cNvPr>
          <p:cNvPicPr>
            <a:picLocks noChangeAspect="1"/>
          </p:cNvPicPr>
          <p:nvPr/>
        </p:nvPicPr>
        <p:blipFill rotWithShape="1">
          <a:blip r:embed="rId4"/>
          <a:srcRect t="31370" r="-1" b="9706"/>
          <a:stretch/>
        </p:blipFill>
        <p:spPr>
          <a:xfrm>
            <a:off x="9170977" y="4749556"/>
            <a:ext cx="3021023" cy="2108444"/>
          </a:xfrm>
          <a:custGeom>
            <a:avLst/>
            <a:gdLst/>
            <a:ahLst/>
            <a:cxnLst/>
            <a:rect l="l" t="t" r="r" b="b"/>
            <a:pathLst>
              <a:path w="3021023" h="2108444">
                <a:moveTo>
                  <a:pt x="1601846" y="0"/>
                </a:moveTo>
                <a:cubicBezTo>
                  <a:pt x="2210059" y="0"/>
                  <a:pt x="2739102" y="338976"/>
                  <a:pt x="3010358" y="838312"/>
                </a:cubicBezTo>
                <a:lnTo>
                  <a:pt x="3021023" y="860451"/>
                </a:lnTo>
                <a:lnTo>
                  <a:pt x="3021023" y="2108444"/>
                </a:lnTo>
                <a:lnTo>
                  <a:pt x="83091" y="2108444"/>
                </a:lnTo>
                <a:lnTo>
                  <a:pt x="72017" y="2078187"/>
                </a:lnTo>
                <a:cubicBezTo>
                  <a:pt x="25213" y="1927711"/>
                  <a:pt x="0" y="1767724"/>
                  <a:pt x="0" y="1601847"/>
                </a:cubicBezTo>
                <a:cubicBezTo>
                  <a:pt x="0" y="717173"/>
                  <a:pt x="717172" y="0"/>
                  <a:pt x="1601846" y="0"/>
                </a:cubicBezTo>
                <a:close/>
              </a:path>
            </a:pathLst>
          </a:custGeom>
        </p:spPr>
      </p:pic>
      <p:pic>
        <p:nvPicPr>
          <p:cNvPr id="4" name="Attēls 3">
            <a:extLst>
              <a:ext uri="{FF2B5EF4-FFF2-40B4-BE49-F238E27FC236}">
                <a16:creationId xmlns:a16="http://schemas.microsoft.com/office/drawing/2014/main" xmlns="" id="{91621247-FA47-4E47-8E2E-E2E5992513F0}"/>
              </a:ext>
            </a:extLst>
          </p:cNvPr>
          <p:cNvPicPr>
            <a:picLocks noChangeAspect="1"/>
          </p:cNvPicPr>
          <p:nvPr/>
        </p:nvPicPr>
        <p:blipFill rotWithShape="1">
          <a:blip r:embed="rId5"/>
          <a:srcRect l="17378" r="15469"/>
          <a:stretch/>
        </p:blipFill>
        <p:spPr>
          <a:xfrm>
            <a:off x="6250454" y="2027516"/>
            <a:ext cx="3468770" cy="346877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72" name="Arc 71">
            <a:extLst>
              <a:ext uri="{FF2B5EF4-FFF2-40B4-BE49-F238E27FC236}">
                <a16:creationId xmlns:a16="http://schemas.microsoft.com/office/drawing/2014/main" xmlns="" id="{DCD36EB2-CC93-4C1B-A9D7-1A2F45F56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238505">
            <a:off x="5958855" y="1808913"/>
            <a:ext cx="4083433" cy="4083433"/>
          </a:xfrm>
          <a:prstGeom prst="arc">
            <a:avLst>
              <a:gd name="adj1" fmla="val 17345061"/>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Apakšvirsraksts 8">
            <a:extLst>
              <a:ext uri="{FF2B5EF4-FFF2-40B4-BE49-F238E27FC236}">
                <a16:creationId xmlns:a16="http://schemas.microsoft.com/office/drawing/2014/main" xmlns="" id="{BCC3A6FE-A135-47EC-8213-72F41A2B51A1}"/>
              </a:ext>
            </a:extLst>
          </p:cNvPr>
          <p:cNvSpPr>
            <a:spLocks noGrp="1"/>
          </p:cNvSpPr>
          <p:nvPr>
            <p:ph type="subTitle" idx="1"/>
          </p:nvPr>
        </p:nvSpPr>
        <p:spPr>
          <a:xfrm flipV="1">
            <a:off x="3533313" y="5924416"/>
            <a:ext cx="2272684" cy="45719"/>
          </a:xfrm>
        </p:spPr>
        <p:txBody>
          <a:bodyPr>
            <a:normAutofit fontScale="25000" lnSpcReduction="20000"/>
          </a:bodyPr>
          <a:lstStyle/>
          <a:p>
            <a:endParaRPr lang="lv-LV" dirty="0"/>
          </a:p>
        </p:txBody>
      </p:sp>
    </p:spTree>
    <p:extLst>
      <p:ext uri="{BB962C8B-B14F-4D97-AF65-F5344CB8AC3E}">
        <p14:creationId xmlns:p14="http://schemas.microsoft.com/office/powerpoint/2010/main" val="23991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3">
            <a:extLst>
              <a:ext uri="{FF2B5EF4-FFF2-40B4-BE49-F238E27FC236}">
                <a16:creationId xmlns:a16="http://schemas.microsoft.com/office/drawing/2014/main" xmlns="" id="{F28CBEB0-4F03-4431-9C75-CFCA61E0689B}"/>
              </a:ext>
            </a:extLst>
          </p:cNvPr>
          <p:cNvPicPr>
            <a:picLocks noChangeAspect="1"/>
          </p:cNvPicPr>
          <p:nvPr/>
        </p:nvPicPr>
        <p:blipFill rotWithShape="1">
          <a:blip r:embed="rId2"/>
          <a:srcRect t="7432" r="1" b="7415"/>
          <a:stretch/>
        </p:blipFill>
        <p:spPr>
          <a:xfrm>
            <a:off x="5232611" y="678946"/>
            <a:ext cx="6159289" cy="5226554"/>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xmlns=""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Virsraksts 1">
            <a:extLst>
              <a:ext uri="{FF2B5EF4-FFF2-40B4-BE49-F238E27FC236}">
                <a16:creationId xmlns:a16="http://schemas.microsoft.com/office/drawing/2014/main" xmlns="" id="{9B6E8E44-24A8-4442-861B-1AB0C9823922}"/>
              </a:ext>
            </a:extLst>
          </p:cNvPr>
          <p:cNvSpPr>
            <a:spLocks noGrp="1"/>
          </p:cNvSpPr>
          <p:nvPr>
            <p:ph type="ctrTitle"/>
          </p:nvPr>
        </p:nvSpPr>
        <p:spPr>
          <a:xfrm>
            <a:off x="477981" y="1122363"/>
            <a:ext cx="4023360" cy="3204134"/>
          </a:xfrm>
        </p:spPr>
        <p:txBody>
          <a:bodyPr anchor="b">
            <a:normAutofit/>
          </a:bodyPr>
          <a:lstStyle/>
          <a:p>
            <a:pPr algn="l"/>
            <a:r>
              <a:rPr lang="lv-LV" sz="4800" dirty="0">
                <a:latin typeface="Times New Roman" panose="02020603050405020304" pitchFamily="18" charset="0"/>
                <a:cs typeface="Times New Roman" panose="02020603050405020304" pitchFamily="18" charset="0"/>
              </a:rPr>
              <a:t>Paldies par uzmanību!</a:t>
            </a:r>
          </a:p>
        </p:txBody>
      </p:sp>
      <p:sp>
        <p:nvSpPr>
          <p:cNvPr id="3" name="Apakšvirsraksts 2">
            <a:extLst>
              <a:ext uri="{FF2B5EF4-FFF2-40B4-BE49-F238E27FC236}">
                <a16:creationId xmlns:a16="http://schemas.microsoft.com/office/drawing/2014/main" xmlns="" id="{5B2657DD-1825-4E2C-A75B-5973C61A7279}"/>
              </a:ext>
            </a:extLst>
          </p:cNvPr>
          <p:cNvSpPr>
            <a:spLocks noGrp="1"/>
          </p:cNvSpPr>
          <p:nvPr>
            <p:ph type="subTitle" idx="1"/>
          </p:nvPr>
        </p:nvSpPr>
        <p:spPr>
          <a:xfrm>
            <a:off x="477981" y="4872922"/>
            <a:ext cx="3933306" cy="1208141"/>
          </a:xfrm>
        </p:spPr>
        <p:txBody>
          <a:bodyPr>
            <a:normAutofit/>
          </a:bodyPr>
          <a:lstStyle/>
          <a:p>
            <a:pPr algn="l"/>
            <a:endParaRPr lang="lv-LV" sz="2000" dirty="0"/>
          </a:p>
        </p:txBody>
      </p:sp>
      <p:sp>
        <p:nvSpPr>
          <p:cNvPr id="15" name="Rectangle 1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21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5903A2FD-D8A6-49B7-81FD-CB73424F870C}"/>
              </a:ext>
            </a:extLst>
          </p:cNvPr>
          <p:cNvSpPr>
            <a:spLocks noGrp="1"/>
          </p:cNvSpPr>
          <p:nvPr>
            <p:ph type="title"/>
          </p:nvPr>
        </p:nvSpPr>
        <p:spPr>
          <a:xfrm>
            <a:off x="686833" y="1153572"/>
            <a:ext cx="3219341" cy="4461163"/>
          </a:xfrm>
        </p:spPr>
        <p:txBody>
          <a:bodyPr>
            <a:normAutofit/>
          </a:bodyPr>
          <a:lstStyle/>
          <a:p>
            <a:pPr algn="ctr"/>
            <a:r>
              <a:rPr lang="lv-LV" dirty="0">
                <a:solidFill>
                  <a:srgbClr val="FFFFFF"/>
                </a:solidFill>
                <a:latin typeface="Times New Roman" panose="02020603050405020304" pitchFamily="18" charset="0"/>
                <a:cs typeface="Times New Roman" panose="02020603050405020304" pitchFamily="18" charset="0"/>
              </a:rPr>
              <a:t>Īss ieskats mūsu iestādes vēsturē</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xmlns="" id="{A419D4BA-2E7E-4104-9398-2F5A336B29ED}"/>
              </a:ext>
            </a:extLst>
          </p:cNvPr>
          <p:cNvSpPr>
            <a:spLocks noGrp="1"/>
          </p:cNvSpPr>
          <p:nvPr>
            <p:ph idx="1"/>
          </p:nvPr>
        </p:nvSpPr>
        <p:spPr>
          <a:xfrm>
            <a:off x="4167272" y="772358"/>
            <a:ext cx="7186527" cy="5256968"/>
          </a:xfrm>
        </p:spPr>
        <p:txBody>
          <a:bodyPr anchor="ctr">
            <a:normAutofit/>
          </a:bodyPr>
          <a:lstStyle/>
          <a:p>
            <a:pPr algn="just">
              <a:buFont typeface="Wingdings" panose="05000000000000000000" pitchFamily="2" charset="2"/>
              <a:buChar char="Ø"/>
            </a:pPr>
            <a:r>
              <a:rPr lang="lv-LV" sz="2400" dirty="0">
                <a:latin typeface="Times New Roman" panose="02020603050405020304" pitchFamily="18" charset="0"/>
                <a:cs typeface="Times New Roman" panose="02020603050405020304" pitchFamily="18" charset="0"/>
              </a:rPr>
              <a:t>Rīgas padomju saimniecība «Ulbroka» 1973. gadā uzcēla bērnudārzu ar 6 grupām;</a:t>
            </a:r>
          </a:p>
          <a:p>
            <a:pPr algn="just">
              <a:buFont typeface="Wingdings" panose="05000000000000000000" pitchFamily="2" charset="2"/>
              <a:buChar char="Ø"/>
            </a:pPr>
            <a:r>
              <a:rPr lang="lv-LV" sz="2400" dirty="0">
                <a:latin typeface="Times New Roman" panose="02020603050405020304" pitchFamily="18" charset="0"/>
                <a:cs typeface="Times New Roman" panose="02020603050405020304" pitchFamily="18" charset="0"/>
              </a:rPr>
              <a:t>laika gaitā pirmsskolas izglītības iestāde ir paplašinājusies, un šobrīd esam iestāde ar 19 grupām, kopējais bērnu skaits iestādē - 436;</a:t>
            </a:r>
          </a:p>
          <a:p>
            <a:pPr algn="just">
              <a:buFont typeface="Wingdings" panose="05000000000000000000" pitchFamily="2" charset="2"/>
              <a:buChar char="Ø"/>
            </a:pPr>
            <a:r>
              <a:rPr lang="lv-LV" sz="2400" dirty="0">
                <a:latin typeface="Times New Roman" panose="02020603050405020304" pitchFamily="18" charset="0"/>
                <a:cs typeface="Times New Roman" panose="02020603050405020304" pitchFamily="18" charset="0"/>
              </a:rPr>
              <a:t>mūsu iestādi apmeklē bērni vecumā no 1 gada 6 mēnešiem līdz 7 gadu vecumam;</a:t>
            </a:r>
          </a:p>
          <a:p>
            <a:pPr algn="just">
              <a:buFont typeface="Wingdings" panose="05000000000000000000" pitchFamily="2" charset="2"/>
              <a:buChar char="Ø"/>
            </a:pPr>
            <a:r>
              <a:rPr lang="lv-LV" sz="2400" dirty="0">
                <a:latin typeface="Times New Roman" panose="02020603050405020304" pitchFamily="18" charset="0"/>
                <a:cs typeface="Times New Roman" panose="02020603050405020304" pitchFamily="18" charset="0"/>
              </a:rPr>
              <a:t>iestādē strādā 108 darbinieki: 53 pedagogi, 55 tehniskie darbinieki.</a:t>
            </a:r>
          </a:p>
          <a:p>
            <a:endParaRPr lang="lv-LV" dirty="0"/>
          </a:p>
          <a:p>
            <a:endParaRPr lang="lv-LV" dirty="0"/>
          </a:p>
          <a:p>
            <a:pPr marL="0" indent="0" algn="ctr">
              <a:buNone/>
            </a:pPr>
            <a:r>
              <a:rPr kumimoji="1" lang="lv-LV" altLang="lv-LV" sz="2400" dirty="0">
                <a:latin typeface="Times New Roman" panose="02020603050405020304" pitchFamily="18" charset="0"/>
                <a:cs typeface="Times New Roman" panose="02020603050405020304" pitchFamily="18" charset="0"/>
                <a:hlinkClick r:id="rId2"/>
              </a:rPr>
              <a:t>www.ulbroka-pienenite.lv</a:t>
            </a:r>
            <a:endParaRPr kumimoji="1" lang="lv-LV" altLang="lv-LV" sz="2400" dirty="0">
              <a:latin typeface="Times New Roman" panose="02020603050405020304" pitchFamily="18" charset="0"/>
              <a:cs typeface="Times New Roman" panose="02020603050405020304" pitchFamily="18" charset="0"/>
            </a:endParaRPr>
          </a:p>
          <a:p>
            <a:pPr marL="0" indent="0">
              <a:buNone/>
            </a:pPr>
            <a:endParaRPr lang="lv-LV" dirty="0"/>
          </a:p>
        </p:txBody>
      </p:sp>
    </p:spTree>
    <p:extLst>
      <p:ext uri="{BB962C8B-B14F-4D97-AF65-F5344CB8AC3E}">
        <p14:creationId xmlns:p14="http://schemas.microsoft.com/office/powerpoint/2010/main" val="341346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Virsraksts 1">
            <a:extLst>
              <a:ext uri="{FF2B5EF4-FFF2-40B4-BE49-F238E27FC236}">
                <a16:creationId xmlns:a16="http://schemas.microsoft.com/office/drawing/2014/main" xmlns="" id="{1F9E0CD2-C424-4DBD-92BB-ECAB18C34EE7}"/>
              </a:ext>
            </a:extLst>
          </p:cNvPr>
          <p:cNvSpPr>
            <a:spLocks noGrp="1"/>
          </p:cNvSpPr>
          <p:nvPr>
            <p:ph type="title"/>
          </p:nvPr>
        </p:nvSpPr>
        <p:spPr>
          <a:xfrm>
            <a:off x="838200" y="365125"/>
            <a:ext cx="10515600" cy="1325563"/>
          </a:xfrm>
        </p:spPr>
        <p:txBody>
          <a:bodyPr>
            <a:normAutofit/>
          </a:bodyPr>
          <a:lstStyle/>
          <a:p>
            <a:r>
              <a:rPr kumimoji="1" lang="lv-LV" altLang="lv-LV" sz="3400" dirty="0">
                <a:latin typeface="Times New Roman" panose="02020603050405020304" pitchFamily="18" charset="0"/>
                <a:cs typeface="+mn-cs"/>
              </a:rPr>
              <a:t>Mūsu iestādē licencētas sekojošas izglītības programmas: </a:t>
            </a:r>
            <a:br>
              <a:rPr kumimoji="1" lang="lv-LV" altLang="lv-LV" sz="3400" dirty="0">
                <a:latin typeface="Times New Roman" panose="02020603050405020304" pitchFamily="18" charset="0"/>
                <a:cs typeface="+mn-cs"/>
              </a:rPr>
            </a:br>
            <a:endParaRPr lang="lv-LV" sz="3400" dirty="0"/>
          </a:p>
        </p:txBody>
      </p:sp>
      <p:sp>
        <p:nvSpPr>
          <p:cNvPr id="21" name="Arc 2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xmlns="" id="{72587F63-A326-4AA9-83BC-0C1AE795818D}"/>
              </a:ext>
            </a:extLst>
          </p:cNvPr>
          <p:cNvSpPr>
            <a:spLocks noGrp="1"/>
          </p:cNvSpPr>
          <p:nvPr>
            <p:ph idx="1"/>
          </p:nvPr>
        </p:nvSpPr>
        <p:spPr>
          <a:xfrm>
            <a:off x="838200" y="1611630"/>
            <a:ext cx="10515600" cy="4565333"/>
          </a:xfrm>
        </p:spPr>
        <p:txBody>
          <a:bodyPr>
            <a:normAutofit/>
          </a:bodyPr>
          <a:lstStyle/>
          <a:p>
            <a:pPr marL="342900" indent="-342900" algn="just" fontAlgn="auto">
              <a:spcBef>
                <a:spcPct val="0"/>
              </a:spcBef>
              <a:spcAft>
                <a:spcPts val="0"/>
              </a:spcAft>
              <a:buClrTx/>
              <a:buSzTx/>
              <a:buFont typeface="Wingdings" panose="05000000000000000000" pitchFamily="2" charset="2"/>
              <a:buChar char="Ø"/>
              <a:defRPr/>
            </a:pPr>
            <a:r>
              <a:rPr lang="lv-LV" altLang="lv-LV" sz="2400" dirty="0">
                <a:latin typeface="Times New Roman" panose="02020603050405020304" pitchFamily="18" charset="0"/>
              </a:rPr>
              <a:t>Vispārizglītojošā pirmsskolas izglītības programma (programmas kods 01011111);</a:t>
            </a:r>
          </a:p>
          <a:p>
            <a:pPr marL="0" indent="0" algn="just" fontAlgn="auto">
              <a:spcBef>
                <a:spcPct val="0"/>
              </a:spcBef>
              <a:spcAft>
                <a:spcPts val="0"/>
              </a:spcAft>
              <a:buClrTx/>
              <a:buSzTx/>
              <a:buNone/>
              <a:defRPr/>
            </a:pPr>
            <a:endParaRPr lang="lv-LV" altLang="lv-LV" sz="2400" dirty="0">
              <a:latin typeface="Times New Roman" panose="02020603050405020304" pitchFamily="18" charset="0"/>
            </a:endParaRPr>
          </a:p>
          <a:p>
            <a:pPr marL="0" indent="0" algn="just" fontAlgn="auto">
              <a:spcBef>
                <a:spcPct val="0"/>
              </a:spcBef>
              <a:spcAft>
                <a:spcPts val="0"/>
              </a:spcAft>
              <a:buClrTx/>
              <a:buSzTx/>
              <a:buNone/>
              <a:defRPr/>
            </a:pPr>
            <a:r>
              <a:rPr lang="lv-LV" altLang="lv-LV" sz="2400" dirty="0">
                <a:latin typeface="Times New Roman" panose="02020603050405020304" pitchFamily="18" charset="0"/>
              </a:rPr>
              <a:t>No 2011. gada:</a:t>
            </a:r>
          </a:p>
          <a:p>
            <a:pPr marL="0" indent="0" algn="just" fontAlgn="auto">
              <a:spcBef>
                <a:spcPct val="0"/>
              </a:spcBef>
              <a:spcAft>
                <a:spcPts val="0"/>
              </a:spcAft>
              <a:buClrTx/>
              <a:buSzTx/>
              <a:buNone/>
              <a:defRPr/>
            </a:pPr>
            <a:endParaRPr lang="lv-LV" altLang="lv-LV" sz="2400" dirty="0">
              <a:latin typeface="Times New Roman" panose="02020603050405020304" pitchFamily="18" charset="0"/>
            </a:endParaRPr>
          </a:p>
          <a:p>
            <a:pPr marL="342900" indent="-342900" algn="just">
              <a:spcBef>
                <a:spcPct val="0"/>
              </a:spcBef>
              <a:buFont typeface="Wingdings" panose="05000000000000000000" pitchFamily="2" charset="2"/>
              <a:buChar char="Ø"/>
              <a:defRPr/>
            </a:pPr>
            <a:r>
              <a:rPr lang="lv-LV" altLang="lv-LV" sz="2400" dirty="0">
                <a:latin typeface="Times New Roman" panose="02020603050405020304" pitchFamily="18" charset="0"/>
              </a:rPr>
              <a:t>Speciālā pirmsskolas izglītības programma izglītojamiem ar valodas attīstības traucējumiem (programmas kods 01015511); </a:t>
            </a:r>
          </a:p>
          <a:p>
            <a:pPr marL="0" indent="0" algn="just">
              <a:spcBef>
                <a:spcPct val="0"/>
              </a:spcBef>
              <a:buNone/>
              <a:defRPr/>
            </a:pPr>
            <a:endParaRPr lang="lv-LV" altLang="lv-LV" sz="2400" dirty="0">
              <a:latin typeface="Times New Roman" panose="02020603050405020304" pitchFamily="18" charset="0"/>
            </a:endParaRPr>
          </a:p>
          <a:p>
            <a:pPr marL="342900" indent="-342900" algn="just">
              <a:spcBef>
                <a:spcPct val="0"/>
              </a:spcBef>
              <a:buFont typeface="Wingdings" panose="05000000000000000000" pitchFamily="2" charset="2"/>
              <a:buChar char="Ø"/>
              <a:defRPr/>
            </a:pPr>
            <a:r>
              <a:rPr lang="lv-LV" altLang="lv-LV" sz="2400" dirty="0">
                <a:latin typeface="Times New Roman" panose="02020603050405020304" pitchFamily="18" charset="0"/>
              </a:rPr>
              <a:t>Speciālā pirmsskolas izglītības programma izglītojamiem ar jauktiem attīstības traucējumiem (programmas kods 01015611);</a:t>
            </a:r>
          </a:p>
          <a:p>
            <a:pPr algn="just">
              <a:spcBef>
                <a:spcPct val="0"/>
              </a:spcBef>
              <a:buClr>
                <a:srgbClr val="A50021"/>
              </a:buClr>
              <a:buSzPct val="75000"/>
              <a:buFont typeface="Wingdings" panose="05000000000000000000" pitchFamily="2" charset="2"/>
              <a:buChar char="Ø"/>
              <a:defRPr/>
            </a:pPr>
            <a:endParaRPr lang="lv-LV" altLang="lv-LV" sz="2400" dirty="0">
              <a:latin typeface="Times New Roman" panose="02020603050405020304" pitchFamily="18" charset="0"/>
            </a:endParaRPr>
          </a:p>
          <a:p>
            <a:pPr algn="just">
              <a:spcBef>
                <a:spcPct val="0"/>
              </a:spcBef>
              <a:buFont typeface="Wingdings" panose="05000000000000000000" pitchFamily="2" charset="2"/>
              <a:buChar char="Ø"/>
              <a:defRPr/>
            </a:pPr>
            <a:r>
              <a:rPr lang="lv-LV" altLang="lv-LV" sz="2400" dirty="0">
                <a:latin typeface="Times New Roman" panose="02020603050405020304" pitchFamily="18" charset="0"/>
                <a:cs typeface="Times New Roman" panose="02020603050405020304" pitchFamily="18" charset="0"/>
              </a:rPr>
              <a:t>2012. gada 1. septembrī iestādē tika atvērta  </a:t>
            </a:r>
            <a:r>
              <a:rPr lang="lv-LV" altLang="lv-LV" sz="2400" dirty="0" err="1">
                <a:latin typeface="Times New Roman" panose="02020603050405020304" pitchFamily="18" charset="0"/>
                <a:cs typeface="Times New Roman" panose="02020603050405020304" pitchFamily="18" charset="0"/>
              </a:rPr>
              <a:t>logopēdiskā</a:t>
            </a:r>
            <a:r>
              <a:rPr lang="lv-LV" altLang="lv-LV" sz="2400" dirty="0">
                <a:latin typeface="Times New Roman" panose="02020603050405020304" pitchFamily="18" charset="0"/>
                <a:cs typeface="Times New Roman" panose="02020603050405020304" pitchFamily="18" charset="0"/>
              </a:rPr>
              <a:t> grupa «Burtiņi».</a:t>
            </a:r>
          </a:p>
          <a:p>
            <a:pPr algn="just" fontAlgn="auto">
              <a:spcBef>
                <a:spcPct val="0"/>
              </a:spcBef>
              <a:spcAft>
                <a:spcPts val="0"/>
              </a:spcAft>
              <a:buClrTx/>
              <a:buSzTx/>
              <a:buFontTx/>
              <a:buNone/>
              <a:defRPr/>
            </a:pPr>
            <a:endParaRPr lang="lv-LV" altLang="lv-LV" dirty="0">
              <a:latin typeface="Times New Roman" panose="02020603050405020304" pitchFamily="18" charset="0"/>
              <a:cs typeface="+mn-cs"/>
            </a:endParaRPr>
          </a:p>
          <a:p>
            <a:pPr marL="0" indent="0">
              <a:buNone/>
            </a:pPr>
            <a:endParaRPr lang="lv-LV" dirty="0"/>
          </a:p>
        </p:txBody>
      </p:sp>
    </p:spTree>
    <p:extLst>
      <p:ext uri="{BB962C8B-B14F-4D97-AF65-F5344CB8AC3E}">
        <p14:creationId xmlns:p14="http://schemas.microsoft.com/office/powerpoint/2010/main" val="254299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34793487-FDDE-41BD-AE88-93776304B673}"/>
              </a:ext>
            </a:extLst>
          </p:cNvPr>
          <p:cNvSpPr>
            <a:spLocks noGrp="1"/>
          </p:cNvSpPr>
          <p:nvPr>
            <p:ph type="title"/>
          </p:nvPr>
        </p:nvSpPr>
        <p:spPr>
          <a:xfrm>
            <a:off x="686834" y="1153572"/>
            <a:ext cx="3200400" cy="4461163"/>
          </a:xfrm>
        </p:spPr>
        <p:txBody>
          <a:bodyPr>
            <a:normAutofit/>
          </a:bodyPr>
          <a:lstStyle/>
          <a:p>
            <a:r>
              <a:rPr lang="lv-LV" altLang="lv-LV" sz="3400" dirty="0">
                <a:solidFill>
                  <a:srgbClr val="FFFFFF"/>
                </a:solidFill>
                <a:latin typeface="Times New Roman" panose="02020603050405020304" pitchFamily="18" charset="0"/>
                <a:cs typeface="Times New Roman" panose="02020603050405020304" pitchFamily="18" charset="0"/>
              </a:rPr>
              <a:t>Normatīvie akti, kas pirmsskolā regulē speciālās un                   iekļaujošās izglītības darbību</a:t>
            </a:r>
            <a:endParaRPr lang="lv-LV" sz="3400"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xmlns="" id="{1A6DC991-053B-45C3-921B-E76F7A77BA5A}"/>
              </a:ext>
            </a:extLst>
          </p:cNvPr>
          <p:cNvSpPr>
            <a:spLocks noGrp="1"/>
          </p:cNvSpPr>
          <p:nvPr>
            <p:ph idx="1"/>
          </p:nvPr>
        </p:nvSpPr>
        <p:spPr>
          <a:xfrm>
            <a:off x="4447308" y="591344"/>
            <a:ext cx="6906491" cy="5844967"/>
          </a:xfrm>
        </p:spPr>
        <p:txBody>
          <a:bodyPr anchor="ctr">
            <a:normAutofit/>
          </a:bodyPr>
          <a:lstStyle/>
          <a:p>
            <a:pPr marL="285750" indent="-285750" fontAlgn="auto">
              <a:spcBef>
                <a:spcPts val="0"/>
              </a:spcBef>
              <a:spcAft>
                <a:spcPts val="0"/>
              </a:spcAft>
              <a:buFont typeface="Wingdings" panose="05000000000000000000" pitchFamily="2" charset="2"/>
              <a:buChar char="Ø"/>
              <a:defRPr/>
            </a:pPr>
            <a:r>
              <a:rPr lang="lv-LV" sz="2200" dirty="0">
                <a:latin typeface="Times New Roman" panose="02020603050405020304" pitchFamily="18" charset="0"/>
                <a:cs typeface="Times New Roman" panose="02020603050405020304" pitchFamily="18" charset="0"/>
                <a:hlinkClick r:id="rId2"/>
              </a:rPr>
              <a:t>Prasības vispārējās izglītības iestādēm, lai to īstenotajās izglītības programmās uzņemtu izglītojamos ar speciālām vajadzībām</a:t>
            </a:r>
            <a:r>
              <a:rPr lang="lv-LV" sz="2200" dirty="0">
                <a:latin typeface="Times New Roman" panose="02020603050405020304" pitchFamily="18" charset="0"/>
                <a:cs typeface="Times New Roman" panose="02020603050405020304" pitchFamily="18" charset="0"/>
              </a:rPr>
              <a:t/>
            </a:r>
            <a:br>
              <a:rPr lang="lv-LV" sz="2200" dirty="0">
                <a:latin typeface="Times New Roman" panose="02020603050405020304" pitchFamily="18" charset="0"/>
                <a:cs typeface="Times New Roman" panose="02020603050405020304" pitchFamily="18" charset="0"/>
              </a:rPr>
            </a:br>
            <a:r>
              <a:rPr lang="lv-LV" sz="2200" dirty="0">
                <a:latin typeface="Times New Roman" panose="02020603050405020304" pitchFamily="18" charset="0"/>
                <a:cs typeface="Times New Roman" panose="02020603050405020304" pitchFamily="18" charset="0"/>
              </a:rPr>
              <a:t>Ministru kabineta 2019.gada 19.novembra noteikumi Nr. 556</a:t>
            </a:r>
          </a:p>
          <a:p>
            <a:pPr marL="285750" indent="-285750" fontAlgn="auto">
              <a:spcBef>
                <a:spcPts val="0"/>
              </a:spcBef>
              <a:spcAft>
                <a:spcPts val="0"/>
              </a:spcAft>
              <a:buFont typeface="Wingdings" panose="05000000000000000000" pitchFamily="2" charset="2"/>
              <a:buChar char="Ø"/>
              <a:defRPr/>
            </a:pPr>
            <a:endParaRPr lang="lv-LV" sz="22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Wingdings" panose="05000000000000000000" pitchFamily="2" charset="2"/>
              <a:buChar char="Ø"/>
              <a:defRPr/>
            </a:pPr>
            <a:r>
              <a:rPr lang="lv-LV" sz="2200" dirty="0">
                <a:latin typeface="Times New Roman" panose="02020603050405020304" pitchFamily="18" charset="0"/>
                <a:cs typeface="Times New Roman" panose="02020603050405020304" pitchFamily="18" charset="0"/>
                <a:hlinkClick r:id="rId3"/>
              </a:rPr>
              <a:t>Noteikumi par valsts pirmsskolas izglītības vadlīnijām un pirmsskolas izglītības programmu paraugiem</a:t>
            </a:r>
            <a:r>
              <a:rPr lang="lv-LV" sz="2200" dirty="0">
                <a:latin typeface="Times New Roman" panose="02020603050405020304" pitchFamily="18" charset="0"/>
                <a:cs typeface="Times New Roman" panose="02020603050405020304" pitchFamily="18" charset="0"/>
              </a:rPr>
              <a:t/>
            </a:r>
            <a:br>
              <a:rPr lang="lv-LV" sz="2200" dirty="0">
                <a:latin typeface="Times New Roman" panose="02020603050405020304" pitchFamily="18" charset="0"/>
                <a:cs typeface="Times New Roman" panose="02020603050405020304" pitchFamily="18" charset="0"/>
              </a:rPr>
            </a:br>
            <a:r>
              <a:rPr lang="lv-LV" sz="2200" dirty="0">
                <a:latin typeface="Times New Roman" panose="02020603050405020304" pitchFamily="18" charset="0"/>
                <a:cs typeface="Times New Roman" panose="02020603050405020304" pitchFamily="18" charset="0"/>
              </a:rPr>
              <a:t>Ministru kabineta 2018.gada 21.novembra noteikumi Nr.716</a:t>
            </a:r>
          </a:p>
          <a:p>
            <a:pPr marL="285750" indent="-285750" fontAlgn="auto">
              <a:spcBef>
                <a:spcPts val="0"/>
              </a:spcBef>
              <a:spcAft>
                <a:spcPts val="0"/>
              </a:spcAft>
              <a:buFont typeface="Wingdings" panose="05000000000000000000" pitchFamily="2" charset="2"/>
              <a:buChar char="Ø"/>
              <a:defRPr/>
            </a:pPr>
            <a:endParaRPr lang="lv-LV" sz="22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Wingdings" panose="05000000000000000000" pitchFamily="2" charset="2"/>
              <a:buChar char="Ø"/>
              <a:defRPr/>
            </a:pPr>
            <a:r>
              <a:rPr lang="lv-LV" sz="2200" dirty="0">
                <a:latin typeface="Times New Roman" panose="02020603050405020304" pitchFamily="18" charset="0"/>
                <a:cs typeface="Times New Roman" panose="02020603050405020304" pitchFamily="18" charset="0"/>
                <a:hlinkClick r:id="rId4"/>
              </a:rPr>
              <a:t>Noteikumi par pedagoģiski medicīniskajām komisijām</a:t>
            </a:r>
            <a:r>
              <a:rPr lang="lv-LV" sz="2200" dirty="0">
                <a:latin typeface="Times New Roman" panose="02020603050405020304" pitchFamily="18" charset="0"/>
                <a:cs typeface="Times New Roman" panose="02020603050405020304" pitchFamily="18" charset="0"/>
              </a:rPr>
              <a:t/>
            </a:r>
            <a:br>
              <a:rPr lang="lv-LV" sz="2200" dirty="0">
                <a:latin typeface="Times New Roman" panose="02020603050405020304" pitchFamily="18" charset="0"/>
                <a:cs typeface="Times New Roman" panose="02020603050405020304" pitchFamily="18" charset="0"/>
              </a:rPr>
            </a:br>
            <a:r>
              <a:rPr lang="lv-LV" sz="2200" dirty="0">
                <a:latin typeface="Times New Roman" panose="02020603050405020304" pitchFamily="18" charset="0"/>
                <a:cs typeface="Times New Roman" panose="02020603050405020304" pitchFamily="18" charset="0"/>
              </a:rPr>
              <a:t>Ministru kabineta 2012.gada 16.oktobra noteikumi Nr.709</a:t>
            </a:r>
          </a:p>
          <a:p>
            <a:pPr marL="0" indent="0" fontAlgn="auto">
              <a:spcBef>
                <a:spcPts val="0"/>
              </a:spcBef>
              <a:spcAft>
                <a:spcPts val="0"/>
              </a:spcAft>
              <a:buNone/>
              <a:defRPr/>
            </a:pPr>
            <a:endParaRPr lang="lv-LV" sz="22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Wingdings" panose="05000000000000000000" pitchFamily="2" charset="2"/>
              <a:buChar char="Ø"/>
              <a:defRPr/>
            </a:pPr>
            <a:r>
              <a:rPr lang="lv-LV" sz="2200" dirty="0">
                <a:latin typeface="Times New Roman" panose="02020603050405020304" pitchFamily="18" charset="0"/>
                <a:cs typeface="Times New Roman" panose="02020603050405020304" pitchFamily="18" charset="0"/>
                <a:hlinkClick r:id="rId5"/>
              </a:rPr>
              <a:t>Kārtība, kādā piešķir un finansē asistenta pakalpojumu izglītības iestādē</a:t>
            </a:r>
            <a:endParaRPr lang="lv-LV" sz="2200" dirty="0">
              <a:latin typeface="Times New Roman" panose="02020603050405020304" pitchFamily="18" charset="0"/>
              <a:cs typeface="Times New Roman" panose="02020603050405020304" pitchFamily="18" charset="0"/>
            </a:endParaRPr>
          </a:p>
          <a:p>
            <a:pPr marL="0" indent="0" fontAlgn="auto">
              <a:spcBef>
                <a:spcPts val="0"/>
              </a:spcBef>
              <a:spcAft>
                <a:spcPts val="0"/>
              </a:spcAft>
              <a:buNone/>
              <a:defRPr/>
            </a:pPr>
            <a:r>
              <a:rPr lang="lv-LV" sz="2200" dirty="0">
                <a:latin typeface="Times New Roman" panose="02020603050405020304" pitchFamily="18" charset="0"/>
                <a:cs typeface="Times New Roman" panose="02020603050405020304" pitchFamily="18" charset="0"/>
              </a:rPr>
              <a:t>    2012.gada 9.oktobra Ministru kabineta noteikumi Nr.695 </a:t>
            </a:r>
          </a:p>
          <a:p>
            <a:endParaRPr lang="lv-LV" sz="2200" dirty="0"/>
          </a:p>
        </p:txBody>
      </p:sp>
    </p:spTree>
    <p:extLst>
      <p:ext uri="{BB962C8B-B14F-4D97-AF65-F5344CB8AC3E}">
        <p14:creationId xmlns:p14="http://schemas.microsoft.com/office/powerpoint/2010/main" val="291778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FE74065E-8E92-4F26-9D6B-3A374AAB5957}"/>
              </a:ext>
            </a:extLst>
          </p:cNvPr>
          <p:cNvSpPr>
            <a:spLocks noGrp="1"/>
          </p:cNvSpPr>
          <p:nvPr>
            <p:ph type="title"/>
          </p:nvPr>
        </p:nvSpPr>
        <p:spPr>
          <a:xfrm>
            <a:off x="1171074" y="1396686"/>
            <a:ext cx="3240506" cy="4064628"/>
          </a:xfrm>
        </p:spPr>
        <p:txBody>
          <a:bodyPr>
            <a:normAutofit/>
          </a:bodyPr>
          <a:lstStyle/>
          <a:p>
            <a:pPr algn="ctr"/>
            <a:r>
              <a:rPr lang="lv-LV" altLang="lv-LV" dirty="0">
                <a:solidFill>
                  <a:srgbClr val="FFFFFF"/>
                </a:solidFill>
                <a:latin typeface="Times New Roman" panose="02020603050405020304" pitchFamily="18" charset="0"/>
                <a:cs typeface="Times New Roman" panose="02020603050405020304" pitchFamily="18" charset="0"/>
              </a:rPr>
              <a:t>PII ,,Pienenīte’’ atbalsta  speciālistu komanda</a:t>
            </a:r>
            <a:endParaRPr lang="lv-LV" dirty="0">
              <a:solidFill>
                <a:srgbClr val="FFFFFF"/>
              </a:solidFill>
            </a:endParaRPr>
          </a:p>
        </p:txBody>
      </p:sp>
      <p:sp>
        <p:nvSpPr>
          <p:cNvPr id="17"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xmlns="" id="{49CFE140-C8E7-4256-9281-166FC19039D7}"/>
              </a:ext>
            </a:extLst>
          </p:cNvPr>
          <p:cNvSpPr>
            <a:spLocks noGrp="1"/>
          </p:cNvSpPr>
          <p:nvPr>
            <p:ph idx="1"/>
          </p:nvPr>
        </p:nvSpPr>
        <p:spPr>
          <a:xfrm>
            <a:off x="5370153" y="1526033"/>
            <a:ext cx="5536397" cy="3935281"/>
          </a:xfrm>
        </p:spPr>
        <p:txBody>
          <a:bodyPr>
            <a:normAutofit/>
          </a:bodyPr>
          <a:lstStyle/>
          <a:p>
            <a:pPr>
              <a:buFont typeface="Wingdings" panose="05000000000000000000" pitchFamily="2" charset="2"/>
              <a:buChar char="Ø"/>
            </a:pPr>
            <a:r>
              <a:rPr lang="lv-LV" altLang="lv-LV" dirty="0">
                <a:latin typeface="Times New Roman" panose="02020603050405020304" pitchFamily="18" charset="0"/>
                <a:cs typeface="Times New Roman" panose="02020603050405020304" pitchFamily="18" charset="0"/>
              </a:rPr>
              <a:t>atbalsta komandas darbu vada un koordinē vadītājas vietniece izglītības jomā;</a:t>
            </a:r>
          </a:p>
          <a:p>
            <a:pPr>
              <a:buFont typeface="Wingdings" panose="05000000000000000000" pitchFamily="2" charset="2"/>
              <a:buChar char="Ø"/>
            </a:pPr>
            <a:r>
              <a:rPr lang="lv-LV" altLang="lv-LV" dirty="0">
                <a:latin typeface="Times New Roman" panose="02020603050405020304" pitchFamily="18" charset="0"/>
                <a:cs typeface="Times New Roman" panose="02020603050405020304" pitchFamily="18" charset="0"/>
              </a:rPr>
              <a:t>izglītības psihologs (1,3 slodzes);</a:t>
            </a:r>
          </a:p>
          <a:p>
            <a:pPr>
              <a:buFont typeface="Wingdings" panose="05000000000000000000" pitchFamily="2" charset="2"/>
              <a:buChar char="Ø"/>
            </a:pPr>
            <a:r>
              <a:rPr lang="lv-LV" altLang="lv-LV" dirty="0">
                <a:latin typeface="Times New Roman" panose="02020603050405020304" pitchFamily="18" charset="0"/>
                <a:cs typeface="Times New Roman" panose="02020603050405020304" pitchFamily="18" charset="0"/>
              </a:rPr>
              <a:t>logopēdi (kopā 2,6 slodzes);</a:t>
            </a:r>
          </a:p>
          <a:p>
            <a:pPr>
              <a:buFont typeface="Wingdings" panose="05000000000000000000" pitchFamily="2" charset="2"/>
              <a:buChar char="Ø"/>
            </a:pPr>
            <a:r>
              <a:rPr lang="lv-LV" altLang="lv-LV" dirty="0">
                <a:latin typeface="Times New Roman" panose="02020603050405020304" pitchFamily="18" charset="0"/>
                <a:cs typeface="Times New Roman" panose="02020603050405020304" pitchFamily="18" charset="0"/>
              </a:rPr>
              <a:t>speciālais pedagogs (0,5 slodzes);</a:t>
            </a:r>
          </a:p>
          <a:p>
            <a:pPr>
              <a:buFont typeface="Wingdings" panose="05000000000000000000" pitchFamily="2" charset="2"/>
              <a:buChar char="Ø"/>
            </a:pPr>
            <a:r>
              <a:rPr lang="lv-LV" altLang="lv-LV" dirty="0">
                <a:latin typeface="Times New Roman" panose="02020603050405020304" pitchFamily="18" charset="0"/>
                <a:cs typeface="Times New Roman" panose="02020603050405020304" pitchFamily="18" charset="0"/>
              </a:rPr>
              <a:t>medmāsas (kopā 1,5 slodzes).</a:t>
            </a:r>
          </a:p>
          <a:p>
            <a:endParaRPr lang="lv-LV" dirty="0"/>
          </a:p>
        </p:txBody>
      </p:sp>
    </p:spTree>
    <p:extLst>
      <p:ext uri="{BB962C8B-B14F-4D97-AF65-F5344CB8AC3E}">
        <p14:creationId xmlns:p14="http://schemas.microsoft.com/office/powerpoint/2010/main" val="353663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xmlns=""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6" name="Content Placeholder 2055">
            <a:extLst>
              <a:ext uri="{FF2B5EF4-FFF2-40B4-BE49-F238E27FC236}">
                <a16:creationId xmlns:a16="http://schemas.microsoft.com/office/drawing/2014/main" xmlns="" id="{6CD61129-34EF-48FF-AE61-2866BDD74250}"/>
              </a:ext>
            </a:extLst>
          </p:cNvPr>
          <p:cNvSpPr>
            <a:spLocks noGrp="1"/>
          </p:cNvSpPr>
          <p:nvPr>
            <p:ph idx="1"/>
          </p:nvPr>
        </p:nvSpPr>
        <p:spPr>
          <a:xfrm>
            <a:off x="630426" y="1814194"/>
            <a:ext cx="3812034" cy="4033637"/>
          </a:xfrm>
        </p:spPr>
        <p:txBody>
          <a:bodyPr>
            <a:normAutofit/>
          </a:bodyPr>
          <a:lstStyle/>
          <a:p>
            <a:pPr marL="0" indent="0" algn="just">
              <a:buNone/>
            </a:pPr>
            <a:r>
              <a:rPr lang="lv-LV" dirty="0">
                <a:latin typeface="Times New Roman" panose="02020603050405020304" pitchFamily="18" charset="0"/>
                <a:cs typeface="Times New Roman" panose="02020603050405020304" pitchFamily="18" charset="0"/>
              </a:rPr>
              <a:t>Katram speciālistam ir savs kabinets.</a:t>
            </a:r>
          </a:p>
          <a:p>
            <a:pPr marL="0" indent="0" algn="just">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Attēlā - logopēdu, psihologa un speciālā pedagoga  kabineti</a:t>
            </a:r>
          </a:p>
        </p:txBody>
      </p:sp>
      <p:pic>
        <p:nvPicPr>
          <p:cNvPr id="2050" name="Picture 2" descr="C:\Users\User\Downloads\WhatsApp Image 2021-03-18 at 12.27.48.jpeg"/>
          <p:cNvPicPr>
            <a:picLocks noChangeAspect="1" noChangeArrowheads="1"/>
          </p:cNvPicPr>
          <p:nvPr/>
        </p:nvPicPr>
        <p:blipFill rotWithShape="1">
          <a:blip r:embed="rId2">
            <a:extLst>
              <a:ext uri="{28A0092B-C50C-407E-A947-70E740481C1C}">
                <a14:useLocalDpi xmlns:a14="http://schemas.microsoft.com/office/drawing/2010/main" val="0"/>
              </a:ext>
            </a:extLst>
          </a:blip>
          <a:srcRect r="3" b="3"/>
          <a:stretch/>
        </p:blipFill>
        <p:spPr bwMode="auto">
          <a:xfrm>
            <a:off x="4362450" y="177554"/>
            <a:ext cx="7162840" cy="6858000"/>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43" name="!!Arc">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5" name="!!Oval">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03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C3E577A2-44CE-4BAC-AC28-290A4CFFE9EB}"/>
              </a:ext>
            </a:extLst>
          </p:cNvPr>
          <p:cNvSpPr>
            <a:spLocks noGrp="1"/>
          </p:cNvSpPr>
          <p:nvPr>
            <p:ph type="title"/>
          </p:nvPr>
        </p:nvSpPr>
        <p:spPr>
          <a:xfrm>
            <a:off x="686834" y="1153572"/>
            <a:ext cx="3200400" cy="4461163"/>
          </a:xfrm>
        </p:spPr>
        <p:txBody>
          <a:bodyPr>
            <a:normAutofit/>
          </a:bodyPr>
          <a:lstStyle/>
          <a:p>
            <a:r>
              <a:rPr lang="lv-LV" altLang="lv-LV" dirty="0">
                <a:solidFill>
                  <a:srgbClr val="FFFFFF"/>
                </a:solidFill>
                <a:latin typeface="Times New Roman" panose="02020603050405020304" pitchFamily="18" charset="0"/>
                <a:cs typeface="Times New Roman" panose="02020603050405020304" pitchFamily="18" charset="0"/>
              </a:rPr>
              <a:t>Atbalsta speciālistu komandas darba uzdevumi un mērķi</a:t>
            </a:r>
            <a:endParaRPr lang="lv-LV" dirty="0">
              <a:solidFill>
                <a:srgbClr val="FFFFFF"/>
              </a:solidFill>
              <a:latin typeface="Times New Roman" panose="02020603050405020304" pitchFamily="18" charset="0"/>
              <a:cs typeface="Times New Roman" panose="02020603050405020304" pitchFamily="18" charset="0"/>
            </a:endParaRPr>
          </a:p>
        </p:txBody>
      </p:sp>
      <p:sp>
        <p:nvSpPr>
          <p:cNvPr id="16"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xmlns="" id="{66665202-66FD-43A9-9194-D6DC1B841C09}"/>
              </a:ext>
            </a:extLst>
          </p:cNvPr>
          <p:cNvSpPr>
            <a:spLocks noGrp="1"/>
          </p:cNvSpPr>
          <p:nvPr>
            <p:ph idx="1"/>
          </p:nvPr>
        </p:nvSpPr>
        <p:spPr>
          <a:xfrm>
            <a:off x="4447308" y="591344"/>
            <a:ext cx="6906491" cy="5947568"/>
          </a:xfrm>
        </p:spPr>
        <p:txBody>
          <a:bodyPr anchor="ctr">
            <a:normAutofit lnSpcReduction="10000"/>
          </a:bodyPr>
          <a:lstStyle/>
          <a:p>
            <a:pPr indent="-182880" algn="just" fontAlgn="auto">
              <a:spcAft>
                <a:spcPts val="0"/>
              </a:spcAft>
              <a:buFont typeface="Wingdings" panose="05000000000000000000" pitchFamily="2" charset="2"/>
              <a:buChar char="Ø"/>
              <a:defRPr/>
            </a:pPr>
            <a:r>
              <a:rPr lang="lv-LV" sz="2000" dirty="0">
                <a:latin typeface="Times New Roman" panose="02020603050405020304" pitchFamily="18" charset="0"/>
                <a:cs typeface="Times New Roman" panose="02020603050405020304" pitchFamily="18" charset="0"/>
              </a:rPr>
              <a:t>izveidot vispusīgi pedagoģisku, psiholoģisku un  sociāla atbalsta sistēmu izglītojamiem, viņu vecākiem, skolotājiem;</a:t>
            </a:r>
          </a:p>
          <a:p>
            <a:pPr indent="-182880" algn="just" fontAlgn="auto">
              <a:spcAft>
                <a:spcPts val="0"/>
              </a:spcAft>
              <a:buFont typeface="Wingdings" panose="05000000000000000000" pitchFamily="2" charset="2"/>
              <a:buChar char="Ø"/>
              <a:defRPr/>
            </a:pPr>
            <a:r>
              <a:rPr lang="lv-LV" sz="2000" dirty="0">
                <a:latin typeface="Times New Roman" panose="02020603050405020304" pitchFamily="18" charset="0"/>
                <a:cs typeface="Times New Roman" panose="02020603050405020304" pitchFamily="18" charset="0"/>
              </a:rPr>
              <a:t>koordinēt izglītojamo pedagoģiskās, psiholoģiskās un sociālās izpētes darbu iestādē;</a:t>
            </a:r>
          </a:p>
          <a:p>
            <a:pPr indent="-182880" algn="just" fontAlgn="auto">
              <a:spcAft>
                <a:spcPts val="0"/>
              </a:spcAft>
              <a:buFont typeface="Wingdings" panose="05000000000000000000" pitchFamily="2" charset="2"/>
              <a:buChar char="Ø"/>
              <a:defRPr/>
            </a:pPr>
            <a:r>
              <a:rPr lang="lv-LV" sz="2000" dirty="0">
                <a:latin typeface="Times New Roman" panose="02020603050405020304" pitchFamily="18" charset="0"/>
                <a:cs typeface="Times New Roman" panose="02020603050405020304" pitchFamily="18" charset="0"/>
              </a:rPr>
              <a:t>sekmēt izglītojamo iekļaušanu izglītības procesā, palīdzēt veidot pirmsskolas iestādē iekļaujošu vidi;</a:t>
            </a:r>
          </a:p>
          <a:p>
            <a:pPr indent="-182880" algn="just" fontAlgn="auto">
              <a:spcAft>
                <a:spcPts val="0"/>
              </a:spcAft>
              <a:buFont typeface="Wingdings" panose="05000000000000000000" pitchFamily="2" charset="2"/>
              <a:buChar char="Ø"/>
              <a:defRPr/>
            </a:pPr>
            <a:r>
              <a:rPr lang="lv-LV" sz="2000" dirty="0">
                <a:latin typeface="Times New Roman" panose="02020603050405020304" pitchFamily="18" charset="0"/>
                <a:cs typeface="Times New Roman" panose="02020603050405020304" pitchFamily="18" charset="0"/>
              </a:rPr>
              <a:t>izstrādāt, īstenot un izvērtēt izglītojamo individuālos izglītības plānus;</a:t>
            </a:r>
          </a:p>
          <a:p>
            <a:pPr indent="-182880" algn="just" fontAlgn="auto">
              <a:spcAft>
                <a:spcPts val="0"/>
              </a:spcAft>
              <a:buFont typeface="Wingdings" panose="05000000000000000000" pitchFamily="2" charset="2"/>
              <a:buChar char="Ø"/>
              <a:defRPr/>
            </a:pPr>
            <a:r>
              <a:rPr lang="lv-LV" sz="2000" dirty="0">
                <a:latin typeface="Times New Roman" panose="02020603050405020304" pitchFamily="18" charset="0"/>
                <a:cs typeface="Times New Roman" panose="02020603050405020304" pitchFamily="18" charset="0"/>
              </a:rPr>
              <a:t>organizēt nepieciešamo palīdzību izglītojamiem un viņu vecākiem, skolotājiem un citiem iestādes darbiniekiem;</a:t>
            </a:r>
          </a:p>
          <a:p>
            <a:pPr indent="-182880" algn="just" fontAlgn="auto">
              <a:spcAft>
                <a:spcPts val="0"/>
              </a:spcAft>
              <a:buFont typeface="Wingdings" panose="05000000000000000000" pitchFamily="2" charset="2"/>
              <a:buChar char="Ø"/>
              <a:defRPr/>
            </a:pPr>
            <a:r>
              <a:rPr lang="lv-LV" sz="2000" dirty="0">
                <a:latin typeface="Times New Roman" panose="02020603050405020304" pitchFamily="18" charset="0"/>
                <a:cs typeface="Times New Roman" panose="02020603050405020304" pitchFamily="18" charset="0"/>
              </a:rPr>
              <a:t>sadarboties, sniegt viens otram nepieciešamo informāciju un rekomendācijas izglītojamo izglītības procesa organizēšanā;</a:t>
            </a:r>
          </a:p>
          <a:p>
            <a:pPr indent="-182880" algn="just" fontAlgn="auto">
              <a:spcAft>
                <a:spcPts val="0"/>
              </a:spcAft>
              <a:buFont typeface="Wingdings" panose="05000000000000000000" pitchFamily="2" charset="2"/>
              <a:buChar char="Ø"/>
              <a:defRPr/>
            </a:pPr>
            <a:r>
              <a:rPr lang="lv-LV" sz="2000" dirty="0">
                <a:latin typeface="Times New Roman" panose="02020603050405020304" pitchFamily="18" charset="0"/>
                <a:cs typeface="Times New Roman" panose="02020603050405020304" pitchFamily="18" charset="0"/>
              </a:rPr>
              <a:t>sadarboties ar pirmsskolas iestādes administrāciju pirmsskolas iestādes darbības un tālākizglītības plānošanā, iekļaujošas vides veidošanā;</a:t>
            </a:r>
          </a:p>
          <a:p>
            <a:pPr indent="-182880" algn="just" fontAlgn="auto">
              <a:spcAft>
                <a:spcPts val="0"/>
              </a:spcAft>
              <a:buFont typeface="Wingdings" panose="05000000000000000000" pitchFamily="2" charset="2"/>
              <a:buChar char="Ø"/>
              <a:defRPr/>
            </a:pPr>
            <a:r>
              <a:rPr lang="lv-LV" sz="2000" dirty="0">
                <a:latin typeface="Times New Roman" panose="02020603050405020304" pitchFamily="18" charset="0"/>
                <a:cs typeface="Times New Roman" panose="02020603050405020304" pitchFamily="18" charset="0"/>
              </a:rPr>
              <a:t>apkopot informāciju, veidot statistikas datu bāzi, kopīgi analizēt speciālistu komandas darba pieredzi; </a:t>
            </a:r>
          </a:p>
          <a:p>
            <a:pPr indent="-182880" algn="just" fontAlgn="auto">
              <a:spcAft>
                <a:spcPts val="0"/>
              </a:spcAft>
              <a:buFont typeface="Wingdings" panose="05000000000000000000" pitchFamily="2" charset="2"/>
              <a:buChar char="Ø"/>
              <a:defRPr/>
            </a:pPr>
            <a:r>
              <a:rPr lang="lv-LV" sz="2000" dirty="0">
                <a:latin typeface="Times New Roman" panose="02020603050405020304" pitchFamily="18" charset="0"/>
                <a:cs typeface="Times New Roman" panose="02020603050405020304" pitchFamily="18" charset="0"/>
              </a:rPr>
              <a:t>sadarboties ar valsts un pašvaldību institūcijām. </a:t>
            </a:r>
          </a:p>
          <a:p>
            <a:endParaRPr lang="lv-LV" sz="1800" dirty="0"/>
          </a:p>
        </p:txBody>
      </p:sp>
    </p:spTree>
    <p:extLst>
      <p:ext uri="{BB962C8B-B14F-4D97-AF65-F5344CB8AC3E}">
        <p14:creationId xmlns:p14="http://schemas.microsoft.com/office/powerpoint/2010/main" val="19699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xmlns="" id="{C0E856F7-F26C-4884-AD63-13182949B0E7}"/>
              </a:ext>
            </a:extLst>
          </p:cNvPr>
          <p:cNvSpPr>
            <a:spLocks noGrp="1"/>
          </p:cNvSpPr>
          <p:nvPr>
            <p:ph type="title"/>
          </p:nvPr>
        </p:nvSpPr>
        <p:spPr>
          <a:xfrm>
            <a:off x="1287262" y="1530908"/>
            <a:ext cx="3124318" cy="3930406"/>
          </a:xfrm>
        </p:spPr>
        <p:txBody>
          <a:bodyPr>
            <a:normAutofit/>
          </a:bodyPr>
          <a:lstStyle/>
          <a:p>
            <a:pPr algn="ctr"/>
            <a:r>
              <a:rPr lang="lv-LV" altLang="lv-LV" dirty="0">
                <a:solidFill>
                  <a:srgbClr val="FFFFFF"/>
                </a:solidFill>
                <a:latin typeface="Times New Roman" panose="02020603050405020304" pitchFamily="18" charset="0"/>
                <a:cs typeface="Times New Roman" panose="02020603050405020304" pitchFamily="18" charset="0"/>
              </a:rPr>
              <a:t>Veiksmīga atbalsta speciālistu komandas darba nosacījumi</a:t>
            </a:r>
            <a:endParaRPr lang="lv-LV" dirty="0">
              <a:solidFill>
                <a:srgbClr val="FFFFFF"/>
              </a:solidFill>
            </a:endParaRPr>
          </a:p>
        </p:txBody>
      </p:sp>
      <p:sp>
        <p:nvSpPr>
          <p:cNvPr id="17"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xmlns="" id="{2982B38A-5AED-4A9B-B9DE-3D3228EBC0B9}"/>
              </a:ext>
            </a:extLst>
          </p:cNvPr>
          <p:cNvSpPr>
            <a:spLocks noGrp="1"/>
          </p:cNvSpPr>
          <p:nvPr>
            <p:ph idx="1"/>
          </p:nvPr>
        </p:nvSpPr>
        <p:spPr>
          <a:xfrm>
            <a:off x="5529987" y="1455938"/>
            <a:ext cx="5868941" cy="5006282"/>
          </a:xfrm>
        </p:spPr>
        <p:txBody>
          <a:bodyPr>
            <a:normAutofit fontScale="92500" lnSpcReduction="10000"/>
          </a:bodyPr>
          <a:lstStyle/>
          <a:p>
            <a:pPr indent="-182880" algn="just" fontAlgn="auto">
              <a:spcAft>
                <a:spcPts val="0"/>
              </a:spcAft>
              <a:buFont typeface="Wingdings" panose="05000000000000000000" pitchFamily="2" charset="2"/>
              <a:buChar char="Ø"/>
              <a:defRPr/>
            </a:pPr>
            <a:r>
              <a:rPr lang="lv-LV" sz="2400" dirty="0">
                <a:latin typeface="Times New Roman" panose="02020603050405020304" pitchFamily="18" charset="0"/>
                <a:cs typeface="Times New Roman" panose="02020603050405020304" pitchFamily="18" charset="0"/>
              </a:rPr>
              <a:t>liels administrācijas un  Stopiņu novada domes atbalsts, speciālistu darbs tiek veicināts un novērtēts;</a:t>
            </a:r>
          </a:p>
          <a:p>
            <a:pPr indent="-182880" algn="just" fontAlgn="auto">
              <a:spcAft>
                <a:spcPts val="0"/>
              </a:spcAft>
              <a:buFont typeface="Wingdings" panose="05000000000000000000" pitchFamily="2" charset="2"/>
              <a:buChar char="Ø"/>
              <a:defRPr/>
            </a:pPr>
            <a:r>
              <a:rPr lang="lv-LV" sz="2400" dirty="0">
                <a:latin typeface="Times New Roman" panose="02020603050405020304" pitchFamily="18" charset="0"/>
                <a:cs typeface="Times New Roman" panose="02020603050405020304" pitchFamily="18" charset="0"/>
              </a:rPr>
              <a:t>prasmes un zināšanas savlaicīgi noteikt grūtības un risināt tās sadarbojoties;</a:t>
            </a:r>
          </a:p>
          <a:p>
            <a:pPr indent="-182880" algn="just" fontAlgn="auto">
              <a:spcAft>
                <a:spcPts val="0"/>
              </a:spcAft>
              <a:buFont typeface="Wingdings" panose="05000000000000000000" pitchFamily="2" charset="2"/>
              <a:buChar char="Ø"/>
              <a:defRPr/>
            </a:pPr>
            <a:r>
              <a:rPr lang="lv-LV" sz="2400" dirty="0">
                <a:latin typeface="Times New Roman" panose="02020603050405020304" pitchFamily="18" charset="0"/>
                <a:cs typeface="Times New Roman" panose="02020603050405020304" pitchFamily="18" charset="0"/>
              </a:rPr>
              <a:t>konsekventi ievērot sava darba mērķus, uzdevumus un reglamentu;</a:t>
            </a:r>
          </a:p>
          <a:p>
            <a:pPr indent="-182880" algn="just" fontAlgn="auto">
              <a:spcAft>
                <a:spcPts val="0"/>
              </a:spcAft>
              <a:buFont typeface="Wingdings" panose="05000000000000000000" pitchFamily="2" charset="2"/>
              <a:buChar char="Ø"/>
              <a:defRPr/>
            </a:pPr>
            <a:r>
              <a:rPr lang="lv-LV" sz="2400" dirty="0">
                <a:latin typeface="Times New Roman" panose="02020603050405020304" pitchFamily="18" charset="0"/>
                <a:cs typeface="Times New Roman" panose="02020603050405020304" pitchFamily="18" charset="0"/>
              </a:rPr>
              <a:t>regulāri izvērtēt sava darba efektivitāti, atzīmēt veiksmes un  neveiksmes;</a:t>
            </a:r>
          </a:p>
          <a:p>
            <a:pPr indent="-182880" algn="just" fontAlgn="auto">
              <a:spcAft>
                <a:spcPts val="0"/>
              </a:spcAft>
              <a:buFont typeface="Wingdings" panose="05000000000000000000" pitchFamily="2" charset="2"/>
              <a:buChar char="Ø"/>
              <a:defRPr/>
            </a:pPr>
            <a:r>
              <a:rPr lang="lv-LV" sz="2400" dirty="0">
                <a:latin typeface="Times New Roman" panose="02020603050405020304" pitchFamily="18" charset="0"/>
                <a:cs typeface="Times New Roman" panose="02020603050405020304" pitchFamily="18" charset="0"/>
              </a:rPr>
              <a:t>iespēja izglītoties, pilnveidot zināšanas.</a:t>
            </a:r>
          </a:p>
          <a:p>
            <a:pPr marL="45720" indent="0" algn="just" fontAlgn="auto">
              <a:spcAft>
                <a:spcPts val="0"/>
              </a:spcAft>
              <a:buNone/>
              <a:defRPr/>
            </a:pPr>
            <a:endParaRPr lang="lv-LV" sz="2400" dirty="0">
              <a:latin typeface="Times New Roman" panose="02020603050405020304" pitchFamily="18" charset="0"/>
              <a:cs typeface="Times New Roman" panose="02020603050405020304" pitchFamily="18" charset="0"/>
            </a:endParaRPr>
          </a:p>
          <a:p>
            <a:pPr marL="45720" indent="0" fontAlgn="auto">
              <a:spcAft>
                <a:spcPts val="0"/>
              </a:spcAft>
              <a:buFont typeface="Corbel" panose="020B0503020204020204" pitchFamily="34" charset="0"/>
              <a:buNone/>
              <a:defRPr/>
            </a:pPr>
            <a:endParaRPr lang="lv-LV" sz="2400" dirty="0">
              <a:latin typeface="Times New Roman" panose="02020603050405020304" pitchFamily="18" charset="0"/>
              <a:cs typeface="Times New Roman" panose="02020603050405020304" pitchFamily="18" charset="0"/>
            </a:endParaRPr>
          </a:p>
          <a:p>
            <a:pPr marL="45720" indent="0" algn="ctr" fontAlgn="auto">
              <a:spcAft>
                <a:spcPts val="0"/>
              </a:spcAft>
              <a:buFont typeface="Corbel" panose="020B0503020204020204" pitchFamily="34" charset="0"/>
              <a:buNone/>
              <a:defRPr/>
            </a:pPr>
            <a:r>
              <a:rPr lang="lv-LV" sz="2400" b="1" dirty="0">
                <a:latin typeface="Times New Roman" panose="02020603050405020304" pitchFamily="18" charset="0"/>
                <a:cs typeface="Times New Roman" panose="02020603050405020304" pitchFamily="18" charset="0"/>
              </a:rPr>
              <a:t>Ikvienam vecākam, kurš vēlas saņemt palīdzību bērnam, ir iespēja konsultēties ar atbalsta komandas speciālistiem!</a:t>
            </a:r>
          </a:p>
          <a:p>
            <a:pPr marL="0" indent="0">
              <a:buNone/>
            </a:pPr>
            <a:endParaRPr lang="lv-LV" sz="1800" dirty="0"/>
          </a:p>
        </p:txBody>
      </p:sp>
    </p:spTree>
    <p:extLst>
      <p:ext uri="{BB962C8B-B14F-4D97-AF65-F5344CB8AC3E}">
        <p14:creationId xmlns:p14="http://schemas.microsoft.com/office/powerpoint/2010/main" val="449414682"/>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1168</TotalTime>
  <Words>930</Words>
  <Application>Microsoft Office PowerPoint</Application>
  <PresentationFormat>Widescreen</PresentationFormat>
  <Paragraphs>133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Corbel</vt:lpstr>
      <vt:lpstr>Times New Roman</vt:lpstr>
      <vt:lpstr>Wingdings</vt:lpstr>
      <vt:lpstr>Office dizains</vt:lpstr>
      <vt:lpstr>INDIVIDUĀLA PIEEJA KATRAM BĒRNAM - VECĀKU, SKOLOTĀJU UN ATBALSTA SPECIĀLISTU SADARBĪBA PIRMSSKOLĀ </vt:lpstr>
      <vt:lpstr>Esiet sveicināti mūsu Stopiņu novada domes PII «Pienenīte»! «Bērni ir mūsu nākotne, un mūsu bērnudārzs ir bērnu mājas…»</vt:lpstr>
      <vt:lpstr>Īss ieskats mūsu iestādes vēsturē</vt:lpstr>
      <vt:lpstr>Mūsu iestādē licencētas sekojošas izglītības programmas:  </vt:lpstr>
      <vt:lpstr>Normatīvie akti, kas pirmsskolā regulē speciālās un                   iekļaujošās izglītības darbību</vt:lpstr>
      <vt:lpstr>PII ,,Pienenīte’’ atbalsta  speciālistu komanda</vt:lpstr>
      <vt:lpstr>PowerPoint Presentation</vt:lpstr>
      <vt:lpstr>Atbalsta speciālistu komandas darba uzdevumi un mērķi</vt:lpstr>
      <vt:lpstr>Veiksmīga atbalsta speciālistu komandas darba nosacījumi</vt:lpstr>
      <vt:lpstr>Nosacījumi veiksmīgai sadarbībai ar vecākiem</vt:lpstr>
      <vt:lpstr>Atbalsta komandas darbības mērķa grupas:</vt:lpstr>
      <vt:lpstr>Attīstības izvērtējuma nepieciešamība 2-3 gadus veciem bērniem</vt:lpstr>
      <vt:lpstr>Agrīnās sadarbības veidošana</vt:lpstr>
      <vt:lpstr>Agrīnās sadarbības iespējamie virzieni</vt:lpstr>
      <vt:lpstr>Agrīnās sadarbības ieguvumi</vt:lpstr>
      <vt:lpstr>Šajā mācību gadā mūsu iestādi apmeklē </vt:lpstr>
      <vt:lpstr>Individuālie izglītības plāni izstrādāti 23 bērniem</vt:lpstr>
      <vt:lpstr>PowerPoint Presentation</vt:lpstr>
      <vt:lpstr>PowerPoint Presentation</vt:lpstr>
      <vt:lpstr>Logopēdiskā grupa «Burtiņi»</vt:lpstr>
      <vt:lpstr>Skolotāja loma</vt:lpstr>
      <vt:lpstr>Bērns ir kā taurenis vējā. Daži spēj lidot augstāk kā citi. Bet katrs no viņiem lido tik labi, cik spēj. Kāpēc salīdzināt citu ar citu? Katrs ir īpašs! Katrs ir skaists!  (Marija Montesori)</vt:lpstr>
      <vt:lpstr>Paldies par uzmanību!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Individuāla pieeja katram bērnam- vecāku, pedagogu un atbalsta speciālistu sadarbība pirmsskolā</dc:title>
  <dc:creator>Evita Anca</dc:creator>
  <cp:lastModifiedBy>Liene Bērziņa</cp:lastModifiedBy>
  <cp:revision>84</cp:revision>
  <dcterms:created xsi:type="dcterms:W3CDTF">2021-03-17T18:22:51Z</dcterms:created>
  <dcterms:modified xsi:type="dcterms:W3CDTF">2021-03-28T21:48:33Z</dcterms:modified>
</cp:coreProperties>
</file>