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64" r:id="rId3"/>
    <p:sldId id="279" r:id="rId4"/>
    <p:sldId id="313" r:id="rId5"/>
    <p:sldId id="282" r:id="rId6"/>
    <p:sldId id="284" r:id="rId7"/>
    <p:sldId id="283" r:id="rId8"/>
    <p:sldId id="285" r:id="rId9"/>
    <p:sldId id="288" r:id="rId10"/>
    <p:sldId id="289" r:id="rId11"/>
    <p:sldId id="290" r:id="rId12"/>
    <p:sldId id="291" r:id="rId13"/>
    <p:sldId id="292" r:id="rId14"/>
    <p:sldId id="293" r:id="rId15"/>
    <p:sldId id="324" r:id="rId16"/>
    <p:sldId id="294" r:id="rId17"/>
    <p:sldId id="295" r:id="rId18"/>
    <p:sldId id="296" r:id="rId19"/>
    <p:sldId id="299" r:id="rId20"/>
    <p:sldId id="300" r:id="rId21"/>
    <p:sldId id="286" r:id="rId22"/>
    <p:sldId id="319" r:id="rId23"/>
    <p:sldId id="320" r:id="rId24"/>
    <p:sldId id="321" r:id="rId25"/>
    <p:sldId id="312" r:id="rId26"/>
    <p:sldId id="311" r:id="rId27"/>
    <p:sldId id="317" r:id="rId28"/>
    <p:sldId id="318" r:id="rId29"/>
    <p:sldId id="323" r:id="rId30"/>
    <p:sldId id="322" r:id="rId31"/>
    <p:sldId id="314" r:id="rId32"/>
    <p:sldId id="316" r:id="rId33"/>
    <p:sldId id="315" r:id="rId34"/>
    <p:sldId id="309" r:id="rId35"/>
    <p:sldId id="310" r:id="rId36"/>
    <p:sldId id="277"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4" roundtripDataSignature="AMtx7mjWMpcFRY9Cygls4WlOe2Asd/2g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FF70E-34FC-B0D1-51A0-8CCB68CB8C82}" v="600" dt="2025-05-08T09:17:18.924"/>
    <p1510:client id="{5006BAFC-10DC-3568-0DC3-089ADE162D00}" v="32" dt="2025-05-07T20:06:56.173"/>
    <p1510:client id="{BFCDD090-0F0F-4462-DE23-100956845556}" v="713" dt="2025-05-08T09:45:35.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02514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288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950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822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678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56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492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7685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9211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646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4531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6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6187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2357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9772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43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516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6640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3609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211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4929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5835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275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3729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8601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4713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7740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93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046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447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778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84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796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20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4"/>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5" name="Google Shape;15;p24"/>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noAutofit/>
          </a:bodyPr>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4"/>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4"/>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no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2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2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Clr>
                <a:srgbClr val="664790"/>
              </a:buClr>
              <a:buSzPts val="2200"/>
              <a:buFont typeface="Verdana"/>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2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noAutofit/>
          </a:bodyPr>
          <a:lstStyle>
            <a:lvl1pPr lvl="0" algn="l">
              <a:lnSpc>
                <a:spcPct val="100000"/>
              </a:lnSpc>
              <a:spcBef>
                <a:spcPts val="0"/>
              </a:spcBef>
              <a:spcAft>
                <a:spcPts val="0"/>
              </a:spcAft>
              <a:buSzPts val="1400"/>
              <a:buNone/>
              <a:defRPr sz="800">
                <a:solidFill>
                  <a:srgbClr val="664790"/>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90"/>
        <p:cNvGrpSpPr/>
        <p:nvPr/>
      </p:nvGrpSpPr>
      <p:grpSpPr>
        <a:xfrm>
          <a:off x="0" y="0"/>
          <a:ext cx="0" cy="0"/>
          <a:chOff x="0" y="0"/>
          <a:chExt cx="0" cy="0"/>
        </a:xfrm>
      </p:grpSpPr>
      <p:sp>
        <p:nvSpPr>
          <p:cNvPr id="91" name="Google Shape;91;p3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92" name="Google Shape;92;p3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noAutofit/>
          </a:bodyPr>
          <a:lstStyle>
            <a:lvl1pPr lvl="0" algn="l">
              <a:lnSpc>
                <a:spcPct val="100000"/>
              </a:lnSpc>
              <a:spcBef>
                <a:spcPts val="0"/>
              </a:spcBef>
              <a:spcAft>
                <a:spcPts val="0"/>
              </a:spcAft>
              <a:buSzPts val="1400"/>
              <a:buNone/>
              <a:defRPr sz="800">
                <a:solidFill>
                  <a:srgbClr val="6647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lv-LV"/>
              <a:t>‹#›</a:t>
            </a:fld>
            <a:endParaRPr/>
          </a:p>
        </p:txBody>
      </p:sp>
      <p:sp>
        <p:nvSpPr>
          <p:cNvPr id="94" name="Google Shape;94;p36"/>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95" name="Google Shape;95;p36"/>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noAutofit/>
          </a:bodyPr>
          <a:lstStyle>
            <a:lvl1pPr lvl="0" algn="l">
              <a:lnSpc>
                <a:spcPct val="100000"/>
              </a:lnSpc>
              <a:spcBef>
                <a:spcPts val="0"/>
              </a:spcBef>
              <a:spcAft>
                <a:spcPts val="0"/>
              </a:spcAft>
              <a:buClr>
                <a:srgbClr val="664790"/>
              </a:buClr>
              <a:buSzPts val="2200"/>
              <a:buFont typeface="Verdana"/>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3">
  <p:cSld name="text 3">
    <p:spTree>
      <p:nvGrpSpPr>
        <p:cNvPr id="1" name="Shape 96"/>
        <p:cNvGrpSpPr/>
        <p:nvPr/>
      </p:nvGrpSpPr>
      <p:grpSpPr>
        <a:xfrm>
          <a:off x="0" y="0"/>
          <a:ext cx="0" cy="0"/>
          <a:chOff x="0" y="0"/>
          <a:chExt cx="0" cy="0"/>
        </a:xfrm>
      </p:grpSpPr>
      <p:sp>
        <p:nvSpPr>
          <p:cNvPr id="97" name="Google Shape;97;p37"/>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664790"/>
              </a:buClr>
              <a:buSzPts val="2400"/>
              <a:buFont typeface="Verdana"/>
              <a:buNone/>
              <a:defRPr sz="24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7"/>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99" name="Google Shape;99;p37"/>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noAutofit/>
          </a:bodyPr>
          <a:lstStyle>
            <a:lvl1pPr lvl="0" algn="l">
              <a:lnSpc>
                <a:spcPct val="100000"/>
              </a:lnSpc>
              <a:spcBef>
                <a:spcPts val="0"/>
              </a:spcBef>
              <a:spcAft>
                <a:spcPts val="0"/>
              </a:spcAft>
              <a:buSzPts val="1400"/>
              <a:buNone/>
              <a:defRPr sz="800">
                <a:solidFill>
                  <a:srgbClr val="6647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7"/>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lv-LV"/>
              <a:t>‹#›</a:t>
            </a:fld>
            <a:endParaRPr/>
          </a:p>
        </p:txBody>
      </p:sp>
      <p:sp>
        <p:nvSpPr>
          <p:cNvPr id="101" name="Google Shape;101;p37"/>
          <p:cNvSpPr txBox="1">
            <a:spLocks noGrp="1"/>
          </p:cNvSpPr>
          <p:nvPr>
            <p:ph type="body" idx="1"/>
          </p:nvPr>
        </p:nvSpPr>
        <p:spPr>
          <a:xfrm>
            <a:off x="616775" y="1845946"/>
            <a:ext cx="10929767" cy="4199852"/>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2"/>
        <p:cNvGrpSpPr/>
        <p:nvPr/>
      </p:nvGrpSpPr>
      <p:grpSpPr>
        <a:xfrm>
          <a:off x="0" y="0"/>
          <a:ext cx="0" cy="0"/>
          <a:chOff x="0" y="0"/>
          <a:chExt cx="0" cy="0"/>
        </a:xfrm>
      </p:grpSpPr>
      <p:sp>
        <p:nvSpPr>
          <p:cNvPr id="103" name="Google Shape;103;p38"/>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04" name="Google Shape;104;p38"/>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noAutofit/>
          </a:bodyPr>
          <a:lstStyle>
            <a:lvl1pPr lvl="0" algn="l">
              <a:lnSpc>
                <a:spcPct val="100000"/>
              </a:lnSpc>
              <a:spcBef>
                <a:spcPts val="0"/>
              </a:spcBef>
              <a:spcAft>
                <a:spcPts val="0"/>
              </a:spcAft>
              <a:buSzPts val="1400"/>
              <a:buNone/>
              <a:defRPr sz="800">
                <a:solidFill>
                  <a:srgbClr val="6647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8"/>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06"/>
        <p:cNvGrpSpPr/>
        <p:nvPr/>
      </p:nvGrpSpPr>
      <p:grpSpPr>
        <a:xfrm>
          <a:off x="0" y="0"/>
          <a:ext cx="0" cy="0"/>
          <a:chOff x="0" y="0"/>
          <a:chExt cx="0" cy="0"/>
        </a:xfrm>
      </p:grpSpPr>
      <p:sp>
        <p:nvSpPr>
          <p:cNvPr id="107" name="Google Shape;107;p39"/>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9"/>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noAutofit/>
          </a:bodyPr>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39"/>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andom 2">
  <p:cSld name="random 2">
    <p:bg>
      <p:bgPr>
        <a:solidFill>
          <a:srgbClr val="CBC7D8"/>
        </a:solidFill>
        <a:effectLst/>
      </p:bgPr>
    </p:bg>
    <p:spTree>
      <p:nvGrpSpPr>
        <p:cNvPr id="1" name="Shape 110"/>
        <p:cNvGrpSpPr/>
        <p:nvPr/>
      </p:nvGrpSpPr>
      <p:grpSpPr>
        <a:xfrm>
          <a:off x="0" y="0"/>
          <a:ext cx="0" cy="0"/>
          <a:chOff x="0" y="0"/>
          <a:chExt cx="0" cy="0"/>
        </a:xfrm>
      </p:grpSpPr>
      <p:sp>
        <p:nvSpPr>
          <p:cNvPr id="111" name="Google Shape;111;p40"/>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0"/>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noAutofit/>
          </a:bodyPr>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40"/>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2">
  <p:cSld name="blank 2">
    <p:bg>
      <p:bgPr>
        <a:solidFill>
          <a:srgbClr val="CBC7D8"/>
        </a:solidFill>
        <a:effectLst/>
      </p:bgPr>
    </p:bg>
    <p:spTree>
      <p:nvGrpSpPr>
        <p:cNvPr id="1" name="Shape 1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noAutofit/>
          </a:bodyPr>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23"/>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isc.gov.lv/lv/media/20244/download?attachme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registri.visc.gov.lv/specizglitiba/dokumenti/metmat/metiet_atb_pas_nodr.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tbalsts.refined.site/space/VPS/853868580/Chromebook+KIOSK+re%C5%BE%C4%ABma+aktiviz%C4%93%C5%A1ana+dom%C4%93na+administratora+konsol%C4%9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atbalsts.refined.site/space/VPS/236290049/VISP%C4%80R%C4%92J%C4%80S+IZGL%C4%AAT%C4%AABAS+IEST%C4%80DES+ADMINISTR%C4%80CIJAI" TargetMode="External"/><Relationship Id="rId5" Type="http://schemas.openxmlformats.org/officeDocument/2006/relationships/hyperlink" Target="https://vps.gov.lv/" TargetMode="External"/><Relationship Id="rId4" Type="http://schemas.openxmlformats.org/officeDocument/2006/relationships/hyperlink" Target="https://atbalsts.refined.site/space/VPS/854229008/Windows+oper%C4%93t%C4%81jsist%C4%93mas+%22Take+a+test+mode%22+aktiviz%C4%93%C5%A1ana+tie%C5%A1saist%C4%9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tbalsts.refined.site/space/VPS/blog/445251608/Aktu%C4%81l%C4%81+inform%C4%81cija+par+valsts+p%C4%81rbaudes+darbiem+un+veicam%C4%81s+darb%C4%ABbas+Valsts+p%C4%81rbaud%C4%ABjumu+inform%C4%81cijas+sist%C4%93m%C4%81+(VP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kumi.lv/ta/id/35617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viaa.gov.lv/lv/jaunums/notiks-tiessaistes-seminari-par-valsts-parbaudes-darbiem-20242025-macibu-gad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www.viaa.gov.lv/lv/norises-darbibu-laik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tbalsts.refined.site/space/VP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vps.gov.l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eksameni.gov.lv/" TargetMode="External"/><Relationship Id="rId4" Type="http://schemas.openxmlformats.org/officeDocument/2006/relationships/hyperlink" Target="https://atbalsts.refined.site/space/VPS/236290049/VISP%C4%80R%C4%92J%C4%80S+IZGL%C4%AAT%C4%AABAS+IEST%C4%80DES+ADMINISTR%C4%80CIJAI"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pasts.lv/lv/kategorija/pasta_nodala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tbalsts.refined.site/space/VPS/872939530/Diagnostic%C4%93jo%C5%A1o+darbu+rezult%C4%81tu+ievade+sist%C4%93m%C4%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kumi.lv/ta/id/35617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tbalsts@viaa.gov.l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1"/>
          <p:cNvSpPr txBox="1">
            <a:spLocks noGrp="1"/>
          </p:cNvSpPr>
          <p:nvPr>
            <p:ph type="ctrTitle"/>
          </p:nvPr>
        </p:nvSpPr>
        <p:spPr>
          <a:xfrm>
            <a:off x="1202554" y="2880220"/>
            <a:ext cx="9546311" cy="2387600"/>
          </a:xfrm>
          <a:prstGeom prst="rect">
            <a:avLst/>
          </a:prstGeom>
          <a:noFill/>
          <a:ln>
            <a:noFill/>
          </a:ln>
        </p:spPr>
        <p:txBody>
          <a:bodyPr spcFirstLastPara="1" wrap="square" lIns="0" tIns="0" rIns="0" bIns="0" anchor="t" anchorCtr="0">
            <a:noAutofit/>
          </a:bodyPr>
          <a:lstStyle/>
          <a:p>
            <a:pPr lvl="0" algn="ctr"/>
            <a:r>
              <a:rPr lang="lv-LV" altLang="lv-LV">
                <a:ea typeface="MS PGothic" panose="020B0600070205080204" pitchFamily="34" charset="-128"/>
              </a:rPr>
              <a:t>Centralizētie eksāmeni </a:t>
            </a:r>
            <a:br>
              <a:rPr lang="lv-LV" altLang="lv-LV">
                <a:ea typeface="MS PGothic" panose="020B0600070205080204" pitchFamily="34" charset="-128"/>
              </a:rPr>
            </a:br>
            <a:r>
              <a:rPr lang="lv-LV" altLang="lv-LV">
                <a:ea typeface="MS PGothic" panose="020B0600070205080204" pitchFamily="34" charset="-128"/>
              </a:rPr>
              <a:t>2024./2025. mācību gadā</a:t>
            </a:r>
            <a:endParaRPr/>
          </a:p>
        </p:txBody>
      </p:sp>
      <p:sp>
        <p:nvSpPr>
          <p:cNvPr id="120" name="Google Shape;120;p1"/>
          <p:cNvSpPr txBox="1">
            <a:spLocks noGrp="1"/>
          </p:cNvSpPr>
          <p:nvPr>
            <p:ph type="subTitle" idx="1"/>
          </p:nvPr>
        </p:nvSpPr>
        <p:spPr>
          <a:xfrm>
            <a:off x="1290643" y="4942384"/>
            <a:ext cx="6879772" cy="478558"/>
          </a:xfrm>
          <a:prstGeom prst="rect">
            <a:avLst/>
          </a:prstGeom>
          <a:noFill/>
          <a:ln>
            <a:noFill/>
          </a:ln>
        </p:spPr>
        <p:txBody>
          <a:bodyPr spcFirstLastPara="1" wrap="square" lIns="0" tIns="45700" rIns="91425" bIns="45700" anchor="t" anchorCtr="0">
            <a:noAutofit/>
          </a:bodyPr>
          <a:lstStyle/>
          <a:p>
            <a:pPr>
              <a:defRPr/>
            </a:pPr>
            <a:r>
              <a:rPr lang="lv-LV" altLang="lv-LV" b="1">
                <a:ea typeface="MS PGothic" panose="020B0600070205080204" pitchFamily="34" charset="-128"/>
              </a:rPr>
              <a:t>Kaspars </a:t>
            </a:r>
            <a:r>
              <a:rPr lang="lv-LV" altLang="lv-LV" b="1" err="1">
                <a:ea typeface="MS PGothic" panose="020B0600070205080204" pitchFamily="34" charset="-128"/>
              </a:rPr>
              <a:t>Špūle</a:t>
            </a:r>
            <a:endParaRPr lang="en-US"/>
          </a:p>
          <a:p>
            <a:pPr>
              <a:defRPr/>
            </a:pPr>
            <a:r>
              <a:rPr lang="lv-LV" altLang="lv-LV" sz="1400">
                <a:ea typeface="MS PGothic" panose="020B0600070205080204" pitchFamily="34" charset="-128"/>
              </a:rPr>
              <a:t>Valsts izglītības attīstības aģentūras</a:t>
            </a:r>
          </a:p>
          <a:p>
            <a:pPr>
              <a:defRPr/>
            </a:pPr>
            <a:r>
              <a:rPr lang="lv-LV" altLang="lv-LV" sz="1400">
                <a:ea typeface="MS PGothic" panose="020B0600070205080204" pitchFamily="34" charset="-128"/>
              </a:rPr>
              <a:t>Valsts pārbaudījumu departamenta</a:t>
            </a:r>
          </a:p>
          <a:p>
            <a:pPr>
              <a:defRPr/>
            </a:pPr>
            <a:r>
              <a:rPr lang="lv-LV" altLang="lv-LV" sz="1400">
                <a:ea typeface="MS PGothic" panose="020B0600070205080204" pitchFamily="34" charset="-128"/>
              </a:rPr>
              <a:t>Vispārējās izglītības valsts pārbaudījumu nodaļas vadītājs</a:t>
            </a:r>
          </a:p>
        </p:txBody>
      </p:sp>
      <p:sp>
        <p:nvSpPr>
          <p:cNvPr id="121" name="Google Shape;121;p1"/>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noAutofit/>
          </a:bodyPr>
          <a:lstStyle/>
          <a:p>
            <a:pPr marL="457200" lvl="0" indent="-228600" algn="l" rtl="0">
              <a:lnSpc>
                <a:spcPct val="100000"/>
              </a:lnSpc>
              <a:spcBef>
                <a:spcPts val="1000"/>
              </a:spcBef>
              <a:spcAft>
                <a:spcPts val="0"/>
              </a:spcAft>
              <a:buClr>
                <a:schemeClr val="lt1"/>
              </a:buClr>
              <a:buSzPts val="1200"/>
              <a:buNone/>
            </a:pPr>
            <a:endParaRPr/>
          </a:p>
          <a:p>
            <a:pPr marL="457200" lvl="0" indent="-228600" algn="l" rtl="0">
              <a:lnSpc>
                <a:spcPct val="100000"/>
              </a:lnSpc>
              <a:spcBef>
                <a:spcPts val="1000"/>
              </a:spcBef>
              <a:spcAft>
                <a:spcPts val="0"/>
              </a:spcAft>
              <a:buClr>
                <a:schemeClr val="lt1"/>
              </a:buClr>
              <a:buSzPts val="1200"/>
              <a:buNone/>
            </a:pPr>
            <a:r>
              <a:rPr lang="lv-LV"/>
              <a:t>08/05/2025</a:t>
            </a:r>
            <a:endParaRPr/>
          </a:p>
          <a:p>
            <a:pPr marL="457200" lvl="0" indent="-228600" algn="l" rtl="0">
              <a:lnSpc>
                <a:spcPct val="100000"/>
              </a:lnSpc>
              <a:spcBef>
                <a:spcPts val="1000"/>
              </a:spcBef>
              <a:spcAft>
                <a:spcPts val="0"/>
              </a:spcAft>
              <a:buClr>
                <a:schemeClr val="lt1"/>
              </a:buClr>
              <a:buSzPts val="1200"/>
              <a:buNone/>
            </a:pPr>
            <a:endParaRPr/>
          </a:p>
        </p:txBody>
      </p:sp>
      <p:pic>
        <p:nvPicPr>
          <p:cNvPr id="122" name="Google Shape;122;p1"/>
          <p:cNvPicPr preferRelativeResize="0"/>
          <p:nvPr/>
        </p:nvPicPr>
        <p:blipFill rotWithShape="1">
          <a:blip r:embed="rId3">
            <a:alphaModFix/>
          </a:blip>
          <a:srcRect t="13488"/>
          <a:stretch/>
        </p:blipFill>
        <p:spPr>
          <a:xfrm>
            <a:off x="836343" y="0"/>
            <a:ext cx="2211072" cy="19128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516138" y="313575"/>
            <a:ext cx="9150810" cy="1142815"/>
          </a:xfrm>
          <a:prstGeom prst="rect">
            <a:avLst/>
          </a:prstGeom>
          <a:noFill/>
          <a:ln>
            <a:noFill/>
          </a:ln>
        </p:spPr>
        <p:txBody>
          <a:bodyPr spcFirstLastPara="1" wrap="square" lIns="0" tIns="45700" rIns="91425" bIns="45700" anchor="ctr" anchorCtr="0">
            <a:noAutofit/>
          </a:bodyPr>
          <a:lstStyle/>
          <a:p>
            <a:pPr algn="ctr"/>
            <a:r>
              <a:rPr lang="lv-LV" altLang="en-US" sz="3600">
                <a:solidFill>
                  <a:srgbClr val="67478B"/>
                </a:solidFill>
              </a:rPr>
              <a:t>Atbalsta pasākumi</a:t>
            </a:r>
            <a:r>
              <a:rPr lang="lv-LV" altLang="en-US" sz="3600">
                <a:solidFill>
                  <a:srgbClr val="000000"/>
                </a:solidFill>
              </a:rPr>
              <a:t> </a:t>
            </a:r>
            <a:br>
              <a:rPr lang="lv-LV" altLang="en-US" sz="1200"/>
            </a:br>
            <a:br>
              <a:rPr lang="lv-LV" altLang="en-US" sz="1200"/>
            </a:br>
            <a:r>
              <a:rPr lang="lv-LV" sz="1400"/>
              <a:t>MK 398.noteikumi</a:t>
            </a:r>
            <a:endParaRPr lang="en-US" altLang="lv-LV" sz="1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948175" y="1839779"/>
            <a:ext cx="10750747" cy="4454961"/>
          </a:xfrm>
          <a:prstGeom prst="rect">
            <a:avLst/>
          </a:prstGeom>
          <a:noFill/>
          <a:ln>
            <a:noFill/>
          </a:ln>
        </p:spPr>
        <p:txBody>
          <a:bodyPr spcFirstLastPara="1" wrap="square" lIns="0" tIns="45700" rIns="91425" bIns="45700" anchor="t" anchorCtr="0">
            <a:noAutofit/>
          </a:bodyPr>
          <a:lstStyle/>
          <a:p>
            <a:pPr marL="0" indent="0"/>
            <a:r>
              <a:rPr lang="lv-LV" sz="2000" b="1">
                <a:cs typeface="Times New Roman"/>
              </a:rPr>
              <a:t>Biežāk izmantotie atbalsta pasākumi </a:t>
            </a:r>
            <a:r>
              <a:rPr lang="lv-LV" sz="2000">
                <a:cs typeface="Times New Roman"/>
              </a:rPr>
              <a:t>(skatīt</a:t>
            </a:r>
            <a:r>
              <a:rPr lang="en-GB" sz="2000">
                <a:cs typeface="Times New Roman"/>
              </a:rPr>
              <a:t> </a:t>
            </a:r>
            <a:r>
              <a:rPr lang="en-GB" sz="2000">
                <a:cs typeface="Times New Roman"/>
                <a:hlinkClick r:id="rId3"/>
              </a:rPr>
              <a:t>šeit!</a:t>
            </a:r>
            <a:r>
              <a:rPr lang="lv-LV" sz="2000">
                <a:cs typeface="Times New Roman"/>
              </a:rPr>
              <a:t>)</a:t>
            </a:r>
            <a:endParaRPr lang="en-US" sz="2000"/>
          </a:p>
          <a:p>
            <a:pPr marL="342900" indent="-342900">
              <a:buFont typeface="Arial"/>
              <a:buChar char="•"/>
            </a:pPr>
            <a:r>
              <a:rPr lang="lv-LV" sz="2000">
                <a:cs typeface="Times New Roman"/>
              </a:rPr>
              <a:t>laika pagarinājums (30% vai 50%)</a:t>
            </a:r>
          </a:p>
          <a:p>
            <a:pPr marL="342900" indent="-342900">
              <a:buChar char="•"/>
            </a:pPr>
            <a:r>
              <a:rPr lang="lv-LV" sz="2000">
                <a:cs typeface="Times New Roman"/>
              </a:rPr>
              <a:t>lielā druka (A4          A3)</a:t>
            </a:r>
          </a:p>
          <a:p>
            <a:pPr marL="342900" indent="-342900">
              <a:buChar char="•"/>
            </a:pPr>
            <a:r>
              <a:rPr lang="lv-LV" sz="2000">
                <a:cs typeface="Times New Roman"/>
              </a:rPr>
              <a:t>atgādnes (skatīt</a:t>
            </a:r>
            <a:r>
              <a:rPr lang="en-GB" sz="2000">
                <a:cs typeface="Times New Roman"/>
              </a:rPr>
              <a:t> </a:t>
            </a:r>
            <a:r>
              <a:rPr lang="en-GB" sz="2000">
                <a:cs typeface="Times New Roman"/>
                <a:hlinkClick r:id="rId4"/>
              </a:rPr>
              <a:t>šeit!</a:t>
            </a:r>
            <a:r>
              <a:rPr lang="lv-LV" sz="2000">
                <a:cs typeface="Times New Roman"/>
              </a:rPr>
              <a:t>)</a:t>
            </a:r>
          </a:p>
          <a:p>
            <a:pPr marL="342900" indent="-342900">
              <a:buChar char="•"/>
            </a:pPr>
            <a:r>
              <a:rPr lang="lv-LV" sz="2000">
                <a:cs typeface="Times New Roman"/>
              </a:rPr>
              <a:t>datorraksts</a:t>
            </a:r>
          </a:p>
          <a:p>
            <a:pPr marL="342900" indent="-342900">
              <a:buChar char="•"/>
            </a:pPr>
            <a:r>
              <a:rPr lang="lv-LV" sz="2000">
                <a:cs typeface="Times New Roman"/>
              </a:rPr>
              <a:t>konsultants/ asistents</a:t>
            </a:r>
          </a:p>
          <a:p>
            <a:pPr marL="342900" indent="-342900">
              <a:buChar char="•"/>
            </a:pPr>
            <a:r>
              <a:rPr lang="lv-LV" sz="2000">
                <a:cs typeface="Times New Roman"/>
              </a:rPr>
              <a:t>atbrīvojums no valodu eksāmena klausīšanās daļas vai mutvārdu daļas, ja skolēnam ir dzirdes vai runas traucējumi</a:t>
            </a: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10</a:t>
            </a:fld>
            <a:endParaRPr/>
          </a:p>
        </p:txBody>
      </p:sp>
      <p:cxnSp>
        <p:nvCxnSpPr>
          <p:cNvPr id="3" name="Straight Arrow Connector 2"/>
          <p:cNvCxnSpPr/>
          <p:nvPr/>
        </p:nvCxnSpPr>
        <p:spPr>
          <a:xfrm flipV="1">
            <a:off x="3365714" y="2879237"/>
            <a:ext cx="434109" cy="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0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513771" y="343405"/>
            <a:ext cx="9150810" cy="1142815"/>
          </a:xfrm>
          <a:prstGeom prst="rect">
            <a:avLst/>
          </a:prstGeom>
          <a:noFill/>
          <a:ln>
            <a:noFill/>
          </a:ln>
        </p:spPr>
        <p:txBody>
          <a:bodyPr spcFirstLastPara="1" wrap="square" lIns="0" tIns="45700" rIns="91425" bIns="45700" anchor="ctr" anchorCtr="0">
            <a:noAutofit/>
          </a:bodyPr>
          <a:lstStyle/>
          <a:p>
            <a:pPr algn="ctr"/>
            <a:r>
              <a:rPr lang="lv-LV" altLang="en-US" sz="3600">
                <a:solidFill>
                  <a:srgbClr val="67478B"/>
                </a:solidFill>
              </a:rPr>
              <a:t>Atbalsta pasākumi</a:t>
            </a:r>
            <a:r>
              <a:rPr lang="lv-LV" altLang="en-US" sz="3600">
                <a:solidFill>
                  <a:srgbClr val="000000"/>
                </a:solidFill>
              </a:rPr>
              <a:t> </a:t>
            </a:r>
            <a:br>
              <a:rPr lang="lv-LV" altLang="en-US" sz="1200"/>
            </a:br>
            <a:br>
              <a:rPr lang="lv-LV" sz="1400"/>
            </a:br>
            <a:r>
              <a:rPr lang="lv-LV" sz="1400"/>
              <a:t>MK 398.noteikumi</a:t>
            </a:r>
            <a:endParaRPr lang="lv-LV" sz="1400" b="0">
              <a:solidFill>
                <a:srgbClr val="000000"/>
              </a:solidFill>
            </a:endParaRPr>
          </a:p>
          <a:p>
            <a:pPr algn="ctr"/>
            <a:endParaRPr lang="lv-LV" sz="1400">
              <a:latin typeface="Verdana" panose="020B0604030504040204" pitchFamily="34" charset="0"/>
            </a:endParaRPr>
          </a:p>
        </p:txBody>
      </p:sp>
      <p:sp>
        <p:nvSpPr>
          <p:cNvPr id="193" name="Google Shape;193;p9"/>
          <p:cNvSpPr txBox="1">
            <a:spLocks noGrp="1"/>
          </p:cNvSpPr>
          <p:nvPr>
            <p:ph type="body" idx="1"/>
          </p:nvPr>
        </p:nvSpPr>
        <p:spPr>
          <a:xfrm>
            <a:off x="1004204" y="2097514"/>
            <a:ext cx="10571454" cy="4197226"/>
          </a:xfrm>
          <a:prstGeom prst="rect">
            <a:avLst/>
          </a:prstGeom>
          <a:noFill/>
          <a:ln>
            <a:noFill/>
          </a:ln>
        </p:spPr>
        <p:txBody>
          <a:bodyPr spcFirstLastPara="1" wrap="square" lIns="0" tIns="45700" rIns="91425" bIns="45700" anchor="t" anchorCtr="0">
            <a:noAutofit/>
          </a:bodyPr>
          <a:lstStyle/>
          <a:p>
            <a:pPr marL="0" indent="0" algn="just"/>
            <a:r>
              <a:rPr lang="lv-LV" b="1">
                <a:cs typeface="Times New Roman"/>
              </a:rPr>
              <a:t>Atbalsta pasākumi Ukrainas civiliedzīvotājiem</a:t>
            </a:r>
          </a:p>
          <a:p>
            <a:pPr marL="571500" indent="-342900">
              <a:buFont typeface="Arial" panose="020B0604020202020204" pitchFamily="34" charset="0"/>
              <a:buChar char="•"/>
              <a:defRPr/>
            </a:pPr>
            <a:r>
              <a:rPr lang="lv-LV">
                <a:cs typeface="Times New Roman"/>
              </a:rPr>
              <a:t>Matemātikā tekstu lapa ukraiņu valodā, darba lapas latviešu valodā (jāaizpilda latviešu valodā)</a:t>
            </a:r>
          </a:p>
          <a:p>
            <a:pPr marL="571500" indent="-342900">
              <a:buFont typeface="Arial" panose="020B0604020202020204" pitchFamily="34" charset="0"/>
              <a:buChar char="•"/>
              <a:defRPr/>
            </a:pPr>
            <a:r>
              <a:rPr lang="lv-LV">
                <a:cs typeface="Times New Roman"/>
              </a:rPr>
              <a:t>Latviešu valodā – laika pagarinājums</a:t>
            </a:r>
          </a:p>
          <a:p>
            <a:pPr marL="571500" indent="-342900">
              <a:buFont typeface="Arial" panose="020B0604020202020204" pitchFamily="34" charset="0"/>
              <a:buChar char="•"/>
              <a:defRPr/>
            </a:pPr>
            <a:r>
              <a:rPr lang="lv-LV">
                <a:cs typeface="Times New Roman"/>
              </a:rPr>
              <a:t>Svešvalodu eksāmenos nav piemērojami atbalsta pasākumi</a:t>
            </a:r>
          </a:p>
          <a:p>
            <a:pPr marL="571500" indent="-342900">
              <a:buFont typeface="Arial" panose="020B0604020202020204" pitchFamily="34" charset="0"/>
              <a:buChar char="•"/>
              <a:defRPr/>
            </a:pPr>
            <a:r>
              <a:rPr lang="lv-LV">
                <a:cs typeface="Times New Roman"/>
              </a:rPr>
              <a:t>Pērējos eksāmenos – elektroniskās vārdnīcas (datoros)</a:t>
            </a:r>
          </a:p>
          <a:p>
            <a:pPr marL="0" indent="0" algn="just"/>
            <a:endParaRPr lang="lv-LV" sz="2000">
              <a:cs typeface="Times New Roman"/>
            </a:endParaRP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11</a:t>
            </a:fld>
            <a:endParaRPr/>
          </a:p>
        </p:txBody>
      </p:sp>
    </p:spTree>
    <p:extLst>
      <p:ext uri="{BB962C8B-B14F-4D97-AF65-F5344CB8AC3E}">
        <p14:creationId xmlns:p14="http://schemas.microsoft.com/office/powerpoint/2010/main" val="2609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460109" y="257546"/>
            <a:ext cx="9150810" cy="1142815"/>
          </a:xfrm>
          <a:prstGeom prst="rect">
            <a:avLst/>
          </a:prstGeom>
          <a:noFill/>
          <a:ln>
            <a:noFill/>
          </a:ln>
        </p:spPr>
        <p:txBody>
          <a:bodyPr spcFirstLastPara="1" wrap="square" lIns="0" tIns="45700" rIns="91425" bIns="45700" anchor="ctr" anchorCtr="0">
            <a:noAutofit/>
          </a:bodyPr>
          <a:lstStyle/>
          <a:p>
            <a:pPr algn="ctr"/>
            <a:r>
              <a:rPr lang="lv-LV" sz="3600">
                <a:solidFill>
                  <a:srgbClr val="67478B"/>
                </a:solidFill>
                <a:latin typeface="Verdana" panose="020B0604030504040204" pitchFamily="34" charset="0"/>
              </a:rPr>
              <a:t>Valsts pārbaudes darba vai daļas norise tiešsaistē</a:t>
            </a:r>
            <a:br>
              <a:rPr lang="lv-LV" sz="1400"/>
            </a:br>
            <a:endParaRPr lang="en-US" altLang="lv-LV" sz="1400">
              <a:solidFill>
                <a:srgbClr val="604A7B"/>
              </a:solidFill>
              <a:latin typeface="Verdana" panose="020B0604030504040204" pitchFamily="34" charset="0"/>
            </a:endParaRP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12</a:t>
            </a:fld>
            <a:endParaRPr/>
          </a:p>
        </p:txBody>
      </p:sp>
      <p:graphicFrame>
        <p:nvGraphicFramePr>
          <p:cNvPr id="2" name="Table 1"/>
          <p:cNvGraphicFramePr>
            <a:graphicFrameLocks noGrp="1"/>
          </p:cNvGraphicFramePr>
          <p:nvPr>
            <p:extLst>
              <p:ext uri="{D42A27DB-BD31-4B8C-83A1-F6EECF244321}">
                <p14:modId xmlns:p14="http://schemas.microsoft.com/office/powerpoint/2010/main" val="1492312676"/>
              </p:ext>
            </p:extLst>
          </p:nvPr>
        </p:nvGraphicFramePr>
        <p:xfrm>
          <a:off x="1545464" y="1792309"/>
          <a:ext cx="7960006" cy="4219681"/>
        </p:xfrm>
        <a:graphic>
          <a:graphicData uri="http://schemas.openxmlformats.org/drawingml/2006/table">
            <a:tbl>
              <a:tblPr firstRow="1" bandRow="1">
                <a:tableStyleId>{5C22544A-7EE6-4342-B048-85BDC9FD1C3A}</a:tableStyleId>
              </a:tblPr>
              <a:tblGrid>
                <a:gridCol w="2653334">
                  <a:extLst>
                    <a:ext uri="{9D8B030D-6E8A-4147-A177-3AD203B41FA5}">
                      <a16:colId xmlns:a16="http://schemas.microsoft.com/office/drawing/2014/main" val="20000"/>
                    </a:ext>
                  </a:extLst>
                </a:gridCol>
                <a:gridCol w="3259064">
                  <a:extLst>
                    <a:ext uri="{9D8B030D-6E8A-4147-A177-3AD203B41FA5}">
                      <a16:colId xmlns:a16="http://schemas.microsoft.com/office/drawing/2014/main" val="20001"/>
                    </a:ext>
                  </a:extLst>
                </a:gridCol>
                <a:gridCol w="2047608">
                  <a:extLst>
                    <a:ext uri="{9D8B030D-6E8A-4147-A177-3AD203B41FA5}">
                      <a16:colId xmlns:a16="http://schemas.microsoft.com/office/drawing/2014/main" val="20002"/>
                    </a:ext>
                  </a:extLst>
                </a:gridCol>
              </a:tblGrid>
              <a:tr h="573877">
                <a:tc>
                  <a:txBody>
                    <a:bodyPr/>
                    <a:lstStyle/>
                    <a:p>
                      <a:r>
                        <a:rPr lang="lv-LV" sz="1700"/>
                        <a:t>Datums, laiks</a:t>
                      </a:r>
                    </a:p>
                  </a:txBody>
                  <a:tcPr marT="45717" marB="45717"/>
                </a:tc>
                <a:tc>
                  <a:txBody>
                    <a:bodyPr/>
                    <a:lstStyle/>
                    <a:p>
                      <a:r>
                        <a:rPr lang="lv-LV" sz="1700"/>
                        <a:t>VPD</a:t>
                      </a:r>
                    </a:p>
                  </a:txBody>
                  <a:tcPr marT="45717" marB="45717"/>
                </a:tc>
                <a:tc>
                  <a:txBody>
                    <a:bodyPr/>
                    <a:lstStyle/>
                    <a:p>
                      <a:r>
                        <a:rPr lang="lv-LV" sz="1700"/>
                        <a:t>Notiek tiešsaistē</a:t>
                      </a:r>
                    </a:p>
                  </a:txBody>
                  <a:tcPr marT="45717" marB="45717"/>
                </a:tc>
                <a:extLst>
                  <a:ext uri="{0D108BD9-81ED-4DB2-BD59-A6C34878D82A}">
                    <a16:rowId xmlns:a16="http://schemas.microsoft.com/office/drawing/2014/main" val="10000"/>
                  </a:ext>
                </a:extLst>
              </a:tr>
              <a:tr h="607634">
                <a:tc>
                  <a:txBody>
                    <a:bodyPr/>
                    <a:lstStyle/>
                    <a:p>
                      <a:r>
                        <a:rPr lang="lv-LV" sz="1700"/>
                        <a:t>14.maijs 10.00</a:t>
                      </a:r>
                    </a:p>
                  </a:txBody>
                  <a:tcPr marT="45717" marB="45717"/>
                </a:tc>
                <a:tc>
                  <a:txBody>
                    <a:bodyPr/>
                    <a:lstStyle/>
                    <a:p>
                      <a:r>
                        <a:rPr lang="lv-LV" sz="1700"/>
                        <a:t>Ķīmija AL CE</a:t>
                      </a:r>
                    </a:p>
                  </a:txBody>
                  <a:tcPr marT="45717" marB="45717"/>
                </a:tc>
                <a:tc>
                  <a:txBody>
                    <a:bodyPr/>
                    <a:lstStyle/>
                    <a:p>
                      <a:r>
                        <a:rPr lang="lv-LV" sz="1700"/>
                        <a:t>1.daļa</a:t>
                      </a:r>
                    </a:p>
                  </a:txBody>
                  <a:tcPr marT="45717" marB="45717"/>
                </a:tc>
                <a:extLst>
                  <a:ext uri="{0D108BD9-81ED-4DB2-BD59-A6C34878D82A}">
                    <a16:rowId xmlns:a16="http://schemas.microsoft.com/office/drawing/2014/main" val="10004"/>
                  </a:ext>
                </a:extLst>
              </a:tr>
              <a:tr h="607634">
                <a:tc>
                  <a:txBody>
                    <a:bodyPr/>
                    <a:lstStyle/>
                    <a:p>
                      <a:r>
                        <a:rPr lang="lv-LV" sz="1700"/>
                        <a:t>16.maijs</a:t>
                      </a:r>
                      <a:r>
                        <a:rPr lang="lv-LV" sz="1700" baseline="0"/>
                        <a:t> 10.00</a:t>
                      </a:r>
                      <a:endParaRPr lang="lv-LV" sz="1700"/>
                    </a:p>
                  </a:txBody>
                  <a:tcPr marT="45717" marB="45717"/>
                </a:tc>
                <a:tc>
                  <a:txBody>
                    <a:bodyPr/>
                    <a:lstStyle/>
                    <a:p>
                      <a:r>
                        <a:rPr lang="lv-LV" sz="1700"/>
                        <a:t>Kultūra un māksla</a:t>
                      </a:r>
                      <a:r>
                        <a:rPr lang="lv-LV" sz="1700" baseline="0"/>
                        <a:t> AL CE</a:t>
                      </a:r>
                      <a:endParaRPr lang="lv-LV" sz="1700"/>
                    </a:p>
                  </a:txBody>
                  <a:tcPr marT="45717" marB="45717"/>
                </a:tc>
                <a:tc>
                  <a:txBody>
                    <a:bodyPr/>
                    <a:lstStyle/>
                    <a:p>
                      <a:r>
                        <a:rPr lang="lv-LV" sz="1700"/>
                        <a:t>Viss</a:t>
                      </a:r>
                    </a:p>
                  </a:txBody>
                  <a:tcPr marT="45717" marB="45717"/>
                </a:tc>
                <a:extLst>
                  <a:ext uri="{0D108BD9-81ED-4DB2-BD59-A6C34878D82A}">
                    <a16:rowId xmlns:a16="http://schemas.microsoft.com/office/drawing/2014/main" val="10005"/>
                  </a:ext>
                </a:extLst>
              </a:tr>
              <a:tr h="607634">
                <a:tc>
                  <a:txBody>
                    <a:bodyPr/>
                    <a:lstStyle/>
                    <a:p>
                      <a:r>
                        <a:rPr lang="lv-LV" sz="1700"/>
                        <a:t>19.maijs 10.00</a:t>
                      </a:r>
                    </a:p>
                  </a:txBody>
                  <a:tcPr marT="45717" marB="45717"/>
                </a:tc>
                <a:tc>
                  <a:txBody>
                    <a:bodyPr/>
                    <a:lstStyle/>
                    <a:p>
                      <a:r>
                        <a:rPr lang="lv-LV" sz="1700"/>
                        <a:t>Bioloģija</a:t>
                      </a:r>
                      <a:r>
                        <a:rPr lang="lv-LV" sz="1700" baseline="0"/>
                        <a:t> AL CE</a:t>
                      </a:r>
                      <a:endParaRPr lang="lv-LV" sz="1700"/>
                    </a:p>
                  </a:txBody>
                  <a:tcPr marT="45717" marB="45717"/>
                </a:tc>
                <a:tc>
                  <a:txBody>
                    <a:bodyPr/>
                    <a:lstStyle/>
                    <a:p>
                      <a:r>
                        <a:rPr lang="lv-LV" sz="1700"/>
                        <a:t>1.daļa</a:t>
                      </a:r>
                    </a:p>
                  </a:txBody>
                  <a:tcPr marT="45717" marB="45717"/>
                </a:tc>
                <a:extLst>
                  <a:ext uri="{0D108BD9-81ED-4DB2-BD59-A6C34878D82A}">
                    <a16:rowId xmlns:a16="http://schemas.microsoft.com/office/drawing/2014/main" val="10006"/>
                  </a:ext>
                </a:extLst>
              </a:tr>
              <a:tr h="607634">
                <a:tc>
                  <a:txBody>
                    <a:bodyPr/>
                    <a:lstStyle/>
                    <a:p>
                      <a:r>
                        <a:rPr lang="lv-LV" sz="1700"/>
                        <a:t>29.maijs 10.00</a:t>
                      </a:r>
                    </a:p>
                  </a:txBody>
                  <a:tcPr marT="45717" marB="45717"/>
                </a:tc>
                <a:tc>
                  <a:txBody>
                    <a:bodyPr/>
                    <a:lstStyle/>
                    <a:p>
                      <a:r>
                        <a:rPr lang="lv-LV" sz="1700"/>
                        <a:t>Fizika AL CE</a:t>
                      </a:r>
                    </a:p>
                  </a:txBody>
                  <a:tcPr marT="45717" marB="45717"/>
                </a:tc>
                <a:tc>
                  <a:txBody>
                    <a:bodyPr/>
                    <a:lstStyle/>
                    <a:p>
                      <a:r>
                        <a:rPr lang="lv-LV" sz="1700"/>
                        <a:t>1.daļa</a:t>
                      </a:r>
                    </a:p>
                  </a:txBody>
                  <a:tcPr marT="45717" marB="45717"/>
                </a:tc>
                <a:extLst>
                  <a:ext uri="{0D108BD9-81ED-4DB2-BD59-A6C34878D82A}">
                    <a16:rowId xmlns:a16="http://schemas.microsoft.com/office/drawing/2014/main" val="10007"/>
                  </a:ext>
                </a:extLst>
              </a:tr>
              <a:tr h="607634">
                <a:tc>
                  <a:txBody>
                    <a:bodyPr/>
                    <a:lstStyle/>
                    <a:p>
                      <a:r>
                        <a:rPr lang="lv-LV" sz="1700"/>
                        <a:t>13.jūnijs 10.00</a:t>
                      </a:r>
                    </a:p>
                  </a:txBody>
                  <a:tcPr marT="45717" marB="45717"/>
                </a:tc>
                <a:tc>
                  <a:txBody>
                    <a:bodyPr/>
                    <a:lstStyle/>
                    <a:p>
                      <a:r>
                        <a:rPr lang="lv-LV" sz="1700"/>
                        <a:t>Ģeogrāfija AL CE</a:t>
                      </a:r>
                    </a:p>
                  </a:txBody>
                  <a:tcPr marT="45717" marB="45717"/>
                </a:tc>
                <a:tc>
                  <a:txBody>
                    <a:bodyPr/>
                    <a:lstStyle/>
                    <a:p>
                      <a:r>
                        <a:rPr lang="lv-LV" sz="1700"/>
                        <a:t>Viss</a:t>
                      </a:r>
                    </a:p>
                  </a:txBody>
                  <a:tcPr marT="45717" marB="45717"/>
                </a:tc>
                <a:extLst>
                  <a:ext uri="{0D108BD9-81ED-4DB2-BD59-A6C34878D82A}">
                    <a16:rowId xmlns:a16="http://schemas.microsoft.com/office/drawing/2014/main" val="10008"/>
                  </a:ext>
                </a:extLst>
              </a:tr>
              <a:tr h="607634">
                <a:tc>
                  <a:txBody>
                    <a:bodyPr/>
                    <a:lstStyle/>
                    <a:p>
                      <a:r>
                        <a:rPr lang="lv-LV" sz="1700"/>
                        <a:t>16.jūnijs 10.00</a:t>
                      </a:r>
                    </a:p>
                  </a:txBody>
                  <a:tcPr marT="45717" marB="45717"/>
                </a:tc>
                <a:tc>
                  <a:txBody>
                    <a:bodyPr/>
                    <a:lstStyle/>
                    <a:p>
                      <a:r>
                        <a:rPr lang="lv-LV" sz="1700"/>
                        <a:t>Programmēšana AL CE</a:t>
                      </a:r>
                    </a:p>
                  </a:txBody>
                  <a:tcPr marT="45717" marB="45717"/>
                </a:tc>
                <a:tc>
                  <a:txBody>
                    <a:bodyPr/>
                    <a:lstStyle/>
                    <a:p>
                      <a:r>
                        <a:rPr lang="lv-LV" sz="1700"/>
                        <a:t>Viss</a:t>
                      </a:r>
                    </a:p>
                  </a:txBody>
                  <a:tcPr marT="45717" marB="45717"/>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2309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516138" y="369605"/>
            <a:ext cx="9150810" cy="1142815"/>
          </a:xfrm>
          <a:prstGeom prst="rect">
            <a:avLst/>
          </a:prstGeom>
          <a:noFill/>
          <a:ln>
            <a:noFill/>
          </a:ln>
        </p:spPr>
        <p:txBody>
          <a:bodyPr spcFirstLastPara="1" wrap="square" lIns="0" tIns="45700" rIns="91425" bIns="45700" anchor="ctr" anchorCtr="0">
            <a:noAutofit/>
          </a:bodyPr>
          <a:lstStyle/>
          <a:p>
            <a:pPr algn="ctr"/>
            <a:r>
              <a:rPr lang="lv-LV" sz="3600">
                <a:solidFill>
                  <a:srgbClr val="67478B"/>
                </a:solidFill>
                <a:latin typeface="Verdana" panose="020B0604030504040204" pitchFamily="34" charset="0"/>
              </a:rPr>
              <a:t>Valsts pārbaudes darba vai daļas norise tiešsaistē</a:t>
            </a:r>
            <a:br>
              <a:rPr lang="lv-LV" sz="1400"/>
            </a:br>
            <a:endParaRPr lang="en-US" altLang="lv-LV" sz="1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654352" y="1696709"/>
            <a:ext cx="11210188" cy="4865959"/>
          </a:xfrm>
          <a:prstGeom prst="rect">
            <a:avLst/>
          </a:prstGeom>
          <a:noFill/>
          <a:ln>
            <a:noFill/>
          </a:ln>
        </p:spPr>
        <p:txBody>
          <a:bodyPr spcFirstLastPara="1" wrap="square" lIns="0" tIns="45700" rIns="91425" bIns="45700" anchor="t" anchorCtr="0">
            <a:noAutofit/>
          </a:bodyPr>
          <a:lstStyle/>
          <a:p>
            <a:pPr marL="0" indent="0" algn="just"/>
            <a:r>
              <a:rPr lang="lv-LV" sz="1600" b="1">
                <a:solidFill>
                  <a:srgbClr val="FF0000"/>
                </a:solidFill>
                <a:latin typeface="Open Sans"/>
                <a:ea typeface="Open Sans"/>
                <a:cs typeface="Open Sans"/>
              </a:rPr>
              <a:t>Svarīgi!</a:t>
            </a:r>
          </a:p>
          <a:p>
            <a:pPr marL="0" indent="0" algn="just"/>
            <a:r>
              <a:rPr lang="lv-LV" sz="1600">
                <a:cs typeface="Times New Roman"/>
              </a:rPr>
              <a:t> Darbu veic </a:t>
            </a:r>
            <a:r>
              <a:rPr lang="lv-LV" sz="1600">
                <a:solidFill>
                  <a:schemeClr val="bg2"/>
                </a:solidFill>
                <a:cs typeface="Times New Roman"/>
              </a:rPr>
              <a:t>eksāmena vietnē (skatīt norises) </a:t>
            </a:r>
            <a:r>
              <a:rPr lang="lv-LV" sz="1600">
                <a:solidFill>
                  <a:srgbClr val="FF0000"/>
                </a:solidFill>
                <a:cs typeface="Times New Roman"/>
              </a:rPr>
              <a:t>https://eksameni.vps.gov.lv </a:t>
            </a:r>
          </a:p>
          <a:p>
            <a:pPr marL="0" indent="0" algn="just"/>
            <a:r>
              <a:rPr lang="lv-LV" sz="1600" b="1">
                <a:cs typeface="Times New Roman"/>
              </a:rPr>
              <a:t>Sagatavošanās darbam: </a:t>
            </a:r>
            <a:r>
              <a:rPr lang="lv-LV" sz="1600">
                <a:cs typeface="Times New Roman"/>
              </a:rPr>
              <a:t>Dators ar interneta </a:t>
            </a:r>
            <a:r>
              <a:rPr lang="lv-LV" sz="1600" err="1">
                <a:cs typeface="Times New Roman"/>
              </a:rPr>
              <a:t>pieslēgumu</a:t>
            </a:r>
            <a:r>
              <a:rPr lang="lv-LV" sz="1600">
                <a:cs typeface="Times New Roman"/>
              </a:rPr>
              <a:t> (viens dators uz katriem 15 skolēniem jāsagatavo rezervē):</a:t>
            </a:r>
          </a:p>
          <a:p>
            <a:r>
              <a:rPr lang="lv-LV" sz="1600" b="1" u="sng"/>
              <a:t>Drošais variants A</a:t>
            </a:r>
            <a:r>
              <a:rPr lang="lv-LV" sz="1600"/>
              <a:t> – </a:t>
            </a:r>
            <a:r>
              <a:rPr lang="lv-LV" sz="1600" i="1" err="1"/>
              <a:t>ChromBook</a:t>
            </a:r>
            <a:r>
              <a:rPr lang="lv-LV" sz="1600"/>
              <a:t> datori iestatīti Kioska režīmā – skatīt attiecīgā eksāmena Norises darbību laiku apraksta pielikumā </a:t>
            </a:r>
            <a:br>
              <a:rPr lang="lv-LV" sz="1600"/>
            </a:br>
            <a:r>
              <a:rPr lang="lv-LV" sz="1600">
                <a:hlinkClick r:id="rId3"/>
              </a:rPr>
              <a:t>“</a:t>
            </a:r>
            <a:r>
              <a:rPr lang="lv-LV" sz="1600" i="1">
                <a:hlinkClick r:id="rId3"/>
              </a:rPr>
              <a:t>ChromBook</a:t>
            </a:r>
            <a:r>
              <a:rPr lang="lv-LV" sz="1600">
                <a:hlinkClick r:id="rId3"/>
              </a:rPr>
              <a:t> datoru sagatavošana eksāmenam”</a:t>
            </a:r>
            <a:r>
              <a:rPr lang="lv-LV" sz="1600"/>
              <a:t> ;</a:t>
            </a:r>
          </a:p>
          <a:p>
            <a:pPr lvl="0"/>
            <a:r>
              <a:rPr lang="lv-LV" sz="1600" b="1" u="sng"/>
              <a:t>Drošais variants B</a:t>
            </a:r>
            <a:r>
              <a:rPr lang="lv-LV" sz="1600"/>
              <a:t> – </a:t>
            </a:r>
            <a:r>
              <a:rPr lang="lv-LV" sz="1600" i="1"/>
              <a:t>Windows</a:t>
            </a:r>
            <a:r>
              <a:rPr lang="lv-LV" sz="1600"/>
              <a:t> dators ar </a:t>
            </a:r>
            <a:r>
              <a:rPr lang="lv-LV" sz="1600" i="1"/>
              <a:t>Windows</a:t>
            </a:r>
            <a:r>
              <a:rPr lang="lv-LV" sz="1600"/>
              <a:t> 10, </a:t>
            </a:r>
            <a:r>
              <a:rPr lang="lv-LV" sz="1600" i="1"/>
              <a:t>Windows</a:t>
            </a:r>
            <a:r>
              <a:rPr lang="lv-LV" sz="1600"/>
              <a:t> 11 operētājsistēmu – </a:t>
            </a:r>
            <a:br>
              <a:rPr lang="lv-LV" sz="1600"/>
            </a:br>
            <a:r>
              <a:rPr lang="lv-LV" sz="1600"/>
              <a:t>skatīt Pielikumā </a:t>
            </a:r>
            <a:r>
              <a:rPr lang="lv-LV" sz="1600">
                <a:hlinkClick r:id="rId4"/>
              </a:rPr>
              <a:t>“</a:t>
            </a:r>
            <a:r>
              <a:rPr lang="lv-LV" sz="1600" i="1">
                <a:hlinkClick r:id="rId4"/>
              </a:rPr>
              <a:t>Windows</a:t>
            </a:r>
            <a:r>
              <a:rPr lang="lv-LV" sz="1600">
                <a:hlinkClick r:id="rId4"/>
              </a:rPr>
              <a:t> datoru sagatavošana eksāmenam”</a:t>
            </a:r>
            <a:r>
              <a:rPr lang="lv-LV" sz="1600"/>
              <a:t>;</a:t>
            </a:r>
          </a:p>
          <a:p>
            <a:r>
              <a:rPr lang="lv-LV" sz="1600" b="1"/>
              <a:t> </a:t>
            </a:r>
            <a:r>
              <a:rPr lang="lv-LV" sz="1600" u="sng">
                <a:hlinkClick r:id="rId5"/>
              </a:rPr>
              <a:t>vps.gov.lv</a:t>
            </a:r>
            <a:r>
              <a:rPr lang="lv-LV" sz="1600"/>
              <a:t> vidē jāreģistrē </a:t>
            </a:r>
            <a:r>
              <a:rPr lang="lv-LV" sz="1600">
                <a:solidFill>
                  <a:srgbClr val="FF0000"/>
                </a:solidFill>
              </a:rPr>
              <a:t>vismaz viens norises vadītājs</a:t>
            </a:r>
            <a:r>
              <a:rPr lang="lv-LV" sz="1600"/>
              <a:t> katrai telpai, jāsadala kārtotāji un norises vadītāji pa telpām (</a:t>
            </a:r>
            <a:r>
              <a:rPr lang="lv-LV" sz="1600" u="sng">
                <a:hlinkClick r:id="rId6"/>
              </a:rPr>
              <a:t>pamācības</a:t>
            </a:r>
            <a:r>
              <a:rPr lang="lv-LV" sz="1600"/>
              <a:t>).</a:t>
            </a:r>
          </a:p>
          <a:p>
            <a:pPr lvl="0"/>
            <a:r>
              <a:rPr lang="lv-LV" sz="1600" u="sng">
                <a:hlinkClick r:id="rId5"/>
              </a:rPr>
              <a:t>vps.gov.lv</a:t>
            </a:r>
            <a:r>
              <a:rPr lang="lv-LV" sz="1600"/>
              <a:t> sadaļā “Organizēšana” &gt; “Pārbaudījumu norises” sadaļā “Kārtotāji” jālejupielādē sarakstu (poga “Drukāt”)  – vārdu, uzvārdu, kārtotāja kodu un autentifikācijas kodu.</a:t>
            </a:r>
          </a:p>
          <a:p>
            <a:r>
              <a:rPr lang="lv-LV" sz="1600" u="sng">
                <a:hlinkClick r:id="rId5"/>
              </a:rPr>
              <a:t>vps.gov.lv</a:t>
            </a:r>
            <a:r>
              <a:rPr lang="lv-LV" sz="1600"/>
              <a:t> sadaļā "Kontrole" &gt; "Aktīvās norises" izgūst darba uzsākšanas paroli (šo paroli nedrīkst izpaust). Norises vadītājam parole jāievada katrā datorā pirms darba uzsākšanas, kā arī pirms darba atsākšanas pēc darba pārtraukšanas.</a:t>
            </a:r>
          </a:p>
          <a:p>
            <a:pPr lvl="0"/>
            <a:endParaRPr lang="lv-LV" sz="16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13</a:t>
            </a:fld>
            <a:endParaRPr/>
          </a:p>
        </p:txBody>
      </p:sp>
    </p:spTree>
    <p:extLst>
      <p:ext uri="{BB962C8B-B14F-4D97-AF65-F5344CB8AC3E}">
        <p14:creationId xmlns:p14="http://schemas.microsoft.com/office/powerpoint/2010/main" val="138391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516138" y="380811"/>
            <a:ext cx="9150810" cy="1142815"/>
          </a:xfrm>
          <a:prstGeom prst="rect">
            <a:avLst/>
          </a:prstGeom>
          <a:noFill/>
          <a:ln>
            <a:noFill/>
          </a:ln>
        </p:spPr>
        <p:txBody>
          <a:bodyPr spcFirstLastPara="1" wrap="square" lIns="0" tIns="45700" rIns="91425" bIns="45700" anchor="ctr" anchorCtr="0">
            <a:noAutofit/>
          </a:bodyPr>
          <a:lstStyle/>
          <a:p>
            <a:pPr algn="ctr"/>
            <a:r>
              <a:rPr lang="lv-LV" sz="3600">
                <a:solidFill>
                  <a:srgbClr val="67478B"/>
                </a:solidFill>
                <a:latin typeface="Verdana" panose="020B0604030504040204" pitchFamily="34" charset="0"/>
              </a:rPr>
              <a:t>Iestādes vadītāja pienākumi</a:t>
            </a:r>
            <a:br>
              <a:rPr lang="lv-LV" sz="1400"/>
            </a:br>
            <a:endParaRPr lang="en-US" altLang="lv-LV" sz="1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578381" y="1817367"/>
            <a:ext cx="11411894" cy="4589432"/>
          </a:xfrm>
          <a:prstGeom prst="rect">
            <a:avLst/>
          </a:prstGeom>
          <a:noFill/>
          <a:ln>
            <a:noFill/>
          </a:ln>
        </p:spPr>
        <p:txBody>
          <a:bodyPr spcFirstLastPara="1" wrap="square" lIns="0" tIns="45700" rIns="91425" bIns="45700" anchor="t" anchorCtr="0">
            <a:noAutofit/>
          </a:bodyPr>
          <a:lstStyle/>
          <a:p>
            <a:pPr marL="228600" indent="0"/>
            <a:r>
              <a:rPr lang="lv-LV" sz="1800" b="1">
                <a:cs typeface="Times New Roman"/>
              </a:rPr>
              <a:t>Izglītības iestādes vadītājs nodrošina:</a:t>
            </a:r>
            <a:endParaRPr lang="en-US" sz="1800" b="1"/>
          </a:p>
          <a:p>
            <a:pPr marL="514350" indent="-285750">
              <a:buFont typeface="Arial"/>
              <a:buChar char="•"/>
            </a:pPr>
            <a:r>
              <a:rPr lang="lv-LV" sz="1800">
                <a:cs typeface="Times New Roman"/>
              </a:rPr>
              <a:t>eksāmena vadītāju, mutvārdu daļas intervētāju atzīmēšanu VPS</a:t>
            </a:r>
          </a:p>
          <a:p>
            <a:pPr marL="514350" indent="-285750">
              <a:buFont typeface="Arial"/>
              <a:buChar char="•"/>
            </a:pPr>
            <a:r>
              <a:rPr lang="lv-LV" sz="1800">
                <a:cs typeface="Times New Roman"/>
              </a:rPr>
              <a:t>eksāmena norisē iesaistīto personu instruēšanu par uzdevumu veikšanu un atbildību </a:t>
            </a:r>
          </a:p>
          <a:p>
            <a:pPr marL="514350" indent="-285750">
              <a:buFont typeface="Arial"/>
              <a:buChar char="•"/>
            </a:pPr>
            <a:r>
              <a:rPr lang="lv-LV" sz="1800">
                <a:cs typeface="Times New Roman"/>
              </a:rPr>
              <a:t>atbrīvojumu un atbalsta pasākumu ierakstīšanu VPS</a:t>
            </a:r>
          </a:p>
          <a:p>
            <a:pPr marL="514350" indent="-285750">
              <a:buFont typeface="Arial"/>
              <a:buChar char="•"/>
            </a:pPr>
            <a:r>
              <a:rPr lang="lv-LV" sz="1800">
                <a:cs typeface="Times New Roman"/>
              </a:rPr>
              <a:t>eksāmenu materiālu saņemšanu no pašvaldības Izglītības pārvaldes vai VPS</a:t>
            </a:r>
          </a:p>
          <a:p>
            <a:pPr marL="514350" indent="-285750">
              <a:buFont typeface="Arial"/>
              <a:buChar char="•"/>
            </a:pPr>
            <a:r>
              <a:rPr lang="lv-LV" sz="1800">
                <a:cs typeface="Times New Roman"/>
              </a:rPr>
              <a:t>eksāmenu telpu, datoru sagatavošanu</a:t>
            </a:r>
          </a:p>
          <a:p>
            <a:pPr marL="514350" indent="-285750">
              <a:buFont typeface="Arial"/>
              <a:buChar char="•"/>
            </a:pPr>
            <a:r>
              <a:rPr lang="lv-LV" sz="1800">
                <a:cs typeface="Times New Roman"/>
              </a:rPr>
              <a:t>eksāmenu materiālu nodošanu eksāmenu vadītājiem</a:t>
            </a:r>
          </a:p>
          <a:p>
            <a:pPr marL="514350" indent="-285750">
              <a:buFont typeface="Arial"/>
              <a:buChar char="•"/>
            </a:pPr>
            <a:r>
              <a:rPr lang="lv-LV" sz="1800">
                <a:cs typeface="Times New Roman"/>
              </a:rPr>
              <a:t>eksāmenu darbu saņemšanu no eksāmenu vadītājiem</a:t>
            </a:r>
          </a:p>
          <a:p>
            <a:pPr marL="514350" indent="-285750">
              <a:buFont typeface="Arial"/>
              <a:buChar char="•"/>
            </a:pPr>
            <a:r>
              <a:rPr lang="lv-LV" sz="1800">
                <a:cs typeface="Times New Roman"/>
              </a:rPr>
              <a:t>nepieciešamības gadījumā skolēnu tūlītēju pieteikšanu </a:t>
            </a:r>
            <a:r>
              <a:rPr lang="lv-LV" sz="1800" err="1">
                <a:cs typeface="Times New Roman"/>
              </a:rPr>
              <a:t>papildtermiņa</a:t>
            </a:r>
            <a:r>
              <a:rPr lang="lv-LV" sz="1800">
                <a:cs typeface="Times New Roman"/>
              </a:rPr>
              <a:t> eksāmenam</a:t>
            </a:r>
          </a:p>
          <a:p>
            <a:pPr marL="514350" indent="-285750">
              <a:buFont typeface="Arial"/>
              <a:buChar char="•"/>
            </a:pPr>
            <a:r>
              <a:rPr lang="lv-LV" sz="1800">
                <a:cs typeface="Times New Roman"/>
              </a:rPr>
              <a:t>eksāmena dalībnieku sarakstu izdrukāšanu un pievienošanu eksāmena materiāliem</a:t>
            </a:r>
          </a:p>
          <a:p>
            <a:pPr marL="514350" indent="-285750">
              <a:buFont typeface="Arial"/>
              <a:buChar char="•"/>
            </a:pPr>
            <a:r>
              <a:rPr lang="lv-LV" sz="1800">
                <a:cs typeface="Times New Roman"/>
              </a:rPr>
              <a:t>eksāmena darbu nogādāšanu uz VIAA vai tuvāko AS "Latvijas pasts" paku skapi (</a:t>
            </a:r>
            <a:r>
              <a:rPr lang="lv-LV" sz="1800" err="1">
                <a:cs typeface="Times New Roman"/>
              </a:rPr>
              <a:t>pakomātu</a:t>
            </a:r>
            <a:r>
              <a:rPr lang="lv-LV" sz="1800">
                <a:cs typeface="Times New Roman"/>
              </a:rPr>
              <a:t>)</a:t>
            </a:r>
          </a:p>
          <a:p>
            <a:pPr marL="514350" indent="-285750">
              <a:buFont typeface="Arial"/>
              <a:buChar char="•"/>
            </a:pPr>
            <a:endParaRPr lang="lv-LV" sz="1600">
              <a:cs typeface="Times New Roman"/>
            </a:endParaRPr>
          </a:p>
          <a:p>
            <a:pPr lvl="0"/>
            <a:endParaRPr lang="lv-LV" sz="16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14</a:t>
            </a:fld>
            <a:endParaRPr/>
          </a:p>
        </p:txBody>
      </p:sp>
    </p:spTree>
    <p:extLst>
      <p:ext uri="{BB962C8B-B14F-4D97-AF65-F5344CB8AC3E}">
        <p14:creationId xmlns:p14="http://schemas.microsoft.com/office/powerpoint/2010/main" val="1616469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1C58-F639-4785-A04B-9472F7FE3D1D}"/>
              </a:ext>
            </a:extLst>
          </p:cNvPr>
          <p:cNvSpPr>
            <a:spLocks noGrp="1"/>
          </p:cNvSpPr>
          <p:nvPr>
            <p:ph type="title"/>
          </p:nvPr>
        </p:nvSpPr>
        <p:spPr>
          <a:xfrm>
            <a:off x="812719" y="2195203"/>
            <a:ext cx="10654295" cy="990416"/>
          </a:xfrm>
        </p:spPr>
        <p:txBody>
          <a:bodyPr/>
          <a:lstStyle/>
          <a:p>
            <a:pPr algn="just"/>
            <a:r>
              <a:rPr lang="en-US" err="1">
                <a:latin typeface="Arial"/>
                <a:cs typeface="Arial"/>
              </a:rPr>
              <a:t>Izglītības</a:t>
            </a:r>
            <a:r>
              <a:rPr lang="en-US">
                <a:latin typeface="Arial"/>
                <a:cs typeface="Arial"/>
              </a:rPr>
              <a:t> </a:t>
            </a:r>
            <a:r>
              <a:rPr lang="en-US" err="1">
                <a:latin typeface="Arial"/>
                <a:cs typeface="Arial"/>
              </a:rPr>
              <a:t>iestādes</a:t>
            </a:r>
            <a:r>
              <a:rPr lang="en-US">
                <a:latin typeface="Arial"/>
                <a:cs typeface="Arial"/>
              </a:rPr>
              <a:t> VPS </a:t>
            </a:r>
            <a:r>
              <a:rPr lang="en-US" err="1">
                <a:latin typeface="Arial"/>
                <a:cs typeface="Arial"/>
              </a:rPr>
              <a:t>lietotājs</a:t>
            </a:r>
            <a:endParaRPr lang="en-US" err="1"/>
          </a:p>
          <a:p>
            <a:r>
              <a:rPr lang="en-US" b="0" err="1">
                <a:latin typeface="Arial"/>
                <a:cs typeface="Arial"/>
              </a:rPr>
              <a:t>pēc</a:t>
            </a:r>
            <a:r>
              <a:rPr lang="en-US" b="0">
                <a:latin typeface="Arial"/>
                <a:cs typeface="Arial"/>
              </a:rPr>
              <a:t> </a:t>
            </a:r>
            <a:r>
              <a:rPr lang="en-US" b="0" err="1">
                <a:latin typeface="Arial"/>
                <a:cs typeface="Arial"/>
              </a:rPr>
              <a:t>eksāmena</a:t>
            </a:r>
            <a:r>
              <a:rPr lang="en-US" b="0">
                <a:latin typeface="Arial"/>
                <a:cs typeface="Arial"/>
              </a:rPr>
              <a:t> </a:t>
            </a:r>
            <a:r>
              <a:rPr lang="en-US" b="0" err="1">
                <a:latin typeface="Arial"/>
                <a:cs typeface="Arial"/>
              </a:rPr>
              <a:t>pārbauda</a:t>
            </a:r>
            <a:r>
              <a:rPr lang="en-US" b="0">
                <a:latin typeface="Arial"/>
                <a:cs typeface="Arial"/>
              </a:rPr>
              <a:t> un </a:t>
            </a:r>
            <a:r>
              <a:rPr lang="en-US" b="0" err="1">
                <a:latin typeface="Arial"/>
                <a:cs typeface="Arial"/>
              </a:rPr>
              <a:t>izdrukā</a:t>
            </a:r>
            <a:r>
              <a:rPr lang="en-US" b="0">
                <a:latin typeface="Arial"/>
                <a:cs typeface="Arial"/>
              </a:rPr>
              <a:t> no vps.gov.lv </a:t>
            </a:r>
            <a:r>
              <a:rPr lang="en-US" b="0" err="1">
                <a:latin typeface="Arial"/>
                <a:cs typeface="Arial"/>
              </a:rPr>
              <a:t>skolēnu</a:t>
            </a:r>
            <a:r>
              <a:rPr lang="en-US" b="0">
                <a:latin typeface="Arial"/>
                <a:cs typeface="Arial"/>
              </a:rPr>
              <a:t> </a:t>
            </a:r>
            <a:r>
              <a:rPr lang="en-US" b="0" err="1">
                <a:latin typeface="Arial"/>
                <a:cs typeface="Arial"/>
              </a:rPr>
              <a:t>dalības</a:t>
            </a:r>
            <a:r>
              <a:rPr lang="en-US" b="0">
                <a:latin typeface="Arial"/>
                <a:cs typeface="Arial"/>
              </a:rPr>
              <a:t> </a:t>
            </a:r>
            <a:r>
              <a:rPr lang="en-US" b="0" err="1">
                <a:latin typeface="Arial"/>
                <a:cs typeface="Arial"/>
              </a:rPr>
              <a:t>sarakstu</a:t>
            </a:r>
            <a:r>
              <a:rPr lang="en-US" b="0">
                <a:latin typeface="Arial"/>
                <a:cs typeface="Arial"/>
              </a:rPr>
              <a:t>, </a:t>
            </a:r>
            <a:r>
              <a:rPr lang="en-US" b="0" err="1">
                <a:latin typeface="Arial"/>
                <a:cs typeface="Arial"/>
              </a:rPr>
              <a:t>parakstās</a:t>
            </a:r>
            <a:r>
              <a:rPr lang="en-US" b="0">
                <a:latin typeface="Arial"/>
                <a:cs typeface="Arial"/>
              </a:rPr>
              <a:t> un </a:t>
            </a:r>
            <a:r>
              <a:rPr lang="en-US" b="0" err="1">
                <a:latin typeface="Arial"/>
                <a:cs typeface="Arial"/>
              </a:rPr>
              <a:t>pievieno</a:t>
            </a:r>
            <a:r>
              <a:rPr lang="en-US" b="0">
                <a:latin typeface="Arial"/>
                <a:cs typeface="Arial"/>
              </a:rPr>
              <a:t> </a:t>
            </a:r>
            <a:r>
              <a:rPr lang="en-US" b="0" err="1">
                <a:latin typeface="Arial"/>
                <a:cs typeface="Arial"/>
              </a:rPr>
              <a:t>aploksnēm</a:t>
            </a:r>
            <a:r>
              <a:rPr lang="en-US" b="0">
                <a:latin typeface="Arial"/>
                <a:cs typeface="Arial"/>
              </a:rPr>
              <a:t> </a:t>
            </a:r>
            <a:r>
              <a:rPr lang="en-US" b="0" err="1">
                <a:latin typeface="Arial"/>
                <a:cs typeface="Arial"/>
              </a:rPr>
              <a:t>ar</a:t>
            </a:r>
            <a:r>
              <a:rPr lang="en-US" b="0">
                <a:latin typeface="Arial"/>
                <a:cs typeface="Arial"/>
              </a:rPr>
              <a:t> </a:t>
            </a:r>
            <a:r>
              <a:rPr lang="en-US" b="0" err="1">
                <a:latin typeface="Arial"/>
                <a:cs typeface="Arial"/>
              </a:rPr>
              <a:t>eksāmena</a:t>
            </a:r>
            <a:r>
              <a:rPr lang="en-US" b="0">
                <a:latin typeface="Arial"/>
                <a:cs typeface="Arial"/>
              </a:rPr>
              <a:t> </a:t>
            </a:r>
            <a:r>
              <a:rPr lang="en-US" b="0" err="1">
                <a:latin typeface="Arial"/>
                <a:cs typeface="Arial"/>
              </a:rPr>
              <a:t>materiāliem</a:t>
            </a:r>
            <a:r>
              <a:rPr lang="en-US" b="0">
                <a:latin typeface="Arial"/>
                <a:cs typeface="Arial"/>
              </a:rPr>
              <a:t>;</a:t>
            </a:r>
            <a:br>
              <a:rPr lang="en-US"/>
            </a:br>
            <a:br>
              <a:rPr lang="en-US" b="0">
                <a:latin typeface="Arial"/>
                <a:cs typeface="Arial"/>
              </a:rPr>
            </a:br>
            <a:r>
              <a:rPr lang="en-US" b="0" err="1">
                <a:latin typeface="Arial"/>
                <a:cs typeface="Arial"/>
              </a:rPr>
              <a:t>bioloģijas</a:t>
            </a:r>
            <a:r>
              <a:rPr lang="en-US" b="0">
                <a:latin typeface="Arial"/>
                <a:cs typeface="Arial"/>
              </a:rPr>
              <a:t>, </a:t>
            </a:r>
            <a:r>
              <a:rPr lang="en-US" b="0" err="1">
                <a:latin typeface="Arial"/>
                <a:cs typeface="Arial"/>
              </a:rPr>
              <a:t>ķīmijas</a:t>
            </a:r>
            <a:r>
              <a:rPr lang="en-US" b="0">
                <a:latin typeface="Arial"/>
                <a:cs typeface="Arial"/>
              </a:rPr>
              <a:t> un </a:t>
            </a:r>
            <a:r>
              <a:rPr lang="en-US" b="0" err="1">
                <a:latin typeface="Arial"/>
                <a:cs typeface="Arial"/>
              </a:rPr>
              <a:t>fizikas</a:t>
            </a:r>
            <a:r>
              <a:rPr lang="en-US" b="0">
                <a:latin typeface="Arial"/>
                <a:cs typeface="Arial"/>
              </a:rPr>
              <a:t> </a:t>
            </a:r>
            <a:r>
              <a:rPr lang="en-US" b="0" err="1">
                <a:latin typeface="Arial"/>
                <a:cs typeface="Arial"/>
              </a:rPr>
              <a:t>eksāmenā</a:t>
            </a:r>
            <a:r>
              <a:rPr lang="en-US" b="0">
                <a:latin typeface="Arial"/>
                <a:cs typeface="Arial"/>
              </a:rPr>
              <a:t> </a:t>
            </a:r>
            <a:r>
              <a:rPr lang="en-US" b="0" err="1">
                <a:latin typeface="Arial"/>
                <a:cs typeface="Arial"/>
              </a:rPr>
              <a:t>dalības</a:t>
            </a:r>
            <a:r>
              <a:rPr lang="en-US" b="0">
                <a:latin typeface="Arial"/>
                <a:cs typeface="Arial"/>
              </a:rPr>
              <a:t> </a:t>
            </a:r>
            <a:r>
              <a:rPr lang="en-US" b="0" err="1">
                <a:latin typeface="Arial"/>
                <a:cs typeface="Arial"/>
              </a:rPr>
              <a:t>sarakstā</a:t>
            </a:r>
            <a:r>
              <a:rPr lang="en-US" b="0">
                <a:latin typeface="Arial"/>
                <a:cs typeface="Arial"/>
              </a:rPr>
              <a:t> nav </a:t>
            </a:r>
            <a:r>
              <a:rPr lang="en-US" b="0" err="1">
                <a:latin typeface="Arial"/>
                <a:cs typeface="Arial"/>
              </a:rPr>
              <a:t>jāatzīmē</a:t>
            </a:r>
            <a:r>
              <a:rPr lang="en-US" b="0">
                <a:latin typeface="Arial"/>
                <a:cs typeface="Arial"/>
              </a:rPr>
              <a:t> </a:t>
            </a:r>
            <a:r>
              <a:rPr lang="en-US" b="0" err="1">
                <a:latin typeface="Arial"/>
                <a:cs typeface="Arial"/>
              </a:rPr>
              <a:t>skolēnu</a:t>
            </a:r>
            <a:r>
              <a:rPr lang="en-US" b="0">
                <a:latin typeface="Arial"/>
                <a:cs typeface="Arial"/>
              </a:rPr>
              <a:t> </a:t>
            </a:r>
            <a:r>
              <a:rPr lang="en-US" b="0" err="1">
                <a:latin typeface="Arial"/>
                <a:cs typeface="Arial"/>
              </a:rPr>
              <a:t>dalība</a:t>
            </a:r>
            <a:r>
              <a:rPr lang="en-US" b="0">
                <a:latin typeface="Arial"/>
                <a:cs typeface="Arial"/>
              </a:rPr>
              <a:t> </a:t>
            </a:r>
            <a:r>
              <a:rPr lang="en-US" b="0" err="1">
                <a:latin typeface="Arial"/>
                <a:cs typeface="Arial"/>
              </a:rPr>
              <a:t>eksāmena</a:t>
            </a:r>
            <a:r>
              <a:rPr lang="en-US" b="0">
                <a:latin typeface="Arial"/>
                <a:cs typeface="Arial"/>
              </a:rPr>
              <a:t> 1.daļā.</a:t>
            </a:r>
            <a:endParaRPr lang="en-US"/>
          </a:p>
          <a:p>
            <a:endParaRPr lang="en-US"/>
          </a:p>
        </p:txBody>
      </p:sp>
      <p:sp>
        <p:nvSpPr>
          <p:cNvPr id="4" name="Slide Number Placeholder 3">
            <a:extLst>
              <a:ext uri="{FF2B5EF4-FFF2-40B4-BE49-F238E27FC236}">
                <a16:creationId xmlns:a16="http://schemas.microsoft.com/office/drawing/2014/main" id="{895A32DE-2CCC-3CF9-5CCB-6130C26DF2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lv-LV"/>
              <a:t>15</a:t>
            </a:fld>
            <a:endParaRPr lang="lv-LV"/>
          </a:p>
        </p:txBody>
      </p:sp>
      <p:pic>
        <p:nvPicPr>
          <p:cNvPr id="5" name="Picture 4" descr="A qr code on a piece of paper&#10;&#10;AI-generated content may be incorrect.">
            <a:extLst>
              <a:ext uri="{FF2B5EF4-FFF2-40B4-BE49-F238E27FC236}">
                <a16:creationId xmlns:a16="http://schemas.microsoft.com/office/drawing/2014/main" id="{47E76E1F-3D97-ABF6-756D-6B338D78A8C9}"/>
              </a:ext>
            </a:extLst>
          </p:cNvPr>
          <p:cNvPicPr>
            <a:picLocks noChangeAspect="1"/>
          </p:cNvPicPr>
          <p:nvPr/>
        </p:nvPicPr>
        <p:blipFill>
          <a:blip r:embed="rId2"/>
          <a:stretch>
            <a:fillRect/>
          </a:stretch>
        </p:blipFill>
        <p:spPr>
          <a:xfrm rot="5400000">
            <a:off x="7163967" y="1975756"/>
            <a:ext cx="2806181" cy="5203372"/>
          </a:xfrm>
          <a:prstGeom prst="rect">
            <a:avLst/>
          </a:prstGeom>
        </p:spPr>
      </p:pic>
      <p:sp>
        <p:nvSpPr>
          <p:cNvPr id="6" name="TextBox 5">
            <a:extLst>
              <a:ext uri="{FF2B5EF4-FFF2-40B4-BE49-F238E27FC236}">
                <a16:creationId xmlns:a16="http://schemas.microsoft.com/office/drawing/2014/main" id="{6C70441C-1A1F-A2BC-F3FA-7F64FA7D8456}"/>
              </a:ext>
            </a:extLst>
          </p:cNvPr>
          <p:cNvSpPr txBox="1"/>
          <p:nvPr/>
        </p:nvSpPr>
        <p:spPr>
          <a:xfrm>
            <a:off x="3461657" y="424543"/>
            <a:ext cx="54537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err="1">
                <a:solidFill>
                  <a:srgbClr val="664790"/>
                </a:solidFill>
              </a:rPr>
              <a:t>Skolēnu</a:t>
            </a:r>
            <a:r>
              <a:rPr lang="en-US" sz="3200">
                <a:solidFill>
                  <a:srgbClr val="664790"/>
                </a:solidFill>
              </a:rPr>
              <a:t> </a:t>
            </a:r>
            <a:r>
              <a:rPr lang="en-US" sz="3200" err="1">
                <a:solidFill>
                  <a:srgbClr val="664790"/>
                </a:solidFill>
              </a:rPr>
              <a:t>dalības</a:t>
            </a:r>
            <a:r>
              <a:rPr lang="en-US" sz="3200">
                <a:solidFill>
                  <a:srgbClr val="664790"/>
                </a:solidFill>
              </a:rPr>
              <a:t> </a:t>
            </a:r>
            <a:r>
              <a:rPr lang="en-US" sz="3200" err="1">
                <a:solidFill>
                  <a:srgbClr val="664790"/>
                </a:solidFill>
              </a:rPr>
              <a:t>saraksts</a:t>
            </a:r>
            <a:endParaRPr lang="en-US" sz="3200" err="1"/>
          </a:p>
        </p:txBody>
      </p:sp>
    </p:spTree>
    <p:extLst>
      <p:ext uri="{BB962C8B-B14F-4D97-AF65-F5344CB8AC3E}">
        <p14:creationId xmlns:p14="http://schemas.microsoft.com/office/powerpoint/2010/main" val="232845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516138" y="380811"/>
            <a:ext cx="9150810" cy="1142815"/>
          </a:xfrm>
          <a:prstGeom prst="rect">
            <a:avLst/>
          </a:prstGeom>
          <a:noFill/>
          <a:ln>
            <a:noFill/>
          </a:ln>
        </p:spPr>
        <p:txBody>
          <a:bodyPr spcFirstLastPara="1" wrap="square" lIns="0" tIns="45700" rIns="91425" bIns="45700" anchor="ctr" anchorCtr="0">
            <a:noAutofit/>
          </a:bodyPr>
          <a:lstStyle/>
          <a:p>
            <a:pPr algn="ctr"/>
            <a:r>
              <a:rPr lang="lv-LV" sz="3600">
                <a:solidFill>
                  <a:srgbClr val="67478B"/>
                </a:solidFill>
                <a:latin typeface="Verdana" panose="020B0604030504040204" pitchFamily="34" charset="0"/>
              </a:rPr>
              <a:t>Valsts pārbaudījumu informācijas sistēmas lietotāju pienākumi</a:t>
            </a:r>
            <a:br>
              <a:rPr lang="lv-LV" sz="1400"/>
            </a:br>
            <a:endParaRPr lang="en-US" altLang="lv-LV" sz="1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768881" y="1895808"/>
            <a:ext cx="10806777" cy="4398932"/>
          </a:xfrm>
          <a:prstGeom prst="rect">
            <a:avLst/>
          </a:prstGeom>
          <a:noFill/>
          <a:ln>
            <a:noFill/>
          </a:ln>
        </p:spPr>
        <p:txBody>
          <a:bodyPr spcFirstLastPara="1" wrap="square" lIns="0" tIns="45700" rIns="91425" bIns="45700" anchor="t" anchorCtr="0">
            <a:noAutofit/>
          </a:bodyPr>
          <a:lstStyle/>
          <a:p>
            <a:pPr algn="just"/>
            <a:r>
              <a:rPr lang="lv-LV" sz="2000"/>
              <a:t> </a:t>
            </a:r>
            <a:r>
              <a:rPr lang="lv-LV" sz="2000" b="1"/>
              <a:t>Pirms eksāmena</a:t>
            </a:r>
            <a:r>
              <a:rPr lang="lv-LV" sz="2000">
                <a:solidFill>
                  <a:schemeClr val="accent6">
                    <a:lumMod val="10000"/>
                  </a:schemeClr>
                </a:solidFill>
              </a:rPr>
              <a:t> </a:t>
            </a:r>
            <a:r>
              <a:rPr lang="lv-LV" sz="2000" u="sng">
                <a:solidFill>
                  <a:schemeClr val="bg2"/>
                </a:solidFill>
              </a:rPr>
              <a:t>vps.gov.lv</a:t>
            </a:r>
            <a:r>
              <a:rPr lang="lv-LV" sz="2000"/>
              <a:t> sadaļā “Organizēšana” &gt; “Pārbaudījumu norises” sadaļā “Kārtotāji” lejupielādē sarakstu (poga “Drukāt”)  – vārdu, uzvārdu, kārtotāja kodu un autentifikācijas kodu.</a:t>
            </a:r>
          </a:p>
          <a:p>
            <a:pPr algn="just"/>
            <a:r>
              <a:rPr lang="lv-LV" sz="2000"/>
              <a:t> PDNDL noteiktajos laikos Materiālu sadaļā izgūst (izdrukā) katram kārtotājam izdales materiālu (katrā eksāmenā atšķirīgi materiāli) </a:t>
            </a:r>
          </a:p>
          <a:p>
            <a:pPr algn="just"/>
            <a:r>
              <a:rPr lang="lv-LV" sz="2000"/>
              <a:t> </a:t>
            </a:r>
            <a:r>
              <a:rPr lang="lv-LV" sz="2000" b="1"/>
              <a:t>Uzreiz pēc eksāmena</a:t>
            </a:r>
            <a:r>
              <a:rPr lang="lv-LV" sz="2000"/>
              <a:t> izdrukā no </a:t>
            </a:r>
            <a:r>
              <a:rPr lang="lv-LV" sz="2000" u="sng"/>
              <a:t>vps.gov.lv</a:t>
            </a:r>
            <a:r>
              <a:rPr lang="lv-LV" sz="2000"/>
              <a:t> skolēnu dalības sarakstu, parakstās un pievieno aploksnēm ar darba lapām, kuras nogādā VIAA.</a:t>
            </a:r>
          </a:p>
          <a:p>
            <a:pPr algn="just"/>
            <a:r>
              <a:rPr lang="lv-LV" sz="2000"/>
              <a:t> Atbilstoši Norises darbību laiku apraksta norādēm augšupielādē VPS mutvārdu daļas atbildes.</a:t>
            </a:r>
          </a:p>
          <a:p>
            <a:endParaRPr lang="lv-LV" sz="2000"/>
          </a:p>
          <a:p>
            <a:r>
              <a:rPr lang="en-GB" sz="2000"/>
              <a:t>	</a:t>
            </a:r>
            <a:r>
              <a:rPr lang="lv-LV" sz="2000">
                <a:hlinkClick r:id="rId3"/>
              </a:rPr>
              <a:t>VPS veicamo darbību termiņu tabul</a:t>
            </a:r>
            <a:r>
              <a:rPr lang="en-GB" sz="2000">
                <a:hlinkClick r:id="rId3"/>
              </a:rPr>
              <a:t>a</a:t>
            </a:r>
            <a:endParaRPr lang="lv-LV" sz="2000"/>
          </a:p>
          <a:p>
            <a:pPr lvl="0"/>
            <a:endParaRPr lang="lv-LV" sz="1600"/>
          </a:p>
          <a:p>
            <a:endParaRPr lang="lv-LV" sz="1600"/>
          </a:p>
          <a:p>
            <a:endParaRPr lang="lv-LV" sz="16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16</a:t>
            </a:fld>
            <a:endParaRPr/>
          </a:p>
        </p:txBody>
      </p:sp>
    </p:spTree>
    <p:extLst>
      <p:ext uri="{BB962C8B-B14F-4D97-AF65-F5344CB8AC3E}">
        <p14:creationId xmlns:p14="http://schemas.microsoft.com/office/powerpoint/2010/main" val="1381996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307910" y="396481"/>
            <a:ext cx="9150810" cy="1142815"/>
          </a:xfrm>
          <a:prstGeom prst="rect">
            <a:avLst/>
          </a:prstGeom>
          <a:noFill/>
          <a:ln>
            <a:noFill/>
          </a:ln>
        </p:spPr>
        <p:txBody>
          <a:bodyPr spcFirstLastPara="1" wrap="square" lIns="0" tIns="45700" rIns="91425" bIns="45700" anchor="ctr" anchorCtr="0">
            <a:noAutofit/>
          </a:bodyPr>
          <a:lstStyle/>
          <a:p>
            <a:pPr algn="ctr"/>
            <a:r>
              <a:rPr lang="lv-LV" sz="3600">
                <a:solidFill>
                  <a:srgbClr val="67478B"/>
                </a:solidFill>
                <a:latin typeface="Verdana" panose="020B0604030504040204" pitchFamily="34" charset="0"/>
              </a:rPr>
              <a:t>Eksāmena vadītāja pienākumi</a:t>
            </a:r>
            <a:br>
              <a:rPr lang="lv-LV" sz="1400"/>
            </a:br>
            <a:endParaRPr lang="en-US" altLang="lv-LV" sz="1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768881" y="1671691"/>
            <a:ext cx="10806777" cy="4623049"/>
          </a:xfrm>
          <a:prstGeom prst="rect">
            <a:avLst/>
          </a:prstGeom>
          <a:noFill/>
          <a:ln>
            <a:noFill/>
          </a:ln>
        </p:spPr>
        <p:txBody>
          <a:bodyPr spcFirstLastPara="1" wrap="square" lIns="0" tIns="45700" rIns="91425" bIns="45700" anchor="t" anchorCtr="0">
            <a:noAutofit/>
          </a:bodyPr>
          <a:lstStyle/>
          <a:p>
            <a:pPr marL="514350" indent="-285750">
              <a:buChar char="•"/>
            </a:pPr>
            <a:r>
              <a:rPr lang="lv-LV" sz="1800"/>
              <a:t>Saņemt no iestādes vadītāja eksāmena materiālus, skolēnu kodus.</a:t>
            </a:r>
          </a:p>
          <a:p>
            <a:pPr marL="514350" indent="-285750">
              <a:buChar char="•"/>
            </a:pPr>
            <a:r>
              <a:rPr lang="lv-LV" sz="1800"/>
              <a:t>Pārbaudīt skolēnu personu apliecinošus dokumentus.</a:t>
            </a:r>
          </a:p>
          <a:p>
            <a:pPr marL="514350" indent="-285750">
              <a:buChar char="•"/>
            </a:pPr>
            <a:r>
              <a:rPr lang="lv-LV" sz="1800"/>
              <a:t>Iepazīstināt skolēnus ar eksāmena norises darbību laikiem.</a:t>
            </a:r>
          </a:p>
          <a:p>
            <a:pPr marL="514350" indent="-285750">
              <a:buChar char="•"/>
            </a:pPr>
            <a:r>
              <a:rPr lang="lv-LV" sz="1800"/>
              <a:t>VPS atzīmēt skolēnu dalību katrā eksāmena daļā, izņemot tiešsaistes norisēs.</a:t>
            </a:r>
          </a:p>
          <a:p>
            <a:pPr marL="514350" indent="-285750">
              <a:buChar char="•"/>
            </a:pPr>
            <a:r>
              <a:rPr lang="lv-LV" sz="1800"/>
              <a:t>Tiešsaistes norisēs izgūt no VPS un ievadīt datoros katra skolēna darba uzsākšanas paroli.</a:t>
            </a:r>
          </a:p>
          <a:p>
            <a:pPr marL="514350" indent="-285750">
              <a:buChar char="•"/>
            </a:pPr>
            <a:r>
              <a:rPr lang="lv-LV" sz="1800"/>
              <a:t>Saņemt no skolēniem izpildītos darbus, pārbaudīt komplektāciju, sakārtot kodu secību  (augšpusē mazākais kods) un pareizību, aizpildīt skolēna dalības sarakstu.</a:t>
            </a:r>
          </a:p>
          <a:p>
            <a:pPr marL="514350" indent="-285750">
              <a:buChar char="•"/>
            </a:pPr>
            <a:r>
              <a:rPr lang="lv-LV" sz="1800"/>
              <a:t>Sekot eksāmena norisei, netraucējot skolēnu darbu. </a:t>
            </a:r>
          </a:p>
          <a:p>
            <a:pPr marL="514350" indent="-285750">
              <a:buChar char="•"/>
            </a:pPr>
            <a:r>
              <a:rPr lang="lv-LV" sz="1800"/>
              <a:t>Ievērot eksāmena norises laikus un kārtību.</a:t>
            </a:r>
          </a:p>
          <a:p>
            <a:pPr marL="514350" indent="-285750">
              <a:buChar char="•"/>
            </a:pPr>
            <a:r>
              <a:rPr lang="lv-LV" sz="1800"/>
              <a:t>Neizpaust eksāmena saturu.</a:t>
            </a:r>
          </a:p>
          <a:p>
            <a:pPr marL="514350" indent="-285750">
              <a:buChar char="•"/>
            </a:pPr>
            <a:r>
              <a:rPr lang="lv-LV" sz="1800"/>
              <a:t>Nepieļaut, ka pie skolēna atrodas tehniskie palīglīdzekļi, kas nav atļauti.</a:t>
            </a:r>
          </a:p>
          <a:p>
            <a:endParaRPr lang="lv-LV" sz="1600"/>
          </a:p>
          <a:p>
            <a:pPr lvl="0"/>
            <a:endParaRPr lang="lv-LV" sz="16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17</a:t>
            </a:fld>
            <a:endParaRPr/>
          </a:p>
        </p:txBody>
      </p:sp>
    </p:spTree>
    <p:extLst>
      <p:ext uri="{BB962C8B-B14F-4D97-AF65-F5344CB8AC3E}">
        <p14:creationId xmlns:p14="http://schemas.microsoft.com/office/powerpoint/2010/main" val="255219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404080" y="403222"/>
            <a:ext cx="9150810" cy="1142815"/>
          </a:xfrm>
          <a:prstGeom prst="rect">
            <a:avLst/>
          </a:prstGeom>
          <a:noFill/>
          <a:ln>
            <a:noFill/>
          </a:ln>
        </p:spPr>
        <p:txBody>
          <a:bodyPr spcFirstLastPara="1" wrap="square" lIns="0" tIns="45700" rIns="91425" bIns="45700" anchor="ctr" anchorCtr="0">
            <a:noAutofit/>
          </a:bodyPr>
          <a:lstStyle/>
          <a:p>
            <a:pPr algn="ctr"/>
            <a:r>
              <a:rPr lang="lv-LV" sz="3600">
                <a:solidFill>
                  <a:srgbClr val="67478B"/>
                </a:solidFill>
                <a:latin typeface="Verdana" panose="020B0604030504040204" pitchFamily="34" charset="0"/>
              </a:rPr>
              <a:t>Eksāmena mutvārdu daļas intervētāja pienākumi</a:t>
            </a:r>
            <a:br>
              <a:rPr lang="lv-LV" sz="1400"/>
            </a:br>
            <a:endParaRPr lang="en-US" altLang="lv-LV" sz="1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712852" y="1817366"/>
            <a:ext cx="10862806" cy="4477374"/>
          </a:xfrm>
          <a:prstGeom prst="rect">
            <a:avLst/>
          </a:prstGeom>
          <a:noFill/>
          <a:ln>
            <a:noFill/>
          </a:ln>
        </p:spPr>
        <p:txBody>
          <a:bodyPr spcFirstLastPara="1" wrap="square" lIns="0" tIns="45700" rIns="91425" bIns="45700" anchor="t" anchorCtr="0">
            <a:noAutofit/>
          </a:bodyPr>
          <a:lstStyle/>
          <a:p>
            <a:pPr marL="571500" indent="-342900" algn="just">
              <a:buChar char="•"/>
            </a:pPr>
            <a:r>
              <a:rPr lang="lv-LV" sz="2000"/>
              <a:t>Pirms eksāmena norises iepazīties ar mutvārdu daļas norisi, vērtēšanas kritērijiem, audioierakstu programmatūru.</a:t>
            </a:r>
            <a:endParaRPr lang="en-US"/>
          </a:p>
          <a:p>
            <a:pPr marL="571500" indent="-342900">
              <a:buChar char="•"/>
            </a:pPr>
            <a:r>
              <a:rPr lang="lv-LV" sz="2000"/>
              <a:t>Saņemt no iestādes vadītāja eksāmena materiālus, ar tiem iepazīties.</a:t>
            </a:r>
          </a:p>
          <a:p>
            <a:pPr marL="571500" indent="-342900">
              <a:buChar char="•"/>
            </a:pPr>
            <a:r>
              <a:rPr lang="lv-LV" sz="2000"/>
              <a:t>Pārbaudīt ieraksta programmatūru.</a:t>
            </a:r>
          </a:p>
          <a:p>
            <a:pPr marL="571500" indent="-342900">
              <a:buChar char="•"/>
            </a:pPr>
            <a:r>
              <a:rPr lang="lv-LV" sz="2000"/>
              <a:t>Pārbaudīt skolēnu personu apliecinošus dokumentus.</a:t>
            </a:r>
          </a:p>
          <a:p>
            <a:pPr marL="571500" indent="-342900">
              <a:buChar char="•"/>
            </a:pPr>
            <a:r>
              <a:rPr lang="lv-LV" sz="2000"/>
              <a:t>Iepazīstināt skolēnus ar eksāmena mutvārdu daļas Norises darbību laiku aprakstu.</a:t>
            </a:r>
          </a:p>
          <a:p>
            <a:pPr marL="571500" indent="-342900">
              <a:buChar char="•"/>
            </a:pPr>
            <a:r>
              <a:rPr lang="lv-LV" sz="2000"/>
              <a:t>Ievērot mutvārdu daļas norises kārtību.</a:t>
            </a:r>
          </a:p>
          <a:p>
            <a:pPr marL="571500" indent="-342900">
              <a:buChar char="•"/>
            </a:pPr>
            <a:r>
              <a:rPr lang="lv-LV" sz="2000"/>
              <a:t>Veikt skolēna atbildes audioierakstu.</a:t>
            </a:r>
          </a:p>
          <a:p>
            <a:pPr marL="571500" indent="-342900">
              <a:buChar char="•"/>
            </a:pPr>
            <a:endParaRPr lang="lv-LV" sz="2000"/>
          </a:p>
          <a:p>
            <a:pPr marL="228600" indent="0"/>
            <a:r>
              <a:rPr lang="lv-LV" sz="2000" b="1"/>
              <a:t>!</a:t>
            </a:r>
            <a:r>
              <a:rPr lang="lv-LV" sz="2000"/>
              <a:t> Mutvārdu daļā skolēni atbild kodu secībā.</a:t>
            </a:r>
          </a:p>
          <a:p>
            <a:endParaRPr lang="lv-LV" sz="20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18</a:t>
            </a:fld>
            <a:endParaRPr/>
          </a:p>
        </p:txBody>
      </p:sp>
    </p:spTree>
    <p:extLst>
      <p:ext uri="{BB962C8B-B14F-4D97-AF65-F5344CB8AC3E}">
        <p14:creationId xmlns:p14="http://schemas.microsoft.com/office/powerpoint/2010/main" val="340164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460109" y="257546"/>
            <a:ext cx="9150810" cy="1142815"/>
          </a:xfrm>
          <a:prstGeom prst="rect">
            <a:avLst/>
          </a:prstGeom>
          <a:noFill/>
          <a:ln>
            <a:noFill/>
          </a:ln>
        </p:spPr>
        <p:txBody>
          <a:bodyPr spcFirstLastPara="1" wrap="square" lIns="0" tIns="45700" rIns="91425" bIns="45700" anchor="ctr" anchorCtr="0">
            <a:noAutofit/>
          </a:bodyPr>
          <a:lstStyle/>
          <a:p>
            <a:pPr algn="ctr"/>
            <a:r>
              <a:rPr lang="lv-LV" sz="3600">
                <a:solidFill>
                  <a:srgbClr val="67478B"/>
                </a:solidFill>
                <a:latin typeface="Verdana" panose="020B0604030504040204" pitchFamily="34" charset="0"/>
              </a:rPr>
              <a:t>Eksāmena novērotāja pienākumi</a:t>
            </a:r>
            <a:br>
              <a:rPr lang="lv-LV" sz="1400"/>
            </a:br>
            <a:endParaRPr lang="en-US" altLang="lv-LV" sz="1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768881" y="1828573"/>
            <a:ext cx="10806777" cy="4466167"/>
          </a:xfrm>
          <a:prstGeom prst="rect">
            <a:avLst/>
          </a:prstGeom>
          <a:noFill/>
          <a:ln>
            <a:noFill/>
          </a:ln>
        </p:spPr>
        <p:txBody>
          <a:bodyPr spcFirstLastPara="1" wrap="square" lIns="0" tIns="45700" rIns="91425" bIns="45700" anchor="t" anchorCtr="0">
            <a:noAutofit/>
          </a:bodyPr>
          <a:lstStyle/>
          <a:p>
            <a:pPr marL="514350" indent="-285750">
              <a:buChar char="•"/>
            </a:pPr>
            <a:r>
              <a:rPr lang="lv-LV"/>
              <a:t>Pirms eksāmena norises iepazīties ar eksāmena norises darbību laikiem.</a:t>
            </a:r>
          </a:p>
          <a:p>
            <a:pPr marL="514350" indent="-285750">
              <a:buChar char="•"/>
            </a:pPr>
            <a:r>
              <a:rPr lang="lv-LV"/>
              <a:t>Piedalīties eksāmenu darbu aplokšņu atvēršanā.</a:t>
            </a:r>
          </a:p>
          <a:p>
            <a:pPr marL="514350" indent="-285750">
              <a:buChar char="•"/>
            </a:pPr>
            <a:r>
              <a:rPr lang="lv-LV"/>
              <a:t>Drīkst pārbaudīt skolēnu personu apliecinošus dokumentus.</a:t>
            </a:r>
          </a:p>
          <a:p>
            <a:pPr marL="514350" indent="-285750">
              <a:buChar char="•"/>
            </a:pPr>
            <a:r>
              <a:rPr lang="lv-LV"/>
              <a:t>Sekot līdzi, kā eksāmena vadītājs un skolēni ievēro Norises darbību laiku aprakstu.</a:t>
            </a:r>
          </a:p>
          <a:p>
            <a:pPr marL="514350" indent="-285750">
              <a:buChar char="•"/>
            </a:pPr>
            <a:r>
              <a:rPr lang="lv-LV"/>
              <a:t>Nepieciešamības gadījuma rakstīt ziņojumu par pārkāpumiem eksāmena norisē, ziņojumu iesniegt VIAA.</a:t>
            </a:r>
          </a:p>
          <a:p>
            <a:endParaRPr lang="lv-LV" sz="1600"/>
          </a:p>
          <a:p>
            <a:pPr lvl="0"/>
            <a:endParaRPr lang="lv-LV" sz="16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19</a:t>
            </a:fld>
            <a:endParaRPr/>
          </a:p>
        </p:txBody>
      </p:sp>
    </p:spTree>
    <p:extLst>
      <p:ext uri="{BB962C8B-B14F-4D97-AF65-F5344CB8AC3E}">
        <p14:creationId xmlns:p14="http://schemas.microsoft.com/office/powerpoint/2010/main" val="127431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986582" y="257547"/>
            <a:ext cx="8395279" cy="1142815"/>
          </a:xfrm>
          <a:prstGeom prst="rect">
            <a:avLst/>
          </a:prstGeom>
          <a:noFill/>
          <a:ln>
            <a:noFill/>
          </a:ln>
        </p:spPr>
        <p:txBody>
          <a:bodyPr spcFirstLastPara="1" wrap="square" lIns="0" tIns="45700" rIns="91425" bIns="45700" anchor="ctr" anchorCtr="0">
            <a:noAutofit/>
          </a:bodyPr>
          <a:lstStyle/>
          <a:p>
            <a:pPr algn="ctr"/>
            <a:r>
              <a:rPr lang="en-US" altLang="lv-LV" sz="2400" err="1">
                <a:solidFill>
                  <a:srgbClr val="604A7B"/>
                </a:solidFill>
              </a:rPr>
              <a:t>Spēkā</a:t>
            </a:r>
            <a:r>
              <a:rPr lang="en-US" altLang="lv-LV" sz="2400">
                <a:solidFill>
                  <a:srgbClr val="604A7B"/>
                </a:solidFill>
              </a:rPr>
              <a:t> </a:t>
            </a:r>
            <a:r>
              <a:rPr lang="en-US" altLang="lv-LV" sz="2400" err="1">
                <a:solidFill>
                  <a:srgbClr val="604A7B"/>
                </a:solidFill>
              </a:rPr>
              <a:t>esošais</a:t>
            </a:r>
            <a:r>
              <a:rPr lang="en-US" altLang="lv-LV" sz="2400">
                <a:solidFill>
                  <a:srgbClr val="604A7B"/>
                </a:solidFill>
              </a:rPr>
              <a:t> </a:t>
            </a:r>
            <a:r>
              <a:rPr lang="en-US" altLang="lv-LV" sz="2400" err="1">
                <a:solidFill>
                  <a:srgbClr val="604A7B"/>
                </a:solidFill>
              </a:rPr>
              <a:t>normatīvais</a:t>
            </a:r>
            <a:r>
              <a:rPr lang="en-US" altLang="lv-LV" sz="2400">
                <a:solidFill>
                  <a:srgbClr val="604A7B"/>
                </a:solidFill>
              </a:rPr>
              <a:t> </a:t>
            </a:r>
            <a:r>
              <a:rPr lang="en-US" altLang="lv-LV" sz="2400" err="1">
                <a:solidFill>
                  <a:srgbClr val="604A7B"/>
                </a:solidFill>
              </a:rPr>
              <a:t>regulējums</a:t>
            </a:r>
            <a:r>
              <a:rPr lang="lv-LV" altLang="lv-LV" sz="2400">
                <a:solidFill>
                  <a:srgbClr val="604A7B"/>
                </a:solidFill>
              </a:rPr>
              <a:t> par valsts pārbaudes darbiem 9.klasē</a:t>
            </a:r>
            <a:endParaRPr lang="en-US" altLang="lv-LV" sz="2400">
              <a:solidFill>
                <a:srgbClr val="604A7B"/>
              </a:solidFill>
            </a:endParaRPr>
          </a:p>
        </p:txBody>
      </p:sp>
      <p:sp>
        <p:nvSpPr>
          <p:cNvPr id="193" name="Google Shape;193;p9"/>
          <p:cNvSpPr txBox="1">
            <a:spLocks noGrp="1"/>
          </p:cNvSpPr>
          <p:nvPr>
            <p:ph type="body" idx="1"/>
          </p:nvPr>
        </p:nvSpPr>
        <p:spPr>
          <a:xfrm>
            <a:off x="708275" y="1718700"/>
            <a:ext cx="10953243" cy="4685679"/>
          </a:xfrm>
          <a:prstGeom prst="rect">
            <a:avLst/>
          </a:prstGeom>
          <a:noFill/>
          <a:ln>
            <a:noFill/>
          </a:ln>
        </p:spPr>
        <p:txBody>
          <a:bodyPr spcFirstLastPara="1" wrap="square" lIns="0" tIns="45700" rIns="91425" bIns="45700" anchor="t" anchorCtr="0">
            <a:noAutofit/>
          </a:bodyPr>
          <a:lstStyle/>
          <a:p>
            <a:pPr>
              <a:defRPr/>
            </a:pPr>
            <a:r>
              <a:rPr lang="en-US" sz="1600">
                <a:cs typeface="Arial"/>
                <a:sym typeface="Arial"/>
              </a:rPr>
              <a:t>MK 2018. g</a:t>
            </a:r>
            <a:r>
              <a:rPr lang="lv-LV" sz="1600">
                <a:cs typeface="Arial"/>
                <a:sym typeface="Arial"/>
              </a:rPr>
              <a:t>ada</a:t>
            </a:r>
            <a:r>
              <a:rPr lang="en-US" sz="1600">
                <a:cs typeface="Arial"/>
                <a:sym typeface="Arial"/>
              </a:rPr>
              <a:t>. 27. </a:t>
            </a:r>
            <a:r>
              <a:rPr lang="en-US" sz="1600" err="1">
                <a:cs typeface="Arial"/>
                <a:sym typeface="Arial"/>
              </a:rPr>
              <a:t>nov</a:t>
            </a:r>
            <a:r>
              <a:rPr lang="lv-LV" sz="1600" err="1">
                <a:cs typeface="Arial"/>
                <a:sym typeface="Arial"/>
              </a:rPr>
              <a:t>embra</a:t>
            </a:r>
            <a:r>
              <a:rPr lang="en-US" sz="1600">
                <a:cs typeface="Arial"/>
                <a:sym typeface="Arial"/>
              </a:rPr>
              <a:t> </a:t>
            </a:r>
            <a:r>
              <a:rPr lang="en-US" sz="1600" err="1">
                <a:cs typeface="Arial"/>
                <a:sym typeface="Arial"/>
              </a:rPr>
              <a:t>noteikumi</a:t>
            </a:r>
            <a:r>
              <a:rPr lang="en-US" sz="1600">
                <a:cs typeface="Arial"/>
                <a:sym typeface="Arial"/>
              </a:rPr>
              <a:t> Nr.747 "</a:t>
            </a:r>
            <a:r>
              <a:rPr lang="en-US" sz="1600" err="1">
                <a:cs typeface="Arial"/>
                <a:sym typeface="Arial"/>
              </a:rPr>
              <a:t>Noteikumi</a:t>
            </a:r>
            <a:r>
              <a:rPr lang="en-US" sz="1600">
                <a:cs typeface="Arial"/>
                <a:sym typeface="Arial"/>
              </a:rPr>
              <a:t> par </a:t>
            </a:r>
            <a:r>
              <a:rPr lang="en-US" sz="1600" err="1">
                <a:cs typeface="Arial"/>
                <a:sym typeface="Arial"/>
              </a:rPr>
              <a:t>valsts</a:t>
            </a:r>
            <a:r>
              <a:rPr lang="en-US" sz="1600">
                <a:cs typeface="Arial"/>
                <a:sym typeface="Arial"/>
              </a:rPr>
              <a:t> </a:t>
            </a:r>
            <a:r>
              <a:rPr lang="en-US" sz="1600" err="1">
                <a:cs typeface="Arial"/>
                <a:sym typeface="Arial"/>
              </a:rPr>
              <a:t>pamatizglītības</a:t>
            </a:r>
            <a:r>
              <a:rPr lang="en-US" sz="1600">
                <a:cs typeface="Arial"/>
                <a:sym typeface="Arial"/>
              </a:rPr>
              <a:t> </a:t>
            </a:r>
            <a:r>
              <a:rPr lang="en-US" sz="1600" err="1">
                <a:cs typeface="Arial"/>
                <a:sym typeface="Arial"/>
              </a:rPr>
              <a:t>standartu</a:t>
            </a:r>
            <a:r>
              <a:rPr lang="en-US" sz="1600">
                <a:cs typeface="Arial"/>
                <a:sym typeface="Arial"/>
              </a:rPr>
              <a:t> un </a:t>
            </a:r>
            <a:r>
              <a:rPr lang="en-US" sz="1600" err="1">
                <a:cs typeface="Arial"/>
                <a:sym typeface="Arial"/>
              </a:rPr>
              <a:t>pamatizglītības</a:t>
            </a:r>
            <a:r>
              <a:rPr lang="en-US" sz="1600">
                <a:cs typeface="Arial"/>
                <a:sym typeface="Arial"/>
              </a:rPr>
              <a:t> </a:t>
            </a:r>
            <a:r>
              <a:rPr lang="en-US" sz="1600" err="1">
                <a:cs typeface="Arial"/>
                <a:sym typeface="Arial"/>
              </a:rPr>
              <a:t>programmu</a:t>
            </a:r>
            <a:r>
              <a:rPr lang="en-US" sz="1600">
                <a:cs typeface="Arial"/>
                <a:sym typeface="Arial"/>
              </a:rPr>
              <a:t> </a:t>
            </a:r>
            <a:r>
              <a:rPr lang="en-US" sz="1600" err="1">
                <a:cs typeface="Arial"/>
                <a:sym typeface="Arial"/>
              </a:rPr>
              <a:t>paraugiem</a:t>
            </a:r>
            <a:r>
              <a:rPr lang="en-US" sz="1600">
                <a:cs typeface="Arial"/>
                <a:sym typeface="Arial"/>
              </a:rPr>
              <a:t>" (MK 747. </a:t>
            </a:r>
            <a:r>
              <a:rPr lang="en-US" sz="1600" err="1">
                <a:cs typeface="Arial"/>
                <a:sym typeface="Arial"/>
              </a:rPr>
              <a:t>noteikumi</a:t>
            </a:r>
            <a:r>
              <a:rPr lang="en-US" sz="1600">
                <a:cs typeface="Arial"/>
                <a:sym typeface="Arial"/>
              </a:rPr>
              <a:t>):</a:t>
            </a:r>
          </a:p>
          <a:p>
            <a:pPr>
              <a:defRPr/>
            </a:pPr>
            <a:endParaRPr lang="en-US" sz="1600">
              <a:cs typeface="Arial"/>
            </a:endParaRPr>
          </a:p>
          <a:p>
            <a:pPr>
              <a:defRPr/>
            </a:pPr>
            <a:r>
              <a:rPr lang="en-US" sz="1600">
                <a:cs typeface="Arial"/>
              </a:rPr>
              <a:t>16. </a:t>
            </a:r>
            <a:r>
              <a:rPr lang="en-US" sz="1600" err="1">
                <a:cs typeface="Arial"/>
              </a:rPr>
              <a:t>Valsts</a:t>
            </a:r>
            <a:r>
              <a:rPr lang="en-US" sz="1600">
                <a:cs typeface="Arial"/>
              </a:rPr>
              <a:t> </a:t>
            </a:r>
            <a:r>
              <a:rPr lang="en-US" sz="1600" err="1">
                <a:cs typeface="Arial"/>
              </a:rPr>
              <a:t>noteiktie</a:t>
            </a:r>
            <a:r>
              <a:rPr lang="en-US" sz="1600">
                <a:cs typeface="Arial"/>
              </a:rPr>
              <a:t> </a:t>
            </a:r>
            <a:r>
              <a:rPr lang="en-US" sz="1600" err="1">
                <a:cs typeface="Arial"/>
              </a:rPr>
              <a:t>pārbaudes</a:t>
            </a:r>
            <a:r>
              <a:rPr lang="en-US" sz="1600">
                <a:cs typeface="Arial"/>
              </a:rPr>
              <a:t> </a:t>
            </a:r>
            <a:r>
              <a:rPr lang="en-US" sz="1600" err="1">
                <a:cs typeface="Arial"/>
              </a:rPr>
              <a:t>darbi</a:t>
            </a:r>
            <a:r>
              <a:rPr lang="en-US" sz="1600">
                <a:cs typeface="Arial"/>
              </a:rPr>
              <a:t>, </a:t>
            </a:r>
            <a:r>
              <a:rPr lang="en-US" sz="1600" err="1">
                <a:cs typeface="Arial"/>
              </a:rPr>
              <a:t>beidzot</a:t>
            </a:r>
            <a:r>
              <a:rPr lang="en-US" sz="1600">
                <a:cs typeface="Arial"/>
              </a:rPr>
              <a:t> 9. </a:t>
            </a:r>
            <a:r>
              <a:rPr lang="en-US" sz="1600" err="1">
                <a:cs typeface="Arial"/>
              </a:rPr>
              <a:t>klasi</a:t>
            </a:r>
            <a:r>
              <a:rPr lang="en-US" sz="1600">
                <a:cs typeface="Arial"/>
              </a:rPr>
              <a:t>, </a:t>
            </a:r>
            <a:r>
              <a:rPr lang="en-US" sz="1600" err="1">
                <a:cs typeface="Arial"/>
              </a:rPr>
              <a:t>ir</a:t>
            </a:r>
            <a:r>
              <a:rPr lang="en-US" sz="1600">
                <a:cs typeface="Arial"/>
              </a:rPr>
              <a:t> </a:t>
            </a:r>
            <a:r>
              <a:rPr lang="en-US" sz="1600" err="1">
                <a:cs typeface="Arial"/>
              </a:rPr>
              <a:t>šādi</a:t>
            </a:r>
            <a:r>
              <a:rPr lang="en-US" sz="1600">
                <a:cs typeface="Arial"/>
              </a:rPr>
              <a:t>:</a:t>
            </a:r>
            <a:endParaRPr lang="en-US"/>
          </a:p>
          <a:p>
            <a:pPr>
              <a:defRPr/>
            </a:pPr>
            <a:r>
              <a:rPr lang="en-US" sz="1600">
                <a:cs typeface="Arial"/>
              </a:rPr>
              <a:t>	16.1. </a:t>
            </a:r>
            <a:r>
              <a:rPr lang="en-US" sz="1600" err="1">
                <a:cs typeface="Arial"/>
              </a:rPr>
              <a:t>valsts</a:t>
            </a:r>
            <a:r>
              <a:rPr lang="en-US" sz="1600">
                <a:cs typeface="Arial"/>
              </a:rPr>
              <a:t> </a:t>
            </a:r>
            <a:r>
              <a:rPr lang="en-US" sz="1600" err="1">
                <a:cs typeface="Arial"/>
              </a:rPr>
              <a:t>pārbaudes</a:t>
            </a:r>
            <a:r>
              <a:rPr lang="en-US" sz="1600">
                <a:cs typeface="Arial"/>
              </a:rPr>
              <a:t> </a:t>
            </a:r>
            <a:r>
              <a:rPr lang="en-US" sz="1600" err="1">
                <a:cs typeface="Arial"/>
              </a:rPr>
              <a:t>darbs</a:t>
            </a:r>
            <a:r>
              <a:rPr lang="en-US" sz="1600">
                <a:cs typeface="Arial"/>
              </a:rPr>
              <a:t> </a:t>
            </a:r>
            <a:r>
              <a:rPr lang="en-US" sz="1600" err="1">
                <a:cs typeface="Arial"/>
              </a:rPr>
              <a:t>valodu</a:t>
            </a:r>
            <a:r>
              <a:rPr lang="en-US" sz="1600">
                <a:cs typeface="Arial"/>
              </a:rPr>
              <a:t> </a:t>
            </a:r>
            <a:r>
              <a:rPr lang="en-US" sz="1600" err="1">
                <a:cs typeface="Arial"/>
              </a:rPr>
              <a:t>mācību</a:t>
            </a:r>
            <a:r>
              <a:rPr lang="en-US" sz="1600">
                <a:cs typeface="Arial"/>
              </a:rPr>
              <a:t> </a:t>
            </a:r>
            <a:r>
              <a:rPr lang="en-US" sz="1600" err="1">
                <a:cs typeface="Arial"/>
              </a:rPr>
              <a:t>jomā</a:t>
            </a:r>
            <a:r>
              <a:rPr lang="en-US" sz="1600">
                <a:cs typeface="Arial"/>
              </a:rPr>
              <a:t> – </a:t>
            </a:r>
            <a:r>
              <a:rPr lang="en-US" sz="1600" b="1" err="1">
                <a:cs typeface="Arial"/>
              </a:rPr>
              <a:t>latviešu</a:t>
            </a:r>
            <a:r>
              <a:rPr lang="en-US" sz="1600" b="1">
                <a:cs typeface="Arial"/>
              </a:rPr>
              <a:t> </a:t>
            </a:r>
            <a:r>
              <a:rPr lang="en-US" sz="1600" b="1" err="1">
                <a:cs typeface="Arial"/>
              </a:rPr>
              <a:t>valoda</a:t>
            </a:r>
            <a:r>
              <a:rPr lang="en-US" sz="1600">
                <a:cs typeface="Arial"/>
              </a:rPr>
              <a:t>;</a:t>
            </a:r>
          </a:p>
          <a:p>
            <a:pPr>
              <a:defRPr/>
            </a:pPr>
            <a:r>
              <a:rPr lang="en-US" sz="1600">
                <a:cs typeface="Arial"/>
              </a:rPr>
              <a:t>	16.2. </a:t>
            </a:r>
            <a:r>
              <a:rPr lang="en-US" sz="1600" err="1">
                <a:cs typeface="Arial"/>
              </a:rPr>
              <a:t>valsts</a:t>
            </a:r>
            <a:r>
              <a:rPr lang="en-US" sz="1600">
                <a:cs typeface="Arial"/>
              </a:rPr>
              <a:t> </a:t>
            </a:r>
            <a:r>
              <a:rPr lang="en-US" sz="1600" err="1">
                <a:cs typeface="Arial"/>
              </a:rPr>
              <a:t>pārbaudes</a:t>
            </a:r>
            <a:r>
              <a:rPr lang="en-US" sz="1600">
                <a:cs typeface="Arial"/>
              </a:rPr>
              <a:t> </a:t>
            </a:r>
            <a:r>
              <a:rPr lang="en-US" sz="1600" err="1">
                <a:cs typeface="Arial"/>
              </a:rPr>
              <a:t>darbs</a:t>
            </a:r>
            <a:r>
              <a:rPr lang="en-US" sz="1600">
                <a:cs typeface="Arial"/>
              </a:rPr>
              <a:t> </a:t>
            </a:r>
            <a:r>
              <a:rPr lang="en-US" sz="1600" err="1">
                <a:cs typeface="Arial"/>
              </a:rPr>
              <a:t>valodu</a:t>
            </a:r>
            <a:r>
              <a:rPr lang="en-US" sz="1600">
                <a:cs typeface="Arial"/>
              </a:rPr>
              <a:t> </a:t>
            </a:r>
            <a:r>
              <a:rPr lang="en-US" sz="1600" err="1">
                <a:cs typeface="Arial"/>
              </a:rPr>
              <a:t>mācību</a:t>
            </a:r>
            <a:r>
              <a:rPr lang="en-US" sz="1600">
                <a:cs typeface="Arial"/>
              </a:rPr>
              <a:t> </a:t>
            </a:r>
            <a:r>
              <a:rPr lang="en-US" sz="1600" err="1">
                <a:cs typeface="Arial"/>
              </a:rPr>
              <a:t>jomā</a:t>
            </a:r>
            <a:r>
              <a:rPr lang="en-US" sz="1600">
                <a:cs typeface="Arial"/>
              </a:rPr>
              <a:t> – </a:t>
            </a:r>
            <a:r>
              <a:rPr lang="en-US" sz="1600" b="1" err="1">
                <a:cs typeface="Arial"/>
              </a:rPr>
              <a:t>svešvaloda</a:t>
            </a:r>
            <a:r>
              <a:rPr lang="en-US" sz="1600">
                <a:cs typeface="Arial"/>
              </a:rPr>
              <a:t> (</a:t>
            </a:r>
            <a:r>
              <a:rPr lang="en-US" sz="1600" err="1">
                <a:cs typeface="Arial"/>
              </a:rPr>
              <a:t>angļu</a:t>
            </a:r>
            <a:r>
              <a:rPr lang="en-US" sz="1600">
                <a:cs typeface="Arial"/>
              </a:rPr>
              <a:t>, </a:t>
            </a:r>
            <a:r>
              <a:rPr lang="en-US" sz="1600" err="1">
                <a:cs typeface="Arial"/>
              </a:rPr>
              <a:t>vācu</a:t>
            </a:r>
            <a:r>
              <a:rPr lang="en-US" sz="1600">
                <a:cs typeface="Arial"/>
              </a:rPr>
              <a:t> </a:t>
            </a:r>
            <a:r>
              <a:rPr lang="en-US" sz="1600" err="1">
                <a:cs typeface="Arial"/>
              </a:rPr>
              <a:t>vai</a:t>
            </a:r>
            <a:r>
              <a:rPr lang="en-US" sz="1600">
                <a:cs typeface="Arial"/>
              </a:rPr>
              <a:t> </a:t>
            </a:r>
            <a:r>
              <a:rPr lang="en-US" sz="1600" err="1">
                <a:cs typeface="Arial"/>
              </a:rPr>
              <a:t>franču</a:t>
            </a:r>
            <a:r>
              <a:rPr lang="en-US" sz="1600">
                <a:cs typeface="Arial"/>
              </a:rPr>
              <a:t> – </a:t>
            </a:r>
            <a:r>
              <a:rPr lang="en-US" sz="1600" err="1">
                <a:cs typeface="Arial"/>
              </a:rPr>
              <a:t>pēc</a:t>
            </a:r>
            <a:r>
              <a:rPr lang="en-US" sz="1600">
                <a:cs typeface="Arial"/>
              </a:rPr>
              <a:t> 	</a:t>
            </a:r>
            <a:r>
              <a:rPr lang="en-US" sz="1600" err="1">
                <a:cs typeface="Arial"/>
              </a:rPr>
              <a:t>izglītojamā</a:t>
            </a:r>
            <a:r>
              <a:rPr lang="en-US" sz="1600">
                <a:cs typeface="Arial"/>
              </a:rPr>
              <a:t> </a:t>
            </a:r>
            <a:r>
              <a:rPr lang="en-US" sz="1600" err="1">
                <a:cs typeface="Arial"/>
              </a:rPr>
              <a:t>izvēles</a:t>
            </a:r>
            <a:r>
              <a:rPr lang="en-US" sz="1600">
                <a:cs typeface="Arial"/>
              </a:rPr>
              <a:t>);</a:t>
            </a:r>
          </a:p>
          <a:p>
            <a:pPr>
              <a:defRPr/>
            </a:pPr>
            <a:r>
              <a:rPr lang="en-US" sz="1600">
                <a:cs typeface="Arial"/>
              </a:rPr>
              <a:t>	16.3. </a:t>
            </a:r>
            <a:r>
              <a:rPr lang="en-US" sz="1600" err="1">
                <a:cs typeface="Arial"/>
              </a:rPr>
              <a:t>valsts</a:t>
            </a:r>
            <a:r>
              <a:rPr lang="en-US" sz="1600">
                <a:cs typeface="Arial"/>
              </a:rPr>
              <a:t> </a:t>
            </a:r>
            <a:r>
              <a:rPr lang="en-US" sz="1600" err="1">
                <a:cs typeface="Arial"/>
              </a:rPr>
              <a:t>pārbaudes</a:t>
            </a:r>
            <a:r>
              <a:rPr lang="en-US" sz="1600">
                <a:cs typeface="Arial"/>
              </a:rPr>
              <a:t> </a:t>
            </a:r>
            <a:r>
              <a:rPr lang="en-US" sz="1600" err="1">
                <a:cs typeface="Arial"/>
              </a:rPr>
              <a:t>darbs</a:t>
            </a:r>
            <a:r>
              <a:rPr lang="en-US" sz="1600">
                <a:cs typeface="Arial"/>
              </a:rPr>
              <a:t> </a:t>
            </a:r>
            <a:r>
              <a:rPr lang="en-US" sz="1600" b="1" err="1">
                <a:cs typeface="Arial"/>
              </a:rPr>
              <a:t>matemātikas</a:t>
            </a:r>
            <a:r>
              <a:rPr lang="en-US" sz="1600">
                <a:cs typeface="Arial"/>
              </a:rPr>
              <a:t> </a:t>
            </a:r>
            <a:r>
              <a:rPr lang="en-US" sz="1600" err="1">
                <a:cs typeface="Arial"/>
              </a:rPr>
              <a:t>mācību</a:t>
            </a:r>
            <a:r>
              <a:rPr lang="en-US" sz="1600">
                <a:cs typeface="Arial"/>
              </a:rPr>
              <a:t> </a:t>
            </a:r>
            <a:r>
              <a:rPr lang="en-US" sz="1600" err="1">
                <a:cs typeface="Arial"/>
              </a:rPr>
              <a:t>jomā</a:t>
            </a:r>
            <a:r>
              <a:rPr lang="en-US" sz="1600">
                <a:cs typeface="Arial"/>
              </a:rPr>
              <a:t>;</a:t>
            </a:r>
          </a:p>
          <a:p>
            <a:pPr>
              <a:defRPr/>
            </a:pPr>
            <a:r>
              <a:rPr lang="en-US" sz="1600">
                <a:solidFill>
                  <a:schemeClr val="accent5">
                    <a:lumMod val="76000"/>
                  </a:schemeClr>
                </a:solidFill>
                <a:cs typeface="Arial"/>
              </a:rPr>
              <a:t>	16.4.</a:t>
            </a:r>
            <a:r>
              <a:rPr lang="en-US" sz="1600" b="1">
                <a:solidFill>
                  <a:schemeClr val="accent5">
                    <a:lumMod val="76000"/>
                  </a:schemeClr>
                </a:solidFill>
                <a:cs typeface="Arial"/>
              </a:rPr>
              <a:t> </a:t>
            </a:r>
            <a:r>
              <a:rPr lang="lv-LV" sz="1600">
                <a:solidFill>
                  <a:schemeClr val="accent5">
                    <a:lumMod val="76000"/>
                  </a:schemeClr>
                </a:solidFill>
              </a:rPr>
              <a:t>valsts pārbaudes darbs dabaszinātņu mācību jomā</a:t>
            </a:r>
            <a:r>
              <a:rPr lang="lv-LV" sz="1600"/>
              <a:t> (no 2026.gada 1.septembra</a:t>
            </a:r>
            <a:r>
              <a:rPr lang="lv-LV" sz="1600">
                <a:cs typeface="Arial"/>
              </a:rPr>
              <a:t>)</a:t>
            </a:r>
            <a:r>
              <a:rPr lang="en-US" sz="1600" b="1">
                <a:cs typeface="Arial"/>
              </a:rPr>
              <a:t> </a:t>
            </a:r>
          </a:p>
          <a:p>
            <a:pPr>
              <a:spcBef>
                <a:spcPts val="500"/>
              </a:spcBef>
              <a:defRPr/>
            </a:pPr>
            <a:endParaRPr lang="lv-LV" sz="900" u="sng"/>
          </a:p>
          <a:p>
            <a:pPr>
              <a:spcBef>
                <a:spcPts val="500"/>
              </a:spcBef>
              <a:defRPr/>
            </a:pPr>
            <a:r>
              <a:rPr lang="lv-LV" sz="900"/>
              <a:t> 2024./2025. mācību gadā un 2025./2026. mācību gadā 9. klases skolēni kārto diagnosticējošo darbu dabaszinātņu mācību jomā.</a:t>
            </a:r>
          </a:p>
          <a:p>
            <a:pPr>
              <a:defRPr/>
            </a:pPr>
            <a:endParaRPr lang="lv-LV" sz="1600"/>
          </a:p>
          <a:p>
            <a:pPr>
              <a:defRPr/>
            </a:pPr>
            <a:r>
              <a:rPr lang="lv-LV" sz="1600">
                <a:hlinkClick r:id="rId3"/>
              </a:rPr>
              <a:t>(MK noteikumi Nr. 695 Noteikumi par valsts pārbaudes darbu norises laiku 2024./2025. mācību gadā)</a:t>
            </a:r>
            <a:r>
              <a:rPr lang="lv-LV" sz="1600"/>
              <a:t> </a:t>
            </a:r>
            <a:endParaRPr lang="lv-LV" sz="1600">
              <a:solidFill>
                <a:srgbClr val="000000"/>
              </a:solidFill>
            </a:endParaRPr>
          </a:p>
          <a:p>
            <a:pPr>
              <a:spcBef>
                <a:spcPts val="500"/>
              </a:spcBef>
              <a:defRPr/>
            </a:pPr>
            <a:endParaRPr lang="lv-LV" sz="9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460108" y="257546"/>
            <a:ext cx="9456707" cy="1142815"/>
          </a:xfrm>
          <a:prstGeom prst="rect">
            <a:avLst/>
          </a:prstGeom>
          <a:noFill/>
          <a:ln>
            <a:noFill/>
          </a:ln>
        </p:spPr>
        <p:txBody>
          <a:bodyPr spcFirstLastPara="1" wrap="square" lIns="0" tIns="45700" rIns="91425" bIns="45700" anchor="ctr" anchorCtr="0">
            <a:noAutofit/>
          </a:bodyPr>
          <a:lstStyle/>
          <a:p>
            <a:pPr algn="ctr"/>
            <a:r>
              <a:rPr lang="lv-LV" sz="3600">
                <a:solidFill>
                  <a:srgbClr val="67478B"/>
                </a:solidFill>
                <a:latin typeface="Verdana" panose="020B0604030504040204" pitchFamily="34" charset="0"/>
              </a:rPr>
              <a:t>Eksāmenā norisē iesaistīto personu atbildība</a:t>
            </a:r>
            <a:endParaRPr lang="en-US" altLang="lv-LV" sz="1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768881" y="1671691"/>
            <a:ext cx="11080997" cy="4623049"/>
          </a:xfrm>
          <a:prstGeom prst="rect">
            <a:avLst/>
          </a:prstGeom>
          <a:noFill/>
          <a:ln>
            <a:noFill/>
          </a:ln>
        </p:spPr>
        <p:txBody>
          <a:bodyPr spcFirstLastPara="1" wrap="square" lIns="0" tIns="45700" rIns="91425" bIns="45700" anchor="t" anchorCtr="0">
            <a:noAutofit/>
          </a:bodyPr>
          <a:lstStyle/>
          <a:p>
            <a:pPr marL="514350" indent="-285750">
              <a:buChar char="•"/>
            </a:pPr>
            <a:r>
              <a:rPr lang="lv-LV" sz="2000"/>
              <a:t>Neizpaust eksāmena saturu skolēniem pirms Norises darbību laiku aprakstā noteiktā laika, kā arī visa eksāmena laikā (līdz Norises darbību laiku aprakstā noteiktajam eksāmena norises beigu laikam) trešajām personām.</a:t>
            </a:r>
            <a:endParaRPr lang="en-US" sz="2000"/>
          </a:p>
          <a:p>
            <a:pPr marL="514350" indent="-285750">
              <a:buChar char="•"/>
            </a:pPr>
            <a:r>
              <a:rPr lang="lv-LV" sz="2000"/>
              <a:t>Ievērot MK 398.noteikumu prasības.</a:t>
            </a:r>
          </a:p>
          <a:p>
            <a:pPr marL="514350" indent="-285750">
              <a:buChar char="•"/>
            </a:pPr>
            <a:r>
              <a:rPr lang="lv-LV" sz="2000"/>
              <a:t>Ievērot pārbaudes darbu Norises darbību laiku aprakstos noteiktās prasības.</a:t>
            </a:r>
          </a:p>
          <a:p>
            <a:pPr marL="514350" indent="-285750">
              <a:buChar char="•"/>
            </a:pPr>
            <a:r>
              <a:rPr lang="lv-LV" sz="2000"/>
              <a:t>Savlaicīgi veikt visu eksāmenā iesaistīto personu reģistrāciju VPS.</a:t>
            </a:r>
          </a:p>
          <a:p>
            <a:pPr marL="514350" indent="-285750">
              <a:buChar char="•"/>
            </a:pPr>
            <a:r>
              <a:rPr lang="lv-LV" sz="2000"/>
              <a:t>Nodrošināt visu attiecīgā eksāmena materiālu nodošanu eksāmenu kārtotājiem. </a:t>
            </a:r>
          </a:p>
          <a:p>
            <a:pPr marL="514350" lvl="0" indent="-285750">
              <a:buChar char="•"/>
            </a:pPr>
            <a:r>
              <a:rPr lang="lv-LV" sz="2000"/>
              <a:t>Nodrošināt precīzu skolēnu dalības eksāmenu daļās atzīmēšanu.</a:t>
            </a:r>
          </a:p>
          <a:p>
            <a:pPr marL="514350" indent="-285750">
              <a:buChar char="•"/>
            </a:pPr>
            <a:r>
              <a:rPr lang="lv-LV" sz="2000"/>
              <a:t>Uz VIAA nogādāt visu eksāmenu kārtoju iesniegtās darba un atbilžu lapas ar precīziem skolēnu kodiem.</a:t>
            </a:r>
          </a:p>
          <a:p>
            <a:pPr marL="514350" lvl="0" indent="-285750">
              <a:buChar char="•"/>
            </a:pPr>
            <a:endParaRPr lang="lv-LV" sz="1600"/>
          </a:p>
          <a:p>
            <a:pPr marL="514350" lvl="0" indent="-285750">
              <a:buChar char="•"/>
            </a:pPr>
            <a:endParaRPr lang="lv-LV" sz="16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20</a:t>
            </a:fld>
            <a:endParaRPr/>
          </a:p>
        </p:txBody>
      </p:sp>
    </p:spTree>
    <p:extLst>
      <p:ext uri="{BB962C8B-B14F-4D97-AF65-F5344CB8AC3E}">
        <p14:creationId xmlns:p14="http://schemas.microsoft.com/office/powerpoint/2010/main" val="292205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168553" y="457011"/>
            <a:ext cx="9991251" cy="1142815"/>
          </a:xfrm>
          <a:prstGeom prst="rect">
            <a:avLst/>
          </a:prstGeom>
          <a:noFill/>
          <a:ln>
            <a:noFill/>
          </a:ln>
        </p:spPr>
        <p:txBody>
          <a:bodyPr spcFirstLastPara="1" wrap="square" lIns="0" tIns="45700" rIns="91425" bIns="45700" anchor="ctr" anchorCtr="0">
            <a:noAutofit/>
          </a:bodyPr>
          <a:lstStyle/>
          <a:p>
            <a:pPr algn="ctr"/>
            <a:r>
              <a:rPr lang="lv-LV" sz="2000">
                <a:solidFill>
                  <a:srgbClr val="67478B"/>
                </a:solidFill>
              </a:rPr>
              <a:t>Informatīvie</a:t>
            </a:r>
            <a:r>
              <a:rPr lang="lv-LV" sz="2000"/>
              <a:t> </a:t>
            </a:r>
            <a:r>
              <a:rPr lang="lv-LV" sz="2000">
                <a:solidFill>
                  <a:srgbClr val="67478B"/>
                </a:solidFill>
              </a:rPr>
              <a:t>tiešsaistes semināri par valsts pārbaudes darbiem 2024./2025. mācību gadā</a:t>
            </a:r>
            <a:br>
              <a:rPr lang="lv-LV" sz="2000">
                <a:solidFill>
                  <a:srgbClr val="67478B"/>
                </a:solidFill>
              </a:rPr>
            </a:br>
            <a:r>
              <a:rPr lang="lv-LV" sz="2000">
                <a:solidFill>
                  <a:srgbClr val="67478B"/>
                </a:solidFill>
                <a:hlinkClick r:id="rId3"/>
              </a:rPr>
              <a:t>Semināru ieraksti un prezentācijas</a:t>
            </a:r>
            <a:br>
              <a:rPr lang="lv-LV" sz="2000">
                <a:latin typeface="Verdana" panose="020B0604030504040204" pitchFamily="34" charset="0"/>
              </a:rPr>
            </a:br>
            <a:endParaRPr lang="lv-LV" sz="2000">
              <a:latin typeface="Verdana" panose="020B0604030504040204" pitchFamily="34" charset="0"/>
            </a:endParaRP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21</a:t>
            </a:fld>
            <a:endParaRPr/>
          </a:p>
        </p:txBody>
      </p:sp>
      <p:sp>
        <p:nvSpPr>
          <p:cNvPr id="4" name="Text Placeholder 3">
            <a:extLst>
              <a:ext uri="{FF2B5EF4-FFF2-40B4-BE49-F238E27FC236}">
                <a16:creationId xmlns:a16="http://schemas.microsoft.com/office/drawing/2014/main" id="{27840387-994A-5C7B-2CBA-38AAE7AD3B52}"/>
              </a:ext>
            </a:extLst>
          </p:cNvPr>
          <p:cNvSpPr>
            <a:spLocks noGrp="1"/>
          </p:cNvSpPr>
          <p:nvPr>
            <p:ph type="body" idx="1"/>
          </p:nvPr>
        </p:nvSpPr>
        <p:spPr/>
        <p:txBody>
          <a:bodyPr/>
          <a:lstStyle/>
          <a:p>
            <a:endParaRPr lang="en-US"/>
          </a:p>
        </p:txBody>
      </p:sp>
      <p:pic>
        <p:nvPicPr>
          <p:cNvPr id="5" name="Picture 4" descr="A screenshot of a calendar&#10;&#10;AI-generated content may be incorrect.">
            <a:extLst>
              <a:ext uri="{FF2B5EF4-FFF2-40B4-BE49-F238E27FC236}">
                <a16:creationId xmlns:a16="http://schemas.microsoft.com/office/drawing/2014/main" id="{0CF95D2A-4FB7-7107-D0A6-C9489A31A558}"/>
              </a:ext>
            </a:extLst>
          </p:cNvPr>
          <p:cNvPicPr>
            <a:picLocks noChangeAspect="1"/>
          </p:cNvPicPr>
          <p:nvPr/>
        </p:nvPicPr>
        <p:blipFill>
          <a:blip r:embed="rId4"/>
          <a:stretch>
            <a:fillRect/>
          </a:stretch>
        </p:blipFill>
        <p:spPr>
          <a:xfrm>
            <a:off x="507376" y="1452282"/>
            <a:ext cx="5081248" cy="5262283"/>
          </a:xfrm>
          <a:prstGeom prst="rect">
            <a:avLst/>
          </a:prstGeom>
        </p:spPr>
      </p:pic>
      <p:pic>
        <p:nvPicPr>
          <p:cNvPr id="6" name="Picture 5">
            <a:extLst>
              <a:ext uri="{FF2B5EF4-FFF2-40B4-BE49-F238E27FC236}">
                <a16:creationId xmlns:a16="http://schemas.microsoft.com/office/drawing/2014/main" id="{80DDE191-49AF-1590-B577-E223CAF1C82A}"/>
              </a:ext>
            </a:extLst>
          </p:cNvPr>
          <p:cNvPicPr>
            <a:picLocks noChangeAspect="1"/>
          </p:cNvPicPr>
          <p:nvPr/>
        </p:nvPicPr>
        <p:blipFill>
          <a:blip r:embed="rId5"/>
          <a:stretch>
            <a:fillRect/>
          </a:stretch>
        </p:blipFill>
        <p:spPr>
          <a:xfrm>
            <a:off x="5937437" y="2020980"/>
            <a:ext cx="5973856" cy="4375898"/>
          </a:xfrm>
          <a:prstGeom prst="rect">
            <a:avLst/>
          </a:prstGeom>
        </p:spPr>
      </p:pic>
    </p:spTree>
    <p:extLst>
      <p:ext uri="{BB962C8B-B14F-4D97-AF65-F5344CB8AC3E}">
        <p14:creationId xmlns:p14="http://schemas.microsoft.com/office/powerpoint/2010/main" val="1632494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168553" y="313576"/>
            <a:ext cx="9991251" cy="1142815"/>
          </a:xfrm>
          <a:prstGeom prst="rect">
            <a:avLst/>
          </a:prstGeom>
          <a:noFill/>
          <a:ln>
            <a:noFill/>
          </a:ln>
        </p:spPr>
        <p:txBody>
          <a:bodyPr spcFirstLastPara="1" wrap="square" lIns="0" tIns="45700" rIns="91425" bIns="45700" anchor="ctr" anchorCtr="0">
            <a:noAutofit/>
          </a:bodyPr>
          <a:lstStyle/>
          <a:p>
            <a:pPr algn="ctr"/>
            <a:r>
              <a:rPr lang="lv-LV" sz="2000">
                <a:solidFill>
                  <a:srgbClr val="67478B"/>
                </a:solidFill>
              </a:rPr>
              <a:t>Atgādinājumi veiksmīgai centralizēto eksāmenu norisei</a:t>
            </a: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22</a:t>
            </a:fld>
            <a:endParaRPr/>
          </a:p>
        </p:txBody>
      </p:sp>
      <p:sp>
        <p:nvSpPr>
          <p:cNvPr id="5" name="TextBox 4">
            <a:extLst>
              <a:ext uri="{FF2B5EF4-FFF2-40B4-BE49-F238E27FC236}">
                <a16:creationId xmlns:a16="http://schemas.microsoft.com/office/drawing/2014/main" id="{79B67126-E4C4-10FE-0794-BB8C326A2C64}"/>
              </a:ext>
            </a:extLst>
          </p:cNvPr>
          <p:cNvSpPr txBox="1"/>
          <p:nvPr/>
        </p:nvSpPr>
        <p:spPr>
          <a:xfrm>
            <a:off x="1051984" y="1591733"/>
            <a:ext cx="985519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AutoNum type="arabicParenR"/>
            </a:pPr>
            <a:r>
              <a:rPr lang="en-US" sz="1600" err="1"/>
              <a:t>vienu</a:t>
            </a:r>
            <a:r>
              <a:rPr lang="en-US" sz="1600"/>
              <a:t> </a:t>
            </a:r>
            <a:r>
              <a:rPr lang="en-US" sz="1600" err="1"/>
              <a:t>darbadienu</a:t>
            </a:r>
            <a:r>
              <a:rPr lang="en-US" sz="1600"/>
              <a:t> </a:t>
            </a:r>
            <a:r>
              <a:rPr lang="en-US" sz="1600" err="1"/>
              <a:t>pirms</a:t>
            </a:r>
            <a:r>
              <a:rPr lang="en-US" sz="1600"/>
              <a:t> </a:t>
            </a:r>
            <a:r>
              <a:rPr lang="en-US" sz="1600" err="1"/>
              <a:t>eksāmena</a:t>
            </a:r>
            <a:r>
              <a:rPr lang="en-US" sz="1600"/>
              <a:t> </a:t>
            </a:r>
            <a:r>
              <a:rPr lang="en-US" sz="1600" err="1"/>
              <a:t>norises</a:t>
            </a:r>
            <a:r>
              <a:rPr lang="en-US" sz="1600"/>
              <a:t> </a:t>
            </a:r>
            <a:r>
              <a:rPr lang="en-US" sz="1600" err="1"/>
              <a:t>aicinām</a:t>
            </a:r>
            <a:r>
              <a:rPr lang="en-US" sz="1600"/>
              <a:t> </a:t>
            </a:r>
            <a:r>
              <a:rPr lang="en-US" sz="1600" b="1" err="1"/>
              <a:t>pārliecināties</a:t>
            </a:r>
            <a:r>
              <a:rPr lang="en-US" sz="1600" b="1"/>
              <a:t> </a:t>
            </a:r>
            <a:r>
              <a:rPr lang="en-US" sz="1600" b="1" err="1"/>
              <a:t>vietnē</a:t>
            </a:r>
            <a:r>
              <a:rPr lang="en-US" sz="1600" b="1"/>
              <a:t> </a:t>
            </a:r>
            <a:r>
              <a:rPr lang="en-US" sz="1600">
                <a:hlinkClick r:id="rId3"/>
              </a:rPr>
              <a:t>https://www.viaa.gov.lv/lv/norises-darbibu-laiki</a:t>
            </a:r>
            <a:r>
              <a:rPr lang="en-US" sz="1600" b="1"/>
              <a:t>, </a:t>
            </a:r>
            <a:r>
              <a:rPr lang="en-US" sz="1600" b="1" err="1"/>
              <a:t>vai</a:t>
            </a:r>
            <a:r>
              <a:rPr lang="en-US" sz="1600" b="1"/>
              <a:t> nav </a:t>
            </a:r>
            <a:r>
              <a:rPr lang="en-US" sz="1600" b="1" err="1"/>
              <a:t>veiktas</a:t>
            </a:r>
            <a:r>
              <a:rPr lang="en-US" sz="1600" b="1"/>
              <a:t> </a:t>
            </a:r>
            <a:r>
              <a:rPr lang="en-US" sz="1600" b="1" err="1"/>
              <a:t>izmaiņas</a:t>
            </a:r>
            <a:r>
              <a:rPr lang="en-US" sz="1600"/>
              <a:t> </a:t>
            </a:r>
            <a:r>
              <a:rPr lang="en-US" sz="1600" err="1"/>
              <a:t>attiecīgā</a:t>
            </a:r>
            <a:r>
              <a:rPr lang="en-US" sz="1600"/>
              <a:t> </a:t>
            </a:r>
            <a:r>
              <a:rPr lang="en-US" sz="1600" err="1"/>
              <a:t>eksāmena</a:t>
            </a:r>
            <a:r>
              <a:rPr lang="en-US" sz="1600"/>
              <a:t> </a:t>
            </a:r>
            <a:r>
              <a:rPr lang="en-US" sz="1600" err="1"/>
              <a:t>norises</a:t>
            </a:r>
            <a:r>
              <a:rPr lang="en-US" sz="1600"/>
              <a:t> </a:t>
            </a:r>
            <a:r>
              <a:rPr lang="en-US" sz="1600" err="1"/>
              <a:t>darbību</a:t>
            </a:r>
            <a:r>
              <a:rPr lang="en-US" sz="1600"/>
              <a:t> </a:t>
            </a:r>
            <a:r>
              <a:rPr lang="en-US" sz="1600" err="1"/>
              <a:t>laikos</a:t>
            </a:r>
            <a:r>
              <a:rPr lang="en-US" sz="1600"/>
              <a:t> (</a:t>
            </a:r>
            <a:r>
              <a:rPr lang="en-US" sz="1600" err="1"/>
              <a:t>izmaiņas</a:t>
            </a:r>
            <a:r>
              <a:rPr lang="en-US" sz="1600"/>
              <a:t> </a:t>
            </a:r>
            <a:r>
              <a:rPr lang="en-US" sz="1600" err="1"/>
              <a:t>tiks</a:t>
            </a:r>
            <a:r>
              <a:rPr lang="en-US" sz="1600"/>
              <a:t> </a:t>
            </a:r>
            <a:r>
              <a:rPr lang="en-US" sz="1600" err="1"/>
              <a:t>iekrāsotas</a:t>
            </a:r>
            <a:r>
              <a:rPr lang="en-US" sz="1600"/>
              <a:t> </a:t>
            </a:r>
            <a:r>
              <a:rPr lang="en-US" sz="1600" err="1">
                <a:highlight>
                  <a:srgbClr val="FFFF00"/>
                </a:highlight>
              </a:rPr>
              <a:t>dzeltenā</a:t>
            </a:r>
            <a:r>
              <a:rPr lang="en-US" sz="1600">
                <a:highlight>
                  <a:srgbClr val="FFFF00"/>
                </a:highlight>
              </a:rPr>
              <a:t> </a:t>
            </a:r>
            <a:r>
              <a:rPr lang="en-US" sz="1600" err="1">
                <a:highlight>
                  <a:srgbClr val="FFFF00"/>
                </a:highlight>
              </a:rPr>
              <a:t>krāsā</a:t>
            </a:r>
            <a:r>
              <a:rPr lang="en-US" sz="1600"/>
              <a:t>);</a:t>
            </a:r>
          </a:p>
          <a:p>
            <a:pPr marL="342900" indent="-342900" algn="just">
              <a:buAutoNum type="arabicParenR"/>
            </a:pPr>
            <a:endParaRPr lang="en-US" sz="1600"/>
          </a:p>
          <a:p>
            <a:pPr marL="342900" indent="-342900" algn="just">
              <a:buAutoNum type="arabicParenR"/>
            </a:pPr>
            <a:r>
              <a:rPr lang="en-US" sz="1600" err="1"/>
              <a:t>katra</a:t>
            </a:r>
            <a:r>
              <a:rPr lang="en-US" sz="1600"/>
              <a:t> </a:t>
            </a:r>
            <a:r>
              <a:rPr lang="en-US" sz="1600" err="1"/>
              <a:t>eksāmena</a:t>
            </a:r>
            <a:r>
              <a:rPr lang="en-US" sz="1600"/>
              <a:t> </a:t>
            </a:r>
            <a:r>
              <a:rPr lang="en-US" sz="1600" err="1"/>
              <a:t>norises</a:t>
            </a:r>
            <a:r>
              <a:rPr lang="en-US" sz="1600"/>
              <a:t> </a:t>
            </a:r>
            <a:r>
              <a:rPr lang="en-US" sz="1600" err="1"/>
              <a:t>dienā</a:t>
            </a:r>
            <a:r>
              <a:rPr lang="en-US" sz="1600"/>
              <a:t> </a:t>
            </a:r>
            <a:r>
              <a:rPr lang="en-US" sz="1600" b="1" err="1"/>
              <a:t>plkst</a:t>
            </a:r>
            <a:r>
              <a:rPr lang="en-US" sz="1600" b="1"/>
              <a:t>. 9:00</a:t>
            </a:r>
            <a:r>
              <a:rPr lang="en-US" sz="1600"/>
              <a:t> VIAA </a:t>
            </a:r>
            <a:r>
              <a:rPr lang="en-US" sz="1600" err="1"/>
              <a:t>Lietotāja</a:t>
            </a:r>
            <a:r>
              <a:rPr lang="en-US" sz="1600"/>
              <a:t> </a:t>
            </a:r>
            <a:r>
              <a:rPr lang="en-US" sz="1600" err="1"/>
              <a:t>atbalsta</a:t>
            </a:r>
            <a:r>
              <a:rPr lang="en-US" sz="1600"/>
              <a:t> </a:t>
            </a:r>
            <a:r>
              <a:rPr lang="en-US" sz="1600" err="1"/>
              <a:t>dienesta</a:t>
            </a:r>
            <a:r>
              <a:rPr lang="en-US" sz="1600"/>
              <a:t> </a:t>
            </a:r>
            <a:r>
              <a:rPr lang="en-US" sz="1600" err="1"/>
              <a:t>tīmekļa</a:t>
            </a:r>
            <a:r>
              <a:rPr lang="en-US" sz="1600"/>
              <a:t> </a:t>
            </a:r>
            <a:r>
              <a:rPr lang="en-US" sz="1600" err="1"/>
              <a:t>vietnē</a:t>
            </a:r>
            <a:r>
              <a:rPr lang="en-US" sz="1600"/>
              <a:t> </a:t>
            </a:r>
            <a:r>
              <a:rPr lang="en-US" sz="1600">
                <a:hlinkClick r:id="rId4"/>
              </a:rPr>
              <a:t>https://atbalsts.refined.site/space/VPS</a:t>
            </a:r>
            <a:r>
              <a:rPr lang="en-US" sz="1600"/>
              <a:t> </a:t>
            </a:r>
            <a:r>
              <a:rPr lang="en-US" sz="1600" err="1"/>
              <a:t>lūdzam</a:t>
            </a:r>
            <a:r>
              <a:rPr lang="en-US" sz="1600"/>
              <a:t> </a:t>
            </a:r>
            <a:r>
              <a:rPr lang="en-US" sz="1600" b="1" err="1"/>
              <a:t>pārliecināties</a:t>
            </a:r>
            <a:r>
              <a:rPr lang="en-US" sz="1600"/>
              <a:t>, </a:t>
            </a:r>
            <a:r>
              <a:rPr lang="en-US" sz="1600" err="1"/>
              <a:t>vai</a:t>
            </a:r>
            <a:r>
              <a:rPr lang="en-US" sz="1600"/>
              <a:t> nav </a:t>
            </a:r>
            <a:r>
              <a:rPr lang="en-US" sz="1600" err="1"/>
              <a:t>kāda</a:t>
            </a:r>
            <a:r>
              <a:rPr lang="en-US" sz="1600"/>
              <a:t> </a:t>
            </a:r>
            <a:r>
              <a:rPr lang="en-US" sz="1600" err="1"/>
              <a:t>aktuāla</a:t>
            </a:r>
            <a:r>
              <a:rPr lang="en-US" sz="1600"/>
              <a:t> </a:t>
            </a:r>
            <a:r>
              <a:rPr lang="en-US" sz="1600" err="1"/>
              <a:t>informācija</a:t>
            </a:r>
            <a:r>
              <a:rPr lang="en-US" sz="1600"/>
              <a:t> par </a:t>
            </a:r>
            <a:r>
              <a:rPr lang="en-US" sz="1600" err="1"/>
              <a:t>attiecīgā</a:t>
            </a:r>
            <a:r>
              <a:rPr lang="en-US" sz="1600"/>
              <a:t> </a:t>
            </a:r>
            <a:r>
              <a:rPr lang="en-US" sz="1600" err="1"/>
              <a:t>eksāmena</a:t>
            </a:r>
            <a:r>
              <a:rPr lang="en-US" sz="1600"/>
              <a:t> </a:t>
            </a:r>
            <a:r>
              <a:rPr lang="en-US" sz="1600" err="1"/>
              <a:t>norisi</a:t>
            </a:r>
            <a:r>
              <a:rPr lang="en-US" sz="1600"/>
              <a:t>;</a:t>
            </a:r>
          </a:p>
          <a:p>
            <a:pPr marL="342900" indent="-342900" algn="just">
              <a:buAutoNum type="arabicParenR"/>
            </a:pPr>
            <a:endParaRPr lang="en-US" sz="1600"/>
          </a:p>
          <a:p>
            <a:pPr marL="342900" indent="-342900" algn="just">
              <a:buAutoNum type="arabicParenR"/>
            </a:pPr>
            <a:r>
              <a:rPr lang="en-US" sz="1600" b="1" err="1"/>
              <a:t>valsts</a:t>
            </a:r>
            <a:r>
              <a:rPr lang="en-US" sz="1600" b="1"/>
              <a:t> </a:t>
            </a:r>
            <a:r>
              <a:rPr lang="en-US" sz="1600" b="1" err="1"/>
              <a:t>pārbaudes</a:t>
            </a:r>
            <a:r>
              <a:rPr lang="en-US" sz="1600" b="1"/>
              <a:t> </a:t>
            </a:r>
            <a:r>
              <a:rPr lang="en-US" sz="1600" b="1" err="1"/>
              <a:t>darbu</a:t>
            </a:r>
            <a:r>
              <a:rPr lang="en-US" sz="1600" b="1"/>
              <a:t>  </a:t>
            </a:r>
            <a:r>
              <a:rPr lang="en-US" sz="1600" b="1" err="1"/>
              <a:t>materiāla</a:t>
            </a:r>
            <a:r>
              <a:rPr lang="en-US" sz="1600" b="1"/>
              <a:t> </a:t>
            </a:r>
            <a:r>
              <a:rPr lang="en-US" sz="1600" b="1" err="1"/>
              <a:t>lejupielāde</a:t>
            </a:r>
            <a:r>
              <a:rPr lang="en-US" sz="1600" b="1"/>
              <a:t> </a:t>
            </a:r>
            <a:r>
              <a:rPr lang="en-US" sz="1600" b="1" err="1"/>
              <a:t>jāveic</a:t>
            </a:r>
            <a:r>
              <a:rPr lang="en-US" sz="1600" b="1"/>
              <a:t> VPS</a:t>
            </a:r>
            <a:r>
              <a:rPr lang="en-US" sz="1600"/>
              <a:t> </a:t>
            </a:r>
            <a:r>
              <a:rPr lang="en-US" sz="1600" err="1"/>
              <a:t>atbilstoši</a:t>
            </a:r>
            <a:r>
              <a:rPr lang="en-US" sz="1600"/>
              <a:t> </a:t>
            </a:r>
            <a:r>
              <a:rPr lang="en-US" sz="1600" err="1"/>
              <a:t>attiecīgā</a:t>
            </a:r>
            <a:r>
              <a:rPr lang="en-US" sz="1600"/>
              <a:t> </a:t>
            </a:r>
            <a:r>
              <a:rPr lang="en-US" sz="1600" err="1"/>
              <a:t>pārbaudes</a:t>
            </a:r>
            <a:r>
              <a:rPr lang="en-US" sz="1600"/>
              <a:t> </a:t>
            </a:r>
            <a:r>
              <a:rPr lang="en-US" sz="1600" err="1"/>
              <a:t>darba</a:t>
            </a:r>
            <a:r>
              <a:rPr lang="en-US" sz="1600"/>
              <a:t> </a:t>
            </a:r>
            <a:r>
              <a:rPr lang="en-US" sz="1600" err="1"/>
              <a:t>norises</a:t>
            </a:r>
            <a:r>
              <a:rPr lang="en-US" sz="1600"/>
              <a:t> </a:t>
            </a:r>
            <a:r>
              <a:rPr lang="en-US" sz="1600" err="1"/>
              <a:t>darbību</a:t>
            </a:r>
            <a:r>
              <a:rPr lang="en-US" sz="1600"/>
              <a:t> </a:t>
            </a:r>
            <a:r>
              <a:rPr lang="en-US" sz="1600" err="1"/>
              <a:t>laikos</a:t>
            </a:r>
            <a:r>
              <a:rPr lang="en-US" sz="1600"/>
              <a:t> </a:t>
            </a:r>
            <a:r>
              <a:rPr lang="en-US" sz="1600" err="1"/>
              <a:t>norādītajam</a:t>
            </a:r>
            <a:r>
              <a:rPr lang="en-US" sz="1600"/>
              <a:t>;</a:t>
            </a:r>
          </a:p>
          <a:p>
            <a:pPr marL="342900" indent="-342900" algn="just">
              <a:buAutoNum type="arabicParenR"/>
            </a:pPr>
            <a:endParaRPr lang="en-US" sz="1600"/>
          </a:p>
          <a:p>
            <a:pPr marL="342900" indent="-342900" algn="just">
              <a:buAutoNum type="arabicParenR"/>
            </a:pPr>
            <a:r>
              <a:rPr lang="en-US" sz="1600" err="1"/>
              <a:t>pirms</a:t>
            </a:r>
            <a:r>
              <a:rPr lang="en-US" sz="1600"/>
              <a:t> </a:t>
            </a:r>
            <a:r>
              <a:rPr lang="en-US" sz="1600" err="1"/>
              <a:t>izglītojamie</a:t>
            </a:r>
            <a:r>
              <a:rPr lang="en-US" sz="1600"/>
              <a:t> </a:t>
            </a:r>
            <a:r>
              <a:rPr lang="en-US" sz="1600" err="1"/>
              <a:t>sāk</a:t>
            </a:r>
            <a:r>
              <a:rPr lang="en-US" sz="1600"/>
              <a:t> </a:t>
            </a:r>
            <a:r>
              <a:rPr lang="en-US" sz="1600" err="1"/>
              <a:t>pildīt</a:t>
            </a:r>
            <a:r>
              <a:rPr lang="en-US" sz="1600"/>
              <a:t> </a:t>
            </a:r>
            <a:r>
              <a:rPr lang="en-US" sz="1600" err="1"/>
              <a:t>rakstu</a:t>
            </a:r>
            <a:r>
              <a:rPr lang="en-US" sz="1600"/>
              <a:t> </a:t>
            </a:r>
            <a:r>
              <a:rPr lang="en-US" sz="1600" err="1"/>
              <a:t>daļu</a:t>
            </a:r>
            <a:r>
              <a:rPr lang="en-US" sz="1600"/>
              <a:t>, </a:t>
            </a:r>
            <a:r>
              <a:rPr lang="en-US" sz="1600" err="1"/>
              <a:t>darba</a:t>
            </a:r>
            <a:r>
              <a:rPr lang="en-US" sz="1600"/>
              <a:t> </a:t>
            </a:r>
            <a:r>
              <a:rPr lang="en-US" sz="1600" err="1"/>
              <a:t>vadītājam</a:t>
            </a:r>
            <a:r>
              <a:rPr lang="en-US" sz="1600"/>
              <a:t> </a:t>
            </a:r>
            <a:r>
              <a:rPr lang="en-US" sz="1600" err="1"/>
              <a:t>jāuzaicina</a:t>
            </a:r>
            <a:r>
              <a:rPr lang="en-US" sz="1600"/>
              <a:t> </a:t>
            </a:r>
            <a:r>
              <a:rPr lang="en-US" sz="1600" err="1"/>
              <a:t>izglītojamie</a:t>
            </a:r>
            <a:r>
              <a:rPr lang="en-US" sz="1600"/>
              <a:t> </a:t>
            </a:r>
            <a:r>
              <a:rPr lang="en-US" sz="1600" b="1" err="1"/>
              <a:t>pārbaudīt</a:t>
            </a:r>
            <a:r>
              <a:rPr lang="en-US" sz="1600" b="1"/>
              <a:t> </a:t>
            </a:r>
            <a:r>
              <a:rPr lang="en-US" sz="1600" b="1" err="1"/>
              <a:t>darba</a:t>
            </a:r>
            <a:r>
              <a:rPr lang="en-US" sz="1600" b="1"/>
              <a:t> </a:t>
            </a:r>
            <a:r>
              <a:rPr lang="en-US" sz="1600" b="1" err="1"/>
              <a:t>lapu</a:t>
            </a:r>
            <a:r>
              <a:rPr lang="en-US" sz="1600" b="1"/>
              <a:t> </a:t>
            </a:r>
            <a:r>
              <a:rPr lang="en-US" sz="1600" b="1" err="1"/>
              <a:t>komplektāciju</a:t>
            </a:r>
            <a:r>
              <a:rPr lang="en-US" sz="1600"/>
              <a:t>;</a:t>
            </a:r>
          </a:p>
          <a:p>
            <a:pPr marL="342900" indent="-342900" algn="just">
              <a:buAutoNum type="arabicParenR"/>
            </a:pPr>
            <a:endParaRPr lang="en-US" sz="1600"/>
          </a:p>
          <a:p>
            <a:pPr marL="342900" indent="-342900" algn="just">
              <a:buAutoNum type="arabicParenR"/>
            </a:pPr>
            <a:r>
              <a:rPr lang="en-US" sz="1600" err="1"/>
              <a:t>pirms</a:t>
            </a:r>
            <a:r>
              <a:rPr lang="en-US" sz="1600"/>
              <a:t> </a:t>
            </a:r>
            <a:r>
              <a:rPr lang="en-US" sz="1600" err="1"/>
              <a:t>valsts</a:t>
            </a:r>
            <a:r>
              <a:rPr lang="en-US" sz="1600"/>
              <a:t> </a:t>
            </a:r>
            <a:r>
              <a:rPr lang="en-US" sz="1600" err="1"/>
              <a:t>pārbaudes</a:t>
            </a:r>
            <a:r>
              <a:rPr lang="en-US" sz="1600"/>
              <a:t> </a:t>
            </a:r>
            <a:r>
              <a:rPr lang="en-US" sz="1600" err="1"/>
              <a:t>darba</a:t>
            </a:r>
            <a:r>
              <a:rPr lang="en-US" sz="1600"/>
              <a:t> </a:t>
            </a:r>
            <a:r>
              <a:rPr lang="en-US" sz="1600" err="1"/>
              <a:t>norises</a:t>
            </a:r>
            <a:r>
              <a:rPr lang="en-US" sz="1600"/>
              <a:t> </a:t>
            </a:r>
            <a:r>
              <a:rPr lang="en-US" sz="1600" err="1"/>
              <a:t>sākuma</a:t>
            </a:r>
            <a:r>
              <a:rPr lang="en-US" sz="1600"/>
              <a:t> </a:t>
            </a:r>
            <a:r>
              <a:rPr lang="en-US" sz="1600" err="1"/>
              <a:t>jāatgādina</a:t>
            </a:r>
            <a:r>
              <a:rPr lang="en-US" sz="1600"/>
              <a:t> </a:t>
            </a:r>
            <a:r>
              <a:rPr lang="en-US" sz="1600" err="1"/>
              <a:t>izglītojamiem</a:t>
            </a:r>
            <a:r>
              <a:rPr lang="en-US" sz="1600"/>
              <a:t> un </a:t>
            </a:r>
            <a:r>
              <a:rPr lang="en-US" sz="1600" err="1"/>
              <a:t>mutvārdu</a:t>
            </a:r>
            <a:r>
              <a:rPr lang="en-US" sz="1600"/>
              <a:t> </a:t>
            </a:r>
            <a:r>
              <a:rPr lang="en-US" sz="1600" err="1"/>
              <a:t>daļas</a:t>
            </a:r>
            <a:r>
              <a:rPr lang="en-US" sz="1600"/>
              <a:t> </a:t>
            </a:r>
            <a:r>
              <a:rPr lang="en-US" sz="1600" err="1"/>
              <a:t>norises</a:t>
            </a:r>
            <a:r>
              <a:rPr lang="en-US" sz="1600"/>
              <a:t> </a:t>
            </a:r>
            <a:r>
              <a:rPr lang="en-US" sz="1600" err="1"/>
              <a:t>vērtētājiem</a:t>
            </a:r>
            <a:r>
              <a:rPr lang="en-US" sz="1600"/>
              <a:t>, ka: </a:t>
            </a:r>
            <a:r>
              <a:rPr lang="en-US" sz="1600" err="1"/>
              <a:t>visi</a:t>
            </a:r>
            <a:r>
              <a:rPr lang="en-US" sz="1600"/>
              <a:t> </a:t>
            </a:r>
            <a:r>
              <a:rPr lang="en-US" sz="1600" err="1"/>
              <a:t>ieraksti</a:t>
            </a:r>
            <a:r>
              <a:rPr lang="en-US" sz="1600"/>
              <a:t> </a:t>
            </a:r>
            <a:r>
              <a:rPr lang="en-US" sz="1600" err="1"/>
              <a:t>darba</a:t>
            </a:r>
            <a:r>
              <a:rPr lang="en-US" sz="1600"/>
              <a:t> </a:t>
            </a:r>
            <a:r>
              <a:rPr lang="en-US" sz="1600" err="1"/>
              <a:t>materiālos</a:t>
            </a:r>
            <a:r>
              <a:rPr lang="en-US" sz="1600"/>
              <a:t> </a:t>
            </a:r>
            <a:r>
              <a:rPr lang="en-US" sz="1600" err="1"/>
              <a:t>veicami</a:t>
            </a:r>
            <a:r>
              <a:rPr lang="en-US" sz="1600"/>
              <a:t> </a:t>
            </a:r>
            <a:r>
              <a:rPr lang="en-US" sz="1600" err="1"/>
              <a:t>ar</a:t>
            </a:r>
            <a:r>
              <a:rPr lang="en-US" sz="1600"/>
              <a:t> </a:t>
            </a:r>
            <a:r>
              <a:rPr lang="en-US" sz="1600" b="1" err="1"/>
              <a:t>tumši</a:t>
            </a:r>
            <a:r>
              <a:rPr lang="en-US" sz="1600" b="1"/>
              <a:t> </a:t>
            </a:r>
            <a:r>
              <a:rPr lang="en-US" sz="1600" b="1" err="1"/>
              <a:t>zilu</a:t>
            </a:r>
            <a:r>
              <a:rPr lang="en-US" sz="1600" b="1"/>
              <a:t> </a:t>
            </a:r>
            <a:r>
              <a:rPr lang="en-US" sz="1600" b="1" err="1"/>
              <a:t>vai</a:t>
            </a:r>
            <a:r>
              <a:rPr lang="en-US" sz="1600" b="1"/>
              <a:t> </a:t>
            </a:r>
            <a:r>
              <a:rPr lang="en-US" sz="1600" b="1" err="1"/>
              <a:t>melnu</a:t>
            </a:r>
            <a:r>
              <a:rPr lang="en-US" sz="1600" b="1"/>
              <a:t> </a:t>
            </a:r>
            <a:r>
              <a:rPr lang="en-US" sz="1600" b="1" err="1"/>
              <a:t>tinti</a:t>
            </a:r>
            <a:r>
              <a:rPr lang="en-US" sz="1600"/>
              <a:t>;</a:t>
            </a:r>
          </a:p>
          <a:p>
            <a:pPr marL="342900" indent="-342900" algn="just">
              <a:buAutoNum type="arabicParenR"/>
            </a:pPr>
            <a:endParaRPr lang="en-US" sz="1600"/>
          </a:p>
          <a:p>
            <a:pPr marL="342900" indent="-342900" algn="just">
              <a:buAutoNum type="arabicParenR"/>
            </a:pPr>
            <a:r>
              <a:rPr lang="en-US" sz="1600" err="1"/>
              <a:t>cipariem</a:t>
            </a:r>
            <a:r>
              <a:rPr lang="en-US" sz="1600"/>
              <a:t> </a:t>
            </a:r>
            <a:r>
              <a:rPr lang="en-US" sz="1600" err="1"/>
              <a:t>izglītojamo</a:t>
            </a:r>
            <a:r>
              <a:rPr lang="en-US" sz="1600"/>
              <a:t> </a:t>
            </a:r>
            <a:r>
              <a:rPr lang="en-US" sz="1600" err="1"/>
              <a:t>kodos</a:t>
            </a:r>
            <a:r>
              <a:rPr lang="en-US" sz="1600"/>
              <a:t>, </a:t>
            </a:r>
            <a:r>
              <a:rPr lang="en-US" sz="1600" err="1"/>
              <a:t>protokolos</a:t>
            </a:r>
            <a:r>
              <a:rPr lang="en-US" sz="1600"/>
              <a:t> un </a:t>
            </a:r>
            <a:r>
              <a:rPr lang="en-US" sz="1600" err="1"/>
              <a:t>ierakstiem</a:t>
            </a:r>
            <a:r>
              <a:rPr lang="en-US" sz="1600"/>
              <a:t> </a:t>
            </a:r>
            <a:r>
              <a:rPr lang="en-US" sz="1600" err="1"/>
              <a:t>atbilžu</a:t>
            </a:r>
            <a:r>
              <a:rPr lang="en-US" sz="1600"/>
              <a:t> </a:t>
            </a:r>
            <a:r>
              <a:rPr lang="en-US" sz="1600" err="1"/>
              <a:t>lapās</a:t>
            </a:r>
            <a:r>
              <a:rPr lang="en-US" sz="1600"/>
              <a:t> </a:t>
            </a:r>
            <a:r>
              <a:rPr lang="en-US" sz="1600" err="1"/>
              <a:t>jābūt</a:t>
            </a:r>
            <a:r>
              <a:rPr lang="en-US" sz="1600"/>
              <a:t> </a:t>
            </a:r>
            <a:r>
              <a:rPr lang="en-US" sz="1600" b="1" err="1"/>
              <a:t>skaidri</a:t>
            </a:r>
            <a:r>
              <a:rPr lang="en-US" sz="1600" b="1"/>
              <a:t> </a:t>
            </a:r>
            <a:r>
              <a:rPr lang="en-US" sz="1600" b="1" err="1"/>
              <a:t>salasāmiem</a:t>
            </a:r>
            <a:r>
              <a:rPr lang="en-US" sz="1600" b="1"/>
              <a:t> un </a:t>
            </a:r>
            <a:r>
              <a:rPr lang="en-US" sz="1600" b="1" err="1"/>
              <a:t>ierakstītiem</a:t>
            </a:r>
            <a:r>
              <a:rPr lang="en-US" sz="1600" b="1"/>
              <a:t> </a:t>
            </a:r>
            <a:r>
              <a:rPr lang="en-US" sz="1600" b="1" err="1"/>
              <a:t>precīzi</a:t>
            </a:r>
            <a:r>
              <a:rPr lang="en-US" sz="1600" b="1"/>
              <a:t> tam </a:t>
            </a:r>
            <a:r>
              <a:rPr lang="en-US" sz="1600" b="1" err="1"/>
              <a:t>atvēlētajā</a:t>
            </a:r>
            <a:r>
              <a:rPr lang="en-US" sz="1600" b="1"/>
              <a:t> </a:t>
            </a:r>
            <a:r>
              <a:rPr lang="en-US" sz="1600" b="1" err="1"/>
              <a:t>vietā</a:t>
            </a:r>
            <a:r>
              <a:rPr lang="en-US" sz="1600"/>
              <a:t>;</a:t>
            </a:r>
          </a:p>
          <a:p>
            <a:pPr marL="342900" indent="-342900" algn="just">
              <a:buAutoNum type="arabicParenR"/>
            </a:pPr>
            <a:endParaRPr lang="en-US" sz="1600"/>
          </a:p>
          <a:p>
            <a:pPr marL="342900" indent="-342900" algn="just">
              <a:buAutoNum type="arabicParenR"/>
            </a:pPr>
            <a:r>
              <a:rPr lang="en-US" sz="1600" err="1"/>
              <a:t>izglītojamiem</a:t>
            </a:r>
            <a:r>
              <a:rPr lang="en-US" sz="1600"/>
              <a:t> </a:t>
            </a:r>
            <a:r>
              <a:rPr lang="en-US" sz="1600" err="1"/>
              <a:t>jāatgādina</a:t>
            </a:r>
            <a:r>
              <a:rPr lang="en-US" sz="1600"/>
              <a:t>, ka </a:t>
            </a:r>
            <a:r>
              <a:rPr lang="en-US" sz="1600" err="1"/>
              <a:t>eksāmenos</a:t>
            </a:r>
            <a:r>
              <a:rPr lang="en-US" sz="1600"/>
              <a:t>, </a:t>
            </a:r>
            <a:r>
              <a:rPr lang="en-US" sz="1600" err="1"/>
              <a:t>kuros</a:t>
            </a:r>
            <a:r>
              <a:rPr lang="en-US" sz="1600"/>
              <a:t> </a:t>
            </a:r>
            <a:r>
              <a:rPr lang="en-US" sz="1600" err="1"/>
              <a:t>ir</a:t>
            </a:r>
            <a:r>
              <a:rPr lang="en-US" sz="1600"/>
              <a:t> </a:t>
            </a:r>
            <a:r>
              <a:rPr lang="en-US" sz="1600" err="1"/>
              <a:t>atbilžu</a:t>
            </a:r>
            <a:r>
              <a:rPr lang="en-US" sz="1600"/>
              <a:t> </a:t>
            </a:r>
            <a:r>
              <a:rPr lang="en-US" sz="1600" err="1"/>
              <a:t>lapas</a:t>
            </a:r>
            <a:r>
              <a:rPr lang="en-US" sz="1600"/>
              <a:t>, </a:t>
            </a:r>
            <a:r>
              <a:rPr lang="en-US" sz="1600" err="1"/>
              <a:t>tiks</a:t>
            </a:r>
            <a:r>
              <a:rPr lang="en-US" sz="1600"/>
              <a:t> </a:t>
            </a:r>
            <a:r>
              <a:rPr lang="en-US" sz="1600" err="1"/>
              <a:t>vērtēti</a:t>
            </a:r>
            <a:r>
              <a:rPr lang="en-US" sz="1600"/>
              <a:t> </a:t>
            </a:r>
            <a:r>
              <a:rPr lang="en-US" sz="1600" b="1" err="1"/>
              <a:t>ieraksti</a:t>
            </a:r>
            <a:r>
              <a:rPr lang="en-US" sz="1600" b="1"/>
              <a:t> </a:t>
            </a:r>
            <a:r>
              <a:rPr lang="en-US" sz="1600" b="1" err="1"/>
              <a:t>tikai</a:t>
            </a:r>
            <a:r>
              <a:rPr lang="en-US" sz="1600" b="1"/>
              <a:t> </a:t>
            </a:r>
            <a:r>
              <a:rPr lang="en-US" sz="1600" b="1" err="1"/>
              <a:t>atbilžu</a:t>
            </a:r>
            <a:r>
              <a:rPr lang="en-US" sz="1600" b="1"/>
              <a:t> </a:t>
            </a:r>
            <a:r>
              <a:rPr lang="en-US" sz="1600" b="1" err="1"/>
              <a:t>lapās</a:t>
            </a:r>
            <a:r>
              <a:rPr lang="en-US" sz="1600" b="1"/>
              <a:t>.</a:t>
            </a:r>
            <a:endParaRPr lang="en-US" sz="1600"/>
          </a:p>
        </p:txBody>
      </p:sp>
    </p:spTree>
    <p:extLst>
      <p:ext uri="{BB962C8B-B14F-4D97-AF65-F5344CB8AC3E}">
        <p14:creationId xmlns:p14="http://schemas.microsoft.com/office/powerpoint/2010/main" val="31141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168553" y="313576"/>
            <a:ext cx="9991251" cy="1142815"/>
          </a:xfrm>
          <a:prstGeom prst="rect">
            <a:avLst/>
          </a:prstGeom>
          <a:noFill/>
          <a:ln>
            <a:noFill/>
          </a:ln>
        </p:spPr>
        <p:txBody>
          <a:bodyPr spcFirstLastPara="1" wrap="square" lIns="0" tIns="45700" rIns="91425" bIns="45700" anchor="ctr" anchorCtr="0">
            <a:noAutofit/>
          </a:bodyPr>
          <a:lstStyle/>
          <a:p>
            <a:pPr algn="ctr"/>
            <a:r>
              <a:rPr lang="lv-LV" sz="2000">
                <a:solidFill>
                  <a:srgbClr val="67478B"/>
                </a:solidFill>
              </a:rPr>
              <a:t>Atgādinājumi veiksmīgai centralizēto eksāmenu norisei</a:t>
            </a:r>
            <a:endParaRPr lang="en-US" sz="2000" b="0"/>
          </a:p>
          <a:p>
            <a:pPr algn="ctr"/>
            <a:endParaRPr lang="lv-LV" sz="2000" u="sng">
              <a:latin typeface="Verdana" panose="020B0604030504040204" pitchFamily="34" charset="0"/>
            </a:endParaRPr>
          </a:p>
        </p:txBody>
      </p:sp>
      <p:sp>
        <p:nvSpPr>
          <p:cNvPr id="193" name="Google Shape;193;p9"/>
          <p:cNvSpPr txBox="1">
            <a:spLocks noGrp="1"/>
          </p:cNvSpPr>
          <p:nvPr>
            <p:ph type="body" idx="1"/>
          </p:nvPr>
        </p:nvSpPr>
        <p:spPr>
          <a:xfrm>
            <a:off x="768881" y="1671691"/>
            <a:ext cx="10806777" cy="4623049"/>
          </a:xfrm>
          <a:prstGeom prst="rect">
            <a:avLst/>
          </a:prstGeom>
          <a:noFill/>
          <a:ln>
            <a:noFill/>
          </a:ln>
        </p:spPr>
        <p:txBody>
          <a:bodyPr spcFirstLastPara="1" wrap="square" lIns="0" tIns="45700" rIns="91425" bIns="45700" anchor="t" anchorCtr="0">
            <a:noAutofit/>
          </a:bodyPr>
          <a:lstStyle/>
          <a:p>
            <a:r>
              <a:rPr lang="en-US" err="1">
                <a:cs typeface="Times New Roman"/>
              </a:rPr>
              <a:t>Tiešsaistes</a:t>
            </a:r>
            <a:r>
              <a:rPr lang="en-US">
                <a:cs typeface="Times New Roman"/>
              </a:rPr>
              <a:t> </a:t>
            </a:r>
            <a:r>
              <a:rPr lang="en-US" err="1">
                <a:cs typeface="Times New Roman"/>
              </a:rPr>
              <a:t>valsts</a:t>
            </a:r>
            <a:r>
              <a:rPr lang="en-US">
                <a:cs typeface="Times New Roman"/>
              </a:rPr>
              <a:t> </a:t>
            </a:r>
            <a:r>
              <a:rPr lang="en-US" err="1">
                <a:cs typeface="Times New Roman"/>
              </a:rPr>
              <a:t>pārbaudes</a:t>
            </a:r>
            <a:r>
              <a:rPr lang="en-US">
                <a:cs typeface="Times New Roman"/>
              </a:rPr>
              <a:t> </a:t>
            </a:r>
            <a:r>
              <a:rPr lang="en-US" err="1">
                <a:cs typeface="Times New Roman"/>
              </a:rPr>
              <a:t>darbi</a:t>
            </a:r>
          </a:p>
          <a:p>
            <a:pPr marL="285750" indent="-285750">
              <a:buChar char="•"/>
            </a:pPr>
            <a:r>
              <a:rPr lang="en-US" sz="1600" err="1">
                <a:solidFill>
                  <a:srgbClr val="000000"/>
                </a:solidFill>
                <a:cs typeface="Times New Roman"/>
              </a:rPr>
              <a:t>līdz</a:t>
            </a:r>
            <a:r>
              <a:rPr lang="en-US" sz="1600">
                <a:solidFill>
                  <a:srgbClr val="000000"/>
                </a:solidFill>
                <a:cs typeface="Times New Roman"/>
              </a:rPr>
              <a:t> </a:t>
            </a:r>
            <a:r>
              <a:rPr lang="en-US" sz="1600" err="1">
                <a:solidFill>
                  <a:srgbClr val="000000"/>
                </a:solidFill>
                <a:cs typeface="Times New Roman"/>
              </a:rPr>
              <a:t>iepriekšējās</a:t>
            </a:r>
            <a:r>
              <a:rPr lang="en-US" sz="1600">
                <a:solidFill>
                  <a:srgbClr val="000000"/>
                </a:solidFill>
                <a:cs typeface="Times New Roman"/>
              </a:rPr>
              <a:t> </a:t>
            </a:r>
            <a:r>
              <a:rPr lang="en-US" sz="1600" err="1">
                <a:solidFill>
                  <a:srgbClr val="000000"/>
                </a:solidFill>
                <a:cs typeface="Times New Roman"/>
              </a:rPr>
              <a:t>dienas</a:t>
            </a:r>
            <a:r>
              <a:rPr lang="en-US" sz="1600">
                <a:solidFill>
                  <a:srgbClr val="000000"/>
                </a:solidFill>
                <a:cs typeface="Times New Roman"/>
              </a:rPr>
              <a:t> 23.59 </a:t>
            </a:r>
            <a:r>
              <a:rPr lang="en-US" sz="1600" err="1">
                <a:solidFill>
                  <a:srgbClr val="000000"/>
                </a:solidFill>
                <a:cs typeface="Times New Roman"/>
              </a:rPr>
              <a:t>izglītības</a:t>
            </a:r>
            <a:r>
              <a:rPr lang="en-US" sz="1600">
                <a:solidFill>
                  <a:srgbClr val="000000"/>
                </a:solidFill>
                <a:cs typeface="Times New Roman"/>
              </a:rPr>
              <a:t> </a:t>
            </a:r>
            <a:r>
              <a:rPr lang="en-US" sz="1600" err="1">
                <a:solidFill>
                  <a:srgbClr val="000000"/>
                </a:solidFill>
                <a:cs typeface="Times New Roman"/>
              </a:rPr>
              <a:t>iestādes</a:t>
            </a:r>
            <a:r>
              <a:rPr lang="en-US" sz="1600">
                <a:solidFill>
                  <a:srgbClr val="000000"/>
                </a:solidFill>
                <a:cs typeface="Times New Roman"/>
              </a:rPr>
              <a:t> </a:t>
            </a:r>
            <a:r>
              <a:rPr lang="en-US" sz="1600" err="1">
                <a:solidFill>
                  <a:srgbClr val="000000"/>
                </a:solidFill>
                <a:cs typeface="Times New Roman"/>
              </a:rPr>
              <a:t>atbildīgā</a:t>
            </a:r>
            <a:r>
              <a:rPr lang="en-US" sz="1600">
                <a:solidFill>
                  <a:srgbClr val="000000"/>
                </a:solidFill>
                <a:cs typeface="Times New Roman"/>
              </a:rPr>
              <a:t> persona </a:t>
            </a:r>
            <a:r>
              <a:rPr lang="en-US" sz="1600">
                <a:cs typeface="Times New Roman"/>
                <a:hlinkClick r:id="rId3"/>
              </a:rPr>
              <a:t>vps.gov.lv</a:t>
            </a:r>
            <a:r>
              <a:rPr lang="en-US" sz="1600">
                <a:solidFill>
                  <a:srgbClr val="000000"/>
                </a:solidFill>
                <a:cs typeface="Times New Roman"/>
              </a:rPr>
              <a:t> </a:t>
            </a:r>
            <a:r>
              <a:rPr lang="en-US" sz="1600" err="1">
                <a:solidFill>
                  <a:srgbClr val="000000"/>
                </a:solidFill>
                <a:cs typeface="Times New Roman"/>
              </a:rPr>
              <a:t>vidē</a:t>
            </a:r>
            <a:r>
              <a:rPr lang="en-US" sz="1600">
                <a:solidFill>
                  <a:srgbClr val="000000"/>
                </a:solidFill>
                <a:cs typeface="Times New Roman"/>
              </a:rPr>
              <a:t> </a:t>
            </a:r>
            <a:r>
              <a:rPr lang="en-US" sz="1600" err="1">
                <a:solidFill>
                  <a:srgbClr val="000000"/>
                </a:solidFill>
                <a:cs typeface="Times New Roman"/>
              </a:rPr>
              <a:t>reģistrē</a:t>
            </a:r>
            <a:r>
              <a:rPr lang="en-US" sz="1600">
                <a:solidFill>
                  <a:srgbClr val="000000"/>
                </a:solidFill>
                <a:cs typeface="Times New Roman"/>
              </a:rPr>
              <a:t> </a:t>
            </a:r>
            <a:r>
              <a:rPr lang="en-US" sz="1600" err="1">
                <a:solidFill>
                  <a:srgbClr val="000000"/>
                </a:solidFill>
                <a:cs typeface="Times New Roman"/>
              </a:rPr>
              <a:t>vismaz</a:t>
            </a:r>
            <a:r>
              <a:rPr lang="en-US" sz="1600">
                <a:solidFill>
                  <a:srgbClr val="000000"/>
                </a:solidFill>
                <a:cs typeface="Times New Roman"/>
              </a:rPr>
              <a:t> </a:t>
            </a:r>
            <a:r>
              <a:rPr lang="en-US" sz="1600" err="1">
                <a:solidFill>
                  <a:srgbClr val="000000"/>
                </a:solidFill>
                <a:cs typeface="Times New Roman"/>
              </a:rPr>
              <a:t>vienu</a:t>
            </a:r>
            <a:r>
              <a:rPr lang="en-US" sz="1600">
                <a:solidFill>
                  <a:srgbClr val="000000"/>
                </a:solidFill>
                <a:cs typeface="Times New Roman"/>
              </a:rPr>
              <a:t> </a:t>
            </a:r>
            <a:r>
              <a:rPr lang="en-US" sz="1600" err="1">
                <a:solidFill>
                  <a:srgbClr val="000000"/>
                </a:solidFill>
                <a:cs typeface="Times New Roman"/>
              </a:rPr>
              <a:t>norises</a:t>
            </a:r>
            <a:r>
              <a:rPr lang="en-US" sz="1600">
                <a:solidFill>
                  <a:srgbClr val="000000"/>
                </a:solidFill>
                <a:cs typeface="Times New Roman"/>
              </a:rPr>
              <a:t> </a:t>
            </a:r>
            <a:r>
              <a:rPr lang="en-US" sz="1600" err="1">
                <a:solidFill>
                  <a:srgbClr val="000000"/>
                </a:solidFill>
                <a:cs typeface="Times New Roman"/>
              </a:rPr>
              <a:t>vadītāju</a:t>
            </a:r>
            <a:r>
              <a:rPr lang="en-US" sz="1600">
                <a:solidFill>
                  <a:srgbClr val="000000"/>
                </a:solidFill>
                <a:cs typeface="Times New Roman"/>
              </a:rPr>
              <a:t> </a:t>
            </a:r>
            <a:r>
              <a:rPr lang="en-US" sz="1600" err="1">
                <a:solidFill>
                  <a:srgbClr val="000000"/>
                </a:solidFill>
                <a:cs typeface="Times New Roman"/>
              </a:rPr>
              <a:t>katrai</a:t>
            </a:r>
            <a:r>
              <a:rPr lang="en-US" sz="1600">
                <a:solidFill>
                  <a:srgbClr val="000000"/>
                </a:solidFill>
                <a:cs typeface="Times New Roman"/>
              </a:rPr>
              <a:t> </a:t>
            </a:r>
            <a:r>
              <a:rPr lang="en-US" sz="1600" err="1">
                <a:solidFill>
                  <a:srgbClr val="000000"/>
                </a:solidFill>
                <a:cs typeface="Times New Roman"/>
              </a:rPr>
              <a:t>tiešsaistes</a:t>
            </a:r>
            <a:r>
              <a:rPr lang="en-US" sz="1600">
                <a:solidFill>
                  <a:srgbClr val="000000"/>
                </a:solidFill>
                <a:cs typeface="Times New Roman"/>
              </a:rPr>
              <a:t> </a:t>
            </a:r>
            <a:r>
              <a:rPr lang="en-US" sz="1600" err="1">
                <a:solidFill>
                  <a:srgbClr val="000000"/>
                </a:solidFill>
                <a:cs typeface="Times New Roman"/>
              </a:rPr>
              <a:t>norises</a:t>
            </a:r>
            <a:r>
              <a:rPr lang="en-US" sz="1600">
                <a:solidFill>
                  <a:srgbClr val="000000"/>
                </a:solidFill>
                <a:cs typeface="Times New Roman"/>
              </a:rPr>
              <a:t> </a:t>
            </a:r>
            <a:r>
              <a:rPr lang="en-US" sz="1600" err="1">
                <a:solidFill>
                  <a:srgbClr val="000000"/>
                </a:solidFill>
                <a:cs typeface="Times New Roman"/>
              </a:rPr>
              <a:t>telpai</a:t>
            </a:r>
            <a:r>
              <a:rPr lang="en-US" sz="1600">
                <a:solidFill>
                  <a:srgbClr val="000000"/>
                </a:solidFill>
                <a:cs typeface="Times New Roman"/>
              </a:rPr>
              <a:t>, </a:t>
            </a:r>
            <a:r>
              <a:rPr lang="en-US" sz="1600" err="1">
                <a:solidFill>
                  <a:srgbClr val="000000"/>
                </a:solidFill>
                <a:cs typeface="Times New Roman"/>
              </a:rPr>
              <a:t>sadala</a:t>
            </a:r>
            <a:r>
              <a:rPr lang="en-US" sz="1600">
                <a:solidFill>
                  <a:srgbClr val="000000"/>
                </a:solidFill>
                <a:cs typeface="Times New Roman"/>
              </a:rPr>
              <a:t> </a:t>
            </a:r>
            <a:r>
              <a:rPr lang="en-US" sz="1600" err="1">
                <a:solidFill>
                  <a:srgbClr val="000000"/>
                </a:solidFill>
                <a:cs typeface="Times New Roman"/>
              </a:rPr>
              <a:t>kārtotājus</a:t>
            </a:r>
            <a:r>
              <a:rPr lang="en-US" sz="1600">
                <a:solidFill>
                  <a:srgbClr val="000000"/>
                </a:solidFill>
                <a:cs typeface="Times New Roman"/>
              </a:rPr>
              <a:t> un </a:t>
            </a:r>
            <a:r>
              <a:rPr lang="en-US" sz="1600" err="1">
                <a:solidFill>
                  <a:srgbClr val="000000"/>
                </a:solidFill>
                <a:cs typeface="Times New Roman"/>
              </a:rPr>
              <a:t>norises</a:t>
            </a:r>
            <a:r>
              <a:rPr lang="en-US" sz="1600">
                <a:solidFill>
                  <a:srgbClr val="000000"/>
                </a:solidFill>
                <a:cs typeface="Times New Roman"/>
              </a:rPr>
              <a:t> </a:t>
            </a:r>
            <a:r>
              <a:rPr lang="en-US" sz="1600" err="1">
                <a:solidFill>
                  <a:srgbClr val="000000"/>
                </a:solidFill>
                <a:cs typeface="Times New Roman"/>
              </a:rPr>
              <a:t>vadītāju</a:t>
            </a:r>
            <a:r>
              <a:rPr lang="en-US" sz="1600">
                <a:solidFill>
                  <a:srgbClr val="000000"/>
                </a:solidFill>
                <a:cs typeface="Times New Roman"/>
              </a:rPr>
              <a:t> pa </a:t>
            </a:r>
            <a:r>
              <a:rPr lang="en-US" sz="1600" err="1">
                <a:solidFill>
                  <a:srgbClr val="000000"/>
                </a:solidFill>
                <a:cs typeface="Times New Roman"/>
              </a:rPr>
              <a:t>telpām</a:t>
            </a:r>
            <a:r>
              <a:rPr lang="en-US" sz="1600">
                <a:solidFill>
                  <a:srgbClr val="000000"/>
                </a:solidFill>
                <a:cs typeface="Times New Roman"/>
              </a:rPr>
              <a:t> (</a:t>
            </a:r>
            <a:r>
              <a:rPr lang="en-US" sz="1600">
                <a:cs typeface="Times New Roman"/>
                <a:hlinkClick r:id="rId4"/>
              </a:rPr>
              <a:t>pamācības</a:t>
            </a:r>
            <a:r>
              <a:rPr lang="en-US" sz="1600">
                <a:solidFill>
                  <a:srgbClr val="000000"/>
                </a:solidFill>
                <a:cs typeface="Times New Roman"/>
              </a:rPr>
              <a:t>);</a:t>
            </a:r>
            <a:endParaRPr lang="en-US" sz="1600"/>
          </a:p>
          <a:p>
            <a:pPr marL="285750" indent="-285750">
              <a:buChar char="•"/>
            </a:pPr>
            <a:r>
              <a:rPr lang="en-US" sz="1600" err="1">
                <a:solidFill>
                  <a:schemeClr val="accent6">
                    <a:lumMod val="10000"/>
                  </a:schemeClr>
                </a:solidFill>
                <a:cs typeface="Times New Roman"/>
              </a:rPr>
              <a:t>Valsts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pārbaudes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darba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rītā</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izglītības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iestādes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Valsts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pārbaudījumu</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informācijas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sistēmas</a:t>
            </a:r>
            <a:r>
              <a:rPr lang="en-US" sz="1600">
                <a:solidFill>
                  <a:schemeClr val="accent6">
                    <a:lumMod val="10000"/>
                  </a:schemeClr>
                </a:solidFill>
                <a:cs typeface="Times New Roman"/>
              </a:rPr>
              <a:t> vps.gov.lv </a:t>
            </a:r>
            <a:r>
              <a:rPr lang="en-US" sz="1600" err="1">
                <a:solidFill>
                  <a:schemeClr val="accent6">
                    <a:lumMod val="10000"/>
                  </a:schemeClr>
                </a:solidFill>
                <a:cs typeface="Times New Roman"/>
              </a:rPr>
              <a:t>lietotājs</a:t>
            </a:r>
            <a:r>
              <a:rPr lang="en-US" sz="1600" b="1">
                <a:cs typeface="Times New Roman"/>
              </a:rPr>
              <a:t> </a:t>
            </a:r>
            <a:r>
              <a:rPr lang="en-US" sz="1600">
                <a:cs typeface="Times New Roman"/>
                <a:hlinkClick r:id="rId3"/>
              </a:rPr>
              <a:t>vps.gov.lv</a:t>
            </a:r>
            <a:r>
              <a:rPr lang="en-US" sz="1600">
                <a:cs typeface="Times New Roman"/>
              </a:rPr>
              <a:t> </a:t>
            </a:r>
            <a:r>
              <a:rPr lang="en-US" sz="1600" err="1">
                <a:solidFill>
                  <a:schemeClr val="accent6">
                    <a:lumMod val="10000"/>
                  </a:schemeClr>
                </a:solidFill>
                <a:cs typeface="Times New Roman"/>
              </a:rPr>
              <a:t>sadaļā</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Organizēšana</a:t>
            </a:r>
            <a:r>
              <a:rPr lang="en-US" sz="1600">
                <a:solidFill>
                  <a:schemeClr val="accent6">
                    <a:lumMod val="10000"/>
                  </a:schemeClr>
                </a:solidFill>
                <a:cs typeface="Times New Roman"/>
              </a:rPr>
              <a:t>” &gt; “</a:t>
            </a:r>
            <a:r>
              <a:rPr lang="en-US" sz="1600" err="1">
                <a:solidFill>
                  <a:schemeClr val="accent6">
                    <a:lumMod val="10000"/>
                  </a:schemeClr>
                </a:solidFill>
                <a:cs typeface="Times New Roman"/>
              </a:rPr>
              <a:t>Pārbaudījumu</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norises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darba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sadaļā</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Kārtotāji</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lejupielādē</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sarakstu</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poga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Drukāt</a:t>
            </a:r>
            <a:r>
              <a:rPr lang="en-US" sz="1600">
                <a:solidFill>
                  <a:schemeClr val="accent6">
                    <a:lumMod val="10000"/>
                  </a:schemeClr>
                </a:solidFill>
                <a:cs typeface="Times New Roman"/>
              </a:rPr>
              <a:t>”)  – </a:t>
            </a:r>
            <a:r>
              <a:rPr lang="en-US" sz="1600" err="1">
                <a:solidFill>
                  <a:schemeClr val="accent6">
                    <a:lumMod val="10000"/>
                  </a:schemeClr>
                </a:solidFill>
                <a:cs typeface="Times New Roman"/>
              </a:rPr>
              <a:t>vārdu</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uzvārdu</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kārtotāja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kodu</a:t>
            </a:r>
            <a:r>
              <a:rPr lang="en-US" sz="1600">
                <a:solidFill>
                  <a:schemeClr val="accent6">
                    <a:lumMod val="10000"/>
                  </a:schemeClr>
                </a:solidFill>
                <a:cs typeface="Times New Roman"/>
              </a:rPr>
              <a:t> un </a:t>
            </a:r>
            <a:r>
              <a:rPr lang="en-US" sz="1600" err="1">
                <a:solidFill>
                  <a:schemeClr val="accent6">
                    <a:lumMod val="10000"/>
                  </a:schemeClr>
                </a:solidFill>
                <a:cs typeface="Times New Roman"/>
              </a:rPr>
              <a:t>autentifikācijas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kodu</a:t>
            </a:r>
            <a:r>
              <a:rPr lang="en-US" sz="1600">
                <a:solidFill>
                  <a:schemeClr val="accent6">
                    <a:lumMod val="10000"/>
                  </a:schemeClr>
                </a:solidFill>
                <a:cs typeface="Times New Roman"/>
              </a:rPr>
              <a:t>;</a:t>
            </a:r>
            <a:endParaRPr lang="en-US" sz="1600">
              <a:solidFill>
                <a:schemeClr val="accent6">
                  <a:lumMod val="10000"/>
                </a:schemeClr>
              </a:solidFill>
            </a:endParaRPr>
          </a:p>
          <a:p>
            <a:pPr marL="285750" indent="-285750">
              <a:buChar char="•"/>
            </a:pPr>
            <a:r>
              <a:rPr lang="en-US" sz="1600" err="1">
                <a:solidFill>
                  <a:schemeClr val="accent6">
                    <a:lumMod val="10000"/>
                  </a:schemeClr>
                </a:solidFill>
                <a:cs typeface="Times New Roman"/>
              </a:rPr>
              <a:t>kodus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izdrukā</a:t>
            </a:r>
            <a:r>
              <a:rPr lang="en-US" sz="1600">
                <a:solidFill>
                  <a:schemeClr val="accent6">
                    <a:lumMod val="10000"/>
                  </a:schemeClr>
                </a:solidFill>
                <a:cs typeface="Times New Roman"/>
              </a:rPr>
              <a:t> un </a:t>
            </a:r>
            <a:r>
              <a:rPr lang="en-US" sz="1600" err="1">
                <a:solidFill>
                  <a:schemeClr val="accent6">
                    <a:lumMod val="10000"/>
                  </a:schemeClr>
                </a:solidFill>
                <a:cs typeface="Times New Roman"/>
              </a:rPr>
              <a:t>sagriež</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tā</a:t>
            </a:r>
            <a:r>
              <a:rPr lang="en-US" sz="1600">
                <a:solidFill>
                  <a:schemeClr val="accent6">
                    <a:lumMod val="10000"/>
                  </a:schemeClr>
                </a:solidFill>
                <a:cs typeface="Times New Roman"/>
              </a:rPr>
              <a:t>, lai </a:t>
            </a:r>
            <a:r>
              <a:rPr lang="en-US" sz="1600" err="1">
                <a:solidFill>
                  <a:schemeClr val="accent6">
                    <a:lumMod val="10000"/>
                  </a:schemeClr>
                </a:solidFill>
                <a:cs typeface="Times New Roman"/>
              </a:rPr>
              <a:t>katram</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skolēnam</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atsevišķi</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varētu</a:t>
            </a:r>
            <a:r>
              <a:rPr lang="en-US" sz="1600">
                <a:solidFill>
                  <a:schemeClr val="accent6">
                    <a:lumMod val="10000"/>
                  </a:schemeClr>
                </a:solidFill>
                <a:cs typeface="Times New Roman"/>
              </a:rPr>
              <a:t> </a:t>
            </a:r>
            <a:br>
              <a:rPr lang="en-US" sz="1600">
                <a:solidFill>
                  <a:schemeClr val="accent6">
                    <a:lumMod val="10000"/>
                  </a:schemeClr>
                </a:solidFill>
                <a:cs typeface="Times New Roman"/>
              </a:rPr>
            </a:br>
            <a:r>
              <a:rPr lang="en-US" sz="1600" err="1">
                <a:solidFill>
                  <a:schemeClr val="accent6">
                    <a:lumMod val="10000"/>
                  </a:schemeClr>
                </a:solidFill>
                <a:cs typeface="Times New Roman"/>
              </a:rPr>
              <a:t>izsniegt</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nepieciešamo</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informāciju</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autentifikācijai</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Informāciju</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nodod</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valsts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pārbaudes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darba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vadītājam</a:t>
            </a:r>
            <a:r>
              <a:rPr lang="en-US" sz="1600">
                <a:solidFill>
                  <a:schemeClr val="accent6">
                    <a:lumMod val="10000"/>
                  </a:schemeClr>
                </a:solidFill>
                <a:cs typeface="Times New Roman"/>
              </a:rPr>
              <a:t>;</a:t>
            </a:r>
            <a:endParaRPr lang="en-US" sz="1600">
              <a:solidFill>
                <a:schemeClr val="accent6">
                  <a:lumMod val="10000"/>
                </a:schemeClr>
              </a:solidFill>
            </a:endParaRPr>
          </a:p>
          <a:p>
            <a:pPr marL="285750" indent="-285750">
              <a:buChar char="•"/>
            </a:pPr>
            <a:r>
              <a:rPr lang="en-US" sz="1600" err="1">
                <a:solidFill>
                  <a:schemeClr val="accent6">
                    <a:lumMod val="10000"/>
                  </a:schemeClr>
                </a:solidFill>
                <a:cs typeface="Times New Roman"/>
              </a:rPr>
              <a:t>valsts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pārbaudes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darba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norises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vadītājs</a:t>
            </a:r>
            <a:r>
              <a:rPr lang="en-US" sz="1600">
                <a:cs typeface="Times New Roman"/>
              </a:rPr>
              <a:t> </a:t>
            </a:r>
            <a:r>
              <a:rPr lang="en-US" sz="1600">
                <a:cs typeface="Times New Roman"/>
                <a:hlinkClick r:id="rId3"/>
              </a:rPr>
              <a:t>vps.gov.lv</a:t>
            </a:r>
            <a:r>
              <a:rPr lang="en-US" sz="1600">
                <a:cs typeface="Times New Roman"/>
              </a:rPr>
              <a:t> </a:t>
            </a:r>
            <a:r>
              <a:rPr lang="en-US" sz="1600" err="1">
                <a:solidFill>
                  <a:schemeClr val="accent6">
                    <a:lumMod val="10000"/>
                  </a:schemeClr>
                </a:solidFill>
                <a:cs typeface="Times New Roman"/>
              </a:rPr>
              <a:t>sadaļā</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Kontrole</a:t>
            </a:r>
            <a:r>
              <a:rPr lang="en-US" sz="1600">
                <a:solidFill>
                  <a:schemeClr val="accent6">
                    <a:lumMod val="10000"/>
                  </a:schemeClr>
                </a:solidFill>
                <a:cs typeface="Times New Roman"/>
              </a:rPr>
              <a:t>" &gt; "</a:t>
            </a:r>
            <a:r>
              <a:rPr lang="en-US" sz="1600" err="1">
                <a:solidFill>
                  <a:schemeClr val="accent6">
                    <a:lumMod val="10000"/>
                  </a:schemeClr>
                </a:solidFill>
                <a:cs typeface="Times New Roman"/>
              </a:rPr>
              <a:t>Aktīvās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norises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izgūst</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darba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uzsākšanas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paroli</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šo</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paroli</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nedrīkst</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izpaust</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Norises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vadītājam</a:t>
            </a:r>
            <a:r>
              <a:rPr lang="en-US" sz="1600">
                <a:solidFill>
                  <a:schemeClr val="accent6">
                    <a:lumMod val="10000"/>
                  </a:schemeClr>
                </a:solidFill>
                <a:cs typeface="Times New Roman"/>
              </a:rPr>
              <a:t> parole </a:t>
            </a:r>
            <a:r>
              <a:rPr lang="en-US" sz="1600" err="1">
                <a:solidFill>
                  <a:schemeClr val="accent6">
                    <a:lumMod val="10000"/>
                  </a:schemeClr>
                </a:solidFill>
                <a:cs typeface="Times New Roman"/>
              </a:rPr>
              <a:t>jāievada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katrā</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datorā</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pirms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darba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uzsākšanas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kā</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arī</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pirms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darba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atsākšanas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pēc</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pārtraukuma</a:t>
            </a:r>
            <a:r>
              <a:rPr lang="en-US" sz="1600">
                <a:solidFill>
                  <a:schemeClr val="accent6">
                    <a:lumMod val="10000"/>
                  </a:schemeClr>
                </a:solidFill>
                <a:cs typeface="Times New Roman"/>
              </a:rPr>
              <a:t>.</a:t>
            </a:r>
            <a:endParaRPr lang="en-US" sz="1600">
              <a:solidFill>
                <a:schemeClr val="accent6">
                  <a:lumMod val="10000"/>
                </a:schemeClr>
              </a:solidFill>
            </a:endParaRPr>
          </a:p>
          <a:p>
            <a:pPr marL="285750" indent="-285750">
              <a:buChar char="•"/>
            </a:pPr>
            <a:r>
              <a:rPr lang="en-US" sz="1600" err="1">
                <a:solidFill>
                  <a:schemeClr val="accent6">
                    <a:lumMod val="10000"/>
                  </a:schemeClr>
                </a:solidFill>
                <a:cs typeface="Times New Roman"/>
              </a:rPr>
              <a:t>tiešsaistes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valsts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pārbaudes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darbus</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skolēni</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veic</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tīmekļa</a:t>
            </a:r>
            <a:r>
              <a:rPr lang="en-US" sz="1600">
                <a:solidFill>
                  <a:schemeClr val="accent6">
                    <a:lumMod val="10000"/>
                  </a:schemeClr>
                </a:solidFill>
                <a:cs typeface="Times New Roman"/>
              </a:rPr>
              <a:t> </a:t>
            </a:r>
            <a:r>
              <a:rPr lang="en-US" sz="1600" err="1">
                <a:solidFill>
                  <a:schemeClr val="accent6">
                    <a:lumMod val="10000"/>
                  </a:schemeClr>
                </a:solidFill>
                <a:cs typeface="Times New Roman"/>
              </a:rPr>
              <a:t>vietnē</a:t>
            </a:r>
            <a:r>
              <a:rPr lang="en-US" sz="1600">
                <a:solidFill>
                  <a:srgbClr val="000000"/>
                </a:solidFill>
                <a:cs typeface="Times New Roman"/>
              </a:rPr>
              <a:t> </a:t>
            </a:r>
            <a:r>
              <a:rPr lang="en-US" sz="1600" i="1">
                <a:cs typeface="Times New Roman"/>
                <a:hlinkClick r:id="rId5"/>
              </a:rPr>
              <a:t>https://eksameni.gov.lv</a:t>
            </a:r>
            <a:r>
              <a:rPr lang="en-US" sz="1600" i="1">
                <a:solidFill>
                  <a:srgbClr val="000000"/>
                </a:solidFill>
                <a:cs typeface="Times New Roman"/>
              </a:rPr>
              <a:t>.</a:t>
            </a:r>
            <a:endParaRPr lang="en-US" sz="1600"/>
          </a:p>
          <a:p>
            <a:endParaRPr lang="en-US">
              <a:cs typeface="Times New Roman"/>
            </a:endParaRP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23</a:t>
            </a:fld>
            <a:endParaRPr/>
          </a:p>
        </p:txBody>
      </p:sp>
    </p:spTree>
    <p:extLst>
      <p:ext uri="{BB962C8B-B14F-4D97-AF65-F5344CB8AC3E}">
        <p14:creationId xmlns:p14="http://schemas.microsoft.com/office/powerpoint/2010/main" val="1204509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168553" y="313576"/>
            <a:ext cx="9991251" cy="1142815"/>
          </a:xfrm>
          <a:prstGeom prst="rect">
            <a:avLst/>
          </a:prstGeom>
          <a:noFill/>
          <a:ln>
            <a:noFill/>
          </a:ln>
        </p:spPr>
        <p:txBody>
          <a:bodyPr spcFirstLastPara="1" wrap="square" lIns="0" tIns="45700" rIns="91425" bIns="45700" anchor="ctr" anchorCtr="0">
            <a:noAutofit/>
          </a:bodyPr>
          <a:lstStyle/>
          <a:p>
            <a:pPr algn="ctr"/>
            <a:r>
              <a:rPr lang="lv-LV" sz="2000">
                <a:solidFill>
                  <a:srgbClr val="67478B"/>
                </a:solidFill>
              </a:rPr>
              <a:t>Atgādinājumi veiksmīgai centralizēto eksāmenu norisei</a:t>
            </a:r>
            <a:endParaRPr lang="en-US" sz="2000" b="0"/>
          </a:p>
          <a:p>
            <a:pPr algn="ctr"/>
            <a:endParaRPr lang="lv-LV" sz="2000" u="sng">
              <a:latin typeface="Verdana" panose="020B0604030504040204" pitchFamily="34" charset="0"/>
            </a:endParaRPr>
          </a:p>
        </p:txBody>
      </p:sp>
      <p:sp>
        <p:nvSpPr>
          <p:cNvPr id="193" name="Google Shape;193;p9"/>
          <p:cNvSpPr txBox="1">
            <a:spLocks noGrp="1"/>
          </p:cNvSpPr>
          <p:nvPr>
            <p:ph type="body" idx="1"/>
          </p:nvPr>
        </p:nvSpPr>
        <p:spPr>
          <a:xfrm>
            <a:off x="768881" y="1671691"/>
            <a:ext cx="10806777" cy="4623049"/>
          </a:xfrm>
          <a:prstGeom prst="rect">
            <a:avLst/>
          </a:prstGeom>
          <a:noFill/>
          <a:ln>
            <a:noFill/>
          </a:ln>
        </p:spPr>
        <p:txBody>
          <a:bodyPr spcFirstLastPara="1" wrap="square" lIns="0" tIns="45700" rIns="91425" bIns="45700" anchor="t" anchorCtr="0">
            <a:noAutofit/>
          </a:bodyPr>
          <a:lstStyle/>
          <a:p>
            <a:pPr marL="375920" indent="-285750" algn="just">
              <a:buFont typeface="Courier New"/>
              <a:buChar char="o"/>
            </a:pPr>
            <a:r>
              <a:rPr lang="lv-LV" sz="1400">
                <a:cs typeface="Times New Roman"/>
              </a:rPr>
              <a:t>mutvārdu daļas runāšanas prasmes vērtējuma protokolā jāieraksta </a:t>
            </a:r>
            <a:r>
              <a:rPr lang="lv-LV" sz="1400" b="1">
                <a:cs typeface="Times New Roman"/>
              </a:rPr>
              <a:t>pilns (12 cipari) katra skolēna kods</a:t>
            </a:r>
            <a:r>
              <a:rPr lang="lv-LV" sz="1400">
                <a:cs typeface="Times New Roman"/>
              </a:rPr>
              <a:t>, vērtējumu VPS var ievadīt eksāmena laikā vai tūlīt pēc mutvārdu daļas norises;</a:t>
            </a:r>
            <a:endParaRPr lang="en-US"/>
          </a:p>
          <a:p>
            <a:pPr marL="375920" indent="-285750" algn="just">
              <a:buFont typeface="Courier New"/>
              <a:buChar char="o"/>
            </a:pPr>
            <a:r>
              <a:rPr lang="lv-LV" sz="1400">
                <a:cs typeface="Times New Roman"/>
              </a:rPr>
              <a:t>pirms mutvārdu daļas pārbaudiet, vai varat veikt kvalitatīvu ierakstu;</a:t>
            </a:r>
          </a:p>
          <a:p>
            <a:pPr marL="375920" indent="-285750" algn="just">
              <a:buFont typeface="Courier New"/>
              <a:buChar char="o"/>
            </a:pPr>
            <a:r>
              <a:rPr lang="lv-LV" sz="1400"/>
              <a:t>pārbaudes darba vadītājam pirms darbu ievietošanas aploksnēs un aizlīmēšanas jāpārliecinās, ka uz visiem darbiem ir uzrakstīti skolēnu kodi, ka tie ir skaidri salasāmi un </a:t>
            </a:r>
            <a:r>
              <a:rPr lang="lv-LV" sz="1400" b="1"/>
              <a:t>atbilst konkrētajam izglītojamajam, kurš kārtoja pārbaudes darbu</a:t>
            </a:r>
            <a:r>
              <a:rPr lang="lv-LV" sz="1400"/>
              <a:t>;</a:t>
            </a:r>
          </a:p>
          <a:p>
            <a:pPr marL="375920" indent="-285750" algn="just">
              <a:buFont typeface="Courier New"/>
              <a:buChar char="o"/>
            </a:pPr>
            <a:r>
              <a:rPr lang="lv-LV" sz="1400"/>
              <a:t>aktu par izglītojamā </a:t>
            </a:r>
            <a:r>
              <a:rPr lang="lv-LV" sz="1400" b="1"/>
              <a:t>nepiedalīšanos</a:t>
            </a:r>
            <a:r>
              <a:rPr lang="lv-LV" sz="1400"/>
              <a:t> </a:t>
            </a:r>
            <a:r>
              <a:rPr lang="lv-LV" sz="1400" b="1"/>
              <a:t>kādā no </a:t>
            </a:r>
            <a:r>
              <a:rPr lang="lv-LV" sz="1400"/>
              <a:t>pārbaudes darba</a:t>
            </a:r>
            <a:r>
              <a:rPr lang="lv-LV" sz="1400" b="1"/>
              <a:t> daļām</a:t>
            </a:r>
            <a:r>
              <a:rPr lang="lv-LV" sz="1400"/>
              <a:t> jāpievieno aizpildītajiem darbiem (ja izglītojamais nepiedalās visā darbā, akti nav jāpievieno);</a:t>
            </a:r>
          </a:p>
          <a:p>
            <a:pPr marL="375920" indent="-285750" algn="just">
              <a:buFont typeface="Courier New"/>
              <a:buChar char="o"/>
            </a:pPr>
            <a:r>
              <a:rPr lang="lv-LV" sz="1400"/>
              <a:t>valsts pārbaudes darba rakstu daļas norises laikā darba vadītājs VPS reģistrē izglītojamo dalība valsts pārbaudījumā, tiešsaistes darbu laikā reģistrācija notiek automātiski, mutvārdu daļā reģistrāciju veic mutvārdu daļas vērtētājs;</a:t>
            </a:r>
            <a:endParaRPr lang="lv-LV" sz="1400">
              <a:cs typeface="Arial"/>
            </a:endParaRPr>
          </a:p>
          <a:p>
            <a:pPr marL="375920" indent="-285750" algn="just">
              <a:buFont typeface="Courier New"/>
              <a:buChar char="o"/>
            </a:pPr>
            <a:r>
              <a:rPr lang="lv-LV" sz="1400">
                <a:latin typeface="Arial"/>
                <a:ea typeface="Arial"/>
                <a:cs typeface="Arial"/>
              </a:rPr>
              <a:t>izglītības iestādes VPS lietotājs</a:t>
            </a:r>
            <a:r>
              <a:rPr lang="lv-LV" sz="1400" b="1">
                <a:latin typeface="Arial"/>
                <a:ea typeface="Arial"/>
                <a:cs typeface="Arial"/>
              </a:rPr>
              <a:t> </a:t>
            </a:r>
            <a:r>
              <a:rPr lang="lv-LV" sz="1400">
                <a:latin typeface="Arial"/>
                <a:ea typeface="Arial"/>
                <a:cs typeface="Arial"/>
              </a:rPr>
              <a:t>izdrukā no vps.gov.lv skolēnu dalības sarakstu, parakstās un pievieno aploksnēm ar pārbaudes darba </a:t>
            </a:r>
            <a:r>
              <a:rPr lang="lv-LV" sz="1400" err="1">
                <a:latin typeface="Arial"/>
                <a:ea typeface="Arial"/>
                <a:cs typeface="Arial"/>
              </a:rPr>
              <a:t>darba</a:t>
            </a:r>
            <a:r>
              <a:rPr lang="lv-LV" sz="1400">
                <a:latin typeface="Arial"/>
                <a:ea typeface="Arial"/>
                <a:cs typeface="Arial"/>
              </a:rPr>
              <a:t> lapām;</a:t>
            </a:r>
            <a:endParaRPr lang="lv-LV"/>
          </a:p>
          <a:p>
            <a:pPr marL="375920" indent="-285750" algn="just">
              <a:buFont typeface="Courier New"/>
              <a:buChar char="o"/>
            </a:pPr>
            <a:r>
              <a:rPr lang="lv-LV" sz="1400"/>
              <a:t>izglītojamo </a:t>
            </a:r>
            <a:r>
              <a:rPr lang="lv-LV" sz="1400" b="1" err="1"/>
              <a:t>papildtermiņa</a:t>
            </a:r>
            <a:r>
              <a:rPr lang="lv-LV" sz="1400"/>
              <a:t> eksāmenam jāreģistrē VPS ne vēlāk kā </a:t>
            </a:r>
            <a:r>
              <a:rPr lang="lv-LV" sz="1400" b="1"/>
              <a:t>nākamajā darbdienā</a:t>
            </a:r>
            <a:r>
              <a:rPr lang="lv-LV" sz="1400"/>
              <a:t> pēc attiecīgā pārbaudes darba  norises beigām.</a:t>
            </a:r>
            <a:endParaRPr lang="lv-LV" sz="105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24</a:t>
            </a:fld>
            <a:endParaRPr/>
          </a:p>
        </p:txBody>
      </p:sp>
    </p:spTree>
    <p:extLst>
      <p:ext uri="{BB962C8B-B14F-4D97-AF65-F5344CB8AC3E}">
        <p14:creationId xmlns:p14="http://schemas.microsoft.com/office/powerpoint/2010/main" val="410703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762464" y="145488"/>
            <a:ext cx="9150810" cy="1142815"/>
          </a:xfrm>
          <a:prstGeom prst="rect">
            <a:avLst/>
          </a:prstGeom>
          <a:noFill/>
          <a:ln>
            <a:noFill/>
          </a:ln>
        </p:spPr>
        <p:txBody>
          <a:bodyPr spcFirstLastPara="1" wrap="square" lIns="0" tIns="45700" rIns="91425" bIns="45700" anchor="ctr" anchorCtr="0">
            <a:noAutofit/>
          </a:bodyPr>
          <a:lstStyle/>
          <a:p>
            <a:pPr algn="ctr"/>
            <a:r>
              <a:rPr lang="lv-LV" altLang="lv-LV" sz="2800"/>
              <a:t>Darbu nogādāšana uz VIAA</a:t>
            </a:r>
            <a:endParaRPr lang="en-US" altLang="lv-LV" sz="28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25</a:t>
            </a:fld>
            <a:endParaRPr/>
          </a:p>
        </p:txBody>
      </p:sp>
      <p:sp>
        <p:nvSpPr>
          <p:cNvPr id="2" name="Rectangle 1"/>
          <p:cNvSpPr/>
          <p:nvPr/>
        </p:nvSpPr>
        <p:spPr>
          <a:xfrm>
            <a:off x="553664" y="888193"/>
            <a:ext cx="10188020" cy="707886"/>
          </a:xfrm>
          <a:prstGeom prst="rect">
            <a:avLst/>
          </a:prstGeom>
        </p:spPr>
        <p:txBody>
          <a:bodyPr wrap="square" lIns="91440" tIns="45720" rIns="91440" bIns="45720" anchor="t">
            <a:spAutoFit/>
          </a:bodyPr>
          <a:lstStyle/>
          <a:p>
            <a:pPr algn="just" fontAlgn="base"/>
            <a:endParaRPr lang="lv-LV" sz="2000">
              <a:solidFill>
                <a:srgbClr val="664790"/>
              </a:solidFill>
              <a:latin typeface="Verdana"/>
              <a:ea typeface="Verdana"/>
            </a:endParaRPr>
          </a:p>
          <a:p>
            <a:pPr algn="just" fontAlgn="base"/>
            <a:r>
              <a:rPr lang="lv-LV" sz="2000">
                <a:solidFill>
                  <a:srgbClr val="664790"/>
                </a:solidFill>
                <a:latin typeface="Verdana"/>
                <a:ea typeface="Verdana"/>
              </a:rPr>
              <a:t>Latvijas pasta </a:t>
            </a:r>
            <a:r>
              <a:rPr lang="lv-LV" sz="2000" err="1">
                <a:solidFill>
                  <a:srgbClr val="664790"/>
                </a:solidFill>
                <a:latin typeface="Verdana"/>
                <a:ea typeface="Verdana"/>
              </a:rPr>
              <a:t>pakomāti</a:t>
            </a:r>
            <a:endParaRPr lang="lv-LV" sz="2000">
              <a:solidFill>
                <a:srgbClr val="664790"/>
              </a:solidFill>
              <a:latin typeface="Verdana"/>
              <a:ea typeface="Verdana"/>
            </a:endParaRPr>
          </a:p>
        </p:txBody>
      </p:sp>
      <p:sp>
        <p:nvSpPr>
          <p:cNvPr id="4" name="Rectangle 3"/>
          <p:cNvSpPr/>
          <p:nvPr/>
        </p:nvSpPr>
        <p:spPr>
          <a:xfrm>
            <a:off x="881743" y="1914331"/>
            <a:ext cx="11436219" cy="3908762"/>
          </a:xfrm>
          <a:prstGeom prst="rect">
            <a:avLst/>
          </a:prstGeom>
        </p:spPr>
        <p:txBody>
          <a:bodyPr wrap="square" lIns="91440" tIns="45720" rIns="91440" bIns="45720" anchor="t">
            <a:spAutoFit/>
          </a:bodyPr>
          <a:lstStyle/>
          <a:p>
            <a:r>
              <a:rPr lang="lv-LV" sz="1800"/>
              <a:t>Ja darbus </a:t>
            </a:r>
            <a:r>
              <a:rPr lang="lv-LV" sz="1800" err="1"/>
              <a:t>sūta</a:t>
            </a:r>
            <a:r>
              <a:rPr lang="lv-LV" sz="1800"/>
              <a:t>, izmantojot Latvijas pasta </a:t>
            </a:r>
            <a:r>
              <a:rPr lang="lv-LV" sz="1800" err="1"/>
              <a:t>pakomātu</a:t>
            </a:r>
            <a:r>
              <a:rPr lang="lv-LV" sz="1800"/>
              <a:t>, tad paku nogādā tuvākajā Latvijas pasta </a:t>
            </a:r>
            <a:r>
              <a:rPr lang="lv-LV" sz="1800" err="1"/>
              <a:t>pakomatā</a:t>
            </a:r>
            <a:r>
              <a:rPr lang="lv-LV" sz="1800"/>
              <a:t>. </a:t>
            </a:r>
          </a:p>
          <a:p>
            <a:endParaRPr lang="lv-LV" sz="1800"/>
          </a:p>
          <a:p>
            <a:r>
              <a:rPr lang="lv-LV" sz="1800" err="1"/>
              <a:t>Pakomāta</a:t>
            </a:r>
            <a:r>
              <a:rPr lang="lv-LV" sz="1800"/>
              <a:t> atgriešanas veidlapas iegūšanai</a:t>
            </a:r>
            <a:endParaRPr lang="lv-LV"/>
          </a:p>
          <a:p>
            <a:pPr marL="285750" indent="-285750">
              <a:buFont typeface="Wingdings" panose="05000000000000000000" pitchFamily="2" charset="2"/>
              <a:buChar char="v"/>
            </a:pPr>
            <a:r>
              <a:rPr lang="lv-LV" sz="1800"/>
              <a:t>uz e-pasta adresi </a:t>
            </a:r>
            <a:r>
              <a:rPr lang="lv-LV" sz="1800">
                <a:solidFill>
                  <a:srgbClr val="FF0000"/>
                </a:solidFill>
              </a:rPr>
              <a:t>cepastaveidlapa@viaa.gov.lv</a:t>
            </a:r>
            <a:r>
              <a:rPr lang="lv-LV" sz="1800"/>
              <a:t> </a:t>
            </a:r>
            <a:r>
              <a:rPr lang="lv-LV" sz="1800" err="1"/>
              <a:t>jānosūta</a:t>
            </a:r>
            <a:r>
              <a:rPr lang="lv-LV" sz="1800"/>
              <a:t> ziņa;</a:t>
            </a:r>
          </a:p>
          <a:p>
            <a:pPr marL="285750" indent="-285750">
              <a:buFont typeface="Wingdings" panose="05000000000000000000" pitchFamily="2" charset="2"/>
              <a:buChar char="v"/>
            </a:pPr>
            <a:r>
              <a:rPr lang="lv-LV" sz="1800"/>
              <a:t>vēstules </a:t>
            </a:r>
            <a:r>
              <a:rPr lang="lv-LV" sz="1800">
                <a:solidFill>
                  <a:srgbClr val="FF0000"/>
                </a:solidFill>
              </a:rPr>
              <a:t>tematā</a:t>
            </a:r>
            <a:r>
              <a:rPr lang="lv-LV" sz="1800"/>
              <a:t> jāieraksta CE un skolas kods bez atstarpes, piemēram,</a:t>
            </a:r>
          </a:p>
          <a:p>
            <a:r>
              <a:rPr lang="lv-LV" sz="1800"/>
              <a:t>				</a:t>
            </a:r>
            <a:r>
              <a:rPr lang="lv-LV" sz="3200">
                <a:solidFill>
                  <a:srgbClr val="FF0000"/>
                </a:solidFill>
              </a:rPr>
              <a:t>CE12345678,</a:t>
            </a:r>
            <a:endParaRPr lang="lv-LV" sz="1800">
              <a:solidFill>
                <a:srgbClr val="FF0000"/>
              </a:solidFill>
            </a:endParaRPr>
          </a:p>
          <a:p>
            <a:pPr marL="285750" indent="-285750">
              <a:buFont typeface="Wingdings"/>
              <a:buChar char="v"/>
            </a:pPr>
            <a:r>
              <a:rPr lang="lv-LV" sz="1800"/>
              <a:t>vēstules tekstā jāmin</a:t>
            </a:r>
          </a:p>
          <a:p>
            <a:r>
              <a:rPr lang="lv-LV" sz="1800"/>
              <a:t>	centralizētā eksāmena nosaukums, </a:t>
            </a:r>
          </a:p>
          <a:p>
            <a:r>
              <a:rPr lang="lv-LV" sz="1800"/>
              <a:t>	kā arī vēstules sūtītāja skolas nosaukums.</a:t>
            </a:r>
          </a:p>
          <a:p>
            <a:endParaRPr lang="lv-LV" sz="1800"/>
          </a:p>
          <a:p>
            <a:r>
              <a:rPr lang="lv-LV" sz="1800"/>
              <a:t>Pusstundas laikā saņemsiet atbildes ziņu, kuras pielikumā būs pievienota atgriešanas veidlapa.</a:t>
            </a:r>
          </a:p>
          <a:p>
            <a:endParaRPr lang="lv-LV" sz="1800"/>
          </a:p>
          <a:p>
            <a:r>
              <a:rPr lang="lv-LV" sz="1800"/>
              <a:t>12.-16.maijā eksāmenu darbiem būs klāt atgriešanas veidlapas.</a:t>
            </a:r>
          </a:p>
        </p:txBody>
      </p:sp>
    </p:spTree>
    <p:extLst>
      <p:ext uri="{BB962C8B-B14F-4D97-AF65-F5344CB8AC3E}">
        <p14:creationId xmlns:p14="http://schemas.microsoft.com/office/powerpoint/2010/main" val="117745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762464" y="145488"/>
            <a:ext cx="9150810" cy="874659"/>
          </a:xfrm>
          <a:prstGeom prst="rect">
            <a:avLst/>
          </a:prstGeom>
          <a:noFill/>
          <a:ln>
            <a:noFill/>
          </a:ln>
        </p:spPr>
        <p:txBody>
          <a:bodyPr spcFirstLastPara="1" wrap="square" lIns="0" tIns="45700" rIns="91425" bIns="45700" anchor="ctr" anchorCtr="0">
            <a:noAutofit/>
          </a:bodyPr>
          <a:lstStyle/>
          <a:p>
            <a:pPr algn="ctr"/>
            <a:r>
              <a:rPr lang="lv-LV" altLang="lv-LV" sz="2800"/>
              <a:t>Darbu nogādāšana uz VIAA</a:t>
            </a:r>
            <a:endParaRPr lang="en-US" altLang="lv-LV" sz="2800"/>
          </a:p>
        </p:txBody>
      </p:sp>
      <p:sp>
        <p:nvSpPr>
          <p:cNvPr id="193" name="Google Shape;193;p9"/>
          <p:cNvSpPr txBox="1">
            <a:spLocks noGrp="1"/>
          </p:cNvSpPr>
          <p:nvPr>
            <p:ph type="body" idx="1"/>
          </p:nvPr>
        </p:nvSpPr>
        <p:spPr>
          <a:xfrm>
            <a:off x="768881" y="1671691"/>
            <a:ext cx="10806777" cy="4623049"/>
          </a:xfrm>
          <a:prstGeom prst="rect">
            <a:avLst/>
          </a:prstGeom>
          <a:noFill/>
          <a:ln>
            <a:noFill/>
          </a:ln>
        </p:spPr>
        <p:txBody>
          <a:bodyPr spcFirstLastPara="1" wrap="square" lIns="0" tIns="45700" rIns="91425" bIns="45700" anchor="t" anchorCtr="0">
            <a:noAutofit/>
          </a:bodyPr>
          <a:lstStyle/>
          <a:p>
            <a:r>
              <a:rPr lang="lv-LV" sz="1600"/>
              <a:t> </a:t>
            </a: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26</a:t>
            </a:fld>
            <a:endParaRPr/>
          </a:p>
        </p:txBody>
      </p:sp>
      <p:sp>
        <p:nvSpPr>
          <p:cNvPr id="2" name="Rectangle 1"/>
          <p:cNvSpPr/>
          <p:nvPr/>
        </p:nvSpPr>
        <p:spPr>
          <a:xfrm>
            <a:off x="1125671" y="765650"/>
            <a:ext cx="10188020" cy="400110"/>
          </a:xfrm>
          <a:prstGeom prst="rect">
            <a:avLst/>
          </a:prstGeom>
        </p:spPr>
        <p:txBody>
          <a:bodyPr wrap="square" lIns="91440" tIns="45720" rIns="91440" bIns="45720" anchor="t">
            <a:spAutoFit/>
          </a:bodyPr>
          <a:lstStyle/>
          <a:p>
            <a:pPr algn="just" fontAlgn="base"/>
            <a:r>
              <a:rPr lang="lv-LV" sz="2000">
                <a:solidFill>
                  <a:srgbClr val="664790"/>
                </a:solidFill>
                <a:latin typeface="Verdana"/>
                <a:ea typeface="Verdana"/>
              </a:rPr>
              <a:t>Rīga</a:t>
            </a:r>
          </a:p>
        </p:txBody>
      </p:sp>
      <p:pic>
        <p:nvPicPr>
          <p:cNvPr id="6" name="Picture 5"/>
          <p:cNvPicPr>
            <a:picLocks noChangeAspect="1"/>
          </p:cNvPicPr>
          <p:nvPr/>
        </p:nvPicPr>
        <p:blipFill>
          <a:blip r:embed="rId3"/>
          <a:stretch>
            <a:fillRect/>
          </a:stretch>
        </p:blipFill>
        <p:spPr>
          <a:xfrm>
            <a:off x="55269" y="1291477"/>
            <a:ext cx="5761526" cy="2422087"/>
          </a:xfrm>
          <a:prstGeom prst="rect">
            <a:avLst/>
          </a:prstGeom>
        </p:spPr>
      </p:pic>
      <p:pic>
        <p:nvPicPr>
          <p:cNvPr id="9" name="Picture 8"/>
          <p:cNvPicPr>
            <a:picLocks noChangeAspect="1"/>
          </p:cNvPicPr>
          <p:nvPr/>
        </p:nvPicPr>
        <p:blipFill>
          <a:blip r:embed="rId4"/>
          <a:stretch>
            <a:fillRect/>
          </a:stretch>
        </p:blipFill>
        <p:spPr>
          <a:xfrm>
            <a:off x="5865131" y="1731405"/>
            <a:ext cx="5761526" cy="4853326"/>
          </a:xfrm>
          <a:prstGeom prst="rect">
            <a:avLst/>
          </a:prstGeom>
        </p:spPr>
      </p:pic>
    </p:spTree>
    <p:extLst>
      <p:ext uri="{BB962C8B-B14F-4D97-AF65-F5344CB8AC3E}">
        <p14:creationId xmlns:p14="http://schemas.microsoft.com/office/powerpoint/2010/main" val="85362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762464" y="145488"/>
            <a:ext cx="9150810" cy="874659"/>
          </a:xfrm>
          <a:prstGeom prst="rect">
            <a:avLst/>
          </a:prstGeom>
          <a:noFill/>
          <a:ln>
            <a:noFill/>
          </a:ln>
        </p:spPr>
        <p:txBody>
          <a:bodyPr spcFirstLastPara="1" wrap="square" lIns="0" tIns="45700" rIns="91425" bIns="45700" anchor="ctr" anchorCtr="0">
            <a:noAutofit/>
          </a:bodyPr>
          <a:lstStyle/>
          <a:p>
            <a:pPr algn="ctr"/>
            <a:r>
              <a:rPr lang="lv-LV" altLang="lv-LV" sz="2800"/>
              <a:t>Darbu nogādāšana uz VIAA</a:t>
            </a:r>
            <a:endParaRPr lang="en-US" altLang="lv-LV" sz="2800"/>
          </a:p>
        </p:txBody>
      </p:sp>
      <p:sp>
        <p:nvSpPr>
          <p:cNvPr id="193" name="Google Shape;193;p9"/>
          <p:cNvSpPr txBox="1">
            <a:spLocks noGrp="1"/>
          </p:cNvSpPr>
          <p:nvPr>
            <p:ph type="body" idx="1"/>
          </p:nvPr>
        </p:nvSpPr>
        <p:spPr>
          <a:xfrm>
            <a:off x="768881" y="1671691"/>
            <a:ext cx="10806777" cy="4623049"/>
          </a:xfrm>
          <a:prstGeom prst="rect">
            <a:avLst/>
          </a:prstGeom>
          <a:noFill/>
          <a:ln>
            <a:noFill/>
          </a:ln>
        </p:spPr>
        <p:txBody>
          <a:bodyPr spcFirstLastPara="1" wrap="square" lIns="0" tIns="45700" rIns="91425" bIns="45700" anchor="t" anchorCtr="0">
            <a:noAutofit/>
          </a:bodyPr>
          <a:lstStyle/>
          <a:p>
            <a:r>
              <a:rPr lang="lv-LV" sz="1600"/>
              <a:t>Lai paātrinātu darbu saņemšanu no izglītības iestādēm un taupītu Jūsu un mūsu resursus, lūdzam ņemt vērā:</a:t>
            </a:r>
          </a:p>
          <a:p>
            <a:r>
              <a:rPr lang="lv-LV" sz="1600"/>
              <a:t>1) skolēnu izpildītos darbu ievietojiet </a:t>
            </a:r>
          </a:p>
          <a:p>
            <a:r>
              <a:rPr lang="lv-LV" sz="1600"/>
              <a:t>                standarta                         ,     nevis polsterētajās            aploksnēs; </a:t>
            </a:r>
          </a:p>
          <a:p>
            <a:endParaRPr lang="lv-LV" sz="1600"/>
          </a:p>
          <a:p>
            <a:r>
              <a:rPr lang="lv-LV" sz="1600"/>
              <a:t>2) darbus sakārtojiet koda secībā (augšējais  darbs ar mazāko kodu (0002), apakšējais ar lielāko kodu (0036);</a:t>
            </a:r>
            <a:endParaRPr lang="lv-LV"/>
          </a:p>
          <a:p>
            <a:r>
              <a:rPr lang="lv-LV" sz="1600"/>
              <a:t>3) pievienojiet tikai tās skolēnu reģistru lapas, kurā atzīmēti, kuru skolēnu darbi ievietoti aploksnēs (nav nepieciešams katrā aploksnē likt visas skolas pilno skolēnu sarakstu);</a:t>
            </a:r>
          </a:p>
          <a:p>
            <a:r>
              <a:rPr lang="lv-LV" sz="1600"/>
              <a:t>4) aploksnes sanumurējiet atbilstoši kodu secībai;</a:t>
            </a:r>
          </a:p>
          <a:p>
            <a:r>
              <a:rPr lang="lv-LV" sz="1600"/>
              <a:t>5) uz aploksnes noteikti eksāmena nosaukums, daļas nosaukums, skolēnu kodi, aploksnes numurs;</a:t>
            </a:r>
          </a:p>
          <a:p>
            <a:r>
              <a:rPr lang="lv-LV" sz="1600"/>
              <a:t>6) sūtot pa pastu, visas aploksnes noformējiet vienā sūtījumā (pakā);</a:t>
            </a:r>
          </a:p>
          <a:p>
            <a:r>
              <a:rPr lang="lv-LV" sz="1600"/>
              <a:t>7) pirms darbu nosūtīšanas pārbaudiet, vai kāda aploksne, darbs nav palicis skolas seifā.</a:t>
            </a:r>
            <a:endParaRPr lang="lv-LV" sz="11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27</a:t>
            </a:fld>
            <a:endParaRPr/>
          </a:p>
        </p:txBody>
      </p:sp>
      <p:pic>
        <p:nvPicPr>
          <p:cNvPr id="2" name="Picture 1" descr="A pair of envelopes on a white background&#10;&#10;AI-generated content may be incorrect.">
            <a:extLst>
              <a:ext uri="{FF2B5EF4-FFF2-40B4-BE49-F238E27FC236}">
                <a16:creationId xmlns:a16="http://schemas.microsoft.com/office/drawing/2014/main" id="{F693E262-242B-BD4A-B834-57FB804D91F9}"/>
              </a:ext>
            </a:extLst>
          </p:cNvPr>
          <p:cNvPicPr>
            <a:picLocks noChangeAspect="1"/>
          </p:cNvPicPr>
          <p:nvPr/>
        </p:nvPicPr>
        <p:blipFill>
          <a:blip r:embed="rId3"/>
          <a:stretch>
            <a:fillRect/>
          </a:stretch>
        </p:blipFill>
        <p:spPr>
          <a:xfrm>
            <a:off x="5318654" y="2341034"/>
            <a:ext cx="782109" cy="800100"/>
          </a:xfrm>
          <a:prstGeom prst="rect">
            <a:avLst/>
          </a:prstGeom>
        </p:spPr>
      </p:pic>
      <p:pic>
        <p:nvPicPr>
          <p:cNvPr id="3" name="Picture 2" descr="A white envelope with a flap&#10;&#10;AI-generated content may be incorrect.">
            <a:extLst>
              <a:ext uri="{FF2B5EF4-FFF2-40B4-BE49-F238E27FC236}">
                <a16:creationId xmlns:a16="http://schemas.microsoft.com/office/drawing/2014/main" id="{D573DC11-1EB7-CE06-0E52-D6EB0E63CA31}"/>
              </a:ext>
            </a:extLst>
          </p:cNvPr>
          <p:cNvPicPr>
            <a:picLocks noChangeAspect="1"/>
          </p:cNvPicPr>
          <p:nvPr/>
        </p:nvPicPr>
        <p:blipFill>
          <a:blip r:embed="rId4"/>
          <a:stretch>
            <a:fillRect/>
          </a:stretch>
        </p:blipFill>
        <p:spPr>
          <a:xfrm>
            <a:off x="6171141" y="2336271"/>
            <a:ext cx="823384" cy="851959"/>
          </a:xfrm>
          <a:prstGeom prst="rect">
            <a:avLst/>
          </a:prstGeom>
        </p:spPr>
      </p:pic>
      <p:pic>
        <p:nvPicPr>
          <p:cNvPr id="4" name="Picture 3" descr="A yellow envelope with pink inside&#10;&#10;AI-generated content may be incorrect.">
            <a:extLst>
              <a:ext uri="{FF2B5EF4-FFF2-40B4-BE49-F238E27FC236}">
                <a16:creationId xmlns:a16="http://schemas.microsoft.com/office/drawing/2014/main" id="{1629B00D-D778-1005-58B3-277F7AD8BD28}"/>
              </a:ext>
            </a:extLst>
          </p:cNvPr>
          <p:cNvPicPr>
            <a:picLocks noChangeAspect="1"/>
          </p:cNvPicPr>
          <p:nvPr/>
        </p:nvPicPr>
        <p:blipFill>
          <a:blip r:embed="rId5"/>
          <a:stretch>
            <a:fillRect/>
          </a:stretch>
        </p:blipFill>
        <p:spPr>
          <a:xfrm>
            <a:off x="9516533" y="2345266"/>
            <a:ext cx="588434" cy="812801"/>
          </a:xfrm>
          <a:prstGeom prst="rect">
            <a:avLst/>
          </a:prstGeom>
        </p:spPr>
      </p:pic>
      <p:cxnSp>
        <p:nvCxnSpPr>
          <p:cNvPr id="6" name="Straight Arrow Connector 5">
            <a:extLst>
              <a:ext uri="{FF2B5EF4-FFF2-40B4-BE49-F238E27FC236}">
                <a16:creationId xmlns:a16="http://schemas.microsoft.com/office/drawing/2014/main" id="{6DACFF24-FE85-0B4D-CA33-C106C739F485}"/>
              </a:ext>
            </a:extLst>
          </p:cNvPr>
          <p:cNvCxnSpPr/>
          <p:nvPr/>
        </p:nvCxnSpPr>
        <p:spPr>
          <a:xfrm>
            <a:off x="9461499" y="2412999"/>
            <a:ext cx="613833" cy="67733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806418B-0BEC-837B-03E4-0056969A32E7}"/>
              </a:ext>
            </a:extLst>
          </p:cNvPr>
          <p:cNvCxnSpPr>
            <a:cxnSpLocks/>
          </p:cNvCxnSpPr>
          <p:nvPr/>
        </p:nvCxnSpPr>
        <p:spPr>
          <a:xfrm flipH="1">
            <a:off x="9620248" y="2402416"/>
            <a:ext cx="381002" cy="698498"/>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88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762464" y="145488"/>
            <a:ext cx="9150810" cy="874659"/>
          </a:xfrm>
          <a:prstGeom prst="rect">
            <a:avLst/>
          </a:prstGeom>
          <a:noFill/>
          <a:ln>
            <a:noFill/>
          </a:ln>
        </p:spPr>
        <p:txBody>
          <a:bodyPr spcFirstLastPara="1" wrap="square" lIns="0" tIns="45700" rIns="91425" bIns="45700" anchor="ctr" anchorCtr="0">
            <a:noAutofit/>
          </a:bodyPr>
          <a:lstStyle/>
          <a:p>
            <a:pPr algn="ctr"/>
            <a:r>
              <a:rPr lang="lv-LV" altLang="lv-LV" sz="2800"/>
              <a:t>Darbu nogādāšana uz VIAA</a:t>
            </a:r>
            <a:endParaRPr lang="en-US" altLang="lv-LV" sz="2800"/>
          </a:p>
        </p:txBody>
      </p:sp>
      <p:sp>
        <p:nvSpPr>
          <p:cNvPr id="193" name="Google Shape;193;p9"/>
          <p:cNvSpPr txBox="1">
            <a:spLocks noGrp="1"/>
          </p:cNvSpPr>
          <p:nvPr>
            <p:ph type="body" idx="1"/>
          </p:nvPr>
        </p:nvSpPr>
        <p:spPr>
          <a:xfrm>
            <a:off x="768881" y="1671691"/>
            <a:ext cx="10806777" cy="4623049"/>
          </a:xfrm>
          <a:prstGeom prst="rect">
            <a:avLst/>
          </a:prstGeom>
          <a:noFill/>
          <a:ln>
            <a:noFill/>
          </a:ln>
        </p:spPr>
        <p:txBody>
          <a:bodyPr spcFirstLastPara="1" wrap="square" lIns="0" tIns="45700" rIns="91425" bIns="45700" anchor="t" anchorCtr="0">
            <a:noAutofit/>
          </a:bodyPr>
          <a:lstStyle/>
          <a:p>
            <a:r>
              <a:rPr lang="lv-LV"/>
              <a:t>Pasta sūtījumu noformēšana un nosūtīšana:</a:t>
            </a:r>
          </a:p>
          <a:p>
            <a:pPr marL="457200" indent="-228600" algn="just"/>
            <a:r>
              <a:rPr lang="lv-LV"/>
              <a:t>eksāmenu darbus, ja vienā dienā notiek vairāki, var likt vienā pakā;</a:t>
            </a:r>
          </a:p>
          <a:p>
            <a:pPr algn="just"/>
            <a:r>
              <a:rPr lang="lv-LV"/>
              <a:t>uz pakas uzlīmējiet sūtījuma veidlapu, kuru saņēmāt kopā ar pārbaudes darba aploksnēm no izglītības pārvaldes vai </a:t>
            </a:r>
            <a:r>
              <a:rPr lang="lv-LV" err="1"/>
              <a:t>epastā</a:t>
            </a:r>
            <a:r>
              <a:rPr lang="lv-LV"/>
              <a:t>. </a:t>
            </a:r>
            <a:r>
              <a:rPr lang="lv-LV" sz="2000"/>
              <a:t>(katra veidlapa paredzēta vienam sūtījumam, tas nedrīkst pavairot)</a:t>
            </a:r>
          </a:p>
          <a:p>
            <a:r>
              <a:rPr lang="lv-LV"/>
              <a:t>	</a:t>
            </a:r>
            <a:endParaRPr lang="lv-LV" sz="16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28</a:t>
            </a:fld>
            <a:endParaRPr/>
          </a:p>
        </p:txBody>
      </p:sp>
      <p:pic>
        <p:nvPicPr>
          <p:cNvPr id="2" name="Picture 1" descr="A close up of a package&#10;&#10;AI-generated content may be incorrect.">
            <a:extLst>
              <a:ext uri="{FF2B5EF4-FFF2-40B4-BE49-F238E27FC236}">
                <a16:creationId xmlns:a16="http://schemas.microsoft.com/office/drawing/2014/main" id="{285196E5-2670-4EEB-4B1B-30E7761BA019}"/>
              </a:ext>
            </a:extLst>
          </p:cNvPr>
          <p:cNvPicPr>
            <a:picLocks noChangeAspect="1"/>
          </p:cNvPicPr>
          <p:nvPr/>
        </p:nvPicPr>
        <p:blipFill>
          <a:blip r:embed="rId3"/>
          <a:stretch>
            <a:fillRect/>
          </a:stretch>
        </p:blipFill>
        <p:spPr>
          <a:xfrm>
            <a:off x="4084108" y="4451880"/>
            <a:ext cx="3028950" cy="2124075"/>
          </a:xfrm>
          <a:prstGeom prst="rect">
            <a:avLst/>
          </a:prstGeom>
        </p:spPr>
      </p:pic>
    </p:spTree>
    <p:extLst>
      <p:ext uri="{BB962C8B-B14F-4D97-AF65-F5344CB8AC3E}">
        <p14:creationId xmlns:p14="http://schemas.microsoft.com/office/powerpoint/2010/main" val="827105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FE45-59E0-353A-47C0-F0CBC71F640D}"/>
              </a:ext>
            </a:extLst>
          </p:cNvPr>
          <p:cNvSpPr>
            <a:spLocks noGrp="1"/>
          </p:cNvSpPr>
          <p:nvPr>
            <p:ph type="title"/>
          </p:nvPr>
        </p:nvSpPr>
        <p:spPr>
          <a:xfrm>
            <a:off x="3109604" y="235776"/>
            <a:ext cx="5723068" cy="1142815"/>
          </a:xfrm>
        </p:spPr>
        <p:txBody>
          <a:bodyPr/>
          <a:lstStyle/>
          <a:p>
            <a:pPr algn="ctr"/>
            <a:r>
              <a:rPr lang="lv-LV" sz="2800"/>
              <a:t>Darbu nogādāšana uz VIAA</a:t>
            </a:r>
            <a:endParaRPr lang="en-US" sz="2800" b="0"/>
          </a:p>
          <a:p>
            <a:endParaRPr lang="en-US"/>
          </a:p>
        </p:txBody>
      </p:sp>
      <p:sp>
        <p:nvSpPr>
          <p:cNvPr id="3" name="Text Placeholder 2">
            <a:extLst>
              <a:ext uri="{FF2B5EF4-FFF2-40B4-BE49-F238E27FC236}">
                <a16:creationId xmlns:a16="http://schemas.microsoft.com/office/drawing/2014/main" id="{9210A019-331F-C8E4-16C7-E71FC482EA76}"/>
              </a:ext>
            </a:extLst>
          </p:cNvPr>
          <p:cNvSpPr>
            <a:spLocks noGrp="1"/>
          </p:cNvSpPr>
          <p:nvPr>
            <p:ph type="body" idx="1"/>
          </p:nvPr>
        </p:nvSpPr>
        <p:spPr>
          <a:xfrm>
            <a:off x="627661" y="1710579"/>
            <a:ext cx="10929767" cy="3932984"/>
          </a:xfrm>
        </p:spPr>
        <p:txBody>
          <a:bodyPr/>
          <a:lstStyle/>
          <a:p>
            <a:pPr marL="0" indent="0"/>
            <a:r>
              <a:rPr lang="en-US" err="1"/>
              <a:t>uz</a:t>
            </a:r>
            <a:r>
              <a:rPr lang="en-US"/>
              <a:t> </a:t>
            </a:r>
            <a:r>
              <a:rPr lang="en-US" err="1"/>
              <a:t>pakas</a:t>
            </a:r>
            <a:r>
              <a:rPr lang="en-US"/>
              <a:t> </a:t>
            </a:r>
            <a:r>
              <a:rPr lang="en-US" err="1"/>
              <a:t>jāuzraksta</a:t>
            </a:r>
            <a:r>
              <a:rPr lang="en-US"/>
              <a:t> </a:t>
            </a:r>
            <a:r>
              <a:rPr lang="en-US" err="1"/>
              <a:t>pārbaudes</a:t>
            </a:r>
            <a:r>
              <a:rPr lang="en-US"/>
              <a:t> </a:t>
            </a:r>
            <a:r>
              <a:rPr lang="en-US" err="1"/>
              <a:t>darba</a:t>
            </a:r>
            <a:r>
              <a:rPr lang="en-US"/>
              <a:t> </a:t>
            </a:r>
            <a:r>
              <a:rPr lang="en-US" err="1"/>
              <a:t>nosaukums</a:t>
            </a:r>
            <a:r>
              <a:rPr lang="en-US"/>
              <a:t>, </a:t>
            </a:r>
            <a:r>
              <a:rPr lang="en-US" err="1"/>
              <a:t>izglītības</a:t>
            </a:r>
            <a:r>
              <a:rPr lang="en-US"/>
              <a:t> </a:t>
            </a:r>
            <a:r>
              <a:rPr lang="en-US" err="1"/>
              <a:t>iestādes</a:t>
            </a:r>
            <a:r>
              <a:rPr lang="en-US"/>
              <a:t> </a:t>
            </a:r>
            <a:r>
              <a:rPr lang="en-US" err="1"/>
              <a:t>nosaukums</a:t>
            </a:r>
            <a:r>
              <a:rPr lang="en-US"/>
              <a:t>;</a:t>
            </a:r>
          </a:p>
          <a:p>
            <a:pPr marL="0" indent="0"/>
            <a:r>
              <a:rPr lang="en-US" err="1"/>
              <a:t>pakas</a:t>
            </a:r>
            <a:r>
              <a:rPr lang="en-US"/>
              <a:t> var </a:t>
            </a:r>
            <a:r>
              <a:rPr lang="en-US" err="1"/>
              <a:t>nosūtīt</a:t>
            </a:r>
            <a:r>
              <a:rPr lang="en-US"/>
              <a:t>, </a:t>
            </a:r>
            <a:r>
              <a:rPr lang="en-US" err="1"/>
              <a:t>izmantojot</a:t>
            </a:r>
            <a:r>
              <a:rPr lang="en-US"/>
              <a:t> </a:t>
            </a:r>
            <a:r>
              <a:rPr lang="en-US" err="1"/>
              <a:t>tikai</a:t>
            </a:r>
            <a:r>
              <a:rPr lang="en-US"/>
              <a:t> Latvijas pasta </a:t>
            </a:r>
            <a:r>
              <a:rPr lang="en-US" err="1"/>
              <a:t>pakomātā</a:t>
            </a:r>
            <a:r>
              <a:rPr lang="en-US"/>
              <a:t> (pasta </a:t>
            </a:r>
            <a:r>
              <a:rPr lang="en-US" err="1"/>
              <a:t>nodaļas</a:t>
            </a:r>
            <a:r>
              <a:rPr lang="en-US"/>
              <a:t> </a:t>
            </a:r>
            <a:r>
              <a:rPr lang="en-US" err="1"/>
              <a:t>sūtījumus</a:t>
            </a:r>
            <a:r>
              <a:rPr lang="en-US"/>
              <a:t> </a:t>
            </a:r>
            <a:r>
              <a:rPr lang="en-US" err="1"/>
              <a:t>nepieņems</a:t>
            </a:r>
            <a:r>
              <a:rPr lang="en-US"/>
              <a:t>);</a:t>
            </a:r>
          </a:p>
          <a:p>
            <a:pPr marL="0" indent="0"/>
            <a:r>
              <a:rPr lang="en-US" err="1"/>
              <a:t>tuvāko</a:t>
            </a:r>
            <a:r>
              <a:rPr lang="en-US"/>
              <a:t> </a:t>
            </a:r>
            <a:r>
              <a:rPr lang="en-US" err="1"/>
              <a:t>pakomāta</a:t>
            </a:r>
            <a:r>
              <a:rPr lang="en-US"/>
              <a:t> </a:t>
            </a:r>
            <a:r>
              <a:rPr lang="en-US" err="1"/>
              <a:t>adresi</a:t>
            </a:r>
            <a:r>
              <a:rPr lang="en-US"/>
              <a:t> var </a:t>
            </a:r>
            <a:r>
              <a:rPr lang="en-US" err="1"/>
              <a:t>atrast</a:t>
            </a:r>
            <a:r>
              <a:rPr lang="en-US"/>
              <a:t> </a:t>
            </a:r>
            <a:r>
              <a:rPr lang="en-US">
                <a:hlinkClick r:id="rId2"/>
              </a:rPr>
              <a:t>https://www.pasts.lv/lv/kategorija/pasta_nodalas/</a:t>
            </a:r>
            <a:r>
              <a:rPr lang="en-US"/>
              <a:t> </a:t>
            </a:r>
          </a:p>
          <a:p>
            <a:pPr marL="0" indent="0"/>
            <a:r>
              <a:rPr lang="en-US" err="1"/>
              <a:t>pakomātā</a:t>
            </a:r>
            <a:r>
              <a:rPr lang="en-US"/>
              <a:t> </a:t>
            </a:r>
            <a:r>
              <a:rPr lang="en-US" err="1"/>
              <a:t>veciet</a:t>
            </a:r>
            <a:r>
              <a:rPr lang="en-US"/>
              <a:t> </a:t>
            </a:r>
            <a:r>
              <a:rPr lang="en-US" err="1"/>
              <a:t>tajā</a:t>
            </a:r>
            <a:r>
              <a:rPr lang="en-US"/>
              <a:t> </a:t>
            </a:r>
            <a:r>
              <a:rPr lang="en-US" err="1"/>
              <a:t>norādītās</a:t>
            </a:r>
            <a:r>
              <a:rPr lang="en-US"/>
              <a:t> </a:t>
            </a:r>
            <a:r>
              <a:rPr lang="en-US" err="1"/>
              <a:t>darbības</a:t>
            </a:r>
            <a:r>
              <a:rPr lang="en-US"/>
              <a:t>, </a:t>
            </a:r>
            <a:r>
              <a:rPr lang="en-US" err="1"/>
              <a:t>problēmu</a:t>
            </a:r>
            <a:r>
              <a:rPr lang="en-US"/>
              <a:t> </a:t>
            </a:r>
            <a:r>
              <a:rPr lang="en-US" err="1"/>
              <a:t>gadījumā</a:t>
            </a:r>
            <a:r>
              <a:rPr lang="en-US"/>
              <a:t> </a:t>
            </a:r>
            <a:r>
              <a:rPr lang="en-US" err="1"/>
              <a:t>sazinieties</a:t>
            </a:r>
            <a:r>
              <a:rPr lang="en-US"/>
              <a:t> </a:t>
            </a:r>
            <a:r>
              <a:rPr lang="en-US" err="1"/>
              <a:t>ar</a:t>
            </a:r>
            <a:r>
              <a:rPr lang="en-US"/>
              <a:t> Latvijas </a:t>
            </a:r>
            <a:r>
              <a:rPr lang="en-US" err="1"/>
              <a:t>pastu</a:t>
            </a:r>
            <a:r>
              <a:rPr lang="en-US"/>
              <a:t> t.:27008001;</a:t>
            </a:r>
          </a:p>
          <a:p>
            <a:pPr marL="285750" indent="-285750">
              <a:buChar char="•"/>
            </a:pPr>
            <a:endParaRPr lang="en-US"/>
          </a:p>
          <a:p>
            <a:endParaRPr lang="en-US"/>
          </a:p>
        </p:txBody>
      </p:sp>
      <p:sp>
        <p:nvSpPr>
          <p:cNvPr id="4" name="Slide Number Placeholder 3">
            <a:extLst>
              <a:ext uri="{FF2B5EF4-FFF2-40B4-BE49-F238E27FC236}">
                <a16:creationId xmlns:a16="http://schemas.microsoft.com/office/drawing/2014/main" id="{C0EA4AD8-C00D-1F19-1EE3-4A43FBBFB1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lv-LV"/>
              <a:t>29</a:t>
            </a:fld>
            <a:endParaRPr lang="lv-LV"/>
          </a:p>
        </p:txBody>
      </p:sp>
    </p:spTree>
    <p:extLst>
      <p:ext uri="{BB962C8B-B14F-4D97-AF65-F5344CB8AC3E}">
        <p14:creationId xmlns:p14="http://schemas.microsoft.com/office/powerpoint/2010/main" val="132238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986582" y="257547"/>
            <a:ext cx="8395279" cy="1142815"/>
          </a:xfrm>
          <a:prstGeom prst="rect">
            <a:avLst/>
          </a:prstGeom>
          <a:noFill/>
          <a:ln>
            <a:noFill/>
          </a:ln>
        </p:spPr>
        <p:txBody>
          <a:bodyPr spcFirstLastPara="1" wrap="square" lIns="0" tIns="45700" rIns="91425" bIns="45700" anchor="ctr" anchorCtr="0">
            <a:noAutofit/>
          </a:bodyPr>
          <a:lstStyle/>
          <a:p>
            <a:pPr algn="ctr"/>
            <a:r>
              <a:rPr lang="lv-LV" altLang="en-US" sz="2400">
                <a:solidFill>
                  <a:srgbClr val="604A7B"/>
                </a:solidFill>
              </a:rPr>
              <a:t>STARPDISCIPLINĀRAIS DIAGNOSTICĒJOŠAIS DARBS 9. KLASEI 2025.gada 25.aprīlī</a:t>
            </a:r>
            <a:endParaRPr lang="en-US" altLang="lv-LV" sz="2400">
              <a:solidFill>
                <a:srgbClr val="604A7B"/>
              </a:solidFill>
            </a:endParaRP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3</a:t>
            </a:fld>
            <a:endParaRPr/>
          </a:p>
        </p:txBody>
      </p:sp>
      <p:sp>
        <p:nvSpPr>
          <p:cNvPr id="2" name="Rectangle 1"/>
          <p:cNvSpPr/>
          <p:nvPr/>
        </p:nvSpPr>
        <p:spPr>
          <a:xfrm>
            <a:off x="726709" y="2103238"/>
            <a:ext cx="10733469" cy="3662541"/>
          </a:xfrm>
          <a:prstGeom prst="rect">
            <a:avLst/>
          </a:prstGeom>
        </p:spPr>
        <p:txBody>
          <a:bodyPr wrap="square" lIns="91440" tIns="45720" rIns="91440" bIns="45720" anchor="t">
            <a:spAutoFit/>
          </a:bodyPr>
          <a:lstStyle/>
          <a:p>
            <a:r>
              <a:rPr lang="en-US" sz="1600">
                <a:solidFill>
                  <a:srgbClr val="664790"/>
                </a:solidFill>
                <a:latin typeface="Verdana"/>
                <a:ea typeface="Verdana"/>
                <a:sym typeface="Verdana"/>
              </a:rPr>
              <a:t>MK 747. </a:t>
            </a:r>
            <a:r>
              <a:rPr lang="en-US" sz="1600" err="1">
                <a:solidFill>
                  <a:srgbClr val="664790"/>
                </a:solidFill>
                <a:latin typeface="Verdana"/>
                <a:ea typeface="Verdana"/>
                <a:sym typeface="Verdana"/>
              </a:rPr>
              <a:t>noteikumi</a:t>
            </a:r>
            <a:r>
              <a:rPr lang="en-US" sz="1600">
                <a:solidFill>
                  <a:srgbClr val="664790"/>
                </a:solidFill>
                <a:latin typeface="Verdana"/>
                <a:ea typeface="Verdana"/>
                <a:sym typeface="Verdana"/>
              </a:rPr>
              <a:t>:</a:t>
            </a:r>
            <a:endParaRPr lang="lv-LV" altLang="en-US" sz="1600">
              <a:solidFill>
                <a:srgbClr val="664790"/>
              </a:solidFill>
              <a:latin typeface="Verdana"/>
              <a:ea typeface="Verdana"/>
              <a:sym typeface="Verdana"/>
            </a:endParaRPr>
          </a:p>
          <a:p>
            <a:r>
              <a:rPr lang="lv-LV" altLang="en-US" sz="1600">
                <a:solidFill>
                  <a:srgbClr val="664790"/>
                </a:solidFill>
                <a:latin typeface="Verdana"/>
                <a:ea typeface="Verdana"/>
                <a:sym typeface="Verdana"/>
              </a:rPr>
              <a:t>12.2. diagnosticējošā vērtēšana, lai izvērtētu skolēna mācīšanās stiprās un vājās puses un noskaidrotu nepieciešamo atbalstu. Diagnosticējošie vērtējumi neietekmē skolēna snieguma </a:t>
            </a:r>
            <a:r>
              <a:rPr lang="lv-LV" altLang="en-US" sz="1600" err="1">
                <a:solidFill>
                  <a:srgbClr val="664790"/>
                </a:solidFill>
                <a:latin typeface="Verdana"/>
                <a:ea typeface="Verdana"/>
                <a:sym typeface="Verdana"/>
              </a:rPr>
              <a:t>summatīvos</a:t>
            </a:r>
            <a:r>
              <a:rPr lang="lv-LV" altLang="en-US" sz="1600">
                <a:solidFill>
                  <a:srgbClr val="664790"/>
                </a:solidFill>
                <a:latin typeface="Verdana"/>
                <a:ea typeface="Verdana"/>
                <a:sym typeface="Verdana"/>
              </a:rPr>
              <a:t> vērtējumus.</a:t>
            </a:r>
            <a:endParaRPr lang="lv-LV" altLang="en-US" sz="1600">
              <a:solidFill>
                <a:srgbClr val="664790"/>
              </a:solidFill>
              <a:latin typeface="Verdana"/>
              <a:ea typeface="Verdana"/>
            </a:endParaRPr>
          </a:p>
          <a:p>
            <a:endParaRPr lang="lv-LV" altLang="en-US" sz="1600">
              <a:solidFill>
                <a:srgbClr val="664790"/>
              </a:solidFill>
              <a:latin typeface="Verdana"/>
              <a:ea typeface="Verdana"/>
            </a:endParaRPr>
          </a:p>
          <a:p>
            <a:pPr marL="285750" indent="-285750">
              <a:buFont typeface="Arial" panose="020B0604020202020204" pitchFamily="34" charset="0"/>
              <a:buChar char="•"/>
            </a:pPr>
            <a:r>
              <a:rPr lang="lv-LV" altLang="en-US" sz="1600">
                <a:solidFill>
                  <a:srgbClr val="664790"/>
                </a:solidFill>
                <a:latin typeface="Verdana"/>
                <a:ea typeface="Verdana"/>
                <a:sym typeface="Verdana"/>
              </a:rPr>
              <a:t>Rezultātu skolēniem paziņo skolas noteiktā kārtībā.</a:t>
            </a:r>
            <a:endParaRPr lang="lv-LV" altLang="en-US" sz="1600">
              <a:solidFill>
                <a:srgbClr val="664790"/>
              </a:solidFill>
              <a:latin typeface="Verdana"/>
              <a:ea typeface="Verdana"/>
            </a:endParaRPr>
          </a:p>
          <a:p>
            <a:pPr marL="285750" indent="-285750">
              <a:buFont typeface="Arial" panose="020B0604020202020204" pitchFamily="34" charset="0"/>
              <a:buChar char="•"/>
            </a:pPr>
            <a:r>
              <a:rPr lang="lv-LV" altLang="en-US" sz="1600">
                <a:solidFill>
                  <a:srgbClr val="664790"/>
                </a:solidFill>
                <a:latin typeface="Verdana"/>
                <a:ea typeface="Verdana"/>
                <a:sym typeface="Verdana"/>
              </a:rPr>
              <a:t>Sekmju izrakstā vērtējums nav jāraksta. </a:t>
            </a:r>
            <a:endParaRPr lang="lv-LV" altLang="en-US" sz="1600">
              <a:solidFill>
                <a:srgbClr val="664790"/>
              </a:solidFill>
              <a:latin typeface="Verdana"/>
              <a:ea typeface="Verdana"/>
            </a:endParaRPr>
          </a:p>
          <a:p>
            <a:endParaRPr lang="lv-LV" altLang="en-US">
              <a:solidFill>
                <a:srgbClr val="664790"/>
              </a:solidFill>
              <a:latin typeface="Verdana"/>
              <a:ea typeface="Verdana"/>
              <a:sym typeface="Verdana"/>
            </a:endParaRPr>
          </a:p>
          <a:p>
            <a:endParaRPr lang="lv-LV" altLang="en-US" sz="1800">
              <a:solidFill>
                <a:srgbClr val="664790"/>
              </a:solidFill>
              <a:latin typeface="Verdana"/>
              <a:ea typeface="Verdana"/>
            </a:endParaRPr>
          </a:p>
          <a:p>
            <a:r>
              <a:rPr lang="lv-LV" altLang="en-US" sz="1800">
                <a:solidFill>
                  <a:srgbClr val="664790"/>
                </a:solidFill>
                <a:latin typeface="Verdana"/>
                <a:ea typeface="Verdana"/>
                <a:sym typeface="Verdana"/>
              </a:rPr>
              <a:t>Diagnosticējošo darbu rezultāti jāaugšupielādē VPS vietnē XLSX formātā līdz 12.maijam.</a:t>
            </a:r>
            <a:endParaRPr lang="lv-LV" altLang="en-US" sz="1800">
              <a:solidFill>
                <a:srgbClr val="664790"/>
              </a:solidFill>
              <a:latin typeface="Verdana"/>
              <a:ea typeface="Verdana"/>
            </a:endParaRPr>
          </a:p>
          <a:p>
            <a:endParaRPr lang="lv-LV" altLang="en-US">
              <a:solidFill>
                <a:srgbClr val="664790"/>
              </a:solidFill>
              <a:latin typeface="Verdana"/>
              <a:ea typeface="Verdana"/>
              <a:sym typeface="Verdana"/>
            </a:endParaRPr>
          </a:p>
          <a:p>
            <a:r>
              <a:rPr lang="lv-LV" altLang="en-US">
                <a:solidFill>
                  <a:srgbClr val="664790"/>
                </a:solidFill>
                <a:latin typeface="Verdana"/>
                <a:ea typeface="Verdana"/>
                <a:sym typeface="Verdana"/>
              </a:rPr>
              <a:t>Pamācība VIAA Lietotāju atbalsta dienesta lapā    </a:t>
            </a:r>
            <a:r>
              <a:rPr lang="es-ES" b="1" err="1"/>
              <a:t>Diagnosticējošo</a:t>
            </a:r>
            <a:r>
              <a:rPr lang="es-ES" b="1"/>
              <a:t> </a:t>
            </a:r>
            <a:r>
              <a:rPr lang="es-ES" b="1" err="1"/>
              <a:t>darbu</a:t>
            </a:r>
            <a:r>
              <a:rPr lang="es-ES" b="1"/>
              <a:t> </a:t>
            </a:r>
            <a:r>
              <a:rPr lang="es-ES" b="1" err="1"/>
              <a:t>rezultātu</a:t>
            </a:r>
            <a:r>
              <a:rPr lang="es-ES" b="1"/>
              <a:t> </a:t>
            </a:r>
            <a:r>
              <a:rPr lang="es-ES" b="1" err="1"/>
              <a:t>ievade</a:t>
            </a:r>
            <a:r>
              <a:rPr lang="es-ES" b="1"/>
              <a:t> </a:t>
            </a:r>
            <a:r>
              <a:rPr lang="es-ES" b="1" err="1"/>
              <a:t>sistēmā</a:t>
            </a:r>
            <a:endParaRPr lang="es-ES" b="1"/>
          </a:p>
          <a:p>
            <a:endParaRPr lang="lv-LV" altLang="en-US">
              <a:solidFill>
                <a:srgbClr val="664790"/>
              </a:solidFill>
              <a:latin typeface="Verdana"/>
              <a:ea typeface="Verdana"/>
              <a:sym typeface="Verdana"/>
            </a:endParaRPr>
          </a:p>
          <a:p>
            <a:r>
              <a:rPr lang="lv-LV" altLang="en-US">
                <a:solidFill>
                  <a:srgbClr val="664790"/>
                </a:solidFill>
                <a:latin typeface="Verdana"/>
                <a:ea typeface="Verdana"/>
                <a:sym typeface="Verdana"/>
                <a:hlinkClick r:id="rId3"/>
              </a:rPr>
              <a:t>https://atbalsts.refined.site/space/VPS/872939530/Diagnostic%C4%93jo%C5%A1o+darbu+rezult%C4%81tu+ievade+sist%C4%93m%C4%81</a:t>
            </a:r>
            <a:r>
              <a:rPr lang="lv-LV" altLang="en-US">
                <a:solidFill>
                  <a:srgbClr val="664790"/>
                </a:solidFill>
                <a:latin typeface="Verdana"/>
                <a:ea typeface="Verdana"/>
                <a:sym typeface="Verdana"/>
              </a:rPr>
              <a:t>   </a:t>
            </a:r>
            <a:endParaRPr lang="lv-LV" altLang="en-US">
              <a:solidFill>
                <a:srgbClr val="664790"/>
              </a:solidFill>
              <a:latin typeface="Verdana"/>
              <a:ea typeface="Verdana"/>
            </a:endParaRPr>
          </a:p>
        </p:txBody>
      </p:sp>
    </p:spTree>
    <p:extLst>
      <p:ext uri="{BB962C8B-B14F-4D97-AF65-F5344CB8AC3E}">
        <p14:creationId xmlns:p14="http://schemas.microsoft.com/office/powerpoint/2010/main" val="1977278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302C-6F38-B4D2-2422-D4FEE48FC090}"/>
              </a:ext>
            </a:extLst>
          </p:cNvPr>
          <p:cNvSpPr>
            <a:spLocks noGrp="1"/>
          </p:cNvSpPr>
          <p:nvPr>
            <p:ph type="title"/>
          </p:nvPr>
        </p:nvSpPr>
        <p:spPr>
          <a:xfrm>
            <a:off x="3218461" y="159576"/>
            <a:ext cx="5723068" cy="1142815"/>
          </a:xfrm>
        </p:spPr>
        <p:txBody>
          <a:bodyPr/>
          <a:lstStyle/>
          <a:p>
            <a:pPr algn="ctr"/>
            <a:r>
              <a:rPr lang="lv-LV" sz="2800"/>
              <a:t>VIAA tīmekļvietne viaa.gov.lv</a:t>
            </a:r>
            <a:endParaRPr lang="en-US" sz="2800" b="0" err="1"/>
          </a:p>
          <a:p>
            <a:endParaRPr lang="en-US"/>
          </a:p>
        </p:txBody>
      </p:sp>
      <p:sp>
        <p:nvSpPr>
          <p:cNvPr id="3" name="Text Placeholder 2">
            <a:extLst>
              <a:ext uri="{FF2B5EF4-FFF2-40B4-BE49-F238E27FC236}">
                <a16:creationId xmlns:a16="http://schemas.microsoft.com/office/drawing/2014/main" id="{D4283639-E424-D8A9-8C70-DB88997DF6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C18659-72A0-A530-0A89-46BE8B901BC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lv-LV"/>
              <a:t>30</a:t>
            </a:fld>
            <a:endParaRPr lang="lv-LV"/>
          </a:p>
        </p:txBody>
      </p:sp>
      <p:pic>
        <p:nvPicPr>
          <p:cNvPr id="5" name="Picture 4" descr="A screenshot of a website&#10;&#10;AI-generated content may be incorrect.">
            <a:extLst>
              <a:ext uri="{FF2B5EF4-FFF2-40B4-BE49-F238E27FC236}">
                <a16:creationId xmlns:a16="http://schemas.microsoft.com/office/drawing/2014/main" id="{5E1D6925-59A5-3AB8-7B62-027BDCCE3890}"/>
              </a:ext>
            </a:extLst>
          </p:cNvPr>
          <p:cNvPicPr>
            <a:picLocks noChangeAspect="1"/>
          </p:cNvPicPr>
          <p:nvPr/>
        </p:nvPicPr>
        <p:blipFill>
          <a:blip r:embed="rId2"/>
          <a:stretch>
            <a:fillRect/>
          </a:stretch>
        </p:blipFill>
        <p:spPr>
          <a:xfrm>
            <a:off x="0" y="1215980"/>
            <a:ext cx="12192000" cy="5645239"/>
          </a:xfrm>
          <a:prstGeom prst="rect">
            <a:avLst/>
          </a:prstGeom>
        </p:spPr>
      </p:pic>
    </p:spTree>
    <p:extLst>
      <p:ext uri="{BB962C8B-B14F-4D97-AF65-F5344CB8AC3E}">
        <p14:creationId xmlns:p14="http://schemas.microsoft.com/office/powerpoint/2010/main" val="366607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249197" y="145488"/>
            <a:ext cx="11522668" cy="1142815"/>
          </a:xfrm>
          <a:prstGeom prst="rect">
            <a:avLst/>
          </a:prstGeom>
          <a:noFill/>
          <a:ln>
            <a:noFill/>
          </a:ln>
        </p:spPr>
        <p:txBody>
          <a:bodyPr spcFirstLastPara="1" wrap="square" lIns="0" tIns="45700" rIns="91425" bIns="45700" anchor="ctr" anchorCtr="0">
            <a:noAutofit/>
          </a:bodyPr>
          <a:lstStyle/>
          <a:p>
            <a:pPr algn="ctr"/>
            <a:r>
              <a:rPr lang="lv-LV" altLang="lv-LV" sz="2800"/>
              <a:t>VIAA tīmekļvietne viaa.gov.lv</a:t>
            </a:r>
            <a:endParaRPr lang="en-US" altLang="lv-LV" sz="2800"/>
          </a:p>
        </p:txBody>
      </p:sp>
      <p:sp>
        <p:nvSpPr>
          <p:cNvPr id="193" name="Google Shape;193;p9"/>
          <p:cNvSpPr txBox="1">
            <a:spLocks noGrp="1"/>
          </p:cNvSpPr>
          <p:nvPr>
            <p:ph type="body" idx="1"/>
          </p:nvPr>
        </p:nvSpPr>
        <p:spPr>
          <a:xfrm>
            <a:off x="768881" y="1671691"/>
            <a:ext cx="10806777" cy="4623049"/>
          </a:xfrm>
          <a:prstGeom prst="rect">
            <a:avLst/>
          </a:prstGeom>
          <a:noFill/>
          <a:ln>
            <a:noFill/>
          </a:ln>
        </p:spPr>
        <p:txBody>
          <a:bodyPr spcFirstLastPara="1" wrap="square" lIns="0" tIns="45700" rIns="91425" bIns="45700" anchor="t" anchorCtr="0">
            <a:noAutofit/>
          </a:bodyPr>
          <a:lstStyle/>
          <a:p>
            <a:r>
              <a:rPr lang="lv-LV" sz="1600"/>
              <a:t> </a:t>
            </a: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31</a:t>
            </a:fld>
            <a:endParaRPr/>
          </a:p>
        </p:txBody>
      </p:sp>
      <p:pic>
        <p:nvPicPr>
          <p:cNvPr id="5" name="Picture 4"/>
          <p:cNvPicPr>
            <a:picLocks noChangeAspect="1"/>
          </p:cNvPicPr>
          <p:nvPr/>
        </p:nvPicPr>
        <p:blipFill>
          <a:blip r:embed="rId3"/>
          <a:stretch>
            <a:fillRect/>
          </a:stretch>
        </p:blipFill>
        <p:spPr>
          <a:xfrm>
            <a:off x="558351" y="932851"/>
            <a:ext cx="10673694" cy="5834953"/>
          </a:xfrm>
          <a:prstGeom prst="rect">
            <a:avLst/>
          </a:prstGeom>
        </p:spPr>
      </p:pic>
    </p:spTree>
    <p:extLst>
      <p:ext uri="{BB962C8B-B14F-4D97-AF65-F5344CB8AC3E}">
        <p14:creationId xmlns:p14="http://schemas.microsoft.com/office/powerpoint/2010/main" val="44559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762464" y="145488"/>
            <a:ext cx="9150810" cy="1142815"/>
          </a:xfrm>
          <a:prstGeom prst="rect">
            <a:avLst/>
          </a:prstGeom>
          <a:noFill/>
          <a:ln>
            <a:noFill/>
          </a:ln>
        </p:spPr>
        <p:txBody>
          <a:bodyPr spcFirstLastPara="1" wrap="square" lIns="0" tIns="45700" rIns="91425" bIns="45700" anchor="ctr" anchorCtr="0">
            <a:noAutofit/>
          </a:bodyPr>
          <a:lstStyle/>
          <a:p>
            <a:pPr algn="ctr"/>
            <a:r>
              <a:rPr lang="lv-LV" altLang="lv-LV" sz="2800"/>
              <a:t>Lietotāju atbalsta dienests</a:t>
            </a:r>
            <a:endParaRPr lang="en-US" altLang="lv-LV" sz="2800"/>
          </a:p>
        </p:txBody>
      </p:sp>
      <p:sp>
        <p:nvSpPr>
          <p:cNvPr id="193" name="Google Shape;193;p9"/>
          <p:cNvSpPr txBox="1">
            <a:spLocks noGrp="1"/>
          </p:cNvSpPr>
          <p:nvPr>
            <p:ph type="body" idx="1"/>
          </p:nvPr>
        </p:nvSpPr>
        <p:spPr>
          <a:xfrm>
            <a:off x="768881" y="1671691"/>
            <a:ext cx="10806777" cy="4623049"/>
          </a:xfrm>
          <a:prstGeom prst="rect">
            <a:avLst/>
          </a:prstGeom>
          <a:noFill/>
          <a:ln>
            <a:noFill/>
          </a:ln>
        </p:spPr>
        <p:txBody>
          <a:bodyPr spcFirstLastPara="1" wrap="square" lIns="0" tIns="45700" rIns="91425" bIns="45700" anchor="t" anchorCtr="0">
            <a:noAutofit/>
          </a:bodyPr>
          <a:lstStyle/>
          <a:p>
            <a:r>
              <a:rPr lang="lv-LV" sz="1600"/>
              <a:t> </a:t>
            </a: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32</a:t>
            </a:fld>
            <a:endParaRPr/>
          </a:p>
        </p:txBody>
      </p:sp>
      <p:pic>
        <p:nvPicPr>
          <p:cNvPr id="3" name="Picture 2"/>
          <p:cNvPicPr>
            <a:picLocks noChangeAspect="1"/>
          </p:cNvPicPr>
          <p:nvPr/>
        </p:nvPicPr>
        <p:blipFill>
          <a:blip r:embed="rId3"/>
          <a:stretch>
            <a:fillRect/>
          </a:stretch>
        </p:blipFill>
        <p:spPr>
          <a:xfrm>
            <a:off x="0" y="1059348"/>
            <a:ext cx="12192000" cy="5652478"/>
          </a:xfrm>
          <a:prstGeom prst="rect">
            <a:avLst/>
          </a:prstGeom>
        </p:spPr>
      </p:pic>
    </p:spTree>
    <p:extLst>
      <p:ext uri="{BB962C8B-B14F-4D97-AF65-F5344CB8AC3E}">
        <p14:creationId xmlns:p14="http://schemas.microsoft.com/office/powerpoint/2010/main" val="2270688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5903167" y="108166"/>
            <a:ext cx="6210646" cy="1142815"/>
          </a:xfrm>
          <a:prstGeom prst="rect">
            <a:avLst/>
          </a:prstGeom>
          <a:noFill/>
          <a:ln>
            <a:noFill/>
          </a:ln>
        </p:spPr>
        <p:txBody>
          <a:bodyPr spcFirstLastPara="1" wrap="square" lIns="0" tIns="45700" rIns="91425" bIns="45700" anchor="ctr" anchorCtr="0">
            <a:noAutofit/>
          </a:bodyPr>
          <a:lstStyle/>
          <a:p>
            <a:pPr algn="ctr"/>
            <a:r>
              <a:rPr lang="lv-LV" altLang="lv-LV" sz="2800"/>
              <a:t>Lietotāju atbalsta dienests</a:t>
            </a:r>
            <a:endParaRPr lang="en-US" altLang="lv-LV" sz="2800"/>
          </a:p>
        </p:txBody>
      </p:sp>
      <p:sp>
        <p:nvSpPr>
          <p:cNvPr id="193" name="Google Shape;193;p9"/>
          <p:cNvSpPr txBox="1">
            <a:spLocks noGrp="1"/>
          </p:cNvSpPr>
          <p:nvPr>
            <p:ph type="body" idx="1"/>
          </p:nvPr>
        </p:nvSpPr>
        <p:spPr>
          <a:xfrm>
            <a:off x="768881" y="1671691"/>
            <a:ext cx="10806777" cy="4623049"/>
          </a:xfrm>
          <a:prstGeom prst="rect">
            <a:avLst/>
          </a:prstGeom>
          <a:noFill/>
          <a:ln>
            <a:noFill/>
          </a:ln>
        </p:spPr>
        <p:txBody>
          <a:bodyPr spcFirstLastPara="1" wrap="square" lIns="0" tIns="45700" rIns="91425" bIns="45700" anchor="t" anchorCtr="0">
            <a:noAutofit/>
          </a:bodyPr>
          <a:lstStyle/>
          <a:p>
            <a:r>
              <a:rPr lang="lv-LV" sz="1600"/>
              <a:t> </a:t>
            </a: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33</a:t>
            </a:fld>
            <a:endParaRPr/>
          </a:p>
        </p:txBody>
      </p:sp>
      <p:pic>
        <p:nvPicPr>
          <p:cNvPr id="2" name="Picture 1"/>
          <p:cNvPicPr>
            <a:picLocks noChangeAspect="1"/>
          </p:cNvPicPr>
          <p:nvPr/>
        </p:nvPicPr>
        <p:blipFill>
          <a:blip r:embed="rId3"/>
          <a:stretch>
            <a:fillRect/>
          </a:stretch>
        </p:blipFill>
        <p:spPr>
          <a:xfrm>
            <a:off x="58793" y="0"/>
            <a:ext cx="5791802" cy="6858000"/>
          </a:xfrm>
          <a:prstGeom prst="rect">
            <a:avLst/>
          </a:prstGeom>
        </p:spPr>
      </p:pic>
    </p:spTree>
    <p:extLst>
      <p:ext uri="{BB962C8B-B14F-4D97-AF65-F5344CB8AC3E}">
        <p14:creationId xmlns:p14="http://schemas.microsoft.com/office/powerpoint/2010/main" val="400058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972654" y="265951"/>
            <a:ext cx="3991231" cy="1142815"/>
          </a:xfrm>
          <a:prstGeom prst="rect">
            <a:avLst/>
          </a:prstGeom>
          <a:noFill/>
          <a:ln>
            <a:noFill/>
          </a:ln>
        </p:spPr>
        <p:txBody>
          <a:bodyPr spcFirstLastPara="1" wrap="square" lIns="0" tIns="45700" rIns="91425" bIns="45700" anchor="ctr" anchorCtr="0">
            <a:noAutofit/>
          </a:bodyPr>
          <a:lstStyle/>
          <a:p>
            <a:pPr algn="ctr"/>
            <a:r>
              <a:rPr lang="lv-LV" altLang="lv-LV" sz="2800"/>
              <a:t>Centralizēto eksāmenu darbu vērtēšana</a:t>
            </a:r>
            <a:endParaRPr lang="en-US" altLang="lv-LV" sz="28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768881" y="1671691"/>
            <a:ext cx="10806777" cy="4623049"/>
          </a:xfrm>
          <a:prstGeom prst="rect">
            <a:avLst/>
          </a:prstGeom>
          <a:noFill/>
          <a:ln>
            <a:noFill/>
          </a:ln>
        </p:spPr>
        <p:txBody>
          <a:bodyPr spcFirstLastPara="1" wrap="square" lIns="0" tIns="45700" rIns="91425" bIns="45700" anchor="t" anchorCtr="0">
            <a:noAutofit/>
          </a:bodyPr>
          <a:lstStyle/>
          <a:p>
            <a:r>
              <a:rPr lang="lv-LV" sz="1600"/>
              <a:t> </a:t>
            </a: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34</a:t>
            </a:fld>
            <a:endParaRPr/>
          </a:p>
        </p:txBody>
      </p:sp>
      <p:sp>
        <p:nvSpPr>
          <p:cNvPr id="2" name="Rectangle 1"/>
          <p:cNvSpPr/>
          <p:nvPr/>
        </p:nvSpPr>
        <p:spPr>
          <a:xfrm>
            <a:off x="498999" y="1769702"/>
            <a:ext cx="5094783" cy="1200329"/>
          </a:xfrm>
          <a:prstGeom prst="rect">
            <a:avLst/>
          </a:prstGeom>
        </p:spPr>
        <p:txBody>
          <a:bodyPr wrap="square" lIns="91440" tIns="45720" rIns="91440" bIns="45720" anchor="t">
            <a:spAutoFit/>
          </a:bodyPr>
          <a:lstStyle/>
          <a:p>
            <a:pPr algn="ctr"/>
            <a:r>
              <a:rPr lang="lv-LV" sz="1800">
                <a:solidFill>
                  <a:schemeClr val="tx1"/>
                </a:solidFill>
                <a:latin typeface="Verdana"/>
              </a:rPr>
              <a:t>Eksāmena darbu vērtēšanu nodrošina VIAA sadarbībā ar izglītības pārvaldes iestādēm.</a:t>
            </a:r>
            <a:endParaRPr lang="en-US">
              <a:solidFill>
                <a:schemeClr val="tx1"/>
              </a:solidFill>
            </a:endParaRPr>
          </a:p>
          <a:p>
            <a:endParaRPr lang="lv-LV" sz="1800"/>
          </a:p>
        </p:txBody>
      </p:sp>
      <p:graphicFrame>
        <p:nvGraphicFramePr>
          <p:cNvPr id="4" name="Table 3"/>
          <p:cNvGraphicFramePr>
            <a:graphicFrameLocks noGrp="1"/>
          </p:cNvGraphicFramePr>
          <p:nvPr>
            <p:extLst>
              <p:ext uri="{D42A27DB-BD31-4B8C-83A1-F6EECF244321}">
                <p14:modId xmlns:p14="http://schemas.microsoft.com/office/powerpoint/2010/main" val="1203542596"/>
              </p:ext>
            </p:extLst>
          </p:nvPr>
        </p:nvGraphicFramePr>
        <p:xfrm>
          <a:off x="6274836" y="62204"/>
          <a:ext cx="5339232" cy="6661594"/>
        </p:xfrm>
        <a:graphic>
          <a:graphicData uri="http://schemas.openxmlformats.org/drawingml/2006/table">
            <a:tbl>
              <a:tblPr firstRow="1" firstCol="1" bandRow="1">
                <a:tableStyleId>{5C22544A-7EE6-4342-B048-85BDC9FD1C3A}</a:tableStyleId>
              </a:tblPr>
              <a:tblGrid>
                <a:gridCol w="1899713">
                  <a:extLst>
                    <a:ext uri="{9D8B030D-6E8A-4147-A177-3AD203B41FA5}">
                      <a16:colId xmlns:a16="http://schemas.microsoft.com/office/drawing/2014/main" val="20000"/>
                    </a:ext>
                  </a:extLst>
                </a:gridCol>
                <a:gridCol w="1083545">
                  <a:extLst>
                    <a:ext uri="{9D8B030D-6E8A-4147-A177-3AD203B41FA5}">
                      <a16:colId xmlns:a16="http://schemas.microsoft.com/office/drawing/2014/main" val="20001"/>
                    </a:ext>
                  </a:extLst>
                </a:gridCol>
                <a:gridCol w="1266687">
                  <a:extLst>
                    <a:ext uri="{9D8B030D-6E8A-4147-A177-3AD203B41FA5}">
                      <a16:colId xmlns:a16="http://schemas.microsoft.com/office/drawing/2014/main" val="20002"/>
                    </a:ext>
                  </a:extLst>
                </a:gridCol>
                <a:gridCol w="1089287">
                  <a:extLst>
                    <a:ext uri="{9D8B030D-6E8A-4147-A177-3AD203B41FA5}">
                      <a16:colId xmlns:a16="http://schemas.microsoft.com/office/drawing/2014/main" val="20003"/>
                    </a:ext>
                  </a:extLst>
                </a:gridCol>
              </a:tblGrid>
              <a:tr h="408732">
                <a:tc>
                  <a:txBody>
                    <a:bodyPr/>
                    <a:lstStyle/>
                    <a:p>
                      <a:pPr marL="21590" indent="-21590" algn="ctr">
                        <a:lnSpc>
                          <a:spcPct val="115000"/>
                        </a:lnSpc>
                        <a:spcAft>
                          <a:spcPts val="0"/>
                        </a:spcAft>
                      </a:pPr>
                      <a:r>
                        <a:rPr lang="lv-LV" sz="600">
                          <a:effectLst/>
                        </a:rPr>
                        <a:t>VPD nosaukums un līmenis</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21590" indent="-21590" algn="ctr">
                        <a:lnSpc>
                          <a:spcPct val="115000"/>
                        </a:lnSpc>
                        <a:spcAft>
                          <a:spcPts val="0"/>
                        </a:spcAft>
                      </a:pPr>
                      <a:r>
                        <a:rPr lang="lv-LV" sz="600">
                          <a:effectLst/>
                        </a:rPr>
                        <a:t>Norises laiks</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21590" indent="-21590" algn="ctr">
                        <a:lnSpc>
                          <a:spcPct val="115000"/>
                        </a:lnSpc>
                        <a:spcAft>
                          <a:spcPts val="0"/>
                        </a:spcAft>
                      </a:pPr>
                      <a:r>
                        <a:rPr lang="lv-LV" sz="600">
                          <a:effectLst/>
                        </a:rPr>
                        <a:t>Standartizācijas sanāksmes datums</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21590" indent="-21590" algn="ctr">
                        <a:lnSpc>
                          <a:spcPct val="115000"/>
                        </a:lnSpc>
                        <a:spcAft>
                          <a:spcPts val="0"/>
                        </a:spcAft>
                      </a:pPr>
                      <a:r>
                        <a:rPr lang="lv-LV" sz="600">
                          <a:effectLst/>
                        </a:rPr>
                        <a:t>Vērtēšanas laiks</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00"/>
                  </a:ext>
                </a:extLst>
              </a:tr>
              <a:tr h="150585">
                <a:tc gridSpan="4">
                  <a:txBody>
                    <a:bodyPr/>
                    <a:lstStyle/>
                    <a:p>
                      <a:pPr marL="21590" indent="-21590" algn="ctr">
                        <a:lnSpc>
                          <a:spcPct val="115000"/>
                        </a:lnSpc>
                        <a:spcAft>
                          <a:spcPts val="0"/>
                        </a:spcAft>
                      </a:pPr>
                      <a:r>
                        <a:rPr lang="lv-LV" sz="600">
                          <a:effectLst/>
                        </a:rPr>
                        <a:t>9. klase</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1"/>
                  </a:ext>
                </a:extLst>
              </a:tr>
              <a:tr h="150585">
                <a:tc>
                  <a:txBody>
                    <a:bodyPr/>
                    <a:lstStyle/>
                    <a:p>
                      <a:pPr algn="ctr">
                        <a:lnSpc>
                          <a:spcPct val="115000"/>
                        </a:lnSpc>
                        <a:spcAft>
                          <a:spcPts val="0"/>
                        </a:spcAft>
                      </a:pPr>
                      <a:r>
                        <a:rPr lang="lv-LV" sz="600">
                          <a:effectLst/>
                        </a:rPr>
                        <a:t>Latviešu valoda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lv-LV" sz="600">
                          <a:effectLst/>
                        </a:rPr>
                        <a:t>13.05.–16.05.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lv-LV" sz="600">
                          <a:effectLst/>
                        </a:rPr>
                        <a:t>03.06.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lv-LV" sz="600">
                          <a:effectLst/>
                        </a:rPr>
                        <a:t>03.06.–16.06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02"/>
                  </a:ext>
                </a:extLst>
              </a:tr>
              <a:tr h="279658">
                <a:tc>
                  <a:txBody>
                    <a:bodyPr/>
                    <a:lstStyle/>
                    <a:p>
                      <a:pPr algn="ctr">
                        <a:lnSpc>
                          <a:spcPct val="115000"/>
                        </a:lnSpc>
                        <a:spcAft>
                          <a:spcPts val="0"/>
                        </a:spcAft>
                      </a:pPr>
                      <a:r>
                        <a:rPr lang="lv-LV" sz="600">
                          <a:effectLst/>
                        </a:rPr>
                        <a:t>Angļu valoda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20.05.–22.05.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29.05.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29.05 – 16.06.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03"/>
                  </a:ext>
                </a:extLst>
              </a:tr>
              <a:tr h="150585">
                <a:tc>
                  <a:txBody>
                    <a:bodyPr/>
                    <a:lstStyle/>
                    <a:p>
                      <a:pPr algn="ctr">
                        <a:lnSpc>
                          <a:spcPct val="115000"/>
                        </a:lnSpc>
                        <a:spcAft>
                          <a:spcPts val="0"/>
                        </a:spcAft>
                      </a:pPr>
                      <a:r>
                        <a:rPr lang="lv-LV" sz="600">
                          <a:effectLst/>
                        </a:rPr>
                        <a:t>Vācu valoda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20.05.–21.05.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02.06.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02.06.–09.06.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04"/>
                  </a:ext>
                </a:extLst>
              </a:tr>
              <a:tr h="150585">
                <a:tc>
                  <a:txBody>
                    <a:bodyPr/>
                    <a:lstStyle/>
                    <a:p>
                      <a:pPr algn="ctr">
                        <a:lnSpc>
                          <a:spcPct val="115000"/>
                        </a:lnSpc>
                        <a:spcAft>
                          <a:spcPts val="0"/>
                        </a:spcAft>
                      </a:pPr>
                      <a:r>
                        <a:rPr lang="lv-LV" sz="600">
                          <a:effectLst/>
                        </a:rPr>
                        <a:t>Franču valoda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20.05.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27.05.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27.05.–03.06.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05"/>
                  </a:ext>
                </a:extLst>
              </a:tr>
              <a:tr h="150585">
                <a:tc>
                  <a:txBody>
                    <a:bodyPr/>
                    <a:lstStyle/>
                    <a:p>
                      <a:pPr algn="ctr">
                        <a:lnSpc>
                          <a:spcPct val="115000"/>
                        </a:lnSpc>
                        <a:spcAft>
                          <a:spcPts val="0"/>
                        </a:spcAft>
                      </a:pPr>
                      <a:r>
                        <a:rPr lang="lv-LV" sz="600">
                          <a:effectLst/>
                        </a:rPr>
                        <a:t>Matemātika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28.05.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05.06.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05.06.–12.06.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06"/>
                  </a:ext>
                </a:extLst>
              </a:tr>
              <a:tr h="143414">
                <a:tc gridSpan="4">
                  <a:txBody>
                    <a:bodyPr/>
                    <a:lstStyle/>
                    <a:p>
                      <a:pPr algn="ctr">
                        <a:lnSpc>
                          <a:spcPct val="107000"/>
                        </a:lnSpc>
                        <a:spcAft>
                          <a:spcPts val="0"/>
                        </a:spcAft>
                      </a:pPr>
                      <a:r>
                        <a:rPr lang="lv-LV" sz="600">
                          <a:effectLst/>
                        </a:rPr>
                        <a:t>Vidusskola – centralizētie eksāmeni</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7"/>
                  </a:ext>
                </a:extLst>
              </a:tr>
              <a:tr h="143414">
                <a:tc gridSpan="4">
                  <a:txBody>
                    <a:bodyPr/>
                    <a:lstStyle/>
                    <a:p>
                      <a:pPr algn="ctr">
                        <a:lnSpc>
                          <a:spcPct val="107000"/>
                        </a:lnSpc>
                        <a:spcAft>
                          <a:spcPts val="0"/>
                        </a:spcAft>
                      </a:pPr>
                      <a:r>
                        <a:rPr lang="lv-LV" sz="600">
                          <a:effectLst/>
                        </a:rPr>
                        <a:t>Valodu joma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8"/>
                  </a:ext>
                </a:extLst>
              </a:tr>
              <a:tr h="150585">
                <a:tc>
                  <a:txBody>
                    <a:bodyPr/>
                    <a:lstStyle/>
                    <a:p>
                      <a:pPr algn="ctr">
                        <a:lnSpc>
                          <a:spcPct val="115000"/>
                        </a:lnSpc>
                        <a:spcAft>
                          <a:spcPts val="0"/>
                        </a:spcAft>
                      </a:pPr>
                      <a:r>
                        <a:rPr lang="lv-LV" sz="600">
                          <a:effectLst/>
                        </a:rPr>
                        <a:t>Latviešu valoda (OL)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26.05.–28.05.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04.06.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04.06.–20.06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09"/>
                  </a:ext>
                </a:extLst>
              </a:tr>
              <a:tr h="308341">
                <a:tc>
                  <a:txBody>
                    <a:bodyPr/>
                    <a:lstStyle/>
                    <a:p>
                      <a:pPr algn="ctr">
                        <a:lnSpc>
                          <a:spcPct val="115000"/>
                        </a:lnSpc>
                        <a:spcAft>
                          <a:spcPts val="0"/>
                        </a:spcAft>
                      </a:pPr>
                      <a:r>
                        <a:rPr lang="lv-LV" sz="600">
                          <a:effectLst/>
                        </a:rPr>
                        <a:t>Latviešu valoda un literatūra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26.05.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06.06.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06.06 –20.06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10"/>
                  </a:ext>
                </a:extLst>
              </a:tr>
              <a:tr h="150585">
                <a:tc>
                  <a:txBody>
                    <a:bodyPr/>
                    <a:lstStyle/>
                    <a:p>
                      <a:pPr algn="ctr">
                        <a:lnSpc>
                          <a:spcPct val="115000"/>
                        </a:lnSpc>
                        <a:spcAft>
                          <a:spcPts val="0"/>
                        </a:spcAft>
                      </a:pPr>
                      <a:r>
                        <a:rPr lang="lv-LV" sz="600">
                          <a:effectLst/>
                        </a:rPr>
                        <a:t>Angļu valoda (OL)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2.06.–4.06.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12.06.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12.06.–26.06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11"/>
                  </a:ext>
                </a:extLst>
              </a:tr>
              <a:tr h="150585">
                <a:tc>
                  <a:txBody>
                    <a:bodyPr/>
                    <a:lstStyle/>
                    <a:p>
                      <a:pPr algn="ctr">
                        <a:lnSpc>
                          <a:spcPct val="115000"/>
                        </a:lnSpc>
                        <a:spcAft>
                          <a:spcPts val="0"/>
                        </a:spcAft>
                      </a:pPr>
                      <a:r>
                        <a:rPr lang="lv-LV" sz="600">
                          <a:effectLst/>
                        </a:rPr>
                        <a:t>Vācu  valoda (OL)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05.06.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12.06.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12.06.–19.06.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12"/>
                  </a:ext>
                </a:extLst>
              </a:tr>
              <a:tr h="150585">
                <a:tc>
                  <a:txBody>
                    <a:bodyPr/>
                    <a:lstStyle/>
                    <a:p>
                      <a:pPr algn="ctr">
                        <a:lnSpc>
                          <a:spcPct val="115000"/>
                        </a:lnSpc>
                        <a:spcAft>
                          <a:spcPts val="0"/>
                        </a:spcAft>
                      </a:pPr>
                      <a:r>
                        <a:rPr lang="lv-LV" sz="600">
                          <a:effectLst/>
                        </a:rPr>
                        <a:t>Franču valoda (OL)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03.06.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10.06.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10.06.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13"/>
                  </a:ext>
                </a:extLst>
              </a:tr>
              <a:tr h="150585">
                <a:tc>
                  <a:txBody>
                    <a:bodyPr/>
                    <a:lstStyle/>
                    <a:p>
                      <a:pPr algn="ctr">
                        <a:lnSpc>
                          <a:spcPct val="115000"/>
                        </a:lnSpc>
                        <a:spcAft>
                          <a:spcPts val="0"/>
                        </a:spcAft>
                      </a:pPr>
                      <a:r>
                        <a:rPr lang="lv-LV" sz="600">
                          <a:effectLst/>
                        </a:rPr>
                        <a:t>Angļu valoda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2.06.-5.06.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13.06.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13.06.–26.06.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14"/>
                  </a:ext>
                </a:extLst>
              </a:tr>
              <a:tr h="150585">
                <a:tc>
                  <a:txBody>
                    <a:bodyPr/>
                    <a:lstStyle/>
                    <a:p>
                      <a:pPr algn="ctr">
                        <a:lnSpc>
                          <a:spcPct val="115000"/>
                        </a:lnSpc>
                        <a:spcAft>
                          <a:spcPts val="0"/>
                        </a:spcAft>
                      </a:pPr>
                      <a:r>
                        <a:rPr lang="lv-LV" sz="600">
                          <a:effectLst/>
                        </a:rPr>
                        <a:t>Vācu valoda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05.06.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12.06.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12.06.–19.06.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15"/>
                  </a:ext>
                </a:extLst>
              </a:tr>
              <a:tr h="150585">
                <a:tc>
                  <a:txBody>
                    <a:bodyPr/>
                    <a:lstStyle/>
                    <a:p>
                      <a:pPr algn="ctr">
                        <a:lnSpc>
                          <a:spcPct val="115000"/>
                        </a:lnSpc>
                        <a:spcAft>
                          <a:spcPts val="0"/>
                        </a:spcAft>
                      </a:pPr>
                      <a:r>
                        <a:rPr lang="lv-LV" sz="600">
                          <a:effectLst/>
                        </a:rPr>
                        <a:t>Franču valoda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03.06.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10.06.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10.06.–17.06.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16"/>
                  </a:ext>
                </a:extLst>
              </a:tr>
              <a:tr h="150585">
                <a:tc>
                  <a:txBody>
                    <a:bodyPr/>
                    <a:lstStyle/>
                    <a:p>
                      <a:pPr algn="ctr">
                        <a:lnSpc>
                          <a:spcPct val="115000"/>
                        </a:lnSpc>
                        <a:spcAft>
                          <a:spcPts val="0"/>
                        </a:spcAft>
                      </a:pPr>
                      <a:r>
                        <a:rPr lang="lv-LV" sz="600">
                          <a:effectLst/>
                        </a:rPr>
                        <a:t>Krievu valoda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06.06.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13.06.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13.06.–20.06.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17"/>
                  </a:ext>
                </a:extLst>
              </a:tr>
              <a:tr h="143414">
                <a:tc gridSpan="4">
                  <a:txBody>
                    <a:bodyPr/>
                    <a:lstStyle/>
                    <a:p>
                      <a:pPr algn="ctr">
                        <a:lnSpc>
                          <a:spcPct val="107000"/>
                        </a:lnSpc>
                        <a:spcAft>
                          <a:spcPts val="0"/>
                        </a:spcAft>
                      </a:pPr>
                      <a:r>
                        <a:rPr lang="lv-LV" sz="600">
                          <a:effectLst/>
                        </a:rPr>
                        <a:t>Matemātika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18"/>
                  </a:ext>
                </a:extLst>
              </a:tr>
              <a:tr h="150585">
                <a:tc>
                  <a:txBody>
                    <a:bodyPr/>
                    <a:lstStyle/>
                    <a:p>
                      <a:pPr algn="ctr">
                        <a:lnSpc>
                          <a:spcPct val="115000"/>
                        </a:lnSpc>
                        <a:spcAft>
                          <a:spcPts val="0"/>
                        </a:spcAft>
                      </a:pPr>
                      <a:r>
                        <a:rPr lang="lv-LV" sz="600">
                          <a:effectLst/>
                        </a:rPr>
                        <a:t>Matemātika (VL)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21.05.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12.06.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12.06.–19.06.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19"/>
                  </a:ext>
                </a:extLst>
              </a:tr>
              <a:tr h="150585">
                <a:tc>
                  <a:txBody>
                    <a:bodyPr/>
                    <a:lstStyle/>
                    <a:p>
                      <a:pPr algn="ctr">
                        <a:lnSpc>
                          <a:spcPct val="115000"/>
                        </a:lnSpc>
                        <a:spcAft>
                          <a:spcPts val="0"/>
                        </a:spcAft>
                      </a:pPr>
                      <a:r>
                        <a:rPr lang="lv-LV" sz="600">
                          <a:effectLst/>
                        </a:rPr>
                        <a:t>Matemātika (OL)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21.05.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03.06.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03.06.–9.06.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20"/>
                  </a:ext>
                </a:extLst>
              </a:tr>
              <a:tr h="150585">
                <a:tc>
                  <a:txBody>
                    <a:bodyPr/>
                    <a:lstStyle/>
                    <a:p>
                      <a:pPr algn="ctr">
                        <a:lnSpc>
                          <a:spcPct val="115000"/>
                        </a:lnSpc>
                        <a:spcAft>
                          <a:spcPts val="0"/>
                        </a:spcAft>
                      </a:pPr>
                      <a:r>
                        <a:rPr lang="lv-LV" sz="600">
                          <a:effectLst/>
                        </a:rPr>
                        <a:t>Matemātika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21.05.-22.05.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10.06.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10.06.–17.06.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21"/>
                  </a:ext>
                </a:extLst>
              </a:tr>
              <a:tr h="143414">
                <a:tc gridSpan="4">
                  <a:txBody>
                    <a:bodyPr/>
                    <a:lstStyle/>
                    <a:p>
                      <a:pPr algn="ctr">
                        <a:lnSpc>
                          <a:spcPct val="107000"/>
                        </a:lnSpc>
                        <a:spcAft>
                          <a:spcPts val="0"/>
                        </a:spcAft>
                      </a:pPr>
                      <a:r>
                        <a:rPr lang="lv-LV" sz="600">
                          <a:effectLst/>
                        </a:rPr>
                        <a:t>Dabaszinātnes</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22"/>
                  </a:ext>
                </a:extLst>
              </a:tr>
              <a:tr h="150585">
                <a:tc>
                  <a:txBody>
                    <a:bodyPr/>
                    <a:lstStyle/>
                    <a:p>
                      <a:pPr algn="ctr">
                        <a:lnSpc>
                          <a:spcPct val="115000"/>
                        </a:lnSpc>
                        <a:spcAft>
                          <a:spcPts val="0"/>
                        </a:spcAft>
                      </a:pPr>
                      <a:r>
                        <a:rPr lang="lv-LV" sz="600">
                          <a:effectLst/>
                        </a:rPr>
                        <a:t>Bioloģija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19.05.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23.05.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23.05.–06.06.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23"/>
                  </a:ext>
                </a:extLst>
              </a:tr>
              <a:tr h="150585">
                <a:tc>
                  <a:txBody>
                    <a:bodyPr/>
                    <a:lstStyle/>
                    <a:p>
                      <a:pPr algn="ctr">
                        <a:lnSpc>
                          <a:spcPct val="115000"/>
                        </a:lnSpc>
                        <a:spcAft>
                          <a:spcPts val="0"/>
                        </a:spcAft>
                      </a:pPr>
                      <a:r>
                        <a:rPr lang="lv-LV" sz="600">
                          <a:effectLst/>
                        </a:rPr>
                        <a:t>Fizika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29.05.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09.06.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09.06.–12.06.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24"/>
                  </a:ext>
                </a:extLst>
              </a:tr>
              <a:tr h="150585">
                <a:tc>
                  <a:txBody>
                    <a:bodyPr/>
                    <a:lstStyle/>
                    <a:p>
                      <a:pPr algn="ctr">
                        <a:lnSpc>
                          <a:spcPct val="115000"/>
                        </a:lnSpc>
                        <a:spcAft>
                          <a:spcPts val="0"/>
                        </a:spcAft>
                      </a:pPr>
                      <a:r>
                        <a:rPr lang="lv-LV" sz="600">
                          <a:effectLst/>
                        </a:rPr>
                        <a:t>Ķīmija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14.05.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02.06.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02.06.–08.06.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25"/>
                  </a:ext>
                </a:extLst>
              </a:tr>
              <a:tr h="150585">
                <a:tc>
                  <a:txBody>
                    <a:bodyPr/>
                    <a:lstStyle/>
                    <a:p>
                      <a:pPr algn="ctr">
                        <a:lnSpc>
                          <a:spcPct val="115000"/>
                        </a:lnSpc>
                        <a:spcAft>
                          <a:spcPts val="0"/>
                        </a:spcAft>
                      </a:pPr>
                      <a:r>
                        <a:rPr lang="lv-LV" sz="600">
                          <a:effectLst/>
                        </a:rPr>
                        <a:t>Ģeogrāfija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600">
                          <a:effectLst/>
                        </a:rPr>
                        <a:t>13.06.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16.06.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16.06.–20.06.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26"/>
                  </a:ext>
                </a:extLst>
              </a:tr>
              <a:tr h="143414">
                <a:tc gridSpan="4">
                  <a:txBody>
                    <a:bodyPr/>
                    <a:lstStyle/>
                    <a:p>
                      <a:pPr algn="ctr">
                        <a:lnSpc>
                          <a:spcPct val="107000"/>
                        </a:lnSpc>
                        <a:spcAft>
                          <a:spcPts val="0"/>
                        </a:spcAft>
                      </a:pPr>
                      <a:r>
                        <a:rPr lang="lv-LV" sz="600">
                          <a:effectLst/>
                        </a:rPr>
                        <a:t>Sociālā un pilsoniskā joma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27"/>
                  </a:ext>
                </a:extLst>
              </a:tr>
              <a:tr h="150585">
                <a:tc>
                  <a:txBody>
                    <a:bodyPr/>
                    <a:lstStyle/>
                    <a:p>
                      <a:pPr algn="ctr">
                        <a:lnSpc>
                          <a:spcPct val="115000"/>
                        </a:lnSpc>
                        <a:spcAft>
                          <a:spcPts val="0"/>
                        </a:spcAft>
                      </a:pPr>
                      <a:r>
                        <a:rPr lang="lv-LV" sz="600">
                          <a:effectLst/>
                        </a:rPr>
                        <a:t>Vēsture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600">
                          <a:effectLst/>
                        </a:rPr>
                        <a:t>11.06.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18.06.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18.06.-26.06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28"/>
                  </a:ext>
                </a:extLst>
              </a:tr>
              <a:tr h="157756">
                <a:tc>
                  <a:txBody>
                    <a:bodyPr/>
                    <a:lstStyle/>
                    <a:p>
                      <a:pPr algn="ctr">
                        <a:lnSpc>
                          <a:spcPct val="115000"/>
                        </a:lnSpc>
                        <a:spcAft>
                          <a:spcPts val="0"/>
                        </a:spcAft>
                      </a:pPr>
                      <a:r>
                        <a:rPr lang="lv-LV" sz="600">
                          <a:effectLst/>
                        </a:rPr>
                        <a:t>Sociālās zinātnes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600">
                          <a:effectLst/>
                        </a:rPr>
                        <a:t>12.05.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03.06.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03.06.–9.06.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29"/>
                  </a:ext>
                </a:extLst>
              </a:tr>
              <a:tr h="143414">
                <a:tc gridSpan="4">
                  <a:txBody>
                    <a:bodyPr/>
                    <a:lstStyle/>
                    <a:p>
                      <a:pPr algn="ctr">
                        <a:lnSpc>
                          <a:spcPct val="107000"/>
                        </a:lnSpc>
                        <a:spcAft>
                          <a:spcPts val="0"/>
                        </a:spcAft>
                      </a:pPr>
                      <a:r>
                        <a:rPr lang="lv-LV" sz="600">
                          <a:effectLst/>
                        </a:rPr>
                        <a:t>Tehnoloģiju joma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30"/>
                  </a:ext>
                </a:extLst>
              </a:tr>
              <a:tr h="294000">
                <a:tc>
                  <a:txBody>
                    <a:bodyPr/>
                    <a:lstStyle/>
                    <a:p>
                      <a:pPr algn="ctr">
                        <a:lnSpc>
                          <a:spcPct val="115000"/>
                        </a:lnSpc>
                        <a:spcAft>
                          <a:spcPts val="0"/>
                        </a:spcAft>
                      </a:pPr>
                      <a:r>
                        <a:rPr lang="lv-LV" sz="600">
                          <a:effectLst/>
                        </a:rPr>
                        <a:t>Dizains un tehnoloģijas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600">
                          <a:effectLst/>
                        </a:rPr>
                        <a:t>9.06.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11.06.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11.06.–20.06.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31"/>
                  </a:ext>
                </a:extLst>
              </a:tr>
              <a:tr h="150585">
                <a:tc>
                  <a:txBody>
                    <a:bodyPr/>
                    <a:lstStyle/>
                    <a:p>
                      <a:pPr algn="ctr">
                        <a:lnSpc>
                          <a:spcPct val="115000"/>
                        </a:lnSpc>
                        <a:spcAft>
                          <a:spcPts val="0"/>
                        </a:spcAft>
                      </a:pPr>
                      <a:r>
                        <a:rPr lang="lv-LV" sz="600">
                          <a:effectLst/>
                        </a:rPr>
                        <a:t>Programmēšana (AL)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600">
                          <a:effectLst/>
                        </a:rPr>
                        <a:t>16.06.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18.06.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18.06.–30.06.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32"/>
                  </a:ext>
                </a:extLst>
              </a:tr>
              <a:tr h="143414">
                <a:tc gridSpan="4">
                  <a:txBody>
                    <a:bodyPr/>
                    <a:lstStyle/>
                    <a:p>
                      <a:pPr algn="ctr">
                        <a:lnSpc>
                          <a:spcPct val="107000"/>
                        </a:lnSpc>
                        <a:spcAft>
                          <a:spcPts val="0"/>
                        </a:spcAft>
                      </a:pPr>
                      <a:r>
                        <a:rPr lang="lv-LV" sz="600">
                          <a:effectLst/>
                        </a:rPr>
                        <a:t>Kultūra un māksla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33"/>
                  </a:ext>
                </a:extLst>
              </a:tr>
              <a:tr h="150585">
                <a:tc>
                  <a:txBody>
                    <a:bodyPr/>
                    <a:lstStyle/>
                    <a:p>
                      <a:pPr algn="ctr">
                        <a:lnSpc>
                          <a:spcPct val="115000"/>
                        </a:lnSpc>
                        <a:spcAft>
                          <a:spcPts val="0"/>
                        </a:spcAft>
                      </a:pPr>
                      <a:r>
                        <a:rPr lang="lv-LV" sz="600">
                          <a:effectLst/>
                        </a:rPr>
                        <a:t>Kultūra un māksla</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600">
                          <a:effectLst/>
                        </a:rPr>
                        <a:t>16.05.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05.06.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05.06.–11.06.</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34"/>
                  </a:ext>
                </a:extLst>
              </a:tr>
              <a:tr h="143414">
                <a:tc gridSpan="4">
                  <a:txBody>
                    <a:bodyPr/>
                    <a:lstStyle/>
                    <a:p>
                      <a:pPr algn="ctr">
                        <a:lnSpc>
                          <a:spcPct val="107000"/>
                        </a:lnSpc>
                        <a:spcAft>
                          <a:spcPts val="0"/>
                        </a:spcAft>
                      </a:pPr>
                      <a:r>
                        <a:rPr lang="lv-LV" sz="600">
                          <a:effectLst/>
                        </a:rPr>
                        <a:t>Vidusskola –  STEM monitoringa darbi</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35"/>
                  </a:ext>
                </a:extLst>
              </a:tr>
              <a:tr h="150585">
                <a:tc>
                  <a:txBody>
                    <a:bodyPr/>
                    <a:lstStyle/>
                    <a:p>
                      <a:pPr algn="ctr">
                        <a:lnSpc>
                          <a:spcPct val="115000"/>
                        </a:lnSpc>
                        <a:spcAft>
                          <a:spcPts val="0"/>
                        </a:spcAft>
                      </a:pPr>
                      <a:r>
                        <a:rPr lang="lv-LV" sz="600">
                          <a:effectLst/>
                        </a:rPr>
                        <a:t>Fizika (OL)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600">
                          <a:effectLst/>
                        </a:rPr>
                        <a:t>23.04.</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28.04.</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28.04.–04.05.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36"/>
                  </a:ext>
                </a:extLst>
              </a:tr>
              <a:tr h="150585">
                <a:tc>
                  <a:txBody>
                    <a:bodyPr/>
                    <a:lstStyle/>
                    <a:p>
                      <a:pPr algn="ctr">
                        <a:lnSpc>
                          <a:spcPct val="115000"/>
                        </a:lnSpc>
                        <a:spcAft>
                          <a:spcPts val="0"/>
                        </a:spcAft>
                      </a:pPr>
                      <a:r>
                        <a:rPr lang="lv-LV" sz="600">
                          <a:effectLst/>
                        </a:rPr>
                        <a:t>Bioloģija (OL)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600">
                          <a:effectLst/>
                        </a:rPr>
                        <a:t>23.04.</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28.04.</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28.04.–16.05.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37"/>
                  </a:ext>
                </a:extLst>
              </a:tr>
              <a:tr h="150585">
                <a:tc>
                  <a:txBody>
                    <a:bodyPr/>
                    <a:lstStyle/>
                    <a:p>
                      <a:pPr algn="ctr">
                        <a:lnSpc>
                          <a:spcPct val="115000"/>
                        </a:lnSpc>
                        <a:spcAft>
                          <a:spcPts val="0"/>
                        </a:spcAft>
                      </a:pPr>
                      <a:r>
                        <a:rPr lang="lv-LV" sz="600">
                          <a:effectLst/>
                        </a:rPr>
                        <a:t>Ķīmija (OL)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600">
                          <a:effectLst/>
                        </a:rPr>
                        <a:t>23.04.</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28.04.</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28.04.–04.05.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38"/>
                  </a:ext>
                </a:extLst>
              </a:tr>
              <a:tr h="150585">
                <a:tc>
                  <a:txBody>
                    <a:bodyPr/>
                    <a:lstStyle/>
                    <a:p>
                      <a:pPr algn="ctr">
                        <a:lnSpc>
                          <a:spcPct val="115000"/>
                        </a:lnSpc>
                        <a:spcAft>
                          <a:spcPts val="0"/>
                        </a:spcAft>
                      </a:pPr>
                      <a:r>
                        <a:rPr lang="lv-LV" sz="600">
                          <a:effectLst/>
                        </a:rPr>
                        <a:t>Dabaszinības (VL)</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600">
                          <a:effectLst/>
                        </a:rPr>
                        <a:t>23.04</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28.04.</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600">
                          <a:effectLst/>
                        </a:rPr>
                        <a:t>28.04.–04.05.</a:t>
                      </a:r>
                      <a:endParaRPr lang="lv-LV" sz="600">
                        <a:effectLst/>
                        <a:latin typeface="Times New Roman" panose="02020603050405020304" pitchFamily="18" charset="0"/>
                        <a:ea typeface="Calibri" panose="020F0502020204030204" pitchFamily="34" charset="0"/>
                        <a:cs typeface="Times New Roman" panose="02020603050405020304" pitchFamily="18" charset="0"/>
                      </a:endParaRPr>
                    </a:p>
                  </a:txBody>
                  <a:tcPr marL="34230" marR="34230" marT="0" marB="0" anchor="ctr"/>
                </a:tc>
                <a:extLst>
                  <a:ext uri="{0D108BD9-81ED-4DB2-BD59-A6C34878D82A}">
                    <a16:rowId xmlns:a16="http://schemas.microsoft.com/office/drawing/2014/main" val="10039"/>
                  </a:ext>
                </a:extLst>
              </a:tr>
            </a:tbl>
          </a:graphicData>
        </a:graphic>
      </p:graphicFrame>
      <p:sp>
        <p:nvSpPr>
          <p:cNvPr id="6" name="Rectangle 5"/>
          <p:cNvSpPr/>
          <p:nvPr/>
        </p:nvSpPr>
        <p:spPr>
          <a:xfrm>
            <a:off x="-43543" y="2967552"/>
            <a:ext cx="6096000" cy="1138773"/>
          </a:xfrm>
          <a:prstGeom prst="rect">
            <a:avLst/>
          </a:prstGeom>
        </p:spPr>
        <p:txBody>
          <a:bodyPr lIns="91440" tIns="45720" rIns="91440" bIns="45720" anchor="t">
            <a:spAutoFit/>
          </a:bodyPr>
          <a:lstStyle/>
          <a:p>
            <a:pPr algn="ctr">
              <a:defRPr/>
            </a:pPr>
            <a:endParaRPr lang="lv-LV" b="1">
              <a:solidFill>
                <a:srgbClr val="67478B"/>
              </a:solidFill>
              <a:latin typeface="Verdana" panose="020B0604030504040204" pitchFamily="34" charset="0"/>
            </a:endParaRPr>
          </a:p>
          <a:p>
            <a:pPr algn="ctr">
              <a:defRPr/>
            </a:pPr>
            <a:r>
              <a:rPr lang="lv-LV" b="1">
                <a:solidFill>
                  <a:srgbClr val="67478B"/>
                </a:solidFill>
                <a:latin typeface="Verdana" panose="020B0604030504040204" pitchFamily="34" charset="0"/>
              </a:rPr>
              <a:t>Atbalstiet un rosiniet savus kolēģus piedalīties!</a:t>
            </a:r>
          </a:p>
          <a:p>
            <a:pPr algn="ctr">
              <a:defRPr/>
            </a:pPr>
            <a:endParaRPr lang="lv-LV" b="1">
              <a:solidFill>
                <a:srgbClr val="67478B"/>
              </a:solidFill>
              <a:latin typeface="Verdana" panose="020B0604030504040204" pitchFamily="34" charset="0"/>
            </a:endParaRPr>
          </a:p>
          <a:p>
            <a:pPr algn="ctr">
              <a:defRPr/>
            </a:pPr>
            <a:endParaRPr lang="lv-LV" sz="1200" b="1">
              <a:solidFill>
                <a:srgbClr val="67478B"/>
              </a:solidFill>
              <a:latin typeface="Verdana" panose="020B0604030504040204" pitchFamily="34" charset="0"/>
            </a:endParaRPr>
          </a:p>
          <a:p>
            <a:pPr algn="ctr">
              <a:defRPr/>
            </a:pPr>
            <a:r>
              <a:rPr lang="lv-LV" b="1">
                <a:solidFill>
                  <a:srgbClr val="FF0000"/>
                </a:solidFill>
                <a:latin typeface="Verdana" panose="020B0604030504040204" pitchFamily="34" charset="0"/>
              </a:rPr>
              <a:t>Piedalīšanās standartizācijas sanāksmēs obligāta!</a:t>
            </a:r>
          </a:p>
        </p:txBody>
      </p:sp>
    </p:spTree>
    <p:extLst>
      <p:ext uri="{BB962C8B-B14F-4D97-AF65-F5344CB8AC3E}">
        <p14:creationId xmlns:p14="http://schemas.microsoft.com/office/powerpoint/2010/main" val="2528694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510536" y="277157"/>
            <a:ext cx="8930236" cy="1142815"/>
          </a:xfrm>
          <a:prstGeom prst="rect">
            <a:avLst/>
          </a:prstGeom>
          <a:noFill/>
          <a:ln>
            <a:noFill/>
          </a:ln>
        </p:spPr>
        <p:txBody>
          <a:bodyPr spcFirstLastPara="1" wrap="square" lIns="0" tIns="45700" rIns="91425" bIns="45700" anchor="ctr" anchorCtr="0">
            <a:noAutofit/>
          </a:bodyPr>
          <a:lstStyle/>
          <a:p>
            <a:pPr algn="ctr"/>
            <a:r>
              <a:rPr lang="lv-LV" altLang="lv-LV" sz="2800"/>
              <a:t>Centralizēto eksāmenu sertifikāti</a:t>
            </a:r>
            <a:endParaRPr lang="en-US" altLang="lv-LV" sz="28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970587" y="2086309"/>
            <a:ext cx="10806777" cy="4623049"/>
          </a:xfrm>
          <a:prstGeom prst="rect">
            <a:avLst/>
          </a:prstGeom>
          <a:noFill/>
          <a:ln>
            <a:noFill/>
          </a:ln>
        </p:spPr>
        <p:txBody>
          <a:bodyPr spcFirstLastPara="1" wrap="square" lIns="0" tIns="45700" rIns="91425" bIns="45700" anchor="t" anchorCtr="0">
            <a:noAutofit/>
          </a:bodyPr>
          <a:lstStyle/>
          <a:p>
            <a:r>
              <a:rPr lang="lv-LV" altLang="en-US" b="1">
                <a:solidFill>
                  <a:srgbClr val="67478B"/>
                </a:solidFill>
              </a:rPr>
              <a:t>Sertifikāti par pamatizglītību – </a:t>
            </a:r>
            <a:r>
              <a:rPr lang="lv-LV" altLang="en-US" b="1">
                <a:solidFill>
                  <a:schemeClr val="accent2">
                    <a:lumMod val="76000"/>
                  </a:schemeClr>
                </a:solidFill>
              </a:rPr>
              <a:t>sākot no 25. jūnija</a:t>
            </a:r>
            <a:endParaRPr lang="en-US" altLang="en-US" b="1">
              <a:solidFill>
                <a:schemeClr val="accent2">
                  <a:lumMod val="76000"/>
                </a:schemeClr>
              </a:solidFill>
            </a:endParaRPr>
          </a:p>
          <a:p>
            <a:r>
              <a:rPr lang="lv-LV" altLang="en-US" b="1">
                <a:solidFill>
                  <a:srgbClr val="67478B"/>
                </a:solidFill>
              </a:rPr>
              <a:t>Sertifikāti par vispārējo vidējo izglītību – </a:t>
            </a:r>
            <a:r>
              <a:rPr lang="lv-LV" altLang="en-US" b="1">
                <a:solidFill>
                  <a:schemeClr val="bg2">
                    <a:lumMod val="76000"/>
                  </a:schemeClr>
                </a:solidFill>
              </a:rPr>
              <a:t>sākot no 3. jūlija</a:t>
            </a:r>
            <a:r>
              <a:rPr lang="lv-LV" altLang="en-US">
                <a:solidFill>
                  <a:schemeClr val="bg2">
                    <a:lumMod val="76000"/>
                  </a:schemeClr>
                </a:solidFill>
              </a:rPr>
              <a:t>​</a:t>
            </a:r>
          </a:p>
          <a:p>
            <a:endParaRPr lang="lv-LV" altLang="en-US">
              <a:latin typeface="Verdana" panose="020B0604030504040204" pitchFamily="34" charset="0"/>
            </a:endParaRPr>
          </a:p>
          <a:p>
            <a:r>
              <a:rPr lang="lv-LV" altLang="en-US" sz="2000"/>
              <a:t>Izziņas par nokārtotu vidusskolas centralizēto eksāmenu – sākot no 26.jūnija</a:t>
            </a:r>
          </a:p>
          <a:p>
            <a:r>
              <a:rPr lang="lv-LV" sz="2000"/>
              <a:t>Izglītības iestādes varēs izgūt visu skolēnu rezultātus vienkopus. </a:t>
            </a:r>
          </a:p>
          <a:p>
            <a:r>
              <a:rPr lang="lv-LV" sz="2000"/>
              <a:t>Atsevišķa informācija par eksāmenus nenokārtojušajiem netiks izsūtīta. </a:t>
            </a:r>
          </a:p>
          <a:p>
            <a:r>
              <a:rPr lang="lv-LV" sz="2000"/>
              <a:t>Informācija par izglītības dokumentu noformēšanu būs vēlāk.</a:t>
            </a:r>
          </a:p>
          <a:p>
            <a:endParaRPr lang="lv-LV" altLang="en-US" sz="1800">
              <a:latin typeface="Verdana" panose="020B0604030504040204" pitchFamily="34" charset="0"/>
            </a:endParaRPr>
          </a:p>
          <a:p>
            <a:endParaRPr lang="lv-LV" altLang="en-US"/>
          </a:p>
          <a:p>
            <a:endParaRPr lang="lv-LV" sz="160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35</a:t>
            </a:fld>
            <a:endParaRPr/>
          </a:p>
        </p:txBody>
      </p:sp>
    </p:spTree>
    <p:extLst>
      <p:ext uri="{BB962C8B-B14F-4D97-AF65-F5344CB8AC3E}">
        <p14:creationId xmlns:p14="http://schemas.microsoft.com/office/powerpoint/2010/main" val="734159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Verdana"/>
              <a:buNone/>
            </a:pPr>
            <a:r>
              <a:rPr lang="lv-LV"/>
              <a:t>Paldies!</a:t>
            </a:r>
            <a:endParaRPr/>
          </a:p>
        </p:txBody>
      </p:sp>
      <p:sp>
        <p:nvSpPr>
          <p:cNvPr id="320" name="Google Shape;320;p22"/>
          <p:cNvSpPr txBox="1">
            <a:spLocks noGrp="1"/>
          </p:cNvSpPr>
          <p:nvPr>
            <p:ph type="subTitle" idx="1"/>
          </p:nvPr>
        </p:nvSpPr>
        <p:spPr>
          <a:xfrm>
            <a:off x="1295860" y="4703105"/>
            <a:ext cx="7170116" cy="478558"/>
          </a:xfrm>
          <a:prstGeom prst="rect">
            <a:avLst/>
          </a:prstGeom>
          <a:noFill/>
          <a:ln>
            <a:noFill/>
          </a:ln>
        </p:spPr>
        <p:txBody>
          <a:bodyPr spcFirstLastPara="1" wrap="square" lIns="0" tIns="45700" rIns="91425" bIns="45700" anchor="t" anchorCtr="0">
            <a:noAutofit/>
          </a:bodyPr>
          <a:lstStyle/>
          <a:p>
            <a:pPr>
              <a:defRPr/>
            </a:pPr>
            <a:r>
              <a:rPr lang="lv-LV" altLang="lv-LV" b="1">
                <a:ea typeface="MS PGothic" panose="020B0600070205080204" pitchFamily="34" charset="-128"/>
              </a:rPr>
              <a:t>Kaspars Špūle</a:t>
            </a:r>
            <a:endParaRPr lang="en-US"/>
          </a:p>
          <a:p>
            <a:pPr>
              <a:defRPr/>
            </a:pPr>
            <a:r>
              <a:rPr lang="lv-LV" altLang="lv-LV" sz="1100">
                <a:ea typeface="MS PGothic" panose="020B0600070205080204" pitchFamily="34" charset="-128"/>
              </a:rPr>
              <a:t>Valsts izglītības attīstības aģentūras</a:t>
            </a:r>
          </a:p>
          <a:p>
            <a:pPr>
              <a:defRPr/>
            </a:pPr>
            <a:r>
              <a:rPr lang="lv-LV" altLang="lv-LV" sz="1100">
                <a:ea typeface="MS PGothic" panose="020B0600070205080204" pitchFamily="34" charset="-128"/>
              </a:rPr>
              <a:t>Valsts pārbaudījumu departamenta</a:t>
            </a:r>
          </a:p>
          <a:p>
            <a:pPr>
              <a:defRPr/>
            </a:pPr>
            <a:r>
              <a:rPr lang="lv-LV" altLang="lv-LV" sz="1100">
                <a:ea typeface="MS PGothic" panose="020B0600070205080204" pitchFamily="34" charset="-128"/>
              </a:rPr>
              <a:t>Vispārējās izglītības valsts pārbaudījumu nodaļas vadītājs</a:t>
            </a:r>
          </a:p>
          <a:p>
            <a:pPr>
              <a:defRPr/>
            </a:pPr>
            <a:r>
              <a:rPr lang="lv-LV" altLang="lv-LV" sz="1100">
                <a:ea typeface="MS PGothic"/>
              </a:rPr>
              <a:t>t. 60001606, kaspars.spule@viaa.gov.lv</a:t>
            </a:r>
          </a:p>
          <a:p>
            <a:pPr marL="457200" lvl="0" indent="-381000" algn="l" rtl="0">
              <a:lnSpc>
                <a:spcPct val="100000"/>
              </a:lnSpc>
              <a:spcBef>
                <a:spcPts val="1000"/>
              </a:spcBef>
              <a:spcAft>
                <a:spcPts val="0"/>
              </a:spcAft>
              <a:buClr>
                <a:schemeClr val="lt1"/>
              </a:buClr>
              <a:buSzPts val="1800"/>
              <a:buNone/>
            </a:pPr>
            <a:endParaRPr/>
          </a:p>
        </p:txBody>
      </p:sp>
      <p:pic>
        <p:nvPicPr>
          <p:cNvPr id="322" name="Google Shape;322;p22"/>
          <p:cNvPicPr preferRelativeResize="0"/>
          <p:nvPr/>
        </p:nvPicPr>
        <p:blipFill rotWithShape="1">
          <a:blip r:embed="rId3">
            <a:alphaModFix/>
          </a:blip>
          <a:srcRect t="13488"/>
          <a:stretch/>
        </p:blipFill>
        <p:spPr>
          <a:xfrm>
            <a:off x="836343" y="0"/>
            <a:ext cx="2211072" cy="19128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986582" y="257547"/>
            <a:ext cx="8395279" cy="1142815"/>
          </a:xfrm>
          <a:prstGeom prst="rect">
            <a:avLst/>
          </a:prstGeom>
          <a:noFill/>
          <a:ln>
            <a:noFill/>
          </a:ln>
        </p:spPr>
        <p:txBody>
          <a:bodyPr spcFirstLastPara="1" wrap="square" lIns="0" tIns="45700" rIns="91425" bIns="45700" anchor="ctr" anchorCtr="0">
            <a:noAutofit/>
          </a:bodyPr>
          <a:lstStyle/>
          <a:p>
            <a:pPr algn="ctr"/>
            <a:r>
              <a:rPr lang="en-US" altLang="lv-LV" sz="2400" err="1">
                <a:solidFill>
                  <a:srgbClr val="604A7B"/>
                </a:solidFill>
              </a:rPr>
              <a:t>Spēkā</a:t>
            </a:r>
            <a:r>
              <a:rPr lang="en-US" altLang="lv-LV" sz="2400">
                <a:solidFill>
                  <a:srgbClr val="604A7B"/>
                </a:solidFill>
              </a:rPr>
              <a:t> </a:t>
            </a:r>
            <a:r>
              <a:rPr lang="en-US" altLang="lv-LV" sz="2400" err="1">
                <a:solidFill>
                  <a:srgbClr val="604A7B"/>
                </a:solidFill>
              </a:rPr>
              <a:t>esošais</a:t>
            </a:r>
            <a:r>
              <a:rPr lang="en-US" altLang="lv-LV" sz="2400">
                <a:solidFill>
                  <a:srgbClr val="604A7B"/>
                </a:solidFill>
              </a:rPr>
              <a:t> </a:t>
            </a:r>
            <a:r>
              <a:rPr lang="en-US" altLang="lv-LV" sz="2400" err="1">
                <a:solidFill>
                  <a:srgbClr val="604A7B"/>
                </a:solidFill>
              </a:rPr>
              <a:t>normatīvais</a:t>
            </a:r>
            <a:r>
              <a:rPr lang="en-US" altLang="lv-LV" sz="2400">
                <a:solidFill>
                  <a:srgbClr val="604A7B"/>
                </a:solidFill>
              </a:rPr>
              <a:t> </a:t>
            </a:r>
            <a:r>
              <a:rPr lang="en-US" altLang="lv-LV" sz="2400" err="1">
                <a:solidFill>
                  <a:srgbClr val="604A7B"/>
                </a:solidFill>
              </a:rPr>
              <a:t>regulējums</a:t>
            </a:r>
            <a:r>
              <a:rPr lang="lv-LV" altLang="lv-LV" sz="2400">
                <a:solidFill>
                  <a:srgbClr val="604A7B"/>
                </a:solidFill>
              </a:rPr>
              <a:t> par valsts pārbaudes darbiem 9.klasē</a:t>
            </a:r>
            <a:br>
              <a:rPr lang="lv-LV" altLang="lv-LV" sz="2400"/>
            </a:br>
            <a:r>
              <a:rPr lang="en-US" altLang="en-US" sz="1400">
                <a:cs typeface="Times New Roman"/>
              </a:rPr>
              <a:t>MK 2018. g</a:t>
            </a:r>
            <a:r>
              <a:rPr lang="lv-LV" altLang="en-US" sz="1400">
                <a:cs typeface="Times New Roman"/>
              </a:rPr>
              <a:t>ada</a:t>
            </a:r>
            <a:r>
              <a:rPr lang="en-US" altLang="en-US" sz="1400">
                <a:cs typeface="Times New Roman"/>
              </a:rPr>
              <a:t> 27. </a:t>
            </a:r>
            <a:r>
              <a:rPr lang="en-US" altLang="en-US" sz="1400" err="1">
                <a:cs typeface="Times New Roman"/>
              </a:rPr>
              <a:t>nov</a:t>
            </a:r>
            <a:r>
              <a:rPr lang="lv-LV" altLang="en-US" sz="1400" err="1">
                <a:cs typeface="Times New Roman"/>
              </a:rPr>
              <a:t>embra</a:t>
            </a:r>
            <a:r>
              <a:rPr lang="en-US" altLang="en-US" sz="1400">
                <a:cs typeface="Times New Roman"/>
              </a:rPr>
              <a:t> </a:t>
            </a:r>
            <a:r>
              <a:rPr lang="en-US" altLang="en-US" sz="1400" err="1">
                <a:cs typeface="Times New Roman"/>
              </a:rPr>
              <a:t>noteikumi</a:t>
            </a:r>
            <a:r>
              <a:rPr lang="en-US" altLang="en-US" sz="1400">
                <a:cs typeface="Times New Roman"/>
              </a:rPr>
              <a:t> Nr.747 "</a:t>
            </a:r>
            <a:r>
              <a:rPr lang="en-US" altLang="en-US" sz="1400" err="1">
                <a:cs typeface="Times New Roman"/>
              </a:rPr>
              <a:t>Noteikumi</a:t>
            </a:r>
            <a:r>
              <a:rPr lang="en-US" altLang="en-US" sz="1400">
                <a:cs typeface="Times New Roman"/>
              </a:rPr>
              <a:t> par </a:t>
            </a:r>
            <a:r>
              <a:rPr lang="en-US" altLang="en-US" sz="1400" err="1">
                <a:cs typeface="Times New Roman"/>
              </a:rPr>
              <a:t>valsts</a:t>
            </a:r>
            <a:r>
              <a:rPr lang="en-US" altLang="en-US" sz="1400">
                <a:cs typeface="Times New Roman"/>
              </a:rPr>
              <a:t> </a:t>
            </a:r>
            <a:r>
              <a:rPr lang="en-US" altLang="en-US" sz="1400" err="1">
                <a:cs typeface="Times New Roman"/>
              </a:rPr>
              <a:t>pamatizglītības</a:t>
            </a:r>
            <a:r>
              <a:rPr lang="en-US" altLang="en-US" sz="1400">
                <a:cs typeface="Times New Roman"/>
              </a:rPr>
              <a:t> </a:t>
            </a:r>
            <a:r>
              <a:rPr lang="en-US" altLang="en-US" sz="1400" err="1">
                <a:cs typeface="Times New Roman"/>
              </a:rPr>
              <a:t>standartu</a:t>
            </a:r>
            <a:r>
              <a:rPr lang="en-US" altLang="en-US" sz="1400">
                <a:cs typeface="Times New Roman"/>
              </a:rPr>
              <a:t> un </a:t>
            </a:r>
            <a:r>
              <a:rPr lang="en-US" altLang="en-US" sz="1400" err="1">
                <a:cs typeface="Times New Roman"/>
              </a:rPr>
              <a:t>pamatizglītības</a:t>
            </a:r>
            <a:r>
              <a:rPr lang="en-US" altLang="en-US" sz="1400">
                <a:cs typeface="Times New Roman"/>
              </a:rPr>
              <a:t> </a:t>
            </a:r>
            <a:r>
              <a:rPr lang="en-US" altLang="en-US" sz="1400" err="1">
                <a:cs typeface="Times New Roman"/>
              </a:rPr>
              <a:t>programmu</a:t>
            </a:r>
            <a:r>
              <a:rPr lang="en-US" altLang="en-US" sz="1400">
                <a:cs typeface="Times New Roman"/>
              </a:rPr>
              <a:t> </a:t>
            </a:r>
            <a:r>
              <a:rPr lang="en-US" altLang="en-US" sz="1400" err="1">
                <a:cs typeface="Times New Roman"/>
              </a:rPr>
              <a:t>paraugiem</a:t>
            </a:r>
            <a:r>
              <a:rPr lang="en-US" altLang="en-US" sz="1400">
                <a:cs typeface="Times New Roman"/>
              </a:rPr>
              <a:t>"</a:t>
            </a:r>
            <a:endParaRPr lang="en-US" altLang="lv-LV" sz="1400">
              <a:solidFill>
                <a:srgbClr val="604A7B"/>
              </a:solidFill>
            </a:endParaRPr>
          </a:p>
        </p:txBody>
      </p:sp>
      <p:sp>
        <p:nvSpPr>
          <p:cNvPr id="193" name="Google Shape;193;p9"/>
          <p:cNvSpPr txBox="1">
            <a:spLocks noGrp="1"/>
          </p:cNvSpPr>
          <p:nvPr>
            <p:ph type="body" idx="1"/>
          </p:nvPr>
        </p:nvSpPr>
        <p:spPr>
          <a:xfrm>
            <a:off x="430124" y="1719161"/>
            <a:ext cx="11324572" cy="4690283"/>
          </a:xfrm>
          <a:prstGeom prst="rect">
            <a:avLst/>
          </a:prstGeom>
          <a:noFill/>
          <a:ln>
            <a:noFill/>
          </a:ln>
        </p:spPr>
        <p:txBody>
          <a:bodyPr spcFirstLastPara="1" wrap="square" lIns="0" tIns="45700" rIns="91425" bIns="45700" anchor="t" anchorCtr="0">
            <a:noAutofit/>
          </a:bodyPr>
          <a:lstStyle/>
          <a:p>
            <a:r>
              <a:rPr lang="en-US" altLang="en-US" sz="1800">
                <a:cs typeface="Times New Roman"/>
              </a:rPr>
              <a:t> </a:t>
            </a:r>
            <a:r>
              <a:rPr lang="lv-LV" altLang="en-US" sz="1800" b="1" u="sng">
                <a:solidFill>
                  <a:srgbClr val="7030A0"/>
                </a:solidFill>
                <a:cs typeface="Times New Roman"/>
                <a:sym typeface="Wingdings" panose="05000000000000000000" pitchFamily="2" charset="2"/>
              </a:rPr>
              <a:t>Grozījumi 2025.gada 6.maijā</a:t>
            </a:r>
            <a:endParaRPr lang="en-US" altLang="en-US" sz="1800" b="1">
              <a:solidFill>
                <a:srgbClr val="7030A0"/>
              </a:solidFill>
              <a:cs typeface="Times New Roman"/>
            </a:endParaRPr>
          </a:p>
          <a:p>
            <a:r>
              <a:rPr lang="lv-LV" altLang="en-US" sz="1800"/>
              <a:t>	«</a:t>
            </a:r>
            <a:r>
              <a:rPr lang="lv-LV" sz="1800"/>
              <a:t>27.</a:t>
            </a:r>
            <a:r>
              <a:rPr lang="lv-LV" sz="1800" baseline="30000"/>
              <a:t>1</a:t>
            </a:r>
            <a:r>
              <a:rPr lang="lv-LV" sz="1800"/>
              <a:t> Šo noteikumu 17.</a:t>
            </a:r>
            <a:r>
              <a:rPr lang="lv-LV" sz="1800" baseline="30000"/>
              <a:t>1</a:t>
            </a:r>
            <a:r>
              <a:rPr lang="lv-LV" sz="1800"/>
              <a:t> punkts stājas spēkā 2026. gada 1. septembrī. Uzskatāms, ka līdz minētajam datumam vērtējums valsts pārbaudes darbā nav iegūts, ja darba kopvērtējums:</a:t>
            </a:r>
            <a:br>
              <a:rPr lang="lv-LV" sz="1800"/>
            </a:br>
            <a:r>
              <a:rPr lang="lv-LV" sz="1800"/>
              <a:t>27.</a:t>
            </a:r>
            <a:r>
              <a:rPr lang="lv-LV" sz="1800" baseline="30000"/>
              <a:t>1</a:t>
            </a:r>
            <a:r>
              <a:rPr lang="lv-LV" sz="1800"/>
              <a:t>1. 2022./2023. mācību gadā, 2023./2024. mācību gadā un </a:t>
            </a:r>
            <a:r>
              <a:rPr lang="lv-LV" sz="1800">
                <a:solidFill>
                  <a:srgbClr val="FF0000"/>
                </a:solidFill>
              </a:rPr>
              <a:t>2024./2025. mācību gadā ir mazāks nekā 10 procenti</a:t>
            </a:r>
            <a:r>
              <a:rPr lang="lv-LV" sz="1800"/>
              <a:t>;</a:t>
            </a:r>
            <a:br>
              <a:rPr lang="lv-LV" sz="1800"/>
            </a:br>
            <a:r>
              <a:rPr lang="lv-LV" sz="1800"/>
              <a:t>27.</a:t>
            </a:r>
            <a:r>
              <a:rPr lang="lv-LV" sz="1800" baseline="30000"/>
              <a:t>1</a:t>
            </a:r>
            <a:r>
              <a:rPr lang="lv-LV" sz="1800"/>
              <a:t>2. 2025./2026. mācību gadā ir mazāks nekā 15 procenti."</a:t>
            </a:r>
            <a:endParaRPr lang="lv-LV" altLang="en-US" sz="1800"/>
          </a:p>
          <a:p>
            <a:pPr marL="514350" indent="-285750" algn="just">
              <a:spcBef>
                <a:spcPts val="600"/>
              </a:spcBef>
              <a:spcAft>
                <a:spcPts val="1200"/>
              </a:spcAft>
              <a:buFont typeface="Arial" panose="020B0604030504040204" pitchFamily="34" charset="0"/>
              <a:buChar char="•"/>
            </a:pPr>
            <a:r>
              <a:rPr lang="lv-LV" altLang="lv-LV" sz="1800">
                <a:cs typeface="Times New Roman"/>
              </a:rPr>
              <a:t>Skolēnam, atkārtoti mācoties 9. klasē, 2024./2025. mācību gadā </a:t>
            </a:r>
            <a:r>
              <a:rPr lang="lv-LV" altLang="lv-LV" sz="1800" b="1">
                <a:cs typeface="Times New Roman"/>
              </a:rPr>
              <a:t>obligāti ir jāatkārto tie valsts pārbaudes </a:t>
            </a:r>
            <a:r>
              <a:rPr lang="lv-LV" altLang="lv-LV" sz="1800">
                <a:cs typeface="Times New Roman"/>
              </a:rPr>
              <a:t>darbi, kuros 2023./2024. mācību gadā centralizētā eksāmena darba </a:t>
            </a:r>
            <a:r>
              <a:rPr lang="lv-LV" altLang="lv-LV" sz="1800" b="1">
                <a:cs typeface="Times New Roman"/>
              </a:rPr>
              <a:t>kopvērtējums bija zemāks nekā 10%</a:t>
            </a:r>
            <a:r>
              <a:rPr lang="lv-LV" altLang="lv-LV" sz="1800">
                <a:cs typeface="Times New Roman"/>
              </a:rPr>
              <a:t> jeb netika iegūts sertifikāts </a:t>
            </a:r>
          </a:p>
          <a:p>
            <a:pPr marL="514350" indent="-285750" algn="just">
              <a:spcBef>
                <a:spcPts val="600"/>
              </a:spcBef>
              <a:spcAft>
                <a:spcPts val="1200"/>
              </a:spcAft>
              <a:buFont typeface="Arial" panose="020B0604030504040204" pitchFamily="34" charset="0"/>
              <a:buChar char="•"/>
            </a:pPr>
            <a:r>
              <a:rPr lang="lv-LV" altLang="lv-LV" sz="1800">
                <a:cs typeface="Times New Roman"/>
              </a:rPr>
              <a:t>9. klases skolēns var izvēlēties kārtot kādu no valsts pārbaudes darbiem, lai </a:t>
            </a:r>
            <a:r>
              <a:rPr lang="lv-LV" altLang="lv-LV" sz="1800" b="1">
                <a:cs typeface="Times New Roman"/>
              </a:rPr>
              <a:t>uzlabotu </a:t>
            </a:r>
            <a:r>
              <a:rPr lang="lv-LV" altLang="lv-LV" sz="1800">
                <a:cs typeface="Times New Roman"/>
              </a:rPr>
              <a:t>2023./2024. mācību gadā iegūto eksāmena vērtējumu.</a:t>
            </a:r>
          </a:p>
          <a:p>
            <a:pPr marL="514350" indent="-285750" algn="just">
              <a:spcBef>
                <a:spcPts val="600"/>
              </a:spcBef>
              <a:spcAft>
                <a:spcPts val="1200"/>
              </a:spcAft>
              <a:buFont typeface="Arial" panose="020B0604030504040204" pitchFamily="34" charset="0"/>
              <a:buChar char="•"/>
            </a:pPr>
            <a:r>
              <a:rPr lang="lv-LV" altLang="lv-LV" sz="1800">
                <a:cs typeface="Times New Roman"/>
              </a:rPr>
              <a:t>Aicinām izglītības iestāžu vadību pārliecināties, ka visi 9. klases skolēni, uz kuriem attiecas iepriekš minētais, Valsts pārbaudījumu informācijas sistēmā ir pieteikti attiecīgā centralizētā eksāmena kārtošanai. Ja izglītojamie vēl nav pieteikti, aicinām nekavējoties to izdarīt, līdz 10.maijam informējot Lietotāju atbalsta dienestu.</a:t>
            </a:r>
            <a:endParaRPr lang="lv-LV" altLang="lv-LV" sz="1800">
              <a:cs typeface="Times New Roman" panose="02020603050405020304" pitchFamily="18" charset="0"/>
            </a:endParaRPr>
          </a:p>
          <a:p>
            <a:pPr algn="just">
              <a:defRPr/>
            </a:pPr>
            <a:endParaRPr lang="lv-LV" sz="1050"/>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4</a:t>
            </a:fld>
            <a:endParaRPr/>
          </a:p>
        </p:txBody>
      </p:sp>
    </p:spTree>
    <p:extLst>
      <p:ext uri="{BB962C8B-B14F-4D97-AF65-F5344CB8AC3E}">
        <p14:creationId xmlns:p14="http://schemas.microsoft.com/office/powerpoint/2010/main" val="219976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986582" y="257547"/>
            <a:ext cx="9150810" cy="1142815"/>
          </a:xfrm>
          <a:prstGeom prst="rect">
            <a:avLst/>
          </a:prstGeom>
          <a:noFill/>
          <a:ln>
            <a:noFill/>
          </a:ln>
        </p:spPr>
        <p:txBody>
          <a:bodyPr spcFirstLastPara="1" wrap="square" lIns="0" tIns="45700" rIns="91425" bIns="45700" anchor="ctr" anchorCtr="0">
            <a:noAutofit/>
          </a:bodyPr>
          <a:lstStyle/>
          <a:p>
            <a:r>
              <a:rPr lang="en-US" altLang="lv-LV" sz="2400" err="1">
                <a:solidFill>
                  <a:srgbClr val="604A7B"/>
                </a:solidFill>
                <a:latin typeface="Verdana" panose="020B0604030504040204" pitchFamily="34" charset="0"/>
              </a:rPr>
              <a:t>Spēkā</a:t>
            </a:r>
            <a:r>
              <a:rPr lang="en-US" altLang="lv-LV" sz="2400">
                <a:solidFill>
                  <a:srgbClr val="604A7B"/>
                </a:solidFill>
                <a:latin typeface="Verdana" panose="020B0604030504040204" pitchFamily="34" charset="0"/>
              </a:rPr>
              <a:t> </a:t>
            </a:r>
            <a:r>
              <a:rPr lang="en-US" altLang="lv-LV" sz="2400" err="1">
                <a:solidFill>
                  <a:srgbClr val="604A7B"/>
                </a:solidFill>
                <a:latin typeface="Verdana" panose="020B0604030504040204" pitchFamily="34" charset="0"/>
              </a:rPr>
              <a:t>esošais</a:t>
            </a:r>
            <a:r>
              <a:rPr lang="en-US" altLang="lv-LV" sz="2400">
                <a:solidFill>
                  <a:srgbClr val="604A7B"/>
                </a:solidFill>
                <a:latin typeface="Verdana" panose="020B0604030504040204" pitchFamily="34" charset="0"/>
              </a:rPr>
              <a:t> </a:t>
            </a:r>
            <a:r>
              <a:rPr lang="en-US" altLang="lv-LV" sz="2400" err="1">
                <a:solidFill>
                  <a:srgbClr val="604A7B"/>
                </a:solidFill>
                <a:latin typeface="Verdana" panose="020B0604030504040204" pitchFamily="34" charset="0"/>
              </a:rPr>
              <a:t>normatīvais</a:t>
            </a:r>
            <a:r>
              <a:rPr lang="en-US" altLang="lv-LV" sz="2400">
                <a:solidFill>
                  <a:srgbClr val="604A7B"/>
                </a:solidFill>
                <a:latin typeface="Verdana" panose="020B0604030504040204" pitchFamily="34" charset="0"/>
              </a:rPr>
              <a:t> </a:t>
            </a:r>
            <a:r>
              <a:rPr lang="en-US" altLang="lv-LV" sz="2400" err="1">
                <a:solidFill>
                  <a:srgbClr val="604A7B"/>
                </a:solidFill>
                <a:latin typeface="Verdana" panose="020B0604030504040204" pitchFamily="34" charset="0"/>
              </a:rPr>
              <a:t>regulējums</a:t>
            </a:r>
            <a:r>
              <a:rPr lang="lv-LV" altLang="lv-LV" sz="2400">
                <a:solidFill>
                  <a:srgbClr val="604A7B"/>
                </a:solidFill>
                <a:latin typeface="Verdana" panose="020B0604030504040204" pitchFamily="34" charset="0"/>
              </a:rPr>
              <a:t> par valsts pārbaudes darbiem </a:t>
            </a:r>
            <a:r>
              <a:rPr lang="lv-LV" altLang="lv-LV" sz="2400" u="sng">
                <a:solidFill>
                  <a:srgbClr val="604A7B"/>
                </a:solidFill>
                <a:latin typeface="Verdana" panose="020B0604030504040204" pitchFamily="34" charset="0"/>
              </a:rPr>
              <a:t>vispārējā</a:t>
            </a:r>
            <a:r>
              <a:rPr lang="lv-LV" altLang="lv-LV" sz="2400">
                <a:solidFill>
                  <a:srgbClr val="604A7B"/>
                </a:solidFill>
                <a:latin typeface="Verdana" panose="020B0604030504040204" pitchFamily="34" charset="0"/>
              </a:rPr>
              <a:t> vidējā izglītībā</a:t>
            </a:r>
            <a:endParaRPr lang="en-US" altLang="lv-LV" sz="2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833535" y="1864837"/>
            <a:ext cx="10806777" cy="4623049"/>
          </a:xfrm>
          <a:prstGeom prst="rect">
            <a:avLst/>
          </a:prstGeom>
          <a:noFill/>
          <a:ln>
            <a:noFill/>
          </a:ln>
        </p:spPr>
        <p:txBody>
          <a:bodyPr spcFirstLastPara="1" wrap="square" lIns="0" tIns="45700" rIns="91425" bIns="45700" anchor="t" anchorCtr="0">
            <a:noAutofit/>
          </a:bodyPr>
          <a:lstStyle/>
          <a:p>
            <a:r>
              <a:rPr lang="en-US" altLang="lv-LV" sz="1600">
                <a:cs typeface="Times New Roman"/>
              </a:rPr>
              <a:t>MK </a:t>
            </a:r>
            <a:r>
              <a:rPr lang="lv-LV" altLang="lv-LV" sz="1600">
                <a:cs typeface="Times New Roman"/>
              </a:rPr>
              <a:t>2019. gada 3. septembra noteikumi Nr. 416 “Noteikumi par valsts vispārējās vidējās izglītības standartu un vispārējās vidējās izglītības programmu paraugiem” (MK 416.noteikumi)</a:t>
            </a:r>
            <a:r>
              <a:rPr lang="en-US" altLang="lv-LV" sz="1600">
                <a:cs typeface="Times New Roman"/>
              </a:rPr>
              <a:t>:</a:t>
            </a:r>
          </a:p>
          <a:p>
            <a:r>
              <a:rPr lang="lv-LV" altLang="lv-LV" sz="1600" b="1">
                <a:cs typeface="Times New Roman"/>
              </a:rPr>
              <a:t>21. Valsts noteiktie pārbaudes darbi vispārējās vidējās izglītības posmā ir šādi:</a:t>
            </a:r>
          </a:p>
          <a:p>
            <a:r>
              <a:rPr lang="lv-LV" altLang="lv-LV" sz="1600">
                <a:cs typeface="Times New Roman"/>
              </a:rPr>
              <a:t>	21.1. valsts pārbaudes darbs latviešu valodā vismaz optimālajā mācību satura apguves līmenī;</a:t>
            </a:r>
          </a:p>
          <a:p>
            <a:r>
              <a:rPr lang="lv-LV" altLang="lv-LV" sz="1600">
                <a:cs typeface="Times New Roman"/>
              </a:rPr>
              <a:t>	21.2. valsts pārbaudes darbs svešvalodā (angļu, vācu vai franču) vismaz optimālajā (B2) mācību satura apguves līmenī;</a:t>
            </a:r>
          </a:p>
          <a:p>
            <a:r>
              <a:rPr lang="lv-LV" altLang="lv-LV" sz="1600">
                <a:cs typeface="Times New Roman"/>
              </a:rPr>
              <a:t>	21.3. valsts pārbaudes darbs matemātikā vismaz optimālajā mācību satura apguves līmenī;</a:t>
            </a:r>
          </a:p>
          <a:p>
            <a:r>
              <a:rPr lang="lv-LV" altLang="lv-LV" sz="1600">
                <a:cs typeface="Times New Roman"/>
              </a:rPr>
              <a:t>	21.4. valsts pārbaudes darbs </a:t>
            </a:r>
            <a:r>
              <a:rPr lang="lv-LV" altLang="lv-LV" sz="1600" err="1">
                <a:cs typeface="Times New Roman"/>
              </a:rPr>
              <a:t>dabaszinībās</a:t>
            </a:r>
            <a:r>
              <a:rPr lang="lv-LV" altLang="lv-LV" sz="1600">
                <a:cs typeface="Times New Roman"/>
              </a:rPr>
              <a:t> vispārīgajā mācību satura apguves līmenī vai fizikā, ķīmijā vai bioloģijā vismaz optimālajā mācību satura apguves līmenī;</a:t>
            </a:r>
          </a:p>
          <a:p>
            <a:r>
              <a:rPr lang="lv-LV" altLang="lv-LV" sz="1600">
                <a:cs typeface="Times New Roman"/>
              </a:rPr>
              <a:t>	21.5. ne mazāk kā divi valsts pārbaudes darbi padziļinātājos kursos augstākajā mācību satura apguves līmenī, tajā skaitā arī šo noteikumu 21.1., 21.2., 21.3. un 21.4. apakšpunktā minētie pārbaudes darbi.</a:t>
            </a:r>
          </a:p>
          <a:p>
            <a:r>
              <a:rPr lang="lv-LV" sz="1600">
                <a:cs typeface="Times New Roman"/>
                <a:hlinkClick r:id="rId3"/>
              </a:rPr>
              <a:t>(MK noteikumi Nr. 695 Noteikumi par valsts pārbaudes darbu norises laiku 2024./2025. mācību gadā)</a:t>
            </a:r>
            <a:endParaRPr lang="lv-LV"/>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5</a:t>
            </a:fld>
            <a:endParaRPr/>
          </a:p>
        </p:txBody>
      </p:sp>
    </p:spTree>
    <p:extLst>
      <p:ext uri="{BB962C8B-B14F-4D97-AF65-F5344CB8AC3E}">
        <p14:creationId xmlns:p14="http://schemas.microsoft.com/office/powerpoint/2010/main" val="403970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986582" y="257547"/>
            <a:ext cx="9150810" cy="1142815"/>
          </a:xfrm>
          <a:prstGeom prst="rect">
            <a:avLst/>
          </a:prstGeom>
          <a:noFill/>
          <a:ln>
            <a:noFill/>
          </a:ln>
        </p:spPr>
        <p:txBody>
          <a:bodyPr spcFirstLastPara="1" wrap="square" lIns="0" tIns="45700" rIns="91425" bIns="45700" anchor="ctr" anchorCtr="0">
            <a:noAutofit/>
          </a:bodyPr>
          <a:lstStyle/>
          <a:p>
            <a:r>
              <a:rPr lang="en-US" altLang="lv-LV" sz="2400" err="1">
                <a:solidFill>
                  <a:srgbClr val="604A7B"/>
                </a:solidFill>
                <a:latin typeface="Verdana" panose="020B0604030504040204" pitchFamily="34" charset="0"/>
              </a:rPr>
              <a:t>Spēkā</a:t>
            </a:r>
            <a:r>
              <a:rPr lang="en-US" altLang="lv-LV" sz="2400">
                <a:solidFill>
                  <a:srgbClr val="604A7B"/>
                </a:solidFill>
                <a:latin typeface="Verdana" panose="020B0604030504040204" pitchFamily="34" charset="0"/>
              </a:rPr>
              <a:t> </a:t>
            </a:r>
            <a:r>
              <a:rPr lang="en-US" altLang="lv-LV" sz="2400" err="1">
                <a:solidFill>
                  <a:srgbClr val="604A7B"/>
                </a:solidFill>
                <a:latin typeface="Verdana" panose="020B0604030504040204" pitchFamily="34" charset="0"/>
              </a:rPr>
              <a:t>esošais</a:t>
            </a:r>
            <a:r>
              <a:rPr lang="en-US" altLang="lv-LV" sz="2400">
                <a:solidFill>
                  <a:srgbClr val="604A7B"/>
                </a:solidFill>
                <a:latin typeface="Verdana" panose="020B0604030504040204" pitchFamily="34" charset="0"/>
              </a:rPr>
              <a:t> </a:t>
            </a:r>
            <a:r>
              <a:rPr lang="en-US" altLang="lv-LV" sz="2400" err="1">
                <a:solidFill>
                  <a:srgbClr val="604A7B"/>
                </a:solidFill>
                <a:latin typeface="Verdana" panose="020B0604030504040204" pitchFamily="34" charset="0"/>
              </a:rPr>
              <a:t>normatīvais</a:t>
            </a:r>
            <a:r>
              <a:rPr lang="en-US" altLang="lv-LV" sz="2400">
                <a:solidFill>
                  <a:srgbClr val="604A7B"/>
                </a:solidFill>
                <a:latin typeface="Verdana" panose="020B0604030504040204" pitchFamily="34" charset="0"/>
              </a:rPr>
              <a:t> </a:t>
            </a:r>
            <a:r>
              <a:rPr lang="en-US" altLang="lv-LV" sz="2400" err="1">
                <a:solidFill>
                  <a:srgbClr val="604A7B"/>
                </a:solidFill>
                <a:latin typeface="Verdana" panose="020B0604030504040204" pitchFamily="34" charset="0"/>
              </a:rPr>
              <a:t>regulējums</a:t>
            </a:r>
            <a:r>
              <a:rPr lang="lv-LV" altLang="lv-LV" sz="2400">
                <a:solidFill>
                  <a:srgbClr val="604A7B"/>
                </a:solidFill>
                <a:latin typeface="Verdana" panose="020B0604030504040204" pitchFamily="34" charset="0"/>
              </a:rPr>
              <a:t> par valsts pārbaudes darbiem </a:t>
            </a:r>
            <a:r>
              <a:rPr lang="lv-LV" altLang="lv-LV" sz="2400" u="sng">
                <a:solidFill>
                  <a:srgbClr val="604A7B"/>
                </a:solidFill>
                <a:latin typeface="Verdana" panose="020B0604030504040204" pitchFamily="34" charset="0"/>
              </a:rPr>
              <a:t>vispārējā</a:t>
            </a:r>
            <a:r>
              <a:rPr lang="lv-LV" altLang="lv-LV" sz="2400">
                <a:solidFill>
                  <a:srgbClr val="604A7B"/>
                </a:solidFill>
                <a:latin typeface="Verdana" panose="020B0604030504040204" pitchFamily="34" charset="0"/>
              </a:rPr>
              <a:t> vidējā izglītībā</a:t>
            </a:r>
            <a:endParaRPr lang="en-US" altLang="lv-LV" sz="2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564594" y="1864837"/>
            <a:ext cx="11075718" cy="4679078"/>
          </a:xfrm>
          <a:prstGeom prst="rect">
            <a:avLst/>
          </a:prstGeom>
          <a:noFill/>
          <a:ln>
            <a:noFill/>
          </a:ln>
        </p:spPr>
        <p:txBody>
          <a:bodyPr spcFirstLastPara="1" wrap="square" lIns="0" tIns="45700" rIns="91425" bIns="45700" anchor="t" anchorCtr="0">
            <a:noAutofit/>
          </a:bodyPr>
          <a:lstStyle/>
          <a:p>
            <a:r>
              <a:rPr lang="en-US" altLang="lv-LV" sz="2000">
                <a:cs typeface="Times New Roman"/>
              </a:rPr>
              <a:t> </a:t>
            </a:r>
            <a:endParaRPr lang="en-US"/>
          </a:p>
          <a:p>
            <a:r>
              <a:rPr lang="en-US" altLang="lv-LV" sz="2000">
                <a:cs typeface="Times New Roman"/>
              </a:rPr>
              <a:t>MK </a:t>
            </a:r>
            <a:r>
              <a:rPr lang="lv-LV" altLang="lv-LV" sz="2000">
                <a:cs typeface="Times New Roman"/>
              </a:rPr>
              <a:t>416. noteikumi</a:t>
            </a:r>
            <a:r>
              <a:rPr lang="en-US" altLang="lv-LV" sz="2000">
                <a:cs typeface="Times New Roman"/>
              </a:rPr>
              <a:t>:</a:t>
            </a:r>
            <a:endParaRPr lang="en-US"/>
          </a:p>
          <a:p>
            <a:endParaRPr lang="en-US" altLang="lv-LV" sz="2000">
              <a:cs typeface="Times New Roman"/>
            </a:endParaRPr>
          </a:p>
          <a:p>
            <a:r>
              <a:rPr lang="lv-LV" altLang="en-US" sz="2000" b="1">
                <a:cs typeface="Times New Roman"/>
              </a:rPr>
              <a:t> 21.1 Valsts noteiktajā pārbaudes darbā vērtējums nav iegūts, ja darba kopvērtējums ir mazāks nekā </a:t>
            </a:r>
            <a:r>
              <a:rPr lang="lv-LV" altLang="en-US" sz="2000" b="1">
                <a:solidFill>
                  <a:srgbClr val="FF0000"/>
                </a:solidFill>
                <a:cs typeface="Times New Roman"/>
              </a:rPr>
              <a:t>20</a:t>
            </a:r>
            <a:r>
              <a:rPr lang="lv-LV" altLang="en-US" sz="2000" b="1">
                <a:cs typeface="Times New Roman"/>
              </a:rPr>
              <a:t> procenti.</a:t>
            </a:r>
          </a:p>
          <a:p>
            <a:endParaRPr lang="lv-LV" altLang="en-US" sz="2000">
              <a:cs typeface="Times New Roman"/>
            </a:endParaRPr>
          </a:p>
          <a:p>
            <a:r>
              <a:rPr lang="lv-LV" altLang="en-US" sz="2000">
                <a:cs typeface="Times New Roman"/>
              </a:rPr>
              <a:t> </a:t>
            </a:r>
            <a:r>
              <a:rPr lang="lv-LV" altLang="en-US" sz="2000" b="1">
                <a:cs typeface="Times New Roman"/>
              </a:rPr>
              <a:t>! </a:t>
            </a:r>
            <a:r>
              <a:rPr lang="lv-LV" altLang="en-US" sz="2000">
                <a:cs typeface="Times New Roman"/>
              </a:rPr>
              <a:t>Iepriekš iegūtie sertifikāti ar zemākiem procentiem ir derīgi.</a:t>
            </a:r>
            <a:endParaRPr lang="lv-LV" altLang="lv-LV" sz="2000">
              <a:cs typeface="Times New Roman"/>
            </a:endParaRP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6</a:t>
            </a:fld>
            <a:endParaRPr/>
          </a:p>
        </p:txBody>
      </p:sp>
    </p:spTree>
    <p:extLst>
      <p:ext uri="{BB962C8B-B14F-4D97-AF65-F5344CB8AC3E}">
        <p14:creationId xmlns:p14="http://schemas.microsoft.com/office/powerpoint/2010/main" val="127930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986582" y="257547"/>
            <a:ext cx="9150810" cy="1142815"/>
          </a:xfrm>
          <a:prstGeom prst="rect">
            <a:avLst/>
          </a:prstGeom>
          <a:noFill/>
          <a:ln>
            <a:noFill/>
          </a:ln>
        </p:spPr>
        <p:txBody>
          <a:bodyPr spcFirstLastPara="1" wrap="square" lIns="0" tIns="45700" rIns="91425" bIns="45700" anchor="ctr" anchorCtr="0">
            <a:noAutofit/>
          </a:bodyPr>
          <a:lstStyle/>
          <a:p>
            <a:r>
              <a:rPr lang="en-US" altLang="lv-LV" sz="2400" err="1">
                <a:solidFill>
                  <a:srgbClr val="604A7B"/>
                </a:solidFill>
                <a:latin typeface="Verdana" panose="020B0604030504040204" pitchFamily="34" charset="0"/>
              </a:rPr>
              <a:t>Spēkā</a:t>
            </a:r>
            <a:r>
              <a:rPr lang="en-US" altLang="lv-LV" sz="2400">
                <a:solidFill>
                  <a:srgbClr val="604A7B"/>
                </a:solidFill>
                <a:latin typeface="Verdana" panose="020B0604030504040204" pitchFamily="34" charset="0"/>
              </a:rPr>
              <a:t> </a:t>
            </a:r>
            <a:r>
              <a:rPr lang="en-US" altLang="lv-LV" sz="2400" err="1">
                <a:solidFill>
                  <a:srgbClr val="604A7B"/>
                </a:solidFill>
                <a:latin typeface="Verdana" panose="020B0604030504040204" pitchFamily="34" charset="0"/>
              </a:rPr>
              <a:t>esošais</a:t>
            </a:r>
            <a:r>
              <a:rPr lang="en-US" altLang="lv-LV" sz="2400">
                <a:solidFill>
                  <a:srgbClr val="604A7B"/>
                </a:solidFill>
                <a:latin typeface="Verdana" panose="020B0604030504040204" pitchFamily="34" charset="0"/>
              </a:rPr>
              <a:t> </a:t>
            </a:r>
            <a:r>
              <a:rPr lang="en-US" altLang="lv-LV" sz="2400" err="1">
                <a:solidFill>
                  <a:srgbClr val="604A7B"/>
                </a:solidFill>
                <a:latin typeface="Verdana" panose="020B0604030504040204" pitchFamily="34" charset="0"/>
              </a:rPr>
              <a:t>normatīvais</a:t>
            </a:r>
            <a:r>
              <a:rPr lang="en-US" altLang="lv-LV" sz="2400">
                <a:solidFill>
                  <a:srgbClr val="604A7B"/>
                </a:solidFill>
                <a:latin typeface="Verdana" panose="020B0604030504040204" pitchFamily="34" charset="0"/>
              </a:rPr>
              <a:t> </a:t>
            </a:r>
            <a:r>
              <a:rPr lang="en-US" altLang="lv-LV" sz="2400" err="1">
                <a:solidFill>
                  <a:srgbClr val="604A7B"/>
                </a:solidFill>
                <a:latin typeface="Verdana" panose="020B0604030504040204" pitchFamily="34" charset="0"/>
              </a:rPr>
              <a:t>regulējums</a:t>
            </a:r>
            <a:r>
              <a:rPr lang="lv-LV" altLang="lv-LV" sz="2400">
                <a:solidFill>
                  <a:srgbClr val="604A7B"/>
                </a:solidFill>
                <a:latin typeface="Verdana" panose="020B0604030504040204" pitchFamily="34" charset="0"/>
              </a:rPr>
              <a:t> par valsts pārbaudes darbiem </a:t>
            </a:r>
            <a:r>
              <a:rPr lang="lv-LV" altLang="lv-LV" sz="2400" u="sng">
                <a:solidFill>
                  <a:srgbClr val="604A7B"/>
                </a:solidFill>
                <a:latin typeface="Verdana" panose="020B0604030504040204" pitchFamily="34" charset="0"/>
              </a:rPr>
              <a:t>vispārējā</a:t>
            </a:r>
            <a:r>
              <a:rPr lang="lv-LV" altLang="lv-LV" sz="2400">
                <a:solidFill>
                  <a:srgbClr val="604A7B"/>
                </a:solidFill>
                <a:latin typeface="Verdana" panose="020B0604030504040204" pitchFamily="34" charset="0"/>
              </a:rPr>
              <a:t> vidējā izglītībā</a:t>
            </a:r>
            <a:endParaRPr lang="en-US" altLang="lv-LV" sz="2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396506" y="1864837"/>
            <a:ext cx="11243806" cy="4690283"/>
          </a:xfrm>
          <a:prstGeom prst="rect">
            <a:avLst/>
          </a:prstGeom>
          <a:noFill/>
          <a:ln>
            <a:noFill/>
          </a:ln>
        </p:spPr>
        <p:txBody>
          <a:bodyPr spcFirstLastPara="1" wrap="square" lIns="0" tIns="45700" rIns="91425" bIns="45700" anchor="t" anchorCtr="0">
            <a:noAutofit/>
          </a:bodyPr>
          <a:lstStyle/>
          <a:p>
            <a:r>
              <a:rPr lang="lv-LV" altLang="lv-LV" sz="1800" b="1">
                <a:cs typeface="Times New Roman"/>
              </a:rPr>
              <a:t> Monitoringa darbs 2025.gada 23.aprīlī / 7.maijā </a:t>
            </a:r>
          </a:p>
          <a:p>
            <a:pPr algn="just"/>
            <a:r>
              <a:rPr lang="lv-LV" altLang="lv-LV" sz="1800">
                <a:cs typeface="Times New Roman"/>
              </a:rPr>
              <a:t> </a:t>
            </a:r>
            <a:r>
              <a:rPr lang="en-US" sz="1800">
                <a:cs typeface="Times New Roman"/>
              </a:rPr>
              <a:t>MK </a:t>
            </a:r>
            <a:r>
              <a:rPr lang="lv-LV" sz="1800">
                <a:cs typeface="Times New Roman"/>
              </a:rPr>
              <a:t>416. noteikumi</a:t>
            </a:r>
            <a:r>
              <a:rPr lang="en-US" sz="1800">
                <a:cs typeface="Times New Roman"/>
              </a:rPr>
              <a:t>:</a:t>
            </a:r>
            <a:endParaRPr lang="lv-LV" sz="1800">
              <a:solidFill>
                <a:srgbClr val="000000"/>
              </a:solidFill>
              <a:cs typeface="Times New Roman"/>
            </a:endParaRPr>
          </a:p>
          <a:p>
            <a:pPr algn="just"/>
            <a:r>
              <a:rPr lang="lv-LV" altLang="lv-LV" sz="1800">
                <a:cs typeface="Times New Roman"/>
              </a:rPr>
              <a:t>21.4. valsts pārbaudes darbs </a:t>
            </a:r>
            <a:r>
              <a:rPr lang="lv-LV" altLang="lv-LV" sz="1800" err="1">
                <a:cs typeface="Times New Roman"/>
              </a:rPr>
              <a:t>dabaszinībās</a:t>
            </a:r>
            <a:r>
              <a:rPr lang="lv-LV" altLang="lv-LV" sz="1800">
                <a:cs typeface="Times New Roman"/>
              </a:rPr>
              <a:t> vispārīgajā mācību satura apguves līmenī vai fizikā, ķīmijā vai bioloģijā vismaz optimālajā mācību satura apguves līmenī</a:t>
            </a:r>
            <a:endParaRPr lang="lv-LV"/>
          </a:p>
          <a:p>
            <a:pPr algn="just"/>
            <a:r>
              <a:rPr lang="lv-LV" altLang="lv-LV" sz="1800">
                <a:cs typeface="Times New Roman"/>
              </a:rPr>
              <a:t> Ja 12.klases skolēns 2024.gadā nav piedalījies monitoringa darbā un šogad nekārto augstākā līmeņa eksāmenu, tad dalība monitoringa darbā ir obligāta, lai varētu saņemt atestātu par vispārējo vidējo izglītību.</a:t>
            </a:r>
          </a:p>
          <a:p>
            <a:pPr algn="just"/>
            <a:r>
              <a:rPr lang="lv-LV" altLang="lv-LV" sz="1800">
                <a:cs typeface="Times New Roman"/>
              </a:rPr>
              <a:t> Ja izglītības iestāde nav pārliecināta, vai skolēns, tajā skaitā eksternis, 2023./2024. mācību gadā ir piedalījies kādā no monitoringa darbiem, tad lūgums nosūtīt e-pasta vēstuli Lietotāju atbalsta dienestam </a:t>
            </a:r>
            <a:r>
              <a:rPr lang="lv-LV" altLang="lv-LV" sz="1800">
                <a:solidFill>
                  <a:schemeClr val="bg2"/>
                </a:solidFill>
                <a:cs typeface="Times New Roman"/>
                <a:hlinkClick r:id="rId3">
                  <a:extLst>
                    <a:ext uri="{A12FA001-AC4F-418D-AE19-62706E023703}">
                      <ahyp:hlinkClr xmlns:ahyp="http://schemas.microsoft.com/office/drawing/2018/hyperlinkcolor" val="tx"/>
                    </a:ext>
                  </a:extLst>
                </a:hlinkClick>
              </a:rPr>
              <a:t>atbalsts@viaa.gov.lv</a:t>
            </a:r>
            <a:r>
              <a:rPr lang="lv-LV" altLang="lv-LV" sz="1800">
                <a:cs typeface="Times New Roman"/>
              </a:rPr>
              <a:t> ar lūgumu pārbaudīt informāciju. Vēstulē jānorāda skolēna personas kods. </a:t>
            </a:r>
          </a:p>
          <a:p>
            <a:r>
              <a:rPr lang="lv-LV" altLang="lv-LV" sz="1800" b="1">
                <a:cs typeface="Times New Roman"/>
              </a:rPr>
              <a:t> !</a:t>
            </a:r>
            <a:r>
              <a:rPr lang="lv-LV" altLang="lv-LV" sz="1800">
                <a:cs typeface="Times New Roman"/>
              </a:rPr>
              <a:t> Profesionālās izglītības iestāžu audzēkņiem monitoringa darbs nav jāveic.</a:t>
            </a:r>
          </a:p>
          <a:p>
            <a:r>
              <a:rPr lang="lv-LV" altLang="lv-LV" sz="1800">
                <a:solidFill>
                  <a:srgbClr val="FF0000"/>
                </a:solidFill>
                <a:cs typeface="Times New Roman"/>
              </a:rPr>
              <a:t>Par 2024./2025.m.g. monitoringa darba rezultātiem izglītības iestādes tiks informētas līdz 											23.maijam.  </a:t>
            </a: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7</a:t>
            </a:fld>
            <a:endParaRPr/>
          </a:p>
        </p:txBody>
      </p:sp>
    </p:spTree>
    <p:extLst>
      <p:ext uri="{BB962C8B-B14F-4D97-AF65-F5344CB8AC3E}">
        <p14:creationId xmlns:p14="http://schemas.microsoft.com/office/powerpoint/2010/main" val="407828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1639200" y="302371"/>
            <a:ext cx="9150810" cy="1142815"/>
          </a:xfrm>
          <a:prstGeom prst="rect">
            <a:avLst/>
          </a:prstGeom>
          <a:noFill/>
          <a:ln>
            <a:noFill/>
          </a:ln>
        </p:spPr>
        <p:txBody>
          <a:bodyPr spcFirstLastPara="1" wrap="square" lIns="0" tIns="45700" rIns="91425" bIns="45700" anchor="ctr" anchorCtr="0">
            <a:noAutofit/>
          </a:bodyPr>
          <a:lstStyle/>
          <a:p>
            <a:pPr algn="ctr"/>
            <a:r>
              <a:rPr lang="lv-LV" altLang="lv-LV" sz="2400">
                <a:solidFill>
                  <a:srgbClr val="604A7B"/>
                </a:solidFill>
              </a:rPr>
              <a:t>Atbrīvošana no valsts pārbaudes darbiem par vispārējo izglītību</a:t>
            </a:r>
            <a:br>
              <a:rPr lang="lv-LV" altLang="lv-LV" sz="2400">
                <a:latin typeface="Verdana" panose="020B0604030504040204" pitchFamily="34" charset="0"/>
              </a:rPr>
            </a:br>
            <a:r>
              <a:rPr lang="en-US" sz="1400"/>
              <a:t>MK 2023. g</a:t>
            </a:r>
            <a:r>
              <a:rPr lang="lv-LV" sz="1400"/>
              <a:t>ada</a:t>
            </a:r>
            <a:r>
              <a:rPr lang="en-US" sz="1400"/>
              <a:t> 24. </a:t>
            </a:r>
            <a:r>
              <a:rPr lang="en-US" sz="1400" err="1"/>
              <a:t>janvā</a:t>
            </a:r>
            <a:r>
              <a:rPr lang="lv-LV" sz="1400" err="1"/>
              <a:t>ra</a:t>
            </a:r>
            <a:r>
              <a:rPr lang="en-US" sz="1400"/>
              <a:t> </a:t>
            </a:r>
            <a:r>
              <a:rPr lang="en-US" sz="1400" err="1"/>
              <a:t>noteikumi</a:t>
            </a:r>
            <a:r>
              <a:rPr lang="en-US" sz="1400"/>
              <a:t> Nr.31 </a:t>
            </a:r>
          </a:p>
          <a:p>
            <a:pPr algn="ctr"/>
            <a:r>
              <a:rPr lang="lv-LV" sz="1400"/>
              <a:t>"Kārtība, kādā izglītojamie atbrīvojami no noteiktajiem valsts pārbaudījumiem"</a:t>
            </a:r>
            <a:br>
              <a:rPr lang="lv-LV" sz="1400"/>
            </a:br>
            <a:endParaRPr lang="en-US" altLang="lv-LV" sz="1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890910" y="1711667"/>
            <a:ext cx="11086924" cy="5012687"/>
          </a:xfrm>
          <a:prstGeom prst="rect">
            <a:avLst/>
          </a:prstGeom>
          <a:noFill/>
          <a:ln>
            <a:noFill/>
          </a:ln>
        </p:spPr>
        <p:txBody>
          <a:bodyPr spcFirstLastPara="1" wrap="square" lIns="0" tIns="45700" rIns="91425" bIns="45700" anchor="t" anchorCtr="0">
            <a:noAutofit/>
          </a:bodyPr>
          <a:lstStyle/>
          <a:p>
            <a:r>
              <a:rPr lang="lv-LV" sz="2000" u="sng">
                <a:cs typeface="Times New Roman"/>
              </a:rPr>
              <a:t>Līdz eksāmena norisei atbrīvo</a:t>
            </a:r>
          </a:p>
          <a:p>
            <a:r>
              <a:rPr lang="lv-LV" sz="2000">
                <a:cs typeface="Times New Roman"/>
              </a:rPr>
              <a:t> 2.3. ārstējošais ārsts, ja izglītojamais pēc attiecīgā mācību gada 1. marta vai valsts pārbaudījumu norises laikā akūtas saslimšanas, infekcijas vai traumas radīto veselības traucējumu dēļ ārstējas stacionārā ārstniecības iestādē vai ambulatori un </a:t>
            </a:r>
            <a:r>
              <a:rPr lang="lv-LV" sz="2000">
                <a:solidFill>
                  <a:srgbClr val="FF0000"/>
                </a:solidFill>
                <a:cs typeface="Times New Roman"/>
              </a:rPr>
              <a:t>tādējādi neapmeklē izglītības iestādi</a:t>
            </a:r>
            <a:r>
              <a:rPr lang="lv-LV" sz="2000">
                <a:cs typeface="Times New Roman"/>
              </a:rPr>
              <a:t>. </a:t>
            </a:r>
          </a:p>
          <a:p>
            <a:endParaRPr lang="lv-LV" altLang="lv-LV" sz="2000" u="sng">
              <a:cs typeface="Times New Roman"/>
            </a:endParaRPr>
          </a:p>
          <a:p>
            <a:r>
              <a:rPr lang="lv-LV" altLang="lv-LV" sz="2000" u="sng">
                <a:cs typeface="Times New Roman"/>
              </a:rPr>
              <a:t>Atbrīvojumus VPS varēs ierakstīt arī eksāmena norises laikā.</a:t>
            </a:r>
          </a:p>
          <a:p>
            <a:endParaRPr lang="lv-LV" altLang="lv-LV" sz="2000" u="sng">
              <a:cs typeface="Times New Roman"/>
            </a:endParaRPr>
          </a:p>
          <a:p>
            <a:r>
              <a:rPr lang="lv-LV" altLang="lv-LV" sz="2000" u="sng">
                <a:cs typeface="Times New Roman"/>
              </a:rPr>
              <a:t>VPS jāieraksta visi skolēni, kuri tiek atbrīvoti no valsts pārbaudes darbiem.</a:t>
            </a:r>
          </a:p>
          <a:p>
            <a:pPr marL="228600" indent="0">
              <a:defRPr/>
            </a:pPr>
            <a:endParaRPr lang="lv-LV" altLang="lv-LV" sz="2000" u="sng">
              <a:solidFill>
                <a:srgbClr val="604A7B"/>
              </a:solidFill>
              <a:latin typeface="Verdana" panose="020B0604030504040204" pitchFamily="34" charset="0"/>
            </a:endParaRP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8</a:t>
            </a:fld>
            <a:endParaRPr/>
          </a:p>
        </p:txBody>
      </p:sp>
    </p:spTree>
    <p:extLst>
      <p:ext uri="{BB962C8B-B14F-4D97-AF65-F5344CB8AC3E}">
        <p14:creationId xmlns:p14="http://schemas.microsoft.com/office/powerpoint/2010/main" val="1761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944955" y="257546"/>
            <a:ext cx="10417231" cy="1142815"/>
          </a:xfrm>
          <a:prstGeom prst="rect">
            <a:avLst/>
          </a:prstGeom>
          <a:noFill/>
          <a:ln>
            <a:noFill/>
          </a:ln>
        </p:spPr>
        <p:txBody>
          <a:bodyPr spcFirstLastPara="1" wrap="square" lIns="0" tIns="45700" rIns="91425" bIns="45700" anchor="ctr" anchorCtr="0">
            <a:noAutofit/>
          </a:bodyPr>
          <a:lstStyle/>
          <a:p>
            <a:pPr algn="ctr"/>
            <a:r>
              <a:rPr lang="lv-LV" altLang="en-US" sz="3600">
                <a:solidFill>
                  <a:srgbClr val="67478B"/>
                </a:solidFill>
              </a:rPr>
              <a:t>Atbalsta pasākumi</a:t>
            </a:r>
            <a:r>
              <a:rPr lang="lv-LV" altLang="en-US" sz="3600">
                <a:solidFill>
                  <a:srgbClr val="000000"/>
                </a:solidFill>
              </a:rPr>
              <a:t> </a:t>
            </a:r>
            <a:br>
              <a:rPr lang="lv-LV" altLang="en-US" sz="1200"/>
            </a:br>
            <a:br>
              <a:rPr lang="lv-LV" sz="1400"/>
            </a:br>
            <a:r>
              <a:rPr lang="en-US" sz="1400"/>
              <a:t>MK 2022. g</a:t>
            </a:r>
            <a:r>
              <a:rPr lang="lv-LV" sz="1400"/>
              <a:t>ada</a:t>
            </a:r>
            <a:r>
              <a:rPr lang="en-US" sz="1400"/>
              <a:t> 5. </a:t>
            </a:r>
            <a:r>
              <a:rPr lang="en-US" sz="1400" err="1"/>
              <a:t>jūlij</a:t>
            </a:r>
            <a:r>
              <a:rPr lang="lv-LV" sz="1400"/>
              <a:t>a</a:t>
            </a:r>
            <a:r>
              <a:rPr lang="en-US" sz="1400"/>
              <a:t> </a:t>
            </a:r>
            <a:r>
              <a:rPr lang="en-US" sz="1400" err="1"/>
              <a:t>noteikumi</a:t>
            </a:r>
            <a:r>
              <a:rPr lang="en-US" sz="1400"/>
              <a:t> Nr.398 </a:t>
            </a:r>
            <a:br>
              <a:rPr lang="en-US"/>
            </a:br>
            <a:r>
              <a:rPr lang="lv-LV" sz="1400"/>
              <a:t>"Noteikumi par centralizēto eksāmenu saturu un norises kārtību", IV nodaļa (MK 398.noteikumi)</a:t>
            </a:r>
            <a:endParaRPr lang="en-US" altLang="lv-LV" sz="1400">
              <a:solidFill>
                <a:srgbClr val="604A7B"/>
              </a:solidFill>
              <a:latin typeface="Verdana" panose="020B0604030504040204" pitchFamily="34" charset="0"/>
            </a:endParaRPr>
          </a:p>
        </p:txBody>
      </p:sp>
      <p:sp>
        <p:nvSpPr>
          <p:cNvPr id="193" name="Google Shape;193;p9"/>
          <p:cNvSpPr txBox="1">
            <a:spLocks noGrp="1"/>
          </p:cNvSpPr>
          <p:nvPr>
            <p:ph type="body" idx="1"/>
          </p:nvPr>
        </p:nvSpPr>
        <p:spPr>
          <a:xfrm>
            <a:off x="836116" y="1716514"/>
            <a:ext cx="10795572" cy="4623049"/>
          </a:xfrm>
          <a:prstGeom prst="rect">
            <a:avLst/>
          </a:prstGeom>
          <a:noFill/>
          <a:ln>
            <a:noFill/>
          </a:ln>
        </p:spPr>
        <p:txBody>
          <a:bodyPr spcFirstLastPara="1" wrap="square" lIns="0" tIns="45700" rIns="91425" bIns="45700" anchor="t" anchorCtr="0">
            <a:noAutofit/>
          </a:bodyPr>
          <a:lstStyle/>
          <a:p>
            <a:pPr marL="285750" indent="-285750" algn="just">
              <a:spcAft>
                <a:spcPts val="500"/>
              </a:spcAft>
              <a:buChar char="•"/>
            </a:pPr>
            <a:r>
              <a:rPr lang="lv-LV" sz="1600">
                <a:cs typeface="Times New Roman"/>
              </a:rPr>
              <a:t>Pārbaudes </a:t>
            </a:r>
            <a:r>
              <a:rPr lang="lv-LV" sz="1600" b="1">
                <a:cs typeface="Times New Roman"/>
              </a:rPr>
              <a:t>darbos piemēro tos atbalsta pasākumus, kādus izglītojamais ir saņēmis izglītības programmas īstenošanas procesā</a:t>
            </a:r>
            <a:r>
              <a:rPr lang="lv-LV" sz="1600">
                <a:cs typeface="Times New Roman"/>
              </a:rPr>
              <a:t> un kuru piemērošanu paredz MK 556. noteikumi «Prasības vispārējās izglītības iestādēm, lai to īstenotajās izglītības programmās uzņemtu izglītojamos ar speciālām vajadzībām» un VIAA izstrādātie  «Pārbaudes darbu norises darbību laiki» (turpmāk - Norises darbību laiku apraksts).</a:t>
            </a:r>
            <a:endParaRPr lang="lv-LV" sz="1600">
              <a:solidFill>
                <a:srgbClr val="8F78AE"/>
              </a:solidFill>
              <a:ea typeface="Open Sans" panose="020B0604020202020204" charset="0"/>
              <a:cs typeface="Open Sans" panose="020B0604020202020204" charset="0"/>
            </a:endParaRPr>
          </a:p>
          <a:p>
            <a:pPr marL="285750" indent="-285750" algn="just">
              <a:spcAft>
                <a:spcPts val="500"/>
              </a:spcAft>
              <a:buChar char="•"/>
            </a:pPr>
            <a:r>
              <a:rPr lang="lv-LV" sz="1600">
                <a:cs typeface="Times New Roman"/>
              </a:rPr>
              <a:t>Par atbalsta pasākumu piemērošanu izglītojamam pārbaudes darbā </a:t>
            </a:r>
            <a:r>
              <a:rPr lang="lv-LV" sz="1600" b="1">
                <a:cs typeface="Times New Roman"/>
              </a:rPr>
              <a:t>izglītības iestāde ne vēlāk kā vienu mēnesi</a:t>
            </a:r>
            <a:r>
              <a:rPr lang="lv-LV" sz="1600">
                <a:cs typeface="Times New Roman"/>
              </a:rPr>
              <a:t> pirms attiecīgā pārbaudes darba norises dienas </a:t>
            </a:r>
            <a:r>
              <a:rPr lang="lv-LV" sz="1600" b="1">
                <a:cs typeface="Times New Roman"/>
              </a:rPr>
              <a:t>VPS ieraksta izglītojamam pārbaudes darbā piemērojamos atbalsta pasākumus.</a:t>
            </a:r>
            <a:endParaRPr lang="lv-LV" sz="1600">
              <a:cs typeface="Times New Roman"/>
            </a:endParaRPr>
          </a:p>
          <a:p>
            <a:pPr marL="285750" indent="-285750" algn="just">
              <a:spcAft>
                <a:spcPts val="500"/>
              </a:spcAft>
              <a:buChar char="•"/>
            </a:pPr>
            <a:r>
              <a:rPr lang="lv-LV" sz="1600" b="1">
                <a:cs typeface="Times New Roman"/>
              </a:rPr>
              <a:t>Izglītības iestādei nav jāsaskaņo ar VIAA izglītojamiem nepieciešamie atbalsta pasākumi 9. klases vai vidējās izglītības pakāpes valsts pārbaudījumos. Atzīmē VPS.</a:t>
            </a:r>
            <a:endParaRPr lang="lv-LV" sz="1600" b="1">
              <a:solidFill>
                <a:srgbClr val="8F78AE"/>
              </a:solidFill>
              <a:ea typeface="Open Sans" panose="020B0604020202020204" charset="0"/>
              <a:cs typeface="Open Sans" panose="020B0604020202020204" charset="0"/>
            </a:endParaRPr>
          </a:p>
          <a:p>
            <a:pPr marL="285750" indent="-285750" algn="just">
              <a:spcAft>
                <a:spcPts val="500"/>
              </a:spcAft>
              <a:buChar char="•"/>
            </a:pPr>
            <a:r>
              <a:rPr lang="lv-LV" sz="1600">
                <a:cs typeface="Times New Roman"/>
              </a:rPr>
              <a:t>Ja 9.klases izglītojamais vai izglītojamais vidējās izglītības pakāpē, kuram ir </a:t>
            </a:r>
            <a:r>
              <a:rPr lang="lv-LV" sz="1600" b="1">
                <a:cs typeface="Times New Roman"/>
              </a:rPr>
              <a:t>runas vai dzirdes</a:t>
            </a:r>
            <a:r>
              <a:rPr lang="lv-LV" sz="1600">
                <a:cs typeface="Times New Roman"/>
              </a:rPr>
              <a:t> traucējumi,</a:t>
            </a:r>
            <a:r>
              <a:rPr lang="lv-LV" sz="1600">
                <a:solidFill>
                  <a:schemeClr val="accent4">
                    <a:lumMod val="75000"/>
                  </a:schemeClr>
                </a:solidFill>
                <a:ea typeface="Open Sans"/>
                <a:cs typeface="Open Sans"/>
              </a:rPr>
              <a:t> </a:t>
            </a:r>
            <a:r>
              <a:rPr lang="lv-LV" sz="1600" b="1">
                <a:cs typeface="Times New Roman"/>
              </a:rPr>
              <a:t>kuru dēļ nevar kārtot kādu no valodu centralizēto eksāmenu daļām</a:t>
            </a:r>
            <a:r>
              <a:rPr lang="lv-LV" sz="1600">
                <a:cs typeface="Times New Roman"/>
              </a:rPr>
              <a:t>, tad attiecīgā eksāmena daļas norises dienā izglītības iestādes vadītājs sastāda </a:t>
            </a:r>
            <a:r>
              <a:rPr lang="lv-LV" sz="1600" b="1">
                <a:cs typeface="Times New Roman"/>
              </a:rPr>
              <a:t>aktu par izglītojamā nepiedalīšanos centralizētā eksāmena klausīšanās daļā vai mutvārdu daļā</a:t>
            </a:r>
            <a:r>
              <a:rPr lang="lv-LV" sz="1600">
                <a:cs typeface="Times New Roman"/>
              </a:rPr>
              <a:t>, ko pievieno centralizētā eksāmena materiāliem, kurus izglītības iestāde </a:t>
            </a:r>
            <a:r>
              <a:rPr lang="lv-LV" sz="1600" err="1">
                <a:cs typeface="Times New Roman"/>
              </a:rPr>
              <a:t>nosūta</a:t>
            </a:r>
            <a:r>
              <a:rPr lang="lv-LV" sz="1600">
                <a:cs typeface="Times New Roman"/>
              </a:rPr>
              <a:t> uz VIAA. </a:t>
            </a:r>
            <a:r>
              <a:rPr lang="lv-LV" sz="1600" b="1">
                <a:cs typeface="Times New Roman"/>
              </a:rPr>
              <a:t>Izglītojamā eksāmena kopvērtējumu aprēķina no to eksāmenu daļu rezultātiem, no kurām izglītojamais nav bijis atbrīvots.</a:t>
            </a:r>
            <a:endParaRPr lang="lv-LV" sz="1600" b="1">
              <a:solidFill>
                <a:srgbClr val="8F78AE"/>
              </a:solidFill>
              <a:ea typeface="Open Sans" panose="020B0604020202020204" charset="0"/>
              <a:cs typeface="Open Sans" panose="020B0604020202020204" charset="0"/>
            </a:endParaRPr>
          </a:p>
        </p:txBody>
      </p:sp>
      <p:sp>
        <p:nvSpPr>
          <p:cNvPr id="195" name="Google Shape;195;p9"/>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SzPts val="800"/>
              <a:buNone/>
            </a:pPr>
            <a:fld id="{00000000-1234-1234-1234-123412341234}" type="slidenum">
              <a:rPr lang="lv-LV"/>
              <a:t>9</a:t>
            </a:fld>
            <a:endParaRPr/>
          </a:p>
        </p:txBody>
      </p:sp>
    </p:spTree>
    <p:extLst>
      <p:ext uri="{BB962C8B-B14F-4D97-AF65-F5344CB8AC3E}">
        <p14:creationId xmlns:p14="http://schemas.microsoft.com/office/powerpoint/2010/main" val="1650811873"/>
      </p:ext>
    </p:extLst>
  </p:cSld>
  <p:clrMapOvr>
    <a:masterClrMapping/>
  </p:clrMapOvr>
</p:sld>
</file>

<file path=ppt/theme/theme1.xml><?xml version="1.0" encoding="utf-8"?>
<a:theme xmlns:a="http://schemas.openxmlformats.org/drawingml/2006/main" name="Office Theme">
  <a:themeElements>
    <a:clrScheme name="Custom 1">
      <a:dk1>
        <a:srgbClr val="664690"/>
      </a:dk1>
      <a:lt1>
        <a:srgbClr val="FFFFFF"/>
      </a:lt1>
      <a:dk2>
        <a:srgbClr val="00B2BB"/>
      </a:dk2>
      <a:lt2>
        <a:srgbClr val="FFFFFF"/>
      </a:lt2>
      <a:accent1>
        <a:srgbClr val="664690"/>
      </a:accent1>
      <a:accent2>
        <a:srgbClr val="00B2BB"/>
      </a:accent2>
      <a:accent3>
        <a:srgbClr val="A391BC"/>
      </a:accent3>
      <a:accent4>
        <a:srgbClr val="C2B5D3"/>
      </a:accent4>
      <a:accent5>
        <a:srgbClr val="E0DAE9"/>
      </a:accent5>
      <a:accent6>
        <a:srgbClr val="EFECF3"/>
      </a:accent6>
      <a:hlink>
        <a:srgbClr val="00B2BB"/>
      </a:hlink>
      <a:folHlink>
        <a:srgbClr val="00B2B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3759</Words>
  <Application>Microsoft Office PowerPoint</Application>
  <PresentationFormat>Platekrāna</PresentationFormat>
  <Paragraphs>445</Paragraphs>
  <Slides>36</Slides>
  <Notes>33</Notes>
  <HiddenSlides>0</HiddenSlides>
  <MMClips>0</MMClips>
  <ScaleCrop>false</ScaleCrop>
  <HeadingPairs>
    <vt:vector size="6" baseType="variant">
      <vt:variant>
        <vt:lpstr>Lietotie fonti</vt:lpstr>
      </vt:variant>
      <vt:variant>
        <vt:i4>9</vt:i4>
      </vt:variant>
      <vt:variant>
        <vt:lpstr>Dizains</vt:lpstr>
      </vt:variant>
      <vt:variant>
        <vt:i4>1</vt:i4>
      </vt:variant>
      <vt:variant>
        <vt:lpstr>Slaidu virsraksti</vt:lpstr>
      </vt:variant>
      <vt:variant>
        <vt:i4>36</vt:i4>
      </vt:variant>
    </vt:vector>
  </HeadingPairs>
  <TitlesOfParts>
    <vt:vector size="46" baseType="lpstr">
      <vt:lpstr>MS PGothic</vt:lpstr>
      <vt:lpstr>Arial</vt:lpstr>
      <vt:lpstr>Calibri</vt:lpstr>
      <vt:lpstr>Courier New</vt:lpstr>
      <vt:lpstr>Open Sans</vt:lpstr>
      <vt:lpstr>Times New Roman</vt:lpstr>
      <vt:lpstr>Trebuchet MS</vt:lpstr>
      <vt:lpstr>Verdana</vt:lpstr>
      <vt:lpstr>Wingdings</vt:lpstr>
      <vt:lpstr>Office Theme</vt:lpstr>
      <vt:lpstr>Centralizētie eksāmeni  2024./2025. mācību gadā</vt:lpstr>
      <vt:lpstr>Spēkā esošais normatīvais regulējums par valsts pārbaudes darbiem 9.klasē</vt:lpstr>
      <vt:lpstr>STARPDISCIPLINĀRAIS DIAGNOSTICĒJOŠAIS DARBS 9. KLASEI 2025.gada 25.aprīlī</vt:lpstr>
      <vt:lpstr>Spēkā esošais normatīvais regulējums par valsts pārbaudes darbiem 9.klasē MK 2018. gada 27. novembra noteikumi Nr.747 "Noteikumi par valsts pamatizglītības standartu un pamatizglītības programmu paraugiem"</vt:lpstr>
      <vt:lpstr>Spēkā esošais normatīvais regulējums par valsts pārbaudes darbiem vispārējā vidējā izglītībā</vt:lpstr>
      <vt:lpstr>Spēkā esošais normatīvais regulējums par valsts pārbaudes darbiem vispārējā vidējā izglītībā</vt:lpstr>
      <vt:lpstr>Spēkā esošais normatīvais regulējums par valsts pārbaudes darbiem vispārējā vidējā izglītībā</vt:lpstr>
      <vt:lpstr>Atbrīvošana no valsts pārbaudes darbiem par vispārējo izglītību MK 2023. gada 24. janvāra noteikumi Nr.31  "Kārtība, kādā izglītojamie atbrīvojami no noteiktajiem valsts pārbaudījumiem" </vt:lpstr>
      <vt:lpstr>Atbalsta pasākumi   MK 2022. gada 5. jūlija noteikumi Nr.398  "Noteikumi par centralizēto eksāmenu saturu un norises kārtību", IV nodaļa (MK 398.noteikumi)</vt:lpstr>
      <vt:lpstr>Atbalsta pasākumi   MK 398.noteikumi</vt:lpstr>
      <vt:lpstr>Atbalsta pasākumi   MK 398.noteikumi </vt:lpstr>
      <vt:lpstr>Valsts pārbaudes darba vai daļas norise tiešsaistē </vt:lpstr>
      <vt:lpstr>Valsts pārbaudes darba vai daļas norise tiešsaistē </vt:lpstr>
      <vt:lpstr>Iestādes vadītāja pienākumi </vt:lpstr>
      <vt:lpstr>Izglītības iestādes VPS lietotājs pēc eksāmena pārbauda un izdrukā no vps.gov.lv skolēnu dalības sarakstu, parakstās un pievieno aploksnēm ar eksāmena materiāliem;  bioloģijas, ķīmijas un fizikas eksāmenā dalības sarakstā nav jāatzīmē skolēnu dalība eksāmena 1.daļā. </vt:lpstr>
      <vt:lpstr>Valsts pārbaudījumu informācijas sistēmas lietotāju pienākumi </vt:lpstr>
      <vt:lpstr>Eksāmena vadītāja pienākumi </vt:lpstr>
      <vt:lpstr>Eksāmena mutvārdu daļas intervētāja pienākumi </vt:lpstr>
      <vt:lpstr>Eksāmena novērotāja pienākumi </vt:lpstr>
      <vt:lpstr>Eksāmenā norisē iesaistīto personu atbildība</vt:lpstr>
      <vt:lpstr>Informatīvie tiešsaistes semināri par valsts pārbaudes darbiem 2024./2025. mācību gadā Semināru ieraksti un prezentācijas </vt:lpstr>
      <vt:lpstr>Atgādinājumi veiksmīgai centralizēto eksāmenu norisei</vt:lpstr>
      <vt:lpstr>Atgādinājumi veiksmīgai centralizēto eksāmenu norisei </vt:lpstr>
      <vt:lpstr>Atgādinājumi veiksmīgai centralizēto eksāmenu norisei </vt:lpstr>
      <vt:lpstr>Darbu nogādāšana uz VIAA</vt:lpstr>
      <vt:lpstr>Darbu nogādāšana uz VIAA</vt:lpstr>
      <vt:lpstr>Darbu nogādāšana uz VIAA</vt:lpstr>
      <vt:lpstr>Darbu nogādāšana uz VIAA</vt:lpstr>
      <vt:lpstr>Darbu nogādāšana uz VIAA </vt:lpstr>
      <vt:lpstr>VIAA tīmekļvietne viaa.gov.lv </vt:lpstr>
      <vt:lpstr>VIAA tīmekļvietne viaa.gov.lv</vt:lpstr>
      <vt:lpstr>Lietotāju atbalsta dienests</vt:lpstr>
      <vt:lpstr>Lietotāju atbalsta dienests</vt:lpstr>
      <vt:lpstr>Centralizēto eksāmenu darbu vērtēšana</vt:lpstr>
      <vt:lpstr>Centralizēto eksāmenu sertifikāti</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Valsts pārbaudes darbi  2024./2025. mācību gadā</dc:title>
  <dc:creator>Egita Diure</dc:creator>
  <cp:lastModifiedBy>Jana Veinberga</cp:lastModifiedBy>
  <cp:revision>5</cp:revision>
  <dcterms:modified xsi:type="dcterms:W3CDTF">2025-05-10T13:16:05Z</dcterms:modified>
</cp:coreProperties>
</file>