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9"/>
  </p:notesMasterIdLst>
  <p:sldIdLst>
    <p:sldId id="270" r:id="rId2"/>
    <p:sldId id="277" r:id="rId3"/>
    <p:sldId id="278" r:id="rId4"/>
    <p:sldId id="279" r:id="rId5"/>
    <p:sldId id="280" r:id="rId6"/>
    <p:sldId id="281" r:id="rId7"/>
    <p:sldId id="282" r:id="rId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5FFDC-DDA0-48BA-B634-881D3294B27E}" type="datetimeFigureOut">
              <a:rPr lang="lv-LV" smtClean="0"/>
              <a:t>07.02.2024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E02F-11F9-4550-8A7B-A9B08CE524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964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EE02F-11F9-4550-8A7B-A9B08CE524C1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755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EE02F-11F9-4550-8A7B-A9B08CE524C1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536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EE02F-11F9-4550-8A7B-A9B08CE524C1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68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EE02F-11F9-4550-8A7B-A9B08CE524C1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705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EE02F-11F9-4550-8A7B-A9B08CE524C1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76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EE02F-11F9-4550-8A7B-A9B08CE524C1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820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EE02F-11F9-4550-8A7B-A9B08CE524C1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7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edHashing.emf">
            <a:extLst>
              <a:ext uri="{FF2B5EF4-FFF2-40B4-BE49-F238E27FC236}">
                <a16:creationId xmlns:a16="http://schemas.microsoft.com/office/drawing/2014/main" id="{3C8D80C6-BE18-4A0D-9FF1-E5A4FD758D2E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r="42454" b="36435"/>
          <a:stretch/>
        </p:blipFill>
        <p:spPr>
          <a:xfrm>
            <a:off x="1500613" y="643464"/>
            <a:ext cx="876604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613" y="959314"/>
            <a:ext cx="7680988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613" y="3531206"/>
            <a:ext cx="7680988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075662-831C-45AC-85EE-F036E624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CD8C81-04D7-4792-9AC0-240A79FE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718" y="328613"/>
            <a:ext cx="4523316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C61645-DED2-4B93-9D47-C57E6290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131764"/>
            <a:ext cx="1068917" cy="503237"/>
          </a:xfrm>
        </p:spPr>
        <p:txBody>
          <a:bodyPr/>
          <a:lstStyle>
            <a:lvl1pPr>
              <a:defRPr/>
            </a:lvl1pPr>
          </a:lstStyle>
          <a:p>
            <a:fld id="{F73B7CA9-F220-4D45-AB83-29FDEED48D47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31822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RedHashing.emf">
            <a:extLst>
              <a:ext uri="{FF2B5EF4-FFF2-40B4-BE49-F238E27FC236}">
                <a16:creationId xmlns:a16="http://schemas.microsoft.com/office/drawing/2014/main" id="{013DB9FF-1CF9-4606-B156-2B49F221F457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r="42454" b="36435"/>
          <a:stretch/>
        </p:blipFill>
        <p:spPr>
          <a:xfrm>
            <a:off x="1500613" y="643464"/>
            <a:ext cx="876604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079B16-A75B-4922-9057-A0DC784F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D9590B-F338-4324-9225-210ABB48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A15CBE-4A99-45D3-8688-65B255DB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1E4E4-B8E2-4E3E-B11E-DCE06BC660BD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83990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edHashing.emf">
            <a:extLst>
              <a:ext uri="{FF2B5EF4-FFF2-40B4-BE49-F238E27FC236}">
                <a16:creationId xmlns:a16="http://schemas.microsoft.com/office/drawing/2014/main" id="{6413188E-80C3-44CB-BDD6-A351FB19F632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r="59215" b="36435"/>
          <a:stretch/>
        </p:blipFill>
        <p:spPr>
          <a:xfrm rot="5400000">
            <a:off x="8251093" y="3024386"/>
            <a:ext cx="4663440" cy="207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1930" y="796299"/>
            <a:ext cx="1470703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2547" y="796299"/>
            <a:ext cx="7068127" cy="4662565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B28E83-9824-4940-9C5E-D1556DBD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D94254-1089-4ECE-BF08-3F187D84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4462BA-38F2-41A5-B21A-ADC4D1A0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6AE4C-35F8-4F04-B4DA-345C9F200D97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91457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RedHashing.emf">
            <a:extLst>
              <a:ext uri="{FF2B5EF4-FFF2-40B4-BE49-F238E27FC236}">
                <a16:creationId xmlns:a16="http://schemas.microsoft.com/office/drawing/2014/main" id="{EC967D3F-B86C-418C-8906-B582D3279BA6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r="42454" b="36435"/>
          <a:stretch/>
        </p:blipFill>
        <p:spPr>
          <a:xfrm>
            <a:off x="1500613" y="643464"/>
            <a:ext cx="876604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5B7655-794C-43DA-8015-C4432A03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3342B2-20DB-48AE-82C5-9B31F59B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F56F99-8B9F-43AB-97D2-DE770090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802FA-E0FF-484D-A538-67E4B20E34BD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09336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edHashing.emf">
            <a:extLst>
              <a:ext uri="{FF2B5EF4-FFF2-40B4-BE49-F238E27FC236}">
                <a16:creationId xmlns:a16="http://schemas.microsoft.com/office/drawing/2014/main" id="{0A1C4452-1C1D-4CE4-94EA-DF02699545FC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r="42454" b="36435"/>
          <a:stretch/>
        </p:blipFill>
        <p:spPr>
          <a:xfrm>
            <a:off x="1500613" y="643464"/>
            <a:ext cx="876604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612" y="1756130"/>
            <a:ext cx="7685523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0613" y="3806197"/>
            <a:ext cx="7685523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7CA293-4364-41B7-8CD8-B29E3651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242AC0-2451-458E-B6A4-7284A92C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6401FE-BD90-4AFC-9B4A-965D8B37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F22B4-D49F-4A94-82E0-CB5688E9C77A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51006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RedHashing.emf">
            <a:extLst>
              <a:ext uri="{FF2B5EF4-FFF2-40B4-BE49-F238E27FC236}">
                <a16:creationId xmlns:a16="http://schemas.microsoft.com/office/drawing/2014/main" id="{0E32D1AD-F201-45F3-9EAD-2DD9E13A96AD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r="42454" b="36435"/>
          <a:stretch/>
        </p:blipFill>
        <p:spPr>
          <a:xfrm>
            <a:off x="1500613" y="643464"/>
            <a:ext cx="876604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613" y="959315"/>
            <a:ext cx="8752020" cy="104411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613" y="2172548"/>
            <a:ext cx="4167828" cy="327894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096" y="2172549"/>
            <a:ext cx="4167536" cy="327894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D23EB76-A780-435B-BE89-2F43F098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8261218-23A5-46B9-853A-920A4297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7B1271C-D50F-41B7-BF62-74051D5E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921C9-D7BE-4A93-B6A2-C36EF3834248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92866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RedHashing.emf">
            <a:extLst>
              <a:ext uri="{FF2B5EF4-FFF2-40B4-BE49-F238E27FC236}">
                <a16:creationId xmlns:a16="http://schemas.microsoft.com/office/drawing/2014/main" id="{9CD742C9-4EB2-4C27-9061-897EF22D259A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r="42454" b="36435"/>
          <a:stretch/>
        </p:blipFill>
        <p:spPr>
          <a:xfrm>
            <a:off x="1500613" y="643464"/>
            <a:ext cx="876604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869" y="959903"/>
            <a:ext cx="8761792" cy="10446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841" y="2169095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0841" y="2973815"/>
            <a:ext cx="4167688" cy="249166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096" y="2172549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096" y="2971036"/>
            <a:ext cx="4167536" cy="2484985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EBB4DEF-0EF9-40B3-B638-D3A2C701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76CA0FD-189D-47E4-B0AF-A2E2E082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0456C8F-3D69-45F5-8FB9-39135017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AB079-551B-465D-B486-5DDF4CEDEFF9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53514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RedHashing.emf">
            <a:extLst>
              <a:ext uri="{FF2B5EF4-FFF2-40B4-BE49-F238E27FC236}">
                <a16:creationId xmlns:a16="http://schemas.microsoft.com/office/drawing/2014/main" id="{68DB5EDF-9223-4BA5-B264-421708A5BE51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r="42454" b="36435"/>
          <a:stretch/>
        </p:blipFill>
        <p:spPr>
          <a:xfrm>
            <a:off x="1500613" y="643464"/>
            <a:ext cx="876604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0857131-C965-4797-BB1F-2C48490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0B3B889-BD31-4C8D-B733-F4E22AF0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C845BC-2CF8-42C0-AC90-913026DC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F59C4-BB26-462E-81BD-778CB17A08BE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6265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8EB3C4-D1F1-446C-AECA-0813DF8D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94BB8-B9EE-46C7-8C62-48ED22C8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3F101-2400-4EC3-ADA0-0B9236F7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DA5EC-72DD-4D48-B506-9B7A4455DE62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01732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RedHashing.emf">
            <a:extLst>
              <a:ext uri="{FF2B5EF4-FFF2-40B4-BE49-F238E27FC236}">
                <a16:creationId xmlns:a16="http://schemas.microsoft.com/office/drawing/2014/main" id="{85BBDFE8-01D2-40E3-8449-D5C4C137DDFB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r="42454" b="36435"/>
          <a:stretch/>
        </p:blipFill>
        <p:spPr>
          <a:xfrm>
            <a:off x="1500613" y="643464"/>
            <a:ext cx="876604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721" y="959314"/>
            <a:ext cx="323460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503" y="960890"/>
            <a:ext cx="5104237" cy="4496910"/>
          </a:xfrm>
        </p:spPr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8722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E3F7F43-431D-42BF-AA69-C43A63B4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D268F5-A796-4A0F-9CD7-CC99113F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5034C9B-8510-4843-82FC-A5058DA4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CB66F-35A7-4FD6-A362-8FBD3C7781B9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70800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E635057A-1C7F-4EFC-B8C1-125D243D4B85}"/>
              </a:ext>
            </a:extLst>
          </p:cNvPr>
          <p:cNvGrpSpPr>
            <a:grpSpLocks/>
          </p:cNvGrpSpPr>
          <p:nvPr/>
        </p:nvGrpSpPr>
        <p:grpSpPr bwMode="auto">
          <a:xfrm>
            <a:off x="6661151" y="482601"/>
            <a:ext cx="4682067" cy="5148263"/>
            <a:chOff x="4996501" y="482171"/>
            <a:chExt cx="3511387" cy="5149101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17C4ED70-B5A6-4C96-9534-498E14843322}"/>
                </a:ext>
              </a:extLst>
            </p:cNvPr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1CB250D3-6D98-42E7-A5A2-FFCEF6DF1748}"/>
                </a:ext>
              </a:extLst>
            </p:cNvPr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21" descr="RedHashing.emf">
            <a:extLst>
              <a:ext uri="{FF2B5EF4-FFF2-40B4-BE49-F238E27FC236}">
                <a16:creationId xmlns:a16="http://schemas.microsoft.com/office/drawing/2014/main" id="{2789CB4F-C4CB-4C6A-8EEC-54F8611F2DE4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r="70363" b="36435"/>
          <a:stretch/>
        </p:blipFill>
        <p:spPr>
          <a:xfrm>
            <a:off x="1500613" y="643464"/>
            <a:ext cx="4523232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36" y="1129513"/>
            <a:ext cx="4514888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lv-LV" noProof="0"/>
              <a:t>Noklikšķiniet uz ikonas, lai pievienotu attēlu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561" y="3057166"/>
            <a:ext cx="4521089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FC3A94B-7ABD-4F82-870C-F313D0FD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601" y="5470525"/>
            <a:ext cx="4525433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EC69750-BDE2-47CB-8098-F6CCAC6C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718" y="319089"/>
            <a:ext cx="34671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D170FB4-CE48-4AE8-A498-49672CA9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7818" y="131764"/>
            <a:ext cx="1062567" cy="503237"/>
          </a:xfrm>
        </p:spPr>
        <p:txBody>
          <a:bodyPr/>
          <a:lstStyle>
            <a:lvl1pPr>
              <a:defRPr/>
            </a:lvl1pPr>
          </a:lstStyle>
          <a:p>
            <a:fld id="{4EA40CD9-952E-4D68-959D-7ECED75AE0AC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28020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6FA"/>
            </a:gs>
            <a:gs pos="39000">
              <a:srgbClr val="F5F6FA"/>
            </a:gs>
            <a:gs pos="74001">
              <a:srgbClr val="A1AFD2"/>
            </a:gs>
            <a:gs pos="83000">
              <a:srgbClr val="A1AFD2"/>
            </a:gs>
            <a:gs pos="100000">
              <a:srgbClr val="C0CA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D3AD1269-E275-4B13-953D-77E3D945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auto">
          <a:xfrm>
            <a:off x="0" y="6119813"/>
            <a:ext cx="1219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D0D2B1-3BE4-4970-A864-742775048A2E}"/>
              </a:ext>
            </a:extLst>
          </p:cNvPr>
          <p:cNvSpPr/>
          <p:nvPr/>
        </p:nvSpPr>
        <p:spPr>
          <a:xfrm>
            <a:off x="0" y="468314"/>
            <a:ext cx="12192000" cy="5646737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688486-1366-46A6-B1AE-895059483199}"/>
              </a:ext>
            </a:extLst>
          </p:cNvPr>
          <p:cNvCxnSpPr/>
          <p:nvPr/>
        </p:nvCxnSpPr>
        <p:spPr>
          <a:xfrm>
            <a:off x="0" y="612140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C983AF58-E869-4F03-9E48-66221A888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04951" y="955675"/>
            <a:ext cx="876088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en-US"/>
              <a:t>Rediģēt šablona virsraksta stilu</a:t>
            </a:r>
            <a:endParaRPr lang="en-US" altLang="en-US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C96E94B5-EC25-479A-9261-7C74A2A38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04951" y="2166938"/>
            <a:ext cx="8760883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en-US"/>
              <a:t>Noklikšķiniet, lai rediģētu šablona teksta stilus</a:t>
            </a:r>
          </a:p>
          <a:p>
            <a:pPr lvl="1"/>
            <a:r>
              <a:rPr lang="lv-LV" altLang="en-US"/>
              <a:t>Otrais līmenis</a:t>
            </a:r>
          </a:p>
          <a:p>
            <a:pPr lvl="2"/>
            <a:r>
              <a:rPr lang="lv-LV" altLang="en-US"/>
              <a:t>Trešais līmenis</a:t>
            </a:r>
          </a:p>
          <a:p>
            <a:pPr lvl="3"/>
            <a:r>
              <a:rPr lang="lv-LV" altLang="en-US"/>
              <a:t>Ceturtais līmenis</a:t>
            </a:r>
          </a:p>
          <a:p>
            <a:pPr lvl="4"/>
            <a:r>
              <a:rPr lang="lv-LV" altLang="en-US"/>
              <a:t>Piektais līmenis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B881D-C552-4165-BC67-7931F87F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28266" y="330200"/>
            <a:ext cx="31580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1A30A-320E-4377-B74A-44894D07D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4951" y="328613"/>
            <a:ext cx="451696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3F47-C53F-4734-B413-9CE4E5249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2685" y="131764"/>
            <a:ext cx="1060449" cy="5032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chemeClr val="accent1"/>
                </a:solidFill>
              </a:defRPr>
            </a:lvl1pPr>
          </a:lstStyle>
          <a:p>
            <a:fld id="{94E1FAC1-48F6-4C6C-B541-30E620D92788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51053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Virsraksts 1">
            <a:extLst>
              <a:ext uri="{FF2B5EF4-FFF2-40B4-BE49-F238E27FC236}">
                <a16:creationId xmlns:a16="http://schemas.microsoft.com/office/drawing/2014/main" id="{CA11A688-F871-4304-B1B4-5C57CF4E6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238" y="2961431"/>
            <a:ext cx="11031523" cy="1800225"/>
          </a:xfrm>
        </p:spPr>
        <p:txBody>
          <a:bodyPr>
            <a:noAutofit/>
          </a:bodyPr>
          <a:lstStyle/>
          <a:p>
            <a:pPr algn="ctr" eaLnBrk="1" hangingPunct="1"/>
            <a:r>
              <a:rPr lang="lv-LV" altLang="en-US" sz="8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RĪGAS VALDORFSKOLA</a:t>
            </a:r>
            <a:endParaRPr lang="en-GB" altLang="en-US" sz="8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7651" name="Teksta vietturis 2">
            <a:extLst>
              <a:ext uri="{FF2B5EF4-FFF2-40B4-BE49-F238E27FC236}">
                <a16:creationId xmlns:a16="http://schemas.microsoft.com/office/drawing/2014/main" id="{3D197B16-3A2C-4B88-BB47-C0D5FBDFB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01762" y="5483110"/>
            <a:ext cx="4286773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lv-LV" altLang="en-US" sz="2800" b="1" dirty="0"/>
              <a:t>Aija </a:t>
            </a:r>
            <a:r>
              <a:rPr lang="lv-LV" altLang="en-US" sz="2800" b="1" dirty="0" err="1"/>
              <a:t>Rusaika</a:t>
            </a:r>
            <a:br>
              <a:rPr lang="lv-LV" altLang="en-US" sz="2800" b="1" dirty="0"/>
            </a:br>
            <a:r>
              <a:rPr lang="lv-LV" altLang="en-US" sz="1900" b="1" dirty="0"/>
              <a:t>direktores vietniece izglītības jomā</a:t>
            </a:r>
            <a:endParaRPr lang="en-GB" altLang="en-US" sz="2800" b="1" dirty="0"/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05F6CB5C-8117-4585-974A-1C5014D7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9" y="260351"/>
            <a:ext cx="297401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88FF2-4F88-4726-9224-62ADA047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89" y="360728"/>
            <a:ext cx="10956022" cy="796954"/>
          </a:xfrm>
        </p:spPr>
        <p:txBody>
          <a:bodyPr/>
          <a:lstStyle/>
          <a:p>
            <a:r>
              <a:rPr lang="lv-LV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Kā mēs dzīvojam…</a:t>
            </a:r>
          </a:p>
        </p:txBody>
      </p:sp>
      <p:pic>
        <p:nvPicPr>
          <p:cNvPr id="8" name="Content Placeholder 3" descr="Darbu Valdorfskolā plāno pamest 12 nevakcinēti skolotāji - nra.lv">
            <a:extLst>
              <a:ext uri="{FF2B5EF4-FFF2-40B4-BE49-F238E27FC236}">
                <a16:creationId xmlns:a16="http://schemas.microsoft.com/office/drawing/2014/main" id="{61F605CC-DF00-413B-AE8A-BE8D5167CC3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5" y="2314689"/>
            <a:ext cx="3087149" cy="228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īgas Mūzikas internātvidusskola">
            <a:extLst>
              <a:ext uri="{FF2B5EF4-FFF2-40B4-BE49-F238E27FC236}">
                <a16:creationId xmlns:a16="http://schemas.microsoft.com/office/drawing/2014/main" id="{55EC679B-1165-4FBF-A50C-7AE0E6D388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09" y="1300295"/>
            <a:ext cx="3087149" cy="202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rusaika\AppData\Local\Microsoft\Windows\INetCache\Content.MSO\362504C2.tmp">
            <a:extLst>
              <a:ext uri="{FF2B5EF4-FFF2-40B4-BE49-F238E27FC236}">
                <a16:creationId xmlns:a16="http://schemas.microsoft.com/office/drawing/2014/main" id="{8300BAC0-30EB-407C-B009-0CDE6B542F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3" y="2208401"/>
            <a:ext cx="3236492" cy="244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950DFE-1987-4DA0-938B-1F146B60C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345" y="3846315"/>
            <a:ext cx="2646168" cy="24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7252DA6-495E-42D1-AADD-42FE1ECA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1" y="654341"/>
            <a:ext cx="10771465" cy="604007"/>
          </a:xfrm>
        </p:spPr>
        <p:txBody>
          <a:bodyPr>
            <a:normAutofit fontScale="90000"/>
          </a:bodyPr>
          <a:lstStyle/>
          <a:p>
            <a:r>
              <a:rPr lang="lv-LV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Skolā ir: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E65F1A-AC65-43AC-8F48-5321A66CA39B}"/>
              </a:ext>
            </a:extLst>
          </p:cNvPr>
          <p:cNvSpPr txBox="1">
            <a:spLocks/>
          </p:cNvSpPr>
          <p:nvPr/>
        </p:nvSpPr>
        <p:spPr bwMode="auto">
          <a:xfrm>
            <a:off x="570451" y="1258348"/>
            <a:ext cx="11216081" cy="52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Vispārējās pamatizglītības (1. - 9.klase) izglītības programma;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Pamatizglītības programma ar augstākiem sasniedzamajiem rezultātiem valodu mācību jomā – svešvaloda;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Pamatizglītības programma ar augstākiem sasniedzamajiem rezultātiem mākslas mācību jomā – mūzika;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Speciālās pamatizglītības programma izglītojamajiem ar valodas traucējumiem;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Speciālās pamatizglītības programma izglītojamajiem ar mācīšanās traucējumiem.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3212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C0C9E8C0-74CF-4849-93EA-382112DD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60" y="685800"/>
            <a:ext cx="11165747" cy="580677"/>
          </a:xfrm>
        </p:spPr>
        <p:txBody>
          <a:bodyPr>
            <a:normAutofit fontScale="90000"/>
          </a:bodyPr>
          <a:lstStyle/>
          <a:p>
            <a:r>
              <a:rPr lang="lv-LV" sz="4400" b="1" dirty="0">
                <a:latin typeface="Calibri" panose="020F0502020204030204" pitchFamily="34" charset="0"/>
                <a:cs typeface="Calibri" panose="020F0502020204030204" pitchFamily="34" charset="0"/>
              </a:rPr>
              <a:t>Kādi esam</a:t>
            </a:r>
          </a:p>
        </p:txBody>
      </p:sp>
      <p:sp>
        <p:nvSpPr>
          <p:cNvPr id="35" name="Rectangle: Rounded Corners 1">
            <a:extLst>
              <a:ext uri="{FF2B5EF4-FFF2-40B4-BE49-F238E27FC236}">
                <a16:creationId xmlns:a16="http://schemas.microsoft.com/office/drawing/2014/main" id="{ACD670A8-0532-4299-B3CB-711B0CFC2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547" y="1099762"/>
            <a:ext cx="1855757" cy="12464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636</a:t>
            </a:r>
            <a:endParaRPr kumimoji="0" lang="lv-LV" altLang="lv-LV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skolēni</a:t>
            </a:r>
            <a:endParaRPr kumimoji="0" lang="lv-LV" altLang="lv-LV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2">
            <a:extLst>
              <a:ext uri="{FF2B5EF4-FFF2-40B4-BE49-F238E27FC236}">
                <a16:creationId xmlns:a16="http://schemas.microsoft.com/office/drawing/2014/main" id="{4892529B-EC08-4431-AA62-800191954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546" y="3014054"/>
            <a:ext cx="1855757" cy="11519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256</a:t>
            </a: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atbalstu </a:t>
            </a:r>
            <a:r>
              <a:rPr kumimoji="0" lang="lv-LV" alt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id="{8123747E-329B-41B0-A4F8-D1F76DF0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431" y="4867275"/>
            <a:ext cx="2050061" cy="1304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159</a:t>
            </a: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 skolas </a:t>
            </a:r>
            <a:r>
              <a:rPr lang="lv-LV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rīkojumu pēc atbalsta komisijas ieteikuma</a:t>
            </a:r>
            <a:endParaRPr kumimoji="0" lang="lv-LV" altLang="lv-LV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4">
            <a:extLst>
              <a:ext uri="{FF2B5EF4-FFF2-40B4-BE49-F238E27FC236}">
                <a16:creationId xmlns:a16="http://schemas.microsoft.com/office/drawing/2014/main" id="{AC5194E9-D414-4F5E-ADF6-CDA7BEF45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67274"/>
            <a:ext cx="2050061" cy="1304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97</a:t>
            </a:r>
            <a:endParaRPr kumimoji="0" lang="lv-LV" altLang="lv-LV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pedagoģiski medicīniskās komisijas atzinumu</a:t>
            </a:r>
            <a:endParaRPr kumimoji="0" lang="lv-LV" altLang="lv-LV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09BEEC39-7B01-4F1B-9E5B-A7FB3D67D4C5}"/>
              </a:ext>
            </a:extLst>
          </p:cNvPr>
          <p:cNvSpPr/>
          <p:nvPr/>
        </p:nvSpPr>
        <p:spPr>
          <a:xfrm>
            <a:off x="5658977" y="2446788"/>
            <a:ext cx="247650" cy="46672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965F6934-6603-4D9E-8BCB-9AA36E53FA81}"/>
              </a:ext>
            </a:extLst>
          </p:cNvPr>
          <p:cNvSpPr/>
          <p:nvPr/>
        </p:nvSpPr>
        <p:spPr>
          <a:xfrm>
            <a:off x="5173560" y="4266329"/>
            <a:ext cx="187005" cy="466725"/>
          </a:xfrm>
          <a:prstGeom prst="downArrow">
            <a:avLst>
              <a:gd name="adj1" fmla="val 50000"/>
              <a:gd name="adj2" fmla="val 65385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 dirty="0"/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7AF2BF65-D65C-47C7-B70A-6C88111D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0393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F859EB58-A803-4C6D-8BBA-91C4525B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0393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50DA7225-EB8E-4160-85E0-D7E0965E1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572" y="6459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8350" algn="l"/>
              </a:tabLst>
            </a:pPr>
            <a:endParaRPr kumimoji="0" lang="lv-LV" altLang="lv-LV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8350" algn="l"/>
              </a:tabLst>
            </a:pPr>
            <a:r>
              <a:rPr kumimoji="0" lang="lv-LV" altLang="lv-LV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lv-LV" altLang="lv-LV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8350" algn="l"/>
              </a:tabLst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7CB75B-190D-432E-81F5-5E2CC2D40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0393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lv-LV" altLang="lv-LV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br>
              <a:rPr kumimoji="0" lang="lv-LV" altLang="lv-LV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lv-LV" altLang="lv-LV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0F87D28D-7D0F-4F73-9D0C-594A8D317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0393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221C21B2-CDBC-4595-9B2B-DF155B47019E}"/>
              </a:ext>
            </a:extLst>
          </p:cNvPr>
          <p:cNvSpPr/>
          <p:nvPr/>
        </p:nvSpPr>
        <p:spPr>
          <a:xfrm>
            <a:off x="6205230" y="4266328"/>
            <a:ext cx="187005" cy="466725"/>
          </a:xfrm>
          <a:prstGeom prst="downArrow">
            <a:avLst>
              <a:gd name="adj1" fmla="val 50000"/>
              <a:gd name="adj2" fmla="val 65385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5814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0FACCE4-209C-449B-90B7-24F9392A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55" y="519447"/>
            <a:ext cx="10729520" cy="1049338"/>
          </a:xfrm>
        </p:spPr>
        <p:txBody>
          <a:bodyPr/>
          <a:lstStyle/>
          <a:p>
            <a:r>
              <a:rPr lang="lv-LV" sz="4400" b="1" dirty="0">
                <a:latin typeface="Calibri" panose="020F0502020204030204" pitchFamily="34" charset="0"/>
                <a:cs typeface="Calibri" panose="020F0502020204030204" pitchFamily="34" charset="0"/>
              </a:rPr>
              <a:t>Atbalsta jomas komanda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5E324F6-94B9-4E91-8E86-0685482FAD43}"/>
              </a:ext>
            </a:extLst>
          </p:cNvPr>
          <p:cNvSpPr txBox="1">
            <a:spLocks/>
          </p:cNvSpPr>
          <p:nvPr/>
        </p:nvSpPr>
        <p:spPr bwMode="auto">
          <a:xfrm>
            <a:off x="1343636" y="1568785"/>
            <a:ext cx="10729520" cy="467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dirty="0">
                <a:latin typeface="Calibri" panose="020F0502020204030204" pitchFamily="34" charset="0"/>
                <a:cs typeface="Calibri" panose="020F0502020204030204" pitchFamily="34" charset="0"/>
              </a:rPr>
              <a:t>2 psihologi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dirty="0">
                <a:latin typeface="Calibri" panose="020F0502020204030204" pitchFamily="34" charset="0"/>
                <a:cs typeface="Calibri" panose="020F0502020204030204" pitchFamily="34" charset="0"/>
              </a:rPr>
              <a:t>2 sociālie pedagogi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dirty="0">
                <a:latin typeface="Calibri" panose="020F0502020204030204" pitchFamily="34" charset="0"/>
                <a:cs typeface="Calibri" panose="020F0502020204030204" pitchFamily="34" charset="0"/>
              </a:rPr>
              <a:t>4 speciālie pedagogi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dirty="0">
                <a:latin typeface="Calibri" panose="020F0502020204030204" pitchFamily="34" charset="0"/>
                <a:cs typeface="Calibri" panose="020F0502020204030204" pitchFamily="34" charset="0"/>
              </a:rPr>
              <a:t>4 logopēdi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dirty="0">
                <a:latin typeface="Calibri" panose="020F0502020204030204" pitchFamily="34" charset="0"/>
                <a:cs typeface="Calibri" panose="020F0502020204030204" pitchFamily="34" charset="0"/>
              </a:rPr>
              <a:t>vairāki skolotāju palīgi</a:t>
            </a:r>
          </a:p>
        </p:txBody>
      </p:sp>
    </p:spTree>
    <p:extLst>
      <p:ext uri="{BB962C8B-B14F-4D97-AF65-F5344CB8AC3E}">
        <p14:creationId xmlns:p14="http://schemas.microsoft.com/office/powerpoint/2010/main" val="100158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32661C-B4CC-4A14-AD59-1787D09E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77" y="640092"/>
            <a:ext cx="10788243" cy="704675"/>
          </a:xfrm>
        </p:spPr>
        <p:txBody>
          <a:bodyPr/>
          <a:lstStyle/>
          <a:p>
            <a:r>
              <a:rPr lang="lv-LV" sz="4400" b="1" dirty="0">
                <a:latin typeface="Calibri" panose="020F0502020204030204" pitchFamily="34" charset="0"/>
                <a:cs typeface="Calibri" panose="020F0502020204030204" pitchFamily="34" charset="0"/>
              </a:rPr>
              <a:t>Atbalsta algoritms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F1961E42-5001-4710-AF6D-1E31D38E5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43" y="1662878"/>
            <a:ext cx="10612074" cy="6288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Mācību priekšmeta pedagogs konstatē problēmu un ieraksta kopīgotā tabulā</a:t>
            </a:r>
            <a:r>
              <a:rPr kumimoji="0" lang="lv-LV" altLang="lv-LV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69D80022-4569-42A1-A596-72F12643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3" y="2502453"/>
            <a:ext cx="10612073" cy="6288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Klases audzinātājs apkopo problēmas un iesniedz pieteikumu atbalsta komisijai.</a:t>
            </a:r>
            <a:endParaRPr kumimoji="0" lang="lv-LV" altLang="lv-LV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E01CBD01-9BE7-4328-9B25-A7C35CAD6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44" y="3264177"/>
            <a:ext cx="10612073" cy="6288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Atbalsta komisijas vadītāja rīko tikšanās ar klases audzinātāju un mācību priekšmetu pedagogiem.</a:t>
            </a:r>
            <a:endParaRPr kumimoji="0" lang="lv-LV" altLang="lv-LV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9254673-1BED-486B-A523-322E2D216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44" y="4020166"/>
            <a:ext cx="10612073" cy="6288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Atbalsta komisijas speciālisti veic izpētes, tiekas ar skolēniem un ar komisijas rīkojumu nosaka atbalsta pasākumus mācību procesā un pārbaudes darbos</a:t>
            </a:r>
            <a:r>
              <a:rPr kumimoji="0" lang="lv-LV" altLang="lv-LV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BEA590C8-DA5C-471A-8AE8-495612379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44" y="4763833"/>
            <a:ext cx="10612073" cy="6894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Sadarbībā ar mācību priekšmetu pedagogiem tiek izstrādāts individuālais izglītības programmas apguves plāns, ar kuru iepazīstina vecākus</a:t>
            </a:r>
            <a:r>
              <a:rPr kumimoji="0" lang="lv-LV" altLang="lv-LV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05BDAF9-94A4-41AB-8B62-D89C718B6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27" y="4236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7A9765-7D61-45B5-B3BF-59C45F61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27" y="8808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E9875C3A-C5F8-44D5-B64C-ADF2CD70159D}"/>
              </a:ext>
            </a:extLst>
          </p:cNvPr>
          <p:cNvSpPr txBox="1">
            <a:spLocks/>
          </p:cNvSpPr>
          <p:nvPr/>
        </p:nvSpPr>
        <p:spPr bwMode="auto">
          <a:xfrm>
            <a:off x="789963" y="5568081"/>
            <a:ext cx="10612074" cy="761357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Tiek realizēts individuālais izglītības programmas apguves plāns, sadarbojoties ar skolēnu, mācību priekšmetu pedagogiem,  atbalsta speciālistiem un vecākiem. Individuālais plāns tiek izvērtēts ne retāk kā divas reizes gadā. 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0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4C2485-ECCE-4C8B-8555-098A6B0E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72" y="410345"/>
            <a:ext cx="10930855" cy="1049338"/>
          </a:xfrm>
        </p:spPr>
        <p:txBody>
          <a:bodyPr/>
          <a:lstStyle/>
          <a:p>
            <a:r>
              <a:rPr lang="lv-LV" sz="4400" b="1" dirty="0">
                <a:latin typeface="Calibri" panose="020F0502020204030204" pitchFamily="34" charset="0"/>
                <a:cs typeface="Calibri" panose="020F0502020204030204" pitchFamily="34" charset="0"/>
              </a:rPr>
              <a:t>Izaicinājumi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703AD9-16C6-477D-BA15-02923B58EBF8}"/>
              </a:ext>
            </a:extLst>
          </p:cNvPr>
          <p:cNvSpPr txBox="1">
            <a:spLocks/>
          </p:cNvSpPr>
          <p:nvPr/>
        </p:nvSpPr>
        <p:spPr bwMode="auto">
          <a:xfrm>
            <a:off x="630572" y="1459683"/>
            <a:ext cx="10930855" cy="454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>
                <a:latin typeface="Calibri" panose="020F0502020204030204" pitchFamily="34" charset="0"/>
                <a:cs typeface="Calibri" panose="020F0502020204030204" pitchFamily="34" charset="0"/>
              </a:rPr>
              <a:t>Lielais skolēnu skaits klasē un daudzās atbalsta vajadzības.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>
                <a:latin typeface="Calibri" panose="020F0502020204030204" pitchFamily="34" charset="0"/>
                <a:cs typeface="Calibri" panose="020F0502020204030204" pitchFamily="34" charset="0"/>
              </a:rPr>
              <a:t>Mācīšanās grūtību un traucējumu lielais spektrs.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>
                <a:latin typeface="Calibri" panose="020F0502020204030204" pitchFamily="34" charset="0"/>
                <a:cs typeface="Calibri" panose="020F0502020204030204" pitchFamily="34" charset="0"/>
              </a:rPr>
              <a:t>Novēlota problēmu konstatēšana.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>
                <a:latin typeface="Calibri" panose="020F0502020204030204" pitchFamily="34" charset="0"/>
                <a:cs typeface="Calibri" panose="020F0502020204030204" pitchFamily="34" charset="0"/>
              </a:rPr>
              <a:t>Atbalsta speciālistu trūkums.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>
                <a:latin typeface="Calibri" panose="020F0502020204030204" pitchFamily="34" charset="0"/>
                <a:cs typeface="Calibri" panose="020F0502020204030204" pitchFamily="34" charset="0"/>
              </a:rPr>
              <a:t>Pedagogu pārslodze un izglītības trūkums speciālajā pedagoģijā.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>
                <a:latin typeface="Calibri" panose="020F0502020204030204" pitchFamily="34" charset="0"/>
                <a:cs typeface="Calibri" panose="020F0502020204030204" pitchFamily="34" charset="0"/>
              </a:rPr>
              <a:t>Sadarbība ar vecākiem un skolēnu.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4756911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erij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</TotalTime>
  <Words>262</Words>
  <Application>Microsoft Office PowerPoint</Application>
  <PresentationFormat>Platekrāna</PresentationFormat>
  <Paragraphs>52</Paragraphs>
  <Slides>7</Slides>
  <Notes>7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Monotype Corsiva</vt:lpstr>
      <vt:lpstr>Galerija</vt:lpstr>
      <vt:lpstr>RĪGAS VALDORFSKOLA</vt:lpstr>
      <vt:lpstr>Kā mēs dzīvojam…</vt:lpstr>
      <vt:lpstr>Skolā ir:</vt:lpstr>
      <vt:lpstr>Kādi esam</vt:lpstr>
      <vt:lpstr>Atbalsta jomas komanda</vt:lpstr>
      <vt:lpstr>Atbalsta algoritms</vt:lpstr>
      <vt:lpstr>Izaicinājumi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RĪGAS VALDORFSKOLA</dc:title>
  <dc:creator>Aija Rusaika</dc:creator>
  <cp:lastModifiedBy>Jana Veinberga</cp:lastModifiedBy>
  <cp:revision>20</cp:revision>
  <cp:lastPrinted>2024-02-07T07:47:49Z</cp:lastPrinted>
  <dcterms:created xsi:type="dcterms:W3CDTF">2024-02-06T14:42:38Z</dcterms:created>
  <dcterms:modified xsi:type="dcterms:W3CDTF">2024-02-07T13:32:46Z</dcterms:modified>
</cp:coreProperties>
</file>