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2"/>
  </p:notesMasterIdLst>
  <p:sldIdLst>
    <p:sldId id="256" r:id="rId5"/>
    <p:sldId id="272" r:id="rId6"/>
    <p:sldId id="295" r:id="rId7"/>
    <p:sldId id="259" r:id="rId8"/>
    <p:sldId id="276" r:id="rId9"/>
    <p:sldId id="308" r:id="rId10"/>
    <p:sldId id="328" r:id="rId11"/>
    <p:sldId id="310" r:id="rId12"/>
    <p:sldId id="313" r:id="rId13"/>
    <p:sldId id="311" r:id="rId14"/>
    <p:sldId id="322" r:id="rId15"/>
    <p:sldId id="323" r:id="rId16"/>
    <p:sldId id="312" r:id="rId17"/>
    <p:sldId id="315" r:id="rId18"/>
    <p:sldId id="316" r:id="rId19"/>
    <p:sldId id="314" r:id="rId20"/>
    <p:sldId id="326" r:id="rId21"/>
    <p:sldId id="317" r:id="rId22"/>
    <p:sldId id="327" r:id="rId23"/>
    <p:sldId id="319" r:id="rId24"/>
    <p:sldId id="330" r:id="rId25"/>
    <p:sldId id="318" r:id="rId26"/>
    <p:sldId id="321" r:id="rId27"/>
    <p:sldId id="320" r:id="rId28"/>
    <p:sldId id="324" r:id="rId29"/>
    <p:sldId id="329" r:id="rId30"/>
    <p:sldId id="325" r:id="rId31"/>
  </p:sldIdLst>
  <p:sldSz cx="18288000" cy="10287000"/>
  <p:notesSz cx="6858000" cy="9144000"/>
  <p:embeddedFontLst>
    <p:embeddedFont>
      <p:font typeface="League Spartan" panose="020B0604020202020204" charset="-70"/>
      <p:regular r:id="rId33"/>
    </p:embeddedFont>
    <p:embeddedFont>
      <p:font typeface="Open Sans" panose="020B0606030504020204" pitchFamily="34" charset="0"/>
      <p:regular r:id="rId34"/>
      <p:bold r:id="rId35"/>
      <p:italic r:id="rId36"/>
      <p:boldItalic r:id="rId37"/>
    </p:embeddedFont>
    <p:embeddedFont>
      <p:font typeface="Open Sans Bold" panose="020B0806030504020204" charset="0"/>
      <p:regular r:id="rId38"/>
      <p:bold r:id="rId39"/>
    </p:embeddedFont>
    <p:embeddedFont>
      <p:font typeface="Open Sans Bold Italics" panose="020B0604020202020204" charset="0"/>
      <p:regular r:id="rId40"/>
      <p:bold r:id="rId41"/>
      <p:italic r:id="rId42"/>
      <p:boldItalic r:id="rId43"/>
    </p:embeddedFont>
    <p:embeddedFont>
      <p:font typeface="Open Sans Italics" panose="020B0604020202020204" charset="0"/>
      <p:regular r:id="rId44"/>
      <p:italic r:id="rId45"/>
    </p:embeddedFont>
    <p:embeddedFont>
      <p:font typeface="Verdana" panose="020B0604030504040204"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E87CDA-75A7-4E82-BB8D-ABC24CDB9750}" v="2" dt="2024-10-08T14:28:38.3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802"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font" Target="fonts/font9.fntdata"/><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font" Target="fonts/font1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a Veinberga" userId="a79d061d-afb0-4704-85b7-47840795b585" providerId="ADAL" clId="{6BE87CDA-75A7-4E82-BB8D-ABC24CDB9750}"/>
    <pc:docChg chg="addSld modSld">
      <pc:chgData name="Jana Veinberga" userId="a79d061d-afb0-4704-85b7-47840795b585" providerId="ADAL" clId="{6BE87CDA-75A7-4E82-BB8D-ABC24CDB9750}" dt="2024-10-08T14:35:39.099" v="19" actId="20577"/>
      <pc:docMkLst>
        <pc:docMk/>
      </pc:docMkLst>
      <pc:sldChg chg="modSp add mod">
        <pc:chgData name="Jana Veinberga" userId="a79d061d-afb0-4704-85b7-47840795b585" providerId="ADAL" clId="{6BE87CDA-75A7-4E82-BB8D-ABC24CDB9750}" dt="2024-10-08T14:32:21.853" v="12" actId="12"/>
        <pc:sldMkLst>
          <pc:docMk/>
          <pc:sldMk cId="1142556998" sldId="313"/>
        </pc:sldMkLst>
        <pc:spChg chg="mod">
          <ac:chgData name="Jana Veinberga" userId="a79d061d-afb0-4704-85b7-47840795b585" providerId="ADAL" clId="{6BE87CDA-75A7-4E82-BB8D-ABC24CDB9750}" dt="2024-10-08T14:32:11.214" v="10" actId="12"/>
          <ac:spMkLst>
            <pc:docMk/>
            <pc:sldMk cId="1142556998" sldId="313"/>
            <ac:spMk id="3" creationId="{E6A94FD8-5978-0230-A3DF-9407DA6B2585}"/>
          </ac:spMkLst>
        </pc:spChg>
        <pc:spChg chg="mod">
          <ac:chgData name="Jana Veinberga" userId="a79d061d-afb0-4704-85b7-47840795b585" providerId="ADAL" clId="{6BE87CDA-75A7-4E82-BB8D-ABC24CDB9750}" dt="2024-10-08T14:32:16.717" v="11" actId="12"/>
          <ac:spMkLst>
            <pc:docMk/>
            <pc:sldMk cId="1142556998" sldId="313"/>
            <ac:spMk id="4" creationId="{3B98673B-6B1E-2A61-6813-E20881F46329}"/>
          </ac:spMkLst>
        </pc:spChg>
        <pc:spChg chg="mod">
          <ac:chgData name="Jana Veinberga" userId="a79d061d-afb0-4704-85b7-47840795b585" providerId="ADAL" clId="{6BE87CDA-75A7-4E82-BB8D-ABC24CDB9750}" dt="2024-10-08T14:32:21.853" v="12" actId="12"/>
          <ac:spMkLst>
            <pc:docMk/>
            <pc:sldMk cId="1142556998" sldId="313"/>
            <ac:spMk id="5" creationId="{A5E7C360-B885-7DBC-5A66-7031CB73A8DE}"/>
          </ac:spMkLst>
        </pc:spChg>
      </pc:sldChg>
      <pc:sldChg chg="modSp add mod">
        <pc:chgData name="Jana Veinberga" userId="a79d061d-afb0-4704-85b7-47840795b585" providerId="ADAL" clId="{6BE87CDA-75A7-4E82-BB8D-ABC24CDB9750}" dt="2024-10-08T14:35:39.099" v="19" actId="20577"/>
        <pc:sldMkLst>
          <pc:docMk/>
          <pc:sldMk cId="927505612" sldId="322"/>
        </pc:sldMkLst>
        <pc:spChg chg="mod">
          <ac:chgData name="Jana Veinberga" userId="a79d061d-afb0-4704-85b7-47840795b585" providerId="ADAL" clId="{6BE87CDA-75A7-4E82-BB8D-ABC24CDB9750}" dt="2024-10-08T14:33:45.949" v="16" actId="790"/>
          <ac:spMkLst>
            <pc:docMk/>
            <pc:sldMk cId="927505612" sldId="322"/>
            <ac:spMk id="2" creationId="{2ED0C2E6-E24D-E868-5904-EB54355CB4E2}"/>
          </ac:spMkLst>
        </pc:spChg>
        <pc:spChg chg="mod">
          <ac:chgData name="Jana Veinberga" userId="a79d061d-afb0-4704-85b7-47840795b585" providerId="ADAL" clId="{6BE87CDA-75A7-4E82-BB8D-ABC24CDB9750}" dt="2024-10-08T14:34:39.488" v="17" actId="790"/>
          <ac:spMkLst>
            <pc:docMk/>
            <pc:sldMk cId="927505612" sldId="322"/>
            <ac:spMk id="7" creationId="{798139E6-B0DB-E7CE-6F44-5D177CAFC371}"/>
          </ac:spMkLst>
        </pc:spChg>
        <pc:spChg chg="mod">
          <ac:chgData name="Jana Veinberga" userId="a79d061d-afb0-4704-85b7-47840795b585" providerId="ADAL" clId="{6BE87CDA-75A7-4E82-BB8D-ABC24CDB9750}" dt="2024-10-08T14:35:39.099" v="19" actId="20577"/>
          <ac:spMkLst>
            <pc:docMk/>
            <pc:sldMk cId="927505612" sldId="322"/>
            <ac:spMk id="8" creationId="{FA1B4191-DB83-4F19-EF7D-885679007C4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08.10.2024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lv-LV"/>
              <a:t>2024.Gadā 18152</a:t>
            </a:r>
            <a:r>
              <a:rPr lang="lv-LV" baseline="0"/>
              <a:t> skolēni</a:t>
            </a:r>
            <a:endParaRPr lang="lv-LV"/>
          </a:p>
        </p:txBody>
      </p:sp>
      <p:sp>
        <p:nvSpPr>
          <p:cNvPr id="4" name="Slide Number Placeholder 3"/>
          <p:cNvSpPr>
            <a:spLocks noGrp="1"/>
          </p:cNvSpPr>
          <p:nvPr>
            <p:ph type="sldNum" sz="quarter" idx="10"/>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3865938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789954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78442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97073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889394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47275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180245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909222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80237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610357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45861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84217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847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27203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80226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848435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918493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06824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74470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676324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726342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visc.gov.lv/lv/valsts-parbaudes-darbi-20232024-mg-statistika"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latvija.lv/" TargetMode="External"/><Relationship Id="rId5" Type="http://schemas.openxmlformats.org/officeDocument/2006/relationships/hyperlink" Target="https://eksameni.gov.lv/" TargetMode="Externa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57400" y="3683307"/>
            <a:ext cx="14782800" cy="5213950"/>
            <a:chOff x="0" y="0"/>
            <a:chExt cx="2722970" cy="957478"/>
          </a:xfrm>
          <a:solidFill>
            <a:schemeClr val="accent4">
              <a:lumMod val="75000"/>
            </a:schemeClr>
          </a:solidFill>
        </p:grpSpPr>
        <p:sp>
          <p:nvSpPr>
            <p:cNvPr id="3" name="Freeform 3"/>
            <p:cNvSpPr/>
            <p:nvPr/>
          </p:nvSpPr>
          <p:spPr>
            <a:xfrm>
              <a:off x="0" y="0"/>
              <a:ext cx="2722970" cy="957478"/>
            </a:xfrm>
            <a:custGeom>
              <a:avLst/>
              <a:gdLst/>
              <a:ahLst/>
              <a:cxnLst/>
              <a:rect l="l" t="t" r="r" b="b"/>
              <a:pathLst>
                <a:path w="2722970" h="957478">
                  <a:moveTo>
                    <a:pt x="38190" y="0"/>
                  </a:moveTo>
                  <a:lnTo>
                    <a:pt x="2684780" y="0"/>
                  </a:lnTo>
                  <a:cubicBezTo>
                    <a:pt x="2705872" y="0"/>
                    <a:pt x="2722970" y="17098"/>
                    <a:pt x="2722970" y="38190"/>
                  </a:cubicBezTo>
                  <a:lnTo>
                    <a:pt x="2722970" y="919288"/>
                  </a:lnTo>
                  <a:cubicBezTo>
                    <a:pt x="2722970" y="940380"/>
                    <a:pt x="2705872" y="957478"/>
                    <a:pt x="2684780" y="957478"/>
                  </a:cubicBezTo>
                  <a:lnTo>
                    <a:pt x="38190" y="957478"/>
                  </a:lnTo>
                  <a:cubicBezTo>
                    <a:pt x="17098" y="957478"/>
                    <a:pt x="0" y="940380"/>
                    <a:pt x="0" y="919288"/>
                  </a:cubicBezTo>
                  <a:lnTo>
                    <a:pt x="0" y="38190"/>
                  </a:lnTo>
                  <a:cubicBezTo>
                    <a:pt x="0" y="17098"/>
                    <a:pt x="17098" y="0"/>
                    <a:pt x="38190" y="0"/>
                  </a:cubicBezTo>
                  <a:close/>
                </a:path>
              </a:pathLst>
            </a:custGeom>
            <a:grpFill/>
          </p:spPr>
          <p:txBody>
            <a:bodyPr/>
            <a:lstStyle/>
            <a:p>
              <a:endParaRPr lang="lv-LV"/>
            </a:p>
          </p:txBody>
        </p:sp>
        <p:sp>
          <p:nvSpPr>
            <p:cNvPr id="4" name="TextBox 4"/>
            <p:cNvSpPr txBox="1"/>
            <p:nvPr/>
          </p:nvSpPr>
          <p:spPr>
            <a:xfrm>
              <a:off x="0" y="-47625"/>
              <a:ext cx="2722970" cy="1005103"/>
            </a:xfrm>
            <a:prstGeom prst="rect">
              <a:avLst/>
            </a:prstGeom>
            <a:grpFill/>
          </p:spPr>
          <p:txBody>
            <a:bodyPr lIns="50800" tIns="50800" rIns="50800" bIns="50800" rtlCol="0" anchor="ctr"/>
            <a:lstStyle/>
            <a:p>
              <a:pPr algn="ctr">
                <a:lnSpc>
                  <a:spcPts val="5200"/>
                </a:lnSpc>
                <a:spcAft>
                  <a:spcPts val="600"/>
                </a:spcAft>
              </a:pPr>
              <a:r>
                <a:rPr lang="en-US" sz="5400" dirty="0">
                  <a:solidFill>
                    <a:schemeClr val="bg1"/>
                  </a:solidFill>
                  <a:latin typeface="Open Sans Bold"/>
                  <a:ea typeface="Open Sans Bold"/>
                  <a:cs typeface="Open Sans Bold"/>
                  <a:sym typeface="Open Sans Bold"/>
                </a:rPr>
                <a:t>202</a:t>
              </a:r>
              <a:r>
                <a:rPr lang="lv-LV" sz="5400" dirty="0">
                  <a:solidFill>
                    <a:schemeClr val="bg1"/>
                  </a:solidFill>
                  <a:latin typeface="Open Sans Bold"/>
                  <a:ea typeface="Open Sans Bold"/>
                  <a:cs typeface="Open Sans Bold"/>
                  <a:sym typeface="Open Sans Bold"/>
                </a:rPr>
                <a:t>3</a:t>
              </a:r>
              <a:r>
                <a:rPr lang="en-US" sz="5400" dirty="0">
                  <a:solidFill>
                    <a:schemeClr val="bg1"/>
                  </a:solidFill>
                  <a:latin typeface="Open Sans Bold"/>
                  <a:ea typeface="Open Sans Bold"/>
                  <a:cs typeface="Open Sans Bold"/>
                  <a:sym typeface="Open Sans Bold"/>
                </a:rPr>
                <a:t>./202</a:t>
              </a:r>
              <a:r>
                <a:rPr lang="lv-LV" sz="5400" dirty="0">
                  <a:solidFill>
                    <a:schemeClr val="bg1"/>
                  </a:solidFill>
                  <a:latin typeface="Open Sans Bold"/>
                  <a:ea typeface="Open Sans Bold"/>
                  <a:cs typeface="Open Sans Bold"/>
                  <a:sym typeface="Open Sans Bold"/>
                </a:rPr>
                <a:t>4</a:t>
              </a:r>
              <a:r>
                <a:rPr lang="en-US" sz="5400" dirty="0">
                  <a:solidFill>
                    <a:schemeClr val="bg1"/>
                  </a:solidFill>
                  <a:latin typeface="Open Sans Bold"/>
                  <a:ea typeface="Open Sans Bold"/>
                  <a:cs typeface="Open Sans Bold"/>
                  <a:sym typeface="Open Sans Bold"/>
                </a:rPr>
                <a:t>. </a:t>
              </a:r>
              <a:r>
                <a:rPr lang="lv-LV" sz="5400" dirty="0">
                  <a:solidFill>
                    <a:schemeClr val="bg1"/>
                  </a:solidFill>
                  <a:latin typeface="Open Sans Bold"/>
                  <a:ea typeface="Open Sans Bold"/>
                  <a:cs typeface="Open Sans Bold"/>
                  <a:sym typeface="Open Sans Bold"/>
                </a:rPr>
                <a:t>mācību </a:t>
              </a:r>
            </a:p>
            <a:p>
              <a:pPr algn="ctr">
                <a:lnSpc>
                  <a:spcPts val="5200"/>
                </a:lnSpc>
                <a:spcAft>
                  <a:spcPts val="600"/>
                </a:spcAft>
              </a:pPr>
              <a:r>
                <a:rPr lang="lv-LV" sz="5400">
                  <a:solidFill>
                    <a:schemeClr val="bg1"/>
                  </a:solidFill>
                  <a:latin typeface="Open Sans Bold"/>
                  <a:ea typeface="Open Sans Bold"/>
                  <a:cs typeface="Open Sans Bold"/>
                  <a:sym typeface="Open Sans Bold"/>
                </a:rPr>
                <a:t>gada pamatizglītības </a:t>
              </a:r>
              <a:endParaRPr lang="lv-LV" sz="5400" dirty="0">
                <a:solidFill>
                  <a:schemeClr val="bg1"/>
                </a:solidFill>
                <a:latin typeface="Open Sans Bold"/>
                <a:ea typeface="Open Sans Bold"/>
                <a:cs typeface="Open Sans Bold"/>
                <a:sym typeface="Open Sans Bold"/>
              </a:endParaRPr>
            </a:p>
            <a:p>
              <a:pPr algn="ctr">
                <a:lnSpc>
                  <a:spcPts val="5200"/>
                </a:lnSpc>
                <a:spcAft>
                  <a:spcPts val="600"/>
                </a:spcAft>
              </a:pPr>
              <a:r>
                <a:rPr lang="lv-LV" sz="5400" dirty="0">
                  <a:solidFill>
                    <a:schemeClr val="bg1"/>
                  </a:solidFill>
                  <a:latin typeface="Open Sans Bold"/>
                  <a:ea typeface="Open Sans Bold"/>
                  <a:cs typeface="Open Sans Bold"/>
                  <a:sym typeface="Open Sans Bold"/>
                </a:rPr>
                <a:t>centralizēto eksāmenu rezultāti</a:t>
              </a:r>
              <a:endParaRPr lang="lv-LV" sz="5400" dirty="0">
                <a:solidFill>
                  <a:schemeClr val="bg1"/>
                </a:solidFill>
                <a:latin typeface="Open Sans Bold"/>
                <a:ea typeface="Open Sans Bold"/>
                <a:cs typeface="Open Sans Bold"/>
              </a:endParaRPr>
            </a:p>
            <a:p>
              <a:pPr algn="ctr">
                <a:lnSpc>
                  <a:spcPts val="3219"/>
                </a:lnSpc>
              </a:pPr>
              <a:endParaRPr dirty="0"/>
            </a:p>
          </p:txBody>
        </p:sp>
      </p:grpSp>
      <p:sp>
        <p:nvSpPr>
          <p:cNvPr id="5" name="Freeform 5"/>
          <p:cNvSpPr/>
          <p:nvPr/>
        </p:nvSpPr>
        <p:spPr>
          <a:xfrm>
            <a:off x="5054647" y="0"/>
            <a:ext cx="8178706" cy="3506620"/>
          </a:xfrm>
          <a:custGeom>
            <a:avLst/>
            <a:gdLst/>
            <a:ahLst/>
            <a:cxnLst/>
            <a:rect l="l" t="t" r="r" b="b"/>
            <a:pathLst>
              <a:path w="8178706" h="3506620">
                <a:moveTo>
                  <a:pt x="0" y="0"/>
                </a:moveTo>
                <a:lnTo>
                  <a:pt x="8178706" y="0"/>
                </a:lnTo>
                <a:lnTo>
                  <a:pt x="8178706" y="3506620"/>
                </a:lnTo>
                <a:lnTo>
                  <a:pt x="0" y="3506620"/>
                </a:lnTo>
                <a:lnTo>
                  <a:pt x="0" y="0"/>
                </a:lnTo>
                <a:close/>
              </a:path>
            </a:pathLst>
          </a:custGeom>
          <a:blipFill>
            <a:blip r:embed="rId2"/>
            <a:stretch>
              <a:fillRect/>
            </a:stretch>
          </a:blipFill>
        </p:spPr>
        <p:txBody>
          <a:bodyPr/>
          <a:lstStyle/>
          <a:p>
            <a:endParaRPr lang="lv-LV"/>
          </a:p>
        </p:txBody>
      </p:sp>
      <p:sp>
        <p:nvSpPr>
          <p:cNvPr id="7" name="TextBox 7"/>
          <p:cNvSpPr txBox="1"/>
          <p:nvPr/>
        </p:nvSpPr>
        <p:spPr>
          <a:xfrm>
            <a:off x="6052275" y="8700144"/>
            <a:ext cx="6183450" cy="419667"/>
          </a:xfrm>
          <a:prstGeom prst="rect">
            <a:avLst/>
          </a:prstGeom>
        </p:spPr>
        <p:txBody>
          <a:bodyPr lIns="0" tIns="0" rIns="0" bIns="0" rtlCol="0" anchor="t">
            <a:spAutoFit/>
          </a:bodyPr>
          <a:lstStyle/>
          <a:p>
            <a:pPr algn="ctr">
              <a:lnSpc>
                <a:spcPts val="3359"/>
              </a:lnSpc>
            </a:pPr>
            <a:endParaRPr lang="en-US" sz="2799">
              <a:solidFill>
                <a:srgbClr val="68478D"/>
              </a:solidFill>
              <a:latin typeface="Open Sans"/>
              <a:ea typeface="Open Sans"/>
              <a:cs typeface="Open Sans"/>
              <a:sym typeface="Open Sans"/>
            </a:endParaRPr>
          </a:p>
        </p:txBody>
      </p:sp>
      <p:sp>
        <p:nvSpPr>
          <p:cNvPr id="8" name="TextBox 8"/>
          <p:cNvSpPr txBox="1"/>
          <p:nvPr/>
        </p:nvSpPr>
        <p:spPr>
          <a:xfrm>
            <a:off x="8294961" y="9273957"/>
            <a:ext cx="1679878" cy="333425"/>
          </a:xfrm>
          <a:prstGeom prst="rect">
            <a:avLst/>
          </a:prstGeom>
        </p:spPr>
        <p:txBody>
          <a:bodyPr lIns="0" tIns="0" rIns="0" bIns="0" rtlCol="0" anchor="t">
            <a:spAutoFit/>
          </a:bodyPr>
          <a:lstStyle/>
          <a:p>
            <a:pPr algn="ctr">
              <a:lnSpc>
                <a:spcPts val="2647"/>
              </a:lnSpc>
            </a:pPr>
            <a:r>
              <a:rPr lang="lv-LV" sz="2400" dirty="0">
                <a:solidFill>
                  <a:srgbClr val="68478D"/>
                </a:solidFill>
                <a:latin typeface="Open Sans"/>
                <a:ea typeface="Open Sans"/>
                <a:cs typeface="Open Sans"/>
                <a:sym typeface="Open Sans"/>
              </a:rPr>
              <a:t>03.10.2024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lv-LV"/>
          </a:p>
        </p:txBody>
      </p:sp>
      <p:sp>
        <p:nvSpPr>
          <p:cNvPr id="6" name="AutoShape 6"/>
          <p:cNvSpPr/>
          <p:nvPr/>
        </p:nvSpPr>
        <p:spPr>
          <a:xfrm rot="-5400000" flipV="1">
            <a:off x="-4785713" y="5158388"/>
            <a:ext cx="9876225" cy="0"/>
          </a:xfrm>
          <a:prstGeom prst="line">
            <a:avLst/>
          </a:prstGeom>
          <a:ln w="381000" cap="rnd">
            <a:solidFill>
              <a:srgbClr val="68478D"/>
            </a:solidFill>
            <a:prstDash val="solid"/>
            <a:headEnd type="none" w="sm" len="sm"/>
            <a:tailEnd type="none" w="sm" len="sm"/>
          </a:ln>
        </p:spPr>
        <p:txBody>
          <a:bodyPr/>
          <a:lstStyle/>
          <a:p>
            <a:endParaRPr lang="lv-LV"/>
          </a:p>
        </p:txBody>
      </p:sp>
      <p:sp>
        <p:nvSpPr>
          <p:cNvPr id="39" name="TextBox 38">
            <a:extLst>
              <a:ext uri="{FF2B5EF4-FFF2-40B4-BE49-F238E27FC236}">
                <a16:creationId xmlns:a16="http://schemas.microsoft.com/office/drawing/2014/main" id="{A69C32CF-A39E-9DA4-8E79-970BB0561B21}"/>
              </a:ext>
            </a:extLst>
          </p:cNvPr>
          <p:cNvSpPr txBox="1"/>
          <p:nvPr/>
        </p:nvSpPr>
        <p:spPr>
          <a:xfrm>
            <a:off x="5419286" y="3834347"/>
            <a:ext cx="2487267" cy="335541"/>
          </a:xfrm>
          <a:prstGeom prst="rect">
            <a:avLst/>
          </a:prstGeom>
        </p:spPr>
        <p:txBody>
          <a:bodyPr lIns="0" tIns="0" rIns="0" bIns="0" rtlCol="0" anchor="t">
            <a:spAutoFit/>
          </a:bodyPr>
          <a:lstStyle/>
          <a:p>
            <a:pPr algn="ctr">
              <a:lnSpc>
                <a:spcPts val="2800"/>
              </a:lnSpc>
            </a:pPr>
            <a:r>
              <a:rPr lang="lv-LV" sz="2000">
                <a:solidFill>
                  <a:schemeClr val="bg1"/>
                </a:solidFill>
                <a:latin typeface="Open Sans"/>
                <a:ea typeface="Open Sans"/>
                <a:cs typeface="Open Sans"/>
                <a:sym typeface="Open Sans"/>
              </a:rPr>
              <a:t>Kārtotāju</a:t>
            </a:r>
            <a:r>
              <a:rPr lang="en-US" sz="2000">
                <a:solidFill>
                  <a:schemeClr val="bg1"/>
                </a:solidFill>
                <a:latin typeface="Open Sans"/>
                <a:ea typeface="Open Sans"/>
                <a:cs typeface="Open Sans"/>
                <a:sym typeface="Open Sans"/>
              </a:rPr>
              <a:t> skits</a:t>
            </a:r>
          </a:p>
        </p:txBody>
      </p:sp>
      <p:sp>
        <p:nvSpPr>
          <p:cNvPr id="24" name="Title 1">
            <a:extLst>
              <a:ext uri="{FF2B5EF4-FFF2-40B4-BE49-F238E27FC236}">
                <a16:creationId xmlns:a16="http://schemas.microsoft.com/office/drawing/2014/main" id="{78555E5A-DFBF-4CDE-F06A-CFAB6BA6D2F0}"/>
              </a:ext>
            </a:extLst>
          </p:cNvPr>
          <p:cNvSpPr txBox="1">
            <a:spLocks/>
          </p:cNvSpPr>
          <p:nvPr/>
        </p:nvSpPr>
        <p:spPr>
          <a:xfrm>
            <a:off x="3810000" y="593544"/>
            <a:ext cx="13335000" cy="151608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3600" b="1" dirty="0">
                <a:solidFill>
                  <a:srgbClr val="7030A0"/>
                </a:solidFill>
                <a:latin typeface="Verdana" panose="020B0604030504040204" pitchFamily="34" charset="0"/>
                <a:ea typeface="Verdana" panose="020B0604030504040204" pitchFamily="34" charset="0"/>
              </a:rPr>
              <a:t>Latviešu valoda</a:t>
            </a:r>
          </a:p>
          <a:p>
            <a:r>
              <a:rPr lang="lv-LV" sz="2800" b="1" dirty="0">
                <a:solidFill>
                  <a:srgbClr val="7030A0"/>
                </a:solidFill>
                <a:latin typeface="Verdana" panose="020B0604030504040204" pitchFamily="34" charset="0"/>
                <a:ea typeface="Verdana" panose="020B0604030504040204" pitchFamily="34" charset="0"/>
              </a:rPr>
              <a:t>Uzdevumu izpilde</a:t>
            </a:r>
          </a:p>
        </p:txBody>
      </p:sp>
      <p:pic>
        <p:nvPicPr>
          <p:cNvPr id="3" name="Picture 2"/>
          <p:cNvPicPr>
            <a:picLocks noChangeAspect="1"/>
          </p:cNvPicPr>
          <p:nvPr/>
        </p:nvPicPr>
        <p:blipFill>
          <a:blip r:embed="rId4"/>
          <a:stretch>
            <a:fillRect/>
          </a:stretch>
        </p:blipFill>
        <p:spPr>
          <a:xfrm>
            <a:off x="914400" y="2552700"/>
            <a:ext cx="8028986" cy="5257800"/>
          </a:xfrm>
          <a:prstGeom prst="rect">
            <a:avLst/>
          </a:prstGeom>
        </p:spPr>
      </p:pic>
      <p:pic>
        <p:nvPicPr>
          <p:cNvPr id="4" name="Picture 3"/>
          <p:cNvPicPr>
            <a:picLocks noChangeAspect="1"/>
          </p:cNvPicPr>
          <p:nvPr/>
        </p:nvPicPr>
        <p:blipFill>
          <a:blip r:embed="rId5"/>
          <a:stretch>
            <a:fillRect/>
          </a:stretch>
        </p:blipFill>
        <p:spPr>
          <a:xfrm>
            <a:off x="9362413" y="2466975"/>
            <a:ext cx="8171717" cy="5429250"/>
          </a:xfrm>
          <a:prstGeom prst="rect">
            <a:avLst/>
          </a:prstGeom>
        </p:spPr>
      </p:pic>
    </p:spTree>
    <p:extLst>
      <p:ext uri="{BB962C8B-B14F-4D97-AF65-F5344CB8AC3E}">
        <p14:creationId xmlns:p14="http://schemas.microsoft.com/office/powerpoint/2010/main" val="974502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226A786D-0CFD-B728-DAD8-575586AD4628}"/>
              </a:ext>
            </a:extLst>
          </p:cNvPr>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lv-LV"/>
          </a:p>
        </p:txBody>
      </p:sp>
      <p:sp>
        <p:nvSpPr>
          <p:cNvPr id="4" name="TextBox 3">
            <a:extLst>
              <a:ext uri="{FF2B5EF4-FFF2-40B4-BE49-F238E27FC236}">
                <a16:creationId xmlns:a16="http://schemas.microsoft.com/office/drawing/2014/main" id="{6A321A40-BE9F-3544-87A5-2D1E96239F7C}"/>
              </a:ext>
            </a:extLst>
          </p:cNvPr>
          <p:cNvSpPr txBox="1"/>
          <p:nvPr/>
        </p:nvSpPr>
        <p:spPr>
          <a:xfrm>
            <a:off x="7772400" y="538046"/>
            <a:ext cx="574009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lv-LV" sz="3600" b="1" dirty="0">
                <a:solidFill>
                  <a:srgbClr val="7030A0"/>
                </a:solidFill>
                <a:latin typeface="Verdana"/>
              </a:rPr>
              <a:t>Latviešu valoda</a:t>
            </a:r>
            <a:r>
              <a:rPr lang="en-US" sz="3200" dirty="0">
                <a:solidFill>
                  <a:srgbClr val="7030A0"/>
                </a:solidFill>
                <a:latin typeface="Verdana"/>
              </a:rPr>
              <a:t>​</a:t>
            </a:r>
          </a:p>
          <a:p>
            <a:pPr algn="ctr"/>
            <a:r>
              <a:rPr lang="lv-LV" sz="2800" b="1" dirty="0">
                <a:solidFill>
                  <a:srgbClr val="7030A0"/>
                </a:solidFill>
                <a:latin typeface="Verdana"/>
              </a:rPr>
              <a:t>Secinājumi</a:t>
            </a:r>
            <a:r>
              <a:rPr lang="en-US" sz="2800" dirty="0">
                <a:solidFill>
                  <a:srgbClr val="7030A0"/>
                </a:solidFill>
                <a:latin typeface="Verdana"/>
              </a:rPr>
              <a:t>​</a:t>
            </a:r>
          </a:p>
        </p:txBody>
      </p:sp>
      <p:sp>
        <p:nvSpPr>
          <p:cNvPr id="5" name="TextBox 4">
            <a:extLst>
              <a:ext uri="{FF2B5EF4-FFF2-40B4-BE49-F238E27FC236}">
                <a16:creationId xmlns:a16="http://schemas.microsoft.com/office/drawing/2014/main" id="{0C1AFA6B-14CE-47F1-922F-850DCD9B6C26}"/>
              </a:ext>
            </a:extLst>
          </p:cNvPr>
          <p:cNvSpPr txBox="1"/>
          <p:nvPr/>
        </p:nvSpPr>
        <p:spPr>
          <a:xfrm>
            <a:off x="7316768" y="2304382"/>
            <a:ext cx="691096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228600" algn="just"/>
            <a:r>
              <a:rPr lang="lv-LV" sz="2800" dirty="0"/>
              <a:t>Biežāk izvēlētie domrakstu temati</a:t>
            </a:r>
            <a:endParaRPr lang="lv-LV" sz="2800" dirty="0">
              <a:ea typeface="Calibri"/>
              <a:cs typeface="Calibri"/>
            </a:endParaRPr>
          </a:p>
          <a:p>
            <a:pPr marL="742950" lvl="1" indent="-285750" algn="just">
              <a:buFont typeface="Courier New"/>
              <a:buChar char="o"/>
            </a:pPr>
            <a:r>
              <a:rPr lang="lv-LV" sz="2800" b="1" i="1" dirty="0"/>
              <a:t>Mērķtiecība – ceļš uz panākumiem.</a:t>
            </a:r>
            <a:endParaRPr lang="lv-LV" sz="2800" dirty="0">
              <a:ea typeface="Calibri"/>
              <a:cs typeface="Calibri"/>
            </a:endParaRPr>
          </a:p>
          <a:p>
            <a:pPr marL="742950" lvl="1" indent="-285750" algn="just">
              <a:buFont typeface="Courier New"/>
              <a:buChar char="o"/>
            </a:pPr>
            <a:r>
              <a:rPr lang="lv-LV" sz="2800" b="1" i="1" dirty="0"/>
              <a:t>Mans iedvesmas avots.</a:t>
            </a:r>
            <a:endParaRPr lang="lv-LV" sz="2800" dirty="0">
              <a:ea typeface="Calibri"/>
              <a:cs typeface="Calibri"/>
            </a:endParaRPr>
          </a:p>
        </p:txBody>
      </p:sp>
      <p:sp>
        <p:nvSpPr>
          <p:cNvPr id="6" name="TextBox 5">
            <a:extLst>
              <a:ext uri="{FF2B5EF4-FFF2-40B4-BE49-F238E27FC236}">
                <a16:creationId xmlns:a16="http://schemas.microsoft.com/office/drawing/2014/main" id="{129A9B42-A17D-7FA1-D754-F599A5B1104D}"/>
              </a:ext>
            </a:extLst>
          </p:cNvPr>
          <p:cNvSpPr txBox="1"/>
          <p:nvPr/>
        </p:nvSpPr>
        <p:spPr>
          <a:xfrm>
            <a:off x="1538608" y="3892560"/>
            <a:ext cx="1520599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228600" algn="just"/>
            <a:r>
              <a:rPr lang="lv-LV" sz="2800" dirty="0"/>
              <a:t>Teksta saturs, struktūra, apjoms un argumentēšana – 60% līdz 95% robežās</a:t>
            </a:r>
            <a:endParaRPr lang="lv-LV" sz="2800" dirty="0">
              <a:cs typeface="Calibri"/>
            </a:endParaRPr>
          </a:p>
          <a:p>
            <a:pPr algn="just"/>
            <a:r>
              <a:rPr lang="lv-LV" sz="2800" dirty="0">
                <a:ea typeface="+mn-lt"/>
                <a:cs typeface="+mn-lt"/>
              </a:rPr>
              <a:t>Valodas kvalitāte – gramatikas, ortogrāfijas, interpunkcijas normu ievērošana – 22% līdz 47% robežās</a:t>
            </a:r>
            <a:endParaRPr lang="lv-LV" sz="2800" dirty="0">
              <a:cs typeface="Calibri"/>
            </a:endParaRPr>
          </a:p>
        </p:txBody>
      </p:sp>
      <p:sp>
        <p:nvSpPr>
          <p:cNvPr id="2" name="TextBox 1">
            <a:extLst>
              <a:ext uri="{FF2B5EF4-FFF2-40B4-BE49-F238E27FC236}">
                <a16:creationId xmlns:a16="http://schemas.microsoft.com/office/drawing/2014/main" id="{2ED0C2E6-E24D-E868-5904-EB54355CB4E2}"/>
              </a:ext>
            </a:extLst>
          </p:cNvPr>
          <p:cNvSpPr txBox="1"/>
          <p:nvPr/>
        </p:nvSpPr>
        <p:spPr>
          <a:xfrm>
            <a:off x="3807618" y="2164556"/>
            <a:ext cx="286895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lv-LV" sz="2800" b="1" dirty="0"/>
              <a:t>2. daļa:</a:t>
            </a:r>
            <a:r>
              <a:rPr lang="lv-LV" sz="2800" dirty="0"/>
              <a:t>​ </a:t>
            </a:r>
            <a:r>
              <a:rPr lang="lv-LV" sz="2800" dirty="0" err="1"/>
              <a:t>Tekstveide</a:t>
            </a:r>
            <a:endParaRPr lang="lv-LV" sz="2800" dirty="0">
              <a:cs typeface="Calibri"/>
            </a:endParaRPr>
          </a:p>
        </p:txBody>
      </p:sp>
      <p:sp>
        <p:nvSpPr>
          <p:cNvPr id="7" name="TextBox 6">
            <a:extLst>
              <a:ext uri="{FF2B5EF4-FFF2-40B4-BE49-F238E27FC236}">
                <a16:creationId xmlns:a16="http://schemas.microsoft.com/office/drawing/2014/main" id="{798139E6-B0DB-E7CE-6F44-5D177CAFC371}"/>
              </a:ext>
            </a:extLst>
          </p:cNvPr>
          <p:cNvSpPr txBox="1"/>
          <p:nvPr/>
        </p:nvSpPr>
        <p:spPr>
          <a:xfrm>
            <a:off x="2021681" y="5147072"/>
            <a:ext cx="367188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0" b="1" dirty="0"/>
              <a:t>3</a:t>
            </a:r>
            <a:r>
              <a:rPr lang="lv-LV" sz="2800" b="1" dirty="0"/>
              <a:t>. daļa:</a:t>
            </a:r>
            <a:r>
              <a:rPr lang="lv-LV" sz="2800" dirty="0"/>
              <a:t>​ Mutvārdu runa</a:t>
            </a:r>
            <a:endParaRPr lang="lv-LV" sz="2800" dirty="0">
              <a:cs typeface="Calibri"/>
            </a:endParaRPr>
          </a:p>
        </p:txBody>
      </p:sp>
      <p:sp>
        <p:nvSpPr>
          <p:cNvPr id="8" name="TextBox 7">
            <a:extLst>
              <a:ext uri="{FF2B5EF4-FFF2-40B4-BE49-F238E27FC236}">
                <a16:creationId xmlns:a16="http://schemas.microsoft.com/office/drawing/2014/main" id="{FA1B4191-DB83-4F19-EF7D-885679007C4C}"/>
              </a:ext>
            </a:extLst>
          </p:cNvPr>
          <p:cNvSpPr txBox="1"/>
          <p:nvPr/>
        </p:nvSpPr>
        <p:spPr>
          <a:xfrm>
            <a:off x="2700338" y="5825729"/>
            <a:ext cx="14298214"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228600" algn="just"/>
            <a:r>
              <a:rPr lang="lv-LV" sz="2800" dirty="0"/>
              <a:t>Skolēnu sniegums salīdzinoši augsts – 73% līdz 83,5%</a:t>
            </a:r>
            <a:endParaRPr lang="lv-LV" sz="2800" dirty="0">
              <a:cs typeface="Calibri"/>
            </a:endParaRPr>
          </a:p>
          <a:p>
            <a:pPr indent="-228600" algn="just"/>
            <a:r>
              <a:rPr lang="lv-LV" sz="2800" dirty="0">
                <a:cs typeface="Calibri"/>
              </a:rPr>
              <a:t>Temata atklāsme un uzdevuma nosacījumu izpilde (dotās runas struktūras ievērošana) un saziņas </a:t>
            </a:r>
            <a:r>
              <a:rPr lang="lv-LV" sz="2800">
                <a:cs typeface="Calibri"/>
              </a:rPr>
              <a:t>daļā intervētāja </a:t>
            </a:r>
            <a:r>
              <a:rPr lang="lv-LV" sz="2800" dirty="0">
                <a:cs typeface="Calibri"/>
              </a:rPr>
              <a:t>uzdoto jautājumu izpratne un pamatotu un izvērstu </a:t>
            </a:r>
            <a:r>
              <a:rPr lang="lv-LV" sz="2800">
                <a:cs typeface="Calibri"/>
              </a:rPr>
              <a:t>atbilžu sniegšana </a:t>
            </a:r>
            <a:r>
              <a:rPr lang="lv-LV" sz="2800" dirty="0">
                <a:cs typeface="Calibri"/>
              </a:rPr>
              <a:t>– 80-83%</a:t>
            </a:r>
          </a:p>
          <a:p>
            <a:pPr indent="-228600" algn="just"/>
            <a:endParaRPr lang="lv-LV" sz="2800" dirty="0">
              <a:cs typeface="Calibri"/>
            </a:endParaRPr>
          </a:p>
          <a:p>
            <a:pPr indent="-228600" algn="just"/>
            <a:r>
              <a:rPr lang="lv-LV" sz="2800" dirty="0"/>
              <a:t>Vārdu krājums un gramatika – ap 73%</a:t>
            </a:r>
            <a:endParaRPr lang="lv-LV" sz="2800" dirty="0">
              <a:cs typeface="Calibri"/>
            </a:endParaRPr>
          </a:p>
        </p:txBody>
      </p:sp>
      <p:sp>
        <p:nvSpPr>
          <p:cNvPr id="10" name="AutoShape 6">
            <a:extLst>
              <a:ext uri="{FF2B5EF4-FFF2-40B4-BE49-F238E27FC236}">
                <a16:creationId xmlns:a16="http://schemas.microsoft.com/office/drawing/2014/main" id="{7C661C07-42A8-5036-073B-FF69144F4FE3}"/>
              </a:ext>
            </a:extLst>
          </p:cNvPr>
          <p:cNvSpPr/>
          <p:nvPr/>
        </p:nvSpPr>
        <p:spPr>
          <a:xfrm rot="16200000" flipV="1">
            <a:off x="-4785713" y="5158388"/>
            <a:ext cx="9876225" cy="0"/>
          </a:xfrm>
          <a:prstGeom prst="line">
            <a:avLst/>
          </a:prstGeom>
          <a:ln w="381000" cap="rnd">
            <a:solidFill>
              <a:srgbClr val="68478D"/>
            </a:solidFill>
            <a:prstDash val="solid"/>
            <a:headEnd type="none" w="sm" len="sm"/>
            <a:tailEnd type="none" w="sm" len="sm"/>
          </a:ln>
        </p:spPr>
        <p:txBody>
          <a:bodyPr/>
          <a:lstStyle/>
          <a:p>
            <a:endParaRPr lang="lv-LV"/>
          </a:p>
        </p:txBody>
      </p:sp>
    </p:spTree>
    <p:extLst>
      <p:ext uri="{BB962C8B-B14F-4D97-AF65-F5344CB8AC3E}">
        <p14:creationId xmlns:p14="http://schemas.microsoft.com/office/powerpoint/2010/main" val="927505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A0A9C473-7D5B-F985-1F20-38E50CDC770A}"/>
              </a:ext>
            </a:extLst>
          </p:cNvPr>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lv-LV"/>
          </a:p>
        </p:txBody>
      </p:sp>
      <p:sp>
        <p:nvSpPr>
          <p:cNvPr id="4" name="TextBox 3">
            <a:extLst>
              <a:ext uri="{FF2B5EF4-FFF2-40B4-BE49-F238E27FC236}">
                <a16:creationId xmlns:a16="http://schemas.microsoft.com/office/drawing/2014/main" id="{1FE63819-233E-8DFD-D03D-2F861CE1250C}"/>
              </a:ext>
            </a:extLst>
          </p:cNvPr>
          <p:cNvSpPr txBox="1"/>
          <p:nvPr/>
        </p:nvSpPr>
        <p:spPr>
          <a:xfrm>
            <a:off x="7340290" y="538046"/>
            <a:ext cx="6004931"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lv-LV" sz="3600" b="1" dirty="0">
                <a:solidFill>
                  <a:srgbClr val="7030A0"/>
                </a:solidFill>
                <a:latin typeface="Verdana"/>
              </a:rPr>
              <a:t>Latviešu valoda</a:t>
            </a:r>
            <a:r>
              <a:rPr lang="en-US" sz="3200" dirty="0">
                <a:solidFill>
                  <a:srgbClr val="7030A0"/>
                </a:solidFill>
                <a:latin typeface="Verdana"/>
              </a:rPr>
              <a:t>​​</a:t>
            </a:r>
          </a:p>
          <a:p>
            <a:pPr algn="ctr"/>
            <a:r>
              <a:rPr lang="lv-LV" sz="2800" b="1" dirty="0">
                <a:solidFill>
                  <a:srgbClr val="7030A0"/>
                </a:solidFill>
                <a:latin typeface="Verdana"/>
              </a:rPr>
              <a:t>Secinājumi</a:t>
            </a:r>
            <a:r>
              <a:rPr lang="en-US" sz="3200" dirty="0">
                <a:solidFill>
                  <a:srgbClr val="7030A0"/>
                </a:solidFill>
                <a:latin typeface="Verdana"/>
              </a:rPr>
              <a:t>​​</a:t>
            </a:r>
          </a:p>
        </p:txBody>
      </p:sp>
      <p:sp>
        <p:nvSpPr>
          <p:cNvPr id="5" name="TextBox 4">
            <a:extLst>
              <a:ext uri="{FF2B5EF4-FFF2-40B4-BE49-F238E27FC236}">
                <a16:creationId xmlns:a16="http://schemas.microsoft.com/office/drawing/2014/main" id="{FBFA31CA-1954-5C55-C3C7-08D9172E7CE9}"/>
              </a:ext>
            </a:extLst>
          </p:cNvPr>
          <p:cNvSpPr txBox="1"/>
          <p:nvPr/>
        </p:nvSpPr>
        <p:spPr>
          <a:xfrm>
            <a:off x="2238608" y="2099217"/>
            <a:ext cx="14744698" cy="76276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228600" algn="just"/>
            <a:r>
              <a:rPr lang="lv-LV" sz="3200" b="1" dirty="0"/>
              <a:t>10% sliekšņa sasniegšanai: </a:t>
            </a:r>
            <a:endParaRPr lang="lv-LV" sz="3200" b="1" dirty="0">
              <a:cs typeface="Calibri"/>
            </a:endParaRPr>
          </a:p>
          <a:p>
            <a:pPr marL="1143000" indent="-457200" algn="just">
              <a:lnSpc>
                <a:spcPct val="150000"/>
              </a:lnSpc>
              <a:buFont typeface="Wingdings" panose="05000000000000000000" pitchFamily="2" charset="2"/>
              <a:buChar char="Ø"/>
            </a:pPr>
            <a:r>
              <a:rPr lang="lv-LV" sz="2800" dirty="0"/>
              <a:t>Skolēnam jāiegūst vismaz 10 punkti visā eksāmena darbā kopumā;</a:t>
            </a:r>
            <a:endParaRPr lang="lv-LV" sz="2800" dirty="0">
              <a:cs typeface="Calibri"/>
            </a:endParaRPr>
          </a:p>
          <a:p>
            <a:pPr marL="1028700" indent="-342900" algn="just">
              <a:lnSpc>
                <a:spcPct val="150000"/>
              </a:lnSpc>
              <a:buFont typeface="Wingdings"/>
              <a:buChar char="Ø"/>
            </a:pPr>
            <a:r>
              <a:rPr lang="lv-LV" sz="2800" dirty="0"/>
              <a:t> Nevajadzētu atstāt nepildītus uzdevumus;</a:t>
            </a:r>
            <a:endParaRPr lang="lv-LV" sz="2800" dirty="0">
              <a:cs typeface="Calibri"/>
            </a:endParaRPr>
          </a:p>
          <a:p>
            <a:pPr marL="1028700" indent="-342900" algn="just">
              <a:lnSpc>
                <a:spcPct val="150000"/>
              </a:lnSpc>
              <a:buFont typeface="Wingdings"/>
              <a:buChar char="Ø"/>
            </a:pPr>
            <a:r>
              <a:rPr lang="lv-LV" sz="2800" dirty="0"/>
              <a:t>1. daļā uzdevumus ir iespējams veikt pa soļiem, izpildot tos vismaz daļēji, ja pietrūkst zināšanu un prasmju paveikt visu; </a:t>
            </a:r>
            <a:endParaRPr lang="lv-LV" sz="2800" dirty="0">
              <a:cs typeface="Calibri"/>
            </a:endParaRPr>
          </a:p>
          <a:p>
            <a:pPr marL="1028700" indent="-342900" algn="just">
              <a:lnSpc>
                <a:spcPct val="150000"/>
              </a:lnSpc>
              <a:buFont typeface="Wingdings"/>
              <a:buChar char="Ø"/>
            </a:pPr>
            <a:r>
              <a:rPr lang="lv-LV" sz="2800" dirty="0"/>
              <a:t>2. daļā, veidojot pārsprieduma tekstu, ir jāsasniedz vismaz 120 vārdu apjoms, lai teksts tiktu vērtēts;</a:t>
            </a:r>
            <a:endParaRPr lang="lv-LV" sz="2800" dirty="0">
              <a:cs typeface="Calibri"/>
            </a:endParaRPr>
          </a:p>
          <a:p>
            <a:pPr marL="914400" indent="-228600" algn="just">
              <a:lnSpc>
                <a:spcPct val="150000"/>
              </a:lnSpc>
            </a:pPr>
            <a:r>
              <a:rPr lang="lv-LV" sz="2800" i="1" dirty="0"/>
              <a:t>Pārsprieduma tekstam noteikti ir jābūt par vienu no 3 piedāvātajiem tematiem, nekādā ziņā ne par savu iepriekš sagatavoto tematu vai savas mutvārdu runas tematu, jo šajā gadījumā arī apjomam pilnībā atbilstošs teksts netiks vērtēts, jo nebūs atbilstības tematam.</a:t>
            </a:r>
            <a:endParaRPr lang="lv-LV" sz="2800" i="1" dirty="0">
              <a:cs typeface="Calibri"/>
            </a:endParaRPr>
          </a:p>
          <a:p>
            <a:pPr marL="1028700" indent="-342900" algn="just">
              <a:lnSpc>
                <a:spcPct val="150000"/>
              </a:lnSpc>
              <a:buFont typeface="Wingdings"/>
              <a:buChar char="Ø"/>
            </a:pPr>
            <a:r>
              <a:rPr lang="lv-LV" sz="2800" dirty="0"/>
              <a:t> 3. daļai – mutvārdu runai – ir iespējams sagatavoties iepriekš, ievērojot mutvārdu runas struktūru, kas ir pieejama visu mācību gadu.</a:t>
            </a:r>
            <a:endParaRPr lang="lv-LV" sz="2800" dirty="0">
              <a:cs typeface="Calibri"/>
            </a:endParaRPr>
          </a:p>
        </p:txBody>
      </p:sp>
      <p:sp>
        <p:nvSpPr>
          <p:cNvPr id="6" name="AutoShape 6">
            <a:extLst>
              <a:ext uri="{FF2B5EF4-FFF2-40B4-BE49-F238E27FC236}">
                <a16:creationId xmlns:a16="http://schemas.microsoft.com/office/drawing/2014/main" id="{5238F462-72D6-6E4D-D364-E0EDE0FBA8A1}"/>
              </a:ext>
            </a:extLst>
          </p:cNvPr>
          <p:cNvSpPr/>
          <p:nvPr/>
        </p:nvSpPr>
        <p:spPr>
          <a:xfrm rot="16200000" flipV="1">
            <a:off x="-4785713" y="5158388"/>
            <a:ext cx="9876225" cy="0"/>
          </a:xfrm>
          <a:prstGeom prst="line">
            <a:avLst/>
          </a:prstGeom>
          <a:ln w="381000" cap="rnd">
            <a:solidFill>
              <a:srgbClr val="68478D"/>
            </a:solidFill>
            <a:prstDash val="solid"/>
            <a:headEnd type="none" w="sm" len="sm"/>
            <a:tailEnd type="none" w="sm" len="sm"/>
          </a:ln>
        </p:spPr>
        <p:txBody>
          <a:bodyPr/>
          <a:lstStyle/>
          <a:p>
            <a:endParaRPr lang="lv-LV"/>
          </a:p>
        </p:txBody>
      </p:sp>
    </p:spTree>
    <p:extLst>
      <p:ext uri="{BB962C8B-B14F-4D97-AF65-F5344CB8AC3E}">
        <p14:creationId xmlns:p14="http://schemas.microsoft.com/office/powerpoint/2010/main" val="4106407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lv-LV"/>
          </a:p>
        </p:txBody>
      </p:sp>
      <p:sp>
        <p:nvSpPr>
          <p:cNvPr id="6" name="AutoShape 6"/>
          <p:cNvSpPr/>
          <p:nvPr/>
        </p:nvSpPr>
        <p:spPr>
          <a:xfrm rot="-5400000" flipV="1">
            <a:off x="-4785713" y="5158388"/>
            <a:ext cx="9876225" cy="0"/>
          </a:xfrm>
          <a:prstGeom prst="line">
            <a:avLst/>
          </a:prstGeom>
          <a:ln w="381000" cap="rnd">
            <a:solidFill>
              <a:srgbClr val="68478D"/>
            </a:solidFill>
            <a:prstDash val="solid"/>
            <a:headEnd type="none" w="sm" len="sm"/>
            <a:tailEnd type="none" w="sm" len="sm"/>
          </a:ln>
        </p:spPr>
        <p:txBody>
          <a:bodyPr/>
          <a:lstStyle/>
          <a:p>
            <a:endParaRPr lang="lv-LV"/>
          </a:p>
        </p:txBody>
      </p:sp>
      <p:sp>
        <p:nvSpPr>
          <p:cNvPr id="39" name="TextBox 38">
            <a:extLst>
              <a:ext uri="{FF2B5EF4-FFF2-40B4-BE49-F238E27FC236}">
                <a16:creationId xmlns:a16="http://schemas.microsoft.com/office/drawing/2014/main" id="{A69C32CF-A39E-9DA4-8E79-970BB0561B21}"/>
              </a:ext>
            </a:extLst>
          </p:cNvPr>
          <p:cNvSpPr txBox="1"/>
          <p:nvPr/>
        </p:nvSpPr>
        <p:spPr>
          <a:xfrm>
            <a:off x="5419286" y="3834347"/>
            <a:ext cx="2487267" cy="335541"/>
          </a:xfrm>
          <a:prstGeom prst="rect">
            <a:avLst/>
          </a:prstGeom>
        </p:spPr>
        <p:txBody>
          <a:bodyPr lIns="0" tIns="0" rIns="0" bIns="0" rtlCol="0" anchor="t">
            <a:spAutoFit/>
          </a:bodyPr>
          <a:lstStyle/>
          <a:p>
            <a:pPr algn="ctr">
              <a:lnSpc>
                <a:spcPts val="2800"/>
              </a:lnSpc>
            </a:pPr>
            <a:r>
              <a:rPr lang="lv-LV" sz="2000">
                <a:solidFill>
                  <a:schemeClr val="bg1"/>
                </a:solidFill>
                <a:latin typeface="Open Sans"/>
                <a:ea typeface="Open Sans"/>
                <a:cs typeface="Open Sans"/>
                <a:sym typeface="Open Sans"/>
              </a:rPr>
              <a:t>Kārtotāju</a:t>
            </a:r>
            <a:r>
              <a:rPr lang="en-US" sz="2000">
                <a:solidFill>
                  <a:schemeClr val="bg1"/>
                </a:solidFill>
                <a:latin typeface="Open Sans"/>
                <a:ea typeface="Open Sans"/>
                <a:cs typeface="Open Sans"/>
                <a:sym typeface="Open Sans"/>
              </a:rPr>
              <a:t> skits</a:t>
            </a:r>
          </a:p>
        </p:txBody>
      </p:sp>
      <p:sp>
        <p:nvSpPr>
          <p:cNvPr id="24" name="Title 1">
            <a:extLst>
              <a:ext uri="{FF2B5EF4-FFF2-40B4-BE49-F238E27FC236}">
                <a16:creationId xmlns:a16="http://schemas.microsoft.com/office/drawing/2014/main" id="{78555E5A-DFBF-4CDE-F06A-CFAB6BA6D2F0}"/>
              </a:ext>
            </a:extLst>
          </p:cNvPr>
          <p:cNvSpPr txBox="1">
            <a:spLocks/>
          </p:cNvSpPr>
          <p:nvPr/>
        </p:nvSpPr>
        <p:spPr>
          <a:xfrm>
            <a:off x="-2895600" y="9715592"/>
            <a:ext cx="13335000" cy="114281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lv-LV" sz="3200" b="1">
              <a:solidFill>
                <a:schemeClr val="accent4">
                  <a:lumMod val="75000"/>
                </a:schemeClr>
              </a:solidFill>
              <a:latin typeface="Verdana" panose="020B0604030504040204" pitchFamily="34" charset="0"/>
              <a:ea typeface="Verdana" panose="020B0604030504040204" pitchFamily="34" charset="0"/>
            </a:endParaRPr>
          </a:p>
        </p:txBody>
      </p:sp>
      <p:pic>
        <p:nvPicPr>
          <p:cNvPr id="3" name="Picture 2"/>
          <p:cNvPicPr>
            <a:picLocks noChangeAspect="1"/>
          </p:cNvPicPr>
          <p:nvPr/>
        </p:nvPicPr>
        <p:blipFill>
          <a:blip r:embed="rId4"/>
          <a:stretch>
            <a:fillRect/>
          </a:stretch>
        </p:blipFill>
        <p:spPr>
          <a:xfrm>
            <a:off x="2536281" y="1554689"/>
            <a:ext cx="12254281" cy="8392770"/>
          </a:xfrm>
          <a:prstGeom prst="rect">
            <a:avLst/>
          </a:prstGeom>
        </p:spPr>
      </p:pic>
      <p:sp>
        <p:nvSpPr>
          <p:cNvPr id="4" name="Rectangle 3"/>
          <p:cNvSpPr/>
          <p:nvPr/>
        </p:nvSpPr>
        <p:spPr>
          <a:xfrm>
            <a:off x="12573000" y="2687098"/>
            <a:ext cx="1752600" cy="646331"/>
          </a:xfrm>
          <a:prstGeom prst="rect">
            <a:avLst/>
          </a:prstGeom>
        </p:spPr>
        <p:txBody>
          <a:bodyPr wrap="square">
            <a:spAutoFit/>
          </a:bodyPr>
          <a:lstStyle/>
          <a:p>
            <a:r>
              <a:rPr lang="lv-LV"/>
              <a:t>Vidējais– 63,8%</a:t>
            </a:r>
          </a:p>
          <a:p>
            <a:r>
              <a:rPr lang="lv-LV"/>
              <a:t>Skaits - 18430</a:t>
            </a:r>
          </a:p>
        </p:txBody>
      </p:sp>
      <p:cxnSp>
        <p:nvCxnSpPr>
          <p:cNvPr id="10" name="Straight Connector 9"/>
          <p:cNvCxnSpPr/>
          <p:nvPr/>
        </p:nvCxnSpPr>
        <p:spPr>
          <a:xfrm flipH="1">
            <a:off x="10896600" y="3010263"/>
            <a:ext cx="53740" cy="546690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5"/>
          <a:stretch>
            <a:fillRect/>
          </a:stretch>
        </p:blipFill>
        <p:spPr>
          <a:xfrm>
            <a:off x="6662919" y="-181390"/>
            <a:ext cx="11638273" cy="1963082"/>
          </a:xfrm>
          <a:prstGeom prst="rect">
            <a:avLst/>
          </a:prstGeom>
        </p:spPr>
      </p:pic>
      <p:sp>
        <p:nvSpPr>
          <p:cNvPr id="12" name="Rectangle 11"/>
          <p:cNvSpPr/>
          <p:nvPr/>
        </p:nvSpPr>
        <p:spPr>
          <a:xfrm>
            <a:off x="11228222" y="528957"/>
            <a:ext cx="3549370" cy="646331"/>
          </a:xfrm>
          <a:prstGeom prst="rect">
            <a:avLst/>
          </a:prstGeom>
        </p:spPr>
        <p:txBody>
          <a:bodyPr wrap="none">
            <a:spAutoFit/>
          </a:bodyPr>
          <a:lstStyle/>
          <a:p>
            <a:r>
              <a:rPr lang="lv-LV" sz="3600" b="1" dirty="0">
                <a:solidFill>
                  <a:schemeClr val="bg1"/>
                </a:solidFill>
                <a:latin typeface="Verdana" panose="020B0604030504040204" pitchFamily="34" charset="0"/>
                <a:ea typeface="Verdana" panose="020B0604030504040204" pitchFamily="34" charset="0"/>
              </a:rPr>
              <a:t>Angļu valoda</a:t>
            </a:r>
          </a:p>
        </p:txBody>
      </p:sp>
    </p:spTree>
    <p:extLst>
      <p:ext uri="{BB962C8B-B14F-4D97-AF65-F5344CB8AC3E}">
        <p14:creationId xmlns:p14="http://schemas.microsoft.com/office/powerpoint/2010/main" val="791806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lv-LV"/>
          </a:p>
        </p:txBody>
      </p:sp>
      <p:sp>
        <p:nvSpPr>
          <p:cNvPr id="6" name="AutoShape 6"/>
          <p:cNvSpPr/>
          <p:nvPr/>
        </p:nvSpPr>
        <p:spPr>
          <a:xfrm rot="-5400000" flipV="1">
            <a:off x="-4785713" y="5158388"/>
            <a:ext cx="9876225" cy="0"/>
          </a:xfrm>
          <a:prstGeom prst="line">
            <a:avLst/>
          </a:prstGeom>
          <a:ln w="381000" cap="rnd">
            <a:solidFill>
              <a:srgbClr val="68478D"/>
            </a:solidFill>
            <a:prstDash val="solid"/>
            <a:headEnd type="none" w="sm" len="sm"/>
            <a:tailEnd type="none" w="sm" len="sm"/>
          </a:ln>
        </p:spPr>
        <p:txBody>
          <a:bodyPr/>
          <a:lstStyle/>
          <a:p>
            <a:endParaRPr lang="lv-LV"/>
          </a:p>
        </p:txBody>
      </p:sp>
      <p:sp>
        <p:nvSpPr>
          <p:cNvPr id="39" name="TextBox 38">
            <a:extLst>
              <a:ext uri="{FF2B5EF4-FFF2-40B4-BE49-F238E27FC236}">
                <a16:creationId xmlns:a16="http://schemas.microsoft.com/office/drawing/2014/main" id="{A69C32CF-A39E-9DA4-8E79-970BB0561B21}"/>
              </a:ext>
            </a:extLst>
          </p:cNvPr>
          <p:cNvSpPr txBox="1"/>
          <p:nvPr/>
        </p:nvSpPr>
        <p:spPr>
          <a:xfrm>
            <a:off x="5419286" y="3834347"/>
            <a:ext cx="2487267" cy="335541"/>
          </a:xfrm>
          <a:prstGeom prst="rect">
            <a:avLst/>
          </a:prstGeom>
        </p:spPr>
        <p:txBody>
          <a:bodyPr lIns="0" tIns="0" rIns="0" bIns="0" rtlCol="0" anchor="t">
            <a:spAutoFit/>
          </a:bodyPr>
          <a:lstStyle/>
          <a:p>
            <a:pPr algn="ctr">
              <a:lnSpc>
                <a:spcPts val="2800"/>
              </a:lnSpc>
            </a:pPr>
            <a:r>
              <a:rPr lang="lv-LV" sz="2000">
                <a:solidFill>
                  <a:schemeClr val="bg1"/>
                </a:solidFill>
                <a:latin typeface="Open Sans"/>
                <a:ea typeface="Open Sans"/>
                <a:cs typeface="Open Sans"/>
                <a:sym typeface="Open Sans"/>
              </a:rPr>
              <a:t>Kārtotāju</a:t>
            </a:r>
            <a:r>
              <a:rPr lang="en-US" sz="2000">
                <a:solidFill>
                  <a:schemeClr val="bg1"/>
                </a:solidFill>
                <a:latin typeface="Open Sans"/>
                <a:ea typeface="Open Sans"/>
                <a:cs typeface="Open Sans"/>
                <a:sym typeface="Open Sans"/>
              </a:rPr>
              <a:t> skits</a:t>
            </a:r>
          </a:p>
        </p:txBody>
      </p:sp>
      <p:sp>
        <p:nvSpPr>
          <p:cNvPr id="24" name="Title 1">
            <a:extLst>
              <a:ext uri="{FF2B5EF4-FFF2-40B4-BE49-F238E27FC236}">
                <a16:creationId xmlns:a16="http://schemas.microsoft.com/office/drawing/2014/main" id="{78555E5A-DFBF-4CDE-F06A-CFAB6BA6D2F0}"/>
              </a:ext>
            </a:extLst>
          </p:cNvPr>
          <p:cNvSpPr txBox="1">
            <a:spLocks/>
          </p:cNvSpPr>
          <p:nvPr/>
        </p:nvSpPr>
        <p:spPr>
          <a:xfrm>
            <a:off x="3815180" y="304608"/>
            <a:ext cx="13335000" cy="847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3600" b="1" dirty="0">
                <a:solidFill>
                  <a:srgbClr val="7030A0"/>
                </a:solidFill>
                <a:latin typeface="Verdana" panose="020B0604030504040204" pitchFamily="34" charset="0"/>
                <a:ea typeface="Verdana" panose="020B0604030504040204" pitchFamily="34" charset="0"/>
              </a:rPr>
              <a:t>Angļu valoda </a:t>
            </a:r>
            <a:r>
              <a:rPr lang="lv-LV" sz="2800" b="1" dirty="0">
                <a:solidFill>
                  <a:srgbClr val="7030A0"/>
                </a:solidFill>
                <a:latin typeface="Verdana" panose="020B0604030504040204" pitchFamily="34" charset="0"/>
                <a:ea typeface="Verdana" panose="020B0604030504040204" pitchFamily="34" charset="0"/>
              </a:rPr>
              <a:t>(skolu tipi)</a:t>
            </a:r>
          </a:p>
        </p:txBody>
      </p:sp>
      <p:pic>
        <p:nvPicPr>
          <p:cNvPr id="5" name="Picture 4"/>
          <p:cNvPicPr>
            <a:picLocks noChangeAspect="1"/>
          </p:cNvPicPr>
          <p:nvPr/>
        </p:nvPicPr>
        <p:blipFill>
          <a:blip r:embed="rId4"/>
          <a:stretch>
            <a:fillRect/>
          </a:stretch>
        </p:blipFill>
        <p:spPr>
          <a:xfrm>
            <a:off x="2620647" y="1203722"/>
            <a:ext cx="6362618" cy="4127958"/>
          </a:xfrm>
          <a:prstGeom prst="rect">
            <a:avLst/>
          </a:prstGeom>
        </p:spPr>
      </p:pic>
      <p:pic>
        <p:nvPicPr>
          <p:cNvPr id="7" name="Picture 6"/>
          <p:cNvPicPr>
            <a:picLocks noChangeAspect="1"/>
          </p:cNvPicPr>
          <p:nvPr/>
        </p:nvPicPr>
        <p:blipFill>
          <a:blip r:embed="rId5"/>
          <a:stretch>
            <a:fillRect/>
          </a:stretch>
        </p:blipFill>
        <p:spPr>
          <a:xfrm>
            <a:off x="10515600" y="1028700"/>
            <a:ext cx="6371344" cy="4363636"/>
          </a:xfrm>
          <a:prstGeom prst="rect">
            <a:avLst/>
          </a:prstGeom>
        </p:spPr>
      </p:pic>
      <p:pic>
        <p:nvPicPr>
          <p:cNvPr id="8" name="Picture 7"/>
          <p:cNvPicPr>
            <a:picLocks noChangeAspect="1"/>
          </p:cNvPicPr>
          <p:nvPr/>
        </p:nvPicPr>
        <p:blipFill>
          <a:blip r:embed="rId6"/>
          <a:stretch>
            <a:fillRect/>
          </a:stretch>
        </p:blipFill>
        <p:spPr>
          <a:xfrm>
            <a:off x="2574173" y="5676833"/>
            <a:ext cx="6426136" cy="4401162"/>
          </a:xfrm>
          <a:prstGeom prst="rect">
            <a:avLst/>
          </a:prstGeom>
        </p:spPr>
      </p:pic>
      <p:pic>
        <p:nvPicPr>
          <p:cNvPr id="9" name="Picture 8"/>
          <p:cNvPicPr>
            <a:picLocks noChangeAspect="1"/>
          </p:cNvPicPr>
          <p:nvPr/>
        </p:nvPicPr>
        <p:blipFill>
          <a:blip r:embed="rId7"/>
          <a:stretch>
            <a:fillRect/>
          </a:stretch>
        </p:blipFill>
        <p:spPr>
          <a:xfrm>
            <a:off x="10482680" y="5827492"/>
            <a:ext cx="6355705" cy="4352925"/>
          </a:xfrm>
          <a:prstGeom prst="rect">
            <a:avLst/>
          </a:prstGeom>
        </p:spPr>
      </p:pic>
      <p:cxnSp>
        <p:nvCxnSpPr>
          <p:cNvPr id="13" name="Straight Connector 12"/>
          <p:cNvCxnSpPr/>
          <p:nvPr/>
        </p:nvCxnSpPr>
        <p:spPr>
          <a:xfrm>
            <a:off x="7092153" y="1736359"/>
            <a:ext cx="11865" cy="28740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81800" y="6226225"/>
            <a:ext cx="0" cy="330251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836540" y="6362700"/>
            <a:ext cx="22460" cy="312076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859000" y="1572218"/>
            <a:ext cx="0" cy="32766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A003EC2-5E48-7D9C-2721-9B583EC29BAE}"/>
              </a:ext>
            </a:extLst>
          </p:cNvPr>
          <p:cNvSpPr txBox="1"/>
          <p:nvPr/>
        </p:nvSpPr>
        <p:spPr>
          <a:xfrm>
            <a:off x="4450556" y="193238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Pamatskola</a:t>
            </a:r>
            <a:r>
              <a:rPr lang="en-US"/>
              <a:t>​</a:t>
            </a:r>
          </a:p>
        </p:txBody>
      </p:sp>
      <p:sp>
        <p:nvSpPr>
          <p:cNvPr id="4" name="TextBox 3">
            <a:extLst>
              <a:ext uri="{FF2B5EF4-FFF2-40B4-BE49-F238E27FC236}">
                <a16:creationId xmlns:a16="http://schemas.microsoft.com/office/drawing/2014/main" id="{AA2314E8-D2F6-DAD6-1241-E199FE4FAEED}"/>
              </a:ext>
            </a:extLst>
          </p:cNvPr>
          <p:cNvSpPr txBox="1"/>
          <p:nvPr/>
        </p:nvSpPr>
        <p:spPr>
          <a:xfrm>
            <a:off x="12005072" y="173593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cs typeface="Calibri"/>
              </a:rPr>
              <a:t>Vidusskola</a:t>
            </a:r>
            <a:endParaRPr lang="en-US" err="1"/>
          </a:p>
        </p:txBody>
      </p:sp>
      <p:sp>
        <p:nvSpPr>
          <p:cNvPr id="10" name="TextBox 9">
            <a:extLst>
              <a:ext uri="{FF2B5EF4-FFF2-40B4-BE49-F238E27FC236}">
                <a16:creationId xmlns:a16="http://schemas.microsoft.com/office/drawing/2014/main" id="{BF3D99F9-3D2D-B58B-C28D-E187F036525E}"/>
              </a:ext>
            </a:extLst>
          </p:cNvPr>
          <p:cNvSpPr txBox="1"/>
          <p:nvPr/>
        </p:nvSpPr>
        <p:spPr>
          <a:xfrm>
            <a:off x="11487150" y="657582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Tālmācības vidusskola</a:t>
            </a:r>
            <a:endParaRPr lang="en-US"/>
          </a:p>
        </p:txBody>
      </p:sp>
      <p:sp>
        <p:nvSpPr>
          <p:cNvPr id="11" name="TextBox 10">
            <a:extLst>
              <a:ext uri="{FF2B5EF4-FFF2-40B4-BE49-F238E27FC236}">
                <a16:creationId xmlns:a16="http://schemas.microsoft.com/office/drawing/2014/main" id="{B84369B2-6120-D109-BD14-CB4779F7BCE4}"/>
              </a:ext>
            </a:extLst>
          </p:cNvPr>
          <p:cNvSpPr txBox="1"/>
          <p:nvPr/>
        </p:nvSpPr>
        <p:spPr>
          <a:xfrm>
            <a:off x="4129087" y="639722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Valsts ģimnāzija</a:t>
            </a:r>
            <a:endParaRPr lang="en-US"/>
          </a:p>
        </p:txBody>
      </p:sp>
      <p:sp>
        <p:nvSpPr>
          <p:cNvPr id="17" name="TextBox 16">
            <a:extLst>
              <a:ext uri="{FF2B5EF4-FFF2-40B4-BE49-F238E27FC236}">
                <a16:creationId xmlns:a16="http://schemas.microsoft.com/office/drawing/2014/main" id="{91F14769-234E-E60B-9E6C-BEA8F85C58D3}"/>
              </a:ext>
            </a:extLst>
          </p:cNvPr>
          <p:cNvSpPr txBox="1"/>
          <p:nvPr/>
        </p:nvSpPr>
        <p:spPr>
          <a:xfrm>
            <a:off x="7478596" y="1785745"/>
            <a:ext cx="1350217"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cs typeface="Calibri"/>
              </a:rPr>
              <a:t>58,8%</a:t>
            </a:r>
            <a:endParaRPr lang="en-US" sz="2800"/>
          </a:p>
        </p:txBody>
      </p:sp>
      <p:sp>
        <p:nvSpPr>
          <p:cNvPr id="19" name="TextBox 18">
            <a:extLst>
              <a:ext uri="{FF2B5EF4-FFF2-40B4-BE49-F238E27FC236}">
                <a16:creationId xmlns:a16="http://schemas.microsoft.com/office/drawing/2014/main" id="{9A364C73-41AC-90FE-7DB9-672F55C3018D}"/>
              </a:ext>
            </a:extLst>
          </p:cNvPr>
          <p:cNvSpPr txBox="1"/>
          <p:nvPr/>
        </p:nvSpPr>
        <p:spPr>
          <a:xfrm>
            <a:off x="15160619" y="1661699"/>
            <a:ext cx="1350217"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cs typeface="Calibri"/>
              </a:rPr>
              <a:t>62,8%</a:t>
            </a:r>
            <a:endParaRPr lang="en-US" sz="2800"/>
          </a:p>
        </p:txBody>
      </p:sp>
      <p:sp>
        <p:nvSpPr>
          <p:cNvPr id="21" name="TextBox 20">
            <a:extLst>
              <a:ext uri="{FF2B5EF4-FFF2-40B4-BE49-F238E27FC236}">
                <a16:creationId xmlns:a16="http://schemas.microsoft.com/office/drawing/2014/main" id="{D04487CA-2A15-AE91-0FA8-BC038BE5A6CE}"/>
              </a:ext>
            </a:extLst>
          </p:cNvPr>
          <p:cNvSpPr txBox="1"/>
          <p:nvPr/>
        </p:nvSpPr>
        <p:spPr>
          <a:xfrm>
            <a:off x="6876084" y="6313443"/>
            <a:ext cx="1350217"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cs typeface="Calibri"/>
              </a:rPr>
              <a:t>79,1%</a:t>
            </a:r>
            <a:endParaRPr lang="en-US" sz="2800"/>
          </a:p>
        </p:txBody>
      </p:sp>
      <p:sp>
        <p:nvSpPr>
          <p:cNvPr id="23" name="TextBox 22">
            <a:extLst>
              <a:ext uri="{FF2B5EF4-FFF2-40B4-BE49-F238E27FC236}">
                <a16:creationId xmlns:a16="http://schemas.microsoft.com/office/drawing/2014/main" id="{7329F121-3584-64BF-FB6C-8F3BD3BEE033}"/>
              </a:ext>
            </a:extLst>
          </p:cNvPr>
          <p:cNvSpPr txBox="1"/>
          <p:nvPr/>
        </p:nvSpPr>
        <p:spPr>
          <a:xfrm>
            <a:off x="15160619" y="6428629"/>
            <a:ext cx="1350217"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cs typeface="Calibri"/>
              </a:rPr>
              <a:t>56,9%</a:t>
            </a:r>
            <a:endParaRPr lang="en-US" sz="2800"/>
          </a:p>
        </p:txBody>
      </p:sp>
    </p:spTree>
    <p:extLst>
      <p:ext uri="{BB962C8B-B14F-4D97-AF65-F5344CB8AC3E}">
        <p14:creationId xmlns:p14="http://schemas.microsoft.com/office/powerpoint/2010/main" val="741455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lv-LV"/>
          </a:p>
        </p:txBody>
      </p:sp>
      <p:sp>
        <p:nvSpPr>
          <p:cNvPr id="6" name="AutoShape 6"/>
          <p:cNvSpPr/>
          <p:nvPr/>
        </p:nvSpPr>
        <p:spPr>
          <a:xfrm rot="-5400000" flipV="1">
            <a:off x="-4785713" y="5158388"/>
            <a:ext cx="9876225" cy="0"/>
          </a:xfrm>
          <a:prstGeom prst="line">
            <a:avLst/>
          </a:prstGeom>
          <a:ln w="381000" cap="rnd">
            <a:solidFill>
              <a:srgbClr val="68478D"/>
            </a:solidFill>
            <a:prstDash val="solid"/>
            <a:headEnd type="none" w="sm" len="sm"/>
            <a:tailEnd type="none" w="sm" len="sm"/>
          </a:ln>
        </p:spPr>
        <p:txBody>
          <a:bodyPr/>
          <a:lstStyle/>
          <a:p>
            <a:endParaRPr lang="lv-LV"/>
          </a:p>
        </p:txBody>
      </p:sp>
      <p:sp>
        <p:nvSpPr>
          <p:cNvPr id="39" name="TextBox 38">
            <a:extLst>
              <a:ext uri="{FF2B5EF4-FFF2-40B4-BE49-F238E27FC236}">
                <a16:creationId xmlns:a16="http://schemas.microsoft.com/office/drawing/2014/main" id="{A69C32CF-A39E-9DA4-8E79-970BB0561B21}"/>
              </a:ext>
            </a:extLst>
          </p:cNvPr>
          <p:cNvSpPr txBox="1"/>
          <p:nvPr/>
        </p:nvSpPr>
        <p:spPr>
          <a:xfrm>
            <a:off x="5419286" y="3834347"/>
            <a:ext cx="2487267" cy="335541"/>
          </a:xfrm>
          <a:prstGeom prst="rect">
            <a:avLst/>
          </a:prstGeom>
        </p:spPr>
        <p:txBody>
          <a:bodyPr lIns="0" tIns="0" rIns="0" bIns="0" rtlCol="0" anchor="t">
            <a:spAutoFit/>
          </a:bodyPr>
          <a:lstStyle/>
          <a:p>
            <a:pPr algn="ctr">
              <a:lnSpc>
                <a:spcPts val="2800"/>
              </a:lnSpc>
            </a:pPr>
            <a:r>
              <a:rPr lang="lv-LV" sz="2000">
                <a:solidFill>
                  <a:schemeClr val="bg1"/>
                </a:solidFill>
                <a:latin typeface="Open Sans"/>
                <a:ea typeface="Open Sans"/>
                <a:cs typeface="Open Sans"/>
                <a:sym typeface="Open Sans"/>
              </a:rPr>
              <a:t>Kārtotāju</a:t>
            </a:r>
            <a:r>
              <a:rPr lang="en-US" sz="2000">
                <a:solidFill>
                  <a:schemeClr val="bg1"/>
                </a:solidFill>
                <a:latin typeface="Open Sans"/>
                <a:ea typeface="Open Sans"/>
                <a:cs typeface="Open Sans"/>
                <a:sym typeface="Open Sans"/>
              </a:rPr>
              <a:t> skits</a:t>
            </a:r>
          </a:p>
        </p:txBody>
      </p:sp>
      <p:sp>
        <p:nvSpPr>
          <p:cNvPr id="24" name="Title 1">
            <a:extLst>
              <a:ext uri="{FF2B5EF4-FFF2-40B4-BE49-F238E27FC236}">
                <a16:creationId xmlns:a16="http://schemas.microsoft.com/office/drawing/2014/main" id="{78555E5A-DFBF-4CDE-F06A-CFAB6BA6D2F0}"/>
              </a:ext>
            </a:extLst>
          </p:cNvPr>
          <p:cNvSpPr txBox="1">
            <a:spLocks/>
          </p:cNvSpPr>
          <p:nvPr/>
        </p:nvSpPr>
        <p:spPr>
          <a:xfrm>
            <a:off x="3810000" y="593544"/>
            <a:ext cx="13335000" cy="114281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3600" b="1" dirty="0">
                <a:solidFill>
                  <a:srgbClr val="7030A0"/>
                </a:solidFill>
                <a:latin typeface="Verdana" panose="020B0604030504040204" pitchFamily="34" charset="0"/>
                <a:ea typeface="Verdana" panose="020B0604030504040204" pitchFamily="34" charset="0"/>
              </a:rPr>
              <a:t>Angļu valoda </a:t>
            </a:r>
            <a:r>
              <a:rPr lang="lv-LV" sz="2800" b="1" dirty="0">
                <a:solidFill>
                  <a:srgbClr val="7030A0"/>
                </a:solidFill>
                <a:latin typeface="Verdana" panose="020B0604030504040204" pitchFamily="34" charset="0"/>
                <a:ea typeface="Verdana" panose="020B0604030504040204" pitchFamily="34" charset="0"/>
              </a:rPr>
              <a:t>(vērtējums eksāmena daļās)</a:t>
            </a:r>
          </a:p>
        </p:txBody>
      </p:sp>
      <p:pic>
        <p:nvPicPr>
          <p:cNvPr id="5" name="Picture 4"/>
          <p:cNvPicPr>
            <a:picLocks noChangeAspect="1"/>
          </p:cNvPicPr>
          <p:nvPr/>
        </p:nvPicPr>
        <p:blipFill>
          <a:blip r:embed="rId4"/>
          <a:stretch>
            <a:fillRect/>
          </a:stretch>
        </p:blipFill>
        <p:spPr>
          <a:xfrm>
            <a:off x="1676400" y="2400300"/>
            <a:ext cx="5703265" cy="3354862"/>
          </a:xfrm>
          <a:prstGeom prst="rect">
            <a:avLst/>
          </a:prstGeom>
        </p:spPr>
      </p:pic>
      <p:pic>
        <p:nvPicPr>
          <p:cNvPr id="7" name="Picture 6"/>
          <p:cNvPicPr>
            <a:picLocks noChangeAspect="1"/>
          </p:cNvPicPr>
          <p:nvPr/>
        </p:nvPicPr>
        <p:blipFill>
          <a:blip r:embed="rId5"/>
          <a:stretch>
            <a:fillRect/>
          </a:stretch>
        </p:blipFill>
        <p:spPr>
          <a:xfrm>
            <a:off x="9753600" y="2147730"/>
            <a:ext cx="5899465" cy="3470274"/>
          </a:xfrm>
          <a:prstGeom prst="rect">
            <a:avLst/>
          </a:prstGeom>
        </p:spPr>
      </p:pic>
      <p:pic>
        <p:nvPicPr>
          <p:cNvPr id="8" name="Picture 7"/>
          <p:cNvPicPr>
            <a:picLocks noChangeAspect="1"/>
          </p:cNvPicPr>
          <p:nvPr/>
        </p:nvPicPr>
        <p:blipFill>
          <a:blip r:embed="rId6"/>
          <a:stretch>
            <a:fillRect/>
          </a:stretch>
        </p:blipFill>
        <p:spPr>
          <a:xfrm>
            <a:off x="1780069" y="6362700"/>
            <a:ext cx="5495925" cy="3232897"/>
          </a:xfrm>
          <a:prstGeom prst="rect">
            <a:avLst/>
          </a:prstGeom>
        </p:spPr>
      </p:pic>
      <p:pic>
        <p:nvPicPr>
          <p:cNvPr id="9" name="Picture 8"/>
          <p:cNvPicPr>
            <a:picLocks noChangeAspect="1"/>
          </p:cNvPicPr>
          <p:nvPr/>
        </p:nvPicPr>
        <p:blipFill>
          <a:blip r:embed="rId7"/>
          <a:stretch>
            <a:fillRect/>
          </a:stretch>
        </p:blipFill>
        <p:spPr>
          <a:xfrm>
            <a:off x="9767277" y="6029375"/>
            <a:ext cx="6191353" cy="3641972"/>
          </a:xfrm>
          <a:prstGeom prst="rect">
            <a:avLst/>
          </a:prstGeom>
        </p:spPr>
      </p:pic>
      <p:sp>
        <p:nvSpPr>
          <p:cNvPr id="4" name="TextBox 3">
            <a:extLst>
              <a:ext uri="{FF2B5EF4-FFF2-40B4-BE49-F238E27FC236}">
                <a16:creationId xmlns:a16="http://schemas.microsoft.com/office/drawing/2014/main" id="{8A2EB75A-854C-037B-22BC-177D868B882E}"/>
              </a:ext>
            </a:extLst>
          </p:cNvPr>
          <p:cNvSpPr txBox="1"/>
          <p:nvPr/>
        </p:nvSpPr>
        <p:spPr>
          <a:xfrm>
            <a:off x="5698975" y="2539820"/>
            <a:ext cx="1350217"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dirty="0">
                <a:cs typeface="Calibri"/>
              </a:rPr>
              <a:t>57,3%</a:t>
            </a:r>
            <a:endParaRPr lang="en-US" sz="2800" dirty="0"/>
          </a:p>
        </p:txBody>
      </p:sp>
      <p:sp>
        <p:nvSpPr>
          <p:cNvPr id="11" name="TextBox 10">
            <a:extLst>
              <a:ext uri="{FF2B5EF4-FFF2-40B4-BE49-F238E27FC236}">
                <a16:creationId xmlns:a16="http://schemas.microsoft.com/office/drawing/2014/main" id="{B5B84E5D-8CC1-BD80-69BC-D45B6DF7C198}"/>
              </a:ext>
            </a:extLst>
          </p:cNvPr>
          <p:cNvSpPr txBox="1"/>
          <p:nvPr/>
        </p:nvSpPr>
        <p:spPr>
          <a:xfrm>
            <a:off x="10330788" y="2504391"/>
            <a:ext cx="1350217"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dirty="0">
                <a:cs typeface="Calibri"/>
              </a:rPr>
              <a:t>60,7%</a:t>
            </a:r>
            <a:endParaRPr lang="en-US" sz="2800" dirty="0"/>
          </a:p>
        </p:txBody>
      </p:sp>
      <p:sp>
        <p:nvSpPr>
          <p:cNvPr id="13" name="TextBox 12">
            <a:extLst>
              <a:ext uri="{FF2B5EF4-FFF2-40B4-BE49-F238E27FC236}">
                <a16:creationId xmlns:a16="http://schemas.microsoft.com/office/drawing/2014/main" id="{20606935-E341-3B94-9F7C-539AFD5D766D}"/>
              </a:ext>
            </a:extLst>
          </p:cNvPr>
          <p:cNvSpPr txBox="1"/>
          <p:nvPr/>
        </p:nvSpPr>
        <p:spPr>
          <a:xfrm>
            <a:off x="6374084" y="6644603"/>
            <a:ext cx="1350217"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cs typeface="Calibri"/>
              </a:rPr>
              <a:t>62,9%</a:t>
            </a:r>
            <a:endParaRPr lang="en-US" sz="2800"/>
          </a:p>
        </p:txBody>
      </p:sp>
      <p:sp>
        <p:nvSpPr>
          <p:cNvPr id="15" name="TextBox 14">
            <a:extLst>
              <a:ext uri="{FF2B5EF4-FFF2-40B4-BE49-F238E27FC236}">
                <a16:creationId xmlns:a16="http://schemas.microsoft.com/office/drawing/2014/main" id="{D5AA6549-92D8-649C-74B2-09C43052B2C1}"/>
              </a:ext>
            </a:extLst>
          </p:cNvPr>
          <p:cNvSpPr txBox="1"/>
          <p:nvPr/>
        </p:nvSpPr>
        <p:spPr>
          <a:xfrm>
            <a:off x="10330788" y="6382993"/>
            <a:ext cx="1350217"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cs typeface="Calibri"/>
              </a:rPr>
              <a:t>75,6%</a:t>
            </a:r>
            <a:endParaRPr lang="en-US" sz="2800"/>
          </a:p>
        </p:txBody>
      </p:sp>
    </p:spTree>
    <p:extLst>
      <p:ext uri="{BB962C8B-B14F-4D97-AF65-F5344CB8AC3E}">
        <p14:creationId xmlns:p14="http://schemas.microsoft.com/office/powerpoint/2010/main" val="135237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lv-LV"/>
          </a:p>
        </p:txBody>
      </p:sp>
      <p:sp>
        <p:nvSpPr>
          <p:cNvPr id="6" name="AutoShape 6"/>
          <p:cNvSpPr/>
          <p:nvPr/>
        </p:nvSpPr>
        <p:spPr>
          <a:xfrm rot="-5400000" flipV="1">
            <a:off x="-4785713" y="5158388"/>
            <a:ext cx="9876225" cy="0"/>
          </a:xfrm>
          <a:prstGeom prst="line">
            <a:avLst/>
          </a:prstGeom>
          <a:ln w="381000" cap="rnd">
            <a:solidFill>
              <a:srgbClr val="68478D"/>
            </a:solidFill>
            <a:prstDash val="solid"/>
            <a:headEnd type="none" w="sm" len="sm"/>
            <a:tailEnd type="none" w="sm" len="sm"/>
          </a:ln>
        </p:spPr>
        <p:txBody>
          <a:bodyPr/>
          <a:lstStyle/>
          <a:p>
            <a:endParaRPr lang="lv-LV"/>
          </a:p>
        </p:txBody>
      </p:sp>
      <p:sp>
        <p:nvSpPr>
          <p:cNvPr id="39" name="TextBox 38">
            <a:extLst>
              <a:ext uri="{FF2B5EF4-FFF2-40B4-BE49-F238E27FC236}">
                <a16:creationId xmlns:a16="http://schemas.microsoft.com/office/drawing/2014/main" id="{A69C32CF-A39E-9DA4-8E79-970BB0561B21}"/>
              </a:ext>
            </a:extLst>
          </p:cNvPr>
          <p:cNvSpPr txBox="1"/>
          <p:nvPr/>
        </p:nvSpPr>
        <p:spPr>
          <a:xfrm>
            <a:off x="5419286" y="3834347"/>
            <a:ext cx="2487267" cy="335541"/>
          </a:xfrm>
          <a:prstGeom prst="rect">
            <a:avLst/>
          </a:prstGeom>
        </p:spPr>
        <p:txBody>
          <a:bodyPr lIns="0" tIns="0" rIns="0" bIns="0" rtlCol="0" anchor="t">
            <a:spAutoFit/>
          </a:bodyPr>
          <a:lstStyle/>
          <a:p>
            <a:pPr algn="ctr">
              <a:lnSpc>
                <a:spcPts val="2800"/>
              </a:lnSpc>
            </a:pPr>
            <a:r>
              <a:rPr lang="lv-LV" sz="2000">
                <a:solidFill>
                  <a:schemeClr val="bg1"/>
                </a:solidFill>
                <a:latin typeface="Open Sans"/>
                <a:ea typeface="Open Sans"/>
                <a:cs typeface="Open Sans"/>
                <a:sym typeface="Open Sans"/>
              </a:rPr>
              <a:t>Kārtotāju</a:t>
            </a:r>
            <a:r>
              <a:rPr lang="en-US" sz="2000">
                <a:solidFill>
                  <a:schemeClr val="bg1"/>
                </a:solidFill>
                <a:latin typeface="Open Sans"/>
                <a:ea typeface="Open Sans"/>
                <a:cs typeface="Open Sans"/>
                <a:sym typeface="Open Sans"/>
              </a:rPr>
              <a:t> skits</a:t>
            </a:r>
          </a:p>
        </p:txBody>
      </p:sp>
      <p:sp>
        <p:nvSpPr>
          <p:cNvPr id="24" name="Title 1">
            <a:extLst>
              <a:ext uri="{FF2B5EF4-FFF2-40B4-BE49-F238E27FC236}">
                <a16:creationId xmlns:a16="http://schemas.microsoft.com/office/drawing/2014/main" id="{78555E5A-DFBF-4CDE-F06A-CFAB6BA6D2F0}"/>
              </a:ext>
            </a:extLst>
          </p:cNvPr>
          <p:cNvSpPr txBox="1">
            <a:spLocks/>
          </p:cNvSpPr>
          <p:nvPr/>
        </p:nvSpPr>
        <p:spPr>
          <a:xfrm>
            <a:off x="3810000" y="745205"/>
            <a:ext cx="13335000" cy="114281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3600" b="1" dirty="0">
                <a:solidFill>
                  <a:srgbClr val="7030A0"/>
                </a:solidFill>
                <a:latin typeface="Verdana" panose="020B0604030504040204" pitchFamily="34" charset="0"/>
                <a:ea typeface="Verdana" panose="020B0604030504040204" pitchFamily="34" charset="0"/>
              </a:rPr>
              <a:t>Angļu valoda</a:t>
            </a:r>
          </a:p>
          <a:p>
            <a:r>
              <a:rPr lang="lv-LV" sz="2800" b="1" dirty="0">
                <a:solidFill>
                  <a:srgbClr val="7030A0"/>
                </a:solidFill>
                <a:latin typeface="Verdana" panose="020B0604030504040204" pitchFamily="34" charset="0"/>
                <a:ea typeface="Verdana" panose="020B0604030504040204" pitchFamily="34" charset="0"/>
              </a:rPr>
              <a:t>Secinājumi</a:t>
            </a:r>
          </a:p>
        </p:txBody>
      </p:sp>
      <p:sp>
        <p:nvSpPr>
          <p:cNvPr id="3" name="TextBox 2">
            <a:extLst>
              <a:ext uri="{FF2B5EF4-FFF2-40B4-BE49-F238E27FC236}">
                <a16:creationId xmlns:a16="http://schemas.microsoft.com/office/drawing/2014/main" id="{50F4AE04-E291-6E8F-24A1-5FF8C09CA7C9}"/>
              </a:ext>
            </a:extLst>
          </p:cNvPr>
          <p:cNvSpPr txBox="1"/>
          <p:nvPr/>
        </p:nvSpPr>
        <p:spPr>
          <a:xfrm>
            <a:off x="2757714" y="2917734"/>
            <a:ext cx="15107920"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2800" dirty="0">
                <a:ea typeface="+mn-lt"/>
                <a:cs typeface="+mn-lt"/>
              </a:rPr>
              <a:t>Atsevišķās valodu prasmes var būt dažādos līmeņos. </a:t>
            </a:r>
          </a:p>
          <a:p>
            <a:endParaRPr lang="lv-LV" dirty="0">
              <a:ea typeface="+mn-lt"/>
              <a:cs typeface="+mn-lt"/>
            </a:endParaRPr>
          </a:p>
          <a:p>
            <a:r>
              <a:rPr lang="lv-LV" sz="2800" dirty="0">
                <a:ea typeface="+mn-lt"/>
                <a:cs typeface="+mn-lt"/>
              </a:rPr>
              <a:t>Lai iegūtu 8 punktus jeb 10%: </a:t>
            </a:r>
            <a:endParaRPr lang="lv-LV" sz="2800" dirty="0">
              <a:ea typeface="Calibri"/>
              <a:cs typeface="Calibri"/>
            </a:endParaRPr>
          </a:p>
          <a:p>
            <a:r>
              <a:rPr lang="lv-LV" sz="2800" b="1" dirty="0">
                <a:ea typeface="+mn-lt"/>
                <a:cs typeface="+mn-lt"/>
              </a:rPr>
              <a:t>Lasīšanas un klausīšanās </a:t>
            </a:r>
            <a:r>
              <a:rPr lang="lv-LV" sz="2800" dirty="0">
                <a:ea typeface="+mn-lt"/>
                <a:cs typeface="+mn-lt"/>
              </a:rPr>
              <a:t>daļās jādemonstrē prasme saprast būtisku informāciju, uztverot īsu, vienkāršu tekstu mērķi un galveno domu. </a:t>
            </a:r>
            <a:endParaRPr lang="lv-LV" dirty="0"/>
          </a:p>
          <a:p>
            <a:endParaRPr lang="lv-LV" sz="2800" dirty="0">
              <a:ea typeface="+mn-lt"/>
              <a:cs typeface="+mn-lt"/>
            </a:endParaRPr>
          </a:p>
          <a:p>
            <a:r>
              <a:rPr lang="lv-LV" sz="2800" b="1" dirty="0">
                <a:ea typeface="+mn-lt"/>
                <a:cs typeface="+mn-lt"/>
              </a:rPr>
              <a:t>Rakstīšanas daļā </a:t>
            </a:r>
            <a:r>
              <a:rPr lang="lv-LV" sz="2800" dirty="0">
                <a:ea typeface="+mn-lt"/>
                <a:cs typeface="+mn-lt"/>
              </a:rPr>
              <a:t>jāveido vismaz 50 vārdu garš teksts, kurā sniedz vispārīgus, daļēji ar uzdevuma nosacījumiem saistītus apgalvojumus, izmantojot vienkāršas iegaumētas frāzes.</a:t>
            </a:r>
          </a:p>
          <a:p>
            <a:endParaRPr lang="lv-LV" sz="2800" dirty="0">
              <a:ea typeface="+mn-lt"/>
              <a:cs typeface="+mn-lt"/>
            </a:endParaRPr>
          </a:p>
          <a:p>
            <a:r>
              <a:rPr lang="lv-LV" sz="2800" b="1" dirty="0">
                <a:ea typeface="+mn-lt"/>
                <a:cs typeface="+mn-lt"/>
              </a:rPr>
              <a:t>Runāšanas daļā</a:t>
            </a:r>
            <a:r>
              <a:rPr lang="lv-LV" sz="2800" dirty="0">
                <a:ea typeface="+mn-lt"/>
                <a:cs typeface="+mn-lt"/>
              </a:rPr>
              <a:t> jāizsaka viedoklis, sniedzot galvenokārt atsevišķus apgalvojumus, jāuztur saruna ar intervētāja palīdzību, jāatbild uz dažiem jautājumiem, izmantojot atsevišķus vārdus un vienkāršas frāzes. </a:t>
            </a:r>
          </a:p>
        </p:txBody>
      </p:sp>
    </p:spTree>
    <p:extLst>
      <p:ext uri="{BB962C8B-B14F-4D97-AF65-F5344CB8AC3E}">
        <p14:creationId xmlns:p14="http://schemas.microsoft.com/office/powerpoint/2010/main" val="3373055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lv-LV"/>
          </a:p>
        </p:txBody>
      </p:sp>
      <p:sp>
        <p:nvSpPr>
          <p:cNvPr id="6" name="AutoShape 6"/>
          <p:cNvSpPr/>
          <p:nvPr/>
        </p:nvSpPr>
        <p:spPr>
          <a:xfrm rot="-5400000" flipV="1">
            <a:off x="-4785713" y="5158388"/>
            <a:ext cx="9876225" cy="0"/>
          </a:xfrm>
          <a:prstGeom prst="line">
            <a:avLst/>
          </a:prstGeom>
          <a:ln w="381000" cap="rnd">
            <a:solidFill>
              <a:srgbClr val="68478D"/>
            </a:solidFill>
            <a:prstDash val="solid"/>
            <a:headEnd type="none" w="sm" len="sm"/>
            <a:tailEnd type="none" w="sm" len="sm"/>
          </a:ln>
        </p:spPr>
        <p:txBody>
          <a:bodyPr/>
          <a:lstStyle/>
          <a:p>
            <a:endParaRPr lang="lv-LV"/>
          </a:p>
        </p:txBody>
      </p:sp>
      <p:sp>
        <p:nvSpPr>
          <p:cNvPr id="39" name="TextBox 38">
            <a:extLst>
              <a:ext uri="{FF2B5EF4-FFF2-40B4-BE49-F238E27FC236}">
                <a16:creationId xmlns:a16="http://schemas.microsoft.com/office/drawing/2014/main" id="{A69C32CF-A39E-9DA4-8E79-970BB0561B21}"/>
              </a:ext>
            </a:extLst>
          </p:cNvPr>
          <p:cNvSpPr txBox="1"/>
          <p:nvPr/>
        </p:nvSpPr>
        <p:spPr>
          <a:xfrm>
            <a:off x="5419286" y="3834347"/>
            <a:ext cx="2487267" cy="335541"/>
          </a:xfrm>
          <a:prstGeom prst="rect">
            <a:avLst/>
          </a:prstGeom>
        </p:spPr>
        <p:txBody>
          <a:bodyPr lIns="0" tIns="0" rIns="0" bIns="0" rtlCol="0" anchor="t">
            <a:spAutoFit/>
          </a:bodyPr>
          <a:lstStyle/>
          <a:p>
            <a:pPr algn="ctr">
              <a:lnSpc>
                <a:spcPts val="2800"/>
              </a:lnSpc>
            </a:pPr>
            <a:r>
              <a:rPr lang="lv-LV" sz="2000">
                <a:solidFill>
                  <a:schemeClr val="bg1"/>
                </a:solidFill>
                <a:latin typeface="Open Sans"/>
                <a:ea typeface="Open Sans"/>
                <a:cs typeface="Open Sans"/>
                <a:sym typeface="Open Sans"/>
              </a:rPr>
              <a:t>Kārtotāju</a:t>
            </a:r>
            <a:r>
              <a:rPr lang="en-US" sz="2000">
                <a:solidFill>
                  <a:schemeClr val="bg1"/>
                </a:solidFill>
                <a:latin typeface="Open Sans"/>
                <a:ea typeface="Open Sans"/>
                <a:cs typeface="Open Sans"/>
                <a:sym typeface="Open Sans"/>
              </a:rPr>
              <a:t> skits</a:t>
            </a:r>
          </a:p>
        </p:txBody>
      </p:sp>
      <p:sp>
        <p:nvSpPr>
          <p:cNvPr id="24" name="Title 1">
            <a:extLst>
              <a:ext uri="{FF2B5EF4-FFF2-40B4-BE49-F238E27FC236}">
                <a16:creationId xmlns:a16="http://schemas.microsoft.com/office/drawing/2014/main" id="{78555E5A-DFBF-4CDE-F06A-CFAB6BA6D2F0}"/>
              </a:ext>
            </a:extLst>
          </p:cNvPr>
          <p:cNvSpPr txBox="1">
            <a:spLocks/>
          </p:cNvSpPr>
          <p:nvPr/>
        </p:nvSpPr>
        <p:spPr>
          <a:xfrm>
            <a:off x="3810000" y="593544"/>
            <a:ext cx="13335000" cy="114281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3600" b="1" dirty="0">
                <a:solidFill>
                  <a:srgbClr val="7030A0"/>
                </a:solidFill>
                <a:latin typeface="Verdana" panose="020B0604030504040204" pitchFamily="34" charset="0"/>
                <a:ea typeface="Verdana" panose="020B0604030504040204" pitchFamily="34" charset="0"/>
              </a:rPr>
              <a:t>Angļu valoda</a:t>
            </a:r>
          </a:p>
          <a:p>
            <a:r>
              <a:rPr lang="lv-LV" sz="2800" b="1" dirty="0">
                <a:solidFill>
                  <a:srgbClr val="7030A0"/>
                </a:solidFill>
                <a:latin typeface="Verdana" panose="020B0604030504040204" pitchFamily="34" charset="0"/>
                <a:ea typeface="Verdana" panose="020B0604030504040204" pitchFamily="34" charset="0"/>
              </a:rPr>
              <a:t>Secinājumi</a:t>
            </a:r>
          </a:p>
        </p:txBody>
      </p:sp>
      <p:sp>
        <p:nvSpPr>
          <p:cNvPr id="5" name="TextBox 4">
            <a:extLst>
              <a:ext uri="{FF2B5EF4-FFF2-40B4-BE49-F238E27FC236}">
                <a16:creationId xmlns:a16="http://schemas.microsoft.com/office/drawing/2014/main" id="{648E22EC-756C-780F-08D2-80CF8C212C05}"/>
              </a:ext>
            </a:extLst>
          </p:cNvPr>
          <p:cNvSpPr txBox="1"/>
          <p:nvPr/>
        </p:nvSpPr>
        <p:spPr>
          <a:xfrm>
            <a:off x="1255395" y="2402526"/>
            <a:ext cx="3532640" cy="1938992"/>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2000" b="1" dirty="0">
                <a:ea typeface="Calibri"/>
                <a:cs typeface="Calibri"/>
              </a:rPr>
              <a:t>Saturs un uzdevuma izpilde</a:t>
            </a:r>
          </a:p>
          <a:p>
            <a:r>
              <a:rPr lang="lv-LV" sz="2000" dirty="0"/>
              <a:t>Sniedz vispārīgus apgalvojumus,</a:t>
            </a:r>
            <a:br>
              <a:rPr lang="lv-LV" sz="2000" dirty="0"/>
            </a:br>
            <a:r>
              <a:rPr lang="lv-LV" sz="2000" dirty="0"/>
              <a:t>kuri ir daļēji saistīti ar uzdevuma</a:t>
            </a:r>
            <a:br>
              <a:rPr lang="lv-LV" sz="2000" dirty="0"/>
            </a:br>
            <a:r>
              <a:rPr lang="lv-LV" sz="2000" dirty="0"/>
              <a:t>nosacījumiem, pārsvarā</a:t>
            </a:r>
            <a:br>
              <a:rPr lang="lv-LV" sz="2000" dirty="0"/>
            </a:br>
            <a:r>
              <a:rPr lang="lv-LV" sz="2000" dirty="0"/>
              <a:t>pārrakstot iedevuma</a:t>
            </a:r>
            <a:br>
              <a:rPr lang="lv-LV" sz="2000" dirty="0"/>
            </a:br>
            <a:r>
              <a:rPr lang="lv-LV" sz="2000" dirty="0"/>
              <a:t>tekstu.</a:t>
            </a:r>
            <a:endParaRPr lang="lv-LV" sz="2000" dirty="0">
              <a:ea typeface="Calibri"/>
              <a:cs typeface="Calibri"/>
            </a:endParaRPr>
          </a:p>
        </p:txBody>
      </p:sp>
      <p:sp>
        <p:nvSpPr>
          <p:cNvPr id="7" name="TextBox 6">
            <a:extLst>
              <a:ext uri="{FF2B5EF4-FFF2-40B4-BE49-F238E27FC236}">
                <a16:creationId xmlns:a16="http://schemas.microsoft.com/office/drawing/2014/main" id="{D1A9AFD6-339C-754A-9EDD-A5E686870A21}"/>
              </a:ext>
            </a:extLst>
          </p:cNvPr>
          <p:cNvSpPr txBox="1"/>
          <p:nvPr/>
        </p:nvSpPr>
        <p:spPr>
          <a:xfrm>
            <a:off x="1233214" y="4657131"/>
            <a:ext cx="3577001" cy="1938992"/>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2000" b="1" dirty="0">
                <a:ea typeface="Calibri"/>
                <a:cs typeface="Calibri"/>
              </a:rPr>
              <a:t>Organizācija un </a:t>
            </a:r>
            <a:r>
              <a:rPr lang="lv-LV" sz="2000" b="1" dirty="0" err="1">
                <a:ea typeface="Calibri"/>
                <a:cs typeface="Calibri"/>
              </a:rPr>
              <a:t>tekstveide</a:t>
            </a:r>
            <a:endParaRPr lang="lv-LV" sz="2000" b="1" dirty="0">
              <a:ea typeface="Calibri"/>
              <a:cs typeface="Calibri"/>
            </a:endParaRPr>
          </a:p>
          <a:p>
            <a:r>
              <a:rPr lang="lv-LV" sz="2000" dirty="0"/>
              <a:t>Tekstu veido daži savstarpēji saistīti teikumi. Dalījums</a:t>
            </a:r>
            <a:br>
              <a:rPr lang="lv-LV" sz="2000" dirty="0"/>
            </a:br>
            <a:r>
              <a:rPr lang="lv-LV" sz="2000" dirty="0"/>
              <a:t>rindkopās nav ievērots.</a:t>
            </a:r>
            <a:br>
              <a:rPr lang="lv-LV" sz="2000" dirty="0"/>
            </a:br>
            <a:r>
              <a:rPr lang="lv-LV" sz="2000" dirty="0"/>
              <a:t>Domas virzība dažviet</a:t>
            </a:r>
            <a:br>
              <a:rPr lang="lv-LV" sz="2000" dirty="0"/>
            </a:br>
            <a:r>
              <a:rPr lang="lv-LV" sz="2000" dirty="0"/>
              <a:t>nav uztverama.</a:t>
            </a:r>
            <a:endParaRPr lang="lv-LV" sz="2000" dirty="0">
              <a:ea typeface="Calibri"/>
              <a:cs typeface="Calibri"/>
            </a:endParaRPr>
          </a:p>
        </p:txBody>
      </p:sp>
      <p:sp>
        <p:nvSpPr>
          <p:cNvPr id="8" name="TextBox 7">
            <a:extLst>
              <a:ext uri="{FF2B5EF4-FFF2-40B4-BE49-F238E27FC236}">
                <a16:creationId xmlns:a16="http://schemas.microsoft.com/office/drawing/2014/main" id="{3B79FD7A-A17A-6DA1-DB0D-E8888D16A872}"/>
              </a:ext>
            </a:extLst>
          </p:cNvPr>
          <p:cNvSpPr txBox="1"/>
          <p:nvPr/>
        </p:nvSpPr>
        <p:spPr>
          <a:xfrm>
            <a:off x="1211033" y="6889019"/>
            <a:ext cx="3599182" cy="1323439"/>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2000" b="1" dirty="0">
                <a:ea typeface="Calibri"/>
                <a:cs typeface="Calibri"/>
              </a:rPr>
              <a:t>Valodas līdzekļu daudzveidība</a:t>
            </a:r>
          </a:p>
          <a:p>
            <a:r>
              <a:rPr lang="lv-LV" sz="2000" dirty="0"/>
              <a:t>Ļoti ierobežoti valodas</a:t>
            </a:r>
            <a:br>
              <a:rPr lang="lv-LV" sz="2000" dirty="0"/>
            </a:br>
            <a:r>
              <a:rPr lang="lv-LV" sz="2000" dirty="0"/>
              <a:t>līdzekļi, izmanto vienkāršas, iegaumētas frāzes.</a:t>
            </a:r>
            <a:endParaRPr lang="lv-LV" sz="2000" dirty="0">
              <a:ea typeface="Calibri"/>
              <a:cs typeface="Calibri"/>
            </a:endParaRPr>
          </a:p>
        </p:txBody>
      </p:sp>
      <p:sp>
        <p:nvSpPr>
          <p:cNvPr id="9" name="TextBox 8">
            <a:extLst>
              <a:ext uri="{FF2B5EF4-FFF2-40B4-BE49-F238E27FC236}">
                <a16:creationId xmlns:a16="http://schemas.microsoft.com/office/drawing/2014/main" id="{0DD8E905-F87B-0BC4-065B-D0477FFD24F0}"/>
              </a:ext>
            </a:extLst>
          </p:cNvPr>
          <p:cNvSpPr txBox="1"/>
          <p:nvPr/>
        </p:nvSpPr>
        <p:spPr>
          <a:xfrm>
            <a:off x="1193345" y="8640038"/>
            <a:ext cx="3594689" cy="1323439"/>
          </a:xfrm>
          <a:prstGeom prst="rect">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2000" b="1" dirty="0">
                <a:ea typeface="Calibri"/>
                <a:cs typeface="Calibri"/>
              </a:rPr>
              <a:t>Valodas lietojuma pareizība un precizitāte</a:t>
            </a:r>
          </a:p>
          <a:p>
            <a:r>
              <a:rPr lang="lv-LV" sz="2000" dirty="0"/>
              <a:t>Valodas lietojums ir kļūdains un traucē uztvert domu.</a:t>
            </a:r>
            <a:endParaRPr lang="lv-LV" sz="2000" dirty="0">
              <a:ea typeface="Calibri"/>
              <a:cs typeface="Calibri"/>
            </a:endParaRPr>
          </a:p>
        </p:txBody>
      </p:sp>
      <p:pic>
        <p:nvPicPr>
          <p:cNvPr id="3" name="Picture 2" descr="A screenshot of a web page&#10;&#10;Description automatically generated">
            <a:extLst>
              <a:ext uri="{FF2B5EF4-FFF2-40B4-BE49-F238E27FC236}">
                <a16:creationId xmlns:a16="http://schemas.microsoft.com/office/drawing/2014/main" id="{1D4F9F89-725B-6408-5214-1B3DE2EEEC8C}"/>
              </a:ext>
            </a:extLst>
          </p:cNvPr>
          <p:cNvPicPr>
            <a:picLocks noChangeAspect="1"/>
          </p:cNvPicPr>
          <p:nvPr/>
        </p:nvPicPr>
        <p:blipFill>
          <a:blip r:embed="rId4"/>
          <a:stretch>
            <a:fillRect/>
          </a:stretch>
        </p:blipFill>
        <p:spPr>
          <a:xfrm>
            <a:off x="5263515" y="2357438"/>
            <a:ext cx="11769090" cy="6882765"/>
          </a:xfrm>
          <a:prstGeom prst="rect">
            <a:avLst/>
          </a:prstGeom>
        </p:spPr>
      </p:pic>
      <p:sp>
        <p:nvSpPr>
          <p:cNvPr id="10" name="Arrow: Left 9">
            <a:extLst>
              <a:ext uri="{FF2B5EF4-FFF2-40B4-BE49-F238E27FC236}">
                <a16:creationId xmlns:a16="http://schemas.microsoft.com/office/drawing/2014/main" id="{95A73BD3-DC34-5D5C-BBE2-D8FD4C184A49}"/>
              </a:ext>
            </a:extLst>
          </p:cNvPr>
          <p:cNvSpPr/>
          <p:nvPr/>
        </p:nvSpPr>
        <p:spPr>
          <a:xfrm>
            <a:off x="8546024" y="7329312"/>
            <a:ext cx="1705752" cy="262423"/>
          </a:xfrm>
          <a:prstGeom prst="lef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7995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lv-LV"/>
          </a:p>
        </p:txBody>
      </p:sp>
      <p:sp>
        <p:nvSpPr>
          <p:cNvPr id="6" name="AutoShape 6"/>
          <p:cNvSpPr/>
          <p:nvPr/>
        </p:nvSpPr>
        <p:spPr>
          <a:xfrm rot="-5400000" flipV="1">
            <a:off x="-4785713" y="5158388"/>
            <a:ext cx="9876225" cy="0"/>
          </a:xfrm>
          <a:prstGeom prst="line">
            <a:avLst/>
          </a:prstGeom>
          <a:ln w="381000" cap="rnd">
            <a:solidFill>
              <a:srgbClr val="68478D"/>
            </a:solidFill>
            <a:prstDash val="solid"/>
            <a:headEnd type="none" w="sm" len="sm"/>
            <a:tailEnd type="none" w="sm" len="sm"/>
          </a:ln>
        </p:spPr>
        <p:txBody>
          <a:bodyPr/>
          <a:lstStyle/>
          <a:p>
            <a:endParaRPr lang="lv-LV"/>
          </a:p>
        </p:txBody>
      </p:sp>
      <p:sp>
        <p:nvSpPr>
          <p:cNvPr id="39" name="TextBox 38">
            <a:extLst>
              <a:ext uri="{FF2B5EF4-FFF2-40B4-BE49-F238E27FC236}">
                <a16:creationId xmlns:a16="http://schemas.microsoft.com/office/drawing/2014/main" id="{A69C32CF-A39E-9DA4-8E79-970BB0561B21}"/>
              </a:ext>
            </a:extLst>
          </p:cNvPr>
          <p:cNvSpPr txBox="1"/>
          <p:nvPr/>
        </p:nvSpPr>
        <p:spPr>
          <a:xfrm>
            <a:off x="5419286" y="3834347"/>
            <a:ext cx="2487267" cy="335541"/>
          </a:xfrm>
          <a:prstGeom prst="rect">
            <a:avLst/>
          </a:prstGeom>
        </p:spPr>
        <p:txBody>
          <a:bodyPr lIns="0" tIns="0" rIns="0" bIns="0" rtlCol="0" anchor="t">
            <a:spAutoFit/>
          </a:bodyPr>
          <a:lstStyle/>
          <a:p>
            <a:pPr algn="ctr">
              <a:lnSpc>
                <a:spcPts val="2800"/>
              </a:lnSpc>
            </a:pPr>
            <a:r>
              <a:rPr lang="lv-LV" sz="2000">
                <a:solidFill>
                  <a:schemeClr val="bg1"/>
                </a:solidFill>
                <a:latin typeface="Open Sans"/>
                <a:ea typeface="Open Sans"/>
                <a:cs typeface="Open Sans"/>
                <a:sym typeface="Open Sans"/>
              </a:rPr>
              <a:t>Kārtotāju</a:t>
            </a:r>
            <a:r>
              <a:rPr lang="en-US" sz="2000">
                <a:solidFill>
                  <a:schemeClr val="bg1"/>
                </a:solidFill>
                <a:latin typeface="Open Sans"/>
                <a:ea typeface="Open Sans"/>
                <a:cs typeface="Open Sans"/>
                <a:sym typeface="Open Sans"/>
              </a:rPr>
              <a:t> skits</a:t>
            </a:r>
          </a:p>
        </p:txBody>
      </p:sp>
      <p:sp>
        <p:nvSpPr>
          <p:cNvPr id="24" name="Title 1">
            <a:extLst>
              <a:ext uri="{FF2B5EF4-FFF2-40B4-BE49-F238E27FC236}">
                <a16:creationId xmlns:a16="http://schemas.microsoft.com/office/drawing/2014/main" id="{78555E5A-DFBF-4CDE-F06A-CFAB6BA6D2F0}"/>
              </a:ext>
            </a:extLst>
          </p:cNvPr>
          <p:cNvSpPr txBox="1">
            <a:spLocks/>
          </p:cNvSpPr>
          <p:nvPr/>
        </p:nvSpPr>
        <p:spPr>
          <a:xfrm>
            <a:off x="-5428447" y="593544"/>
            <a:ext cx="13335000" cy="114281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lv-LV" sz="3200" b="1">
              <a:solidFill>
                <a:schemeClr val="accent4">
                  <a:lumMod val="75000"/>
                </a:schemeClr>
              </a:solidFill>
              <a:latin typeface="Verdana" panose="020B0604030504040204" pitchFamily="34" charset="0"/>
              <a:ea typeface="Verdana" panose="020B0604030504040204" pitchFamily="34" charset="0"/>
            </a:endParaRPr>
          </a:p>
        </p:txBody>
      </p:sp>
      <p:pic>
        <p:nvPicPr>
          <p:cNvPr id="5" name="Picture 4"/>
          <p:cNvPicPr>
            <a:picLocks noChangeAspect="1"/>
          </p:cNvPicPr>
          <p:nvPr/>
        </p:nvPicPr>
        <p:blipFill>
          <a:blip r:embed="rId4"/>
          <a:stretch>
            <a:fillRect/>
          </a:stretch>
        </p:blipFill>
        <p:spPr>
          <a:xfrm>
            <a:off x="3567112" y="1323975"/>
            <a:ext cx="12892088" cy="8829594"/>
          </a:xfrm>
          <a:prstGeom prst="rect">
            <a:avLst/>
          </a:prstGeom>
        </p:spPr>
      </p:pic>
      <p:sp>
        <p:nvSpPr>
          <p:cNvPr id="9" name="Rectangle 8"/>
          <p:cNvSpPr/>
          <p:nvPr/>
        </p:nvSpPr>
        <p:spPr>
          <a:xfrm>
            <a:off x="14249400" y="2628900"/>
            <a:ext cx="1828800" cy="646331"/>
          </a:xfrm>
          <a:prstGeom prst="rect">
            <a:avLst/>
          </a:prstGeom>
        </p:spPr>
        <p:txBody>
          <a:bodyPr wrap="square">
            <a:spAutoFit/>
          </a:bodyPr>
          <a:lstStyle/>
          <a:p>
            <a:r>
              <a:rPr lang="lv-LV"/>
              <a:t>Vidējais– 43,2%</a:t>
            </a:r>
          </a:p>
          <a:p>
            <a:r>
              <a:rPr lang="lv-LV"/>
              <a:t>Skaits - 18847</a:t>
            </a:r>
          </a:p>
        </p:txBody>
      </p:sp>
      <p:cxnSp>
        <p:nvCxnSpPr>
          <p:cNvPr id="10" name="Straight Connector 9"/>
          <p:cNvCxnSpPr/>
          <p:nvPr/>
        </p:nvCxnSpPr>
        <p:spPr>
          <a:xfrm>
            <a:off x="10134600" y="3619500"/>
            <a:ext cx="0" cy="51600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5"/>
          <a:stretch>
            <a:fillRect/>
          </a:stretch>
        </p:blipFill>
        <p:spPr>
          <a:xfrm>
            <a:off x="7010400" y="-184400"/>
            <a:ext cx="11638273" cy="1963082"/>
          </a:xfrm>
          <a:prstGeom prst="rect">
            <a:avLst/>
          </a:prstGeom>
        </p:spPr>
      </p:pic>
      <p:sp>
        <p:nvSpPr>
          <p:cNvPr id="11" name="Rectangle 10"/>
          <p:cNvSpPr/>
          <p:nvPr/>
        </p:nvSpPr>
        <p:spPr>
          <a:xfrm>
            <a:off x="11791229" y="723900"/>
            <a:ext cx="3227165" cy="646331"/>
          </a:xfrm>
          <a:prstGeom prst="rect">
            <a:avLst/>
          </a:prstGeom>
        </p:spPr>
        <p:txBody>
          <a:bodyPr wrap="none">
            <a:spAutoFit/>
          </a:bodyPr>
          <a:lstStyle/>
          <a:p>
            <a:r>
              <a:rPr lang="lv-LV" sz="3600" b="1" dirty="0">
                <a:solidFill>
                  <a:schemeClr val="bg1"/>
                </a:solidFill>
                <a:latin typeface="Verdana" panose="020B0604030504040204" pitchFamily="34" charset="0"/>
                <a:ea typeface="Verdana" panose="020B0604030504040204" pitchFamily="34" charset="0"/>
              </a:rPr>
              <a:t>Matemātika</a:t>
            </a:r>
          </a:p>
        </p:txBody>
      </p:sp>
    </p:spTree>
    <p:extLst>
      <p:ext uri="{BB962C8B-B14F-4D97-AF65-F5344CB8AC3E}">
        <p14:creationId xmlns:p14="http://schemas.microsoft.com/office/powerpoint/2010/main" val="1337409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lv-LV"/>
          </a:p>
        </p:txBody>
      </p:sp>
      <p:sp>
        <p:nvSpPr>
          <p:cNvPr id="6" name="AutoShape 6"/>
          <p:cNvSpPr/>
          <p:nvPr/>
        </p:nvSpPr>
        <p:spPr>
          <a:xfrm rot="-5400000" flipV="1">
            <a:off x="-4785713" y="5158388"/>
            <a:ext cx="9876225" cy="0"/>
          </a:xfrm>
          <a:prstGeom prst="line">
            <a:avLst/>
          </a:prstGeom>
          <a:ln w="381000" cap="rnd">
            <a:solidFill>
              <a:srgbClr val="68478D"/>
            </a:solidFill>
            <a:prstDash val="solid"/>
            <a:headEnd type="none" w="sm" len="sm"/>
            <a:tailEnd type="none" w="sm" len="sm"/>
          </a:ln>
        </p:spPr>
        <p:txBody>
          <a:bodyPr/>
          <a:lstStyle/>
          <a:p>
            <a:endParaRPr lang="lv-LV"/>
          </a:p>
        </p:txBody>
      </p:sp>
      <p:sp>
        <p:nvSpPr>
          <p:cNvPr id="39" name="TextBox 38">
            <a:extLst>
              <a:ext uri="{FF2B5EF4-FFF2-40B4-BE49-F238E27FC236}">
                <a16:creationId xmlns:a16="http://schemas.microsoft.com/office/drawing/2014/main" id="{A69C32CF-A39E-9DA4-8E79-970BB0561B21}"/>
              </a:ext>
            </a:extLst>
          </p:cNvPr>
          <p:cNvSpPr txBox="1"/>
          <p:nvPr/>
        </p:nvSpPr>
        <p:spPr>
          <a:xfrm>
            <a:off x="5419286" y="3834347"/>
            <a:ext cx="2487267" cy="335541"/>
          </a:xfrm>
          <a:prstGeom prst="rect">
            <a:avLst/>
          </a:prstGeom>
        </p:spPr>
        <p:txBody>
          <a:bodyPr lIns="0" tIns="0" rIns="0" bIns="0" rtlCol="0" anchor="t">
            <a:spAutoFit/>
          </a:bodyPr>
          <a:lstStyle/>
          <a:p>
            <a:pPr algn="ctr">
              <a:lnSpc>
                <a:spcPts val="2800"/>
              </a:lnSpc>
            </a:pPr>
            <a:r>
              <a:rPr lang="lv-LV" sz="2000">
                <a:solidFill>
                  <a:schemeClr val="bg1"/>
                </a:solidFill>
                <a:latin typeface="Open Sans"/>
                <a:ea typeface="Open Sans"/>
                <a:cs typeface="Open Sans"/>
                <a:sym typeface="Open Sans"/>
              </a:rPr>
              <a:t>Kārtotāju</a:t>
            </a:r>
            <a:r>
              <a:rPr lang="en-US" sz="2000">
                <a:solidFill>
                  <a:schemeClr val="bg1"/>
                </a:solidFill>
                <a:latin typeface="Open Sans"/>
                <a:ea typeface="Open Sans"/>
                <a:cs typeface="Open Sans"/>
                <a:sym typeface="Open Sans"/>
              </a:rPr>
              <a:t> skits</a:t>
            </a:r>
          </a:p>
        </p:txBody>
      </p:sp>
      <p:sp>
        <p:nvSpPr>
          <p:cNvPr id="24" name="Title 1">
            <a:extLst>
              <a:ext uri="{FF2B5EF4-FFF2-40B4-BE49-F238E27FC236}">
                <a16:creationId xmlns:a16="http://schemas.microsoft.com/office/drawing/2014/main" id="{78555E5A-DFBF-4CDE-F06A-CFAB6BA6D2F0}"/>
              </a:ext>
            </a:extLst>
          </p:cNvPr>
          <p:cNvSpPr txBox="1">
            <a:spLocks/>
          </p:cNvSpPr>
          <p:nvPr/>
        </p:nvSpPr>
        <p:spPr>
          <a:xfrm>
            <a:off x="3810000" y="593544"/>
            <a:ext cx="13335000" cy="114281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3600" b="1" dirty="0">
                <a:solidFill>
                  <a:srgbClr val="7030A0"/>
                </a:solidFill>
                <a:latin typeface="Verdana" panose="020B0604030504040204" pitchFamily="34" charset="0"/>
                <a:ea typeface="Verdana" panose="020B0604030504040204" pitchFamily="34" charset="0"/>
              </a:rPr>
              <a:t>Matemātika</a:t>
            </a:r>
          </a:p>
          <a:p>
            <a:r>
              <a:rPr lang="lv-LV" sz="2800" b="1" dirty="0">
                <a:solidFill>
                  <a:srgbClr val="7030A0"/>
                </a:solidFill>
                <a:latin typeface="Verdana" panose="020B0604030504040204" pitchFamily="34" charset="0"/>
                <a:ea typeface="Verdana" panose="020B0604030504040204" pitchFamily="34" charset="0"/>
              </a:rPr>
              <a:t>PISA 2022</a:t>
            </a:r>
          </a:p>
        </p:txBody>
      </p:sp>
      <p:pic>
        <p:nvPicPr>
          <p:cNvPr id="3" name="Picture 2" descr="A graph with blue and white bars&#10;&#10;Description automatically generated">
            <a:extLst>
              <a:ext uri="{FF2B5EF4-FFF2-40B4-BE49-F238E27FC236}">
                <a16:creationId xmlns:a16="http://schemas.microsoft.com/office/drawing/2014/main" id="{7CDEA775-2BEB-C173-2D61-BFB28CD442AF}"/>
              </a:ext>
            </a:extLst>
          </p:cNvPr>
          <p:cNvPicPr>
            <a:picLocks noChangeAspect="1"/>
          </p:cNvPicPr>
          <p:nvPr/>
        </p:nvPicPr>
        <p:blipFill>
          <a:blip r:embed="rId4"/>
          <a:stretch>
            <a:fillRect/>
          </a:stretch>
        </p:blipFill>
        <p:spPr>
          <a:xfrm>
            <a:off x="1027511" y="3170635"/>
            <a:ext cx="8821340" cy="5517356"/>
          </a:xfrm>
          <a:prstGeom prst="rect">
            <a:avLst/>
          </a:prstGeom>
        </p:spPr>
      </p:pic>
      <p:sp>
        <p:nvSpPr>
          <p:cNvPr id="7" name="TextBox 6">
            <a:extLst>
              <a:ext uri="{FF2B5EF4-FFF2-40B4-BE49-F238E27FC236}">
                <a16:creationId xmlns:a16="http://schemas.microsoft.com/office/drawing/2014/main" id="{0C0338E1-8D3C-7017-6B9A-FAD5636190BE}"/>
              </a:ext>
            </a:extLst>
          </p:cNvPr>
          <p:cNvSpPr txBox="1"/>
          <p:nvPr/>
        </p:nvSpPr>
        <p:spPr>
          <a:xfrm>
            <a:off x="12020233" y="3760785"/>
            <a:ext cx="2951503" cy="27372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extBox 8">
            <a:extLst>
              <a:ext uri="{FF2B5EF4-FFF2-40B4-BE49-F238E27FC236}">
                <a16:creationId xmlns:a16="http://schemas.microsoft.com/office/drawing/2014/main" id="{2645ABDA-D37D-CB4A-D535-7F0647F87392}"/>
              </a:ext>
            </a:extLst>
          </p:cNvPr>
          <p:cNvSpPr txBox="1"/>
          <p:nvPr/>
        </p:nvSpPr>
        <p:spPr>
          <a:xfrm>
            <a:off x="10246243" y="3504600"/>
            <a:ext cx="7547032"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lv-LV" sz="2800" dirty="0"/>
              <a:t> 5,4% Latvijas skolēnu nesasniedz 1.a līmeni, kas nozīmē, ka šie skolēni spēj veikt vien vienkāršus aprēķinus ar veseliem skaitļiem, kas izriet no skaidri noteiktiem norādījumiem vai skaidri norādīta vienkāršā attēlojumā (t. i., tabulā vai grafiski), kuri definēti īsā, sintaktiski vienkāršā tekstā, spēj sekot skaidrai instrukcijai, kas apraksta konkrētu darbību. Gaidāms, ka šiem skolēniem varētu būt grūtības arī sekmīgi nokārtot pamatskolas beigu eksāmenu.</a:t>
            </a:r>
            <a:endParaRPr lang="en-US" sz="2800" dirty="0"/>
          </a:p>
        </p:txBody>
      </p:sp>
      <p:sp>
        <p:nvSpPr>
          <p:cNvPr id="10" name="TextBox 9">
            <a:extLst>
              <a:ext uri="{FF2B5EF4-FFF2-40B4-BE49-F238E27FC236}">
                <a16:creationId xmlns:a16="http://schemas.microsoft.com/office/drawing/2014/main" id="{C8170F3C-3425-E28F-998E-E85F722C5698}"/>
              </a:ext>
            </a:extLst>
          </p:cNvPr>
          <p:cNvSpPr txBox="1"/>
          <p:nvPr/>
        </p:nvSpPr>
        <p:spPr>
          <a:xfrm>
            <a:off x="11326415" y="9040416"/>
            <a:ext cx="47255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https://www.ipi.lu.lv/fileadmin/user_upload/lu_portal/projekti/ipi/PISA_2022_TIMEKLIM.pdf</a:t>
            </a:r>
          </a:p>
        </p:txBody>
      </p:sp>
      <p:sp>
        <p:nvSpPr>
          <p:cNvPr id="11" name="TextBox 10">
            <a:extLst>
              <a:ext uri="{FF2B5EF4-FFF2-40B4-BE49-F238E27FC236}">
                <a16:creationId xmlns:a16="http://schemas.microsoft.com/office/drawing/2014/main" id="{E50D28B9-4D8C-28E8-B1F1-200788F2896D}"/>
              </a:ext>
            </a:extLst>
          </p:cNvPr>
          <p:cNvSpPr txBox="1"/>
          <p:nvPr/>
        </p:nvSpPr>
        <p:spPr>
          <a:xfrm>
            <a:off x="1235870" y="9040416"/>
            <a:ext cx="835104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https://www.izm.gov.lv/lv/oecd-pisa?utm_source=https%3A%2F%2Fwww.google.com%2F</a:t>
            </a:r>
          </a:p>
        </p:txBody>
      </p:sp>
    </p:spTree>
    <p:extLst>
      <p:ext uri="{BB962C8B-B14F-4D97-AF65-F5344CB8AC3E}">
        <p14:creationId xmlns:p14="http://schemas.microsoft.com/office/powerpoint/2010/main" val="3399754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0500" y="-1437"/>
            <a:ext cx="9480976" cy="5320593"/>
            <a:chOff x="0" y="0"/>
            <a:chExt cx="2437702" cy="1368005"/>
          </a:xfrm>
        </p:grpSpPr>
        <p:sp>
          <p:nvSpPr>
            <p:cNvPr id="3" name="Freeform 3"/>
            <p:cNvSpPr/>
            <p:nvPr/>
          </p:nvSpPr>
          <p:spPr>
            <a:xfrm>
              <a:off x="0" y="0"/>
              <a:ext cx="2437702" cy="1368004"/>
            </a:xfrm>
            <a:custGeom>
              <a:avLst/>
              <a:gdLst/>
              <a:ahLst/>
              <a:cxnLst/>
              <a:rect l="l" t="t" r="r" b="b"/>
              <a:pathLst>
                <a:path w="2437702" h="1368004">
                  <a:moveTo>
                    <a:pt x="0" y="0"/>
                  </a:moveTo>
                  <a:lnTo>
                    <a:pt x="2437702" y="0"/>
                  </a:lnTo>
                  <a:lnTo>
                    <a:pt x="2437702" y="1368004"/>
                  </a:lnTo>
                  <a:lnTo>
                    <a:pt x="0" y="1368004"/>
                  </a:lnTo>
                  <a:close/>
                </a:path>
              </a:pathLst>
            </a:custGeom>
            <a:solidFill>
              <a:schemeClr val="accent3">
                <a:lumMod val="75000"/>
              </a:schemeClr>
            </a:solidFill>
          </p:spPr>
          <p:txBody>
            <a:bodyPr/>
            <a:lstStyle/>
            <a:p>
              <a:endParaRPr lang="lv-LV">
                <a:solidFill>
                  <a:schemeClr val="accent4">
                    <a:lumMod val="60000"/>
                    <a:lumOff val="40000"/>
                  </a:schemeClr>
                </a:solidFill>
              </a:endParaRPr>
            </a:p>
          </p:txBody>
        </p:sp>
      </p:grpSp>
      <p:grpSp>
        <p:nvGrpSpPr>
          <p:cNvPr id="4" name="Group 4"/>
          <p:cNvGrpSpPr/>
          <p:nvPr/>
        </p:nvGrpSpPr>
        <p:grpSpPr>
          <a:xfrm>
            <a:off x="9644139" y="-1437"/>
            <a:ext cx="8616523" cy="5320591"/>
            <a:chOff x="0" y="0"/>
            <a:chExt cx="2302331" cy="1450779"/>
          </a:xfrm>
        </p:grpSpPr>
        <p:sp>
          <p:nvSpPr>
            <p:cNvPr id="5" name="Freeform 5"/>
            <p:cNvSpPr/>
            <p:nvPr/>
          </p:nvSpPr>
          <p:spPr>
            <a:xfrm>
              <a:off x="0" y="0"/>
              <a:ext cx="2302331" cy="1450779"/>
            </a:xfrm>
            <a:custGeom>
              <a:avLst/>
              <a:gdLst/>
              <a:ahLst/>
              <a:cxnLst/>
              <a:rect l="l" t="t" r="r" b="b"/>
              <a:pathLst>
                <a:path w="2302331" h="1450779">
                  <a:moveTo>
                    <a:pt x="0" y="0"/>
                  </a:moveTo>
                  <a:lnTo>
                    <a:pt x="2302331" y="0"/>
                  </a:lnTo>
                  <a:lnTo>
                    <a:pt x="2302331" y="1450779"/>
                  </a:lnTo>
                  <a:lnTo>
                    <a:pt x="0" y="1450779"/>
                  </a:lnTo>
                  <a:close/>
                </a:path>
              </a:pathLst>
            </a:custGeom>
            <a:solidFill>
              <a:schemeClr val="accent2">
                <a:lumMod val="75000"/>
              </a:schemeClr>
            </a:solidFill>
          </p:spPr>
          <p:txBody>
            <a:bodyPr/>
            <a:lstStyle/>
            <a:p>
              <a:endParaRPr lang="lv-LV"/>
            </a:p>
          </p:txBody>
        </p:sp>
      </p:grpSp>
      <p:grpSp>
        <p:nvGrpSpPr>
          <p:cNvPr id="7" name="Group 7"/>
          <p:cNvGrpSpPr/>
          <p:nvPr/>
        </p:nvGrpSpPr>
        <p:grpSpPr>
          <a:xfrm>
            <a:off x="105810" y="9091048"/>
            <a:ext cx="18182189" cy="1435675"/>
            <a:chOff x="0" y="0"/>
            <a:chExt cx="4922838" cy="377333"/>
          </a:xfrm>
        </p:grpSpPr>
        <p:sp>
          <p:nvSpPr>
            <p:cNvPr id="8" name="Freeform 8"/>
            <p:cNvSpPr/>
            <p:nvPr/>
          </p:nvSpPr>
          <p:spPr>
            <a:xfrm>
              <a:off x="0" y="0"/>
              <a:ext cx="4922838" cy="377333"/>
            </a:xfrm>
            <a:custGeom>
              <a:avLst/>
              <a:gdLst/>
              <a:ahLst/>
              <a:cxnLst/>
              <a:rect l="l" t="t" r="r" b="b"/>
              <a:pathLst>
                <a:path w="4922838" h="377333">
                  <a:moveTo>
                    <a:pt x="0" y="0"/>
                  </a:moveTo>
                  <a:lnTo>
                    <a:pt x="4922838" y="0"/>
                  </a:lnTo>
                  <a:lnTo>
                    <a:pt x="4922838" y="377333"/>
                  </a:lnTo>
                  <a:lnTo>
                    <a:pt x="0" y="377333"/>
                  </a:lnTo>
                  <a:close/>
                </a:path>
              </a:pathLst>
            </a:custGeom>
            <a:solidFill>
              <a:srgbClr val="68478D"/>
            </a:solidFill>
          </p:spPr>
          <p:txBody>
            <a:bodyPr/>
            <a:lstStyle/>
            <a:p>
              <a:endParaRPr lang="lv-LV"/>
            </a:p>
          </p:txBody>
        </p:sp>
      </p:grpSp>
      <p:sp>
        <p:nvSpPr>
          <p:cNvPr id="9" name="AutoShape 9"/>
          <p:cNvSpPr/>
          <p:nvPr/>
        </p:nvSpPr>
        <p:spPr>
          <a:xfrm rot="-5400000" flipV="1">
            <a:off x="-4821597" y="5189885"/>
            <a:ext cx="10096502" cy="97732"/>
          </a:xfrm>
          <a:prstGeom prst="line">
            <a:avLst/>
          </a:prstGeom>
          <a:ln w="381000" cap="rnd">
            <a:solidFill>
              <a:srgbClr val="68478D"/>
            </a:solidFill>
            <a:prstDash val="solid"/>
            <a:headEnd type="none" w="sm" len="sm"/>
            <a:tailEnd type="none" w="sm" len="sm"/>
          </a:ln>
        </p:spPr>
        <p:txBody>
          <a:bodyPr/>
          <a:lstStyle/>
          <a:p>
            <a:endParaRPr lang="lv-LV"/>
          </a:p>
        </p:txBody>
      </p:sp>
      <p:sp>
        <p:nvSpPr>
          <p:cNvPr id="10" name="Freeform 10"/>
          <p:cNvSpPr/>
          <p:nvPr/>
        </p:nvSpPr>
        <p:spPr>
          <a:xfrm rot="7139744">
            <a:off x="3646785" y="6637748"/>
            <a:ext cx="1213632" cy="553720"/>
          </a:xfrm>
          <a:custGeom>
            <a:avLst/>
            <a:gdLst/>
            <a:ahLst/>
            <a:cxnLst/>
            <a:rect l="l" t="t" r="r" b="b"/>
            <a:pathLst>
              <a:path w="1213632" h="553720">
                <a:moveTo>
                  <a:pt x="0" y="0"/>
                </a:moveTo>
                <a:lnTo>
                  <a:pt x="1213632" y="0"/>
                </a:lnTo>
                <a:lnTo>
                  <a:pt x="1213632" y="553719"/>
                </a:lnTo>
                <a:lnTo>
                  <a:pt x="0" y="553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11" name="TextBox 11"/>
          <p:cNvSpPr txBox="1"/>
          <p:nvPr/>
        </p:nvSpPr>
        <p:spPr>
          <a:xfrm>
            <a:off x="12683123" y="7639773"/>
            <a:ext cx="4824279" cy="859210"/>
          </a:xfrm>
          <a:prstGeom prst="rect">
            <a:avLst/>
          </a:prstGeom>
        </p:spPr>
        <p:txBody>
          <a:bodyPr lIns="0" tIns="0" rIns="0" bIns="0" rtlCol="0" anchor="t">
            <a:spAutoFit/>
          </a:bodyPr>
          <a:lstStyle/>
          <a:p>
            <a:pPr algn="ctr">
              <a:lnSpc>
                <a:spcPts val="4081"/>
              </a:lnSpc>
            </a:pPr>
            <a:r>
              <a:rPr lang="lv-LV" sz="4081" dirty="0">
                <a:solidFill>
                  <a:srgbClr val="6C448C"/>
                </a:solidFill>
                <a:latin typeface="Open Sans Bold"/>
                <a:ea typeface="Open Sans Bold"/>
                <a:cs typeface="Open Sans Bold"/>
                <a:sym typeface="Open Sans Bold"/>
              </a:rPr>
              <a:t>Svešvaloda</a:t>
            </a:r>
            <a:endParaRPr lang="en-US" sz="4081" dirty="0">
              <a:solidFill>
                <a:srgbClr val="6C448C"/>
              </a:solidFill>
              <a:latin typeface="Open Sans Bold"/>
              <a:ea typeface="Open Sans Bold"/>
              <a:cs typeface="Open Sans Bold"/>
              <a:sym typeface="Open Sans Bold"/>
            </a:endParaRPr>
          </a:p>
          <a:p>
            <a:pPr algn="ctr">
              <a:lnSpc>
                <a:spcPts val="2582"/>
              </a:lnSpc>
            </a:pPr>
            <a:r>
              <a:rPr lang="en-US" sz="1844" dirty="0">
                <a:solidFill>
                  <a:srgbClr val="68478D"/>
                </a:solidFill>
                <a:latin typeface="Open Sans Bold Italics"/>
                <a:ea typeface="Open Sans Bold Italics"/>
                <a:cs typeface="Open Sans Bold Italics"/>
                <a:sym typeface="Open Sans Bold Italics"/>
              </a:rPr>
              <a:t>(</a:t>
            </a:r>
            <a:r>
              <a:rPr lang="lv-LV" sz="1844" dirty="0">
                <a:solidFill>
                  <a:srgbClr val="68478D"/>
                </a:solidFill>
                <a:latin typeface="Open Sans Bold Italics"/>
                <a:ea typeface="Open Sans Bold Italics"/>
                <a:cs typeface="Open Sans Bold Italics"/>
                <a:sym typeface="Open Sans Bold Italics"/>
              </a:rPr>
              <a:t>angļu/vācu/franču</a:t>
            </a:r>
            <a:r>
              <a:rPr lang="en-US" sz="1844" dirty="0">
                <a:solidFill>
                  <a:srgbClr val="68478D"/>
                </a:solidFill>
                <a:latin typeface="Open Sans Bold Italics"/>
                <a:ea typeface="Open Sans Bold Italics"/>
                <a:cs typeface="Open Sans Bold Italics"/>
                <a:sym typeface="Open Sans Bold Italics"/>
              </a:rPr>
              <a:t>)</a:t>
            </a:r>
          </a:p>
        </p:txBody>
      </p:sp>
      <p:sp>
        <p:nvSpPr>
          <p:cNvPr id="12" name="TextBox 12"/>
          <p:cNvSpPr txBox="1"/>
          <p:nvPr/>
        </p:nvSpPr>
        <p:spPr>
          <a:xfrm>
            <a:off x="7514631" y="7698258"/>
            <a:ext cx="4312320" cy="609141"/>
          </a:xfrm>
          <a:prstGeom prst="rect">
            <a:avLst/>
          </a:prstGeom>
        </p:spPr>
        <p:txBody>
          <a:bodyPr lIns="0" tIns="0" rIns="0" bIns="0" rtlCol="0" anchor="t">
            <a:spAutoFit/>
          </a:bodyPr>
          <a:lstStyle/>
          <a:p>
            <a:pPr algn="ctr">
              <a:lnSpc>
                <a:spcPts val="4744"/>
              </a:lnSpc>
            </a:pPr>
            <a:r>
              <a:rPr lang="lv-LV" sz="4744" dirty="0">
                <a:solidFill>
                  <a:srgbClr val="68478D"/>
                </a:solidFill>
                <a:latin typeface="Open Sans Bold"/>
                <a:ea typeface="Open Sans Bold"/>
                <a:cs typeface="Open Sans Bold"/>
                <a:sym typeface="Open Sans Bold"/>
              </a:rPr>
              <a:t>Matemātika</a:t>
            </a:r>
            <a:endParaRPr lang="en-US" sz="4744" dirty="0">
              <a:solidFill>
                <a:srgbClr val="68478D"/>
              </a:solidFill>
              <a:latin typeface="Open Sans Bold"/>
              <a:ea typeface="Open Sans Bold"/>
              <a:cs typeface="Open Sans Bold"/>
              <a:sym typeface="Open Sans Bold"/>
            </a:endParaRPr>
          </a:p>
        </p:txBody>
      </p:sp>
      <p:sp>
        <p:nvSpPr>
          <p:cNvPr id="13" name="Freeform 13"/>
          <p:cNvSpPr/>
          <p:nvPr/>
        </p:nvSpPr>
        <p:spPr>
          <a:xfrm rot="5463705">
            <a:off x="8903975" y="6877179"/>
            <a:ext cx="1213632" cy="553720"/>
          </a:xfrm>
          <a:custGeom>
            <a:avLst/>
            <a:gdLst/>
            <a:ahLst/>
            <a:cxnLst/>
            <a:rect l="l" t="t" r="r" b="b"/>
            <a:pathLst>
              <a:path w="1213632" h="553720">
                <a:moveTo>
                  <a:pt x="0" y="0"/>
                </a:moveTo>
                <a:lnTo>
                  <a:pt x="1213632" y="0"/>
                </a:lnTo>
                <a:lnTo>
                  <a:pt x="1213632" y="553720"/>
                </a:lnTo>
                <a:lnTo>
                  <a:pt x="0" y="5537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14" name="Freeform 14"/>
          <p:cNvSpPr/>
          <p:nvPr/>
        </p:nvSpPr>
        <p:spPr>
          <a:xfrm rot="4226634">
            <a:off x="14235374" y="6778603"/>
            <a:ext cx="1213632" cy="553720"/>
          </a:xfrm>
          <a:custGeom>
            <a:avLst/>
            <a:gdLst/>
            <a:ahLst/>
            <a:cxnLst/>
            <a:rect l="l" t="t" r="r" b="b"/>
            <a:pathLst>
              <a:path w="1213632" h="553720">
                <a:moveTo>
                  <a:pt x="0" y="0"/>
                </a:moveTo>
                <a:lnTo>
                  <a:pt x="1213632" y="0"/>
                </a:lnTo>
                <a:lnTo>
                  <a:pt x="1213632" y="553720"/>
                </a:lnTo>
                <a:lnTo>
                  <a:pt x="0" y="5537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16" name="TextBox 16"/>
          <p:cNvSpPr txBox="1"/>
          <p:nvPr/>
        </p:nvSpPr>
        <p:spPr>
          <a:xfrm>
            <a:off x="789682" y="1120952"/>
            <a:ext cx="8322713" cy="3180358"/>
          </a:xfrm>
          <a:prstGeom prst="rect">
            <a:avLst/>
          </a:prstGeom>
        </p:spPr>
        <p:txBody>
          <a:bodyPr wrap="square" lIns="0" tIns="0" rIns="0" bIns="0" rtlCol="0" anchor="t">
            <a:spAutoFit/>
          </a:bodyPr>
          <a:lstStyle/>
          <a:p>
            <a:pPr algn="ctr">
              <a:lnSpc>
                <a:spcPts val="3802"/>
              </a:lnSpc>
            </a:pPr>
            <a:endParaRPr lang="en-US" sz="3200" dirty="0">
              <a:solidFill>
                <a:srgbClr val="FFFFFF"/>
              </a:solidFill>
              <a:latin typeface="Open Sans Bold" panose="020B0604020202020204" charset="0"/>
              <a:ea typeface="Open Sans Bold" panose="020B0604020202020204" charset="0"/>
              <a:cs typeface="Open Sans Bold" panose="020B0604020202020204" charset="0"/>
              <a:sym typeface="Open Sans"/>
            </a:endParaRPr>
          </a:p>
          <a:p>
            <a:pPr algn="ctr">
              <a:lnSpc>
                <a:spcPts val="3478"/>
              </a:lnSpc>
              <a:spcBef>
                <a:spcPct val="0"/>
              </a:spcBef>
            </a:pPr>
            <a:r>
              <a:rPr lang="lv-LV" sz="3200" dirty="0">
                <a:solidFill>
                  <a:srgbClr val="FFFFFF"/>
                </a:solidFill>
                <a:latin typeface="Open Sans Bold"/>
                <a:ea typeface="Open Sans Bold"/>
                <a:cs typeface="Open Sans Bold"/>
                <a:sym typeface="Open Sans Bold"/>
              </a:rPr>
              <a:t>Centralizētajos eksāmenos par pamatizglītības programmas apguvi</a:t>
            </a:r>
          </a:p>
          <a:p>
            <a:pPr algn="ctr">
              <a:lnSpc>
                <a:spcPts val="3478"/>
              </a:lnSpc>
              <a:spcBef>
                <a:spcPct val="0"/>
              </a:spcBef>
            </a:pPr>
            <a:r>
              <a:rPr lang="lv-LV" sz="3200" dirty="0">
                <a:solidFill>
                  <a:srgbClr val="FFFFFF"/>
                </a:solidFill>
                <a:latin typeface="Open Sans Bold"/>
                <a:ea typeface="Open Sans Bold"/>
                <a:cs typeface="Open Sans Bold"/>
                <a:sym typeface="Open Sans Bold"/>
              </a:rPr>
              <a:t>piedalījās </a:t>
            </a:r>
            <a:r>
              <a:rPr lang="lv-LV" sz="3200" dirty="0">
                <a:solidFill>
                  <a:schemeClr val="tx2"/>
                </a:solidFill>
                <a:latin typeface="Open Sans Bold"/>
                <a:ea typeface="Open Sans Bold"/>
                <a:cs typeface="Open Sans Bold"/>
                <a:sym typeface="Open Sans Bold"/>
              </a:rPr>
              <a:t>18 944</a:t>
            </a:r>
            <a:r>
              <a:rPr lang="lv-LV" sz="3200" dirty="0">
                <a:solidFill>
                  <a:srgbClr val="FFFFFF"/>
                </a:solidFill>
                <a:latin typeface="Open Sans Bold"/>
                <a:ea typeface="Open Sans Bold"/>
                <a:cs typeface="Open Sans Bold"/>
                <a:sym typeface="Open Sans Bold"/>
              </a:rPr>
              <a:t> skolēni</a:t>
            </a:r>
            <a:endParaRPr lang="lv-LV" sz="3200" dirty="0">
              <a:solidFill>
                <a:srgbClr val="FFFFFF"/>
              </a:solidFill>
              <a:latin typeface="Open Sans Bold"/>
              <a:ea typeface="Open Sans Bold"/>
              <a:cs typeface="Open Sans Bold"/>
            </a:endParaRPr>
          </a:p>
          <a:p>
            <a:pPr algn="ctr">
              <a:lnSpc>
                <a:spcPts val="3478"/>
              </a:lnSpc>
              <a:spcBef>
                <a:spcPct val="0"/>
              </a:spcBef>
            </a:pPr>
            <a:r>
              <a:rPr lang="lv-LV" sz="3200" dirty="0">
                <a:solidFill>
                  <a:srgbClr val="FFFFFF"/>
                </a:solidFill>
                <a:latin typeface="Open Sans Bold"/>
                <a:ea typeface="Open Sans Bold"/>
                <a:cs typeface="Open Sans Bold"/>
                <a:sym typeface="Open Sans Bold"/>
              </a:rPr>
              <a:t>novērtēti </a:t>
            </a:r>
            <a:r>
              <a:rPr lang="lv-LV" sz="3200" dirty="0">
                <a:solidFill>
                  <a:schemeClr val="tx2"/>
                </a:solidFill>
                <a:latin typeface="Open Sans Bold"/>
                <a:ea typeface="Open Sans Bold"/>
                <a:cs typeface="Open Sans Bold"/>
                <a:sym typeface="Open Sans Bold"/>
              </a:rPr>
              <a:t>55 718</a:t>
            </a:r>
            <a:r>
              <a:rPr lang="lv-LV" sz="3200" dirty="0">
                <a:solidFill>
                  <a:srgbClr val="FFFFFF"/>
                </a:solidFill>
                <a:latin typeface="Open Sans Bold"/>
                <a:ea typeface="Open Sans Bold"/>
                <a:cs typeface="Open Sans Bold"/>
                <a:sym typeface="Open Sans Bold"/>
              </a:rPr>
              <a:t> darbi</a:t>
            </a:r>
            <a:endParaRPr lang="lv-LV" sz="3200" dirty="0">
              <a:solidFill>
                <a:srgbClr val="FFFFFF"/>
              </a:solidFill>
              <a:latin typeface="Open Sans Bold"/>
              <a:ea typeface="Open Sans Bold"/>
              <a:cs typeface="Open Sans Bold"/>
            </a:endParaRPr>
          </a:p>
          <a:p>
            <a:pPr algn="ctr">
              <a:lnSpc>
                <a:spcPts val="3478"/>
              </a:lnSpc>
              <a:spcBef>
                <a:spcPct val="0"/>
              </a:spcBef>
            </a:pPr>
            <a:r>
              <a:rPr lang="lv-LV" sz="3200" dirty="0">
                <a:solidFill>
                  <a:srgbClr val="FFFFFF"/>
                </a:solidFill>
                <a:latin typeface="Open Sans Bold"/>
                <a:ea typeface="Open Sans Bold"/>
                <a:cs typeface="Open Sans Bold"/>
                <a:sym typeface="Open Sans Bold"/>
              </a:rPr>
              <a:t>izsniegti  </a:t>
            </a:r>
            <a:r>
              <a:rPr lang="lv-LV" sz="3200" b="1" dirty="0">
                <a:latin typeface="Open Sans Bold"/>
                <a:ea typeface="Open Sans Bold"/>
                <a:cs typeface="Open Sans Bold"/>
              </a:rPr>
              <a:t> </a:t>
            </a:r>
            <a:r>
              <a:rPr lang="lv-LV" sz="3200" b="1" dirty="0">
                <a:solidFill>
                  <a:schemeClr val="tx2"/>
                </a:solidFill>
                <a:latin typeface="Open Sans Bold"/>
                <a:ea typeface="Open Sans Bold"/>
                <a:cs typeface="Open Sans Bold"/>
                <a:sym typeface="Open Sans Bold"/>
              </a:rPr>
              <a:t>54 881 </a:t>
            </a:r>
            <a:r>
              <a:rPr lang="lv-LV" sz="3200" dirty="0">
                <a:solidFill>
                  <a:srgbClr val="FFFFFF"/>
                </a:solidFill>
                <a:latin typeface="Open Sans Bold"/>
                <a:ea typeface="Open Sans Bold"/>
                <a:cs typeface="Open Sans Bold"/>
                <a:sym typeface="Open Sans Bold"/>
              </a:rPr>
              <a:t>sertifikāti</a:t>
            </a:r>
            <a:endParaRPr lang="lv-LV" sz="3200" dirty="0">
              <a:solidFill>
                <a:srgbClr val="FFFFFF"/>
              </a:solidFill>
              <a:latin typeface="Open Sans Bold"/>
              <a:ea typeface="Open Sans Bold"/>
              <a:cs typeface="Open Sans Bold"/>
            </a:endParaRPr>
          </a:p>
          <a:p>
            <a:pPr algn="ctr">
              <a:lnSpc>
                <a:spcPts val="3478"/>
              </a:lnSpc>
              <a:spcBef>
                <a:spcPct val="0"/>
              </a:spcBef>
            </a:pPr>
            <a:endParaRPr lang="lv-LV" sz="3200" dirty="0">
              <a:solidFill>
                <a:srgbClr val="FFFFFF"/>
              </a:solidFill>
              <a:latin typeface="Open Sans Bold"/>
              <a:ea typeface="Open Sans Bold"/>
              <a:cs typeface="Open Sans Bold"/>
            </a:endParaRPr>
          </a:p>
        </p:txBody>
      </p:sp>
      <p:sp>
        <p:nvSpPr>
          <p:cNvPr id="17" name="TextBox 17"/>
          <p:cNvSpPr txBox="1"/>
          <p:nvPr/>
        </p:nvSpPr>
        <p:spPr>
          <a:xfrm>
            <a:off x="1540038" y="3752583"/>
            <a:ext cx="6781900" cy="734175"/>
          </a:xfrm>
          <a:prstGeom prst="rect">
            <a:avLst/>
          </a:prstGeom>
        </p:spPr>
        <p:txBody>
          <a:bodyPr lIns="0" tIns="0" rIns="0" bIns="0" rtlCol="0" anchor="t">
            <a:spAutoFit/>
          </a:bodyPr>
          <a:lstStyle/>
          <a:p>
            <a:pPr algn="ctr">
              <a:lnSpc>
                <a:spcPts val="3020"/>
              </a:lnSpc>
            </a:pPr>
            <a:endParaRPr/>
          </a:p>
          <a:p>
            <a:pPr algn="ctr">
              <a:lnSpc>
                <a:spcPts val="3020"/>
              </a:lnSpc>
            </a:pPr>
            <a:endParaRPr/>
          </a:p>
        </p:txBody>
      </p:sp>
      <p:sp>
        <p:nvSpPr>
          <p:cNvPr id="18" name="TextBox 18"/>
          <p:cNvSpPr txBox="1"/>
          <p:nvPr/>
        </p:nvSpPr>
        <p:spPr>
          <a:xfrm>
            <a:off x="10376913" y="141154"/>
            <a:ext cx="7696483" cy="6322244"/>
          </a:xfrm>
          <a:prstGeom prst="rect">
            <a:avLst/>
          </a:prstGeom>
        </p:spPr>
        <p:txBody>
          <a:bodyPr wrap="square" lIns="0" tIns="0" rIns="0" bIns="0" rtlCol="0" anchor="t">
            <a:spAutoFit/>
          </a:bodyPr>
          <a:lstStyle/>
          <a:p>
            <a:pPr algn="ctr">
              <a:lnSpc>
                <a:spcPts val="3915"/>
              </a:lnSpc>
            </a:pPr>
            <a:r>
              <a:rPr lang="lv-LV" sz="3200" dirty="0">
                <a:solidFill>
                  <a:srgbClr val="FFFFFF"/>
                </a:solidFill>
                <a:latin typeface="Open Sans Bold"/>
                <a:ea typeface="Open Sans Bold"/>
                <a:cs typeface="Open Sans Bold"/>
                <a:sym typeface="Open Sans Bold"/>
              </a:rPr>
              <a:t>Mācību sasniegumi centralizētajos eksāmenos izteikti procentos</a:t>
            </a:r>
          </a:p>
          <a:p>
            <a:pPr algn="ctr">
              <a:lnSpc>
                <a:spcPts val="2300"/>
              </a:lnSpc>
            </a:pPr>
            <a:endParaRPr lang="lv-LV" sz="3625" dirty="0">
              <a:solidFill>
                <a:srgbClr val="FFFFFF"/>
              </a:solidFill>
              <a:latin typeface="Open Sans Bold"/>
              <a:ea typeface="Open Sans Bold"/>
              <a:cs typeface="Open Sans Bold"/>
              <a:sym typeface="Open Sans Bold"/>
            </a:endParaRPr>
          </a:p>
          <a:p>
            <a:pPr algn="ctr">
              <a:lnSpc>
                <a:spcPts val="2300"/>
              </a:lnSpc>
            </a:pPr>
            <a:r>
              <a:rPr lang="lv-LV" sz="3625" dirty="0">
                <a:solidFill>
                  <a:srgbClr val="FFFFFF"/>
                </a:solidFill>
                <a:latin typeface="Open Sans Bold"/>
                <a:ea typeface="Open Sans Bold"/>
                <a:cs typeface="Open Sans Bold"/>
                <a:sym typeface="Open Sans Bold"/>
              </a:rPr>
              <a:t>CE slieksnis - 10% </a:t>
            </a:r>
          </a:p>
          <a:p>
            <a:pPr algn="ctr">
              <a:lnSpc>
                <a:spcPts val="3915"/>
              </a:lnSpc>
            </a:pPr>
            <a:endParaRPr lang="lv-LV" sz="3625" dirty="0">
              <a:solidFill>
                <a:srgbClr val="FFFFFF"/>
              </a:solidFill>
              <a:latin typeface="Open Sans Bold"/>
              <a:ea typeface="Open Sans Bold"/>
              <a:cs typeface="Open Sans Bold"/>
              <a:sym typeface="Open Sans Bold"/>
            </a:endParaRPr>
          </a:p>
          <a:p>
            <a:pPr algn="ctr">
              <a:lnSpc>
                <a:spcPts val="3026"/>
              </a:lnSpc>
            </a:pPr>
            <a:r>
              <a:rPr lang="lv-LV" sz="3000" dirty="0">
                <a:solidFill>
                  <a:srgbClr val="FFFFFF"/>
                </a:solidFill>
                <a:latin typeface="Open Sans Italics"/>
                <a:ea typeface="Open Sans Italics"/>
                <a:cs typeface="Open Sans Italics"/>
                <a:sym typeface="Open Sans Italics"/>
              </a:rPr>
              <a:t>Skolēniem eksāmenu rezultāti un sertifikāti pieejami portālos </a:t>
            </a:r>
            <a:r>
              <a:rPr lang="lv-LV" sz="3000" u="sng" dirty="0">
                <a:solidFill>
                  <a:srgbClr val="FFFF00"/>
                </a:solidFill>
                <a:latin typeface="Open Sans Italics"/>
                <a:ea typeface="Open Sans Italics"/>
                <a:cs typeface="Open Sans Italics"/>
                <a:sym typeface="Open Sans Italics"/>
                <a:hlinkClick r:id="rId5">
                  <a:extLst>
                    <a:ext uri="{A12FA001-AC4F-418D-AE19-62706E023703}">
                      <ahyp:hlinkClr xmlns:ahyp="http://schemas.microsoft.com/office/drawing/2018/hyperlinkcolor" val="tx"/>
                    </a:ext>
                  </a:extLst>
                </a:hlinkClick>
              </a:rPr>
              <a:t>https://eksameni.gov.lv/</a:t>
            </a:r>
            <a:r>
              <a:rPr lang="lv-LV" sz="3000" dirty="0">
                <a:solidFill>
                  <a:schemeClr val="bg1"/>
                </a:solidFill>
                <a:latin typeface="Open Sans Italics"/>
                <a:ea typeface="Open Sans Italics"/>
                <a:cs typeface="Open Sans Italics"/>
                <a:sym typeface="Open Sans Italics"/>
              </a:rPr>
              <a:t> </a:t>
            </a:r>
            <a:r>
              <a:rPr lang="lv-LV" sz="3000" dirty="0">
                <a:solidFill>
                  <a:srgbClr val="FFFF00"/>
                </a:solidFill>
                <a:latin typeface="Open Sans Italics"/>
                <a:ea typeface="Open Sans Italics"/>
                <a:cs typeface="Open Sans Italics"/>
                <a:sym typeface="Open Sans Italics"/>
              </a:rPr>
              <a:t> </a:t>
            </a:r>
            <a:r>
              <a:rPr lang="lv-LV" sz="3000" dirty="0">
                <a:solidFill>
                  <a:schemeClr val="bg1"/>
                </a:solidFill>
                <a:latin typeface="Open Sans Italics"/>
                <a:ea typeface="Open Sans Italics"/>
                <a:cs typeface="Open Sans Italics"/>
                <a:sym typeface="Open Sans Italics"/>
              </a:rPr>
              <a:t>un</a:t>
            </a:r>
            <a:r>
              <a:rPr lang="lv-LV" sz="3000" dirty="0">
                <a:solidFill>
                  <a:srgbClr val="FFFF00"/>
                </a:solidFill>
                <a:latin typeface="Open Sans Italics"/>
                <a:ea typeface="Open Sans Italics"/>
                <a:cs typeface="Open Sans Italics"/>
                <a:sym typeface="Open Sans Italics"/>
              </a:rPr>
              <a:t> </a:t>
            </a:r>
            <a:r>
              <a:rPr lang="lv-LV" sz="3000" dirty="0">
                <a:solidFill>
                  <a:srgbClr val="FFFF00"/>
                </a:solidFill>
                <a:latin typeface="Open Sans Italics"/>
                <a:ea typeface="Open Sans Italics"/>
                <a:cs typeface="Open Sans Italics"/>
                <a:sym typeface="Open Sans Italics"/>
                <a:hlinkClick r:id="rId6">
                  <a:extLst>
                    <a:ext uri="{A12FA001-AC4F-418D-AE19-62706E023703}">
                      <ahyp:hlinkClr xmlns:ahyp="http://schemas.microsoft.com/office/drawing/2018/hyperlinkcolor" val="tx"/>
                    </a:ext>
                  </a:extLst>
                </a:hlinkClick>
              </a:rPr>
              <a:t>www.latvija.lv</a:t>
            </a:r>
            <a:endParaRPr lang="lv-LV" sz="3000" dirty="0">
              <a:solidFill>
                <a:srgbClr val="FFFF00"/>
              </a:solidFill>
              <a:latin typeface="Open Sans Italics"/>
              <a:ea typeface="Open Sans Italics"/>
              <a:cs typeface="Open Sans Italics"/>
              <a:sym typeface="Open Sans Italics"/>
            </a:endParaRPr>
          </a:p>
          <a:p>
            <a:pPr algn="ctr">
              <a:lnSpc>
                <a:spcPts val="3026"/>
              </a:lnSpc>
            </a:pPr>
            <a:endParaRPr lang="lv-LV" sz="2000" dirty="0">
              <a:solidFill>
                <a:srgbClr val="FFFFFF"/>
              </a:solidFill>
              <a:latin typeface="Open Sans Italics"/>
              <a:ea typeface="Open Sans Italics"/>
              <a:cs typeface="Open Sans Italics"/>
              <a:sym typeface="Open Sans Italics"/>
            </a:endParaRPr>
          </a:p>
          <a:p>
            <a:pPr algn="ctr">
              <a:lnSpc>
                <a:spcPts val="3026"/>
              </a:lnSpc>
            </a:pPr>
            <a:r>
              <a:rPr lang="lv-LV" sz="3000" dirty="0">
                <a:solidFill>
                  <a:srgbClr val="FFFFFF"/>
                </a:solidFill>
                <a:latin typeface="Open Sans Italics"/>
                <a:ea typeface="Open Sans Italics"/>
                <a:cs typeface="Open Sans Italics"/>
                <a:sym typeface="Open Sans Italics"/>
              </a:rPr>
              <a:t>Kopējie statistikas dati pieejami VISC tīmekļvietnē</a:t>
            </a:r>
          </a:p>
          <a:p>
            <a:pPr algn="ctr">
              <a:lnSpc>
                <a:spcPts val="3026"/>
              </a:lnSpc>
            </a:pPr>
            <a:r>
              <a:rPr lang="en-US" sz="3000" dirty="0">
                <a:solidFill>
                  <a:srgbClr val="FFFF00"/>
                </a:solidFill>
                <a:latin typeface="Open Sans Italics"/>
                <a:ea typeface="Open Sans Italics"/>
                <a:cs typeface="Open Sans Italics"/>
                <a:sym typeface="Open Sans Italics"/>
                <a:hlinkClick r:id="rId7">
                  <a:extLst>
                    <a:ext uri="{A12FA001-AC4F-418D-AE19-62706E023703}">
                      <ahyp:hlinkClr xmlns:ahyp="http://schemas.microsoft.com/office/drawing/2018/hyperlinkcolor" val="tx"/>
                    </a:ext>
                  </a:extLst>
                </a:hlinkClick>
              </a:rPr>
              <a:t>https://www.visc.gov.lv/lv/valsts-parbaudes-darbi-20232024-mg-statistika</a:t>
            </a:r>
            <a:endParaRPr lang="lv-LV" sz="3000" dirty="0">
              <a:solidFill>
                <a:srgbClr val="FFFF00"/>
              </a:solidFill>
              <a:latin typeface="Open Sans Italics"/>
              <a:ea typeface="Open Sans Italics"/>
              <a:cs typeface="Open Sans Italics"/>
              <a:sym typeface="Open Sans Italics"/>
            </a:endParaRPr>
          </a:p>
          <a:p>
            <a:pPr algn="ctr">
              <a:lnSpc>
                <a:spcPts val="3026"/>
              </a:lnSpc>
            </a:pPr>
            <a:endParaRPr lang="en-US" sz="2802" dirty="0">
              <a:solidFill>
                <a:srgbClr val="FFFFFF"/>
              </a:solidFill>
              <a:latin typeface="Open Sans Italics"/>
              <a:ea typeface="Open Sans Italics"/>
              <a:cs typeface="Open Sans Italics"/>
              <a:sym typeface="Open Sans Italics"/>
            </a:endParaRPr>
          </a:p>
          <a:p>
            <a:pPr algn="ctr">
              <a:lnSpc>
                <a:spcPts val="3026"/>
              </a:lnSpc>
            </a:pPr>
            <a:endParaRPr lang="en-US" sz="2802" dirty="0">
              <a:solidFill>
                <a:srgbClr val="FFFFFF"/>
              </a:solidFill>
              <a:latin typeface="Open Sans Italics"/>
              <a:ea typeface="Open Sans Italics"/>
              <a:cs typeface="Open Sans Italics"/>
              <a:sym typeface="Open Sans Italics"/>
            </a:endParaRPr>
          </a:p>
          <a:p>
            <a:pPr algn="ctr">
              <a:lnSpc>
                <a:spcPts val="3026"/>
              </a:lnSpc>
            </a:pPr>
            <a:endParaRPr lang="en-US" sz="2802" dirty="0">
              <a:solidFill>
                <a:srgbClr val="FFFFFF"/>
              </a:solidFill>
              <a:latin typeface="Open Sans Italics"/>
              <a:ea typeface="Open Sans Italics"/>
              <a:cs typeface="Open Sans Italics"/>
              <a:sym typeface="Open Sans Italics"/>
            </a:endParaRPr>
          </a:p>
        </p:txBody>
      </p:sp>
      <p:sp>
        <p:nvSpPr>
          <p:cNvPr id="19" name="TextBox 19"/>
          <p:cNvSpPr txBox="1"/>
          <p:nvPr/>
        </p:nvSpPr>
        <p:spPr>
          <a:xfrm>
            <a:off x="789682" y="5509655"/>
            <a:ext cx="17109593" cy="1062983"/>
          </a:xfrm>
          <a:prstGeom prst="rect">
            <a:avLst/>
          </a:prstGeom>
        </p:spPr>
        <p:txBody>
          <a:bodyPr wrap="square" lIns="0" tIns="0" rIns="0" bIns="0" rtlCol="0" anchor="t">
            <a:spAutoFit/>
          </a:bodyPr>
          <a:lstStyle/>
          <a:p>
            <a:pPr indent="457200" algn="just">
              <a:lnSpc>
                <a:spcPct val="115000"/>
              </a:lnSpc>
            </a:pPr>
            <a:r>
              <a:rPr lang="lv-LV" sz="3101" dirty="0">
                <a:solidFill>
                  <a:srgbClr val="68478D"/>
                </a:solidFill>
                <a:latin typeface="Open Sans Bold"/>
                <a:ea typeface="Open Sans Bold"/>
                <a:cs typeface="Open Sans Bold"/>
                <a:sym typeface="Open Sans Bold"/>
              </a:rPr>
              <a:t>2023./2024. mācību gads </a:t>
            </a:r>
            <a:r>
              <a:rPr lang="lv-LV" sz="3101" dirty="0">
                <a:solidFill>
                  <a:srgbClr val="68478D"/>
                </a:solidFill>
                <a:latin typeface="Open Sans Bold"/>
                <a:ea typeface="Open Sans Bold"/>
                <a:cs typeface="Open Sans Bold"/>
              </a:rPr>
              <a:t>– </a:t>
            </a:r>
            <a:r>
              <a:rPr lang="lv-LV" sz="3101" dirty="0">
                <a:solidFill>
                  <a:srgbClr val="68478D"/>
                </a:solidFill>
                <a:latin typeface="Open Sans Bold"/>
                <a:ea typeface="Open Sans Bold"/>
                <a:cs typeface="Open Sans Bold"/>
                <a:sym typeface="Open Sans Bold"/>
              </a:rPr>
              <a:t>otrais mācību gads, kad skolēniem bija iespēja kārtot eksāmenus atbilstoši jaunajam kompetenču standartam.</a:t>
            </a:r>
          </a:p>
        </p:txBody>
      </p:sp>
      <p:sp>
        <p:nvSpPr>
          <p:cNvPr id="20" name="TextBox 20"/>
          <p:cNvSpPr txBox="1"/>
          <p:nvPr/>
        </p:nvSpPr>
        <p:spPr>
          <a:xfrm>
            <a:off x="1983623" y="7400099"/>
            <a:ext cx="4312320" cy="1205458"/>
          </a:xfrm>
          <a:prstGeom prst="rect">
            <a:avLst/>
          </a:prstGeom>
        </p:spPr>
        <p:txBody>
          <a:bodyPr lIns="0" tIns="0" rIns="0" bIns="0" rtlCol="0" anchor="t">
            <a:spAutoFit/>
          </a:bodyPr>
          <a:lstStyle/>
          <a:p>
            <a:pPr algn="ctr">
              <a:lnSpc>
                <a:spcPts val="4744"/>
              </a:lnSpc>
            </a:pPr>
            <a:r>
              <a:rPr lang="lv-LV" sz="4700" dirty="0">
                <a:solidFill>
                  <a:srgbClr val="68478D"/>
                </a:solidFill>
                <a:latin typeface="Open Sans Bold"/>
                <a:ea typeface="Open Sans Bold"/>
                <a:cs typeface="Open Sans Bold"/>
                <a:sym typeface="Open Sans Bold"/>
              </a:rPr>
              <a:t>Latviešu valoda</a:t>
            </a:r>
          </a:p>
        </p:txBody>
      </p:sp>
    </p:spTree>
    <p:extLst>
      <p:ext uri="{BB962C8B-B14F-4D97-AF65-F5344CB8AC3E}">
        <p14:creationId xmlns:p14="http://schemas.microsoft.com/office/powerpoint/2010/main" val="3222416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lv-LV"/>
          </a:p>
        </p:txBody>
      </p:sp>
      <p:sp>
        <p:nvSpPr>
          <p:cNvPr id="6" name="AutoShape 6"/>
          <p:cNvSpPr/>
          <p:nvPr/>
        </p:nvSpPr>
        <p:spPr>
          <a:xfrm rot="-5400000" flipV="1">
            <a:off x="-4785713" y="5158388"/>
            <a:ext cx="9876225" cy="0"/>
          </a:xfrm>
          <a:prstGeom prst="line">
            <a:avLst/>
          </a:prstGeom>
          <a:ln w="381000" cap="rnd">
            <a:solidFill>
              <a:srgbClr val="68478D"/>
            </a:solidFill>
            <a:prstDash val="solid"/>
            <a:headEnd type="none" w="sm" len="sm"/>
            <a:tailEnd type="none" w="sm" len="sm"/>
          </a:ln>
        </p:spPr>
        <p:txBody>
          <a:bodyPr/>
          <a:lstStyle/>
          <a:p>
            <a:endParaRPr lang="lv-LV"/>
          </a:p>
        </p:txBody>
      </p:sp>
      <p:sp>
        <p:nvSpPr>
          <p:cNvPr id="39" name="TextBox 38">
            <a:extLst>
              <a:ext uri="{FF2B5EF4-FFF2-40B4-BE49-F238E27FC236}">
                <a16:creationId xmlns:a16="http://schemas.microsoft.com/office/drawing/2014/main" id="{A69C32CF-A39E-9DA4-8E79-970BB0561B21}"/>
              </a:ext>
            </a:extLst>
          </p:cNvPr>
          <p:cNvSpPr txBox="1"/>
          <p:nvPr/>
        </p:nvSpPr>
        <p:spPr>
          <a:xfrm>
            <a:off x="5419286" y="3834347"/>
            <a:ext cx="2487267" cy="335541"/>
          </a:xfrm>
          <a:prstGeom prst="rect">
            <a:avLst/>
          </a:prstGeom>
        </p:spPr>
        <p:txBody>
          <a:bodyPr lIns="0" tIns="0" rIns="0" bIns="0" rtlCol="0" anchor="t">
            <a:spAutoFit/>
          </a:bodyPr>
          <a:lstStyle/>
          <a:p>
            <a:pPr algn="ctr">
              <a:lnSpc>
                <a:spcPts val="2800"/>
              </a:lnSpc>
            </a:pPr>
            <a:r>
              <a:rPr lang="lv-LV" sz="2000">
                <a:solidFill>
                  <a:schemeClr val="bg1"/>
                </a:solidFill>
                <a:latin typeface="Open Sans"/>
                <a:ea typeface="Open Sans"/>
                <a:cs typeface="Open Sans"/>
                <a:sym typeface="Open Sans"/>
              </a:rPr>
              <a:t>Kārtotāju</a:t>
            </a:r>
            <a:r>
              <a:rPr lang="en-US" sz="2000">
                <a:solidFill>
                  <a:schemeClr val="bg1"/>
                </a:solidFill>
                <a:latin typeface="Open Sans"/>
                <a:ea typeface="Open Sans"/>
                <a:cs typeface="Open Sans"/>
                <a:sym typeface="Open Sans"/>
              </a:rPr>
              <a:t> skits</a:t>
            </a:r>
          </a:p>
        </p:txBody>
      </p:sp>
      <p:sp>
        <p:nvSpPr>
          <p:cNvPr id="24" name="Title 1">
            <a:extLst>
              <a:ext uri="{FF2B5EF4-FFF2-40B4-BE49-F238E27FC236}">
                <a16:creationId xmlns:a16="http://schemas.microsoft.com/office/drawing/2014/main" id="{78555E5A-DFBF-4CDE-F06A-CFAB6BA6D2F0}"/>
              </a:ext>
            </a:extLst>
          </p:cNvPr>
          <p:cNvSpPr txBox="1">
            <a:spLocks/>
          </p:cNvSpPr>
          <p:nvPr/>
        </p:nvSpPr>
        <p:spPr>
          <a:xfrm>
            <a:off x="3807619" y="434877"/>
            <a:ext cx="13335000" cy="85893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3600" b="1" dirty="0">
                <a:solidFill>
                  <a:srgbClr val="7030A0"/>
                </a:solidFill>
                <a:latin typeface="Verdana" panose="020B0604030504040204" pitchFamily="34" charset="0"/>
                <a:ea typeface="Verdana" panose="020B0604030504040204" pitchFamily="34" charset="0"/>
              </a:rPr>
              <a:t>Matemātika </a:t>
            </a:r>
            <a:r>
              <a:rPr lang="lv-LV" sz="2800" b="1" dirty="0">
                <a:solidFill>
                  <a:srgbClr val="7030A0"/>
                </a:solidFill>
                <a:latin typeface="Verdana" panose="020B0604030504040204" pitchFamily="34" charset="0"/>
                <a:ea typeface="Verdana" panose="020B0604030504040204" pitchFamily="34" charset="0"/>
              </a:rPr>
              <a:t>(skolu tipi)</a:t>
            </a:r>
          </a:p>
        </p:txBody>
      </p:sp>
      <p:pic>
        <p:nvPicPr>
          <p:cNvPr id="3" name="Picture 2"/>
          <p:cNvPicPr>
            <a:picLocks noChangeAspect="1"/>
          </p:cNvPicPr>
          <p:nvPr/>
        </p:nvPicPr>
        <p:blipFill>
          <a:blip r:embed="rId4"/>
          <a:stretch>
            <a:fillRect/>
          </a:stretch>
        </p:blipFill>
        <p:spPr>
          <a:xfrm>
            <a:off x="2784812" y="1339575"/>
            <a:ext cx="5899930" cy="4040772"/>
          </a:xfrm>
          <a:prstGeom prst="rect">
            <a:avLst/>
          </a:prstGeom>
        </p:spPr>
      </p:pic>
      <p:pic>
        <p:nvPicPr>
          <p:cNvPr id="4" name="Picture 3"/>
          <p:cNvPicPr>
            <a:picLocks noChangeAspect="1"/>
          </p:cNvPicPr>
          <p:nvPr/>
        </p:nvPicPr>
        <p:blipFill>
          <a:blip r:embed="rId5"/>
          <a:stretch>
            <a:fillRect/>
          </a:stretch>
        </p:blipFill>
        <p:spPr>
          <a:xfrm>
            <a:off x="10754646" y="1182731"/>
            <a:ext cx="5922708" cy="4056372"/>
          </a:xfrm>
          <a:prstGeom prst="rect">
            <a:avLst/>
          </a:prstGeom>
        </p:spPr>
      </p:pic>
      <p:pic>
        <p:nvPicPr>
          <p:cNvPr id="7" name="Picture 6"/>
          <p:cNvPicPr>
            <a:picLocks noChangeAspect="1"/>
          </p:cNvPicPr>
          <p:nvPr/>
        </p:nvPicPr>
        <p:blipFill>
          <a:blip r:embed="rId6"/>
          <a:stretch>
            <a:fillRect/>
          </a:stretch>
        </p:blipFill>
        <p:spPr>
          <a:xfrm>
            <a:off x="2784222" y="5753100"/>
            <a:ext cx="6054979" cy="4146963"/>
          </a:xfrm>
          <a:prstGeom prst="rect">
            <a:avLst/>
          </a:prstGeom>
        </p:spPr>
      </p:pic>
      <p:pic>
        <p:nvPicPr>
          <p:cNvPr id="8" name="Picture 7"/>
          <p:cNvPicPr>
            <a:picLocks noChangeAspect="1"/>
          </p:cNvPicPr>
          <p:nvPr/>
        </p:nvPicPr>
        <p:blipFill>
          <a:blip r:embed="rId7"/>
          <a:stretch>
            <a:fillRect/>
          </a:stretch>
        </p:blipFill>
        <p:spPr>
          <a:xfrm>
            <a:off x="10685505" y="5552808"/>
            <a:ext cx="6352638" cy="4350825"/>
          </a:xfrm>
          <a:prstGeom prst="rect">
            <a:avLst/>
          </a:prstGeom>
        </p:spPr>
      </p:pic>
      <p:cxnSp>
        <p:nvCxnSpPr>
          <p:cNvPr id="13" name="Straight Connector 12"/>
          <p:cNvCxnSpPr/>
          <p:nvPr/>
        </p:nvCxnSpPr>
        <p:spPr>
          <a:xfrm>
            <a:off x="13792200" y="1553853"/>
            <a:ext cx="0" cy="320864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020800" y="6057900"/>
            <a:ext cx="0" cy="3124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15000" y="6351445"/>
            <a:ext cx="0" cy="29502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943600" y="2019300"/>
            <a:ext cx="0" cy="2667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5640173-ABBB-56E5-CE54-898DCBE77468}"/>
              </a:ext>
            </a:extLst>
          </p:cNvPr>
          <p:cNvSpPr txBox="1"/>
          <p:nvPr/>
        </p:nvSpPr>
        <p:spPr>
          <a:xfrm>
            <a:off x="3807619" y="202168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Pamatskola</a:t>
            </a:r>
            <a:r>
              <a:rPr lang="en-US"/>
              <a:t>​</a:t>
            </a:r>
          </a:p>
        </p:txBody>
      </p:sp>
      <p:sp>
        <p:nvSpPr>
          <p:cNvPr id="9" name="TextBox 8">
            <a:extLst>
              <a:ext uri="{FF2B5EF4-FFF2-40B4-BE49-F238E27FC236}">
                <a16:creationId xmlns:a16="http://schemas.microsoft.com/office/drawing/2014/main" id="{06AA29BA-DED7-F051-A215-87285B9DEC07}"/>
              </a:ext>
            </a:extLst>
          </p:cNvPr>
          <p:cNvSpPr txBox="1"/>
          <p:nvPr/>
        </p:nvSpPr>
        <p:spPr>
          <a:xfrm>
            <a:off x="11826478" y="182522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t>Vidusskola</a:t>
            </a:r>
            <a:r>
              <a:rPr lang="en-US"/>
              <a:t>​</a:t>
            </a:r>
          </a:p>
        </p:txBody>
      </p:sp>
      <p:sp>
        <p:nvSpPr>
          <p:cNvPr id="10" name="TextBox 9">
            <a:extLst>
              <a:ext uri="{FF2B5EF4-FFF2-40B4-BE49-F238E27FC236}">
                <a16:creationId xmlns:a16="http://schemas.microsoft.com/office/drawing/2014/main" id="{4EB7ADC7-E738-845E-058F-F949894D6187}"/>
              </a:ext>
            </a:extLst>
          </p:cNvPr>
          <p:cNvSpPr txBox="1"/>
          <p:nvPr/>
        </p:nvSpPr>
        <p:spPr>
          <a:xfrm>
            <a:off x="14112478" y="63436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Tālmācības vidusskola</a:t>
            </a:r>
            <a:endParaRPr lang="en-US"/>
          </a:p>
        </p:txBody>
      </p:sp>
      <p:sp>
        <p:nvSpPr>
          <p:cNvPr id="11" name="TextBox 10">
            <a:extLst>
              <a:ext uri="{FF2B5EF4-FFF2-40B4-BE49-F238E27FC236}">
                <a16:creationId xmlns:a16="http://schemas.microsoft.com/office/drawing/2014/main" id="{46195DA4-FBF0-69E1-A153-ACE22C9D8CE6}"/>
              </a:ext>
            </a:extLst>
          </p:cNvPr>
          <p:cNvSpPr txBox="1"/>
          <p:nvPr/>
        </p:nvSpPr>
        <p:spPr>
          <a:xfrm>
            <a:off x="5950744" y="63436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cs typeface="Calibri"/>
              </a:rPr>
              <a:t>Valsts</a:t>
            </a:r>
            <a:r>
              <a:rPr lang="en-US" b="1">
                <a:cs typeface="Calibri"/>
              </a:rPr>
              <a:t> </a:t>
            </a:r>
            <a:r>
              <a:rPr lang="en-US" b="1" err="1">
                <a:cs typeface="Calibri"/>
              </a:rPr>
              <a:t>ģimnāzija</a:t>
            </a:r>
          </a:p>
        </p:txBody>
      </p:sp>
    </p:spTree>
    <p:extLst>
      <p:ext uri="{BB962C8B-B14F-4D97-AF65-F5344CB8AC3E}">
        <p14:creationId xmlns:p14="http://schemas.microsoft.com/office/powerpoint/2010/main" val="957024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of a normal distribution&#10;&#10;Description automatically generated">
            <a:extLst>
              <a:ext uri="{FF2B5EF4-FFF2-40B4-BE49-F238E27FC236}">
                <a16:creationId xmlns:a16="http://schemas.microsoft.com/office/drawing/2014/main" id="{5F989B5A-9EBF-CC27-2BF3-18DE87EBD087}"/>
              </a:ext>
            </a:extLst>
          </p:cNvPr>
          <p:cNvPicPr>
            <a:picLocks noChangeAspect="1"/>
          </p:cNvPicPr>
          <p:nvPr/>
        </p:nvPicPr>
        <p:blipFill>
          <a:blip r:embed="rId2"/>
          <a:stretch>
            <a:fillRect/>
          </a:stretch>
        </p:blipFill>
        <p:spPr>
          <a:xfrm>
            <a:off x="708422" y="2789634"/>
            <a:ext cx="8066483" cy="6422231"/>
          </a:xfrm>
          <a:prstGeom prst="rect">
            <a:avLst/>
          </a:prstGeom>
        </p:spPr>
      </p:pic>
      <p:pic>
        <p:nvPicPr>
          <p:cNvPr id="3" name="Picture 2">
            <a:extLst>
              <a:ext uri="{FF2B5EF4-FFF2-40B4-BE49-F238E27FC236}">
                <a16:creationId xmlns:a16="http://schemas.microsoft.com/office/drawing/2014/main" id="{765B2925-576D-10E0-30BD-E224D152419D}"/>
              </a:ext>
            </a:extLst>
          </p:cNvPr>
          <p:cNvPicPr>
            <a:picLocks noChangeAspect="1"/>
          </p:cNvPicPr>
          <p:nvPr/>
        </p:nvPicPr>
        <p:blipFill>
          <a:blip r:embed="rId3"/>
          <a:stretch>
            <a:fillRect/>
          </a:stretch>
        </p:blipFill>
        <p:spPr>
          <a:xfrm>
            <a:off x="9627394" y="2572940"/>
            <a:ext cx="8034338" cy="6444854"/>
          </a:xfrm>
          <a:prstGeom prst="rect">
            <a:avLst/>
          </a:prstGeom>
        </p:spPr>
      </p:pic>
      <p:sp>
        <p:nvSpPr>
          <p:cNvPr id="5" name="AutoShape 6">
            <a:extLst>
              <a:ext uri="{FF2B5EF4-FFF2-40B4-BE49-F238E27FC236}">
                <a16:creationId xmlns:a16="http://schemas.microsoft.com/office/drawing/2014/main" id="{76E73886-D5D7-14C8-E40B-37C95B5DAFCD}"/>
              </a:ext>
            </a:extLst>
          </p:cNvPr>
          <p:cNvSpPr/>
          <p:nvPr/>
        </p:nvSpPr>
        <p:spPr>
          <a:xfrm rot="16200000" flipV="1">
            <a:off x="-4785713" y="5158388"/>
            <a:ext cx="9876225" cy="0"/>
          </a:xfrm>
          <a:prstGeom prst="line">
            <a:avLst/>
          </a:prstGeom>
          <a:ln w="381000" cap="rnd">
            <a:solidFill>
              <a:srgbClr val="68478D"/>
            </a:solidFill>
            <a:prstDash val="solid"/>
            <a:headEnd type="none" w="sm" len="sm"/>
            <a:tailEnd type="none" w="sm" len="sm"/>
          </a:ln>
        </p:spPr>
        <p:txBody>
          <a:bodyPr/>
          <a:lstStyle/>
          <a:p>
            <a:endParaRPr lang="lv-LV"/>
          </a:p>
        </p:txBody>
      </p:sp>
      <p:sp>
        <p:nvSpPr>
          <p:cNvPr id="7" name="Freeform 2">
            <a:extLst>
              <a:ext uri="{FF2B5EF4-FFF2-40B4-BE49-F238E27FC236}">
                <a16:creationId xmlns:a16="http://schemas.microsoft.com/office/drawing/2014/main" id="{ACA9E6E0-21F3-43AB-9435-8C9C375F0472}"/>
              </a:ext>
            </a:extLst>
          </p:cNvPr>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4"/>
            <a:stretch>
              <a:fillRect/>
            </a:stretch>
          </a:blipFill>
        </p:spPr>
        <p:txBody>
          <a:bodyPr/>
          <a:lstStyle/>
          <a:p>
            <a:endParaRPr lang="lv-LV"/>
          </a:p>
        </p:txBody>
      </p:sp>
      <p:sp>
        <p:nvSpPr>
          <p:cNvPr id="8" name="TextBox 7">
            <a:extLst>
              <a:ext uri="{FF2B5EF4-FFF2-40B4-BE49-F238E27FC236}">
                <a16:creationId xmlns:a16="http://schemas.microsoft.com/office/drawing/2014/main" id="{8C0135E0-8A95-E165-DC10-3046D8D29334}"/>
              </a:ext>
            </a:extLst>
          </p:cNvPr>
          <p:cNvSpPr txBox="1"/>
          <p:nvPr/>
        </p:nvSpPr>
        <p:spPr>
          <a:xfrm>
            <a:off x="7416800" y="220275"/>
            <a:ext cx="1024493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lv-LV" sz="3600" b="1" dirty="0">
                <a:solidFill>
                  <a:srgbClr val="7030A0"/>
                </a:solidFill>
                <a:latin typeface="Verdana"/>
              </a:rPr>
              <a:t>Matemātika</a:t>
            </a:r>
            <a:r>
              <a:rPr lang="lv-LV" sz="3200" b="1" dirty="0">
                <a:solidFill>
                  <a:srgbClr val="7030A0"/>
                </a:solidFill>
                <a:latin typeface="Verdana"/>
              </a:rPr>
              <a:t> </a:t>
            </a:r>
            <a:r>
              <a:rPr lang="lv-LV" sz="2800" b="1" dirty="0">
                <a:solidFill>
                  <a:srgbClr val="7030A0"/>
                </a:solidFill>
                <a:latin typeface="Verdana"/>
              </a:rPr>
              <a:t>(vērtējums eksāmena daļās)</a:t>
            </a:r>
            <a:r>
              <a:rPr lang="en-US" sz="3200" dirty="0">
                <a:solidFill>
                  <a:srgbClr val="7030A0"/>
                </a:solidFill>
                <a:latin typeface="Verdana"/>
              </a:rPr>
              <a:t>​</a:t>
            </a:r>
          </a:p>
        </p:txBody>
      </p:sp>
      <p:sp>
        <p:nvSpPr>
          <p:cNvPr id="10" name="TextBox 9">
            <a:extLst>
              <a:ext uri="{FF2B5EF4-FFF2-40B4-BE49-F238E27FC236}">
                <a16:creationId xmlns:a16="http://schemas.microsoft.com/office/drawing/2014/main" id="{2CD728A3-ACC8-AB48-AB13-3238B9709D58}"/>
              </a:ext>
            </a:extLst>
          </p:cNvPr>
          <p:cNvSpPr txBox="1"/>
          <p:nvPr/>
        </p:nvSpPr>
        <p:spPr>
          <a:xfrm>
            <a:off x="6908260" y="3051244"/>
            <a:ext cx="1582388"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dirty="0">
                <a:cs typeface="Calibri"/>
              </a:rPr>
              <a:t>50,8%</a:t>
            </a:r>
            <a:endParaRPr lang="en-US" sz="2800" dirty="0"/>
          </a:p>
        </p:txBody>
      </p:sp>
      <p:sp>
        <p:nvSpPr>
          <p:cNvPr id="13" name="TextBox 12">
            <a:extLst>
              <a:ext uri="{FF2B5EF4-FFF2-40B4-BE49-F238E27FC236}">
                <a16:creationId xmlns:a16="http://schemas.microsoft.com/office/drawing/2014/main" id="{E0B15D70-015D-C5EA-A88D-932DF1120E88}"/>
              </a:ext>
            </a:extLst>
          </p:cNvPr>
          <p:cNvSpPr txBox="1"/>
          <p:nvPr/>
        </p:nvSpPr>
        <p:spPr>
          <a:xfrm>
            <a:off x="15236016" y="2827090"/>
            <a:ext cx="2314575"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20,5%​</a:t>
            </a:r>
          </a:p>
        </p:txBody>
      </p:sp>
    </p:spTree>
    <p:extLst>
      <p:ext uri="{BB962C8B-B14F-4D97-AF65-F5344CB8AC3E}">
        <p14:creationId xmlns:p14="http://schemas.microsoft.com/office/powerpoint/2010/main" val="184633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lv-LV"/>
          </a:p>
        </p:txBody>
      </p:sp>
      <p:sp>
        <p:nvSpPr>
          <p:cNvPr id="6" name="AutoShape 6"/>
          <p:cNvSpPr/>
          <p:nvPr/>
        </p:nvSpPr>
        <p:spPr>
          <a:xfrm rot="-5400000" flipV="1">
            <a:off x="-4785713" y="5158388"/>
            <a:ext cx="9876225" cy="0"/>
          </a:xfrm>
          <a:prstGeom prst="line">
            <a:avLst/>
          </a:prstGeom>
          <a:ln w="381000" cap="rnd">
            <a:solidFill>
              <a:srgbClr val="68478D"/>
            </a:solidFill>
            <a:prstDash val="solid"/>
            <a:headEnd type="none" w="sm" len="sm"/>
            <a:tailEnd type="none" w="sm" len="sm"/>
          </a:ln>
        </p:spPr>
        <p:txBody>
          <a:bodyPr/>
          <a:lstStyle/>
          <a:p>
            <a:endParaRPr lang="lv-LV"/>
          </a:p>
        </p:txBody>
      </p:sp>
      <p:sp>
        <p:nvSpPr>
          <p:cNvPr id="39" name="TextBox 38">
            <a:extLst>
              <a:ext uri="{FF2B5EF4-FFF2-40B4-BE49-F238E27FC236}">
                <a16:creationId xmlns:a16="http://schemas.microsoft.com/office/drawing/2014/main" id="{A69C32CF-A39E-9DA4-8E79-970BB0561B21}"/>
              </a:ext>
            </a:extLst>
          </p:cNvPr>
          <p:cNvSpPr txBox="1"/>
          <p:nvPr/>
        </p:nvSpPr>
        <p:spPr>
          <a:xfrm>
            <a:off x="5419286" y="3834347"/>
            <a:ext cx="2487267" cy="335541"/>
          </a:xfrm>
          <a:prstGeom prst="rect">
            <a:avLst/>
          </a:prstGeom>
        </p:spPr>
        <p:txBody>
          <a:bodyPr lIns="0" tIns="0" rIns="0" bIns="0" rtlCol="0" anchor="t">
            <a:spAutoFit/>
          </a:bodyPr>
          <a:lstStyle/>
          <a:p>
            <a:pPr algn="ctr">
              <a:lnSpc>
                <a:spcPts val="2800"/>
              </a:lnSpc>
            </a:pPr>
            <a:r>
              <a:rPr lang="lv-LV" sz="2000">
                <a:solidFill>
                  <a:schemeClr val="bg1"/>
                </a:solidFill>
                <a:latin typeface="Open Sans"/>
                <a:ea typeface="Open Sans"/>
                <a:cs typeface="Open Sans"/>
                <a:sym typeface="Open Sans"/>
              </a:rPr>
              <a:t>Kārtotāju</a:t>
            </a:r>
            <a:r>
              <a:rPr lang="en-US" sz="2000">
                <a:solidFill>
                  <a:schemeClr val="bg1"/>
                </a:solidFill>
                <a:latin typeface="Open Sans"/>
                <a:ea typeface="Open Sans"/>
                <a:cs typeface="Open Sans"/>
                <a:sym typeface="Open Sans"/>
              </a:rPr>
              <a:t> skits</a:t>
            </a:r>
          </a:p>
        </p:txBody>
      </p:sp>
      <p:sp>
        <p:nvSpPr>
          <p:cNvPr id="24" name="Title 1">
            <a:extLst>
              <a:ext uri="{FF2B5EF4-FFF2-40B4-BE49-F238E27FC236}">
                <a16:creationId xmlns:a16="http://schemas.microsoft.com/office/drawing/2014/main" id="{78555E5A-DFBF-4CDE-F06A-CFAB6BA6D2F0}"/>
              </a:ext>
            </a:extLst>
          </p:cNvPr>
          <p:cNvSpPr txBox="1">
            <a:spLocks/>
          </p:cNvSpPr>
          <p:nvPr/>
        </p:nvSpPr>
        <p:spPr>
          <a:xfrm>
            <a:off x="3441764" y="220275"/>
            <a:ext cx="13335000" cy="7322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3600" b="1" dirty="0">
                <a:solidFill>
                  <a:srgbClr val="7030A0"/>
                </a:solidFill>
                <a:latin typeface="Verdana" panose="020B0604030504040204" pitchFamily="34" charset="0"/>
                <a:ea typeface="Verdana" panose="020B0604030504040204" pitchFamily="34" charset="0"/>
              </a:rPr>
              <a:t>Matemātika</a:t>
            </a:r>
            <a:r>
              <a:rPr lang="lv-LV" sz="3200" b="1" dirty="0">
                <a:solidFill>
                  <a:srgbClr val="7030A0"/>
                </a:solidFill>
                <a:latin typeface="Verdana" panose="020B0604030504040204" pitchFamily="34" charset="0"/>
                <a:ea typeface="Verdana" panose="020B0604030504040204" pitchFamily="34" charset="0"/>
              </a:rPr>
              <a:t> </a:t>
            </a:r>
            <a:r>
              <a:rPr lang="lv-LV" sz="2800" b="1" dirty="0">
                <a:solidFill>
                  <a:srgbClr val="7030A0"/>
                </a:solidFill>
                <a:latin typeface="Verdana" panose="020B0604030504040204" pitchFamily="34" charset="0"/>
                <a:ea typeface="Verdana" panose="020B0604030504040204" pitchFamily="34" charset="0"/>
              </a:rPr>
              <a:t>(uzdevumu izpilde)</a:t>
            </a:r>
          </a:p>
        </p:txBody>
      </p:sp>
      <p:pic>
        <p:nvPicPr>
          <p:cNvPr id="3" name="Picture 2"/>
          <p:cNvPicPr>
            <a:picLocks noChangeAspect="1"/>
          </p:cNvPicPr>
          <p:nvPr/>
        </p:nvPicPr>
        <p:blipFill>
          <a:blip r:embed="rId4"/>
          <a:stretch>
            <a:fillRect/>
          </a:stretch>
        </p:blipFill>
        <p:spPr>
          <a:xfrm>
            <a:off x="2743200" y="744296"/>
            <a:ext cx="13563600" cy="9049998"/>
          </a:xfrm>
          <a:prstGeom prst="rect">
            <a:avLst/>
          </a:prstGeom>
        </p:spPr>
      </p:pic>
    </p:spTree>
    <p:extLst>
      <p:ext uri="{BB962C8B-B14F-4D97-AF65-F5344CB8AC3E}">
        <p14:creationId xmlns:p14="http://schemas.microsoft.com/office/powerpoint/2010/main" val="2097430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lv-LV"/>
          </a:p>
        </p:txBody>
      </p:sp>
      <p:sp>
        <p:nvSpPr>
          <p:cNvPr id="6" name="AutoShape 6"/>
          <p:cNvSpPr/>
          <p:nvPr/>
        </p:nvSpPr>
        <p:spPr>
          <a:xfrm rot="-5400000" flipV="1">
            <a:off x="-4785713" y="5158388"/>
            <a:ext cx="9876225" cy="0"/>
          </a:xfrm>
          <a:prstGeom prst="line">
            <a:avLst/>
          </a:prstGeom>
          <a:ln w="381000" cap="rnd">
            <a:solidFill>
              <a:srgbClr val="68478D"/>
            </a:solidFill>
            <a:prstDash val="solid"/>
            <a:headEnd type="none" w="sm" len="sm"/>
            <a:tailEnd type="none" w="sm" len="sm"/>
          </a:ln>
        </p:spPr>
        <p:txBody>
          <a:bodyPr/>
          <a:lstStyle/>
          <a:p>
            <a:endParaRPr lang="lv-LV"/>
          </a:p>
        </p:txBody>
      </p:sp>
      <p:sp>
        <p:nvSpPr>
          <p:cNvPr id="39" name="TextBox 38">
            <a:extLst>
              <a:ext uri="{FF2B5EF4-FFF2-40B4-BE49-F238E27FC236}">
                <a16:creationId xmlns:a16="http://schemas.microsoft.com/office/drawing/2014/main" id="{A69C32CF-A39E-9DA4-8E79-970BB0561B21}"/>
              </a:ext>
            </a:extLst>
          </p:cNvPr>
          <p:cNvSpPr txBox="1"/>
          <p:nvPr/>
        </p:nvSpPr>
        <p:spPr>
          <a:xfrm>
            <a:off x="5419286" y="3834347"/>
            <a:ext cx="2487267" cy="335541"/>
          </a:xfrm>
          <a:prstGeom prst="rect">
            <a:avLst/>
          </a:prstGeom>
        </p:spPr>
        <p:txBody>
          <a:bodyPr lIns="0" tIns="0" rIns="0" bIns="0" rtlCol="0" anchor="t">
            <a:spAutoFit/>
          </a:bodyPr>
          <a:lstStyle/>
          <a:p>
            <a:pPr algn="ctr">
              <a:lnSpc>
                <a:spcPts val="2800"/>
              </a:lnSpc>
            </a:pPr>
            <a:r>
              <a:rPr lang="lv-LV" sz="2000">
                <a:solidFill>
                  <a:schemeClr val="bg1"/>
                </a:solidFill>
                <a:latin typeface="Open Sans"/>
                <a:ea typeface="Open Sans"/>
                <a:cs typeface="Open Sans"/>
                <a:sym typeface="Open Sans"/>
              </a:rPr>
              <a:t>Kārtotāju</a:t>
            </a:r>
            <a:r>
              <a:rPr lang="en-US" sz="2000">
                <a:solidFill>
                  <a:schemeClr val="bg1"/>
                </a:solidFill>
                <a:latin typeface="Open Sans"/>
                <a:ea typeface="Open Sans"/>
                <a:cs typeface="Open Sans"/>
                <a:sym typeface="Open Sans"/>
              </a:rPr>
              <a:t> skits</a:t>
            </a:r>
          </a:p>
        </p:txBody>
      </p:sp>
      <p:sp>
        <p:nvSpPr>
          <p:cNvPr id="24" name="Title 1">
            <a:extLst>
              <a:ext uri="{FF2B5EF4-FFF2-40B4-BE49-F238E27FC236}">
                <a16:creationId xmlns:a16="http://schemas.microsoft.com/office/drawing/2014/main" id="{78555E5A-DFBF-4CDE-F06A-CFAB6BA6D2F0}"/>
              </a:ext>
            </a:extLst>
          </p:cNvPr>
          <p:cNvSpPr txBox="1">
            <a:spLocks/>
          </p:cNvSpPr>
          <p:nvPr/>
        </p:nvSpPr>
        <p:spPr>
          <a:xfrm>
            <a:off x="3441764" y="220275"/>
            <a:ext cx="13335000" cy="7322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3600" b="1" dirty="0">
                <a:solidFill>
                  <a:srgbClr val="7030A0"/>
                </a:solidFill>
                <a:latin typeface="Verdana" panose="020B0604030504040204" pitchFamily="34" charset="0"/>
                <a:ea typeface="Verdana" panose="020B0604030504040204" pitchFamily="34" charset="0"/>
              </a:rPr>
              <a:t>Matemātika </a:t>
            </a:r>
            <a:r>
              <a:rPr lang="lv-LV" sz="2800" b="1" dirty="0">
                <a:solidFill>
                  <a:srgbClr val="7030A0"/>
                </a:solidFill>
                <a:latin typeface="Verdana" panose="020B0604030504040204" pitchFamily="34" charset="0"/>
                <a:ea typeface="Verdana" panose="020B0604030504040204" pitchFamily="34" charset="0"/>
              </a:rPr>
              <a:t>(uzdevumu izpilde)</a:t>
            </a:r>
          </a:p>
        </p:txBody>
      </p:sp>
      <p:pic>
        <p:nvPicPr>
          <p:cNvPr id="4" name="Picture 3"/>
          <p:cNvPicPr>
            <a:picLocks noChangeAspect="1"/>
          </p:cNvPicPr>
          <p:nvPr/>
        </p:nvPicPr>
        <p:blipFill>
          <a:blip r:embed="rId4"/>
          <a:stretch>
            <a:fillRect/>
          </a:stretch>
        </p:blipFill>
        <p:spPr>
          <a:xfrm>
            <a:off x="3657600" y="1333500"/>
            <a:ext cx="12496800" cy="8270571"/>
          </a:xfrm>
          <a:prstGeom prst="rect">
            <a:avLst/>
          </a:prstGeom>
        </p:spPr>
      </p:pic>
    </p:spTree>
    <p:extLst>
      <p:ext uri="{BB962C8B-B14F-4D97-AF65-F5344CB8AC3E}">
        <p14:creationId xmlns:p14="http://schemas.microsoft.com/office/powerpoint/2010/main" val="3653384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lv-LV"/>
          </a:p>
        </p:txBody>
      </p:sp>
      <p:sp>
        <p:nvSpPr>
          <p:cNvPr id="6" name="AutoShape 6"/>
          <p:cNvSpPr/>
          <p:nvPr/>
        </p:nvSpPr>
        <p:spPr>
          <a:xfrm rot="-5400000" flipV="1">
            <a:off x="-4785713" y="5158388"/>
            <a:ext cx="9876225" cy="0"/>
          </a:xfrm>
          <a:prstGeom prst="line">
            <a:avLst/>
          </a:prstGeom>
          <a:ln w="381000" cap="rnd">
            <a:solidFill>
              <a:srgbClr val="68478D"/>
            </a:solidFill>
            <a:prstDash val="solid"/>
            <a:headEnd type="none" w="sm" len="sm"/>
            <a:tailEnd type="none" w="sm" len="sm"/>
          </a:ln>
        </p:spPr>
        <p:txBody>
          <a:bodyPr/>
          <a:lstStyle/>
          <a:p>
            <a:endParaRPr lang="lv-LV"/>
          </a:p>
        </p:txBody>
      </p:sp>
      <p:sp>
        <p:nvSpPr>
          <p:cNvPr id="39" name="TextBox 38">
            <a:extLst>
              <a:ext uri="{FF2B5EF4-FFF2-40B4-BE49-F238E27FC236}">
                <a16:creationId xmlns:a16="http://schemas.microsoft.com/office/drawing/2014/main" id="{A69C32CF-A39E-9DA4-8E79-970BB0561B21}"/>
              </a:ext>
            </a:extLst>
          </p:cNvPr>
          <p:cNvSpPr txBox="1"/>
          <p:nvPr/>
        </p:nvSpPr>
        <p:spPr>
          <a:xfrm>
            <a:off x="5419286" y="3834347"/>
            <a:ext cx="2487267" cy="335541"/>
          </a:xfrm>
          <a:prstGeom prst="rect">
            <a:avLst/>
          </a:prstGeom>
        </p:spPr>
        <p:txBody>
          <a:bodyPr lIns="0" tIns="0" rIns="0" bIns="0" rtlCol="0" anchor="t">
            <a:spAutoFit/>
          </a:bodyPr>
          <a:lstStyle/>
          <a:p>
            <a:pPr algn="ctr">
              <a:lnSpc>
                <a:spcPts val="2800"/>
              </a:lnSpc>
            </a:pPr>
            <a:r>
              <a:rPr lang="lv-LV" sz="2000">
                <a:solidFill>
                  <a:schemeClr val="bg1"/>
                </a:solidFill>
                <a:latin typeface="Open Sans"/>
                <a:ea typeface="Open Sans"/>
                <a:cs typeface="Open Sans"/>
                <a:sym typeface="Open Sans"/>
              </a:rPr>
              <a:t>Kārtotāju</a:t>
            </a:r>
            <a:r>
              <a:rPr lang="en-US" sz="2000">
                <a:solidFill>
                  <a:schemeClr val="bg1"/>
                </a:solidFill>
                <a:latin typeface="Open Sans"/>
                <a:ea typeface="Open Sans"/>
                <a:cs typeface="Open Sans"/>
                <a:sym typeface="Open Sans"/>
              </a:rPr>
              <a:t> skits</a:t>
            </a:r>
          </a:p>
        </p:txBody>
      </p:sp>
      <p:sp>
        <p:nvSpPr>
          <p:cNvPr id="24" name="Title 1">
            <a:extLst>
              <a:ext uri="{FF2B5EF4-FFF2-40B4-BE49-F238E27FC236}">
                <a16:creationId xmlns:a16="http://schemas.microsoft.com/office/drawing/2014/main" id="{78555E5A-DFBF-4CDE-F06A-CFAB6BA6D2F0}"/>
              </a:ext>
            </a:extLst>
          </p:cNvPr>
          <p:cNvSpPr txBox="1">
            <a:spLocks/>
          </p:cNvSpPr>
          <p:nvPr/>
        </p:nvSpPr>
        <p:spPr>
          <a:xfrm>
            <a:off x="3924300" y="593544"/>
            <a:ext cx="13335000" cy="114281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3600" b="1" dirty="0">
                <a:solidFill>
                  <a:srgbClr val="7030A0"/>
                </a:solidFill>
                <a:latin typeface="Verdana" panose="020B0604030504040204" pitchFamily="34" charset="0"/>
                <a:ea typeface="Verdana" panose="020B0604030504040204" pitchFamily="34" charset="0"/>
              </a:rPr>
              <a:t>Matemātika</a:t>
            </a:r>
          </a:p>
          <a:p>
            <a:r>
              <a:rPr lang="lv-LV" sz="2800" b="1" dirty="0">
                <a:solidFill>
                  <a:srgbClr val="7030A0"/>
                </a:solidFill>
                <a:latin typeface="Verdana" panose="020B0604030504040204" pitchFamily="34" charset="0"/>
                <a:ea typeface="Verdana" panose="020B0604030504040204" pitchFamily="34" charset="0"/>
              </a:rPr>
              <a:t>Secinājumi</a:t>
            </a:r>
          </a:p>
        </p:txBody>
      </p:sp>
      <p:sp>
        <p:nvSpPr>
          <p:cNvPr id="3" name="TextBox 2">
            <a:extLst>
              <a:ext uri="{FF2B5EF4-FFF2-40B4-BE49-F238E27FC236}">
                <a16:creationId xmlns:a16="http://schemas.microsoft.com/office/drawing/2014/main" id="{00C68AC4-CE8A-E999-347D-E5093EE8B603}"/>
              </a:ext>
            </a:extLst>
          </p:cNvPr>
          <p:cNvSpPr txBox="1"/>
          <p:nvPr/>
        </p:nvSpPr>
        <p:spPr>
          <a:xfrm>
            <a:off x="900316" y="3623346"/>
            <a:ext cx="7353360"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3200" dirty="0">
                <a:solidFill>
                  <a:schemeClr val="dk1"/>
                </a:solidFill>
              </a:rPr>
              <a:t>Lai sasniegtu 10% slieksni (8 punktus) eksāmenā iekļauti uzdevumi, kas saistīti ar viegli saprotamu kontekstu un definēti ļoti īsā un vienkāršā tekstā un kuros jāspēj veikt aprēķini ar veseliem skaitļiem.</a:t>
            </a:r>
          </a:p>
        </p:txBody>
      </p:sp>
      <p:pic>
        <p:nvPicPr>
          <p:cNvPr id="4" name="Picture 3">
            <a:extLst>
              <a:ext uri="{FF2B5EF4-FFF2-40B4-BE49-F238E27FC236}">
                <a16:creationId xmlns:a16="http://schemas.microsoft.com/office/drawing/2014/main" id="{27EE6F0C-FFDB-CCEA-1C95-005BA0503A38}"/>
              </a:ext>
            </a:extLst>
          </p:cNvPr>
          <p:cNvPicPr>
            <a:picLocks noChangeAspect="1"/>
          </p:cNvPicPr>
          <p:nvPr/>
        </p:nvPicPr>
        <p:blipFill>
          <a:blip r:embed="rId4"/>
          <a:stretch>
            <a:fillRect/>
          </a:stretch>
        </p:blipFill>
        <p:spPr>
          <a:xfrm>
            <a:off x="8918973" y="2320529"/>
            <a:ext cx="8611790" cy="7753349"/>
          </a:xfrm>
          <a:prstGeom prst="rect">
            <a:avLst/>
          </a:prstGeom>
        </p:spPr>
      </p:pic>
    </p:spTree>
    <p:extLst>
      <p:ext uri="{BB962C8B-B14F-4D97-AF65-F5344CB8AC3E}">
        <p14:creationId xmlns:p14="http://schemas.microsoft.com/office/powerpoint/2010/main" val="2471411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lv-LV"/>
          </a:p>
        </p:txBody>
      </p:sp>
      <p:sp>
        <p:nvSpPr>
          <p:cNvPr id="6" name="AutoShape 6"/>
          <p:cNvSpPr/>
          <p:nvPr/>
        </p:nvSpPr>
        <p:spPr>
          <a:xfrm rot="-5400000" flipV="1">
            <a:off x="-4785713" y="5158388"/>
            <a:ext cx="9876225" cy="0"/>
          </a:xfrm>
          <a:prstGeom prst="line">
            <a:avLst/>
          </a:prstGeom>
          <a:ln w="381000" cap="rnd">
            <a:solidFill>
              <a:srgbClr val="68478D"/>
            </a:solidFill>
            <a:prstDash val="solid"/>
            <a:headEnd type="none" w="sm" len="sm"/>
            <a:tailEnd type="none" w="sm" len="sm"/>
          </a:ln>
        </p:spPr>
        <p:txBody>
          <a:bodyPr/>
          <a:lstStyle/>
          <a:p>
            <a:endParaRPr lang="lv-LV"/>
          </a:p>
        </p:txBody>
      </p:sp>
      <p:sp>
        <p:nvSpPr>
          <p:cNvPr id="39" name="TextBox 38">
            <a:extLst>
              <a:ext uri="{FF2B5EF4-FFF2-40B4-BE49-F238E27FC236}">
                <a16:creationId xmlns:a16="http://schemas.microsoft.com/office/drawing/2014/main" id="{A69C32CF-A39E-9DA4-8E79-970BB0561B21}"/>
              </a:ext>
            </a:extLst>
          </p:cNvPr>
          <p:cNvSpPr txBox="1"/>
          <p:nvPr/>
        </p:nvSpPr>
        <p:spPr>
          <a:xfrm>
            <a:off x="5419286" y="3834347"/>
            <a:ext cx="2487267" cy="335541"/>
          </a:xfrm>
          <a:prstGeom prst="rect">
            <a:avLst/>
          </a:prstGeom>
        </p:spPr>
        <p:txBody>
          <a:bodyPr lIns="0" tIns="0" rIns="0" bIns="0" rtlCol="0" anchor="t">
            <a:spAutoFit/>
          </a:bodyPr>
          <a:lstStyle/>
          <a:p>
            <a:pPr algn="ctr">
              <a:lnSpc>
                <a:spcPts val="2800"/>
              </a:lnSpc>
            </a:pPr>
            <a:r>
              <a:rPr lang="lv-LV" sz="2000">
                <a:solidFill>
                  <a:schemeClr val="bg1"/>
                </a:solidFill>
                <a:latin typeface="Open Sans"/>
                <a:ea typeface="Open Sans"/>
                <a:cs typeface="Open Sans"/>
                <a:sym typeface="Open Sans"/>
              </a:rPr>
              <a:t>Kārtotāju</a:t>
            </a:r>
            <a:r>
              <a:rPr lang="en-US" sz="2000">
                <a:solidFill>
                  <a:schemeClr val="bg1"/>
                </a:solidFill>
                <a:latin typeface="Open Sans"/>
                <a:ea typeface="Open Sans"/>
                <a:cs typeface="Open Sans"/>
                <a:sym typeface="Open Sans"/>
              </a:rPr>
              <a:t> skits</a:t>
            </a:r>
          </a:p>
        </p:txBody>
      </p:sp>
      <p:sp>
        <p:nvSpPr>
          <p:cNvPr id="24" name="Title 1">
            <a:extLst>
              <a:ext uri="{FF2B5EF4-FFF2-40B4-BE49-F238E27FC236}">
                <a16:creationId xmlns:a16="http://schemas.microsoft.com/office/drawing/2014/main" id="{78555E5A-DFBF-4CDE-F06A-CFAB6BA6D2F0}"/>
              </a:ext>
            </a:extLst>
          </p:cNvPr>
          <p:cNvSpPr txBox="1">
            <a:spLocks/>
          </p:cNvSpPr>
          <p:nvPr/>
        </p:nvSpPr>
        <p:spPr>
          <a:xfrm>
            <a:off x="3810000" y="593544"/>
            <a:ext cx="13335000" cy="114281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3200" b="1">
                <a:solidFill>
                  <a:schemeClr val="accent4">
                    <a:lumMod val="75000"/>
                  </a:schemeClr>
                </a:solidFill>
                <a:latin typeface="Verdana" panose="020B0604030504040204" pitchFamily="34" charset="0"/>
                <a:ea typeface="Verdana" panose="020B0604030504040204" pitchFamily="34" charset="0"/>
              </a:rPr>
              <a:t>Matemātika</a:t>
            </a:r>
          </a:p>
          <a:p>
            <a:r>
              <a:rPr lang="lv-LV" sz="3200" b="1">
                <a:solidFill>
                  <a:schemeClr val="accent4">
                    <a:lumMod val="75000"/>
                  </a:schemeClr>
                </a:solidFill>
                <a:latin typeface="Verdana" panose="020B0604030504040204" pitchFamily="34" charset="0"/>
                <a:ea typeface="Verdana" panose="020B0604030504040204" pitchFamily="34" charset="0"/>
              </a:rPr>
              <a:t>Secinājumi</a:t>
            </a:r>
          </a:p>
        </p:txBody>
      </p:sp>
      <p:sp>
        <p:nvSpPr>
          <p:cNvPr id="3" name="TextBox 2">
            <a:extLst>
              <a:ext uri="{FF2B5EF4-FFF2-40B4-BE49-F238E27FC236}">
                <a16:creationId xmlns:a16="http://schemas.microsoft.com/office/drawing/2014/main" id="{00C68AC4-CE8A-E999-347D-E5093EE8B603}"/>
              </a:ext>
            </a:extLst>
          </p:cNvPr>
          <p:cNvSpPr txBox="1"/>
          <p:nvPr/>
        </p:nvSpPr>
        <p:spPr>
          <a:xfrm>
            <a:off x="830357" y="2578473"/>
            <a:ext cx="7298390"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err="1">
                <a:solidFill>
                  <a:schemeClr val="dk1"/>
                </a:solidFill>
              </a:rPr>
              <a:t>Prasmei</a:t>
            </a:r>
            <a:r>
              <a:rPr lang="en-US" sz="3200">
                <a:solidFill>
                  <a:schemeClr val="dk1"/>
                </a:solidFill>
              </a:rPr>
              <a:t> </a:t>
            </a:r>
            <a:r>
              <a:rPr lang="en-US" sz="3200" err="1">
                <a:solidFill>
                  <a:schemeClr val="dk1"/>
                </a:solidFill>
              </a:rPr>
              <a:t>skaidrot</a:t>
            </a:r>
            <a:r>
              <a:rPr lang="en-US" sz="3200">
                <a:solidFill>
                  <a:schemeClr val="dk1"/>
                </a:solidFill>
              </a:rPr>
              <a:t> un </a:t>
            </a:r>
            <a:r>
              <a:rPr lang="en-US" sz="3200" err="1">
                <a:solidFill>
                  <a:schemeClr val="dk1"/>
                </a:solidFill>
              </a:rPr>
              <a:t>pamatot</a:t>
            </a:r>
            <a:r>
              <a:rPr lang="en-US" sz="3200">
                <a:solidFill>
                  <a:schemeClr val="dk1"/>
                </a:solidFill>
              </a:rPr>
              <a:t> </a:t>
            </a:r>
            <a:r>
              <a:rPr lang="en-US" sz="3200" err="1">
                <a:solidFill>
                  <a:schemeClr val="dk1"/>
                </a:solidFill>
              </a:rPr>
              <a:t>ir</a:t>
            </a:r>
            <a:r>
              <a:rPr lang="en-US" sz="3200">
                <a:solidFill>
                  <a:schemeClr val="dk1"/>
                </a:solidFill>
              </a:rPr>
              <a:t> </a:t>
            </a:r>
            <a:r>
              <a:rPr lang="en-US" sz="3200" err="1">
                <a:solidFill>
                  <a:schemeClr val="dk1"/>
                </a:solidFill>
              </a:rPr>
              <a:t>būtiska</a:t>
            </a:r>
            <a:r>
              <a:rPr lang="en-US" sz="3200">
                <a:solidFill>
                  <a:schemeClr val="dk1"/>
                </a:solidFill>
              </a:rPr>
              <a:t> </a:t>
            </a:r>
            <a:r>
              <a:rPr lang="en-US" sz="3200" err="1">
                <a:solidFill>
                  <a:schemeClr val="dk1"/>
                </a:solidFill>
              </a:rPr>
              <a:t>nozīme</a:t>
            </a:r>
            <a:r>
              <a:rPr lang="en-US" sz="3200">
                <a:solidFill>
                  <a:schemeClr val="dk1"/>
                </a:solidFill>
              </a:rPr>
              <a:t> </a:t>
            </a:r>
            <a:r>
              <a:rPr lang="en-US" sz="3200" err="1">
                <a:solidFill>
                  <a:schemeClr val="dk1"/>
                </a:solidFill>
              </a:rPr>
              <a:t>mācību</a:t>
            </a:r>
            <a:r>
              <a:rPr lang="en-US" sz="3200">
                <a:solidFill>
                  <a:schemeClr val="dk1"/>
                </a:solidFill>
              </a:rPr>
              <a:t> </a:t>
            </a:r>
            <a:r>
              <a:rPr lang="en-US" sz="3200" err="1">
                <a:solidFill>
                  <a:schemeClr val="dk1"/>
                </a:solidFill>
              </a:rPr>
              <a:t>procesā</a:t>
            </a:r>
            <a:r>
              <a:rPr lang="en-US" sz="3200">
                <a:solidFill>
                  <a:schemeClr val="dk1"/>
                </a:solidFill>
              </a:rPr>
              <a:t> (to </a:t>
            </a:r>
            <a:r>
              <a:rPr lang="en-US" sz="3200" err="1">
                <a:solidFill>
                  <a:schemeClr val="dk1"/>
                </a:solidFill>
              </a:rPr>
              <a:t>paredz</a:t>
            </a:r>
            <a:r>
              <a:rPr lang="en-US" sz="3200">
                <a:solidFill>
                  <a:schemeClr val="dk1"/>
                </a:solidFill>
              </a:rPr>
              <a:t>  </a:t>
            </a:r>
            <a:r>
              <a:rPr lang="en-US" sz="3200" err="1">
                <a:solidFill>
                  <a:schemeClr val="dk1"/>
                </a:solidFill>
              </a:rPr>
              <a:t>standarts</a:t>
            </a:r>
            <a:r>
              <a:rPr lang="en-US" sz="3200">
                <a:solidFill>
                  <a:schemeClr val="dk1"/>
                </a:solidFill>
              </a:rPr>
              <a:t>). </a:t>
            </a:r>
            <a:r>
              <a:rPr lang="en-US" sz="3200" err="1">
                <a:solidFill>
                  <a:schemeClr val="dk1"/>
                </a:solidFill>
              </a:rPr>
              <a:t>Šī</a:t>
            </a:r>
            <a:r>
              <a:rPr lang="en-US" sz="3200">
                <a:solidFill>
                  <a:schemeClr val="dk1"/>
                </a:solidFill>
              </a:rPr>
              <a:t> gada </a:t>
            </a:r>
            <a:r>
              <a:rPr lang="en-US" sz="3200" err="1">
                <a:solidFill>
                  <a:schemeClr val="dk1"/>
                </a:solidFill>
              </a:rPr>
              <a:t>matemātikas</a:t>
            </a:r>
            <a:r>
              <a:rPr lang="en-US" sz="3200">
                <a:solidFill>
                  <a:schemeClr val="dk1"/>
                </a:solidFill>
              </a:rPr>
              <a:t> </a:t>
            </a:r>
            <a:r>
              <a:rPr lang="en-US" sz="3200" err="1">
                <a:solidFill>
                  <a:schemeClr val="dk1"/>
                </a:solidFill>
              </a:rPr>
              <a:t>eksāmenā</a:t>
            </a:r>
            <a:r>
              <a:rPr lang="en-US" sz="3200">
                <a:solidFill>
                  <a:schemeClr val="dk1"/>
                </a:solidFill>
              </a:rPr>
              <a:t> </a:t>
            </a:r>
            <a:r>
              <a:rPr lang="en-US" sz="3200" err="1">
                <a:solidFill>
                  <a:schemeClr val="dk1"/>
                </a:solidFill>
              </a:rPr>
              <a:t>ir</a:t>
            </a:r>
            <a:r>
              <a:rPr lang="en-US" sz="3200">
                <a:solidFill>
                  <a:schemeClr val="dk1"/>
                </a:solidFill>
              </a:rPr>
              <a:t> </a:t>
            </a:r>
            <a:r>
              <a:rPr lang="en-US" sz="3200" err="1">
                <a:solidFill>
                  <a:schemeClr val="dk1"/>
                </a:solidFill>
              </a:rPr>
              <a:t>iekļauti</a:t>
            </a:r>
            <a:r>
              <a:rPr lang="en-US" sz="3200">
                <a:solidFill>
                  <a:schemeClr val="dk1"/>
                </a:solidFill>
              </a:rPr>
              <a:t> </a:t>
            </a:r>
            <a:r>
              <a:rPr lang="en-US" sz="3200" err="1">
                <a:solidFill>
                  <a:schemeClr val="dk1"/>
                </a:solidFill>
              </a:rPr>
              <a:t>uzdevumi</a:t>
            </a:r>
            <a:r>
              <a:rPr lang="en-US" sz="3200">
                <a:solidFill>
                  <a:schemeClr val="dk1"/>
                </a:solidFill>
              </a:rPr>
              <a:t>, </a:t>
            </a:r>
            <a:r>
              <a:rPr lang="en-US" sz="3200" err="1">
                <a:solidFill>
                  <a:schemeClr val="dk1"/>
                </a:solidFill>
              </a:rPr>
              <a:t>kuros</a:t>
            </a:r>
            <a:r>
              <a:rPr lang="en-US" sz="3200">
                <a:solidFill>
                  <a:schemeClr val="dk1"/>
                </a:solidFill>
              </a:rPr>
              <a:t> </a:t>
            </a:r>
            <a:r>
              <a:rPr lang="en-US" sz="3200" err="1">
                <a:solidFill>
                  <a:schemeClr val="dk1"/>
                </a:solidFill>
              </a:rPr>
              <a:t>ir</a:t>
            </a:r>
            <a:r>
              <a:rPr lang="en-US" sz="3200">
                <a:solidFill>
                  <a:schemeClr val="dk1"/>
                </a:solidFill>
              </a:rPr>
              <a:t> </a:t>
            </a:r>
            <a:r>
              <a:rPr lang="en-US" sz="3200" err="1">
                <a:solidFill>
                  <a:schemeClr val="dk1"/>
                </a:solidFill>
              </a:rPr>
              <a:t>iespējams</a:t>
            </a:r>
            <a:r>
              <a:rPr lang="en-US" sz="3200">
                <a:solidFill>
                  <a:schemeClr val="dk1"/>
                </a:solidFill>
              </a:rPr>
              <a:t> </a:t>
            </a:r>
            <a:r>
              <a:rPr lang="en-US" sz="3200" err="1">
                <a:solidFill>
                  <a:schemeClr val="dk1"/>
                </a:solidFill>
              </a:rPr>
              <a:t>šīs</a:t>
            </a:r>
            <a:r>
              <a:rPr lang="en-US" sz="3200">
                <a:solidFill>
                  <a:schemeClr val="dk1"/>
                </a:solidFill>
              </a:rPr>
              <a:t> </a:t>
            </a:r>
            <a:r>
              <a:rPr lang="en-US" sz="3200" err="1">
                <a:solidFill>
                  <a:schemeClr val="dk1"/>
                </a:solidFill>
              </a:rPr>
              <a:t>prasmes</a:t>
            </a:r>
            <a:r>
              <a:rPr lang="en-US" sz="3200">
                <a:solidFill>
                  <a:schemeClr val="dk1"/>
                </a:solidFill>
              </a:rPr>
              <a:t> </a:t>
            </a:r>
            <a:r>
              <a:rPr lang="en-US" sz="3200" err="1">
                <a:solidFill>
                  <a:schemeClr val="dk1"/>
                </a:solidFill>
              </a:rPr>
              <a:t>demonstrēt</a:t>
            </a:r>
            <a:r>
              <a:rPr lang="en-US" sz="3200">
                <a:solidFill>
                  <a:schemeClr val="dk1"/>
                </a:solidFill>
              </a:rPr>
              <a:t>.</a:t>
            </a:r>
          </a:p>
          <a:p>
            <a:endParaRPr lang="en-US" sz="3200" b="1">
              <a:latin typeface="Aptos"/>
              <a:cs typeface="Calibri"/>
            </a:endParaRPr>
          </a:p>
        </p:txBody>
      </p:sp>
      <p:pic>
        <p:nvPicPr>
          <p:cNvPr id="5" name="Attēls 4" descr="Attēls, kurā ir teksts, rinda, fonts, diagramma&#10;&#10;Apraksts ģenerēts automātiski">
            <a:extLst>
              <a:ext uri="{FF2B5EF4-FFF2-40B4-BE49-F238E27FC236}">
                <a16:creationId xmlns:a16="http://schemas.microsoft.com/office/drawing/2014/main" id="{FCE8095B-8407-BF1D-E747-5B2FB868647C}"/>
              </a:ext>
            </a:extLst>
          </p:cNvPr>
          <p:cNvPicPr>
            <a:picLocks noChangeAspect="1"/>
          </p:cNvPicPr>
          <p:nvPr/>
        </p:nvPicPr>
        <p:blipFill>
          <a:blip r:embed="rId4"/>
          <a:stretch>
            <a:fillRect/>
          </a:stretch>
        </p:blipFill>
        <p:spPr>
          <a:xfrm>
            <a:off x="836240" y="6358779"/>
            <a:ext cx="8429625" cy="2813798"/>
          </a:xfrm>
          <a:prstGeom prst="rect">
            <a:avLst/>
          </a:prstGeom>
        </p:spPr>
      </p:pic>
      <p:sp>
        <p:nvSpPr>
          <p:cNvPr id="7" name="TextBox 6">
            <a:extLst>
              <a:ext uri="{FF2B5EF4-FFF2-40B4-BE49-F238E27FC236}">
                <a16:creationId xmlns:a16="http://schemas.microsoft.com/office/drawing/2014/main" id="{20785C70-2E26-2708-BCA2-8F0C144134CE}"/>
              </a:ext>
            </a:extLst>
          </p:cNvPr>
          <p:cNvSpPr txBox="1"/>
          <p:nvPr/>
        </p:nvSpPr>
        <p:spPr>
          <a:xfrm>
            <a:off x="1526872" y="9368189"/>
            <a:ext cx="761775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err="1"/>
              <a:t>Testelementa</a:t>
            </a:r>
            <a:r>
              <a:rPr lang="en-US" sz="2800" i="1"/>
              <a:t> 12.1. </a:t>
            </a:r>
            <a:r>
              <a:rPr lang="en-US" sz="2800" i="1" err="1"/>
              <a:t>izpildes</a:t>
            </a:r>
            <a:r>
              <a:rPr lang="en-US" sz="2800" i="1"/>
              <a:t> </a:t>
            </a:r>
            <a:r>
              <a:rPr lang="en-US" sz="2800" i="1" err="1"/>
              <a:t>koeficients</a:t>
            </a:r>
            <a:r>
              <a:rPr lang="en-US" sz="2800" i="1"/>
              <a:t> </a:t>
            </a:r>
            <a:r>
              <a:rPr lang="en-US" sz="2800" i="1" err="1"/>
              <a:t>ir</a:t>
            </a:r>
            <a:r>
              <a:rPr lang="en-US" sz="2800" i="1"/>
              <a:t> 50%.</a:t>
            </a:r>
          </a:p>
        </p:txBody>
      </p:sp>
      <p:pic>
        <p:nvPicPr>
          <p:cNvPr id="8" name="Attēls 7" descr="Attēls, kurā ir teksts, ekrānuzņēmums, rinda, fonts&#10;&#10;Apraksts ģenerēts automātiski">
            <a:extLst>
              <a:ext uri="{FF2B5EF4-FFF2-40B4-BE49-F238E27FC236}">
                <a16:creationId xmlns:a16="http://schemas.microsoft.com/office/drawing/2014/main" id="{243AE123-C8FF-95CE-902D-7F8EC19891F7}"/>
              </a:ext>
            </a:extLst>
          </p:cNvPr>
          <p:cNvPicPr>
            <a:picLocks noChangeAspect="1"/>
          </p:cNvPicPr>
          <p:nvPr/>
        </p:nvPicPr>
        <p:blipFill>
          <a:blip r:embed="rId5"/>
          <a:stretch>
            <a:fillRect/>
          </a:stretch>
        </p:blipFill>
        <p:spPr>
          <a:xfrm>
            <a:off x="9648825" y="2122395"/>
            <a:ext cx="8151159" cy="3655359"/>
          </a:xfrm>
          <a:prstGeom prst="rect">
            <a:avLst/>
          </a:prstGeom>
        </p:spPr>
      </p:pic>
      <p:pic>
        <p:nvPicPr>
          <p:cNvPr id="10" name="Attēls 9" descr="Attēls, kurā ir teksts, fonts, ekrānuzņēmums, rinda&#10;&#10;Apraksts ģenerēts automātiski">
            <a:extLst>
              <a:ext uri="{FF2B5EF4-FFF2-40B4-BE49-F238E27FC236}">
                <a16:creationId xmlns:a16="http://schemas.microsoft.com/office/drawing/2014/main" id="{F12E28A2-034A-D5CC-B8EF-70805FE1A078}"/>
              </a:ext>
            </a:extLst>
          </p:cNvPr>
          <p:cNvPicPr>
            <a:picLocks noChangeAspect="1"/>
          </p:cNvPicPr>
          <p:nvPr/>
        </p:nvPicPr>
        <p:blipFill>
          <a:blip r:embed="rId6"/>
          <a:stretch>
            <a:fillRect/>
          </a:stretch>
        </p:blipFill>
        <p:spPr>
          <a:xfrm>
            <a:off x="9653307" y="5892334"/>
            <a:ext cx="8629650" cy="485775"/>
          </a:xfrm>
          <a:prstGeom prst="rect">
            <a:avLst/>
          </a:prstGeom>
        </p:spPr>
      </p:pic>
      <p:sp>
        <p:nvSpPr>
          <p:cNvPr id="11" name="TextBox 10">
            <a:extLst>
              <a:ext uri="{FF2B5EF4-FFF2-40B4-BE49-F238E27FC236}">
                <a16:creationId xmlns:a16="http://schemas.microsoft.com/office/drawing/2014/main" id="{E6E8BC91-9A13-3088-1A86-8C6CE35B724C}"/>
              </a:ext>
            </a:extLst>
          </p:cNvPr>
          <p:cNvSpPr txBox="1"/>
          <p:nvPr/>
        </p:nvSpPr>
        <p:spPr>
          <a:xfrm>
            <a:off x="10747562" y="6612591"/>
            <a:ext cx="704625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err="1"/>
              <a:t>Testelementa</a:t>
            </a:r>
            <a:r>
              <a:rPr lang="en-US" sz="2800" i="1"/>
              <a:t> 25.3. </a:t>
            </a:r>
            <a:r>
              <a:rPr lang="en-US" sz="2800" i="1" err="1"/>
              <a:t>izpildes</a:t>
            </a:r>
            <a:r>
              <a:rPr lang="en-US" sz="2800" i="1"/>
              <a:t> </a:t>
            </a:r>
            <a:r>
              <a:rPr lang="en-US" sz="2800" i="1" err="1"/>
              <a:t>koeficients</a:t>
            </a:r>
            <a:r>
              <a:rPr lang="en-US" sz="2800" i="1"/>
              <a:t> </a:t>
            </a:r>
            <a:r>
              <a:rPr lang="en-US" sz="2800" i="1" err="1"/>
              <a:t>ir</a:t>
            </a:r>
            <a:r>
              <a:rPr lang="en-US" sz="2800" i="1"/>
              <a:t> 38%</a:t>
            </a:r>
            <a:r>
              <a:rPr lang="en-US" i="1"/>
              <a:t>.</a:t>
            </a:r>
          </a:p>
        </p:txBody>
      </p:sp>
    </p:spTree>
    <p:extLst>
      <p:ext uri="{BB962C8B-B14F-4D97-AF65-F5344CB8AC3E}">
        <p14:creationId xmlns:p14="http://schemas.microsoft.com/office/powerpoint/2010/main" val="1213396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lv-LV"/>
          </a:p>
        </p:txBody>
      </p:sp>
      <p:sp>
        <p:nvSpPr>
          <p:cNvPr id="6" name="AutoShape 6"/>
          <p:cNvSpPr/>
          <p:nvPr/>
        </p:nvSpPr>
        <p:spPr>
          <a:xfrm rot="-5400000" flipV="1">
            <a:off x="-4785713" y="5158388"/>
            <a:ext cx="9876225" cy="0"/>
          </a:xfrm>
          <a:prstGeom prst="line">
            <a:avLst/>
          </a:prstGeom>
          <a:ln w="381000" cap="rnd">
            <a:solidFill>
              <a:srgbClr val="68478D"/>
            </a:solidFill>
            <a:prstDash val="solid"/>
            <a:headEnd type="none" w="sm" len="sm"/>
            <a:tailEnd type="none" w="sm" len="sm"/>
          </a:ln>
        </p:spPr>
        <p:txBody>
          <a:bodyPr/>
          <a:lstStyle/>
          <a:p>
            <a:endParaRPr lang="lv-LV"/>
          </a:p>
        </p:txBody>
      </p:sp>
      <p:sp>
        <p:nvSpPr>
          <p:cNvPr id="39" name="TextBox 38">
            <a:extLst>
              <a:ext uri="{FF2B5EF4-FFF2-40B4-BE49-F238E27FC236}">
                <a16:creationId xmlns:a16="http://schemas.microsoft.com/office/drawing/2014/main" id="{A69C32CF-A39E-9DA4-8E79-970BB0561B21}"/>
              </a:ext>
            </a:extLst>
          </p:cNvPr>
          <p:cNvSpPr txBox="1"/>
          <p:nvPr/>
        </p:nvSpPr>
        <p:spPr>
          <a:xfrm>
            <a:off x="5419286" y="3834347"/>
            <a:ext cx="2487267" cy="335541"/>
          </a:xfrm>
          <a:prstGeom prst="rect">
            <a:avLst/>
          </a:prstGeom>
        </p:spPr>
        <p:txBody>
          <a:bodyPr lIns="0" tIns="0" rIns="0" bIns="0" rtlCol="0" anchor="t">
            <a:spAutoFit/>
          </a:bodyPr>
          <a:lstStyle/>
          <a:p>
            <a:pPr algn="ctr">
              <a:lnSpc>
                <a:spcPts val="2800"/>
              </a:lnSpc>
            </a:pPr>
            <a:r>
              <a:rPr lang="lv-LV" sz="2000">
                <a:solidFill>
                  <a:schemeClr val="bg1"/>
                </a:solidFill>
                <a:latin typeface="Open Sans"/>
                <a:ea typeface="Open Sans"/>
                <a:cs typeface="Open Sans"/>
                <a:sym typeface="Open Sans"/>
              </a:rPr>
              <a:t>Kārtotāju</a:t>
            </a:r>
            <a:r>
              <a:rPr lang="en-US" sz="2000">
                <a:solidFill>
                  <a:schemeClr val="bg1"/>
                </a:solidFill>
                <a:latin typeface="Open Sans"/>
                <a:ea typeface="Open Sans"/>
                <a:cs typeface="Open Sans"/>
                <a:sym typeface="Open Sans"/>
              </a:rPr>
              <a:t> skits</a:t>
            </a:r>
          </a:p>
        </p:txBody>
      </p:sp>
      <p:sp>
        <p:nvSpPr>
          <p:cNvPr id="24" name="Title 1">
            <a:extLst>
              <a:ext uri="{FF2B5EF4-FFF2-40B4-BE49-F238E27FC236}">
                <a16:creationId xmlns:a16="http://schemas.microsoft.com/office/drawing/2014/main" id="{78555E5A-DFBF-4CDE-F06A-CFAB6BA6D2F0}"/>
              </a:ext>
            </a:extLst>
          </p:cNvPr>
          <p:cNvSpPr txBox="1">
            <a:spLocks/>
          </p:cNvSpPr>
          <p:nvPr/>
        </p:nvSpPr>
        <p:spPr>
          <a:xfrm>
            <a:off x="3810000" y="593544"/>
            <a:ext cx="13335000" cy="114281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3600" b="1" dirty="0">
                <a:solidFill>
                  <a:srgbClr val="7030A0"/>
                </a:solidFill>
                <a:latin typeface="Verdana" panose="020B0604030504040204" pitchFamily="34" charset="0"/>
                <a:ea typeface="Verdana" panose="020B0604030504040204" pitchFamily="34" charset="0"/>
              </a:rPr>
              <a:t>Matemātika</a:t>
            </a:r>
          </a:p>
          <a:p>
            <a:r>
              <a:rPr lang="lv-LV" sz="2800" b="1" dirty="0">
                <a:solidFill>
                  <a:srgbClr val="7030A0"/>
                </a:solidFill>
                <a:latin typeface="Verdana" panose="020B0604030504040204" pitchFamily="34" charset="0"/>
                <a:ea typeface="Verdana" panose="020B0604030504040204" pitchFamily="34" charset="0"/>
              </a:rPr>
              <a:t>Secinājumi</a:t>
            </a:r>
          </a:p>
        </p:txBody>
      </p:sp>
      <p:pic>
        <p:nvPicPr>
          <p:cNvPr id="17" name="Picture 16" descr="A white card with black text&#10;&#10;Description automatically generated">
            <a:extLst>
              <a:ext uri="{FF2B5EF4-FFF2-40B4-BE49-F238E27FC236}">
                <a16:creationId xmlns:a16="http://schemas.microsoft.com/office/drawing/2014/main" id="{6FBB43CB-C0BD-1827-9EF8-B902BE276A08}"/>
              </a:ext>
            </a:extLst>
          </p:cNvPr>
          <p:cNvPicPr>
            <a:picLocks noChangeAspect="1"/>
          </p:cNvPicPr>
          <p:nvPr/>
        </p:nvPicPr>
        <p:blipFill>
          <a:blip r:embed="rId4"/>
          <a:stretch>
            <a:fillRect/>
          </a:stretch>
        </p:blipFill>
        <p:spPr>
          <a:xfrm>
            <a:off x="4519612" y="2799159"/>
            <a:ext cx="9248775" cy="2724150"/>
          </a:xfrm>
          <a:prstGeom prst="rect">
            <a:avLst/>
          </a:prstGeom>
        </p:spPr>
      </p:pic>
      <p:pic>
        <p:nvPicPr>
          <p:cNvPr id="18" name="Picture 17" descr="A white box with black text&#10;&#10;Description automatically generated">
            <a:extLst>
              <a:ext uri="{FF2B5EF4-FFF2-40B4-BE49-F238E27FC236}">
                <a16:creationId xmlns:a16="http://schemas.microsoft.com/office/drawing/2014/main" id="{5393A6B3-507F-6182-20FE-5FE5799E7ADF}"/>
              </a:ext>
            </a:extLst>
          </p:cNvPr>
          <p:cNvPicPr>
            <a:picLocks noChangeAspect="1"/>
          </p:cNvPicPr>
          <p:nvPr/>
        </p:nvPicPr>
        <p:blipFill>
          <a:blip r:embed="rId5"/>
          <a:stretch>
            <a:fillRect/>
          </a:stretch>
        </p:blipFill>
        <p:spPr>
          <a:xfrm>
            <a:off x="539354" y="6480572"/>
            <a:ext cx="8601075" cy="2647950"/>
          </a:xfrm>
          <a:prstGeom prst="rect">
            <a:avLst/>
          </a:prstGeom>
        </p:spPr>
      </p:pic>
      <p:pic>
        <p:nvPicPr>
          <p:cNvPr id="20" name="Picture 19" descr="A white rectangular box with black text&#10;&#10;Description automatically generated">
            <a:extLst>
              <a:ext uri="{FF2B5EF4-FFF2-40B4-BE49-F238E27FC236}">
                <a16:creationId xmlns:a16="http://schemas.microsoft.com/office/drawing/2014/main" id="{2F3CE1B3-9779-1B5D-E8EB-DA108FCBE4DF}"/>
              </a:ext>
            </a:extLst>
          </p:cNvPr>
          <p:cNvPicPr>
            <a:picLocks noChangeAspect="1"/>
          </p:cNvPicPr>
          <p:nvPr/>
        </p:nvPicPr>
        <p:blipFill>
          <a:blip r:embed="rId6"/>
          <a:stretch>
            <a:fillRect/>
          </a:stretch>
        </p:blipFill>
        <p:spPr>
          <a:xfrm>
            <a:off x="9502378" y="6481762"/>
            <a:ext cx="8534400" cy="2609850"/>
          </a:xfrm>
          <a:prstGeom prst="rect">
            <a:avLst/>
          </a:prstGeom>
        </p:spPr>
      </p:pic>
    </p:spTree>
    <p:extLst>
      <p:ext uri="{BB962C8B-B14F-4D97-AF65-F5344CB8AC3E}">
        <p14:creationId xmlns:p14="http://schemas.microsoft.com/office/powerpoint/2010/main" val="3398005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lv-LV"/>
          </a:p>
        </p:txBody>
      </p:sp>
      <p:sp>
        <p:nvSpPr>
          <p:cNvPr id="6" name="AutoShape 6"/>
          <p:cNvSpPr/>
          <p:nvPr/>
        </p:nvSpPr>
        <p:spPr>
          <a:xfrm rot="-5400000" flipV="1">
            <a:off x="-4785713" y="5158388"/>
            <a:ext cx="9876225" cy="0"/>
          </a:xfrm>
          <a:prstGeom prst="line">
            <a:avLst/>
          </a:prstGeom>
          <a:ln w="381000" cap="rnd">
            <a:solidFill>
              <a:srgbClr val="68478D"/>
            </a:solidFill>
            <a:prstDash val="solid"/>
            <a:headEnd type="none" w="sm" len="sm"/>
            <a:tailEnd type="none" w="sm" len="sm"/>
          </a:ln>
        </p:spPr>
        <p:txBody>
          <a:bodyPr/>
          <a:lstStyle/>
          <a:p>
            <a:endParaRPr lang="lv-LV"/>
          </a:p>
        </p:txBody>
      </p:sp>
      <p:sp>
        <p:nvSpPr>
          <p:cNvPr id="39" name="TextBox 38">
            <a:extLst>
              <a:ext uri="{FF2B5EF4-FFF2-40B4-BE49-F238E27FC236}">
                <a16:creationId xmlns:a16="http://schemas.microsoft.com/office/drawing/2014/main" id="{A69C32CF-A39E-9DA4-8E79-970BB0561B21}"/>
              </a:ext>
            </a:extLst>
          </p:cNvPr>
          <p:cNvSpPr txBox="1"/>
          <p:nvPr/>
        </p:nvSpPr>
        <p:spPr>
          <a:xfrm>
            <a:off x="5419286" y="3834347"/>
            <a:ext cx="2487267" cy="335541"/>
          </a:xfrm>
          <a:prstGeom prst="rect">
            <a:avLst/>
          </a:prstGeom>
        </p:spPr>
        <p:txBody>
          <a:bodyPr lIns="0" tIns="0" rIns="0" bIns="0" rtlCol="0" anchor="t">
            <a:spAutoFit/>
          </a:bodyPr>
          <a:lstStyle/>
          <a:p>
            <a:pPr algn="ctr">
              <a:lnSpc>
                <a:spcPts val="2800"/>
              </a:lnSpc>
            </a:pPr>
            <a:r>
              <a:rPr lang="lv-LV" sz="2000">
                <a:solidFill>
                  <a:schemeClr val="bg1"/>
                </a:solidFill>
                <a:latin typeface="Open Sans"/>
                <a:ea typeface="Open Sans"/>
                <a:cs typeface="Open Sans"/>
                <a:sym typeface="Open Sans"/>
              </a:rPr>
              <a:t>Kārtotāju</a:t>
            </a:r>
            <a:r>
              <a:rPr lang="en-US" sz="2000">
                <a:solidFill>
                  <a:schemeClr val="bg1"/>
                </a:solidFill>
                <a:latin typeface="Open Sans"/>
                <a:ea typeface="Open Sans"/>
                <a:cs typeface="Open Sans"/>
                <a:sym typeface="Open Sans"/>
              </a:rPr>
              <a:t> skits</a:t>
            </a:r>
          </a:p>
        </p:txBody>
      </p:sp>
      <p:sp>
        <p:nvSpPr>
          <p:cNvPr id="24" name="Title 1">
            <a:extLst>
              <a:ext uri="{FF2B5EF4-FFF2-40B4-BE49-F238E27FC236}">
                <a16:creationId xmlns:a16="http://schemas.microsoft.com/office/drawing/2014/main" id="{78555E5A-DFBF-4CDE-F06A-CFAB6BA6D2F0}"/>
              </a:ext>
            </a:extLst>
          </p:cNvPr>
          <p:cNvSpPr txBox="1">
            <a:spLocks/>
          </p:cNvSpPr>
          <p:nvPr/>
        </p:nvSpPr>
        <p:spPr>
          <a:xfrm>
            <a:off x="3810000" y="593544"/>
            <a:ext cx="13335000" cy="114281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3600" b="1" dirty="0">
                <a:solidFill>
                  <a:srgbClr val="7030A0"/>
                </a:solidFill>
                <a:latin typeface="Verdana" panose="020B0604030504040204" pitchFamily="34" charset="0"/>
                <a:ea typeface="Verdana" panose="020B0604030504040204" pitchFamily="34" charset="0"/>
              </a:rPr>
              <a:t>Matemātika</a:t>
            </a:r>
          </a:p>
          <a:p>
            <a:r>
              <a:rPr lang="lv-LV" sz="2800" b="1" dirty="0">
                <a:solidFill>
                  <a:srgbClr val="7030A0"/>
                </a:solidFill>
                <a:latin typeface="Verdana" panose="020B0604030504040204" pitchFamily="34" charset="0"/>
                <a:ea typeface="Verdana" panose="020B0604030504040204" pitchFamily="34" charset="0"/>
              </a:rPr>
              <a:t>Secinājumi</a:t>
            </a:r>
          </a:p>
        </p:txBody>
      </p:sp>
      <p:pic>
        <p:nvPicPr>
          <p:cNvPr id="4" name="Attēls 3" descr="Attēls, kurā ir teksts, ekrānuzņēmums, fonts, cipars&#10;&#10;Apraksts ģenerēts automātiski">
            <a:extLst>
              <a:ext uri="{FF2B5EF4-FFF2-40B4-BE49-F238E27FC236}">
                <a16:creationId xmlns:a16="http://schemas.microsoft.com/office/drawing/2014/main" id="{F26D8D3D-80CB-FEA2-58A5-BC76D7F4678C}"/>
              </a:ext>
            </a:extLst>
          </p:cNvPr>
          <p:cNvPicPr>
            <a:picLocks noChangeAspect="1"/>
          </p:cNvPicPr>
          <p:nvPr/>
        </p:nvPicPr>
        <p:blipFill>
          <a:blip r:embed="rId4"/>
          <a:stretch>
            <a:fillRect/>
          </a:stretch>
        </p:blipFill>
        <p:spPr>
          <a:xfrm>
            <a:off x="4273484" y="4691189"/>
            <a:ext cx="9322593" cy="2928937"/>
          </a:xfrm>
          <a:prstGeom prst="rect">
            <a:avLst/>
          </a:prstGeom>
        </p:spPr>
      </p:pic>
      <p:sp>
        <p:nvSpPr>
          <p:cNvPr id="3" name="TextBox 2">
            <a:extLst>
              <a:ext uri="{FF2B5EF4-FFF2-40B4-BE49-F238E27FC236}">
                <a16:creationId xmlns:a16="http://schemas.microsoft.com/office/drawing/2014/main" id="{CDA34199-B410-BDE0-0642-9C0E2F9DACCE}"/>
              </a:ext>
            </a:extLst>
          </p:cNvPr>
          <p:cNvSpPr txBox="1"/>
          <p:nvPr/>
        </p:nvSpPr>
        <p:spPr>
          <a:xfrm>
            <a:off x="1335108" y="3088252"/>
            <a:ext cx="1560061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3200" dirty="0">
                <a:ea typeface="Calibri"/>
                <a:cs typeface="Calibri"/>
              </a:rPr>
              <a:t>Viens no 1. daļas uzdevumiem,  kurā jādemonstrē viena no matemātikas </a:t>
            </a:r>
            <a:r>
              <a:rPr lang="lv-LV" sz="3200" dirty="0" err="1">
                <a:ea typeface="Calibri"/>
                <a:cs typeface="Calibri"/>
              </a:rPr>
              <a:t>pamatprasmēm</a:t>
            </a:r>
            <a:r>
              <a:rPr lang="lv-LV" sz="3200" dirty="0">
                <a:ea typeface="Calibri"/>
                <a:cs typeface="Calibri"/>
              </a:rPr>
              <a:t>. </a:t>
            </a:r>
          </a:p>
          <a:p>
            <a:r>
              <a:rPr lang="lv-LV" sz="3200" dirty="0">
                <a:ea typeface="Calibri"/>
                <a:cs typeface="Calibri"/>
              </a:rPr>
              <a:t>Šī uzdevuma izpildes koeficients ir 17,09%.</a:t>
            </a:r>
          </a:p>
        </p:txBody>
      </p:sp>
    </p:spTree>
    <p:extLst>
      <p:ext uri="{BB962C8B-B14F-4D97-AF65-F5344CB8AC3E}">
        <p14:creationId xmlns:p14="http://schemas.microsoft.com/office/powerpoint/2010/main" val="2288871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lv-LV"/>
          </a:p>
        </p:txBody>
      </p:sp>
      <p:grpSp>
        <p:nvGrpSpPr>
          <p:cNvPr id="3" name="Group 3"/>
          <p:cNvGrpSpPr/>
          <p:nvPr/>
        </p:nvGrpSpPr>
        <p:grpSpPr>
          <a:xfrm>
            <a:off x="6623203" y="266534"/>
            <a:ext cx="11632140" cy="1819510"/>
            <a:chOff x="0" y="0"/>
            <a:chExt cx="3230300" cy="479212"/>
          </a:xfrm>
        </p:grpSpPr>
        <p:sp>
          <p:nvSpPr>
            <p:cNvPr id="4" name="Freeform 4"/>
            <p:cNvSpPr/>
            <p:nvPr/>
          </p:nvSpPr>
          <p:spPr>
            <a:xfrm>
              <a:off x="0" y="0"/>
              <a:ext cx="3230300" cy="479212"/>
            </a:xfrm>
            <a:custGeom>
              <a:avLst/>
              <a:gdLst/>
              <a:ahLst/>
              <a:cxnLst/>
              <a:rect l="l" t="t" r="r" b="b"/>
              <a:pathLst>
                <a:path w="3230300" h="479212">
                  <a:moveTo>
                    <a:pt x="32192" y="0"/>
                  </a:moveTo>
                  <a:lnTo>
                    <a:pt x="3198108" y="0"/>
                  </a:lnTo>
                  <a:cubicBezTo>
                    <a:pt x="3215887" y="0"/>
                    <a:pt x="3230300" y="14413"/>
                    <a:pt x="3230300" y="32192"/>
                  </a:cubicBezTo>
                  <a:lnTo>
                    <a:pt x="3230300" y="447020"/>
                  </a:lnTo>
                  <a:cubicBezTo>
                    <a:pt x="3230300" y="464800"/>
                    <a:pt x="3215887" y="479212"/>
                    <a:pt x="3198108" y="479212"/>
                  </a:cubicBezTo>
                  <a:lnTo>
                    <a:pt x="32192" y="479212"/>
                  </a:lnTo>
                  <a:cubicBezTo>
                    <a:pt x="14413" y="479212"/>
                    <a:pt x="0" y="464800"/>
                    <a:pt x="0" y="447020"/>
                  </a:cubicBezTo>
                  <a:lnTo>
                    <a:pt x="0" y="32192"/>
                  </a:lnTo>
                  <a:cubicBezTo>
                    <a:pt x="0" y="14413"/>
                    <a:pt x="14413" y="0"/>
                    <a:pt x="32192" y="0"/>
                  </a:cubicBezTo>
                  <a:close/>
                </a:path>
              </a:pathLst>
            </a:custGeom>
            <a:solidFill>
              <a:srgbClr val="68478D"/>
            </a:solidFill>
          </p:spPr>
          <p:txBody>
            <a:bodyPr/>
            <a:lstStyle/>
            <a:p>
              <a:endParaRPr lang="lv-LV"/>
            </a:p>
          </p:txBody>
        </p:sp>
        <p:sp>
          <p:nvSpPr>
            <p:cNvPr id="5" name="TextBox 5"/>
            <p:cNvSpPr txBox="1"/>
            <p:nvPr/>
          </p:nvSpPr>
          <p:spPr>
            <a:xfrm>
              <a:off x="0" y="-38100"/>
              <a:ext cx="3230300" cy="517312"/>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5486399" y="452355"/>
            <a:ext cx="11963391" cy="1615827"/>
          </a:xfrm>
          <a:prstGeom prst="rect">
            <a:avLst/>
          </a:prstGeom>
        </p:spPr>
        <p:txBody>
          <a:bodyPr wrap="square" lIns="0" tIns="0" rIns="0" bIns="0" rtlCol="0" anchor="t">
            <a:spAutoFit/>
          </a:bodyPr>
          <a:lstStyle/>
          <a:p>
            <a:pPr algn="r">
              <a:lnSpc>
                <a:spcPts val="6300"/>
              </a:lnSpc>
            </a:pPr>
            <a:r>
              <a:rPr lang="lv-LV" sz="4500" spc="-225" dirty="0">
                <a:solidFill>
                  <a:srgbClr val="FFFFFF"/>
                </a:solidFill>
                <a:latin typeface="Open Sans Bold"/>
                <a:ea typeface="Open Sans Bold"/>
                <a:cs typeface="Open Sans Bold"/>
                <a:sym typeface="Open Sans Bold"/>
              </a:rPr>
              <a:t>Vidējais vērtējums  9. klases</a:t>
            </a:r>
          </a:p>
          <a:p>
            <a:pPr algn="r">
              <a:lnSpc>
                <a:spcPts val="6300"/>
              </a:lnSpc>
            </a:pPr>
            <a:r>
              <a:rPr lang="lv-LV" sz="4500" spc="-225" dirty="0">
                <a:solidFill>
                  <a:srgbClr val="FFFFFF"/>
                </a:solidFill>
                <a:latin typeface="Open Sans Bold"/>
                <a:ea typeface="Open Sans Bold"/>
                <a:cs typeface="Open Sans Bold"/>
                <a:sym typeface="Open Sans Bold"/>
              </a:rPr>
              <a:t>eksāmenos </a:t>
            </a:r>
            <a:r>
              <a:rPr lang="lv-LV" sz="3600" spc="-225" dirty="0">
                <a:solidFill>
                  <a:srgbClr val="FFFFFF"/>
                </a:solidFill>
                <a:latin typeface="Open Sans Bold"/>
                <a:ea typeface="Open Sans Bold"/>
                <a:cs typeface="Open Sans Bold"/>
                <a:sym typeface="Open Sans Bold"/>
              </a:rPr>
              <a:t>(salīdzinājums)</a:t>
            </a:r>
          </a:p>
        </p:txBody>
      </p:sp>
      <p:sp>
        <p:nvSpPr>
          <p:cNvPr id="10" name="AutoShape 10"/>
          <p:cNvSpPr/>
          <p:nvPr/>
        </p:nvSpPr>
        <p:spPr>
          <a:xfrm rot="-5400000" flipV="1">
            <a:off x="-4802267" y="5147287"/>
            <a:ext cx="10050829" cy="1"/>
          </a:xfrm>
          <a:prstGeom prst="line">
            <a:avLst/>
          </a:prstGeom>
          <a:ln w="381000" cap="rnd">
            <a:solidFill>
              <a:srgbClr val="68478D"/>
            </a:solidFill>
            <a:prstDash val="solid"/>
            <a:headEnd type="none" w="sm" len="sm"/>
            <a:tailEnd type="none" w="sm" len="sm"/>
          </a:ln>
        </p:spPr>
        <p:txBody>
          <a:bodyPr/>
          <a:lstStyle/>
          <a:p>
            <a:endParaRPr lang="lv-LV"/>
          </a:p>
        </p:txBody>
      </p:sp>
      <p:pic>
        <p:nvPicPr>
          <p:cNvPr id="8" name="Picture 7"/>
          <p:cNvPicPr>
            <a:picLocks noChangeAspect="1"/>
          </p:cNvPicPr>
          <p:nvPr/>
        </p:nvPicPr>
        <p:blipFill>
          <a:blip r:embed="rId3"/>
          <a:stretch>
            <a:fillRect/>
          </a:stretch>
        </p:blipFill>
        <p:spPr>
          <a:xfrm>
            <a:off x="3124200" y="2476500"/>
            <a:ext cx="13030200" cy="7574859"/>
          </a:xfrm>
          <a:prstGeom prst="rect">
            <a:avLst/>
          </a:prstGeom>
        </p:spPr>
      </p:pic>
    </p:spTree>
    <p:extLst>
      <p:ext uri="{BB962C8B-B14F-4D97-AF65-F5344CB8AC3E}">
        <p14:creationId xmlns:p14="http://schemas.microsoft.com/office/powerpoint/2010/main" val="2750723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lv-LV"/>
          </a:p>
        </p:txBody>
      </p:sp>
      <p:grpSp>
        <p:nvGrpSpPr>
          <p:cNvPr id="3" name="Group 3"/>
          <p:cNvGrpSpPr/>
          <p:nvPr/>
        </p:nvGrpSpPr>
        <p:grpSpPr>
          <a:xfrm>
            <a:off x="-201712" y="-485033"/>
            <a:ext cx="12997155" cy="4737438"/>
            <a:chOff x="0" y="-38100"/>
            <a:chExt cx="3423119" cy="1247719"/>
          </a:xfrm>
        </p:grpSpPr>
        <p:sp>
          <p:nvSpPr>
            <p:cNvPr id="4" name="Freeform 4"/>
            <p:cNvSpPr/>
            <p:nvPr/>
          </p:nvSpPr>
          <p:spPr>
            <a:xfrm>
              <a:off x="192819" y="730407"/>
              <a:ext cx="3230300" cy="479212"/>
            </a:xfrm>
            <a:custGeom>
              <a:avLst/>
              <a:gdLst/>
              <a:ahLst/>
              <a:cxnLst/>
              <a:rect l="l" t="t" r="r" b="b"/>
              <a:pathLst>
                <a:path w="3230300" h="479212">
                  <a:moveTo>
                    <a:pt x="32192" y="0"/>
                  </a:moveTo>
                  <a:lnTo>
                    <a:pt x="3198108" y="0"/>
                  </a:lnTo>
                  <a:cubicBezTo>
                    <a:pt x="3215887" y="0"/>
                    <a:pt x="3230300" y="14413"/>
                    <a:pt x="3230300" y="32192"/>
                  </a:cubicBezTo>
                  <a:lnTo>
                    <a:pt x="3230300" y="447020"/>
                  </a:lnTo>
                  <a:cubicBezTo>
                    <a:pt x="3230300" y="464800"/>
                    <a:pt x="3215887" y="479212"/>
                    <a:pt x="3198108" y="479212"/>
                  </a:cubicBezTo>
                  <a:lnTo>
                    <a:pt x="32192" y="479212"/>
                  </a:lnTo>
                  <a:cubicBezTo>
                    <a:pt x="14413" y="479212"/>
                    <a:pt x="0" y="464800"/>
                    <a:pt x="0" y="447020"/>
                  </a:cubicBezTo>
                  <a:lnTo>
                    <a:pt x="0" y="32192"/>
                  </a:lnTo>
                  <a:cubicBezTo>
                    <a:pt x="0" y="14413"/>
                    <a:pt x="14413" y="0"/>
                    <a:pt x="32192" y="0"/>
                  </a:cubicBezTo>
                  <a:close/>
                </a:path>
              </a:pathLst>
            </a:custGeom>
            <a:solidFill>
              <a:schemeClr val="accent2">
                <a:lumMod val="75000"/>
              </a:schemeClr>
            </a:solidFill>
          </p:spPr>
          <p:txBody>
            <a:bodyPr/>
            <a:lstStyle/>
            <a:p>
              <a:endParaRPr lang="lv-LV"/>
            </a:p>
          </p:txBody>
        </p:sp>
        <p:sp>
          <p:nvSpPr>
            <p:cNvPr id="5" name="TextBox 5"/>
            <p:cNvSpPr txBox="1"/>
            <p:nvPr/>
          </p:nvSpPr>
          <p:spPr>
            <a:xfrm>
              <a:off x="0" y="-38100"/>
              <a:ext cx="3230300" cy="517312"/>
            </a:xfrm>
            <a:prstGeom prst="rect">
              <a:avLst/>
            </a:prstGeom>
          </p:spPr>
          <p:txBody>
            <a:bodyPr lIns="50800" tIns="50800" rIns="50800" bIns="50800" rtlCol="0" anchor="ctr"/>
            <a:lstStyle/>
            <a:p>
              <a:pPr algn="ctr">
                <a:lnSpc>
                  <a:spcPts val="2659"/>
                </a:lnSpc>
              </a:pPr>
              <a:endParaRPr/>
            </a:p>
          </p:txBody>
        </p:sp>
      </p:grpSp>
      <p:sp>
        <p:nvSpPr>
          <p:cNvPr id="6" name="AutoShape 6"/>
          <p:cNvSpPr/>
          <p:nvPr/>
        </p:nvSpPr>
        <p:spPr>
          <a:xfrm rot="-5400000" flipV="1">
            <a:off x="-4785713" y="5158388"/>
            <a:ext cx="9876225" cy="0"/>
          </a:xfrm>
          <a:prstGeom prst="line">
            <a:avLst/>
          </a:prstGeom>
          <a:ln w="381000" cap="rnd">
            <a:solidFill>
              <a:srgbClr val="68478D"/>
            </a:solidFill>
            <a:prstDash val="solid"/>
            <a:headEnd type="none" w="sm" len="sm"/>
            <a:tailEnd type="none" w="sm" len="sm"/>
          </a:ln>
        </p:spPr>
        <p:txBody>
          <a:bodyPr/>
          <a:lstStyle/>
          <a:p>
            <a:endParaRPr lang="lv-LV"/>
          </a:p>
        </p:txBody>
      </p:sp>
      <p:sp>
        <p:nvSpPr>
          <p:cNvPr id="13" name="Freeform 13"/>
          <p:cNvSpPr/>
          <p:nvPr/>
        </p:nvSpPr>
        <p:spPr>
          <a:xfrm>
            <a:off x="6125145" y="2601311"/>
            <a:ext cx="1002978" cy="1052913"/>
          </a:xfrm>
          <a:custGeom>
            <a:avLst/>
            <a:gdLst/>
            <a:ahLst/>
            <a:cxnLst/>
            <a:rect l="l" t="t" r="r" b="b"/>
            <a:pathLst>
              <a:path w="1095358" h="1052913">
                <a:moveTo>
                  <a:pt x="0" y="0"/>
                </a:moveTo>
                <a:lnTo>
                  <a:pt x="1095358" y="0"/>
                </a:lnTo>
                <a:lnTo>
                  <a:pt x="1095358" y="1052912"/>
                </a:lnTo>
                <a:lnTo>
                  <a:pt x="0" y="10529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14" name="TextBox 14"/>
          <p:cNvSpPr txBox="1"/>
          <p:nvPr/>
        </p:nvSpPr>
        <p:spPr>
          <a:xfrm>
            <a:off x="115989" y="2617519"/>
            <a:ext cx="4896375" cy="1615827"/>
          </a:xfrm>
          <a:prstGeom prst="rect">
            <a:avLst/>
          </a:prstGeom>
        </p:spPr>
        <p:txBody>
          <a:bodyPr lIns="0" tIns="0" rIns="0" bIns="0" rtlCol="0" anchor="t">
            <a:spAutoFit/>
          </a:bodyPr>
          <a:lstStyle/>
          <a:p>
            <a:pPr algn="r">
              <a:lnSpc>
                <a:spcPts val="6300"/>
              </a:lnSpc>
            </a:pPr>
            <a:r>
              <a:rPr lang="en-US" sz="4500" spc="-225" err="1">
                <a:solidFill>
                  <a:srgbClr val="FFFFFF"/>
                </a:solidFill>
                <a:latin typeface="Open Sans Bold"/>
                <a:ea typeface="Open Sans Bold"/>
                <a:cs typeface="Open Sans Bold"/>
                <a:sym typeface="Open Sans Bold"/>
              </a:rPr>
              <a:t>Latviešu</a:t>
            </a:r>
            <a:r>
              <a:rPr lang="en-US" sz="4500" spc="-225">
                <a:solidFill>
                  <a:srgbClr val="FFFFFF"/>
                </a:solidFill>
                <a:latin typeface="Open Sans Bold"/>
                <a:ea typeface="Open Sans Bold"/>
                <a:cs typeface="Open Sans Bold"/>
                <a:sym typeface="Open Sans Bold"/>
              </a:rPr>
              <a:t> </a:t>
            </a:r>
            <a:r>
              <a:rPr lang="en-US" sz="4500" spc="-225" err="1">
                <a:solidFill>
                  <a:srgbClr val="FFFFFF"/>
                </a:solidFill>
                <a:latin typeface="Open Sans Bold"/>
                <a:ea typeface="Open Sans Bold"/>
                <a:cs typeface="Open Sans Bold"/>
                <a:sym typeface="Open Sans Bold"/>
              </a:rPr>
              <a:t>valoda</a:t>
            </a:r>
            <a:r>
              <a:rPr lang="en-US" sz="4500" spc="-225">
                <a:solidFill>
                  <a:srgbClr val="FFFFFF"/>
                </a:solidFill>
                <a:latin typeface="Open Sans Bold"/>
                <a:ea typeface="Open Sans Bold"/>
                <a:cs typeface="Open Sans Bold"/>
                <a:sym typeface="Open Sans Bold"/>
              </a:rPr>
              <a:t> </a:t>
            </a:r>
            <a:r>
              <a:rPr lang="lv-LV" sz="4500" spc="-225">
                <a:solidFill>
                  <a:srgbClr val="FFFFFF"/>
                </a:solidFill>
                <a:latin typeface="Open Sans Bold"/>
                <a:ea typeface="Open Sans Bold"/>
                <a:cs typeface="Open Sans Bold"/>
                <a:sym typeface="Open Sans Bold"/>
              </a:rPr>
              <a:t>9.klase</a:t>
            </a:r>
            <a:endParaRPr lang="en-US" sz="4500" spc="-225">
              <a:solidFill>
                <a:srgbClr val="FFFFFF"/>
              </a:solidFill>
              <a:latin typeface="Open Sans Bold"/>
              <a:ea typeface="Open Sans Bold"/>
              <a:cs typeface="Open Sans Bold"/>
              <a:sym typeface="Open Sans Bold"/>
            </a:endParaRPr>
          </a:p>
        </p:txBody>
      </p:sp>
      <p:sp>
        <p:nvSpPr>
          <p:cNvPr id="27" name="TextBox 27"/>
          <p:cNvSpPr txBox="1"/>
          <p:nvPr/>
        </p:nvSpPr>
        <p:spPr>
          <a:xfrm>
            <a:off x="9144000" y="3025697"/>
            <a:ext cx="3048000" cy="1038746"/>
          </a:xfrm>
          <a:prstGeom prst="rect">
            <a:avLst/>
          </a:prstGeom>
        </p:spPr>
        <p:txBody>
          <a:bodyPr wrap="square" lIns="0" tIns="0" rIns="0" bIns="0" rtlCol="0" anchor="t">
            <a:spAutoFit/>
          </a:bodyPr>
          <a:lstStyle/>
          <a:p>
            <a:pPr algn="ctr">
              <a:lnSpc>
                <a:spcPts val="8079"/>
              </a:lnSpc>
            </a:pPr>
            <a:r>
              <a:rPr lang="lv-LV" sz="6000"/>
              <a:t>18440</a:t>
            </a:r>
            <a:endParaRPr lang="en-US" sz="5770">
              <a:solidFill>
                <a:srgbClr val="FFBD59"/>
              </a:solidFill>
              <a:latin typeface="League Spartan"/>
              <a:ea typeface="League Spartan"/>
              <a:cs typeface="League Spartan"/>
              <a:sym typeface="League Spartan"/>
            </a:endParaRPr>
          </a:p>
        </p:txBody>
      </p:sp>
      <p:pic>
        <p:nvPicPr>
          <p:cNvPr id="16" name="Picture 15">
            <a:extLst>
              <a:ext uri="{FF2B5EF4-FFF2-40B4-BE49-F238E27FC236}">
                <a16:creationId xmlns:a16="http://schemas.microsoft.com/office/drawing/2014/main" id="{48BB0827-63C6-9829-B8B5-9957DCAFA4F1}"/>
              </a:ext>
            </a:extLst>
          </p:cNvPr>
          <p:cNvPicPr>
            <a:picLocks noChangeAspect="1"/>
          </p:cNvPicPr>
          <p:nvPr/>
        </p:nvPicPr>
        <p:blipFill>
          <a:blip r:embed="rId6"/>
          <a:stretch>
            <a:fillRect/>
          </a:stretch>
        </p:blipFill>
        <p:spPr>
          <a:xfrm>
            <a:off x="506511" y="4897901"/>
            <a:ext cx="12266215" cy="1822862"/>
          </a:xfrm>
          <a:prstGeom prst="rect">
            <a:avLst/>
          </a:prstGeom>
        </p:spPr>
      </p:pic>
      <p:sp>
        <p:nvSpPr>
          <p:cNvPr id="17" name="TextBox 13">
            <a:extLst>
              <a:ext uri="{FF2B5EF4-FFF2-40B4-BE49-F238E27FC236}">
                <a16:creationId xmlns:a16="http://schemas.microsoft.com/office/drawing/2014/main" id="{662D3D48-A81F-FDA3-E630-5DC6E2AA4E7C}"/>
              </a:ext>
            </a:extLst>
          </p:cNvPr>
          <p:cNvSpPr txBox="1"/>
          <p:nvPr/>
        </p:nvSpPr>
        <p:spPr>
          <a:xfrm>
            <a:off x="192071" y="5001093"/>
            <a:ext cx="4896375" cy="2423740"/>
          </a:xfrm>
          <a:prstGeom prst="rect">
            <a:avLst/>
          </a:prstGeom>
        </p:spPr>
        <p:txBody>
          <a:bodyPr lIns="0" tIns="0" rIns="0" bIns="0" rtlCol="0" anchor="t">
            <a:spAutoFit/>
          </a:bodyPr>
          <a:lstStyle/>
          <a:p>
            <a:pPr algn="r">
              <a:lnSpc>
                <a:spcPts val="6300"/>
              </a:lnSpc>
            </a:pPr>
            <a:r>
              <a:rPr lang="en-US" sz="4500" spc="-225" err="1">
                <a:solidFill>
                  <a:srgbClr val="FFFFFF"/>
                </a:solidFill>
                <a:latin typeface="Open Sans Bold"/>
                <a:ea typeface="Open Sans Bold"/>
                <a:cs typeface="Open Sans Bold"/>
                <a:sym typeface="Open Sans Bold"/>
              </a:rPr>
              <a:t>Matemātika</a:t>
            </a:r>
            <a:r>
              <a:rPr lang="en-US" sz="4500" spc="-225">
                <a:solidFill>
                  <a:srgbClr val="FFFFFF"/>
                </a:solidFill>
                <a:latin typeface="Open Sans Bold"/>
                <a:ea typeface="Open Sans Bold"/>
                <a:cs typeface="Open Sans Bold"/>
                <a:sym typeface="Open Sans Bold"/>
              </a:rPr>
              <a:t> </a:t>
            </a:r>
            <a:r>
              <a:rPr lang="lv-LV" sz="4500" spc="-225">
                <a:solidFill>
                  <a:srgbClr val="FFFFFF"/>
                </a:solidFill>
                <a:latin typeface="Open Sans Bold"/>
                <a:ea typeface="Open Sans Bold"/>
                <a:cs typeface="Open Sans Bold"/>
                <a:sym typeface="Open Sans Bold"/>
              </a:rPr>
              <a:t>   9.klase</a:t>
            </a:r>
            <a:endParaRPr lang="en-US" sz="4500" spc="-225">
              <a:solidFill>
                <a:srgbClr val="FFFFFF"/>
              </a:solidFill>
              <a:latin typeface="Open Sans Bold"/>
              <a:ea typeface="Open Sans Bold"/>
              <a:cs typeface="Open Sans Bold"/>
              <a:sym typeface="Open Sans Bold"/>
            </a:endParaRPr>
          </a:p>
          <a:p>
            <a:pPr algn="just">
              <a:lnSpc>
                <a:spcPts val="6300"/>
              </a:lnSpc>
            </a:pPr>
            <a:endParaRPr lang="en-US" sz="4500" spc="-225">
              <a:solidFill>
                <a:srgbClr val="FFFFFF"/>
              </a:solidFill>
              <a:latin typeface="Open Sans Bold"/>
              <a:ea typeface="Open Sans Bold"/>
              <a:cs typeface="Open Sans Bold"/>
              <a:sym typeface="Open Sans Bold"/>
            </a:endParaRPr>
          </a:p>
        </p:txBody>
      </p:sp>
      <p:pic>
        <p:nvPicPr>
          <p:cNvPr id="18" name="Picture 17">
            <a:extLst>
              <a:ext uri="{FF2B5EF4-FFF2-40B4-BE49-F238E27FC236}">
                <a16:creationId xmlns:a16="http://schemas.microsoft.com/office/drawing/2014/main" id="{7A91CD9E-DEF1-7065-AF45-41ABB5BAD888}"/>
              </a:ext>
            </a:extLst>
          </p:cNvPr>
          <p:cNvPicPr>
            <a:picLocks noChangeAspect="1"/>
          </p:cNvPicPr>
          <p:nvPr/>
        </p:nvPicPr>
        <p:blipFill>
          <a:blip r:embed="rId7"/>
          <a:stretch>
            <a:fillRect/>
          </a:stretch>
        </p:blipFill>
        <p:spPr>
          <a:xfrm>
            <a:off x="6006173" y="4994536"/>
            <a:ext cx="1005927" cy="1054699"/>
          </a:xfrm>
          <a:prstGeom prst="rect">
            <a:avLst/>
          </a:prstGeom>
        </p:spPr>
      </p:pic>
      <p:pic>
        <p:nvPicPr>
          <p:cNvPr id="20" name="Picture 19">
            <a:extLst>
              <a:ext uri="{FF2B5EF4-FFF2-40B4-BE49-F238E27FC236}">
                <a16:creationId xmlns:a16="http://schemas.microsoft.com/office/drawing/2014/main" id="{39118DC1-0DAD-03A2-D819-9B91FC1E0ACC}"/>
              </a:ext>
            </a:extLst>
          </p:cNvPr>
          <p:cNvPicPr>
            <a:picLocks noChangeAspect="1"/>
          </p:cNvPicPr>
          <p:nvPr/>
        </p:nvPicPr>
        <p:blipFill>
          <a:blip r:embed="rId6"/>
          <a:stretch>
            <a:fillRect/>
          </a:stretch>
        </p:blipFill>
        <p:spPr>
          <a:xfrm>
            <a:off x="712808" y="7819042"/>
            <a:ext cx="12266215" cy="1822862"/>
          </a:xfrm>
          <a:prstGeom prst="rect">
            <a:avLst/>
          </a:prstGeom>
        </p:spPr>
      </p:pic>
      <p:sp>
        <p:nvSpPr>
          <p:cNvPr id="21" name="TextBox 10">
            <a:extLst>
              <a:ext uri="{FF2B5EF4-FFF2-40B4-BE49-F238E27FC236}">
                <a16:creationId xmlns:a16="http://schemas.microsoft.com/office/drawing/2014/main" id="{9011718B-E927-F3F7-164B-D1F26C28D9CE}"/>
              </a:ext>
            </a:extLst>
          </p:cNvPr>
          <p:cNvSpPr txBox="1"/>
          <p:nvPr/>
        </p:nvSpPr>
        <p:spPr>
          <a:xfrm>
            <a:off x="406872" y="8026403"/>
            <a:ext cx="4896375" cy="1615827"/>
          </a:xfrm>
          <a:prstGeom prst="rect">
            <a:avLst/>
          </a:prstGeom>
        </p:spPr>
        <p:txBody>
          <a:bodyPr lIns="0" tIns="0" rIns="0" bIns="0" rtlCol="0" anchor="t">
            <a:spAutoFit/>
          </a:bodyPr>
          <a:lstStyle/>
          <a:p>
            <a:pPr algn="r">
              <a:lnSpc>
                <a:spcPts val="6300"/>
              </a:lnSpc>
            </a:pPr>
            <a:r>
              <a:rPr lang="lv-LV" sz="4500" spc="-225">
                <a:solidFill>
                  <a:srgbClr val="FFFFFF"/>
                </a:solidFill>
                <a:latin typeface="Open Sans Bold"/>
                <a:ea typeface="Open Sans Bold"/>
                <a:cs typeface="Open Sans Bold"/>
                <a:sym typeface="Open Sans Bold"/>
              </a:rPr>
              <a:t>Angļu valoda         </a:t>
            </a:r>
            <a:r>
              <a:rPr lang="en-US" sz="4500" spc="-225">
                <a:solidFill>
                  <a:srgbClr val="FFFFFF"/>
                </a:solidFill>
                <a:latin typeface="Open Sans Bold"/>
                <a:ea typeface="Open Sans Bold"/>
                <a:cs typeface="Open Sans Bold"/>
                <a:sym typeface="Open Sans Bold"/>
              </a:rPr>
              <a:t> </a:t>
            </a:r>
            <a:r>
              <a:rPr lang="lv-LV" sz="4500" spc="-225">
                <a:solidFill>
                  <a:srgbClr val="FFFFFF"/>
                </a:solidFill>
                <a:latin typeface="Open Sans Bold"/>
                <a:ea typeface="Open Sans Bold"/>
                <a:cs typeface="Open Sans Bold"/>
                <a:sym typeface="Open Sans Bold"/>
              </a:rPr>
              <a:t>9.klase</a:t>
            </a:r>
            <a:endParaRPr lang="en-US" sz="4500" spc="-225">
              <a:solidFill>
                <a:srgbClr val="FFFFFF"/>
              </a:solidFill>
              <a:latin typeface="Open Sans Bold"/>
              <a:ea typeface="Open Sans Bold"/>
              <a:cs typeface="Open Sans Bold"/>
              <a:sym typeface="Open Sans Bold"/>
            </a:endParaRPr>
          </a:p>
        </p:txBody>
      </p:sp>
      <p:pic>
        <p:nvPicPr>
          <p:cNvPr id="22" name="Picture 21">
            <a:extLst>
              <a:ext uri="{FF2B5EF4-FFF2-40B4-BE49-F238E27FC236}">
                <a16:creationId xmlns:a16="http://schemas.microsoft.com/office/drawing/2014/main" id="{FD5F3020-7628-C13C-D19D-869DB8C9FE56}"/>
              </a:ext>
            </a:extLst>
          </p:cNvPr>
          <p:cNvPicPr>
            <a:picLocks noChangeAspect="1"/>
          </p:cNvPicPr>
          <p:nvPr/>
        </p:nvPicPr>
        <p:blipFill>
          <a:blip r:embed="rId7"/>
          <a:stretch>
            <a:fillRect/>
          </a:stretch>
        </p:blipFill>
        <p:spPr>
          <a:xfrm>
            <a:off x="5786451" y="8000405"/>
            <a:ext cx="1005927" cy="1054699"/>
          </a:xfrm>
          <a:prstGeom prst="rect">
            <a:avLst/>
          </a:prstGeom>
        </p:spPr>
      </p:pic>
      <p:sp>
        <p:nvSpPr>
          <p:cNvPr id="35" name="TextBox 34">
            <a:extLst>
              <a:ext uri="{FF2B5EF4-FFF2-40B4-BE49-F238E27FC236}">
                <a16:creationId xmlns:a16="http://schemas.microsoft.com/office/drawing/2014/main" id="{76C37F21-C330-038B-D339-E8856D85778E}"/>
              </a:ext>
            </a:extLst>
          </p:cNvPr>
          <p:cNvSpPr txBox="1"/>
          <p:nvPr/>
        </p:nvSpPr>
        <p:spPr>
          <a:xfrm>
            <a:off x="9229908" y="8118179"/>
            <a:ext cx="3331055" cy="1131079"/>
          </a:xfrm>
          <a:prstGeom prst="rect">
            <a:avLst/>
          </a:prstGeom>
          <a:noFill/>
        </p:spPr>
        <p:txBody>
          <a:bodyPr wrap="square">
            <a:spAutoFit/>
          </a:bodyPr>
          <a:lstStyle/>
          <a:p>
            <a:pPr algn="ctr">
              <a:lnSpc>
                <a:spcPts val="8079"/>
              </a:lnSpc>
            </a:pPr>
            <a:r>
              <a:rPr lang="lv-LV" sz="6000"/>
              <a:t>18431</a:t>
            </a:r>
            <a:endParaRPr lang="en-US" sz="5700">
              <a:solidFill>
                <a:srgbClr val="FFBD59"/>
              </a:solidFill>
              <a:latin typeface="League Spartan"/>
              <a:ea typeface="League Spartan"/>
              <a:cs typeface="League Spartan"/>
              <a:sym typeface="League Spartan"/>
            </a:endParaRPr>
          </a:p>
        </p:txBody>
      </p:sp>
      <p:sp>
        <p:nvSpPr>
          <p:cNvPr id="36" name="TextBox 35">
            <a:extLst>
              <a:ext uri="{FF2B5EF4-FFF2-40B4-BE49-F238E27FC236}">
                <a16:creationId xmlns:a16="http://schemas.microsoft.com/office/drawing/2014/main" id="{8A7732D1-5680-D1D9-5AC7-EA6C4CD897FE}"/>
              </a:ext>
            </a:extLst>
          </p:cNvPr>
          <p:cNvSpPr txBox="1"/>
          <p:nvPr/>
        </p:nvSpPr>
        <p:spPr>
          <a:xfrm>
            <a:off x="9087552" y="5242478"/>
            <a:ext cx="3331055" cy="1131079"/>
          </a:xfrm>
          <a:prstGeom prst="rect">
            <a:avLst/>
          </a:prstGeom>
          <a:noFill/>
        </p:spPr>
        <p:txBody>
          <a:bodyPr wrap="square">
            <a:spAutoFit/>
          </a:bodyPr>
          <a:lstStyle/>
          <a:p>
            <a:pPr algn="ctr">
              <a:lnSpc>
                <a:spcPts val="8079"/>
              </a:lnSpc>
            </a:pPr>
            <a:r>
              <a:rPr lang="lv-LV" sz="6000"/>
              <a:t>18847</a:t>
            </a:r>
            <a:endParaRPr lang="en-US" sz="5700">
              <a:solidFill>
                <a:srgbClr val="FFBD59"/>
              </a:solidFill>
              <a:latin typeface="League Spartan"/>
              <a:ea typeface="League Spartan"/>
              <a:cs typeface="League Spartan"/>
              <a:sym typeface="League Spartan"/>
            </a:endParaRPr>
          </a:p>
        </p:txBody>
      </p:sp>
      <p:sp>
        <p:nvSpPr>
          <p:cNvPr id="38" name="TextBox 38">
            <a:extLst>
              <a:ext uri="{FF2B5EF4-FFF2-40B4-BE49-F238E27FC236}">
                <a16:creationId xmlns:a16="http://schemas.microsoft.com/office/drawing/2014/main" id="{03276559-563F-FBDA-F0F7-115E54DDCBBA}"/>
              </a:ext>
            </a:extLst>
          </p:cNvPr>
          <p:cNvSpPr txBox="1"/>
          <p:nvPr/>
        </p:nvSpPr>
        <p:spPr>
          <a:xfrm>
            <a:off x="5265501" y="9236293"/>
            <a:ext cx="2487267" cy="335541"/>
          </a:xfrm>
          <a:prstGeom prst="rect">
            <a:avLst/>
          </a:prstGeom>
        </p:spPr>
        <p:txBody>
          <a:bodyPr lIns="0" tIns="0" rIns="0" bIns="0" rtlCol="0" anchor="t">
            <a:spAutoFit/>
          </a:bodyPr>
          <a:lstStyle/>
          <a:p>
            <a:pPr algn="ctr">
              <a:lnSpc>
                <a:spcPts val="2800"/>
              </a:lnSpc>
            </a:pPr>
            <a:r>
              <a:rPr lang="lv-LV" sz="2000">
                <a:solidFill>
                  <a:schemeClr val="bg1"/>
                </a:solidFill>
                <a:latin typeface="Open Sans"/>
                <a:ea typeface="Open Sans"/>
                <a:cs typeface="Open Sans"/>
                <a:sym typeface="Open Sans"/>
              </a:rPr>
              <a:t>Kārtotāju</a:t>
            </a:r>
            <a:r>
              <a:rPr lang="en-US" sz="2000">
                <a:solidFill>
                  <a:schemeClr val="bg1"/>
                </a:solidFill>
                <a:latin typeface="Open Sans"/>
                <a:ea typeface="Open Sans"/>
                <a:cs typeface="Open Sans"/>
                <a:sym typeface="Open Sans"/>
              </a:rPr>
              <a:t> </a:t>
            </a:r>
            <a:r>
              <a:rPr lang="en-US" sz="2000" err="1">
                <a:solidFill>
                  <a:schemeClr val="bg1"/>
                </a:solidFill>
                <a:latin typeface="Open Sans"/>
                <a:ea typeface="Open Sans"/>
                <a:cs typeface="Open Sans"/>
                <a:sym typeface="Open Sans"/>
              </a:rPr>
              <a:t>skaits</a:t>
            </a:r>
            <a:endParaRPr lang="en-US" sz="2000">
              <a:solidFill>
                <a:schemeClr val="bg1"/>
              </a:solidFill>
              <a:latin typeface="Open Sans"/>
              <a:ea typeface="Open Sans"/>
              <a:cs typeface="Open Sans"/>
              <a:sym typeface="Open Sans"/>
            </a:endParaRPr>
          </a:p>
        </p:txBody>
      </p:sp>
      <p:sp>
        <p:nvSpPr>
          <p:cNvPr id="39" name="TextBox 38">
            <a:extLst>
              <a:ext uri="{FF2B5EF4-FFF2-40B4-BE49-F238E27FC236}">
                <a16:creationId xmlns:a16="http://schemas.microsoft.com/office/drawing/2014/main" id="{A69C32CF-A39E-9DA4-8E79-970BB0561B21}"/>
              </a:ext>
            </a:extLst>
          </p:cNvPr>
          <p:cNvSpPr txBox="1"/>
          <p:nvPr/>
        </p:nvSpPr>
        <p:spPr>
          <a:xfrm>
            <a:off x="5419286" y="3834347"/>
            <a:ext cx="2487267" cy="335541"/>
          </a:xfrm>
          <a:prstGeom prst="rect">
            <a:avLst/>
          </a:prstGeom>
        </p:spPr>
        <p:txBody>
          <a:bodyPr lIns="0" tIns="0" rIns="0" bIns="0" rtlCol="0" anchor="t">
            <a:spAutoFit/>
          </a:bodyPr>
          <a:lstStyle/>
          <a:p>
            <a:pPr algn="ctr">
              <a:lnSpc>
                <a:spcPts val="2800"/>
              </a:lnSpc>
            </a:pPr>
            <a:r>
              <a:rPr lang="lv-LV" sz="2000">
                <a:solidFill>
                  <a:schemeClr val="bg1"/>
                </a:solidFill>
                <a:latin typeface="Open Sans"/>
                <a:ea typeface="Open Sans"/>
                <a:cs typeface="Open Sans"/>
                <a:sym typeface="Open Sans"/>
              </a:rPr>
              <a:t>Kārtotāju</a:t>
            </a:r>
            <a:r>
              <a:rPr lang="en-US" sz="2000">
                <a:solidFill>
                  <a:schemeClr val="bg1"/>
                </a:solidFill>
                <a:latin typeface="Open Sans"/>
                <a:ea typeface="Open Sans"/>
                <a:cs typeface="Open Sans"/>
                <a:sym typeface="Open Sans"/>
              </a:rPr>
              <a:t> </a:t>
            </a:r>
            <a:r>
              <a:rPr lang="en-US" sz="2000" err="1">
                <a:solidFill>
                  <a:schemeClr val="bg1"/>
                </a:solidFill>
                <a:latin typeface="Open Sans"/>
                <a:ea typeface="Open Sans"/>
                <a:cs typeface="Open Sans"/>
                <a:sym typeface="Open Sans"/>
              </a:rPr>
              <a:t>skaits</a:t>
            </a:r>
            <a:endParaRPr lang="en-US" sz="2000">
              <a:solidFill>
                <a:schemeClr val="bg1"/>
              </a:solidFill>
              <a:latin typeface="Open Sans"/>
              <a:ea typeface="Open Sans"/>
              <a:cs typeface="Open Sans"/>
              <a:sym typeface="Open Sans"/>
            </a:endParaRPr>
          </a:p>
        </p:txBody>
      </p:sp>
      <p:sp>
        <p:nvSpPr>
          <p:cNvPr id="40" name="TextBox 38">
            <a:extLst>
              <a:ext uri="{FF2B5EF4-FFF2-40B4-BE49-F238E27FC236}">
                <a16:creationId xmlns:a16="http://schemas.microsoft.com/office/drawing/2014/main" id="{34613FAD-B459-DB04-28C9-9B719401D1F4}"/>
              </a:ext>
            </a:extLst>
          </p:cNvPr>
          <p:cNvSpPr txBox="1"/>
          <p:nvPr/>
        </p:nvSpPr>
        <p:spPr>
          <a:xfrm>
            <a:off x="5265502" y="6203541"/>
            <a:ext cx="2487267" cy="335541"/>
          </a:xfrm>
          <a:prstGeom prst="rect">
            <a:avLst/>
          </a:prstGeom>
        </p:spPr>
        <p:txBody>
          <a:bodyPr lIns="0" tIns="0" rIns="0" bIns="0" rtlCol="0" anchor="t">
            <a:spAutoFit/>
          </a:bodyPr>
          <a:lstStyle/>
          <a:p>
            <a:pPr algn="ctr">
              <a:lnSpc>
                <a:spcPts val="2800"/>
              </a:lnSpc>
            </a:pPr>
            <a:r>
              <a:rPr lang="lv-LV" sz="2000">
                <a:solidFill>
                  <a:schemeClr val="bg1"/>
                </a:solidFill>
                <a:latin typeface="Open Sans"/>
                <a:ea typeface="Open Sans"/>
                <a:cs typeface="Open Sans"/>
                <a:sym typeface="Open Sans"/>
              </a:rPr>
              <a:t>Kārtotāju</a:t>
            </a:r>
            <a:r>
              <a:rPr lang="en-US" sz="2000">
                <a:solidFill>
                  <a:schemeClr val="bg1"/>
                </a:solidFill>
                <a:latin typeface="Open Sans"/>
                <a:ea typeface="Open Sans"/>
                <a:cs typeface="Open Sans"/>
                <a:sym typeface="Open Sans"/>
              </a:rPr>
              <a:t> </a:t>
            </a:r>
            <a:r>
              <a:rPr lang="en-US" sz="2000" err="1">
                <a:solidFill>
                  <a:schemeClr val="bg1"/>
                </a:solidFill>
                <a:latin typeface="Open Sans"/>
                <a:ea typeface="Open Sans"/>
                <a:cs typeface="Open Sans"/>
                <a:sym typeface="Open Sans"/>
              </a:rPr>
              <a:t>skaits</a:t>
            </a:r>
            <a:endParaRPr lang="en-US" sz="2000">
              <a:solidFill>
                <a:schemeClr val="bg1"/>
              </a:solidFill>
              <a:latin typeface="Open Sans"/>
              <a:ea typeface="Open Sans"/>
              <a:cs typeface="Open Sans"/>
              <a:sym typeface="Open Sans"/>
            </a:endParaRPr>
          </a:p>
        </p:txBody>
      </p:sp>
      <p:sp>
        <p:nvSpPr>
          <p:cNvPr id="9" name="Arrow: Left 8">
            <a:extLst>
              <a:ext uri="{FF2B5EF4-FFF2-40B4-BE49-F238E27FC236}">
                <a16:creationId xmlns:a16="http://schemas.microsoft.com/office/drawing/2014/main" id="{7BFDD4B7-EFC1-9F11-F9A9-61EA21CCC3F6}"/>
              </a:ext>
            </a:extLst>
          </p:cNvPr>
          <p:cNvSpPr/>
          <p:nvPr/>
        </p:nvSpPr>
        <p:spPr>
          <a:xfrm>
            <a:off x="13599931" y="7945468"/>
            <a:ext cx="3032234" cy="1645490"/>
          </a:xfrm>
          <a:prstGeom prst="leftArrow">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ea typeface="Calibri"/>
                <a:cs typeface="Calibri"/>
              </a:rPr>
              <a:t>63,8 %</a:t>
            </a:r>
          </a:p>
        </p:txBody>
      </p:sp>
      <p:sp>
        <p:nvSpPr>
          <p:cNvPr id="10" name="Arrow: Left 9">
            <a:extLst>
              <a:ext uri="{FF2B5EF4-FFF2-40B4-BE49-F238E27FC236}">
                <a16:creationId xmlns:a16="http://schemas.microsoft.com/office/drawing/2014/main" id="{EC34D0EC-260B-D10A-A1C4-46BF52076216}"/>
              </a:ext>
            </a:extLst>
          </p:cNvPr>
          <p:cNvSpPr/>
          <p:nvPr/>
        </p:nvSpPr>
        <p:spPr>
          <a:xfrm>
            <a:off x="13296322" y="2676952"/>
            <a:ext cx="2835781" cy="1413318"/>
          </a:xfrm>
          <a:prstGeom prst="leftArrow">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solidFill>
                  <a:srgbClr val="FF0000"/>
                </a:solidFill>
                <a:ea typeface="Calibri"/>
                <a:cs typeface="Calibri"/>
              </a:rPr>
              <a:t>59 %</a:t>
            </a:r>
          </a:p>
        </p:txBody>
      </p:sp>
      <p:sp>
        <p:nvSpPr>
          <p:cNvPr id="11" name="Arrow: Left 10">
            <a:extLst>
              <a:ext uri="{FF2B5EF4-FFF2-40B4-BE49-F238E27FC236}">
                <a16:creationId xmlns:a16="http://schemas.microsoft.com/office/drawing/2014/main" id="{C3DE5AEC-79FF-106E-548B-44B9102277AB}"/>
              </a:ext>
            </a:extLst>
          </p:cNvPr>
          <p:cNvSpPr/>
          <p:nvPr/>
        </p:nvSpPr>
        <p:spPr>
          <a:xfrm>
            <a:off x="13582072" y="5016530"/>
            <a:ext cx="2192845" cy="1199007"/>
          </a:xfrm>
          <a:prstGeom prst="leftArrow">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ea typeface="Calibri"/>
                <a:cs typeface="Calibri"/>
              </a:rPr>
              <a:t>43,2 %</a:t>
            </a:r>
          </a:p>
        </p:txBody>
      </p:sp>
      <p:grpSp>
        <p:nvGrpSpPr>
          <p:cNvPr id="15" name="Group 3">
            <a:extLst>
              <a:ext uri="{FF2B5EF4-FFF2-40B4-BE49-F238E27FC236}">
                <a16:creationId xmlns:a16="http://schemas.microsoft.com/office/drawing/2014/main" id="{CFE0111D-9F9F-D103-E791-7BF33BB30D49}"/>
              </a:ext>
            </a:extLst>
          </p:cNvPr>
          <p:cNvGrpSpPr/>
          <p:nvPr/>
        </p:nvGrpSpPr>
        <p:grpSpPr>
          <a:xfrm>
            <a:off x="6607757" y="-94371"/>
            <a:ext cx="11632140" cy="1964171"/>
            <a:chOff x="0" y="-38100"/>
            <a:chExt cx="3230300" cy="517312"/>
          </a:xfrm>
        </p:grpSpPr>
        <p:sp>
          <p:nvSpPr>
            <p:cNvPr id="8" name="Freeform 4">
              <a:extLst>
                <a:ext uri="{FF2B5EF4-FFF2-40B4-BE49-F238E27FC236}">
                  <a16:creationId xmlns:a16="http://schemas.microsoft.com/office/drawing/2014/main" id="{3BAA3008-1A86-EB48-B3A4-48712938D06E}"/>
                </a:ext>
              </a:extLst>
            </p:cNvPr>
            <p:cNvSpPr/>
            <p:nvPr/>
          </p:nvSpPr>
          <p:spPr>
            <a:xfrm>
              <a:off x="0" y="0"/>
              <a:ext cx="3230300" cy="479212"/>
            </a:xfrm>
            <a:custGeom>
              <a:avLst/>
              <a:gdLst/>
              <a:ahLst/>
              <a:cxnLst/>
              <a:rect l="l" t="t" r="r" b="b"/>
              <a:pathLst>
                <a:path w="3230300" h="479212">
                  <a:moveTo>
                    <a:pt x="32192" y="0"/>
                  </a:moveTo>
                  <a:lnTo>
                    <a:pt x="3198108" y="0"/>
                  </a:lnTo>
                  <a:cubicBezTo>
                    <a:pt x="3215887" y="0"/>
                    <a:pt x="3230300" y="14413"/>
                    <a:pt x="3230300" y="32192"/>
                  </a:cubicBezTo>
                  <a:lnTo>
                    <a:pt x="3230300" y="447020"/>
                  </a:lnTo>
                  <a:cubicBezTo>
                    <a:pt x="3230300" y="464800"/>
                    <a:pt x="3215887" y="479212"/>
                    <a:pt x="3198108" y="479212"/>
                  </a:cubicBezTo>
                  <a:lnTo>
                    <a:pt x="32192" y="479212"/>
                  </a:lnTo>
                  <a:cubicBezTo>
                    <a:pt x="14413" y="479212"/>
                    <a:pt x="0" y="464800"/>
                    <a:pt x="0" y="447020"/>
                  </a:cubicBezTo>
                  <a:lnTo>
                    <a:pt x="0" y="32192"/>
                  </a:lnTo>
                  <a:cubicBezTo>
                    <a:pt x="0" y="14413"/>
                    <a:pt x="14413" y="0"/>
                    <a:pt x="32192" y="0"/>
                  </a:cubicBezTo>
                  <a:close/>
                </a:path>
              </a:pathLst>
            </a:custGeom>
            <a:solidFill>
              <a:srgbClr val="68478D"/>
            </a:solidFill>
          </p:spPr>
          <p:txBody>
            <a:bodyPr/>
            <a:lstStyle/>
            <a:p>
              <a:endParaRPr lang="lv-LV"/>
            </a:p>
          </p:txBody>
        </p:sp>
        <p:sp>
          <p:nvSpPr>
            <p:cNvPr id="12" name="TextBox 5">
              <a:extLst>
                <a:ext uri="{FF2B5EF4-FFF2-40B4-BE49-F238E27FC236}">
                  <a16:creationId xmlns:a16="http://schemas.microsoft.com/office/drawing/2014/main" id="{25216B23-F9DB-38A0-9516-FF8F5A644D66}"/>
                </a:ext>
              </a:extLst>
            </p:cNvPr>
            <p:cNvSpPr txBox="1"/>
            <p:nvPr/>
          </p:nvSpPr>
          <p:spPr>
            <a:xfrm>
              <a:off x="0" y="-38100"/>
              <a:ext cx="3230300" cy="517312"/>
            </a:xfrm>
            <a:prstGeom prst="rect">
              <a:avLst/>
            </a:prstGeom>
          </p:spPr>
          <p:txBody>
            <a:bodyPr lIns="50800" tIns="50800" rIns="50800" bIns="50800" rtlCol="0" anchor="ctr"/>
            <a:lstStyle/>
            <a:p>
              <a:pPr algn="ctr">
                <a:lnSpc>
                  <a:spcPts val="2659"/>
                </a:lnSpc>
              </a:pPr>
              <a:endParaRPr/>
            </a:p>
          </p:txBody>
        </p:sp>
      </p:grpSp>
      <p:sp>
        <p:nvSpPr>
          <p:cNvPr id="19" name="TextBox 18">
            <a:extLst>
              <a:ext uri="{FF2B5EF4-FFF2-40B4-BE49-F238E27FC236}">
                <a16:creationId xmlns:a16="http://schemas.microsoft.com/office/drawing/2014/main" id="{E88F358F-3450-0BF7-BBF6-58DB7D98CC33}"/>
              </a:ext>
            </a:extLst>
          </p:cNvPr>
          <p:cNvSpPr txBox="1"/>
          <p:nvPr/>
        </p:nvSpPr>
        <p:spPr>
          <a:xfrm>
            <a:off x="7413841" y="260566"/>
            <a:ext cx="1070885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lv-LV" sz="4500" dirty="0">
                <a:solidFill>
                  <a:srgbClr val="FFFFFF"/>
                </a:solidFill>
                <a:latin typeface="Open Sans Bold"/>
              </a:rPr>
              <a:t>Vidējais vērtējums 9. klases</a:t>
            </a:r>
            <a:r>
              <a:rPr lang="lv-LV" sz="4500" dirty="0">
                <a:latin typeface="Open Sans Bold"/>
              </a:rPr>
              <a:t>​</a:t>
            </a:r>
          </a:p>
          <a:p>
            <a:pPr algn="r"/>
            <a:r>
              <a:rPr lang="lv-LV" sz="4500" dirty="0">
                <a:solidFill>
                  <a:srgbClr val="FFFFFF"/>
                </a:solidFill>
                <a:latin typeface="Open Sans Bold"/>
              </a:rPr>
              <a:t>eksāmenos </a:t>
            </a:r>
            <a:r>
              <a:rPr lang="lv-LV" sz="3600" dirty="0">
                <a:solidFill>
                  <a:srgbClr val="FFFFFF"/>
                </a:solidFill>
                <a:latin typeface="Open Sans Bold"/>
              </a:rPr>
              <a:t>(2023./2024. mācību gads)</a:t>
            </a:r>
            <a:r>
              <a:rPr lang="en-US" sz="4500" dirty="0">
                <a:latin typeface="Open Sans Bold"/>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lv-LV"/>
          </a:p>
        </p:txBody>
      </p:sp>
      <p:sp>
        <p:nvSpPr>
          <p:cNvPr id="6" name="AutoShape 6"/>
          <p:cNvSpPr/>
          <p:nvPr/>
        </p:nvSpPr>
        <p:spPr>
          <a:xfrm rot="-5400000" flipV="1">
            <a:off x="-4785713" y="5158388"/>
            <a:ext cx="9876225" cy="0"/>
          </a:xfrm>
          <a:prstGeom prst="line">
            <a:avLst/>
          </a:prstGeom>
          <a:ln w="381000" cap="rnd">
            <a:solidFill>
              <a:srgbClr val="68478D"/>
            </a:solidFill>
            <a:prstDash val="solid"/>
            <a:headEnd type="none" w="sm" len="sm"/>
            <a:tailEnd type="none" w="sm" len="sm"/>
          </a:ln>
        </p:spPr>
        <p:txBody>
          <a:bodyPr/>
          <a:lstStyle/>
          <a:p>
            <a:endParaRPr lang="lv-LV"/>
          </a:p>
        </p:txBody>
      </p:sp>
      <p:sp>
        <p:nvSpPr>
          <p:cNvPr id="39" name="TextBox 38">
            <a:extLst>
              <a:ext uri="{FF2B5EF4-FFF2-40B4-BE49-F238E27FC236}">
                <a16:creationId xmlns:a16="http://schemas.microsoft.com/office/drawing/2014/main" id="{A69C32CF-A39E-9DA4-8E79-970BB0561B21}"/>
              </a:ext>
            </a:extLst>
          </p:cNvPr>
          <p:cNvSpPr txBox="1"/>
          <p:nvPr/>
        </p:nvSpPr>
        <p:spPr>
          <a:xfrm>
            <a:off x="5419286" y="3834347"/>
            <a:ext cx="2487267" cy="335541"/>
          </a:xfrm>
          <a:prstGeom prst="rect">
            <a:avLst/>
          </a:prstGeom>
        </p:spPr>
        <p:txBody>
          <a:bodyPr lIns="0" tIns="0" rIns="0" bIns="0" rtlCol="0" anchor="t">
            <a:spAutoFit/>
          </a:bodyPr>
          <a:lstStyle/>
          <a:p>
            <a:pPr algn="ctr">
              <a:lnSpc>
                <a:spcPts val="2800"/>
              </a:lnSpc>
            </a:pPr>
            <a:r>
              <a:rPr lang="lv-LV" sz="2000">
                <a:solidFill>
                  <a:schemeClr val="bg1"/>
                </a:solidFill>
                <a:latin typeface="Open Sans"/>
                <a:ea typeface="Open Sans"/>
                <a:cs typeface="Open Sans"/>
                <a:sym typeface="Open Sans"/>
              </a:rPr>
              <a:t>Kārtotāju</a:t>
            </a:r>
            <a:r>
              <a:rPr lang="en-US" sz="2000">
                <a:solidFill>
                  <a:schemeClr val="bg1"/>
                </a:solidFill>
                <a:latin typeface="Open Sans"/>
                <a:ea typeface="Open Sans"/>
                <a:cs typeface="Open Sans"/>
                <a:sym typeface="Open Sans"/>
              </a:rPr>
              <a:t> skits</a:t>
            </a:r>
          </a:p>
        </p:txBody>
      </p:sp>
      <p:pic>
        <p:nvPicPr>
          <p:cNvPr id="8" name="Picture 7"/>
          <p:cNvPicPr>
            <a:picLocks noChangeAspect="1"/>
          </p:cNvPicPr>
          <p:nvPr/>
        </p:nvPicPr>
        <p:blipFill>
          <a:blip r:embed="rId4"/>
          <a:stretch>
            <a:fillRect/>
          </a:stretch>
        </p:blipFill>
        <p:spPr>
          <a:xfrm>
            <a:off x="3441764" y="1485900"/>
            <a:ext cx="13093636" cy="8967631"/>
          </a:xfrm>
          <a:prstGeom prst="rect">
            <a:avLst/>
          </a:prstGeom>
        </p:spPr>
      </p:pic>
      <p:sp>
        <p:nvSpPr>
          <p:cNvPr id="9" name="TextBox 8"/>
          <p:cNvSpPr txBox="1"/>
          <p:nvPr/>
        </p:nvSpPr>
        <p:spPr>
          <a:xfrm>
            <a:off x="13639800" y="2857501"/>
            <a:ext cx="2057400" cy="923330"/>
          </a:xfrm>
          <a:prstGeom prst="rect">
            <a:avLst/>
          </a:prstGeom>
          <a:noFill/>
        </p:spPr>
        <p:txBody>
          <a:bodyPr wrap="square" lIns="91440" tIns="45720" rIns="91440" bIns="45720" rtlCol="0" anchor="t">
            <a:spAutoFit/>
          </a:bodyPr>
          <a:lstStyle/>
          <a:p>
            <a:r>
              <a:rPr lang="lv-LV"/>
              <a:t>Vidējais– 59%</a:t>
            </a:r>
          </a:p>
          <a:p>
            <a:r>
              <a:rPr lang="lv-LV"/>
              <a:t>Skaits - 18440</a:t>
            </a:r>
            <a:endParaRPr lang="lv-LV">
              <a:ea typeface="Calibri"/>
              <a:cs typeface="Calibri"/>
            </a:endParaRPr>
          </a:p>
          <a:p>
            <a:endParaRPr lang="lv-LV"/>
          </a:p>
        </p:txBody>
      </p:sp>
      <p:cxnSp>
        <p:nvCxnSpPr>
          <p:cNvPr id="11" name="Straight Connector 10"/>
          <p:cNvCxnSpPr/>
          <p:nvPr/>
        </p:nvCxnSpPr>
        <p:spPr>
          <a:xfrm>
            <a:off x="11811000" y="3319166"/>
            <a:ext cx="0" cy="55636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5"/>
          <a:stretch>
            <a:fillRect/>
          </a:stretch>
        </p:blipFill>
        <p:spPr>
          <a:xfrm>
            <a:off x="6662919" y="-181390"/>
            <a:ext cx="11638273" cy="1963082"/>
          </a:xfrm>
          <a:prstGeom prst="rect">
            <a:avLst/>
          </a:prstGeom>
        </p:spPr>
      </p:pic>
      <p:sp>
        <p:nvSpPr>
          <p:cNvPr id="14" name="Rectangle 13"/>
          <p:cNvSpPr/>
          <p:nvPr/>
        </p:nvSpPr>
        <p:spPr>
          <a:xfrm>
            <a:off x="11125200" y="545201"/>
            <a:ext cx="4232249" cy="646331"/>
          </a:xfrm>
          <a:prstGeom prst="rect">
            <a:avLst/>
          </a:prstGeom>
        </p:spPr>
        <p:txBody>
          <a:bodyPr wrap="none">
            <a:spAutoFit/>
          </a:bodyPr>
          <a:lstStyle/>
          <a:p>
            <a:r>
              <a:rPr lang="lv-LV" sz="3600" b="1" dirty="0">
                <a:solidFill>
                  <a:schemeClr val="bg1"/>
                </a:solidFill>
                <a:latin typeface="Verdana" panose="020B0604030504040204" pitchFamily="34" charset="0"/>
                <a:ea typeface="Verdana" panose="020B0604030504040204" pitchFamily="34" charset="0"/>
              </a:rPr>
              <a:t>Latviešu valoda</a:t>
            </a:r>
          </a:p>
        </p:txBody>
      </p:sp>
    </p:spTree>
    <p:extLst>
      <p:ext uri="{BB962C8B-B14F-4D97-AF65-F5344CB8AC3E}">
        <p14:creationId xmlns:p14="http://schemas.microsoft.com/office/powerpoint/2010/main" val="2021027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lv-LV"/>
          </a:p>
        </p:txBody>
      </p:sp>
      <p:sp>
        <p:nvSpPr>
          <p:cNvPr id="5" name="TextBox 5"/>
          <p:cNvSpPr txBox="1"/>
          <p:nvPr/>
        </p:nvSpPr>
        <p:spPr>
          <a:xfrm>
            <a:off x="-210850" y="-216710"/>
            <a:ext cx="12334929" cy="1964171"/>
          </a:xfrm>
          <a:prstGeom prst="rect">
            <a:avLst/>
          </a:prstGeom>
        </p:spPr>
        <p:txBody>
          <a:bodyPr lIns="50800" tIns="50800" rIns="50800" bIns="50800" rtlCol="0" anchor="ctr"/>
          <a:lstStyle/>
          <a:p>
            <a:pPr algn="ctr">
              <a:lnSpc>
                <a:spcPts val="2659"/>
              </a:lnSpc>
            </a:pPr>
            <a:endParaRPr/>
          </a:p>
        </p:txBody>
      </p:sp>
      <p:sp>
        <p:nvSpPr>
          <p:cNvPr id="6" name="AutoShape 6"/>
          <p:cNvSpPr/>
          <p:nvPr/>
        </p:nvSpPr>
        <p:spPr>
          <a:xfrm rot="-5400000" flipV="1">
            <a:off x="-4785713" y="5158388"/>
            <a:ext cx="9876225" cy="0"/>
          </a:xfrm>
          <a:prstGeom prst="line">
            <a:avLst/>
          </a:prstGeom>
          <a:ln w="381000" cap="rnd">
            <a:solidFill>
              <a:srgbClr val="68478D"/>
            </a:solidFill>
            <a:prstDash val="solid"/>
            <a:headEnd type="none" w="sm" len="sm"/>
            <a:tailEnd type="none" w="sm" len="sm"/>
          </a:ln>
        </p:spPr>
        <p:txBody>
          <a:bodyPr/>
          <a:lstStyle/>
          <a:p>
            <a:endParaRPr lang="lv-LV"/>
          </a:p>
        </p:txBody>
      </p:sp>
      <p:sp>
        <p:nvSpPr>
          <p:cNvPr id="10" name="TextBox 13">
            <a:extLst>
              <a:ext uri="{FF2B5EF4-FFF2-40B4-BE49-F238E27FC236}">
                <a16:creationId xmlns:a16="http://schemas.microsoft.com/office/drawing/2014/main" id="{0002121E-63FD-8602-1555-B8CE7DE74601}"/>
              </a:ext>
            </a:extLst>
          </p:cNvPr>
          <p:cNvSpPr txBox="1"/>
          <p:nvPr/>
        </p:nvSpPr>
        <p:spPr>
          <a:xfrm>
            <a:off x="658256" y="4069628"/>
            <a:ext cx="8277215" cy="754950"/>
          </a:xfrm>
          <a:prstGeom prst="rect">
            <a:avLst/>
          </a:prstGeom>
        </p:spPr>
        <p:txBody>
          <a:bodyPr wrap="square" lIns="0" tIns="0" rIns="0" bIns="0" rtlCol="0" anchor="t">
            <a:spAutoFit/>
          </a:bodyPr>
          <a:lstStyle/>
          <a:p>
            <a:pPr>
              <a:lnSpc>
                <a:spcPts val="6300"/>
              </a:lnSpc>
            </a:pPr>
            <a:r>
              <a:rPr lang="lv-LV" sz="4500" spc="-225">
                <a:solidFill>
                  <a:srgbClr val="FFFFFF"/>
                </a:solidFill>
                <a:latin typeface="Open Sans Bold"/>
                <a:ea typeface="Open Sans Bold"/>
                <a:cs typeface="Open Sans Bold"/>
                <a:sym typeface="Open Sans Bold"/>
              </a:rPr>
              <a:t>Ģeogrāfija (tiešsaistē) AL</a:t>
            </a:r>
            <a:endParaRPr lang="en-US" sz="4500" spc="-225">
              <a:solidFill>
                <a:srgbClr val="FFFFFF"/>
              </a:solidFill>
              <a:latin typeface="Open Sans Bold"/>
              <a:ea typeface="Open Sans Bold"/>
              <a:cs typeface="Open Sans Bold"/>
              <a:sym typeface="Open Sans Bold"/>
            </a:endParaRPr>
          </a:p>
        </p:txBody>
      </p:sp>
      <p:sp>
        <p:nvSpPr>
          <p:cNvPr id="23" name="TextBox 10">
            <a:extLst>
              <a:ext uri="{FF2B5EF4-FFF2-40B4-BE49-F238E27FC236}">
                <a16:creationId xmlns:a16="http://schemas.microsoft.com/office/drawing/2014/main" id="{82FA2B0C-E52C-6A15-3772-23109BE6A4F1}"/>
              </a:ext>
            </a:extLst>
          </p:cNvPr>
          <p:cNvSpPr txBox="1"/>
          <p:nvPr/>
        </p:nvSpPr>
        <p:spPr>
          <a:xfrm>
            <a:off x="658256" y="6026706"/>
            <a:ext cx="8389728" cy="754950"/>
          </a:xfrm>
          <a:prstGeom prst="rect">
            <a:avLst/>
          </a:prstGeom>
        </p:spPr>
        <p:txBody>
          <a:bodyPr wrap="square" lIns="0" tIns="0" rIns="0" bIns="0" rtlCol="0" anchor="t">
            <a:spAutoFit/>
          </a:bodyPr>
          <a:lstStyle/>
          <a:p>
            <a:pPr>
              <a:lnSpc>
                <a:spcPts val="6300"/>
              </a:lnSpc>
            </a:pPr>
            <a:r>
              <a:rPr lang="lv-LV" sz="4500" spc="-225">
                <a:solidFill>
                  <a:srgbClr val="FFFFFF"/>
                </a:solidFill>
                <a:latin typeface="Open Sans Bold"/>
                <a:ea typeface="Open Sans Bold"/>
                <a:cs typeface="Open Sans Bold"/>
                <a:sym typeface="Open Sans Bold"/>
              </a:rPr>
              <a:t>Programmēšana (tiešsaistē) AL</a:t>
            </a:r>
            <a:endParaRPr lang="en-US" sz="4500" spc="-225">
              <a:solidFill>
                <a:srgbClr val="FFFFFF"/>
              </a:solidFill>
              <a:latin typeface="Open Sans Bold"/>
              <a:ea typeface="Open Sans Bold"/>
              <a:cs typeface="Open Sans Bold"/>
              <a:sym typeface="Open Sans Bold"/>
            </a:endParaRPr>
          </a:p>
        </p:txBody>
      </p:sp>
      <p:sp>
        <p:nvSpPr>
          <p:cNvPr id="28" name="TextBox 14">
            <a:extLst>
              <a:ext uri="{FF2B5EF4-FFF2-40B4-BE49-F238E27FC236}">
                <a16:creationId xmlns:a16="http://schemas.microsoft.com/office/drawing/2014/main" id="{A4FDAFA3-BA06-B871-8510-2018FC50EC4B}"/>
              </a:ext>
            </a:extLst>
          </p:cNvPr>
          <p:cNvSpPr txBox="1"/>
          <p:nvPr/>
        </p:nvSpPr>
        <p:spPr>
          <a:xfrm>
            <a:off x="670836" y="2534076"/>
            <a:ext cx="8170921" cy="754950"/>
          </a:xfrm>
          <a:prstGeom prst="rect">
            <a:avLst/>
          </a:prstGeom>
        </p:spPr>
        <p:txBody>
          <a:bodyPr wrap="square" lIns="0" tIns="0" rIns="0" bIns="0" rtlCol="0" anchor="t">
            <a:spAutoFit/>
          </a:bodyPr>
          <a:lstStyle/>
          <a:p>
            <a:pPr>
              <a:lnSpc>
                <a:spcPts val="6300"/>
              </a:lnSpc>
            </a:pPr>
            <a:r>
              <a:rPr lang="lv-LV" sz="4500" spc="-225">
                <a:solidFill>
                  <a:srgbClr val="FFFFFF"/>
                </a:solidFill>
                <a:latin typeface="Open Sans Bold"/>
                <a:ea typeface="Open Sans Bold"/>
                <a:cs typeface="Open Sans Bold"/>
                <a:sym typeface="Open Sans Bold"/>
              </a:rPr>
              <a:t>Kultūra un māksla AL</a:t>
            </a:r>
            <a:endParaRPr lang="en-US" sz="4500" spc="-225">
              <a:solidFill>
                <a:srgbClr val="FFFFFF"/>
              </a:solidFill>
              <a:latin typeface="Open Sans Bold"/>
              <a:ea typeface="Open Sans Bold"/>
              <a:cs typeface="Open Sans Bold"/>
              <a:sym typeface="Open Sans Bold"/>
            </a:endParaRPr>
          </a:p>
        </p:txBody>
      </p:sp>
      <p:sp>
        <p:nvSpPr>
          <p:cNvPr id="17" name="TextBox 10">
            <a:extLst>
              <a:ext uri="{FF2B5EF4-FFF2-40B4-BE49-F238E27FC236}">
                <a16:creationId xmlns:a16="http://schemas.microsoft.com/office/drawing/2014/main" id="{83182778-BD3A-D5EE-C5BA-919C00A482AC}"/>
              </a:ext>
            </a:extLst>
          </p:cNvPr>
          <p:cNvSpPr txBox="1"/>
          <p:nvPr/>
        </p:nvSpPr>
        <p:spPr>
          <a:xfrm>
            <a:off x="658255" y="8186935"/>
            <a:ext cx="9933545" cy="807913"/>
          </a:xfrm>
          <a:prstGeom prst="rect">
            <a:avLst/>
          </a:prstGeom>
        </p:spPr>
        <p:txBody>
          <a:bodyPr wrap="square" lIns="0" tIns="0" rIns="0" bIns="0" rtlCol="0" anchor="t">
            <a:spAutoFit/>
          </a:bodyPr>
          <a:lstStyle/>
          <a:p>
            <a:pPr>
              <a:lnSpc>
                <a:spcPts val="6300"/>
              </a:lnSpc>
            </a:pPr>
            <a:r>
              <a:rPr lang="lv-LV" sz="4500" spc="-225">
                <a:solidFill>
                  <a:srgbClr val="FFFFFF"/>
                </a:solidFill>
                <a:latin typeface="Open Sans Bold"/>
                <a:ea typeface="Open Sans Bold"/>
                <a:cs typeface="Open Sans Bold"/>
                <a:sym typeface="Open Sans Bold"/>
              </a:rPr>
              <a:t>Dizains un tehnoloģijas  AL</a:t>
            </a:r>
            <a:endParaRPr lang="en-US" sz="4500" spc="-225">
              <a:solidFill>
                <a:srgbClr val="FFFFFF"/>
              </a:solidFill>
              <a:latin typeface="Open Sans Bold"/>
              <a:ea typeface="Open Sans Bold"/>
              <a:cs typeface="Open Sans Bold"/>
              <a:sym typeface="Open Sans Bold"/>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0993" y="1016099"/>
            <a:ext cx="6758766" cy="4291141"/>
          </a:xfrm>
          <a:prstGeom prst="rect">
            <a:avLst/>
          </a:prstGeom>
        </p:spPr>
      </p:pic>
      <p:pic>
        <p:nvPicPr>
          <p:cNvPr id="8" name="Picture 7"/>
          <p:cNvPicPr>
            <a:picLocks noChangeAspect="1"/>
          </p:cNvPicPr>
          <p:nvPr/>
        </p:nvPicPr>
        <p:blipFill>
          <a:blip r:embed="rId5"/>
          <a:stretch>
            <a:fillRect/>
          </a:stretch>
        </p:blipFill>
        <p:spPr>
          <a:xfrm>
            <a:off x="10433718" y="5433128"/>
            <a:ext cx="6742849" cy="4618074"/>
          </a:xfrm>
          <a:prstGeom prst="rect">
            <a:avLst/>
          </a:prstGeom>
        </p:spPr>
      </p:pic>
      <p:pic>
        <p:nvPicPr>
          <p:cNvPr id="9" name="Picture 8"/>
          <p:cNvPicPr>
            <a:picLocks noChangeAspect="1"/>
          </p:cNvPicPr>
          <p:nvPr/>
        </p:nvPicPr>
        <p:blipFill>
          <a:blip r:embed="rId6"/>
          <a:stretch>
            <a:fillRect/>
          </a:stretch>
        </p:blipFill>
        <p:spPr>
          <a:xfrm>
            <a:off x="2463136" y="5321996"/>
            <a:ext cx="7067376" cy="4840338"/>
          </a:xfrm>
          <a:prstGeom prst="rect">
            <a:avLst/>
          </a:prstGeom>
        </p:spPr>
      </p:pic>
      <p:pic>
        <p:nvPicPr>
          <p:cNvPr id="11" name="Picture 10"/>
          <p:cNvPicPr>
            <a:picLocks noChangeAspect="1"/>
          </p:cNvPicPr>
          <p:nvPr/>
        </p:nvPicPr>
        <p:blipFill>
          <a:blip r:embed="rId7"/>
          <a:stretch>
            <a:fillRect/>
          </a:stretch>
        </p:blipFill>
        <p:spPr>
          <a:xfrm>
            <a:off x="10539480" y="995571"/>
            <a:ext cx="6709918" cy="4326425"/>
          </a:xfrm>
          <a:prstGeom prst="rect">
            <a:avLst/>
          </a:prstGeom>
        </p:spPr>
      </p:pic>
      <p:sp>
        <p:nvSpPr>
          <p:cNvPr id="12" name="Rectangle 11"/>
          <p:cNvSpPr/>
          <p:nvPr/>
        </p:nvSpPr>
        <p:spPr>
          <a:xfrm>
            <a:off x="8282976" y="197940"/>
            <a:ext cx="6646371" cy="646331"/>
          </a:xfrm>
          <a:prstGeom prst="rect">
            <a:avLst/>
          </a:prstGeom>
        </p:spPr>
        <p:txBody>
          <a:bodyPr wrap="none">
            <a:spAutoFit/>
          </a:bodyPr>
          <a:lstStyle/>
          <a:p>
            <a:r>
              <a:rPr lang="lv-LV" sz="3600" b="1" dirty="0">
                <a:solidFill>
                  <a:srgbClr val="7030A0"/>
                </a:solidFill>
                <a:latin typeface="Verdana" panose="020B0604030504040204" pitchFamily="34" charset="0"/>
                <a:ea typeface="Verdana" panose="020B0604030504040204" pitchFamily="34" charset="0"/>
              </a:rPr>
              <a:t>Latviešu valoda </a:t>
            </a:r>
            <a:r>
              <a:rPr lang="lv-LV" sz="2800" b="1" dirty="0">
                <a:solidFill>
                  <a:srgbClr val="7030A0"/>
                </a:solidFill>
                <a:latin typeface="Verdana" panose="020B0604030504040204" pitchFamily="34" charset="0"/>
                <a:ea typeface="Verdana" panose="020B0604030504040204" pitchFamily="34" charset="0"/>
              </a:rPr>
              <a:t>(skolu tipi)</a:t>
            </a:r>
          </a:p>
        </p:txBody>
      </p:sp>
      <p:cxnSp>
        <p:nvCxnSpPr>
          <p:cNvPr id="16" name="Straight Connector 15"/>
          <p:cNvCxnSpPr/>
          <p:nvPr/>
        </p:nvCxnSpPr>
        <p:spPr>
          <a:xfrm>
            <a:off x="7322312" y="1978962"/>
            <a:ext cx="22459" cy="25900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400800" y="5905500"/>
            <a:ext cx="0" cy="35824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706600" y="1485900"/>
            <a:ext cx="0" cy="30831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4935200" y="6026706"/>
            <a:ext cx="0" cy="333765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4F1E5D9-5FA1-F125-6801-A23492D3ED89}"/>
              </a:ext>
            </a:extLst>
          </p:cNvPr>
          <p:cNvSpPr txBox="1"/>
          <p:nvPr/>
        </p:nvSpPr>
        <p:spPr>
          <a:xfrm>
            <a:off x="4793568" y="1739857"/>
            <a:ext cx="19245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err="1">
                <a:cs typeface="Calibri"/>
              </a:rPr>
              <a:t>Pamatskola</a:t>
            </a:r>
            <a:endParaRPr lang="en-US" b="1">
              <a:cs typeface="Calibri"/>
            </a:endParaRPr>
          </a:p>
        </p:txBody>
      </p:sp>
      <p:sp>
        <p:nvSpPr>
          <p:cNvPr id="4" name="TextBox 3">
            <a:extLst>
              <a:ext uri="{FF2B5EF4-FFF2-40B4-BE49-F238E27FC236}">
                <a16:creationId xmlns:a16="http://schemas.microsoft.com/office/drawing/2014/main" id="{67830188-BFC1-6168-EC14-4D20682F668B}"/>
              </a:ext>
            </a:extLst>
          </p:cNvPr>
          <p:cNvSpPr txBox="1"/>
          <p:nvPr/>
        </p:nvSpPr>
        <p:spPr>
          <a:xfrm>
            <a:off x="11951494" y="173593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cs typeface="Calibri"/>
              </a:rPr>
              <a:t>Vidusskola</a:t>
            </a:r>
            <a:endParaRPr lang="en-US" err="1"/>
          </a:p>
        </p:txBody>
      </p:sp>
      <p:sp>
        <p:nvSpPr>
          <p:cNvPr id="13" name="TextBox 12">
            <a:extLst>
              <a:ext uri="{FF2B5EF4-FFF2-40B4-BE49-F238E27FC236}">
                <a16:creationId xmlns:a16="http://schemas.microsoft.com/office/drawing/2014/main" id="{472FC760-5E15-3D39-13DF-DD6CFFEBAB49}"/>
              </a:ext>
            </a:extLst>
          </p:cNvPr>
          <p:cNvSpPr txBox="1"/>
          <p:nvPr/>
        </p:nvSpPr>
        <p:spPr>
          <a:xfrm>
            <a:off x="11665744" y="621863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err="1">
                <a:cs typeface="Calibri"/>
              </a:rPr>
              <a:t>Tālmācības</a:t>
            </a:r>
            <a:r>
              <a:rPr lang="en-US" b="1">
                <a:cs typeface="Calibri"/>
              </a:rPr>
              <a:t> vidusskola</a:t>
            </a:r>
            <a:endParaRPr lang="en-US"/>
          </a:p>
        </p:txBody>
      </p:sp>
      <p:sp>
        <p:nvSpPr>
          <p:cNvPr id="14" name="TextBox 13">
            <a:extLst>
              <a:ext uri="{FF2B5EF4-FFF2-40B4-BE49-F238E27FC236}">
                <a16:creationId xmlns:a16="http://schemas.microsoft.com/office/drawing/2014/main" id="{806B5E2F-8E4B-8DE3-2C01-7E8A3806F1C1}"/>
              </a:ext>
            </a:extLst>
          </p:cNvPr>
          <p:cNvSpPr txBox="1"/>
          <p:nvPr/>
        </p:nvSpPr>
        <p:spPr>
          <a:xfrm>
            <a:off x="3968353" y="621863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Valsts ģimnāzija</a:t>
            </a:r>
            <a:endParaRPr lang="en-US"/>
          </a:p>
        </p:txBody>
      </p:sp>
    </p:spTree>
    <p:extLst>
      <p:ext uri="{BB962C8B-B14F-4D97-AF65-F5344CB8AC3E}">
        <p14:creationId xmlns:p14="http://schemas.microsoft.com/office/powerpoint/2010/main" val="3708995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77F90013-F404-1378-98D4-2874277B2345}"/>
              </a:ext>
            </a:extLst>
          </p:cNvPr>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txBody>
          <a:bodyPr/>
          <a:lstStyle/>
          <a:p>
            <a:endParaRPr lang="lv-LV"/>
          </a:p>
        </p:txBody>
      </p:sp>
      <p:sp>
        <p:nvSpPr>
          <p:cNvPr id="5" name="AutoShape 6">
            <a:extLst>
              <a:ext uri="{FF2B5EF4-FFF2-40B4-BE49-F238E27FC236}">
                <a16:creationId xmlns:a16="http://schemas.microsoft.com/office/drawing/2014/main" id="{A4B32633-1FE2-6C13-0588-0B64714DF926}"/>
              </a:ext>
            </a:extLst>
          </p:cNvPr>
          <p:cNvSpPr/>
          <p:nvPr/>
        </p:nvSpPr>
        <p:spPr>
          <a:xfrm rot="16200000" flipV="1">
            <a:off x="-4785713" y="5158388"/>
            <a:ext cx="9876225" cy="0"/>
          </a:xfrm>
          <a:prstGeom prst="line">
            <a:avLst/>
          </a:prstGeom>
          <a:ln w="381000" cap="rnd">
            <a:solidFill>
              <a:srgbClr val="68478D"/>
            </a:solidFill>
            <a:prstDash val="solid"/>
            <a:headEnd type="none" w="sm" len="sm"/>
            <a:tailEnd type="none" w="sm" len="sm"/>
          </a:ln>
        </p:spPr>
        <p:txBody>
          <a:bodyPr/>
          <a:lstStyle/>
          <a:p>
            <a:endParaRPr lang="lv-LV"/>
          </a:p>
        </p:txBody>
      </p:sp>
      <p:sp>
        <p:nvSpPr>
          <p:cNvPr id="6" name="TextBox 5">
            <a:extLst>
              <a:ext uri="{FF2B5EF4-FFF2-40B4-BE49-F238E27FC236}">
                <a16:creationId xmlns:a16="http://schemas.microsoft.com/office/drawing/2014/main" id="{FCCDB0E2-2DEF-A24B-42F3-9A1836F7B509}"/>
              </a:ext>
            </a:extLst>
          </p:cNvPr>
          <p:cNvSpPr txBox="1"/>
          <p:nvPr/>
        </p:nvSpPr>
        <p:spPr>
          <a:xfrm>
            <a:off x="7322010" y="222998"/>
            <a:ext cx="106335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3600" b="1" dirty="0">
                <a:solidFill>
                  <a:srgbClr val="7030A0"/>
                </a:solidFill>
                <a:latin typeface="Verdana"/>
              </a:rPr>
              <a:t>Latviešu valoda (</a:t>
            </a:r>
            <a:r>
              <a:rPr lang="lv-LV" sz="2800" b="1" dirty="0">
                <a:solidFill>
                  <a:srgbClr val="7030A0"/>
                </a:solidFill>
                <a:latin typeface="Verdana"/>
              </a:rPr>
              <a:t>vērtējums eksāmena daļās)</a:t>
            </a:r>
            <a:r>
              <a:rPr lang="en-US" sz="2800" dirty="0">
                <a:latin typeface="Verdana"/>
              </a:rPr>
              <a:t>​</a:t>
            </a:r>
          </a:p>
        </p:txBody>
      </p:sp>
      <p:pic>
        <p:nvPicPr>
          <p:cNvPr id="7" name="Picture 6" descr="A graph with blue and black lines&#10;&#10;Description automatically generated">
            <a:extLst>
              <a:ext uri="{FF2B5EF4-FFF2-40B4-BE49-F238E27FC236}">
                <a16:creationId xmlns:a16="http://schemas.microsoft.com/office/drawing/2014/main" id="{ABE0E318-16FD-6F4A-CF75-CF82532A2FEB}"/>
              </a:ext>
            </a:extLst>
          </p:cNvPr>
          <p:cNvPicPr>
            <a:picLocks noChangeAspect="1"/>
          </p:cNvPicPr>
          <p:nvPr/>
        </p:nvPicPr>
        <p:blipFill>
          <a:blip r:embed="rId3"/>
          <a:stretch>
            <a:fillRect/>
          </a:stretch>
        </p:blipFill>
        <p:spPr>
          <a:xfrm>
            <a:off x="4908946" y="1222772"/>
            <a:ext cx="7041357" cy="4073129"/>
          </a:xfrm>
          <a:prstGeom prst="rect">
            <a:avLst/>
          </a:prstGeom>
        </p:spPr>
      </p:pic>
      <p:pic>
        <p:nvPicPr>
          <p:cNvPr id="8" name="Picture 7" descr="A graph with blue and black lines with Ryugyong Hotel in the background&#10;&#10;Description automatically generated">
            <a:extLst>
              <a:ext uri="{FF2B5EF4-FFF2-40B4-BE49-F238E27FC236}">
                <a16:creationId xmlns:a16="http://schemas.microsoft.com/office/drawing/2014/main" id="{8197B471-1908-749A-A68C-989078339F85}"/>
              </a:ext>
            </a:extLst>
          </p:cNvPr>
          <p:cNvPicPr>
            <a:picLocks noChangeAspect="1"/>
          </p:cNvPicPr>
          <p:nvPr/>
        </p:nvPicPr>
        <p:blipFill>
          <a:blip r:embed="rId4"/>
          <a:stretch>
            <a:fillRect/>
          </a:stretch>
        </p:blipFill>
        <p:spPr>
          <a:xfrm>
            <a:off x="1028700" y="5801917"/>
            <a:ext cx="7015163" cy="4076700"/>
          </a:xfrm>
          <a:prstGeom prst="rect">
            <a:avLst/>
          </a:prstGeom>
        </p:spPr>
      </p:pic>
      <p:pic>
        <p:nvPicPr>
          <p:cNvPr id="9" name="Picture 8" descr="A graph with blue and black lines&#10;&#10;Description automatically generated">
            <a:extLst>
              <a:ext uri="{FF2B5EF4-FFF2-40B4-BE49-F238E27FC236}">
                <a16:creationId xmlns:a16="http://schemas.microsoft.com/office/drawing/2014/main" id="{6CEA8DBA-7551-7564-72B0-6FB9B39B6EE4}"/>
              </a:ext>
            </a:extLst>
          </p:cNvPr>
          <p:cNvPicPr>
            <a:picLocks noChangeAspect="1"/>
          </p:cNvPicPr>
          <p:nvPr/>
        </p:nvPicPr>
        <p:blipFill>
          <a:blip r:embed="rId5"/>
          <a:stretch>
            <a:fillRect/>
          </a:stretch>
        </p:blipFill>
        <p:spPr>
          <a:xfrm>
            <a:off x="9553575" y="5775721"/>
            <a:ext cx="6985397" cy="4075510"/>
          </a:xfrm>
          <a:prstGeom prst="rect">
            <a:avLst/>
          </a:prstGeom>
        </p:spPr>
      </p:pic>
      <p:sp>
        <p:nvSpPr>
          <p:cNvPr id="10" name="TextBox 9">
            <a:extLst>
              <a:ext uri="{FF2B5EF4-FFF2-40B4-BE49-F238E27FC236}">
                <a16:creationId xmlns:a16="http://schemas.microsoft.com/office/drawing/2014/main" id="{A8689567-3AB0-B5D2-C04F-F2E520C2F406}"/>
              </a:ext>
            </a:extLst>
          </p:cNvPr>
          <p:cNvSpPr txBox="1"/>
          <p:nvPr/>
        </p:nvSpPr>
        <p:spPr>
          <a:xfrm>
            <a:off x="10553177" y="1643978"/>
            <a:ext cx="1350217"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cs typeface="Calibri"/>
              </a:rPr>
              <a:t>55,8%</a:t>
            </a:r>
            <a:endParaRPr lang="en-US" sz="2800"/>
          </a:p>
        </p:txBody>
      </p:sp>
      <p:sp>
        <p:nvSpPr>
          <p:cNvPr id="11" name="TextBox 10">
            <a:extLst>
              <a:ext uri="{FF2B5EF4-FFF2-40B4-BE49-F238E27FC236}">
                <a16:creationId xmlns:a16="http://schemas.microsoft.com/office/drawing/2014/main" id="{F215AFCB-75FC-4B69-EDD1-386DFEB63A79}"/>
              </a:ext>
            </a:extLst>
          </p:cNvPr>
          <p:cNvSpPr txBox="1"/>
          <p:nvPr/>
        </p:nvSpPr>
        <p:spPr>
          <a:xfrm>
            <a:off x="6481240" y="6162399"/>
            <a:ext cx="1350217"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cs typeface="Calibri"/>
              </a:rPr>
              <a:t>51,1%</a:t>
            </a:r>
            <a:endParaRPr lang="en-US" sz="2800"/>
          </a:p>
        </p:txBody>
      </p:sp>
      <p:sp>
        <p:nvSpPr>
          <p:cNvPr id="12" name="TextBox 11">
            <a:extLst>
              <a:ext uri="{FF2B5EF4-FFF2-40B4-BE49-F238E27FC236}">
                <a16:creationId xmlns:a16="http://schemas.microsoft.com/office/drawing/2014/main" id="{018D0699-8EBD-371B-1F50-B863CDE1DFE0}"/>
              </a:ext>
            </a:extLst>
          </p:cNvPr>
          <p:cNvSpPr txBox="1"/>
          <p:nvPr/>
        </p:nvSpPr>
        <p:spPr>
          <a:xfrm>
            <a:off x="10267427" y="6412430"/>
            <a:ext cx="1350217" cy="523220"/>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cs typeface="Calibri"/>
              </a:rPr>
              <a:t>79,2%</a:t>
            </a:r>
            <a:endParaRPr lang="en-US" sz="2800"/>
          </a:p>
        </p:txBody>
      </p:sp>
    </p:spTree>
    <p:extLst>
      <p:ext uri="{BB962C8B-B14F-4D97-AF65-F5344CB8AC3E}">
        <p14:creationId xmlns:p14="http://schemas.microsoft.com/office/powerpoint/2010/main" val="610379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lv-LV"/>
          </a:p>
        </p:txBody>
      </p:sp>
      <p:sp>
        <p:nvSpPr>
          <p:cNvPr id="6" name="AutoShape 6"/>
          <p:cNvSpPr/>
          <p:nvPr/>
        </p:nvSpPr>
        <p:spPr>
          <a:xfrm rot="-5400000" flipV="1">
            <a:off x="-4785713" y="5158388"/>
            <a:ext cx="9876225" cy="0"/>
          </a:xfrm>
          <a:prstGeom prst="line">
            <a:avLst/>
          </a:prstGeom>
          <a:ln w="381000" cap="rnd">
            <a:solidFill>
              <a:srgbClr val="68478D"/>
            </a:solidFill>
            <a:prstDash val="solid"/>
            <a:headEnd type="none" w="sm" len="sm"/>
            <a:tailEnd type="none" w="sm" len="sm"/>
          </a:ln>
        </p:spPr>
        <p:txBody>
          <a:bodyPr/>
          <a:lstStyle/>
          <a:p>
            <a:endParaRPr lang="lv-LV"/>
          </a:p>
        </p:txBody>
      </p:sp>
      <p:sp>
        <p:nvSpPr>
          <p:cNvPr id="39" name="TextBox 38">
            <a:extLst>
              <a:ext uri="{FF2B5EF4-FFF2-40B4-BE49-F238E27FC236}">
                <a16:creationId xmlns:a16="http://schemas.microsoft.com/office/drawing/2014/main" id="{A69C32CF-A39E-9DA4-8E79-970BB0561B21}"/>
              </a:ext>
            </a:extLst>
          </p:cNvPr>
          <p:cNvSpPr txBox="1"/>
          <p:nvPr/>
        </p:nvSpPr>
        <p:spPr>
          <a:xfrm>
            <a:off x="5419286" y="3834347"/>
            <a:ext cx="2487267" cy="335541"/>
          </a:xfrm>
          <a:prstGeom prst="rect">
            <a:avLst/>
          </a:prstGeom>
        </p:spPr>
        <p:txBody>
          <a:bodyPr lIns="0" tIns="0" rIns="0" bIns="0" rtlCol="0" anchor="t">
            <a:spAutoFit/>
          </a:bodyPr>
          <a:lstStyle/>
          <a:p>
            <a:pPr algn="ctr">
              <a:lnSpc>
                <a:spcPts val="2800"/>
              </a:lnSpc>
            </a:pPr>
            <a:r>
              <a:rPr lang="lv-LV" sz="2000">
                <a:solidFill>
                  <a:schemeClr val="bg1"/>
                </a:solidFill>
                <a:latin typeface="Open Sans"/>
                <a:ea typeface="Open Sans"/>
                <a:cs typeface="Open Sans"/>
                <a:sym typeface="Open Sans"/>
              </a:rPr>
              <a:t>Kārtotāju</a:t>
            </a:r>
            <a:r>
              <a:rPr lang="en-US" sz="2000">
                <a:solidFill>
                  <a:schemeClr val="bg1"/>
                </a:solidFill>
                <a:latin typeface="Open Sans"/>
                <a:ea typeface="Open Sans"/>
                <a:cs typeface="Open Sans"/>
                <a:sym typeface="Open Sans"/>
              </a:rPr>
              <a:t> skits</a:t>
            </a:r>
          </a:p>
        </p:txBody>
      </p:sp>
      <p:sp>
        <p:nvSpPr>
          <p:cNvPr id="24" name="Title 1">
            <a:extLst>
              <a:ext uri="{FF2B5EF4-FFF2-40B4-BE49-F238E27FC236}">
                <a16:creationId xmlns:a16="http://schemas.microsoft.com/office/drawing/2014/main" id="{78555E5A-DFBF-4CDE-F06A-CFAB6BA6D2F0}"/>
              </a:ext>
            </a:extLst>
          </p:cNvPr>
          <p:cNvSpPr txBox="1">
            <a:spLocks/>
          </p:cNvSpPr>
          <p:nvPr/>
        </p:nvSpPr>
        <p:spPr>
          <a:xfrm>
            <a:off x="3810000" y="593545"/>
            <a:ext cx="13335000" cy="6637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3600" b="1" dirty="0">
                <a:solidFill>
                  <a:srgbClr val="7030A0"/>
                </a:solidFill>
                <a:latin typeface="Verdana" panose="020B0604030504040204" pitchFamily="34" charset="0"/>
                <a:ea typeface="Verdana" panose="020B0604030504040204" pitchFamily="34" charset="0"/>
              </a:rPr>
              <a:t>Latviešu valoda </a:t>
            </a:r>
            <a:r>
              <a:rPr lang="lv-LV" sz="2800" b="1" dirty="0">
                <a:solidFill>
                  <a:srgbClr val="7030A0"/>
                </a:solidFill>
                <a:latin typeface="Verdana" panose="020B0604030504040204" pitchFamily="34" charset="0"/>
                <a:ea typeface="Verdana" panose="020B0604030504040204" pitchFamily="34" charset="0"/>
              </a:rPr>
              <a:t>(uzdevumu izpilde)</a:t>
            </a:r>
          </a:p>
        </p:txBody>
      </p:sp>
      <p:pic>
        <p:nvPicPr>
          <p:cNvPr id="5" name="Picture 4"/>
          <p:cNvPicPr>
            <a:picLocks noChangeAspect="1"/>
          </p:cNvPicPr>
          <p:nvPr/>
        </p:nvPicPr>
        <p:blipFill>
          <a:blip r:embed="rId4"/>
          <a:stretch>
            <a:fillRect/>
          </a:stretch>
        </p:blipFill>
        <p:spPr>
          <a:xfrm>
            <a:off x="2971800" y="1182836"/>
            <a:ext cx="13096875" cy="8615508"/>
          </a:xfrm>
          <a:prstGeom prst="rect">
            <a:avLst/>
          </a:prstGeom>
        </p:spPr>
      </p:pic>
    </p:spTree>
    <p:extLst>
      <p:ext uri="{BB962C8B-B14F-4D97-AF65-F5344CB8AC3E}">
        <p14:creationId xmlns:p14="http://schemas.microsoft.com/office/powerpoint/2010/main" val="3464976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202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3"/>
            <a:stretch>
              <a:fillRect/>
            </a:stretch>
          </a:blipFill>
        </p:spPr>
        <p:txBody>
          <a:bodyPr/>
          <a:lstStyle/>
          <a:p>
            <a:endParaRPr lang="lv-LV"/>
          </a:p>
        </p:txBody>
      </p:sp>
      <p:sp>
        <p:nvSpPr>
          <p:cNvPr id="6" name="AutoShape 6"/>
          <p:cNvSpPr/>
          <p:nvPr/>
        </p:nvSpPr>
        <p:spPr>
          <a:xfrm rot="-5400000" flipV="1">
            <a:off x="-4785713" y="5158388"/>
            <a:ext cx="9876225" cy="0"/>
          </a:xfrm>
          <a:prstGeom prst="line">
            <a:avLst/>
          </a:prstGeom>
          <a:ln w="381000" cap="rnd">
            <a:solidFill>
              <a:srgbClr val="68478D"/>
            </a:solidFill>
            <a:prstDash val="solid"/>
            <a:headEnd type="none" w="sm" len="sm"/>
            <a:tailEnd type="none" w="sm" len="sm"/>
          </a:ln>
        </p:spPr>
        <p:txBody>
          <a:bodyPr/>
          <a:lstStyle/>
          <a:p>
            <a:endParaRPr lang="lv-LV"/>
          </a:p>
        </p:txBody>
      </p:sp>
      <p:sp>
        <p:nvSpPr>
          <p:cNvPr id="39" name="TextBox 38">
            <a:extLst>
              <a:ext uri="{FF2B5EF4-FFF2-40B4-BE49-F238E27FC236}">
                <a16:creationId xmlns:a16="http://schemas.microsoft.com/office/drawing/2014/main" id="{A69C32CF-A39E-9DA4-8E79-970BB0561B21}"/>
              </a:ext>
            </a:extLst>
          </p:cNvPr>
          <p:cNvSpPr txBox="1"/>
          <p:nvPr/>
        </p:nvSpPr>
        <p:spPr>
          <a:xfrm>
            <a:off x="5419286" y="3834347"/>
            <a:ext cx="2487267" cy="335541"/>
          </a:xfrm>
          <a:prstGeom prst="rect">
            <a:avLst/>
          </a:prstGeom>
        </p:spPr>
        <p:txBody>
          <a:bodyPr lIns="0" tIns="0" rIns="0" bIns="0" rtlCol="0" anchor="t">
            <a:spAutoFit/>
          </a:bodyPr>
          <a:lstStyle/>
          <a:p>
            <a:pPr algn="ctr">
              <a:lnSpc>
                <a:spcPts val="2800"/>
              </a:lnSpc>
            </a:pPr>
            <a:r>
              <a:rPr lang="lv-LV" sz="2000">
                <a:solidFill>
                  <a:schemeClr val="bg1"/>
                </a:solidFill>
                <a:latin typeface="Open Sans"/>
                <a:ea typeface="Open Sans"/>
                <a:cs typeface="Open Sans"/>
                <a:sym typeface="Open Sans"/>
              </a:rPr>
              <a:t>Kārtotāju</a:t>
            </a:r>
            <a:r>
              <a:rPr lang="en-US" sz="2000">
                <a:solidFill>
                  <a:schemeClr val="bg1"/>
                </a:solidFill>
                <a:latin typeface="Open Sans"/>
                <a:ea typeface="Open Sans"/>
                <a:cs typeface="Open Sans"/>
                <a:sym typeface="Open Sans"/>
              </a:rPr>
              <a:t> skits</a:t>
            </a:r>
          </a:p>
        </p:txBody>
      </p:sp>
      <p:sp>
        <p:nvSpPr>
          <p:cNvPr id="24" name="Title 1">
            <a:extLst>
              <a:ext uri="{FF2B5EF4-FFF2-40B4-BE49-F238E27FC236}">
                <a16:creationId xmlns:a16="http://schemas.microsoft.com/office/drawing/2014/main" id="{78555E5A-DFBF-4CDE-F06A-CFAB6BA6D2F0}"/>
              </a:ext>
            </a:extLst>
          </p:cNvPr>
          <p:cNvSpPr txBox="1">
            <a:spLocks/>
          </p:cNvSpPr>
          <p:nvPr/>
        </p:nvSpPr>
        <p:spPr>
          <a:xfrm>
            <a:off x="3810000" y="593544"/>
            <a:ext cx="13335000" cy="114281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3600" b="1" dirty="0">
                <a:solidFill>
                  <a:srgbClr val="7030A0"/>
                </a:solidFill>
                <a:latin typeface="Verdana" panose="020B0604030504040204" pitchFamily="34" charset="0"/>
                <a:ea typeface="Verdana" panose="020B0604030504040204" pitchFamily="34" charset="0"/>
              </a:rPr>
              <a:t>Latviešu valoda</a:t>
            </a:r>
          </a:p>
          <a:p>
            <a:r>
              <a:rPr lang="lv-LV" sz="2800" b="1" dirty="0">
                <a:solidFill>
                  <a:srgbClr val="7030A0"/>
                </a:solidFill>
                <a:latin typeface="Verdana" panose="020B0604030504040204" pitchFamily="34" charset="0"/>
                <a:ea typeface="Verdana" panose="020B0604030504040204" pitchFamily="34" charset="0"/>
              </a:rPr>
              <a:t>Secinājumi</a:t>
            </a:r>
          </a:p>
        </p:txBody>
      </p:sp>
      <p:sp>
        <p:nvSpPr>
          <p:cNvPr id="3" name="TextBox 2">
            <a:extLst>
              <a:ext uri="{FF2B5EF4-FFF2-40B4-BE49-F238E27FC236}">
                <a16:creationId xmlns:a16="http://schemas.microsoft.com/office/drawing/2014/main" id="{E6A94FD8-5978-0230-A3DF-9407DA6B2585}"/>
              </a:ext>
            </a:extLst>
          </p:cNvPr>
          <p:cNvSpPr txBox="1"/>
          <p:nvPr/>
        </p:nvSpPr>
        <p:spPr>
          <a:xfrm>
            <a:off x="3008519" y="2181151"/>
            <a:ext cx="14675875"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algn="just"/>
            <a:r>
              <a:rPr lang="lv-LV" sz="2200" b="1" dirty="0"/>
              <a:t>1. daļā: </a:t>
            </a:r>
            <a:r>
              <a:rPr lang="lv-LV" sz="2200" dirty="0"/>
              <a:t>Teksta satura un valodas līdzekļu analīze</a:t>
            </a:r>
            <a:endParaRPr lang="lv-LV" sz="2200" dirty="0">
              <a:ea typeface="Calibri"/>
              <a:cs typeface="Calibri"/>
            </a:endParaRPr>
          </a:p>
          <a:p>
            <a:pPr marL="971550" indent="-285750" algn="just">
              <a:buFont typeface="Wingdings"/>
              <a:buChar char="Ø"/>
            </a:pPr>
            <a:r>
              <a:rPr lang="lv-LV" sz="2200" dirty="0"/>
              <a:t>skolēnu </a:t>
            </a:r>
            <a:r>
              <a:rPr lang="lv-LV" sz="2200" b="1" dirty="0"/>
              <a:t>sniegums kopumā ir augsts</a:t>
            </a:r>
            <a:r>
              <a:rPr lang="lv-LV" sz="2200" dirty="0"/>
              <a:t> (vidēji vismaz 70% līdz 93,5%) uzdevumos, kuros ietvertas 1. un 2. izziņas darbības līmeņa funkcijas, </a:t>
            </a:r>
            <a:r>
              <a:rPr lang="lv-LV" sz="2200" b="1" i="1" dirty="0"/>
              <a:t>piemēram</a:t>
            </a:r>
            <a:r>
              <a:rPr lang="lv-LV" sz="2200" dirty="0"/>
              <a:t>,</a:t>
            </a:r>
            <a:endParaRPr lang="lv-LV" sz="2200" dirty="0">
              <a:ea typeface="Calibri"/>
              <a:cs typeface="Calibri"/>
            </a:endParaRPr>
          </a:p>
          <a:p>
            <a:pPr marL="1517650" indent="-342900" algn="just">
              <a:buFont typeface="Wingdings" panose="05000000000000000000" pitchFamily="2" charset="2"/>
              <a:buChar char="§"/>
            </a:pPr>
            <a:r>
              <a:rPr lang="lv-LV" sz="2200" dirty="0"/>
              <a:t>atzīmēt teksta saturā paustu domu, </a:t>
            </a:r>
            <a:endParaRPr lang="lv-LV" sz="2200" dirty="0">
              <a:ea typeface="Calibri"/>
              <a:cs typeface="Calibri"/>
            </a:endParaRPr>
          </a:p>
          <a:p>
            <a:pPr marL="1517650" indent="-342900" algn="just">
              <a:buFont typeface="Wingdings" panose="05000000000000000000" pitchFamily="2" charset="2"/>
              <a:buChar char="§"/>
            </a:pPr>
            <a:r>
              <a:rPr lang="lv-LV" sz="2200" dirty="0"/>
              <a:t>izrakstīt no teksta antonīmu/sinonīmu dotajam vārdam, </a:t>
            </a:r>
            <a:endParaRPr lang="lv-LV" sz="2200" dirty="0">
              <a:ea typeface="Calibri"/>
              <a:cs typeface="Calibri"/>
            </a:endParaRPr>
          </a:p>
          <a:p>
            <a:pPr marL="1517650" indent="-342900" algn="just">
              <a:buFont typeface="Wingdings" panose="05000000000000000000" pitchFamily="2" charset="2"/>
              <a:buChar char="§"/>
            </a:pPr>
            <a:r>
              <a:rPr lang="lv-LV" sz="2200" dirty="0"/>
              <a:t>atzīmēt pieturzīmju lietojumu, atdalot uzrunu, </a:t>
            </a:r>
            <a:endParaRPr lang="lv-LV" sz="2200" dirty="0">
              <a:ea typeface="Calibri"/>
              <a:cs typeface="Calibri"/>
            </a:endParaRPr>
          </a:p>
          <a:p>
            <a:pPr marL="1517650" indent="-342900" algn="just">
              <a:buFont typeface="Wingdings" panose="05000000000000000000" pitchFamily="2" charset="2"/>
              <a:buChar char="§"/>
            </a:pPr>
            <a:r>
              <a:rPr lang="lv-LV" sz="2200" dirty="0"/>
              <a:t>izskaidrot pēdiņu lietojumu grāmatas nosaukumā, </a:t>
            </a:r>
            <a:endParaRPr lang="lv-LV" sz="2200" dirty="0">
              <a:ea typeface="Calibri"/>
              <a:cs typeface="Calibri"/>
            </a:endParaRPr>
          </a:p>
          <a:p>
            <a:pPr marL="1517650" indent="-342900" algn="just">
              <a:buFont typeface="Wingdings" panose="05000000000000000000" pitchFamily="2" charset="2"/>
              <a:buChar char="§"/>
            </a:pPr>
            <a:r>
              <a:rPr lang="lv-LV" sz="2200" dirty="0"/>
              <a:t>formulēt jautājumus un atbildes, ievērojot uzdevuma nosacījumus, </a:t>
            </a:r>
            <a:endParaRPr lang="lv-LV" sz="2200" dirty="0">
              <a:ea typeface="Calibri"/>
              <a:cs typeface="Calibri"/>
            </a:endParaRPr>
          </a:p>
          <a:p>
            <a:pPr marL="1517650" indent="-342900" algn="just">
              <a:buFont typeface="Wingdings" panose="05000000000000000000" pitchFamily="2" charset="2"/>
              <a:buChar char="§"/>
            </a:pPr>
            <a:r>
              <a:rPr lang="lv-LV" sz="2200" dirty="0"/>
              <a:t>veidot īpašības vārda ar noteikto galotni atbilstošo formu, </a:t>
            </a:r>
            <a:endParaRPr lang="lv-LV" sz="2200" dirty="0">
              <a:ea typeface="Calibri"/>
              <a:cs typeface="Calibri"/>
            </a:endParaRPr>
          </a:p>
          <a:p>
            <a:pPr marL="1517650" indent="-342900" algn="just">
              <a:buFont typeface="Wingdings" panose="05000000000000000000" pitchFamily="2" charset="2"/>
              <a:buChar char="§"/>
            </a:pPr>
            <a:r>
              <a:rPr lang="lv-LV" sz="2200" dirty="0"/>
              <a:t>veidot personvārda formu datīvā u.c. ;</a:t>
            </a:r>
            <a:endParaRPr lang="lv-LV" sz="2200" dirty="0">
              <a:ea typeface="Calibri"/>
              <a:cs typeface="Calibri"/>
            </a:endParaRPr>
          </a:p>
        </p:txBody>
      </p:sp>
      <p:sp>
        <p:nvSpPr>
          <p:cNvPr id="4" name="TextBox 3">
            <a:extLst>
              <a:ext uri="{FF2B5EF4-FFF2-40B4-BE49-F238E27FC236}">
                <a16:creationId xmlns:a16="http://schemas.microsoft.com/office/drawing/2014/main" id="{3B98673B-6B1E-2A61-6813-E20881F46329}"/>
              </a:ext>
            </a:extLst>
          </p:cNvPr>
          <p:cNvSpPr txBox="1"/>
          <p:nvPr/>
        </p:nvSpPr>
        <p:spPr>
          <a:xfrm>
            <a:off x="568615" y="5823084"/>
            <a:ext cx="14675875"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71550" indent="-285750" algn="just">
              <a:buFont typeface="Wingdings"/>
              <a:buChar char="Ø"/>
            </a:pPr>
            <a:r>
              <a:rPr lang="lv-LV" sz="2200" dirty="0"/>
              <a:t>skolēni </a:t>
            </a:r>
            <a:r>
              <a:rPr lang="lv-LV" sz="2200" b="1" dirty="0"/>
              <a:t>pietiekamā līmenī</a:t>
            </a:r>
            <a:r>
              <a:rPr lang="lv-LV" sz="2200" dirty="0"/>
              <a:t> (vidēji 51% - 67%)  veikuši daļu no 3. un 4. izziņas darbības līmeņa uzdevumiem,  </a:t>
            </a:r>
            <a:r>
              <a:rPr lang="lv-LV" sz="2200" b="1" i="1" dirty="0"/>
              <a:t>piemēram</a:t>
            </a:r>
            <a:r>
              <a:rPr lang="lv-LV" sz="2200" dirty="0"/>
              <a:t>, </a:t>
            </a:r>
            <a:endParaRPr lang="lv-LV" sz="2200" dirty="0">
              <a:ea typeface="Calibri"/>
              <a:cs typeface="Calibri"/>
            </a:endParaRPr>
          </a:p>
          <a:p>
            <a:pPr marL="1485900" indent="-342900" algn="just">
              <a:buFont typeface="Wingdings" panose="05000000000000000000" pitchFamily="2" charset="2"/>
              <a:buChar char="§"/>
            </a:pPr>
            <a:r>
              <a:rPr lang="lv-LV" sz="2200" dirty="0"/>
              <a:t>pārveidot un uzrakstīt tiešās runas teikumu netiešajā runā, ievērojot pareizrakstību, </a:t>
            </a:r>
            <a:endParaRPr lang="lv-LV" sz="2200" dirty="0">
              <a:ea typeface="Calibri"/>
              <a:cs typeface="Calibri"/>
            </a:endParaRPr>
          </a:p>
          <a:p>
            <a:pPr marL="1485900" indent="-342900" algn="just">
              <a:buFont typeface="Wingdings" panose="05000000000000000000" pitchFamily="2" charset="2"/>
              <a:buChar char="§"/>
            </a:pPr>
            <a:r>
              <a:rPr lang="lv-LV" sz="2200" dirty="0"/>
              <a:t>izrakstīt prasītās sintaktiskās konstrukcijas no norādītās teksta rindkopas,</a:t>
            </a:r>
            <a:endParaRPr lang="lv-LV" sz="2200" dirty="0">
              <a:ea typeface="Calibri"/>
              <a:cs typeface="Calibri"/>
            </a:endParaRPr>
          </a:p>
          <a:p>
            <a:pPr marL="1485900" indent="-342900" algn="just">
              <a:buFont typeface="Wingdings" panose="05000000000000000000" pitchFamily="2" charset="2"/>
              <a:buChar char="§"/>
            </a:pPr>
            <a:r>
              <a:rPr lang="lv-LV" sz="2200" dirty="0"/>
              <a:t> vārda nozīmes (tiešās un pārnestās) izpratne kontekstā un savu teikumu veidošana,</a:t>
            </a:r>
            <a:endParaRPr lang="lv-LV" sz="2200" dirty="0">
              <a:ea typeface="Calibri"/>
              <a:cs typeface="Calibri"/>
            </a:endParaRPr>
          </a:p>
          <a:p>
            <a:pPr marL="1485900" indent="-342900" algn="just">
              <a:buFont typeface="Wingdings" panose="05000000000000000000" pitchFamily="2" charset="2"/>
              <a:buChar char="§"/>
            </a:pPr>
            <a:r>
              <a:rPr lang="lv-LV" sz="2200" dirty="0"/>
              <a:t> atbilstoša satura teikumu veidošana, pamatojot savas domas, u.c.;</a:t>
            </a:r>
            <a:endParaRPr lang="lv-LV" sz="2200" dirty="0">
              <a:ea typeface="Calibri"/>
              <a:cs typeface="Calibri"/>
            </a:endParaRPr>
          </a:p>
        </p:txBody>
      </p:sp>
      <p:sp>
        <p:nvSpPr>
          <p:cNvPr id="5" name="TextBox 4">
            <a:extLst>
              <a:ext uri="{FF2B5EF4-FFF2-40B4-BE49-F238E27FC236}">
                <a16:creationId xmlns:a16="http://schemas.microsoft.com/office/drawing/2014/main" id="{A5E7C360-B885-7DBC-5A66-7031CB73A8DE}"/>
              </a:ext>
            </a:extLst>
          </p:cNvPr>
          <p:cNvSpPr txBox="1"/>
          <p:nvPr/>
        </p:nvSpPr>
        <p:spPr>
          <a:xfrm>
            <a:off x="3556000" y="8200571"/>
            <a:ext cx="1370148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971550" indent="-285750" algn="just">
              <a:buFont typeface="Wingdings"/>
              <a:buChar char="Ø"/>
            </a:pPr>
            <a:r>
              <a:rPr lang="lv-LV" sz="2200" b="1" dirty="0"/>
              <a:t>grūtības skolēniem sagādājuši uzdevumi</a:t>
            </a:r>
            <a:r>
              <a:rPr lang="lv-LV" sz="2200" dirty="0"/>
              <a:t>, kuros vidējais sniegums ir ap 15,6% līdz ~30%, </a:t>
            </a:r>
            <a:r>
              <a:rPr lang="lv-LV" sz="2200" b="1" i="1" dirty="0"/>
              <a:t>piemēram</a:t>
            </a:r>
            <a:r>
              <a:rPr lang="lv-LV" sz="2200" dirty="0"/>
              <a:t>, </a:t>
            </a:r>
            <a:endParaRPr lang="lv-LV" sz="2200" dirty="0">
              <a:ea typeface="Calibri"/>
              <a:cs typeface="Calibri"/>
            </a:endParaRPr>
          </a:p>
          <a:p>
            <a:pPr marL="1485900" lvl="1" indent="-342900" algn="just">
              <a:buFont typeface="Wingdings" panose="05000000000000000000" pitchFamily="2" charset="2"/>
              <a:buChar char="§"/>
            </a:pPr>
            <a:r>
              <a:rPr lang="lv-LV" sz="2200" dirty="0"/>
              <a:t>atbilstoši dotajam teksta fragmentam uzrakstīt teksta galvenā varoņa rakstura īpašības, ievērojot prasīto vārdšķiru – lietvārds (godīgums, taisnīgums; lielība, godkāre; strādīgums, čaklums u.tml.), </a:t>
            </a:r>
            <a:endParaRPr lang="lv-LV" sz="2200" dirty="0">
              <a:ea typeface="Calibri"/>
              <a:cs typeface="Calibri"/>
            </a:endParaRPr>
          </a:p>
          <a:p>
            <a:pPr marL="1485900" lvl="1" indent="-342900" algn="just">
              <a:buFont typeface="Wingdings" panose="05000000000000000000" pitchFamily="2" charset="2"/>
              <a:buChar char="§"/>
            </a:pPr>
            <a:r>
              <a:rPr lang="lv-LV" sz="2200" dirty="0"/>
              <a:t>pareizrakstības normu ievērošana skolēna patstāvīgi veidotajos teikumos.</a:t>
            </a:r>
            <a:endParaRPr lang="lv-LV" sz="2200" dirty="0">
              <a:ea typeface="Calibri"/>
              <a:cs typeface="Calibri"/>
            </a:endParaRPr>
          </a:p>
        </p:txBody>
      </p:sp>
    </p:spTree>
    <p:extLst>
      <p:ext uri="{BB962C8B-B14F-4D97-AF65-F5344CB8AC3E}">
        <p14:creationId xmlns:p14="http://schemas.microsoft.com/office/powerpoint/2010/main" val="1142556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FC85BF29A2FF4B85017CFF4816C9D7" ma:contentTypeVersion="17" ma:contentTypeDescription="Create a new document." ma:contentTypeScope="" ma:versionID="338f3e33f3fbc4e55f10e7d97270b530">
  <xsd:schema xmlns:xsd="http://www.w3.org/2001/XMLSchema" xmlns:xs="http://www.w3.org/2001/XMLSchema" xmlns:p="http://schemas.microsoft.com/office/2006/metadata/properties" xmlns:ns2="bce8c17e-c1ec-4c0c-8fb9-e49db7124bdf" xmlns:ns3="22ec5467-9180-4ef7-9bc6-7140a090f8e4" targetNamespace="http://schemas.microsoft.com/office/2006/metadata/properties" ma:root="true" ma:fieldsID="93f7a33efefd36bff190e5d3440b9162" ns2:_="" ns3:_="">
    <xsd:import namespace="bce8c17e-c1ec-4c0c-8fb9-e49db7124bdf"/>
    <xsd:import namespace="22ec5467-9180-4ef7-9bc6-7140a090f8e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e8c17e-c1ec-4c0c-8fb9-e49db7124b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9a2c575-8b40-4617-b677-b393429ba73e"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ec5467-9180-4ef7-9bc6-7140a090f8e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4c91d50-7623-47c4-86a5-69259661422f}" ma:internalName="TaxCatchAll" ma:showField="CatchAllData" ma:web="22ec5467-9180-4ef7-9bc6-7140a090f8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ce8c17e-c1ec-4c0c-8fb9-e49db7124bdf">
      <Terms xmlns="http://schemas.microsoft.com/office/infopath/2007/PartnerControls"/>
    </lcf76f155ced4ddcb4097134ff3c332f>
    <TaxCatchAll xmlns="22ec5467-9180-4ef7-9bc6-7140a090f8e4" xsi:nil="true"/>
  </documentManagement>
</p:properties>
</file>

<file path=customXml/itemProps1.xml><?xml version="1.0" encoding="utf-8"?>
<ds:datastoreItem xmlns:ds="http://schemas.openxmlformats.org/officeDocument/2006/customXml" ds:itemID="{5E746AD7-1B53-4D3B-9807-0920FF10BA15}">
  <ds:schemaRefs>
    <ds:schemaRef ds:uri="22ec5467-9180-4ef7-9bc6-7140a090f8e4"/>
    <ds:schemaRef ds:uri="bce8c17e-c1ec-4c0c-8fb9-e49db7124b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7C75AE9-8B68-4719-8983-07BD97C48740}">
  <ds:schemaRefs>
    <ds:schemaRef ds:uri="http://schemas.microsoft.com/sharepoint/v3/contenttype/forms"/>
  </ds:schemaRefs>
</ds:datastoreItem>
</file>

<file path=customXml/itemProps3.xml><?xml version="1.0" encoding="utf-8"?>
<ds:datastoreItem xmlns:ds="http://schemas.openxmlformats.org/officeDocument/2006/customXml" ds:itemID="{801B674D-80A6-4FD0-BBA2-75A2FEB27A1F}">
  <ds:schemaRefs>
    <ds:schemaRef ds:uri="http://purl.org/dc/elements/1.1/"/>
    <ds:schemaRef ds:uri="22ec5467-9180-4ef7-9bc6-7140a090f8e4"/>
    <ds:schemaRef ds:uri="bce8c17e-c1ec-4c0c-8fb9-e49db7124bdf"/>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www.w3.org/XML/1998/namespace"/>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72</TotalTime>
  <Words>1303</Words>
  <Application>Microsoft Office PowerPoint</Application>
  <PresentationFormat>Pielāgots</PresentationFormat>
  <Paragraphs>228</Paragraphs>
  <Slides>27</Slides>
  <Notes>21</Notes>
  <HiddenSlides>0</HiddenSlides>
  <MMClips>0</MMClips>
  <ScaleCrop>false</ScaleCrop>
  <HeadingPairs>
    <vt:vector size="6" baseType="variant">
      <vt:variant>
        <vt:lpstr>Lietotie fonti</vt:lpstr>
      </vt:variant>
      <vt:variant>
        <vt:i4>11</vt:i4>
      </vt:variant>
      <vt:variant>
        <vt:lpstr>Dizains</vt:lpstr>
      </vt:variant>
      <vt:variant>
        <vt:i4>1</vt:i4>
      </vt:variant>
      <vt:variant>
        <vt:lpstr>Slaidu virsraksti</vt:lpstr>
      </vt:variant>
      <vt:variant>
        <vt:i4>27</vt:i4>
      </vt:variant>
    </vt:vector>
  </HeadingPairs>
  <TitlesOfParts>
    <vt:vector size="39" baseType="lpstr">
      <vt:lpstr>Open Sans Italics</vt:lpstr>
      <vt:lpstr>Aptos</vt:lpstr>
      <vt:lpstr>League Spartan</vt:lpstr>
      <vt:lpstr>Wingdings</vt:lpstr>
      <vt:lpstr>Verdana</vt:lpstr>
      <vt:lpstr>Arial</vt:lpstr>
      <vt:lpstr>Courier New</vt:lpstr>
      <vt:lpstr>Open Sans Bold</vt:lpstr>
      <vt:lpstr>Open Sans Bold Italics</vt:lpstr>
      <vt:lpstr>Open Sans</vt:lpstr>
      <vt:lpstr>Calibri</vt:lpstr>
      <vt:lpstr>Office Theme</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VPD rezultati 2023 vidusskola</dc:title>
  <dc:creator>Normunds Rečs</dc:creator>
  <cp:lastModifiedBy>Jana Veinberga</cp:lastModifiedBy>
  <cp:revision>8</cp:revision>
  <dcterms:created xsi:type="dcterms:W3CDTF">2006-08-16T00:00:00Z</dcterms:created>
  <dcterms:modified xsi:type="dcterms:W3CDTF">2024-10-08T14:35:41Z</dcterms:modified>
  <dc:identifier>DAFofcI4XyM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0x0101002CFC85BF29A2FF4B85017CFF4816C9D7</vt:lpwstr>
  </property>
  <property fmtid="{D5CDD505-2E9C-101B-9397-08002B2CF9AE}" pid="3" name="MediaServiceImageTags">
    <vt:lpwstr/>
  </property>
</Properties>
</file>