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77" r:id="rId3"/>
    <p:sldId id="288" r:id="rId4"/>
    <p:sldId id="289" r:id="rId5"/>
    <p:sldId id="290" r:id="rId6"/>
    <p:sldId id="291" r:id="rId7"/>
    <p:sldId id="294" r:id="rId8"/>
    <p:sldId id="287" r:id="rId9"/>
    <p:sldId id="276" r:id="rId10"/>
    <p:sldId id="295" r:id="rId11"/>
    <p:sldId id="296" r:id="rId12"/>
    <p:sldId id="297" r:id="rId13"/>
    <p:sldId id="282" r:id="rId14"/>
  </p:sldIdLst>
  <p:sldSz cx="12192000" cy="6858000"/>
  <p:notesSz cx="6799263" cy="99298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3779"/>
    <a:srgbClr val="F2F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00" dirty="0">
                <a:solidFill>
                  <a:schemeClr val="tx2"/>
                </a:solidFill>
                <a:latin typeface="Book Antiqua" panose="02040602050305030304" pitchFamily="18" charset="0"/>
              </a:rPr>
              <a:t>Ieguvumi no dalības</a:t>
            </a:r>
            <a:r>
              <a:rPr lang="lv-LV" sz="1800" baseline="0" dirty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lv-LV" sz="1800" dirty="0">
                <a:solidFill>
                  <a:schemeClr val="tx2"/>
                </a:solidFill>
                <a:latin typeface="Book Antiqua" panose="02040602050305030304" pitchFamily="18" charset="0"/>
              </a:rPr>
              <a:t>konkursā </a:t>
            </a:r>
            <a:r>
              <a:rPr lang="lv-LV" sz="1800" baseline="0" dirty="0">
                <a:solidFill>
                  <a:schemeClr val="tx2"/>
                </a:solidFill>
                <a:latin typeface="Book Antiqua" panose="02040602050305030304" pitchFamily="18" charset="0"/>
              </a:rPr>
              <a:t>(%)</a:t>
            </a:r>
            <a:endParaRPr lang="lv-LV" sz="1800" dirty="0">
              <a:solidFill>
                <a:schemeClr val="tx2"/>
              </a:solidFill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37212720169869623"/>
          <c:y val="0.15236310342144171"/>
          <c:w val="0.52055128852413235"/>
          <c:h val="0.8064576794376280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'Atbilžu apkopojums'!$T$16:$T$27</c:f>
              <c:strCache>
                <c:ptCount val="12"/>
                <c:pt idx="0">
                  <c:v>Uzlabojās komunikācijas spējas</c:v>
                </c:pt>
                <c:pt idx="1">
                  <c:v>Fiziskā izturība</c:v>
                </c:pt>
                <c:pt idx="2">
                  <c:v>Spēja uzņemties atbildību</c:v>
                </c:pt>
                <c:pt idx="3">
                  <c:v>Laika plānošana</c:v>
                </c:pt>
                <c:pt idx="4">
                  <c:v>Vēlme sasniegt labāko rezultātu</c:v>
                </c:pt>
                <c:pt idx="5">
                  <c:v>Motivācija pilnveidoties</c:v>
                </c:pt>
                <c:pt idx="6">
                  <c:v>Spēja tikt galā ar neveiksmi</c:v>
                </c:pt>
                <c:pt idx="7">
                  <c:v>Darba procesu plānošana</c:v>
                </c:pt>
                <c:pt idx="8">
                  <c:v>Pārliecība par saviem spēkiem</c:v>
                </c:pt>
                <c:pt idx="9">
                  <c:v>Spēja koncentrēties</c:v>
                </c:pt>
                <c:pt idx="10">
                  <c:v>Stresa noturība</c:v>
                </c:pt>
                <c:pt idx="11">
                  <c:v>Profesionālā pieredze</c:v>
                </c:pt>
              </c:strCache>
            </c:strRef>
          </c:cat>
          <c:val>
            <c:numRef>
              <c:f>'Atbilžu apkopojums'!$U$16:$U$27</c:f>
              <c:numCache>
                <c:formatCode>0</c:formatCode>
                <c:ptCount val="12"/>
                <c:pt idx="0">
                  <c:v>41.17647058823529</c:v>
                </c:pt>
                <c:pt idx="1">
                  <c:v>43.137254901960787</c:v>
                </c:pt>
                <c:pt idx="2">
                  <c:v>54.901960784313729</c:v>
                </c:pt>
                <c:pt idx="3">
                  <c:v>56.862745098039213</c:v>
                </c:pt>
                <c:pt idx="4">
                  <c:v>56.862745098039213</c:v>
                </c:pt>
                <c:pt idx="5">
                  <c:v>58.82352941176471</c:v>
                </c:pt>
                <c:pt idx="6">
                  <c:v>58.82352941176471</c:v>
                </c:pt>
                <c:pt idx="7">
                  <c:v>64.705882352941174</c:v>
                </c:pt>
                <c:pt idx="8">
                  <c:v>66.666666666666657</c:v>
                </c:pt>
                <c:pt idx="9">
                  <c:v>68.627450980392155</c:v>
                </c:pt>
                <c:pt idx="10">
                  <c:v>72.549019607843135</c:v>
                </c:pt>
                <c:pt idx="11">
                  <c:v>86.274509803921575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D9-4933-B49A-59AC0F4E4C5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44513792"/>
        <c:axId val="244526752"/>
      </c:barChart>
      <c:catAx>
        <c:axId val="244513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lv-LV"/>
          </a:p>
        </c:txPr>
        <c:crossAx val="244526752"/>
        <c:crosses val="autoZero"/>
        <c:auto val="1"/>
        <c:lblAlgn val="ctr"/>
        <c:lblOffset val="100"/>
        <c:noMultiLvlLbl val="0"/>
      </c:catAx>
      <c:valAx>
        <c:axId val="244526752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24451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5F468F-108E-48AD-91BA-E1672DB051F6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lv-LV"/>
        </a:p>
      </dgm:t>
    </dgm:pt>
    <dgm:pt modelId="{315F41DB-45F2-45E6-B5EA-0DB0CEFA8BB9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lv-LV" sz="1600" b="1" dirty="0">
              <a:solidFill>
                <a:schemeClr val="tx1"/>
              </a:solidFill>
              <a:latin typeface="Book Antiqua" panose="02040602050305030304" pitchFamily="18" charset="0"/>
            </a:rPr>
            <a:t>Oficiālā delegāta nominēšana </a:t>
          </a:r>
          <a:r>
            <a:rPr lang="lv-LV" sz="1600" b="0" dirty="0">
              <a:solidFill>
                <a:schemeClr val="tx1"/>
              </a:solidFill>
              <a:latin typeface="Book Antiqua" panose="02040602050305030304" pitchFamily="18" charset="0"/>
            </a:rPr>
            <a:t>Latvijas pārstāvībai starptautiskajās jauno profesionāļu meistarības konkursu </a:t>
          </a:r>
          <a:r>
            <a:rPr lang="lv-LV" sz="1600" b="1" dirty="0">
              <a:solidFill>
                <a:schemeClr val="tx1"/>
              </a:solidFill>
              <a:latin typeface="Book Antiqua" panose="02040602050305030304" pitchFamily="18" charset="0"/>
            </a:rPr>
            <a:t>asociācijās </a:t>
          </a:r>
          <a:r>
            <a:rPr lang="lv-LV" sz="1600" b="1" i="0" dirty="0" err="1">
              <a:solidFill>
                <a:schemeClr val="tx1"/>
              </a:solidFill>
              <a:latin typeface="Book Antiqua" panose="02040602050305030304" pitchFamily="18" charset="0"/>
            </a:rPr>
            <a:t>WorldSkills</a:t>
          </a:r>
          <a:r>
            <a:rPr lang="lv-LV" sz="1600" b="1" i="0" dirty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lv-LV" sz="1600" b="1" i="0" dirty="0" err="1">
              <a:solidFill>
                <a:schemeClr val="tx1"/>
              </a:solidFill>
              <a:latin typeface="Book Antiqua" panose="02040602050305030304" pitchFamily="18" charset="0"/>
            </a:rPr>
            <a:t>International</a:t>
          </a:r>
          <a:r>
            <a:rPr lang="lv-LV" sz="1600" b="1" i="0" dirty="0">
              <a:solidFill>
                <a:schemeClr val="tx1"/>
              </a:solidFill>
              <a:latin typeface="Book Antiqua" panose="02040602050305030304" pitchFamily="18" charset="0"/>
            </a:rPr>
            <a:t> un </a:t>
          </a:r>
          <a:r>
            <a:rPr lang="lv-LV" sz="1600" b="1" i="0" dirty="0" err="1">
              <a:solidFill>
                <a:schemeClr val="tx1"/>
              </a:solidFill>
              <a:latin typeface="Book Antiqua" panose="02040602050305030304" pitchFamily="18" charset="0"/>
            </a:rPr>
            <a:t>WorldSkills</a:t>
          </a:r>
          <a:r>
            <a:rPr lang="lv-LV" sz="1600" b="1" i="0" dirty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lv-LV" sz="1600" b="1" i="0" dirty="0" err="1">
              <a:solidFill>
                <a:schemeClr val="tx1"/>
              </a:solidFill>
              <a:latin typeface="Book Antiqua" panose="02040602050305030304" pitchFamily="18" charset="0"/>
            </a:rPr>
            <a:t>Europe</a:t>
          </a:r>
          <a:r>
            <a:rPr lang="lv-LV" sz="1600" b="1" i="0" dirty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endParaRPr lang="lv-LV" sz="1600" b="1" i="1" dirty="0">
            <a:solidFill>
              <a:schemeClr val="tx1"/>
            </a:solidFill>
            <a:latin typeface="Book Antiqua" panose="0204060205030503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lv-LV" sz="1600" b="0" dirty="0">
              <a:solidFill>
                <a:schemeClr val="tx1"/>
              </a:solidFill>
              <a:latin typeface="Book Antiqua" panose="02040602050305030304" pitchFamily="18" charset="0"/>
            </a:rPr>
            <a:t>Oficiālā delegāta (OD) un tehniskā delegāta(TD) </a:t>
          </a:r>
          <a:r>
            <a:rPr lang="lv-LV" sz="1600" b="1" dirty="0">
              <a:solidFill>
                <a:schemeClr val="tx1"/>
              </a:solidFill>
              <a:latin typeface="Book Antiqua" panose="02040602050305030304" pitchFamily="18" charset="0"/>
            </a:rPr>
            <a:t>dalība </a:t>
          </a:r>
          <a:r>
            <a:rPr lang="lv-LV" sz="1600" b="1" i="0" dirty="0" err="1">
              <a:solidFill>
                <a:schemeClr val="tx1"/>
              </a:solidFill>
              <a:latin typeface="Book Antiqua" panose="02040602050305030304" pitchFamily="18" charset="0"/>
            </a:rPr>
            <a:t>WorldSkills</a:t>
          </a:r>
          <a:r>
            <a:rPr lang="lv-LV" sz="1600" b="1" i="0" dirty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lv-LV" sz="1600" b="1" i="0" dirty="0" err="1">
              <a:solidFill>
                <a:schemeClr val="tx1"/>
              </a:solidFill>
              <a:latin typeface="Book Antiqua" panose="02040602050305030304" pitchFamily="18" charset="0"/>
            </a:rPr>
            <a:t>Europe</a:t>
          </a:r>
          <a:r>
            <a:rPr lang="lv-LV" sz="1600" b="1" i="0" dirty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lv-LV" sz="1600" b="1" dirty="0">
              <a:solidFill>
                <a:schemeClr val="tx1"/>
              </a:solidFill>
              <a:latin typeface="Book Antiqua" panose="02040602050305030304" pitchFamily="18" charset="0"/>
            </a:rPr>
            <a:t>ģenerālajā asamblejā </a:t>
          </a:r>
          <a:r>
            <a:rPr lang="lv-LV" sz="1600" b="0" dirty="0">
              <a:solidFill>
                <a:schemeClr val="tx1"/>
              </a:solidFill>
              <a:latin typeface="Book Antiqua" panose="02040602050305030304" pitchFamily="18" charset="0"/>
            </a:rPr>
            <a:t>Luksemburgā 2024.gada 4.-5.jūnijā un </a:t>
          </a:r>
          <a:r>
            <a:rPr lang="lv-LV" sz="1600" b="1" i="0" dirty="0" err="1">
              <a:solidFill>
                <a:schemeClr val="tx1"/>
              </a:solidFill>
              <a:latin typeface="Book Antiqua" panose="02040602050305030304" pitchFamily="18" charset="0"/>
            </a:rPr>
            <a:t>WorldSkills</a:t>
          </a:r>
          <a:r>
            <a:rPr lang="lv-LV" sz="1600" b="1" i="0" dirty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lv-LV" sz="1600" b="1" i="0" dirty="0" err="1">
              <a:solidFill>
                <a:schemeClr val="tx1"/>
              </a:solidFill>
              <a:latin typeface="Book Antiqua" panose="02040602050305030304" pitchFamily="18" charset="0"/>
            </a:rPr>
            <a:t>International</a:t>
          </a:r>
          <a:r>
            <a:rPr lang="lv-LV" sz="1600" b="1" i="0" dirty="0">
              <a:solidFill>
                <a:schemeClr val="tx1"/>
              </a:solidFill>
              <a:latin typeface="Book Antiqua" panose="02040602050305030304" pitchFamily="18" charset="0"/>
            </a:rPr>
            <a:t> ģenerālajā asamblejā </a:t>
          </a:r>
          <a:r>
            <a:rPr lang="lv-LV" sz="1600" b="0" dirty="0">
              <a:solidFill>
                <a:schemeClr val="tx1"/>
              </a:solidFill>
              <a:latin typeface="Book Antiqua" panose="02040602050305030304" pitchFamily="18" charset="0"/>
            </a:rPr>
            <a:t>2024.gada 9.septembrī</a:t>
          </a:r>
        </a:p>
      </dgm:t>
    </dgm:pt>
    <dgm:pt modelId="{E6FAB85B-08CD-4B1E-9E23-FED07CD8C5E6}" type="parTrans" cxnId="{C7AA007B-DD90-4CE9-8C21-03A581DD559D}">
      <dgm:prSet/>
      <dgm:spPr/>
      <dgm:t>
        <a:bodyPr/>
        <a:lstStyle/>
        <a:p>
          <a:endParaRPr lang="lv-LV">
            <a:latin typeface="Book Antiqua" panose="02040602050305030304" pitchFamily="18" charset="0"/>
          </a:endParaRPr>
        </a:p>
      </dgm:t>
    </dgm:pt>
    <dgm:pt modelId="{DF246E3D-49A1-4A63-81D5-C6EC7FA5B89D}" type="sibTrans" cxnId="{C7AA007B-DD90-4CE9-8C21-03A581DD559D}">
      <dgm:prSet/>
      <dgm:spPr/>
      <dgm:t>
        <a:bodyPr/>
        <a:lstStyle/>
        <a:p>
          <a:endParaRPr lang="lv-LV">
            <a:latin typeface="Book Antiqua" panose="02040602050305030304" pitchFamily="18" charset="0"/>
          </a:endParaRPr>
        </a:p>
      </dgm:t>
    </dgm:pt>
    <dgm:pt modelId="{51A755EE-8A07-42D5-BBB4-08298CDCFD84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lv-LV" sz="1600" b="1" dirty="0">
            <a:solidFill>
              <a:schemeClr val="tx1"/>
            </a:solidFill>
            <a:latin typeface="Book Antiqua" panose="02040602050305030304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1600" b="1" dirty="0">
              <a:solidFill>
                <a:schemeClr val="tx1"/>
              </a:solidFill>
              <a:latin typeface="Book Antiqua" panose="02040602050305030304" pitchFamily="18" charset="0"/>
            </a:rPr>
            <a:t>Konkursantu (6) sagatavošana dalībai starptautiskā konkursa </a:t>
          </a:r>
          <a:r>
            <a:rPr lang="lv-LV" sz="1600" b="1" i="0" dirty="0" err="1">
              <a:solidFill>
                <a:schemeClr val="tx1"/>
              </a:solidFill>
              <a:latin typeface="Book Antiqua" panose="02040602050305030304" pitchFamily="18" charset="0"/>
            </a:rPr>
            <a:t>WorldSkills</a:t>
          </a:r>
          <a:r>
            <a:rPr lang="lv-LV" sz="1600" b="1" i="0" dirty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lv-LV" sz="1600" b="1" i="0" dirty="0" err="1">
              <a:solidFill>
                <a:schemeClr val="tx1"/>
              </a:solidFill>
              <a:latin typeface="Book Antiqua" panose="02040602050305030304" pitchFamily="18" charset="0"/>
            </a:rPr>
            <a:t>Lyon</a:t>
          </a:r>
          <a:r>
            <a:rPr lang="lv-LV" sz="1600" b="1" i="0" dirty="0">
              <a:solidFill>
                <a:schemeClr val="tx1"/>
              </a:solidFill>
              <a:latin typeface="Book Antiqua" panose="02040602050305030304" pitchFamily="18" charset="0"/>
            </a:rPr>
            <a:t> 2024 </a:t>
          </a:r>
          <a:r>
            <a:rPr lang="lv-LV" sz="1600" b="0" dirty="0">
              <a:solidFill>
                <a:schemeClr val="tx1"/>
              </a:solidFill>
              <a:latin typeface="Book Antiqua" panose="02040602050305030304" pitchFamily="18" charset="0"/>
            </a:rPr>
            <a:t>prasmju konkursos Grafiskā dizaina tehnoloģijas, Smago spēkratu tehnoloģijas, Skatlogu dizains un noformēšana, Flīzēšana, </a:t>
          </a:r>
          <a:r>
            <a:rPr lang="lv-LV" sz="1600" b="0" dirty="0" err="1">
              <a:solidFill>
                <a:schemeClr val="tx1"/>
              </a:solidFill>
              <a:latin typeface="Book Antiqua" panose="02040602050305030304" pitchFamily="18" charset="0"/>
            </a:rPr>
            <a:t>Web</a:t>
          </a:r>
          <a:r>
            <a:rPr lang="lv-LV" sz="1600" b="0" dirty="0">
              <a:solidFill>
                <a:schemeClr val="tx1"/>
              </a:solidFill>
              <a:latin typeface="Book Antiqua" panose="02040602050305030304" pitchFamily="18" charset="0"/>
            </a:rPr>
            <a:t> tehnoloģijas, Kravu pārvadājumi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1600" b="0" dirty="0">
              <a:solidFill>
                <a:schemeClr val="tx1"/>
              </a:solidFill>
              <a:latin typeface="Book Antiqua" panose="02040602050305030304" pitchFamily="18" charset="0"/>
            </a:rPr>
            <a:t>(</a:t>
          </a:r>
          <a:r>
            <a:rPr lang="lv-LV" sz="1600" dirty="0">
              <a:solidFill>
                <a:schemeClr val="tx1"/>
              </a:solidFill>
              <a:latin typeface="Book Antiqua" panose="02040602050305030304" pitchFamily="18" charset="0"/>
            </a:rPr>
            <a:t>profesionālās pilnveides, psiholoģiskās noturības pasākumi, komandas nometne, komandas vizuālais noformējums, aprīkojuma loģistika u.c.) </a:t>
          </a:r>
          <a:endParaRPr lang="lv-LV" sz="1600" b="1" dirty="0">
            <a:solidFill>
              <a:schemeClr val="tx1"/>
            </a:solidFill>
            <a:latin typeface="Book Antiqua" panose="02040602050305030304" pitchFamily="18" charset="0"/>
          </a:endParaRP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600" i="1" dirty="0">
            <a:latin typeface="Book Antiqua" panose="02040602050305030304" pitchFamily="18" charset="0"/>
          </a:endParaRPr>
        </a:p>
      </dgm:t>
    </dgm:pt>
    <dgm:pt modelId="{5E397229-0D10-4083-AAD1-40598EB6DF20}" type="parTrans" cxnId="{CDECEF90-6530-4E5A-94B4-D5B2C5B61AEE}">
      <dgm:prSet/>
      <dgm:spPr/>
      <dgm:t>
        <a:bodyPr/>
        <a:lstStyle/>
        <a:p>
          <a:endParaRPr lang="lv-LV">
            <a:latin typeface="Book Antiqua" panose="02040602050305030304" pitchFamily="18" charset="0"/>
          </a:endParaRPr>
        </a:p>
      </dgm:t>
    </dgm:pt>
    <dgm:pt modelId="{42B12339-9EFF-49DC-A98E-588BC03588C5}" type="sibTrans" cxnId="{CDECEF90-6530-4E5A-94B4-D5B2C5B61AEE}">
      <dgm:prSet/>
      <dgm:spPr/>
      <dgm:t>
        <a:bodyPr/>
        <a:lstStyle/>
        <a:p>
          <a:endParaRPr lang="lv-LV">
            <a:latin typeface="Book Antiqua" panose="02040602050305030304" pitchFamily="18" charset="0"/>
          </a:endParaRPr>
        </a:p>
      </dgm:t>
    </dgm:pt>
    <dgm:pt modelId="{9801F618-1803-4D28-9A0F-1B7C71F53066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None/>
          </a:pPr>
          <a:endParaRPr lang="lv-LV" sz="1600" b="1" dirty="0">
            <a:solidFill>
              <a:schemeClr val="tx1"/>
            </a:solidFill>
            <a:latin typeface="Book Antiqua" panose="02040602050305030304" pitchFamily="18" charset="0"/>
          </a:endParaRPr>
        </a:p>
        <a:p>
          <a:pPr>
            <a:buFont typeface="Wingdings" panose="05000000000000000000" pitchFamily="2" charset="2"/>
            <a:buNone/>
          </a:pPr>
          <a:r>
            <a:rPr lang="lv-LV" sz="1600" b="1" dirty="0">
              <a:solidFill>
                <a:schemeClr val="tx1"/>
              </a:solidFill>
              <a:latin typeface="Book Antiqua" panose="02040602050305030304" pitchFamily="18" charset="0"/>
            </a:rPr>
            <a:t>Dalība starptautiskajā jauno profesionāļu meistarības konkursā </a:t>
          </a:r>
          <a:r>
            <a:rPr lang="lv-LV" sz="1600" b="1" i="0" dirty="0" err="1">
              <a:solidFill>
                <a:schemeClr val="tx1"/>
              </a:solidFill>
              <a:latin typeface="Book Antiqua" panose="02040602050305030304" pitchFamily="18" charset="0"/>
            </a:rPr>
            <a:t>WorldSkills</a:t>
          </a:r>
          <a:r>
            <a:rPr lang="lv-LV" sz="1600" b="1" i="0" dirty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lv-LV" sz="1600" b="1" i="0" dirty="0" err="1">
              <a:solidFill>
                <a:schemeClr val="tx1"/>
              </a:solidFill>
              <a:latin typeface="Book Antiqua" panose="02040602050305030304" pitchFamily="18" charset="0"/>
            </a:rPr>
            <a:t>Lyon</a:t>
          </a:r>
          <a:r>
            <a:rPr lang="lv-LV" sz="1600" b="1" i="0" dirty="0">
              <a:solidFill>
                <a:schemeClr val="tx1"/>
              </a:solidFill>
              <a:latin typeface="Book Antiqua" panose="02040602050305030304" pitchFamily="18" charset="0"/>
            </a:rPr>
            <a:t> 2024</a:t>
          </a:r>
          <a:r>
            <a:rPr lang="lv-LV" sz="1600" b="1" dirty="0">
              <a:solidFill>
                <a:schemeClr val="tx1"/>
              </a:solidFill>
              <a:latin typeface="Book Antiqua" panose="02040602050305030304" pitchFamily="18" charset="0"/>
            </a:rPr>
            <a:t> Lionā, Francijā, 2024.gada 10.-15.septembrī</a:t>
          </a:r>
        </a:p>
        <a:p>
          <a:pPr>
            <a:buFont typeface="Wingdings" panose="05000000000000000000" pitchFamily="2" charset="2"/>
            <a:buNone/>
          </a:pPr>
          <a:r>
            <a:rPr lang="lv-LV" sz="1600" b="0" dirty="0">
              <a:solidFill>
                <a:schemeClr val="tx1"/>
              </a:solidFill>
              <a:latin typeface="Book Antiqua" panose="02040602050305030304" pitchFamily="18" charset="0"/>
            </a:rPr>
            <a:t>Komanda: 6 konkursanti, 6 eksperti, 1 komandas vadītājs, OD un TD</a:t>
          </a:r>
        </a:p>
        <a:p>
          <a:endParaRPr lang="lv-LV" sz="1600" i="1" dirty="0">
            <a:latin typeface="Book Antiqua" panose="02040602050305030304" pitchFamily="18" charset="0"/>
          </a:endParaRPr>
        </a:p>
      </dgm:t>
    </dgm:pt>
    <dgm:pt modelId="{AD64A8CD-3EFE-4784-A7EF-1CDE5CBA5032}" type="parTrans" cxnId="{44BFC445-4114-45EA-85FF-C9709701D22D}">
      <dgm:prSet/>
      <dgm:spPr/>
      <dgm:t>
        <a:bodyPr/>
        <a:lstStyle/>
        <a:p>
          <a:endParaRPr lang="lv-LV">
            <a:latin typeface="Book Antiqua" panose="02040602050305030304" pitchFamily="18" charset="0"/>
          </a:endParaRPr>
        </a:p>
      </dgm:t>
    </dgm:pt>
    <dgm:pt modelId="{07808882-60BA-4713-B807-6D03AED67C71}" type="sibTrans" cxnId="{44BFC445-4114-45EA-85FF-C9709701D22D}">
      <dgm:prSet/>
      <dgm:spPr/>
      <dgm:t>
        <a:bodyPr/>
        <a:lstStyle/>
        <a:p>
          <a:endParaRPr lang="lv-LV">
            <a:latin typeface="Book Antiqua" panose="02040602050305030304" pitchFamily="18" charset="0"/>
          </a:endParaRPr>
        </a:p>
      </dgm:t>
    </dgm:pt>
    <dgm:pt modelId="{196B1529-F5BB-43BE-AA56-7B536145CBC0}" type="pres">
      <dgm:prSet presAssocID="{175F468F-108E-48AD-91BA-E1672DB051F6}" presName="Name0" presStyleCnt="0">
        <dgm:presLayoutVars>
          <dgm:dir/>
          <dgm:animLvl val="lvl"/>
          <dgm:resizeHandles val="exact"/>
        </dgm:presLayoutVars>
      </dgm:prSet>
      <dgm:spPr/>
    </dgm:pt>
    <dgm:pt modelId="{C36F2B6F-AE89-491C-83BF-61414360DA59}" type="pres">
      <dgm:prSet presAssocID="{315F41DB-45F2-45E6-B5EA-0DB0CEFA8BB9}" presName="linNode" presStyleCnt="0"/>
      <dgm:spPr/>
    </dgm:pt>
    <dgm:pt modelId="{019D54AF-344C-4BD4-A49F-F88B17AF2D90}" type="pres">
      <dgm:prSet presAssocID="{315F41DB-45F2-45E6-B5EA-0DB0CEFA8BB9}" presName="parentText" presStyleLbl="node1" presStyleIdx="0" presStyleCnt="3" custScaleX="277778" custScaleY="67311" custLinFactNeighborX="-947" custLinFactNeighborY="-13997">
        <dgm:presLayoutVars>
          <dgm:chMax val="1"/>
          <dgm:bulletEnabled val="1"/>
        </dgm:presLayoutVars>
      </dgm:prSet>
      <dgm:spPr/>
    </dgm:pt>
    <dgm:pt modelId="{EE4E118C-A755-41DA-9F01-AF20963AC8F3}" type="pres">
      <dgm:prSet presAssocID="{DF246E3D-49A1-4A63-81D5-C6EC7FA5B89D}" presName="sp" presStyleCnt="0"/>
      <dgm:spPr/>
    </dgm:pt>
    <dgm:pt modelId="{BEA4AB96-ED23-43E7-ADC2-68BF3E40B8E6}" type="pres">
      <dgm:prSet presAssocID="{51A755EE-8A07-42D5-BBB4-08298CDCFD84}" presName="linNode" presStyleCnt="0"/>
      <dgm:spPr/>
    </dgm:pt>
    <dgm:pt modelId="{58E4084D-5DEC-490F-B194-CA3409A3295D}" type="pres">
      <dgm:prSet presAssocID="{51A755EE-8A07-42D5-BBB4-08298CDCFD84}" presName="parentText" presStyleLbl="node1" presStyleIdx="1" presStyleCnt="3" custScaleX="277778" custScaleY="71284" custLinFactNeighborX="1179" custLinFactNeighborY="126">
        <dgm:presLayoutVars>
          <dgm:chMax val="1"/>
          <dgm:bulletEnabled val="1"/>
        </dgm:presLayoutVars>
      </dgm:prSet>
      <dgm:spPr/>
    </dgm:pt>
    <dgm:pt modelId="{FF00F8FB-7723-4D02-9519-7F1C1A2DF469}" type="pres">
      <dgm:prSet presAssocID="{42B12339-9EFF-49DC-A98E-588BC03588C5}" presName="sp" presStyleCnt="0"/>
      <dgm:spPr/>
    </dgm:pt>
    <dgm:pt modelId="{450B46F1-A0C1-4B49-A2AF-23E8FBEE2C82}" type="pres">
      <dgm:prSet presAssocID="{9801F618-1803-4D28-9A0F-1B7C71F53066}" presName="linNode" presStyleCnt="0"/>
      <dgm:spPr/>
    </dgm:pt>
    <dgm:pt modelId="{8183F7BE-EB47-4690-8F59-895074326F6A}" type="pres">
      <dgm:prSet presAssocID="{9801F618-1803-4D28-9A0F-1B7C71F53066}" presName="parentText" presStyleLbl="node1" presStyleIdx="2" presStyleCnt="3" custScaleX="277778" custScaleY="61749" custLinFactNeighborX="441" custLinFactNeighborY="3380">
        <dgm:presLayoutVars>
          <dgm:chMax val="1"/>
          <dgm:bulletEnabled val="1"/>
        </dgm:presLayoutVars>
      </dgm:prSet>
      <dgm:spPr/>
    </dgm:pt>
  </dgm:ptLst>
  <dgm:cxnLst>
    <dgm:cxn modelId="{44BFC445-4114-45EA-85FF-C9709701D22D}" srcId="{175F468F-108E-48AD-91BA-E1672DB051F6}" destId="{9801F618-1803-4D28-9A0F-1B7C71F53066}" srcOrd="2" destOrd="0" parTransId="{AD64A8CD-3EFE-4784-A7EF-1CDE5CBA5032}" sibTransId="{07808882-60BA-4713-B807-6D03AED67C71}"/>
    <dgm:cxn modelId="{A027C44A-A493-42F3-ACD7-AB1B549A5E22}" type="presOf" srcId="{51A755EE-8A07-42D5-BBB4-08298CDCFD84}" destId="{58E4084D-5DEC-490F-B194-CA3409A3295D}" srcOrd="0" destOrd="0" presId="urn:microsoft.com/office/officeart/2005/8/layout/vList5"/>
    <dgm:cxn modelId="{C7AA007B-DD90-4CE9-8C21-03A581DD559D}" srcId="{175F468F-108E-48AD-91BA-E1672DB051F6}" destId="{315F41DB-45F2-45E6-B5EA-0DB0CEFA8BB9}" srcOrd="0" destOrd="0" parTransId="{E6FAB85B-08CD-4B1E-9E23-FED07CD8C5E6}" sibTransId="{DF246E3D-49A1-4A63-81D5-C6EC7FA5B89D}"/>
    <dgm:cxn modelId="{6C360784-9F3C-4255-9BD6-E208D7C0FAF2}" type="presOf" srcId="{315F41DB-45F2-45E6-B5EA-0DB0CEFA8BB9}" destId="{019D54AF-344C-4BD4-A49F-F88B17AF2D90}" srcOrd="0" destOrd="0" presId="urn:microsoft.com/office/officeart/2005/8/layout/vList5"/>
    <dgm:cxn modelId="{CDECEF90-6530-4E5A-94B4-D5B2C5B61AEE}" srcId="{175F468F-108E-48AD-91BA-E1672DB051F6}" destId="{51A755EE-8A07-42D5-BBB4-08298CDCFD84}" srcOrd="1" destOrd="0" parTransId="{5E397229-0D10-4083-AAD1-40598EB6DF20}" sibTransId="{42B12339-9EFF-49DC-A98E-588BC03588C5}"/>
    <dgm:cxn modelId="{85EA82DB-3B6C-4A04-8E0A-360DEBD5A896}" type="presOf" srcId="{9801F618-1803-4D28-9A0F-1B7C71F53066}" destId="{8183F7BE-EB47-4690-8F59-895074326F6A}" srcOrd="0" destOrd="0" presId="urn:microsoft.com/office/officeart/2005/8/layout/vList5"/>
    <dgm:cxn modelId="{48902AEE-267E-47E7-A3AD-C706C3DE6384}" type="presOf" srcId="{175F468F-108E-48AD-91BA-E1672DB051F6}" destId="{196B1529-F5BB-43BE-AA56-7B536145CBC0}" srcOrd="0" destOrd="0" presId="urn:microsoft.com/office/officeart/2005/8/layout/vList5"/>
    <dgm:cxn modelId="{9F94C27D-E380-4AB5-BCAF-6E22D1A3DBFD}" type="presParOf" srcId="{196B1529-F5BB-43BE-AA56-7B536145CBC0}" destId="{C36F2B6F-AE89-491C-83BF-61414360DA59}" srcOrd="0" destOrd="0" presId="urn:microsoft.com/office/officeart/2005/8/layout/vList5"/>
    <dgm:cxn modelId="{9EFB8681-C5BD-412F-B52E-589E27CBF4BF}" type="presParOf" srcId="{C36F2B6F-AE89-491C-83BF-61414360DA59}" destId="{019D54AF-344C-4BD4-A49F-F88B17AF2D90}" srcOrd="0" destOrd="0" presId="urn:microsoft.com/office/officeart/2005/8/layout/vList5"/>
    <dgm:cxn modelId="{2C23D9C0-5FA0-4ECC-AE1A-56DDF749F899}" type="presParOf" srcId="{196B1529-F5BB-43BE-AA56-7B536145CBC0}" destId="{EE4E118C-A755-41DA-9F01-AF20963AC8F3}" srcOrd="1" destOrd="0" presId="urn:microsoft.com/office/officeart/2005/8/layout/vList5"/>
    <dgm:cxn modelId="{91EE3BA7-93F3-44AE-AE95-D67CFDFD12BE}" type="presParOf" srcId="{196B1529-F5BB-43BE-AA56-7B536145CBC0}" destId="{BEA4AB96-ED23-43E7-ADC2-68BF3E40B8E6}" srcOrd="2" destOrd="0" presId="urn:microsoft.com/office/officeart/2005/8/layout/vList5"/>
    <dgm:cxn modelId="{9C43CCEB-0C01-42C3-A001-B370AE959455}" type="presParOf" srcId="{BEA4AB96-ED23-43E7-ADC2-68BF3E40B8E6}" destId="{58E4084D-5DEC-490F-B194-CA3409A3295D}" srcOrd="0" destOrd="0" presId="urn:microsoft.com/office/officeart/2005/8/layout/vList5"/>
    <dgm:cxn modelId="{48A23BAB-DD89-4097-B05E-C172B14EE663}" type="presParOf" srcId="{196B1529-F5BB-43BE-AA56-7B536145CBC0}" destId="{FF00F8FB-7723-4D02-9519-7F1C1A2DF469}" srcOrd="3" destOrd="0" presId="urn:microsoft.com/office/officeart/2005/8/layout/vList5"/>
    <dgm:cxn modelId="{7CD89D73-E901-414D-826F-70DA0F6997F3}" type="presParOf" srcId="{196B1529-F5BB-43BE-AA56-7B536145CBC0}" destId="{450B46F1-A0C1-4B49-A2AF-23E8FBEE2C82}" srcOrd="4" destOrd="0" presId="urn:microsoft.com/office/officeart/2005/8/layout/vList5"/>
    <dgm:cxn modelId="{D9F9A299-D9CA-4E9B-B94A-12EDCA3DC54D}" type="presParOf" srcId="{450B46F1-A0C1-4B49-A2AF-23E8FBEE2C82}" destId="{8183F7BE-EB47-4690-8F59-895074326F6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30F8B9-6470-42D5-9F0B-3BF23CA42709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lv-LV"/>
        </a:p>
      </dgm:t>
    </dgm:pt>
    <dgm:pt modelId="{56780831-4C71-436A-A318-556307B063DE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lv-LV" sz="1600" dirty="0">
            <a:solidFill>
              <a:schemeClr val="tx1"/>
            </a:solidFill>
            <a:latin typeface="Book Antiqua" panose="0204060205030503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1600" dirty="0">
              <a:solidFill>
                <a:schemeClr val="tx1"/>
              </a:solidFill>
              <a:latin typeface="Book Antiqua" panose="02040602050305030304" pitchFamily="18" charset="0"/>
            </a:rPr>
            <a:t>20 tiešsaistes semināri pedagogiem par </a:t>
          </a:r>
          <a:r>
            <a:rPr lang="lv-LV" sz="1600" i="0" dirty="0">
              <a:solidFill>
                <a:schemeClr val="tx1"/>
              </a:solidFill>
              <a:latin typeface="Book Antiqua" panose="02040602050305030304" pitchFamily="18" charset="0"/>
            </a:rPr>
            <a:t>SkillsLatvia 2025 </a:t>
          </a:r>
          <a:r>
            <a:rPr lang="lv-LV" sz="1600" dirty="0">
              <a:solidFill>
                <a:schemeClr val="tx1"/>
              </a:solidFill>
              <a:latin typeface="Book Antiqua" panose="02040602050305030304" pitchFamily="18" charset="0"/>
            </a:rPr>
            <a:t>pusfinālu darba uzdevumiem un to izpildei nepieciešamajām prasmēm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lv-LV" sz="1600" dirty="0">
            <a:latin typeface="Book Antiqua" panose="02040602050305030304" pitchFamily="18" charset="0"/>
          </a:endParaRPr>
        </a:p>
      </dgm:t>
    </dgm:pt>
    <dgm:pt modelId="{757429B4-018C-4BA8-98B2-89887FF957C6}" type="parTrans" cxnId="{815A752C-B297-4B41-86DF-2D988F4DF7DB}">
      <dgm:prSet/>
      <dgm:spPr/>
      <dgm:t>
        <a:bodyPr/>
        <a:lstStyle/>
        <a:p>
          <a:endParaRPr lang="lv-LV">
            <a:latin typeface="Book Antiqua" panose="02040602050305030304" pitchFamily="18" charset="0"/>
          </a:endParaRPr>
        </a:p>
      </dgm:t>
    </dgm:pt>
    <dgm:pt modelId="{6B003DE1-94BA-4B3A-AE2D-0FB1FC72160F}" type="sibTrans" cxnId="{815A752C-B297-4B41-86DF-2D988F4DF7DB}">
      <dgm:prSet/>
      <dgm:spPr/>
      <dgm:t>
        <a:bodyPr/>
        <a:lstStyle/>
        <a:p>
          <a:endParaRPr lang="lv-LV">
            <a:latin typeface="Book Antiqua" panose="02040602050305030304" pitchFamily="18" charset="0"/>
          </a:endParaRPr>
        </a:p>
      </dgm:t>
    </dgm:pt>
    <dgm:pt modelId="{D8CB2CB3-CF31-4683-9D7F-7B2C98D10906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None/>
            <a:tabLst/>
            <a:defRPr/>
          </a:pPr>
          <a:endParaRPr lang="lv-LV" sz="1400" i="0" dirty="0">
            <a:solidFill>
              <a:schemeClr val="tx1"/>
            </a:solidFill>
            <a:latin typeface="Book Antiqua" panose="02040602050305030304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None/>
            <a:tabLst/>
            <a:defRPr/>
          </a:pPr>
          <a:endParaRPr lang="lv-LV" sz="1400" i="0" dirty="0">
            <a:solidFill>
              <a:schemeClr val="tx1"/>
            </a:solidFill>
            <a:latin typeface="Book Antiqua" panose="02040602050305030304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None/>
            <a:tabLst/>
            <a:defRPr/>
          </a:pPr>
          <a:r>
            <a:rPr lang="lv-LV" sz="1600" i="0" dirty="0">
              <a:solidFill>
                <a:schemeClr val="tx1"/>
              </a:solidFill>
              <a:latin typeface="Book Antiqua" panose="02040602050305030304" pitchFamily="18" charset="0"/>
            </a:rPr>
            <a:t>SkillsLatvia 2024</a:t>
          </a:r>
          <a:r>
            <a:rPr lang="lv-LV" sz="1600" i="1" dirty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lv-LV" sz="1600" i="0" dirty="0">
              <a:solidFill>
                <a:schemeClr val="tx1"/>
              </a:solidFill>
              <a:latin typeface="Book Antiqua" panose="02040602050305030304" pitchFamily="18" charset="0"/>
            </a:rPr>
            <a:t>konkursantu un pedagogu a</a:t>
          </a:r>
          <a:r>
            <a:rPr lang="lv-LV" sz="1600" dirty="0">
              <a:solidFill>
                <a:schemeClr val="tx1"/>
              </a:solidFill>
              <a:latin typeface="Book Antiqua" panose="02040602050305030304" pitchFamily="18" charset="0"/>
            </a:rPr>
            <a:t>ptaujas rezultātu apkopojums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None/>
            <a:tabLst/>
            <a:defRPr/>
          </a:pPr>
          <a:r>
            <a:rPr lang="lv-LV" sz="1600" dirty="0">
              <a:solidFill>
                <a:schemeClr val="tx1"/>
              </a:solidFill>
              <a:latin typeface="Book Antiqua" panose="02040602050305030304" pitchFamily="18" charset="0"/>
            </a:rPr>
            <a:t>6 Eiropas valstu konkursu organizēšanas un talantu atbalsta pieredzes apkopojums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None/>
            <a:tabLst/>
            <a:defRPr/>
          </a:pPr>
          <a:r>
            <a:rPr lang="lv-LV" sz="1600" dirty="0">
              <a:solidFill>
                <a:schemeClr val="tx1"/>
              </a:solidFill>
              <a:latin typeface="Book Antiqua" panose="02040602050305030304" pitchFamily="18" charset="0"/>
            </a:rPr>
            <a:t>Modeļa izstrādes darba grupas izveide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None/>
            <a:tabLst/>
            <a:defRPr/>
          </a:pPr>
          <a:endParaRPr lang="lv-LV" sz="1400" dirty="0">
            <a:latin typeface="Book Antiqua" panose="02040602050305030304" pitchFamily="18" charset="0"/>
          </a:endParaRP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lv-LV" sz="1400" dirty="0">
            <a:latin typeface="Book Antiqua" panose="02040602050305030304" pitchFamily="18" charset="0"/>
          </a:endParaRPr>
        </a:p>
      </dgm:t>
    </dgm:pt>
    <dgm:pt modelId="{B2A80EB8-3F7C-41D8-AEE9-E50420215CB0}" type="parTrans" cxnId="{41089F70-837D-42C1-8651-8CA13D8BB4A1}">
      <dgm:prSet/>
      <dgm:spPr/>
      <dgm:t>
        <a:bodyPr/>
        <a:lstStyle/>
        <a:p>
          <a:endParaRPr lang="lv-LV">
            <a:latin typeface="Book Antiqua" panose="02040602050305030304" pitchFamily="18" charset="0"/>
          </a:endParaRPr>
        </a:p>
      </dgm:t>
    </dgm:pt>
    <dgm:pt modelId="{C1F5B802-40BB-46C7-BDA8-8A1635E431BD}" type="sibTrans" cxnId="{41089F70-837D-42C1-8651-8CA13D8BB4A1}">
      <dgm:prSet/>
      <dgm:spPr/>
      <dgm:t>
        <a:bodyPr/>
        <a:lstStyle/>
        <a:p>
          <a:endParaRPr lang="lv-LV">
            <a:latin typeface="Book Antiqua" panose="02040602050305030304" pitchFamily="18" charset="0"/>
          </a:endParaRPr>
        </a:p>
      </dgm:t>
    </dgm:pt>
    <dgm:pt modelId="{3B2FFE2C-1195-432E-B78B-579D73885408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lv-LV" sz="1600" dirty="0">
              <a:solidFill>
                <a:schemeClr val="tx1"/>
              </a:solidFill>
              <a:latin typeface="Book Antiqua" panose="02040602050305030304" pitchFamily="18" charset="0"/>
            </a:rPr>
            <a:t>Seminārs </a:t>
          </a:r>
          <a:r>
            <a:rPr lang="lv-LV" sz="1600" b="1" dirty="0">
              <a:solidFill>
                <a:schemeClr val="tx1"/>
              </a:solidFill>
              <a:latin typeface="Book Antiqua" panose="02040602050305030304" pitchFamily="18" charset="0"/>
            </a:rPr>
            <a:t>«</a:t>
          </a:r>
          <a:r>
            <a:rPr lang="lv-LV" sz="1600" b="1" dirty="0" err="1">
              <a:solidFill>
                <a:schemeClr val="tx1"/>
              </a:solidFill>
              <a:latin typeface="Book Antiqua" panose="02040602050305030304" pitchFamily="18" charset="0"/>
            </a:rPr>
            <a:t>Mehatronisku</a:t>
          </a:r>
          <a:r>
            <a:rPr lang="lv-LV" sz="1600" b="1" dirty="0">
              <a:solidFill>
                <a:schemeClr val="tx1"/>
              </a:solidFill>
              <a:latin typeface="Book Antiqua" panose="02040602050305030304" pitchFamily="18" charset="0"/>
            </a:rPr>
            <a:t> sistēmu tehniķa izglītības programmu pilnveides iespējas padziļinātu prasmju apguvei» </a:t>
          </a:r>
          <a:r>
            <a:rPr lang="lv-LV" sz="1600" dirty="0">
              <a:solidFill>
                <a:schemeClr val="tx1"/>
              </a:solidFill>
              <a:latin typeface="Book Antiqua" panose="02040602050305030304" pitchFamily="18" charset="0"/>
            </a:rPr>
            <a:t>27.06.2024. Valmieras tehnikumā; </a:t>
          </a:r>
        </a:p>
        <a:p>
          <a:pPr>
            <a:buFont typeface="Arial" panose="020B0604020202020204" pitchFamily="34" charset="0"/>
            <a:buNone/>
          </a:pPr>
          <a:r>
            <a:rPr lang="lv-LV" sz="1600" dirty="0">
              <a:solidFill>
                <a:schemeClr val="tx1"/>
              </a:solidFill>
              <a:latin typeface="Book Antiqua" panose="02040602050305030304" pitchFamily="18" charset="0"/>
            </a:rPr>
            <a:t>Pasākums </a:t>
          </a:r>
          <a:r>
            <a:rPr lang="lv-LV" sz="1600" b="1" dirty="0">
              <a:solidFill>
                <a:schemeClr val="tx1"/>
              </a:solidFill>
              <a:latin typeface="Book Antiqua" panose="02040602050305030304" pitchFamily="18" charset="0"/>
            </a:rPr>
            <a:t>«</a:t>
          </a:r>
          <a:r>
            <a:rPr lang="ru-RU" sz="1600" b="1" dirty="0">
              <a:solidFill>
                <a:schemeClr val="tx1"/>
              </a:solidFill>
              <a:latin typeface="Book Antiqua" panose="02040602050305030304" pitchFamily="18" charset="0"/>
            </a:rPr>
            <a:t>Atbalsts prasmju izcilībai - jauno profesionāļu meistarības konkursi </a:t>
          </a:r>
          <a:r>
            <a:rPr lang="ru-RU" sz="1600" b="1" i="0" dirty="0">
              <a:solidFill>
                <a:schemeClr val="tx1"/>
              </a:solidFill>
              <a:latin typeface="Book Antiqua" panose="02040602050305030304" pitchFamily="18" charset="0"/>
            </a:rPr>
            <a:t>SkillsLatvia 2024 un WorldSkills Lyon </a:t>
          </a:r>
          <a:r>
            <a:rPr lang="ru-RU" sz="1600" b="1" dirty="0">
              <a:solidFill>
                <a:schemeClr val="tx1"/>
              </a:solidFill>
              <a:latin typeface="Book Antiqua" panose="02040602050305030304" pitchFamily="18" charset="0"/>
            </a:rPr>
            <a:t>2024</a:t>
          </a:r>
          <a:r>
            <a:rPr lang="lv-LV" sz="1600" b="1" dirty="0">
              <a:solidFill>
                <a:schemeClr val="tx1"/>
              </a:solidFill>
              <a:latin typeface="Book Antiqua" panose="02040602050305030304" pitchFamily="18" charset="0"/>
            </a:rPr>
            <a:t>» </a:t>
          </a:r>
          <a:r>
            <a:rPr lang="lv-LV" sz="1600" b="0" dirty="0">
              <a:solidFill>
                <a:schemeClr val="tx1"/>
              </a:solidFill>
              <a:latin typeface="Book Antiqua" panose="02040602050305030304" pitchFamily="18" charset="0"/>
            </a:rPr>
            <a:t>- </a:t>
          </a:r>
          <a:r>
            <a:rPr lang="lv-LV" sz="1600" dirty="0">
              <a:solidFill>
                <a:schemeClr val="tx1"/>
              </a:solidFill>
              <a:latin typeface="Book Antiqua" panose="02040602050305030304" pitchFamily="18" charset="0"/>
            </a:rPr>
            <a:t>2024.gada konkursu </a:t>
          </a:r>
          <a:r>
            <a:rPr lang="lv-LV" sz="1600" dirty="0" err="1">
              <a:solidFill>
                <a:schemeClr val="tx1"/>
              </a:solidFill>
              <a:latin typeface="Book Antiqua" panose="02040602050305030304" pitchFamily="18" charset="0"/>
            </a:rPr>
            <a:t>izvērtējums</a:t>
          </a:r>
          <a:r>
            <a:rPr lang="lv-LV" sz="1600" dirty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lv-LV" sz="1600" b="0" dirty="0">
              <a:solidFill>
                <a:schemeClr val="tx1"/>
              </a:solidFill>
              <a:latin typeface="Book Antiqua" panose="02040602050305030304" pitchFamily="18" charset="0"/>
            </a:rPr>
            <a:t> 28.11.2024. Smiltenes tehnikumā</a:t>
          </a:r>
          <a:endParaRPr lang="lv-LV" sz="16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7E69305D-EC99-4BC5-95E0-48D7DF31C17F}" type="parTrans" cxnId="{556BF4D8-35FD-4427-941E-5200E4494C4A}">
      <dgm:prSet/>
      <dgm:spPr/>
      <dgm:t>
        <a:bodyPr/>
        <a:lstStyle/>
        <a:p>
          <a:endParaRPr lang="lv-LV">
            <a:latin typeface="Book Antiqua" panose="02040602050305030304" pitchFamily="18" charset="0"/>
          </a:endParaRPr>
        </a:p>
      </dgm:t>
    </dgm:pt>
    <dgm:pt modelId="{2182E207-10F2-4A99-B54C-1708793B1F5D}" type="sibTrans" cxnId="{556BF4D8-35FD-4427-941E-5200E4494C4A}">
      <dgm:prSet/>
      <dgm:spPr/>
      <dgm:t>
        <a:bodyPr/>
        <a:lstStyle/>
        <a:p>
          <a:endParaRPr lang="lv-LV">
            <a:latin typeface="Book Antiqua" panose="02040602050305030304" pitchFamily="18" charset="0"/>
          </a:endParaRPr>
        </a:p>
      </dgm:t>
    </dgm:pt>
    <dgm:pt modelId="{ACBF0631-D898-427A-B5FD-52361AD20E4D}" type="pres">
      <dgm:prSet presAssocID="{7E30F8B9-6470-42D5-9F0B-3BF23CA42709}" presName="Name0" presStyleCnt="0">
        <dgm:presLayoutVars>
          <dgm:dir/>
          <dgm:animLvl val="lvl"/>
          <dgm:resizeHandles val="exact"/>
        </dgm:presLayoutVars>
      </dgm:prSet>
      <dgm:spPr/>
    </dgm:pt>
    <dgm:pt modelId="{81B3CC64-99D2-4A8E-B78D-119DFC179178}" type="pres">
      <dgm:prSet presAssocID="{56780831-4C71-436A-A318-556307B063DE}" presName="linNode" presStyleCnt="0"/>
      <dgm:spPr/>
    </dgm:pt>
    <dgm:pt modelId="{38D48EF4-DCBE-4948-89E1-60BC00B5F589}" type="pres">
      <dgm:prSet presAssocID="{56780831-4C71-436A-A318-556307B063DE}" presName="parentText" presStyleLbl="node1" presStyleIdx="0" presStyleCnt="3" custScaleX="277778" custScaleY="40718">
        <dgm:presLayoutVars>
          <dgm:chMax val="1"/>
          <dgm:bulletEnabled val="1"/>
        </dgm:presLayoutVars>
      </dgm:prSet>
      <dgm:spPr/>
    </dgm:pt>
    <dgm:pt modelId="{93A093FC-4AC4-4451-9670-D3B94BB49678}" type="pres">
      <dgm:prSet presAssocID="{6B003DE1-94BA-4B3A-AE2D-0FB1FC72160F}" presName="sp" presStyleCnt="0"/>
      <dgm:spPr/>
    </dgm:pt>
    <dgm:pt modelId="{A477F3B2-C98E-46D8-B8E8-1973AD5DC9E8}" type="pres">
      <dgm:prSet presAssocID="{D8CB2CB3-CF31-4683-9D7F-7B2C98D10906}" presName="linNode" presStyleCnt="0"/>
      <dgm:spPr/>
    </dgm:pt>
    <dgm:pt modelId="{2FC76694-BBEC-466F-AE4B-0DFC57C5ED2A}" type="pres">
      <dgm:prSet presAssocID="{D8CB2CB3-CF31-4683-9D7F-7B2C98D10906}" presName="parentText" presStyleLbl="node1" presStyleIdx="1" presStyleCnt="3" custScaleX="277778" custScaleY="42747">
        <dgm:presLayoutVars>
          <dgm:chMax val="1"/>
          <dgm:bulletEnabled val="1"/>
        </dgm:presLayoutVars>
      </dgm:prSet>
      <dgm:spPr/>
    </dgm:pt>
    <dgm:pt modelId="{B2BB32DE-AC8B-4684-98F6-5103508E5A1A}" type="pres">
      <dgm:prSet presAssocID="{C1F5B802-40BB-46C7-BDA8-8A1635E431BD}" presName="sp" presStyleCnt="0"/>
      <dgm:spPr/>
    </dgm:pt>
    <dgm:pt modelId="{D935C20D-BD21-45AC-A9FD-4ACAC0A6D42C}" type="pres">
      <dgm:prSet presAssocID="{3B2FFE2C-1195-432E-B78B-579D73885408}" presName="linNode" presStyleCnt="0"/>
      <dgm:spPr/>
    </dgm:pt>
    <dgm:pt modelId="{D864CD8C-9F43-4D7F-BA22-C6121A4D230A}" type="pres">
      <dgm:prSet presAssocID="{3B2FFE2C-1195-432E-B78B-579D73885408}" presName="parentText" presStyleLbl="node1" presStyleIdx="2" presStyleCnt="3" custScaleX="277778" custScaleY="58372" custLinFactNeighborX="-923" custLinFactNeighborY="-1389">
        <dgm:presLayoutVars>
          <dgm:chMax val="1"/>
          <dgm:bulletEnabled val="1"/>
        </dgm:presLayoutVars>
      </dgm:prSet>
      <dgm:spPr/>
    </dgm:pt>
  </dgm:ptLst>
  <dgm:cxnLst>
    <dgm:cxn modelId="{3D51321A-ED52-4CB2-9586-6316149A570E}" type="presOf" srcId="{3B2FFE2C-1195-432E-B78B-579D73885408}" destId="{D864CD8C-9F43-4D7F-BA22-C6121A4D230A}" srcOrd="0" destOrd="0" presId="urn:microsoft.com/office/officeart/2005/8/layout/vList5"/>
    <dgm:cxn modelId="{815A752C-B297-4B41-86DF-2D988F4DF7DB}" srcId="{7E30F8B9-6470-42D5-9F0B-3BF23CA42709}" destId="{56780831-4C71-436A-A318-556307B063DE}" srcOrd="0" destOrd="0" parTransId="{757429B4-018C-4BA8-98B2-89887FF957C6}" sibTransId="{6B003DE1-94BA-4B3A-AE2D-0FB1FC72160F}"/>
    <dgm:cxn modelId="{41089F70-837D-42C1-8651-8CA13D8BB4A1}" srcId="{7E30F8B9-6470-42D5-9F0B-3BF23CA42709}" destId="{D8CB2CB3-CF31-4683-9D7F-7B2C98D10906}" srcOrd="1" destOrd="0" parTransId="{B2A80EB8-3F7C-41D8-AEE9-E50420215CB0}" sibTransId="{C1F5B802-40BB-46C7-BDA8-8A1635E431BD}"/>
    <dgm:cxn modelId="{49513088-D0DA-4865-AF6C-E39F89AA2EC5}" type="presOf" srcId="{56780831-4C71-436A-A318-556307B063DE}" destId="{38D48EF4-DCBE-4948-89E1-60BC00B5F589}" srcOrd="0" destOrd="0" presId="urn:microsoft.com/office/officeart/2005/8/layout/vList5"/>
    <dgm:cxn modelId="{056E6196-5158-41E5-9C6C-D6668D45194B}" type="presOf" srcId="{7E30F8B9-6470-42D5-9F0B-3BF23CA42709}" destId="{ACBF0631-D898-427A-B5FD-52361AD20E4D}" srcOrd="0" destOrd="0" presId="urn:microsoft.com/office/officeart/2005/8/layout/vList5"/>
    <dgm:cxn modelId="{F5058FAE-7217-434C-B59F-7F1A0ECF542B}" type="presOf" srcId="{D8CB2CB3-CF31-4683-9D7F-7B2C98D10906}" destId="{2FC76694-BBEC-466F-AE4B-0DFC57C5ED2A}" srcOrd="0" destOrd="0" presId="urn:microsoft.com/office/officeart/2005/8/layout/vList5"/>
    <dgm:cxn modelId="{556BF4D8-35FD-4427-941E-5200E4494C4A}" srcId="{7E30F8B9-6470-42D5-9F0B-3BF23CA42709}" destId="{3B2FFE2C-1195-432E-B78B-579D73885408}" srcOrd="2" destOrd="0" parTransId="{7E69305D-EC99-4BC5-95E0-48D7DF31C17F}" sibTransId="{2182E207-10F2-4A99-B54C-1708793B1F5D}"/>
    <dgm:cxn modelId="{ACCA4BEE-11A7-41F1-8C8F-5B60AE35EAD1}" type="presParOf" srcId="{ACBF0631-D898-427A-B5FD-52361AD20E4D}" destId="{81B3CC64-99D2-4A8E-B78D-119DFC179178}" srcOrd="0" destOrd="0" presId="urn:microsoft.com/office/officeart/2005/8/layout/vList5"/>
    <dgm:cxn modelId="{045B481A-B814-44AA-B963-2B8E4D0969F7}" type="presParOf" srcId="{81B3CC64-99D2-4A8E-B78D-119DFC179178}" destId="{38D48EF4-DCBE-4948-89E1-60BC00B5F589}" srcOrd="0" destOrd="0" presId="urn:microsoft.com/office/officeart/2005/8/layout/vList5"/>
    <dgm:cxn modelId="{F2C0527D-6E71-49FA-8477-05594F7D2879}" type="presParOf" srcId="{ACBF0631-D898-427A-B5FD-52361AD20E4D}" destId="{93A093FC-4AC4-4451-9670-D3B94BB49678}" srcOrd="1" destOrd="0" presId="urn:microsoft.com/office/officeart/2005/8/layout/vList5"/>
    <dgm:cxn modelId="{5CF4425B-130F-4B6F-9C86-B5FB06700D6A}" type="presParOf" srcId="{ACBF0631-D898-427A-B5FD-52361AD20E4D}" destId="{A477F3B2-C98E-46D8-B8E8-1973AD5DC9E8}" srcOrd="2" destOrd="0" presId="urn:microsoft.com/office/officeart/2005/8/layout/vList5"/>
    <dgm:cxn modelId="{185217D3-F8C5-4334-B08C-E6D7ADED5F86}" type="presParOf" srcId="{A477F3B2-C98E-46D8-B8E8-1973AD5DC9E8}" destId="{2FC76694-BBEC-466F-AE4B-0DFC57C5ED2A}" srcOrd="0" destOrd="0" presId="urn:microsoft.com/office/officeart/2005/8/layout/vList5"/>
    <dgm:cxn modelId="{953BCEBA-9C18-4D40-B9D8-DD37EFCE904F}" type="presParOf" srcId="{ACBF0631-D898-427A-B5FD-52361AD20E4D}" destId="{B2BB32DE-AC8B-4684-98F6-5103508E5A1A}" srcOrd="3" destOrd="0" presId="urn:microsoft.com/office/officeart/2005/8/layout/vList5"/>
    <dgm:cxn modelId="{84E54231-7410-46C5-8C19-540A2036B4CD}" type="presParOf" srcId="{ACBF0631-D898-427A-B5FD-52361AD20E4D}" destId="{D935C20D-BD21-45AC-A9FD-4ACAC0A6D42C}" srcOrd="4" destOrd="0" presId="urn:microsoft.com/office/officeart/2005/8/layout/vList5"/>
    <dgm:cxn modelId="{283959E9-08C8-4F4E-A27F-20D95E56C8C3}" type="presParOf" srcId="{D935C20D-BD21-45AC-A9FD-4ACAC0A6D42C}" destId="{D864CD8C-9F43-4D7F-BA22-C6121A4D230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849647-E546-4EC0-AC58-77358A67E514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lv-LV"/>
        </a:p>
      </dgm:t>
    </dgm:pt>
    <dgm:pt modelId="{EE59A4FB-645F-4F8E-B575-878B2D8A0D62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lv-LV" sz="1600" dirty="0">
            <a:solidFill>
              <a:schemeClr val="tx1"/>
            </a:solidFill>
            <a:latin typeface="Book Antiqua" panose="0204060205030503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1600" dirty="0">
              <a:solidFill>
                <a:schemeClr val="tx1"/>
              </a:solidFill>
              <a:latin typeface="Book Antiqua" panose="02040602050305030304" pitchFamily="18" charset="0"/>
            </a:rPr>
            <a:t>Profesionālās izglītības iestāžu un nozaru uzņēmumu iesaistes plānošana prasmju paraugdemonstrējumu un izmēģinājumu nodrošināšanā</a:t>
          </a:r>
        </a:p>
        <a:p>
          <a:endParaRPr lang="lv-LV" sz="1600" dirty="0">
            <a:latin typeface="Book Antiqua" panose="02040602050305030304" pitchFamily="18" charset="0"/>
          </a:endParaRPr>
        </a:p>
      </dgm:t>
    </dgm:pt>
    <dgm:pt modelId="{DECE6E59-8AD0-4D4A-98A7-BC5C6C69A252}" type="parTrans" cxnId="{C10FBD41-9105-4B9B-B544-8C55BA4A9610}">
      <dgm:prSet/>
      <dgm:spPr/>
      <dgm:t>
        <a:bodyPr/>
        <a:lstStyle/>
        <a:p>
          <a:endParaRPr lang="lv-LV"/>
        </a:p>
      </dgm:t>
    </dgm:pt>
    <dgm:pt modelId="{020835A0-6DFB-41D8-AB3A-9D268B66D39E}" type="sibTrans" cxnId="{C10FBD41-9105-4B9B-B544-8C55BA4A9610}">
      <dgm:prSet/>
      <dgm:spPr/>
      <dgm:t>
        <a:bodyPr/>
        <a:lstStyle/>
        <a:p>
          <a:endParaRPr lang="lv-LV"/>
        </a:p>
      </dgm:t>
    </dgm:pt>
    <dgm:pt modelId="{9D75FD76-F24E-4450-A00E-B4DDBD029DB8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lv-LV" sz="1600" b="0" dirty="0">
            <a:solidFill>
              <a:schemeClr val="tx1"/>
            </a:solidFill>
            <a:latin typeface="Book Antiqua" panose="02040602050305030304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lv-LV" sz="1600" b="0" dirty="0">
              <a:solidFill>
                <a:schemeClr val="tx1"/>
              </a:solidFill>
              <a:latin typeface="Book Antiqua" panose="02040602050305030304" pitchFamily="18" charset="0"/>
            </a:rPr>
            <a:t>2024.gada jūnijs un septembris - 35 profesionālās izglītības iestāžu aptauja par dalību nacionālajā jauno profesionāļu meistarības konkursā SkillsLatvia. </a:t>
          </a:r>
          <a:endParaRPr lang="lv-LV" sz="1600" b="0" i="0" dirty="0">
            <a:solidFill>
              <a:schemeClr val="tx1"/>
            </a:solidFill>
            <a:latin typeface="Book Antiqua" panose="02040602050305030304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lv-LV" sz="1600" b="0" dirty="0">
              <a:solidFill>
                <a:schemeClr val="tx1"/>
              </a:solidFill>
              <a:latin typeface="Book Antiqua" panose="02040602050305030304" pitchFamily="18" charset="0"/>
            </a:rPr>
            <a:t>Tehnikumu telpu, aprīkojuma, dienesta viesnīcu atbilstības un iespēju apzināšana SkillsLatvia 2025 prasmju konkursu pusfinālu nodrošināšanai (= 20 pusfināli 12 tehnikumos un vienā uzņēmumā)</a:t>
          </a:r>
          <a:endParaRPr lang="lv-LV" sz="1600" dirty="0">
            <a:solidFill>
              <a:schemeClr val="tx1"/>
            </a:solidFill>
          </a:endParaRPr>
        </a:p>
        <a:p>
          <a:endParaRPr lang="lv-LV" sz="1600" dirty="0">
            <a:latin typeface="Book Antiqua" panose="02040602050305030304" pitchFamily="18" charset="0"/>
          </a:endParaRPr>
        </a:p>
      </dgm:t>
    </dgm:pt>
    <dgm:pt modelId="{90D49793-056D-42F3-9D14-64345FC21996}" type="parTrans" cxnId="{297EA1C7-D785-4892-BBCB-F06FDC3A83DA}">
      <dgm:prSet/>
      <dgm:spPr/>
      <dgm:t>
        <a:bodyPr/>
        <a:lstStyle/>
        <a:p>
          <a:endParaRPr lang="lv-LV"/>
        </a:p>
      </dgm:t>
    </dgm:pt>
    <dgm:pt modelId="{6CA71D19-51A7-4DB2-89CF-735D33C902FF}" type="sibTrans" cxnId="{297EA1C7-D785-4892-BBCB-F06FDC3A83DA}">
      <dgm:prSet/>
      <dgm:spPr/>
      <dgm:t>
        <a:bodyPr/>
        <a:lstStyle/>
        <a:p>
          <a:endParaRPr lang="lv-LV"/>
        </a:p>
      </dgm:t>
    </dgm:pt>
    <dgm:pt modelId="{93826922-7EEC-4D7A-843C-2D5D80FB3A73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1600" b="0" dirty="0">
              <a:solidFill>
                <a:schemeClr val="tx1"/>
              </a:solidFill>
              <a:latin typeface="Book Antiqua" panose="02040602050305030304" pitchFamily="18" charset="0"/>
            </a:rPr>
            <a:t>Integrētās komunikācijas kampaņas iepirkuma tehniskās specifikācija sagatavošana</a:t>
          </a:r>
        </a:p>
        <a:p>
          <a:pPr marL="0"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600" dirty="0">
            <a:latin typeface="Book Antiqua" panose="02040602050305030304" pitchFamily="18" charset="0"/>
          </a:endParaRPr>
        </a:p>
      </dgm:t>
    </dgm:pt>
    <dgm:pt modelId="{08C76581-8E1B-4579-98E6-ED0F3054F99E}" type="sibTrans" cxnId="{4F712002-9518-4D1F-8F4F-AA28867CE494}">
      <dgm:prSet/>
      <dgm:spPr/>
      <dgm:t>
        <a:bodyPr/>
        <a:lstStyle/>
        <a:p>
          <a:endParaRPr lang="lv-LV"/>
        </a:p>
      </dgm:t>
    </dgm:pt>
    <dgm:pt modelId="{F9973F6B-66F4-475D-8AF6-8F42A78AD909}" type="parTrans" cxnId="{4F712002-9518-4D1F-8F4F-AA28867CE494}">
      <dgm:prSet/>
      <dgm:spPr/>
      <dgm:t>
        <a:bodyPr/>
        <a:lstStyle/>
        <a:p>
          <a:endParaRPr lang="lv-LV"/>
        </a:p>
      </dgm:t>
    </dgm:pt>
    <dgm:pt modelId="{8333BA8D-E8B4-4983-A575-D953A0AAD81B}" type="pres">
      <dgm:prSet presAssocID="{95849647-E546-4EC0-AC58-77358A67E514}" presName="Name0" presStyleCnt="0">
        <dgm:presLayoutVars>
          <dgm:dir/>
          <dgm:animLvl val="lvl"/>
          <dgm:resizeHandles val="exact"/>
        </dgm:presLayoutVars>
      </dgm:prSet>
      <dgm:spPr/>
    </dgm:pt>
    <dgm:pt modelId="{107136BE-2A87-4592-9D92-70205FE0F3F9}" type="pres">
      <dgm:prSet presAssocID="{EE59A4FB-645F-4F8E-B575-878B2D8A0D62}" presName="linNode" presStyleCnt="0"/>
      <dgm:spPr/>
    </dgm:pt>
    <dgm:pt modelId="{07B43AFF-7613-4CE4-B130-C20C65567F7A}" type="pres">
      <dgm:prSet presAssocID="{EE59A4FB-645F-4F8E-B575-878B2D8A0D62}" presName="parentText" presStyleLbl="node1" presStyleIdx="0" presStyleCnt="3" custScaleX="277778" custScaleY="20873" custLinFactNeighborX="-1263" custLinFactNeighborY="-8594">
        <dgm:presLayoutVars>
          <dgm:chMax val="1"/>
          <dgm:bulletEnabled val="1"/>
        </dgm:presLayoutVars>
      </dgm:prSet>
      <dgm:spPr/>
    </dgm:pt>
    <dgm:pt modelId="{44855F4A-E050-4454-AFB3-DE5676C87B35}" type="pres">
      <dgm:prSet presAssocID="{020835A0-6DFB-41D8-AB3A-9D268B66D39E}" presName="sp" presStyleCnt="0"/>
      <dgm:spPr/>
    </dgm:pt>
    <dgm:pt modelId="{3FF0DDFF-A648-4B94-8D9E-84F9777936E2}" type="pres">
      <dgm:prSet presAssocID="{93826922-7EEC-4D7A-843C-2D5D80FB3A73}" presName="linNode" presStyleCnt="0"/>
      <dgm:spPr/>
    </dgm:pt>
    <dgm:pt modelId="{E08588BA-819F-4FBB-8BBF-A1FB0D852DF3}" type="pres">
      <dgm:prSet presAssocID="{93826922-7EEC-4D7A-843C-2D5D80FB3A73}" presName="parentText" presStyleLbl="node1" presStyleIdx="1" presStyleCnt="3" custScaleX="277778" custScaleY="19236" custLinFactNeighborX="388" custLinFactNeighborY="-9296">
        <dgm:presLayoutVars>
          <dgm:chMax val="1"/>
          <dgm:bulletEnabled val="1"/>
        </dgm:presLayoutVars>
      </dgm:prSet>
      <dgm:spPr/>
    </dgm:pt>
    <dgm:pt modelId="{F365D3F3-CDB9-4E4C-A693-C1E5BB2516CB}" type="pres">
      <dgm:prSet presAssocID="{08C76581-8E1B-4579-98E6-ED0F3054F99E}" presName="sp" presStyleCnt="0"/>
      <dgm:spPr/>
    </dgm:pt>
    <dgm:pt modelId="{DC5935A7-F54E-451B-81BD-52FD2DF6AB7C}" type="pres">
      <dgm:prSet presAssocID="{9D75FD76-F24E-4450-A00E-B4DDBD029DB8}" presName="linNode" presStyleCnt="0"/>
      <dgm:spPr/>
    </dgm:pt>
    <dgm:pt modelId="{6AA524A4-F02B-4178-AF24-8EE5605712EA}" type="pres">
      <dgm:prSet presAssocID="{9D75FD76-F24E-4450-A00E-B4DDBD029DB8}" presName="parentText" presStyleLbl="node1" presStyleIdx="2" presStyleCnt="3" custScaleX="277778" custScaleY="33362" custLinFactNeighborX="641" custLinFactNeighborY="-10173">
        <dgm:presLayoutVars>
          <dgm:chMax val="1"/>
          <dgm:bulletEnabled val="1"/>
        </dgm:presLayoutVars>
      </dgm:prSet>
      <dgm:spPr/>
    </dgm:pt>
  </dgm:ptLst>
  <dgm:cxnLst>
    <dgm:cxn modelId="{4F712002-9518-4D1F-8F4F-AA28867CE494}" srcId="{95849647-E546-4EC0-AC58-77358A67E514}" destId="{93826922-7EEC-4D7A-843C-2D5D80FB3A73}" srcOrd="1" destOrd="0" parTransId="{F9973F6B-66F4-475D-8AF6-8F42A78AD909}" sibTransId="{08C76581-8E1B-4579-98E6-ED0F3054F99E}"/>
    <dgm:cxn modelId="{C10FBD41-9105-4B9B-B544-8C55BA4A9610}" srcId="{95849647-E546-4EC0-AC58-77358A67E514}" destId="{EE59A4FB-645F-4F8E-B575-878B2D8A0D62}" srcOrd="0" destOrd="0" parTransId="{DECE6E59-8AD0-4D4A-98A7-BC5C6C69A252}" sibTransId="{020835A0-6DFB-41D8-AB3A-9D268B66D39E}"/>
    <dgm:cxn modelId="{EA5DB74F-1BFB-47C1-ACAF-7606B97F6193}" type="presOf" srcId="{EE59A4FB-645F-4F8E-B575-878B2D8A0D62}" destId="{07B43AFF-7613-4CE4-B130-C20C65567F7A}" srcOrd="0" destOrd="0" presId="urn:microsoft.com/office/officeart/2005/8/layout/vList5"/>
    <dgm:cxn modelId="{0DC30486-B218-4E08-AFB8-15BE0DCCEE17}" type="presOf" srcId="{9D75FD76-F24E-4450-A00E-B4DDBD029DB8}" destId="{6AA524A4-F02B-4178-AF24-8EE5605712EA}" srcOrd="0" destOrd="0" presId="urn:microsoft.com/office/officeart/2005/8/layout/vList5"/>
    <dgm:cxn modelId="{C7EF55A5-C287-41D6-AF42-D25616E9472D}" type="presOf" srcId="{93826922-7EEC-4D7A-843C-2D5D80FB3A73}" destId="{E08588BA-819F-4FBB-8BBF-A1FB0D852DF3}" srcOrd="0" destOrd="0" presId="urn:microsoft.com/office/officeart/2005/8/layout/vList5"/>
    <dgm:cxn modelId="{297EA1C7-D785-4892-BBCB-F06FDC3A83DA}" srcId="{95849647-E546-4EC0-AC58-77358A67E514}" destId="{9D75FD76-F24E-4450-A00E-B4DDBD029DB8}" srcOrd="2" destOrd="0" parTransId="{90D49793-056D-42F3-9D14-64345FC21996}" sibTransId="{6CA71D19-51A7-4DB2-89CF-735D33C902FF}"/>
    <dgm:cxn modelId="{05077CE6-EC4E-4136-81B1-124052EBA558}" type="presOf" srcId="{95849647-E546-4EC0-AC58-77358A67E514}" destId="{8333BA8D-E8B4-4983-A575-D953A0AAD81B}" srcOrd="0" destOrd="0" presId="urn:microsoft.com/office/officeart/2005/8/layout/vList5"/>
    <dgm:cxn modelId="{8D7D62B3-FABC-45D3-9470-3AC65868E027}" type="presParOf" srcId="{8333BA8D-E8B4-4983-A575-D953A0AAD81B}" destId="{107136BE-2A87-4592-9D92-70205FE0F3F9}" srcOrd="0" destOrd="0" presId="urn:microsoft.com/office/officeart/2005/8/layout/vList5"/>
    <dgm:cxn modelId="{0CA133A1-6CA8-4CFF-A922-7F94F790CDF3}" type="presParOf" srcId="{107136BE-2A87-4592-9D92-70205FE0F3F9}" destId="{07B43AFF-7613-4CE4-B130-C20C65567F7A}" srcOrd="0" destOrd="0" presId="urn:microsoft.com/office/officeart/2005/8/layout/vList5"/>
    <dgm:cxn modelId="{50BB4E82-EFF7-47B5-87FF-680BB5A1CEA8}" type="presParOf" srcId="{8333BA8D-E8B4-4983-A575-D953A0AAD81B}" destId="{44855F4A-E050-4454-AFB3-DE5676C87B35}" srcOrd="1" destOrd="0" presId="urn:microsoft.com/office/officeart/2005/8/layout/vList5"/>
    <dgm:cxn modelId="{96A45824-3B31-463F-ADF9-47E3242951C1}" type="presParOf" srcId="{8333BA8D-E8B4-4983-A575-D953A0AAD81B}" destId="{3FF0DDFF-A648-4B94-8D9E-84F9777936E2}" srcOrd="2" destOrd="0" presId="urn:microsoft.com/office/officeart/2005/8/layout/vList5"/>
    <dgm:cxn modelId="{C32BDE0A-4539-4767-8EF6-B6EBBA2048C7}" type="presParOf" srcId="{3FF0DDFF-A648-4B94-8D9E-84F9777936E2}" destId="{E08588BA-819F-4FBB-8BBF-A1FB0D852DF3}" srcOrd="0" destOrd="0" presId="urn:microsoft.com/office/officeart/2005/8/layout/vList5"/>
    <dgm:cxn modelId="{06F73EFC-45B1-4305-8BD3-6D54E00C1053}" type="presParOf" srcId="{8333BA8D-E8B4-4983-A575-D953A0AAD81B}" destId="{F365D3F3-CDB9-4E4C-A693-C1E5BB2516CB}" srcOrd="3" destOrd="0" presId="urn:microsoft.com/office/officeart/2005/8/layout/vList5"/>
    <dgm:cxn modelId="{5409F845-25AA-4A0F-BEA5-136E9EBB6643}" type="presParOf" srcId="{8333BA8D-E8B4-4983-A575-D953A0AAD81B}" destId="{DC5935A7-F54E-451B-81BD-52FD2DF6AB7C}" srcOrd="4" destOrd="0" presId="urn:microsoft.com/office/officeart/2005/8/layout/vList5"/>
    <dgm:cxn modelId="{13C2A5AA-4013-4A54-B19E-21F0ECA1B734}" type="presParOf" srcId="{DC5935A7-F54E-451B-81BD-52FD2DF6AB7C}" destId="{6AA524A4-F02B-4178-AF24-8EE5605712E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849647-E546-4EC0-AC58-77358A67E514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lv-LV"/>
        </a:p>
      </dgm:t>
    </dgm:pt>
    <dgm:pt modelId="{EE59A4FB-645F-4F8E-B575-878B2D8A0D62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1600" b="0" dirty="0">
              <a:solidFill>
                <a:schemeClr val="tx1"/>
              </a:solidFill>
              <a:latin typeface="Book Antiqua" panose="02040602050305030304" pitchFamily="18" charset="0"/>
              <a:ea typeface="Calibri Light" panose="020F0302020204030204" pitchFamily="34" charset="0"/>
              <a:cs typeface="Calibri Light" panose="020F0302020204030204" pitchFamily="34" charset="0"/>
            </a:rPr>
            <a:t>Projekta finansējums </a:t>
          </a:r>
          <a:r>
            <a:rPr lang="lv-LV" sz="1600" b="0" dirty="0">
              <a:solidFill>
                <a:schemeClr val="tx1"/>
              </a:solidFill>
              <a:latin typeface="Book Antiqua" panose="02040602050305030304" pitchFamily="18" charset="0"/>
            </a:rPr>
            <a:t>3 850 000 EUR , t.sk. ESF+ </a:t>
          </a:r>
          <a:r>
            <a:rPr lang="pl-PL" sz="1600" b="0" dirty="0">
              <a:solidFill>
                <a:schemeClr val="tx1"/>
              </a:solidFill>
              <a:latin typeface="Book Antiqua" panose="02040602050305030304" pitchFamily="18" charset="0"/>
            </a:rPr>
            <a:t>finansējums</a:t>
          </a:r>
          <a:r>
            <a:rPr lang="lv-LV" sz="1600" b="0" dirty="0">
              <a:solidFill>
                <a:schemeClr val="tx1"/>
              </a:solidFill>
              <a:latin typeface="Book Antiqua" panose="02040602050305030304" pitchFamily="18" charset="0"/>
            </a:rPr>
            <a:t> -</a:t>
          </a:r>
          <a:r>
            <a:rPr lang="pl-PL" sz="1600" b="0" dirty="0">
              <a:solidFill>
                <a:schemeClr val="tx1"/>
              </a:solidFill>
              <a:latin typeface="Book Antiqua" panose="02040602050305030304" pitchFamily="18" charset="0"/>
            </a:rPr>
            <a:t> 85.00 % </a:t>
          </a:r>
          <a:r>
            <a:rPr lang="lv-LV" sz="1600" b="0" dirty="0">
              <a:solidFill>
                <a:schemeClr val="tx1"/>
              </a:solidFill>
              <a:latin typeface="Book Antiqua" panose="02040602050305030304" pitchFamily="18" charset="0"/>
            </a:rPr>
            <a:t>jeb </a:t>
          </a:r>
          <a:r>
            <a:rPr lang="pl-PL" sz="1600" b="0" dirty="0">
              <a:solidFill>
                <a:schemeClr val="tx1"/>
              </a:solidFill>
              <a:latin typeface="Book Antiqua" panose="02040602050305030304" pitchFamily="18" charset="0"/>
            </a:rPr>
            <a:t>3 272 500</a:t>
          </a:r>
          <a:r>
            <a:rPr lang="lv-LV" sz="1600" b="0" dirty="0">
              <a:solidFill>
                <a:schemeClr val="tx1"/>
              </a:solidFill>
              <a:latin typeface="Book Antiqua" panose="02040602050305030304" pitchFamily="18" charset="0"/>
            </a:rPr>
            <a:t> EUR</a:t>
          </a:r>
        </a:p>
      </dgm:t>
    </dgm:pt>
    <dgm:pt modelId="{DECE6E59-8AD0-4D4A-98A7-BC5C6C69A252}" type="parTrans" cxnId="{C10FBD41-9105-4B9B-B544-8C55BA4A9610}">
      <dgm:prSet/>
      <dgm:spPr/>
      <dgm:t>
        <a:bodyPr/>
        <a:lstStyle/>
        <a:p>
          <a:endParaRPr lang="lv-LV"/>
        </a:p>
      </dgm:t>
    </dgm:pt>
    <dgm:pt modelId="{020835A0-6DFB-41D8-AB3A-9D268B66D39E}" type="sibTrans" cxnId="{C10FBD41-9105-4B9B-B544-8C55BA4A9610}">
      <dgm:prSet/>
      <dgm:spPr/>
      <dgm:t>
        <a:bodyPr/>
        <a:lstStyle/>
        <a:p>
          <a:endParaRPr lang="lv-LV"/>
        </a:p>
      </dgm:t>
    </dgm:pt>
    <dgm:pt modelId="{6FB83B66-0D4B-4CD9-B649-856896328609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R="0" algn="l" eaLnBrk="1" fontAlgn="auto" latinLnBrk="0" hangingPunct="1">
            <a:buClrTx/>
            <a:buSzTx/>
            <a:buFontTx/>
            <a:buNone/>
            <a:tabLst/>
            <a:defRPr/>
          </a:pPr>
          <a:r>
            <a:rPr lang="lv-LV" sz="1700" b="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rPr>
            <a:t>Finanšu apguve līdz 2024.gada 31.decembrim - </a:t>
          </a:r>
          <a:r>
            <a:rPr lang="lv-LV" sz="17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956 974 </a:t>
          </a:r>
          <a:r>
            <a:rPr lang="lv-LV" sz="17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EUR </a:t>
          </a:r>
          <a:r>
            <a:rPr lang="lv-LV" sz="1700" b="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rPr>
            <a:t>jeb 24.86% no kopējā finansējuma</a:t>
          </a:r>
        </a:p>
        <a:p>
          <a:pPr algn="l"/>
          <a:r>
            <a:rPr lang="lv-LV" sz="1700" b="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rPr>
            <a:t>Apstiprināti m</a:t>
          </a:r>
          <a:r>
            <a:rPr lang="lv-LV" sz="1700" b="0" u="none" strike="noStrike" dirty="0">
              <a:solidFill>
                <a:schemeClr val="tx1"/>
              </a:solidFill>
              <a:effectLst/>
              <a:latin typeface="Book Antiqua" panose="02040602050305030304" pitchFamily="18" charset="0"/>
              <a:cs typeface="Times New Roman" panose="02020603050405020304" pitchFamily="18" charset="0"/>
            </a:rPr>
            <a:t>aksājuma </a:t>
          </a:r>
          <a:r>
            <a:rPr lang="lv-LV" sz="1600" b="0" u="none" strike="noStrike" dirty="0">
              <a:solidFill>
                <a:schemeClr val="tx1"/>
              </a:solidFill>
              <a:effectLst/>
              <a:latin typeface="Book Antiqua" panose="02040602050305030304" pitchFamily="18" charset="0"/>
              <a:cs typeface="Times New Roman" panose="02020603050405020304" pitchFamily="18" charset="0"/>
            </a:rPr>
            <a:t>pieprasījumi</a:t>
          </a:r>
          <a:r>
            <a:rPr lang="lv-LV" sz="1700" b="0" u="none" strike="noStrike" dirty="0">
              <a:solidFill>
                <a:schemeClr val="tx1"/>
              </a:solidFill>
              <a:effectLst/>
              <a:latin typeface="Book Antiqua" panose="02040602050305030304" pitchFamily="18" charset="0"/>
              <a:cs typeface="Times New Roman" panose="02020603050405020304" pitchFamily="18" charset="0"/>
            </a:rPr>
            <a:t> par periodu 02.01.2023.- 31.08.2024. – </a:t>
          </a:r>
          <a:r>
            <a:rPr lang="lv-LV" sz="17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800 147 </a:t>
          </a:r>
          <a:r>
            <a:rPr lang="lv-LV" sz="1700" b="0" u="none" strike="noStrike" dirty="0">
              <a:solidFill>
                <a:schemeClr val="tx1"/>
              </a:solidFill>
              <a:effectLst/>
              <a:latin typeface="Book Antiqua" panose="02040602050305030304" pitchFamily="18" charset="0"/>
              <a:cs typeface="Times New Roman" panose="02020603050405020304" pitchFamily="18" charset="0"/>
            </a:rPr>
            <a:t>EUR</a:t>
          </a:r>
        </a:p>
      </dgm:t>
    </dgm:pt>
    <dgm:pt modelId="{2DDC02AE-C2A6-4776-BDBF-F38767BE3584}" type="parTrans" cxnId="{1A690E5E-68E2-4D06-923A-11B82B25603D}">
      <dgm:prSet/>
      <dgm:spPr/>
      <dgm:t>
        <a:bodyPr/>
        <a:lstStyle/>
        <a:p>
          <a:endParaRPr lang="lv-LV"/>
        </a:p>
      </dgm:t>
    </dgm:pt>
    <dgm:pt modelId="{6B77BDA9-6F7B-43A7-9637-0D17DDDF58A5}" type="sibTrans" cxnId="{1A690E5E-68E2-4D06-923A-11B82B25603D}">
      <dgm:prSet/>
      <dgm:spPr/>
      <dgm:t>
        <a:bodyPr/>
        <a:lstStyle/>
        <a:p>
          <a:endParaRPr lang="lv-LV"/>
        </a:p>
      </dgm:t>
    </dgm:pt>
    <dgm:pt modelId="{8333BA8D-E8B4-4983-A575-D953A0AAD81B}" type="pres">
      <dgm:prSet presAssocID="{95849647-E546-4EC0-AC58-77358A67E514}" presName="Name0" presStyleCnt="0">
        <dgm:presLayoutVars>
          <dgm:dir/>
          <dgm:animLvl val="lvl"/>
          <dgm:resizeHandles val="exact"/>
        </dgm:presLayoutVars>
      </dgm:prSet>
      <dgm:spPr/>
    </dgm:pt>
    <dgm:pt modelId="{107136BE-2A87-4592-9D92-70205FE0F3F9}" type="pres">
      <dgm:prSet presAssocID="{EE59A4FB-645F-4F8E-B575-878B2D8A0D62}" presName="linNode" presStyleCnt="0"/>
      <dgm:spPr/>
    </dgm:pt>
    <dgm:pt modelId="{07B43AFF-7613-4CE4-B130-C20C65567F7A}" type="pres">
      <dgm:prSet presAssocID="{EE59A4FB-645F-4F8E-B575-878B2D8A0D62}" presName="parentText" presStyleLbl="node1" presStyleIdx="0" presStyleCnt="2" custScaleX="277778" custScaleY="35740" custLinFactNeighborX="1368" custLinFactNeighborY="3866">
        <dgm:presLayoutVars>
          <dgm:chMax val="1"/>
          <dgm:bulletEnabled val="1"/>
        </dgm:presLayoutVars>
      </dgm:prSet>
      <dgm:spPr/>
    </dgm:pt>
    <dgm:pt modelId="{44855F4A-E050-4454-AFB3-DE5676C87B35}" type="pres">
      <dgm:prSet presAssocID="{020835A0-6DFB-41D8-AB3A-9D268B66D39E}" presName="sp" presStyleCnt="0"/>
      <dgm:spPr/>
    </dgm:pt>
    <dgm:pt modelId="{766BFC5C-2C05-4A46-9EF8-94DE72C0B5DF}" type="pres">
      <dgm:prSet presAssocID="{6FB83B66-0D4B-4CD9-B649-856896328609}" presName="linNode" presStyleCnt="0"/>
      <dgm:spPr/>
    </dgm:pt>
    <dgm:pt modelId="{61689CD9-6DD9-421E-84D5-23F7EE6E69E9}" type="pres">
      <dgm:prSet presAssocID="{6FB83B66-0D4B-4CD9-B649-856896328609}" presName="parentText" presStyleLbl="node1" presStyleIdx="1" presStyleCnt="2" custScaleX="277778" custScaleY="47461" custLinFactNeighborX="875" custLinFactNeighborY="21915">
        <dgm:presLayoutVars>
          <dgm:chMax val="1"/>
          <dgm:bulletEnabled val="1"/>
        </dgm:presLayoutVars>
      </dgm:prSet>
      <dgm:spPr/>
    </dgm:pt>
  </dgm:ptLst>
  <dgm:cxnLst>
    <dgm:cxn modelId="{1A690E5E-68E2-4D06-923A-11B82B25603D}" srcId="{95849647-E546-4EC0-AC58-77358A67E514}" destId="{6FB83B66-0D4B-4CD9-B649-856896328609}" srcOrd="1" destOrd="0" parTransId="{2DDC02AE-C2A6-4776-BDBF-F38767BE3584}" sibTransId="{6B77BDA9-6F7B-43A7-9637-0D17DDDF58A5}"/>
    <dgm:cxn modelId="{C10FBD41-9105-4B9B-B544-8C55BA4A9610}" srcId="{95849647-E546-4EC0-AC58-77358A67E514}" destId="{EE59A4FB-645F-4F8E-B575-878B2D8A0D62}" srcOrd="0" destOrd="0" parTransId="{DECE6E59-8AD0-4D4A-98A7-BC5C6C69A252}" sibTransId="{020835A0-6DFB-41D8-AB3A-9D268B66D39E}"/>
    <dgm:cxn modelId="{EA5DB74F-1BFB-47C1-ACAF-7606B97F6193}" type="presOf" srcId="{EE59A4FB-645F-4F8E-B575-878B2D8A0D62}" destId="{07B43AFF-7613-4CE4-B130-C20C65567F7A}" srcOrd="0" destOrd="0" presId="urn:microsoft.com/office/officeart/2005/8/layout/vList5"/>
    <dgm:cxn modelId="{3C7E9092-5CEC-4C00-9F30-1E3E16339E1B}" type="presOf" srcId="{6FB83B66-0D4B-4CD9-B649-856896328609}" destId="{61689CD9-6DD9-421E-84D5-23F7EE6E69E9}" srcOrd="0" destOrd="0" presId="urn:microsoft.com/office/officeart/2005/8/layout/vList5"/>
    <dgm:cxn modelId="{05077CE6-EC4E-4136-81B1-124052EBA558}" type="presOf" srcId="{95849647-E546-4EC0-AC58-77358A67E514}" destId="{8333BA8D-E8B4-4983-A575-D953A0AAD81B}" srcOrd="0" destOrd="0" presId="urn:microsoft.com/office/officeart/2005/8/layout/vList5"/>
    <dgm:cxn modelId="{8D7D62B3-FABC-45D3-9470-3AC65868E027}" type="presParOf" srcId="{8333BA8D-E8B4-4983-A575-D953A0AAD81B}" destId="{107136BE-2A87-4592-9D92-70205FE0F3F9}" srcOrd="0" destOrd="0" presId="urn:microsoft.com/office/officeart/2005/8/layout/vList5"/>
    <dgm:cxn modelId="{0CA133A1-6CA8-4CFF-A922-7F94F790CDF3}" type="presParOf" srcId="{107136BE-2A87-4592-9D92-70205FE0F3F9}" destId="{07B43AFF-7613-4CE4-B130-C20C65567F7A}" srcOrd="0" destOrd="0" presId="urn:microsoft.com/office/officeart/2005/8/layout/vList5"/>
    <dgm:cxn modelId="{50BB4E82-EFF7-47B5-87FF-680BB5A1CEA8}" type="presParOf" srcId="{8333BA8D-E8B4-4983-A575-D953A0AAD81B}" destId="{44855F4A-E050-4454-AFB3-DE5676C87B35}" srcOrd="1" destOrd="0" presId="urn:microsoft.com/office/officeart/2005/8/layout/vList5"/>
    <dgm:cxn modelId="{C68D1020-4330-438D-B653-B3B5B1FE998A}" type="presParOf" srcId="{8333BA8D-E8B4-4983-A575-D953A0AAD81B}" destId="{766BFC5C-2C05-4A46-9EF8-94DE72C0B5DF}" srcOrd="2" destOrd="0" presId="urn:microsoft.com/office/officeart/2005/8/layout/vList5"/>
    <dgm:cxn modelId="{992CE1F5-2242-493A-8E5C-444CF51B41F1}" type="presParOf" srcId="{766BFC5C-2C05-4A46-9EF8-94DE72C0B5DF}" destId="{61689CD9-6DD9-421E-84D5-23F7EE6E69E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D54AF-344C-4BD4-A49F-F88B17AF2D90}">
      <dsp:nvSpPr>
        <dsp:cNvPr id="0" name=""/>
        <dsp:cNvSpPr/>
      </dsp:nvSpPr>
      <dsp:spPr>
        <a:xfrm>
          <a:off x="0" y="0"/>
          <a:ext cx="9042177" cy="145917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lv-LV" sz="1600" b="1" kern="1200" dirty="0">
              <a:solidFill>
                <a:schemeClr val="tx1"/>
              </a:solidFill>
              <a:latin typeface="Book Antiqua" panose="02040602050305030304" pitchFamily="18" charset="0"/>
            </a:rPr>
            <a:t>Oficiālā delegāta nominēšana </a:t>
          </a:r>
          <a:r>
            <a:rPr lang="lv-LV" sz="1600" b="0" kern="1200" dirty="0">
              <a:solidFill>
                <a:schemeClr val="tx1"/>
              </a:solidFill>
              <a:latin typeface="Book Antiqua" panose="02040602050305030304" pitchFamily="18" charset="0"/>
            </a:rPr>
            <a:t>Latvijas pārstāvībai starptautiskajās jauno profesionāļu meistarības konkursu </a:t>
          </a:r>
          <a:r>
            <a:rPr lang="lv-LV" sz="1600" b="1" kern="1200" dirty="0">
              <a:solidFill>
                <a:schemeClr val="tx1"/>
              </a:solidFill>
              <a:latin typeface="Book Antiqua" panose="02040602050305030304" pitchFamily="18" charset="0"/>
            </a:rPr>
            <a:t>asociācijās </a:t>
          </a:r>
          <a:r>
            <a:rPr lang="lv-LV" sz="1600" b="1" i="0" kern="1200" dirty="0" err="1">
              <a:solidFill>
                <a:schemeClr val="tx1"/>
              </a:solidFill>
              <a:latin typeface="Book Antiqua" panose="02040602050305030304" pitchFamily="18" charset="0"/>
            </a:rPr>
            <a:t>WorldSkills</a:t>
          </a:r>
          <a:r>
            <a:rPr lang="lv-LV" sz="1600" b="1" i="0" kern="1200" dirty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lv-LV" sz="1600" b="1" i="0" kern="1200" dirty="0" err="1">
              <a:solidFill>
                <a:schemeClr val="tx1"/>
              </a:solidFill>
              <a:latin typeface="Book Antiqua" panose="02040602050305030304" pitchFamily="18" charset="0"/>
            </a:rPr>
            <a:t>International</a:t>
          </a:r>
          <a:r>
            <a:rPr lang="lv-LV" sz="1600" b="1" i="0" kern="1200" dirty="0">
              <a:solidFill>
                <a:schemeClr val="tx1"/>
              </a:solidFill>
              <a:latin typeface="Book Antiqua" panose="02040602050305030304" pitchFamily="18" charset="0"/>
            </a:rPr>
            <a:t> un </a:t>
          </a:r>
          <a:r>
            <a:rPr lang="lv-LV" sz="1600" b="1" i="0" kern="1200" dirty="0" err="1">
              <a:solidFill>
                <a:schemeClr val="tx1"/>
              </a:solidFill>
              <a:latin typeface="Book Antiqua" panose="02040602050305030304" pitchFamily="18" charset="0"/>
            </a:rPr>
            <a:t>WorldSkills</a:t>
          </a:r>
          <a:r>
            <a:rPr lang="lv-LV" sz="1600" b="1" i="0" kern="1200" dirty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lv-LV" sz="1600" b="1" i="0" kern="1200" dirty="0" err="1">
              <a:solidFill>
                <a:schemeClr val="tx1"/>
              </a:solidFill>
              <a:latin typeface="Book Antiqua" panose="02040602050305030304" pitchFamily="18" charset="0"/>
            </a:rPr>
            <a:t>Europe</a:t>
          </a:r>
          <a:r>
            <a:rPr lang="lv-LV" sz="1600" b="1" i="0" kern="1200" dirty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endParaRPr lang="lv-LV" sz="1600" b="1" i="1" kern="1200" dirty="0">
            <a:solidFill>
              <a:schemeClr val="tx1"/>
            </a:solidFill>
            <a:latin typeface="Book Antiqua" panose="0204060205030503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lv-LV" sz="1600" b="0" kern="1200" dirty="0">
              <a:solidFill>
                <a:schemeClr val="tx1"/>
              </a:solidFill>
              <a:latin typeface="Book Antiqua" panose="02040602050305030304" pitchFamily="18" charset="0"/>
            </a:rPr>
            <a:t>Oficiālā delegāta (OD) un tehniskā delegāta(TD) </a:t>
          </a:r>
          <a:r>
            <a:rPr lang="lv-LV" sz="1600" b="1" kern="1200" dirty="0">
              <a:solidFill>
                <a:schemeClr val="tx1"/>
              </a:solidFill>
              <a:latin typeface="Book Antiqua" panose="02040602050305030304" pitchFamily="18" charset="0"/>
            </a:rPr>
            <a:t>dalība </a:t>
          </a:r>
          <a:r>
            <a:rPr lang="lv-LV" sz="1600" b="1" i="0" kern="1200" dirty="0" err="1">
              <a:solidFill>
                <a:schemeClr val="tx1"/>
              </a:solidFill>
              <a:latin typeface="Book Antiqua" panose="02040602050305030304" pitchFamily="18" charset="0"/>
            </a:rPr>
            <a:t>WorldSkills</a:t>
          </a:r>
          <a:r>
            <a:rPr lang="lv-LV" sz="1600" b="1" i="0" kern="1200" dirty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lv-LV" sz="1600" b="1" i="0" kern="1200" dirty="0" err="1">
              <a:solidFill>
                <a:schemeClr val="tx1"/>
              </a:solidFill>
              <a:latin typeface="Book Antiqua" panose="02040602050305030304" pitchFamily="18" charset="0"/>
            </a:rPr>
            <a:t>Europe</a:t>
          </a:r>
          <a:r>
            <a:rPr lang="lv-LV" sz="1600" b="1" i="0" kern="1200" dirty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lv-LV" sz="1600" b="1" kern="1200" dirty="0">
              <a:solidFill>
                <a:schemeClr val="tx1"/>
              </a:solidFill>
              <a:latin typeface="Book Antiqua" panose="02040602050305030304" pitchFamily="18" charset="0"/>
            </a:rPr>
            <a:t>ģenerālajā asamblejā </a:t>
          </a:r>
          <a:r>
            <a:rPr lang="lv-LV" sz="1600" b="0" kern="1200" dirty="0">
              <a:solidFill>
                <a:schemeClr val="tx1"/>
              </a:solidFill>
              <a:latin typeface="Book Antiqua" panose="02040602050305030304" pitchFamily="18" charset="0"/>
            </a:rPr>
            <a:t>Luksemburgā 2024.gada 4.-5.jūnijā un </a:t>
          </a:r>
          <a:r>
            <a:rPr lang="lv-LV" sz="1600" b="1" i="0" kern="1200" dirty="0" err="1">
              <a:solidFill>
                <a:schemeClr val="tx1"/>
              </a:solidFill>
              <a:latin typeface="Book Antiqua" panose="02040602050305030304" pitchFamily="18" charset="0"/>
            </a:rPr>
            <a:t>WorldSkills</a:t>
          </a:r>
          <a:r>
            <a:rPr lang="lv-LV" sz="1600" b="1" i="0" kern="1200" dirty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lv-LV" sz="1600" b="1" i="0" kern="1200" dirty="0" err="1">
              <a:solidFill>
                <a:schemeClr val="tx1"/>
              </a:solidFill>
              <a:latin typeface="Book Antiqua" panose="02040602050305030304" pitchFamily="18" charset="0"/>
            </a:rPr>
            <a:t>International</a:t>
          </a:r>
          <a:r>
            <a:rPr lang="lv-LV" sz="1600" b="1" i="0" kern="1200" dirty="0">
              <a:solidFill>
                <a:schemeClr val="tx1"/>
              </a:solidFill>
              <a:latin typeface="Book Antiqua" panose="02040602050305030304" pitchFamily="18" charset="0"/>
            </a:rPr>
            <a:t> ģenerālajā asamblejā </a:t>
          </a:r>
          <a:r>
            <a:rPr lang="lv-LV" sz="1600" b="0" kern="1200" dirty="0">
              <a:solidFill>
                <a:schemeClr val="tx1"/>
              </a:solidFill>
              <a:latin typeface="Book Antiqua" panose="02040602050305030304" pitchFamily="18" charset="0"/>
            </a:rPr>
            <a:t>2024.gada 9.septembrī</a:t>
          </a:r>
        </a:p>
      </dsp:txBody>
      <dsp:txXfrm>
        <a:off x="71231" y="71231"/>
        <a:ext cx="8899715" cy="1316714"/>
      </dsp:txXfrm>
    </dsp:sp>
    <dsp:sp modelId="{58E4084D-5DEC-490F-B194-CA3409A3295D}">
      <dsp:nvSpPr>
        <dsp:cNvPr id="0" name=""/>
        <dsp:cNvSpPr/>
      </dsp:nvSpPr>
      <dsp:spPr>
        <a:xfrm>
          <a:off x="8831" y="1571805"/>
          <a:ext cx="9042177" cy="154530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lv-LV" sz="1600" b="1" kern="1200" dirty="0">
            <a:solidFill>
              <a:schemeClr val="tx1"/>
            </a:solidFill>
            <a:latin typeface="Book Antiqua" panose="0204060205030503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1600" b="1" kern="1200" dirty="0">
              <a:solidFill>
                <a:schemeClr val="tx1"/>
              </a:solidFill>
              <a:latin typeface="Book Antiqua" panose="02040602050305030304" pitchFamily="18" charset="0"/>
            </a:rPr>
            <a:t>Konkursantu (6) sagatavošana dalībai starptautiskā konkursa </a:t>
          </a:r>
          <a:r>
            <a:rPr lang="lv-LV" sz="1600" b="1" i="0" kern="1200" dirty="0" err="1">
              <a:solidFill>
                <a:schemeClr val="tx1"/>
              </a:solidFill>
              <a:latin typeface="Book Antiqua" panose="02040602050305030304" pitchFamily="18" charset="0"/>
            </a:rPr>
            <a:t>WorldSkills</a:t>
          </a:r>
          <a:r>
            <a:rPr lang="lv-LV" sz="1600" b="1" i="0" kern="1200" dirty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lv-LV" sz="1600" b="1" i="0" kern="1200" dirty="0" err="1">
              <a:solidFill>
                <a:schemeClr val="tx1"/>
              </a:solidFill>
              <a:latin typeface="Book Antiqua" panose="02040602050305030304" pitchFamily="18" charset="0"/>
            </a:rPr>
            <a:t>Lyon</a:t>
          </a:r>
          <a:r>
            <a:rPr lang="lv-LV" sz="1600" b="1" i="0" kern="1200" dirty="0">
              <a:solidFill>
                <a:schemeClr val="tx1"/>
              </a:solidFill>
              <a:latin typeface="Book Antiqua" panose="02040602050305030304" pitchFamily="18" charset="0"/>
            </a:rPr>
            <a:t> 2024 </a:t>
          </a:r>
          <a:r>
            <a:rPr lang="lv-LV" sz="1600" b="0" kern="1200" dirty="0">
              <a:solidFill>
                <a:schemeClr val="tx1"/>
              </a:solidFill>
              <a:latin typeface="Book Antiqua" panose="02040602050305030304" pitchFamily="18" charset="0"/>
            </a:rPr>
            <a:t>prasmju konkursos Grafiskā dizaina tehnoloģijas, Smago spēkratu tehnoloģijas, Skatlogu dizains un noformēšana, Flīzēšana, </a:t>
          </a:r>
          <a:r>
            <a:rPr lang="lv-LV" sz="1600" b="0" kern="1200" dirty="0" err="1">
              <a:solidFill>
                <a:schemeClr val="tx1"/>
              </a:solidFill>
              <a:latin typeface="Book Antiqua" panose="02040602050305030304" pitchFamily="18" charset="0"/>
            </a:rPr>
            <a:t>Web</a:t>
          </a:r>
          <a:r>
            <a:rPr lang="lv-LV" sz="1600" b="0" kern="1200" dirty="0">
              <a:solidFill>
                <a:schemeClr val="tx1"/>
              </a:solidFill>
              <a:latin typeface="Book Antiqua" panose="02040602050305030304" pitchFamily="18" charset="0"/>
            </a:rPr>
            <a:t> tehnoloģijas, Kravu pārvadājumi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1600" b="0" kern="1200" dirty="0">
              <a:solidFill>
                <a:schemeClr val="tx1"/>
              </a:solidFill>
              <a:latin typeface="Book Antiqua" panose="02040602050305030304" pitchFamily="18" charset="0"/>
            </a:rPr>
            <a:t>(</a:t>
          </a:r>
          <a:r>
            <a:rPr lang="lv-LV" sz="1600" kern="1200" dirty="0">
              <a:solidFill>
                <a:schemeClr val="tx1"/>
              </a:solidFill>
              <a:latin typeface="Book Antiqua" panose="02040602050305030304" pitchFamily="18" charset="0"/>
            </a:rPr>
            <a:t>profesionālās pilnveides, psiholoģiskās noturības pasākumi, komandas nometne, komandas vizuālais noformējums, aprīkojuma loģistika u.c.) </a:t>
          </a:r>
          <a:endParaRPr lang="lv-LV" sz="1600" b="1" kern="1200" dirty="0">
            <a:solidFill>
              <a:schemeClr val="tx1"/>
            </a:solidFill>
            <a:latin typeface="Book Antiqua" panose="02040602050305030304" pitchFamily="18" charset="0"/>
          </a:endParaRP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600" i="1" kern="1200" dirty="0">
            <a:latin typeface="Book Antiqua" panose="02040602050305030304" pitchFamily="18" charset="0"/>
          </a:endParaRPr>
        </a:p>
      </dsp:txBody>
      <dsp:txXfrm>
        <a:off x="84266" y="1647240"/>
        <a:ext cx="8891307" cy="1394433"/>
      </dsp:txXfrm>
    </dsp:sp>
    <dsp:sp modelId="{8183F7BE-EB47-4690-8F59-895074326F6A}">
      <dsp:nvSpPr>
        <dsp:cNvPr id="0" name=""/>
        <dsp:cNvSpPr/>
      </dsp:nvSpPr>
      <dsp:spPr>
        <a:xfrm>
          <a:off x="8831" y="3224275"/>
          <a:ext cx="9042177" cy="133860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lv-LV" sz="1600" b="1" kern="1200" dirty="0">
            <a:solidFill>
              <a:schemeClr val="tx1"/>
            </a:solidFill>
            <a:latin typeface="Book Antiqua" panose="0204060205030503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v-LV" sz="1600" b="1" kern="1200" dirty="0">
              <a:solidFill>
                <a:schemeClr val="tx1"/>
              </a:solidFill>
              <a:latin typeface="Book Antiqua" panose="02040602050305030304" pitchFamily="18" charset="0"/>
            </a:rPr>
            <a:t>Dalība starptautiskajā jauno profesionāļu meistarības konkursā </a:t>
          </a:r>
          <a:r>
            <a:rPr lang="lv-LV" sz="1600" b="1" i="0" kern="1200" dirty="0" err="1">
              <a:solidFill>
                <a:schemeClr val="tx1"/>
              </a:solidFill>
              <a:latin typeface="Book Antiqua" panose="02040602050305030304" pitchFamily="18" charset="0"/>
            </a:rPr>
            <a:t>WorldSkills</a:t>
          </a:r>
          <a:r>
            <a:rPr lang="lv-LV" sz="1600" b="1" i="0" kern="1200" dirty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lv-LV" sz="1600" b="1" i="0" kern="1200" dirty="0" err="1">
              <a:solidFill>
                <a:schemeClr val="tx1"/>
              </a:solidFill>
              <a:latin typeface="Book Antiqua" panose="02040602050305030304" pitchFamily="18" charset="0"/>
            </a:rPr>
            <a:t>Lyon</a:t>
          </a:r>
          <a:r>
            <a:rPr lang="lv-LV" sz="1600" b="1" i="0" kern="1200" dirty="0">
              <a:solidFill>
                <a:schemeClr val="tx1"/>
              </a:solidFill>
              <a:latin typeface="Book Antiqua" panose="02040602050305030304" pitchFamily="18" charset="0"/>
            </a:rPr>
            <a:t> 2024</a:t>
          </a:r>
          <a:r>
            <a:rPr lang="lv-LV" sz="1600" b="1" kern="1200" dirty="0">
              <a:solidFill>
                <a:schemeClr val="tx1"/>
              </a:solidFill>
              <a:latin typeface="Book Antiqua" panose="02040602050305030304" pitchFamily="18" charset="0"/>
            </a:rPr>
            <a:t> Lionā, Francijā, 2024.gada 10.-15.septembrī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v-LV" sz="1600" b="0" kern="1200" dirty="0">
              <a:solidFill>
                <a:schemeClr val="tx1"/>
              </a:solidFill>
              <a:latin typeface="Book Antiqua" panose="02040602050305030304" pitchFamily="18" charset="0"/>
            </a:rPr>
            <a:t>Komanda: 6 konkursanti, 6 eksperti, 1 komandas vadītājs, OD un TD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600" i="1" kern="1200" dirty="0">
            <a:latin typeface="Book Antiqua" panose="02040602050305030304" pitchFamily="18" charset="0"/>
          </a:endParaRPr>
        </a:p>
      </dsp:txBody>
      <dsp:txXfrm>
        <a:off x="74176" y="3289620"/>
        <a:ext cx="8911487" cy="1207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48EF4-DCBE-4948-89E1-60BC00B5F589}">
      <dsp:nvSpPr>
        <dsp:cNvPr id="0" name=""/>
        <dsp:cNvSpPr/>
      </dsp:nvSpPr>
      <dsp:spPr>
        <a:xfrm>
          <a:off x="4103" y="1331"/>
          <a:ext cx="8403618" cy="118171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lv-LV" sz="1600" kern="1200" dirty="0">
            <a:solidFill>
              <a:schemeClr val="tx1"/>
            </a:solidFill>
            <a:latin typeface="Book Antiqua" panose="0204060205030503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1600" kern="1200" dirty="0">
              <a:solidFill>
                <a:schemeClr val="tx1"/>
              </a:solidFill>
              <a:latin typeface="Book Antiqua" panose="02040602050305030304" pitchFamily="18" charset="0"/>
            </a:rPr>
            <a:t>20 tiešsaistes semināri pedagogiem par </a:t>
          </a:r>
          <a:r>
            <a:rPr lang="lv-LV" sz="1600" i="0" kern="1200" dirty="0">
              <a:solidFill>
                <a:schemeClr val="tx1"/>
              </a:solidFill>
              <a:latin typeface="Book Antiqua" panose="02040602050305030304" pitchFamily="18" charset="0"/>
            </a:rPr>
            <a:t>SkillsLatvia 2025 </a:t>
          </a:r>
          <a:r>
            <a:rPr lang="lv-LV" sz="1600" kern="1200" dirty="0">
              <a:solidFill>
                <a:schemeClr val="tx1"/>
              </a:solidFill>
              <a:latin typeface="Book Antiqua" panose="02040602050305030304" pitchFamily="18" charset="0"/>
            </a:rPr>
            <a:t>pusfinālu darba uzdevumiem un to izpildei nepieciešamajām prasmēm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lv-LV" sz="1600" kern="1200" dirty="0">
            <a:latin typeface="Book Antiqua" panose="02040602050305030304" pitchFamily="18" charset="0"/>
          </a:endParaRPr>
        </a:p>
      </dsp:txBody>
      <dsp:txXfrm>
        <a:off x="61790" y="59018"/>
        <a:ext cx="8288244" cy="1066341"/>
      </dsp:txXfrm>
    </dsp:sp>
    <dsp:sp modelId="{2FC76694-BBEC-466F-AE4B-0DFC57C5ED2A}">
      <dsp:nvSpPr>
        <dsp:cNvPr id="0" name=""/>
        <dsp:cNvSpPr/>
      </dsp:nvSpPr>
      <dsp:spPr>
        <a:xfrm>
          <a:off x="4103" y="1328156"/>
          <a:ext cx="8403618" cy="124060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None/>
            <a:tabLst/>
            <a:defRPr/>
          </a:pPr>
          <a:endParaRPr lang="lv-LV" sz="1400" i="0" kern="1200" dirty="0">
            <a:solidFill>
              <a:schemeClr val="tx1"/>
            </a:solidFill>
            <a:latin typeface="Book Antiqua" panose="0204060205030503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None/>
            <a:tabLst/>
            <a:defRPr/>
          </a:pPr>
          <a:endParaRPr lang="lv-LV" sz="1400" i="0" kern="1200" dirty="0">
            <a:solidFill>
              <a:schemeClr val="tx1"/>
            </a:solidFill>
            <a:latin typeface="Book Antiqua" panose="0204060205030503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None/>
            <a:tabLst/>
            <a:defRPr/>
          </a:pPr>
          <a:r>
            <a:rPr lang="lv-LV" sz="1600" i="0" kern="1200" dirty="0">
              <a:solidFill>
                <a:schemeClr val="tx1"/>
              </a:solidFill>
              <a:latin typeface="Book Antiqua" panose="02040602050305030304" pitchFamily="18" charset="0"/>
            </a:rPr>
            <a:t>SkillsLatvia 2024</a:t>
          </a:r>
          <a:r>
            <a:rPr lang="lv-LV" sz="1600" i="1" kern="1200" dirty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lv-LV" sz="1600" i="0" kern="1200" dirty="0">
              <a:solidFill>
                <a:schemeClr val="tx1"/>
              </a:solidFill>
              <a:latin typeface="Book Antiqua" panose="02040602050305030304" pitchFamily="18" charset="0"/>
            </a:rPr>
            <a:t>konkursantu un pedagogu a</a:t>
          </a:r>
          <a:r>
            <a:rPr lang="lv-LV" sz="1600" kern="1200" dirty="0">
              <a:solidFill>
                <a:schemeClr val="tx1"/>
              </a:solidFill>
              <a:latin typeface="Book Antiqua" panose="02040602050305030304" pitchFamily="18" charset="0"/>
            </a:rPr>
            <a:t>ptaujas rezultātu apkopojums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None/>
            <a:tabLst/>
            <a:defRPr/>
          </a:pPr>
          <a:r>
            <a:rPr lang="lv-LV" sz="1600" kern="1200" dirty="0">
              <a:solidFill>
                <a:schemeClr val="tx1"/>
              </a:solidFill>
              <a:latin typeface="Book Antiqua" panose="02040602050305030304" pitchFamily="18" charset="0"/>
            </a:rPr>
            <a:t>6 Eiropas valstu konkursu organizēšanas un talantu atbalsta pieredzes apkopojums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None/>
            <a:tabLst/>
            <a:defRPr/>
          </a:pPr>
          <a:r>
            <a:rPr lang="lv-LV" sz="1600" kern="1200" dirty="0">
              <a:solidFill>
                <a:schemeClr val="tx1"/>
              </a:solidFill>
              <a:latin typeface="Book Antiqua" panose="02040602050305030304" pitchFamily="18" charset="0"/>
            </a:rPr>
            <a:t>Modeļa izstrādes darba grupas izveide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None/>
            <a:tabLst/>
            <a:defRPr/>
          </a:pPr>
          <a:endParaRPr lang="lv-LV" sz="1400" kern="1200" dirty="0">
            <a:latin typeface="Book Antiqua" panose="02040602050305030304" pitchFamily="18" charset="0"/>
          </a:endParaRP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lv-LV" sz="1400" kern="1200" dirty="0">
            <a:latin typeface="Book Antiqua" panose="02040602050305030304" pitchFamily="18" charset="0"/>
          </a:endParaRPr>
        </a:p>
      </dsp:txBody>
      <dsp:txXfrm>
        <a:off x="64664" y="1388717"/>
        <a:ext cx="8282496" cy="1119478"/>
      </dsp:txXfrm>
    </dsp:sp>
    <dsp:sp modelId="{D864CD8C-9F43-4D7F-BA22-C6121A4D230A}">
      <dsp:nvSpPr>
        <dsp:cNvPr id="0" name=""/>
        <dsp:cNvSpPr/>
      </dsp:nvSpPr>
      <dsp:spPr>
        <a:xfrm>
          <a:off x="0" y="2673555"/>
          <a:ext cx="8403618" cy="169406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v-LV" sz="1600" kern="1200" dirty="0">
              <a:solidFill>
                <a:schemeClr val="tx1"/>
              </a:solidFill>
              <a:latin typeface="Book Antiqua" panose="02040602050305030304" pitchFamily="18" charset="0"/>
            </a:rPr>
            <a:t>Seminārs </a:t>
          </a:r>
          <a:r>
            <a:rPr lang="lv-LV" sz="1600" b="1" kern="1200" dirty="0">
              <a:solidFill>
                <a:schemeClr val="tx1"/>
              </a:solidFill>
              <a:latin typeface="Book Antiqua" panose="02040602050305030304" pitchFamily="18" charset="0"/>
            </a:rPr>
            <a:t>«</a:t>
          </a:r>
          <a:r>
            <a:rPr lang="lv-LV" sz="1600" b="1" kern="1200" dirty="0" err="1">
              <a:solidFill>
                <a:schemeClr val="tx1"/>
              </a:solidFill>
              <a:latin typeface="Book Antiqua" panose="02040602050305030304" pitchFamily="18" charset="0"/>
            </a:rPr>
            <a:t>Mehatronisku</a:t>
          </a:r>
          <a:r>
            <a:rPr lang="lv-LV" sz="1600" b="1" kern="1200" dirty="0">
              <a:solidFill>
                <a:schemeClr val="tx1"/>
              </a:solidFill>
              <a:latin typeface="Book Antiqua" panose="02040602050305030304" pitchFamily="18" charset="0"/>
            </a:rPr>
            <a:t> sistēmu tehniķa izglītības programmu pilnveides iespējas padziļinātu prasmju apguvei» </a:t>
          </a:r>
          <a:r>
            <a:rPr lang="lv-LV" sz="1600" kern="1200" dirty="0">
              <a:solidFill>
                <a:schemeClr val="tx1"/>
              </a:solidFill>
              <a:latin typeface="Book Antiqua" panose="02040602050305030304" pitchFamily="18" charset="0"/>
            </a:rPr>
            <a:t>27.06.2024. Valmieras tehnikumā;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v-LV" sz="1600" kern="1200" dirty="0">
              <a:solidFill>
                <a:schemeClr val="tx1"/>
              </a:solidFill>
              <a:latin typeface="Book Antiqua" panose="02040602050305030304" pitchFamily="18" charset="0"/>
            </a:rPr>
            <a:t>Pasākums </a:t>
          </a:r>
          <a:r>
            <a:rPr lang="lv-LV" sz="1600" b="1" kern="1200" dirty="0">
              <a:solidFill>
                <a:schemeClr val="tx1"/>
              </a:solidFill>
              <a:latin typeface="Book Antiqua" panose="02040602050305030304" pitchFamily="18" charset="0"/>
            </a:rPr>
            <a:t>«</a:t>
          </a:r>
          <a:r>
            <a:rPr lang="ru-RU" sz="1600" b="1" kern="1200" dirty="0">
              <a:solidFill>
                <a:schemeClr val="tx1"/>
              </a:solidFill>
              <a:latin typeface="Book Antiqua" panose="02040602050305030304" pitchFamily="18" charset="0"/>
            </a:rPr>
            <a:t>Atbalsts prasmju izcilībai - jauno profesionāļu meistarības konkursi </a:t>
          </a:r>
          <a:r>
            <a:rPr lang="ru-RU" sz="1600" b="1" i="0" kern="1200" dirty="0">
              <a:solidFill>
                <a:schemeClr val="tx1"/>
              </a:solidFill>
              <a:latin typeface="Book Antiqua" panose="02040602050305030304" pitchFamily="18" charset="0"/>
            </a:rPr>
            <a:t>SkillsLatvia 2024 un WorldSkills Lyon </a:t>
          </a:r>
          <a:r>
            <a:rPr lang="ru-RU" sz="1600" b="1" kern="1200" dirty="0">
              <a:solidFill>
                <a:schemeClr val="tx1"/>
              </a:solidFill>
              <a:latin typeface="Book Antiqua" panose="02040602050305030304" pitchFamily="18" charset="0"/>
            </a:rPr>
            <a:t>2024</a:t>
          </a:r>
          <a:r>
            <a:rPr lang="lv-LV" sz="1600" b="1" kern="1200" dirty="0">
              <a:solidFill>
                <a:schemeClr val="tx1"/>
              </a:solidFill>
              <a:latin typeface="Book Antiqua" panose="02040602050305030304" pitchFamily="18" charset="0"/>
            </a:rPr>
            <a:t>» </a:t>
          </a:r>
          <a:r>
            <a:rPr lang="lv-LV" sz="1600" b="0" kern="1200" dirty="0">
              <a:solidFill>
                <a:schemeClr val="tx1"/>
              </a:solidFill>
              <a:latin typeface="Book Antiqua" panose="02040602050305030304" pitchFamily="18" charset="0"/>
            </a:rPr>
            <a:t>- </a:t>
          </a:r>
          <a:r>
            <a:rPr lang="lv-LV" sz="1600" kern="1200" dirty="0">
              <a:solidFill>
                <a:schemeClr val="tx1"/>
              </a:solidFill>
              <a:latin typeface="Book Antiqua" panose="02040602050305030304" pitchFamily="18" charset="0"/>
            </a:rPr>
            <a:t>2024.gada konkursu </a:t>
          </a:r>
          <a:r>
            <a:rPr lang="lv-LV" sz="1600" kern="1200" dirty="0" err="1">
              <a:solidFill>
                <a:schemeClr val="tx1"/>
              </a:solidFill>
              <a:latin typeface="Book Antiqua" panose="02040602050305030304" pitchFamily="18" charset="0"/>
            </a:rPr>
            <a:t>izvērtējums</a:t>
          </a:r>
          <a:r>
            <a:rPr lang="lv-LV" sz="1600" kern="1200" dirty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lv-LV" sz="1600" b="0" kern="1200" dirty="0">
              <a:solidFill>
                <a:schemeClr val="tx1"/>
              </a:solidFill>
              <a:latin typeface="Book Antiqua" panose="02040602050305030304" pitchFamily="18" charset="0"/>
            </a:rPr>
            <a:t> 28.11.2024. Smiltenes tehnikumā</a:t>
          </a:r>
          <a:endParaRPr lang="lv-LV" sz="16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82698" y="2756253"/>
        <a:ext cx="8238222" cy="1528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43AFF-7613-4CE4-B130-C20C65567F7A}">
      <dsp:nvSpPr>
        <dsp:cNvPr id="0" name=""/>
        <dsp:cNvSpPr/>
      </dsp:nvSpPr>
      <dsp:spPr>
        <a:xfrm>
          <a:off x="0" y="0"/>
          <a:ext cx="7981581" cy="914123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lv-LV" sz="1600" kern="1200" dirty="0">
            <a:solidFill>
              <a:schemeClr val="tx1"/>
            </a:solidFill>
            <a:latin typeface="Book Antiqua" panose="0204060205030503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1600" kern="1200" dirty="0">
              <a:solidFill>
                <a:schemeClr val="tx1"/>
              </a:solidFill>
              <a:latin typeface="Book Antiqua" panose="02040602050305030304" pitchFamily="18" charset="0"/>
            </a:rPr>
            <a:t>Profesionālās izglītības iestāžu un nozaru uzņēmumu iesaistes plānošana prasmju paraugdemonstrējumu un izmēģinājumu nodrošināšanā</a:t>
          </a:r>
        </a:p>
        <a:p>
          <a:pPr>
            <a:buNone/>
          </a:pPr>
          <a:endParaRPr lang="lv-LV" sz="1600" kern="1200" dirty="0">
            <a:latin typeface="Book Antiqua" panose="02040602050305030304" pitchFamily="18" charset="0"/>
          </a:endParaRPr>
        </a:p>
      </dsp:txBody>
      <dsp:txXfrm>
        <a:off x="44624" y="44624"/>
        <a:ext cx="7892333" cy="824875"/>
      </dsp:txXfrm>
    </dsp:sp>
    <dsp:sp modelId="{E08588BA-819F-4FBB-8BBF-A1FB0D852DF3}">
      <dsp:nvSpPr>
        <dsp:cNvPr id="0" name=""/>
        <dsp:cNvSpPr/>
      </dsp:nvSpPr>
      <dsp:spPr>
        <a:xfrm>
          <a:off x="7795" y="1090062"/>
          <a:ext cx="7981581" cy="842431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1600" b="0" kern="1200" dirty="0">
              <a:solidFill>
                <a:schemeClr val="tx1"/>
              </a:solidFill>
              <a:latin typeface="Book Antiqua" panose="02040602050305030304" pitchFamily="18" charset="0"/>
            </a:rPr>
            <a:t>Integrētās komunikācijas kampaņas iepirkuma tehniskās specifikācija sagatavošana</a:t>
          </a:r>
        </a:p>
        <a:p>
          <a:pPr marL="0"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600" kern="1200" dirty="0">
            <a:latin typeface="Book Antiqua" panose="02040602050305030304" pitchFamily="18" charset="0"/>
          </a:endParaRPr>
        </a:p>
      </dsp:txBody>
      <dsp:txXfrm>
        <a:off x="48919" y="1131186"/>
        <a:ext cx="7899333" cy="760183"/>
      </dsp:txXfrm>
    </dsp:sp>
    <dsp:sp modelId="{6AA524A4-F02B-4178-AF24-8EE5605712EA}">
      <dsp:nvSpPr>
        <dsp:cNvPr id="0" name=""/>
        <dsp:cNvSpPr/>
      </dsp:nvSpPr>
      <dsp:spPr>
        <a:xfrm>
          <a:off x="7795" y="2113059"/>
          <a:ext cx="7981581" cy="1461073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lv-LV" sz="1600" b="0" kern="1200" dirty="0">
            <a:solidFill>
              <a:schemeClr val="tx1"/>
            </a:solidFill>
            <a:latin typeface="Book Antiqua" panose="0204060205030503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lv-LV" sz="1600" b="0" kern="1200" dirty="0">
              <a:solidFill>
                <a:schemeClr val="tx1"/>
              </a:solidFill>
              <a:latin typeface="Book Antiqua" panose="02040602050305030304" pitchFamily="18" charset="0"/>
            </a:rPr>
            <a:t>2024.gada jūnijs un septembris - 35 profesionālās izglītības iestāžu aptauja par dalību nacionālajā jauno profesionāļu meistarības konkursā SkillsLatvia. </a:t>
          </a:r>
          <a:endParaRPr lang="lv-LV" sz="1600" b="0" i="0" kern="1200" dirty="0">
            <a:solidFill>
              <a:schemeClr val="tx1"/>
            </a:solidFill>
            <a:latin typeface="Book Antiqua" panose="0204060205030503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lv-LV" sz="1600" b="0" kern="1200" dirty="0">
              <a:solidFill>
                <a:schemeClr val="tx1"/>
              </a:solidFill>
              <a:latin typeface="Book Antiqua" panose="02040602050305030304" pitchFamily="18" charset="0"/>
            </a:rPr>
            <a:t>Tehnikumu telpu, aprīkojuma, dienesta viesnīcu atbilstības un iespēju apzināšana SkillsLatvia 2025 prasmju konkursu pusfinālu nodrošināšanai (= 20 pusfināli 12 tehnikumos un vienā uzņēmumā)</a:t>
          </a:r>
          <a:endParaRPr lang="lv-LV" sz="1600" kern="1200" dirty="0">
            <a:solidFill>
              <a:schemeClr val="tx1"/>
            </a:solidFill>
          </a:endParaRPr>
        </a:p>
        <a:p>
          <a:pPr algn="ctr">
            <a:buNone/>
          </a:pPr>
          <a:endParaRPr lang="lv-LV" sz="1600" kern="1200" dirty="0">
            <a:latin typeface="Book Antiqua" panose="02040602050305030304" pitchFamily="18" charset="0"/>
          </a:endParaRPr>
        </a:p>
      </dsp:txBody>
      <dsp:txXfrm>
        <a:off x="79119" y="2184383"/>
        <a:ext cx="7838933" cy="13184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43AFF-7613-4CE4-B130-C20C65567F7A}">
      <dsp:nvSpPr>
        <dsp:cNvPr id="0" name=""/>
        <dsp:cNvSpPr/>
      </dsp:nvSpPr>
      <dsp:spPr>
        <a:xfrm>
          <a:off x="8529" y="387452"/>
          <a:ext cx="8732513" cy="1418008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1600" b="0" kern="1200" dirty="0">
              <a:solidFill>
                <a:schemeClr val="tx1"/>
              </a:solidFill>
              <a:latin typeface="Book Antiqua" panose="02040602050305030304" pitchFamily="18" charset="0"/>
              <a:ea typeface="Calibri Light" panose="020F0302020204030204" pitchFamily="34" charset="0"/>
              <a:cs typeface="Calibri Light" panose="020F0302020204030204" pitchFamily="34" charset="0"/>
            </a:rPr>
            <a:t>Projekta finansējums </a:t>
          </a:r>
          <a:r>
            <a:rPr lang="lv-LV" sz="1600" b="0" kern="1200" dirty="0">
              <a:solidFill>
                <a:schemeClr val="tx1"/>
              </a:solidFill>
              <a:latin typeface="Book Antiqua" panose="02040602050305030304" pitchFamily="18" charset="0"/>
            </a:rPr>
            <a:t>3 850 000 EUR , t.sk. ESF+ </a:t>
          </a:r>
          <a:r>
            <a:rPr lang="pl-PL" sz="1600" b="0" kern="1200" dirty="0">
              <a:solidFill>
                <a:schemeClr val="tx1"/>
              </a:solidFill>
              <a:latin typeface="Book Antiqua" panose="02040602050305030304" pitchFamily="18" charset="0"/>
            </a:rPr>
            <a:t>finansējums</a:t>
          </a:r>
          <a:r>
            <a:rPr lang="lv-LV" sz="1600" b="0" kern="1200" dirty="0">
              <a:solidFill>
                <a:schemeClr val="tx1"/>
              </a:solidFill>
              <a:latin typeface="Book Antiqua" panose="02040602050305030304" pitchFamily="18" charset="0"/>
            </a:rPr>
            <a:t> -</a:t>
          </a:r>
          <a:r>
            <a:rPr lang="pl-PL" sz="1600" b="0" kern="1200" dirty="0">
              <a:solidFill>
                <a:schemeClr val="tx1"/>
              </a:solidFill>
              <a:latin typeface="Book Antiqua" panose="02040602050305030304" pitchFamily="18" charset="0"/>
            </a:rPr>
            <a:t> 85.00 % </a:t>
          </a:r>
          <a:r>
            <a:rPr lang="lv-LV" sz="1600" b="0" kern="1200" dirty="0">
              <a:solidFill>
                <a:schemeClr val="tx1"/>
              </a:solidFill>
              <a:latin typeface="Book Antiqua" panose="02040602050305030304" pitchFamily="18" charset="0"/>
            </a:rPr>
            <a:t>jeb </a:t>
          </a:r>
          <a:r>
            <a:rPr lang="pl-PL" sz="1600" b="0" kern="1200" dirty="0">
              <a:solidFill>
                <a:schemeClr val="tx1"/>
              </a:solidFill>
              <a:latin typeface="Book Antiqua" panose="02040602050305030304" pitchFamily="18" charset="0"/>
            </a:rPr>
            <a:t>3 272 500</a:t>
          </a:r>
          <a:r>
            <a:rPr lang="lv-LV" sz="1600" b="0" kern="1200" dirty="0">
              <a:solidFill>
                <a:schemeClr val="tx1"/>
              </a:solidFill>
              <a:latin typeface="Book Antiqua" panose="02040602050305030304" pitchFamily="18" charset="0"/>
            </a:rPr>
            <a:t> EUR</a:t>
          </a:r>
        </a:p>
      </dsp:txBody>
      <dsp:txXfrm>
        <a:off x="77750" y="456673"/>
        <a:ext cx="8594071" cy="1279566"/>
      </dsp:txXfrm>
    </dsp:sp>
    <dsp:sp modelId="{61689CD9-6DD9-421E-84D5-23F7EE6E69E9}">
      <dsp:nvSpPr>
        <dsp:cNvPr id="0" name=""/>
        <dsp:cNvSpPr/>
      </dsp:nvSpPr>
      <dsp:spPr>
        <a:xfrm>
          <a:off x="8529" y="2084520"/>
          <a:ext cx="8732513" cy="188304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marR="0" lvl="0" indent="0" algn="l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lv-LV" sz="1700" b="0" kern="12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rPr>
            <a:t>Finanšu apguve līdz 2024.gada 31.decembrim - </a:t>
          </a:r>
          <a:r>
            <a:rPr lang="lv-LV" sz="1700" b="1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956 974 </a:t>
          </a:r>
          <a:r>
            <a:rPr lang="lv-LV" sz="17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EUR </a:t>
          </a:r>
          <a:r>
            <a:rPr lang="lv-LV" sz="1700" b="0" kern="12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rPr>
            <a:t>jeb 24.86% no kopējā finansējuma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b="0" kern="12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rPr>
            <a:t>Apstiprināti m</a:t>
          </a:r>
          <a:r>
            <a:rPr lang="lv-LV" sz="1700" b="0" u="none" strike="noStrike" kern="1200" dirty="0">
              <a:solidFill>
                <a:schemeClr val="tx1"/>
              </a:solidFill>
              <a:effectLst/>
              <a:latin typeface="Book Antiqua" panose="02040602050305030304" pitchFamily="18" charset="0"/>
              <a:cs typeface="Times New Roman" panose="02020603050405020304" pitchFamily="18" charset="0"/>
            </a:rPr>
            <a:t>aksājuma </a:t>
          </a:r>
          <a:r>
            <a:rPr lang="lv-LV" sz="1600" b="0" u="none" strike="noStrike" kern="1200" dirty="0">
              <a:solidFill>
                <a:schemeClr val="tx1"/>
              </a:solidFill>
              <a:effectLst/>
              <a:latin typeface="Book Antiqua" panose="02040602050305030304" pitchFamily="18" charset="0"/>
              <a:cs typeface="Times New Roman" panose="02020603050405020304" pitchFamily="18" charset="0"/>
            </a:rPr>
            <a:t>pieprasījumi</a:t>
          </a:r>
          <a:r>
            <a:rPr lang="lv-LV" sz="1700" b="0" u="none" strike="noStrike" kern="1200" dirty="0">
              <a:solidFill>
                <a:schemeClr val="tx1"/>
              </a:solidFill>
              <a:effectLst/>
              <a:latin typeface="Book Antiqua" panose="02040602050305030304" pitchFamily="18" charset="0"/>
              <a:cs typeface="Times New Roman" panose="02020603050405020304" pitchFamily="18" charset="0"/>
            </a:rPr>
            <a:t> par periodu 02.01.2023.- 31.08.2024. – </a:t>
          </a:r>
          <a:r>
            <a:rPr lang="lv-LV" sz="17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800 147 </a:t>
          </a:r>
          <a:r>
            <a:rPr lang="lv-LV" sz="1700" b="0" u="none" strike="noStrike" kern="1200" dirty="0">
              <a:solidFill>
                <a:schemeClr val="tx1"/>
              </a:solidFill>
              <a:effectLst/>
              <a:latin typeface="Book Antiqua" panose="02040602050305030304" pitchFamily="18" charset="0"/>
              <a:cs typeface="Times New Roman" panose="02020603050405020304" pitchFamily="18" charset="0"/>
            </a:rPr>
            <a:t>EUR</a:t>
          </a:r>
        </a:p>
      </dsp:txBody>
      <dsp:txXfrm>
        <a:off x="100452" y="2176443"/>
        <a:ext cx="8548667" cy="1699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1A042-5EE7-41C4-8957-0D2CC50992EB}" type="datetimeFigureOut">
              <a:rPr lang="lv-LV" smtClean="0"/>
              <a:t>27.01.2025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B4BCF-02DE-4E1F-B898-C3809597E4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5907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B4BCF-02DE-4E1F-B898-C3809597E4E4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88546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144C9-B386-3355-ED8C-6BC42B369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18438A-E970-66BC-4FBE-A3858A5065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8E6591-A4E5-E1B3-4396-8CB3EB831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425A2-5CEE-BEDD-5020-B526DA5D4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B4BCF-02DE-4E1F-B898-C3809597E4E4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25982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9ED7A-4EC2-CAD3-80DB-C95A9AC51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79038F-B78A-5B07-4B3D-E2E0F4C40F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EA34C3-513D-C797-9987-61D2C35422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042C6-B5E6-EA74-02CC-F5A877912F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B4BCF-02DE-4E1F-B898-C3809597E4E4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11844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9D5AA-BF83-910E-C334-EA6133EC7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5767DA-A8BF-14D4-7450-D1FB23A9C2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A85140-3F4E-A2DC-D323-4F55A96AE7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E3778-61DF-D254-E76F-45530B125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B4BCF-02DE-4E1F-B898-C3809597E4E4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3623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B4BCF-02DE-4E1F-B898-C3809597E4E4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74032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B4BCF-02DE-4E1F-B898-C3809597E4E4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64912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B4BCF-02DE-4E1F-B898-C3809597E4E4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0021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FFFEB-7D44-4641-1AFD-833E8C4F0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D8EE1E-40E3-F545-FB49-9EE284FDD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97A614-A874-046F-81D0-B0E3DB352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F32A4-372D-DB25-057F-30F7EAD2BD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B4BCF-02DE-4E1F-B898-C3809597E4E4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37007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C4373-D87D-8029-1EB7-6973C5951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CAA81-66E4-4D1B-0C59-BDB8BF7789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125DB5-4C01-AA30-2550-C5F53F48F3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AC51D-7E62-52F2-36BF-DB3194DCE8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B4BCF-02DE-4E1F-B898-C3809597E4E4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1976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50723-3F96-C99D-E5CA-997B0F2F5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718631-E350-85AA-38EA-F01775CB9D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CB6625-FB1E-D72C-C069-171B8D31B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B4E04-7185-5880-70FB-699F58B514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B4BCF-02DE-4E1F-B898-C3809597E4E4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7485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5B3F7-A3AD-E8D3-5854-1EF475D90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DA1923-90D4-9120-9E57-75DCEDA72E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A12EE5-C76A-0DB4-2F45-CF451844E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50248-E8F8-BAF0-7241-79E90C413F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B4BCF-02DE-4E1F-B898-C3809597E4E4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04015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B4BCF-02DE-4E1F-B898-C3809597E4E4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9392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B4BCF-02DE-4E1F-B898-C3809597E4E4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672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EBCF-BBC1-6719-0582-6039259B3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7C256-390F-7604-24FB-EE76D86CF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BA948-7A79-EFE6-7AD5-4CED3B516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733A-0F78-4AB1-9F50-22FC212A58CE}" type="datetimeFigureOut">
              <a:rPr lang="lv-LV" smtClean="0"/>
              <a:t>27.01.2025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DDFA9-7E12-74B6-4CCD-D6950E5B8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B2028-CA8A-9EB4-8A4B-C89519CA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A6F1-18A0-47FB-BD68-57A65A0441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9569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3D24-EB5A-E10B-BBD5-D82C2C16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71E2E-0678-2D57-552E-AA3EEF21A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9BA87-AA9B-644F-F8E0-03D6E374D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733A-0F78-4AB1-9F50-22FC212A58CE}" type="datetimeFigureOut">
              <a:rPr lang="lv-LV" smtClean="0"/>
              <a:t>27.01.2025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9D720-43F5-A78B-9483-583D1F62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08793-7BF8-3A6A-830D-CED16B46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A6F1-18A0-47FB-BD68-57A65A0441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7326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3B2764-EEE8-B900-FEBD-6BE48DCFE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0DF0C0-BBA3-CCE4-36A3-284755BB3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EF632-42B9-DB53-B118-52883EC49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733A-0F78-4AB1-9F50-22FC212A58CE}" type="datetimeFigureOut">
              <a:rPr lang="lv-LV" smtClean="0"/>
              <a:t>27.01.2025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225B1-F05E-7317-E28A-713F20A56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58B75-EAED-0C1E-E405-ABD40CF6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A6F1-18A0-47FB-BD68-57A65A0441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0146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72B88-D79B-8531-C600-B7712394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91819-86DB-57BF-B928-39992EBE8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D3E8A-5B11-A744-7838-5E55CB1C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733A-0F78-4AB1-9F50-22FC212A58CE}" type="datetimeFigureOut">
              <a:rPr lang="lv-LV" smtClean="0"/>
              <a:t>27.01.2025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352E8-FAA5-63EC-9B44-8F259E7D9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7B17F-BB0F-CB42-7FF5-62C7D382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A6F1-18A0-47FB-BD68-57A65A0441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749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AAED5-9754-CFA4-B6D8-6D389C9E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2E812-D05D-B9BB-0B71-0CC0EE8B3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C355E-646D-C0D2-F83E-847D9A1E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733A-0F78-4AB1-9F50-22FC212A58CE}" type="datetimeFigureOut">
              <a:rPr lang="lv-LV" smtClean="0"/>
              <a:t>27.01.2025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1C42A-AE9F-E060-3880-B95A07591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649B1-67E6-0F94-9C01-CCC6371E5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A6F1-18A0-47FB-BD68-57A65A0441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577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8EE05-FB7C-CBD9-F8F5-A936A3D3D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23AC2-39A6-21CF-8370-7445F854F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A85C5-038D-FE7B-A1E1-B95A8ED29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D803D-00ED-4593-85CD-F3F753B97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733A-0F78-4AB1-9F50-22FC212A58CE}" type="datetimeFigureOut">
              <a:rPr lang="lv-LV" smtClean="0"/>
              <a:t>27.01.2025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B044E-AE17-2D4F-9054-AEABD841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FA82E-2E4D-F8B7-E1A8-A8C5FBA3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A6F1-18A0-47FB-BD68-57A65A0441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4789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02CB4-D836-6147-9F3E-7BAB48887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3642F-2D99-B575-645B-0F6D64089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48C6D-1E6F-E2D9-E6EB-9B91E6AA1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D3ADE-AB3E-A0FB-367A-7221C00878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BC8325-8A1D-5962-D894-DFAFE4577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C7DDE3-CF0B-9070-BDA3-95CD8CB24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733A-0F78-4AB1-9F50-22FC212A58CE}" type="datetimeFigureOut">
              <a:rPr lang="lv-LV" smtClean="0"/>
              <a:t>27.01.2025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8729AE-26B9-ACCD-AAFD-5DD4B3381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F86CD0-FD2A-7A33-B8C7-E5B5898C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A6F1-18A0-47FB-BD68-57A65A0441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056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6836-92E5-2AC4-F109-C734A3032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D095E-A670-DBC6-AAE7-BE52F9E66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733A-0F78-4AB1-9F50-22FC212A58CE}" type="datetimeFigureOut">
              <a:rPr lang="lv-LV" smtClean="0"/>
              <a:t>27.01.2025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6C762-C716-EF67-E42F-E0B6C0089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190F84-C182-D1E7-610D-3D6042865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A6F1-18A0-47FB-BD68-57A65A0441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041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A16E63-78EB-D379-D7CC-E731BA01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733A-0F78-4AB1-9F50-22FC212A58CE}" type="datetimeFigureOut">
              <a:rPr lang="lv-LV" smtClean="0"/>
              <a:t>27.01.2025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3A6C1-C901-E2D6-278E-85691AF97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BDD5C-A36F-A885-805F-DABE4EF2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A6F1-18A0-47FB-BD68-57A65A0441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7283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552F-906E-5078-58F3-7AB65CCF3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4BED5-740D-2268-C7D5-7A7251991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C026C-1C03-F490-EF24-453304033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8C6DA-FFB2-BCE4-88C6-8F5D49A5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733A-0F78-4AB1-9F50-22FC212A58CE}" type="datetimeFigureOut">
              <a:rPr lang="lv-LV" smtClean="0"/>
              <a:t>27.01.2025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543D7-FD0B-C9FF-C74C-9AA3F45EB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4B4C0-9F9D-D278-911F-505640E1D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A6F1-18A0-47FB-BD68-57A65A0441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963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867C4-FF1C-F6C3-3579-A490273F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3E7F40-2CF0-3C10-46A9-3156C94B7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1A552-7F05-584D-41D0-587D6FBFF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99107-AAAD-1F14-E265-20D7E8405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733A-0F78-4AB1-9F50-22FC212A58CE}" type="datetimeFigureOut">
              <a:rPr lang="lv-LV" smtClean="0"/>
              <a:t>27.01.2025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74662-4FB8-12F9-74FE-C445D7D5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7616B-9968-FDCC-B0CC-26A55A31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A6F1-18A0-47FB-BD68-57A65A0441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414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DD01FC-9867-527A-5F6B-E217E0EA0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4E53C-2281-729C-6068-4A543AD7D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2EBA9-0456-F208-06FA-AFA371D78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3733A-0F78-4AB1-9F50-22FC212A58CE}" type="datetimeFigureOut">
              <a:rPr lang="lv-LV" smtClean="0"/>
              <a:t>27.01.2025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F6670-AAC4-0337-ED06-CDC20651D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3C7F7-A62D-5E23-5158-D7D605CB5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4A6F1-18A0-47FB-BD68-57A65A0441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620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ira.apsite@viaa.gov.lv" TargetMode="External"/><Relationship Id="rId4" Type="http://schemas.openxmlformats.org/officeDocument/2006/relationships/hyperlink" Target="mailto:didzis.poreiters@viaa.gov.l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instagram.com/skillslatvi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SkillsLatvia/" TargetMode="External"/><Relationship Id="rId5" Type="http://schemas.openxmlformats.org/officeDocument/2006/relationships/hyperlink" Target="https://www.viaa.gov.lv/lv/skills-konkursi" TargetMode="Externa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8F1F-95D7-3A60-41EF-484A41217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581" y="1351005"/>
            <a:ext cx="9438466" cy="367044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lv-LV" sz="3100" b="1" dirty="0">
                <a:solidFill>
                  <a:srgbClr val="4F3779"/>
                </a:solidFill>
                <a:latin typeface="Book Antiqua" panose="02040602050305030304" pitchFamily="18" charset="0"/>
                <a:ea typeface="Calibri Light" panose="020F0302020204030204" pitchFamily="34" charset="0"/>
                <a:cs typeface="Calibri Light" panose="020F0302020204030204" pitchFamily="34" charset="0"/>
              </a:rPr>
              <a:t>SAM </a:t>
            </a:r>
            <a:r>
              <a:rPr lang="lv-LV" sz="2700" b="1" dirty="0">
                <a:solidFill>
                  <a:srgbClr val="4F3779"/>
                </a:solidFill>
                <a:latin typeface="Book Antiqua" panose="02040602050305030304" pitchFamily="18" charset="0"/>
                <a:ea typeface="Calibri Light" panose="020F0302020204030204" pitchFamily="34" charset="0"/>
                <a:cs typeface="Calibri Light" panose="020F0302020204030204" pitchFamily="34" charset="0"/>
              </a:rPr>
              <a:t>4.2.2.9</a:t>
            </a:r>
            <a:r>
              <a:rPr lang="lv-LV" sz="3100" b="1" dirty="0">
                <a:solidFill>
                  <a:srgbClr val="4F3779"/>
                </a:solidFill>
                <a:latin typeface="Book Antiqua" panose="02040602050305030304" pitchFamily="18" charset="0"/>
                <a:ea typeface="Calibri Light" panose="020F0302020204030204" pitchFamily="34" charset="0"/>
                <a:cs typeface="Calibri Light" panose="020F0302020204030204" pitchFamily="34" charset="0"/>
              </a:rPr>
              <a:t>. pasākum</a:t>
            </a:r>
            <a:r>
              <a:rPr lang="en-GB" sz="3100" b="1" dirty="0">
                <a:solidFill>
                  <a:srgbClr val="4F3779"/>
                </a:solidFill>
                <a:latin typeface="Book Antiqua" panose="02040602050305030304" pitchFamily="18" charset="0"/>
                <a:ea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lv-LV" sz="3100" b="1" dirty="0">
                <a:solidFill>
                  <a:srgbClr val="4F3779"/>
                </a:solidFill>
                <a:latin typeface="Book Antiqua" panose="02040602050305030304" pitchFamily="18" charset="0"/>
                <a:ea typeface="Calibri Light" panose="020F0302020204030204" pitchFamily="34" charset="0"/>
                <a:cs typeface="Calibri Light" panose="020F0302020204030204" pitchFamily="34" charset="0"/>
              </a:rPr>
              <a:t> «Izglītības procesa individualizācija un </a:t>
            </a:r>
            <a:br>
              <a:rPr lang="lv-LV" sz="3100" b="1" dirty="0">
                <a:solidFill>
                  <a:srgbClr val="4F3779"/>
                </a:solidFill>
                <a:latin typeface="Book Antiqua" panose="02040602050305030304" pitchFamily="18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lv-LV" sz="3100" b="1" dirty="0">
                <a:solidFill>
                  <a:srgbClr val="4F3779"/>
                </a:solidFill>
                <a:latin typeface="Book Antiqua" panose="02040602050305030304" pitchFamily="18" charset="0"/>
                <a:ea typeface="Calibri Light" panose="020F0302020204030204" pitchFamily="34" charset="0"/>
                <a:cs typeface="Calibri Light" panose="020F0302020204030204" pitchFamily="34" charset="0"/>
              </a:rPr>
              <a:t>starpnozaru sadarbība profesionālās izglītības izcilībai»</a:t>
            </a:r>
            <a:r>
              <a:rPr lang="en-GB" sz="3100" b="1" dirty="0">
                <a:solidFill>
                  <a:srgbClr val="4F3779"/>
                </a:solidFill>
                <a:latin typeface="Book Antiqua" panose="02040602050305030304" pitchFamily="18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lv-LV" sz="3100" b="1" dirty="0">
                <a:solidFill>
                  <a:srgbClr val="4F3779"/>
                </a:solidFill>
                <a:latin typeface="Book Antiqua" panose="02040602050305030304" pitchFamily="18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lv-LV" sz="3100" b="1" dirty="0">
                <a:solidFill>
                  <a:srgbClr val="4F3779"/>
                </a:solidFill>
                <a:latin typeface="Book Antiqua" panose="02040602050305030304" pitchFamily="18" charset="0"/>
                <a:ea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GB" sz="3100" b="1" dirty="0">
                <a:solidFill>
                  <a:srgbClr val="4F3779"/>
                </a:solidFill>
                <a:latin typeface="Book Antiqua" panose="02040602050305030304" pitchFamily="18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lv-LV" sz="3100" b="1" dirty="0">
                <a:solidFill>
                  <a:srgbClr val="4F3779"/>
                </a:solidFill>
                <a:latin typeface="Book Antiqua" panose="02040602050305030304" pitchFamily="18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3100" b="1" dirty="0" err="1">
                <a:solidFill>
                  <a:srgbClr val="4F3779"/>
                </a:solidFill>
                <a:latin typeface="Book Antiqua" panose="02040602050305030304" pitchFamily="18" charset="0"/>
                <a:ea typeface="Calibri Light" panose="020F0302020204030204" pitchFamily="34" charset="0"/>
                <a:cs typeface="Calibri Light" panose="020F0302020204030204" pitchFamily="34" charset="0"/>
              </a:rPr>
              <a:t>kārta</a:t>
            </a:r>
            <a:r>
              <a:rPr lang="lv-LV" sz="3100" b="1" dirty="0">
                <a:solidFill>
                  <a:srgbClr val="4F3779"/>
                </a:solidFill>
                <a:latin typeface="Book Antiqua" panose="02040602050305030304" pitchFamily="18" charset="0"/>
                <a:ea typeface="Calibri Light" panose="020F0302020204030204" pitchFamily="34" charset="0"/>
                <a:cs typeface="Calibri Light" panose="020F0302020204030204" pitchFamily="34" charset="0"/>
              </a:rPr>
              <a:t>s projekts Nr. 4.2.2.9/2/23/I/001 </a:t>
            </a:r>
            <a:br>
              <a:rPr lang="lv-LV" sz="3100" b="1" dirty="0">
                <a:solidFill>
                  <a:srgbClr val="4F3779"/>
                </a:solidFill>
                <a:latin typeface="Book Antiqua" panose="02040602050305030304" pitchFamily="18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lv-LV" sz="3100" b="1" dirty="0">
                <a:solidFill>
                  <a:srgbClr val="4F3779"/>
                </a:solidFill>
                <a:latin typeface="Book Antiqua" panose="02040602050305030304" pitchFamily="18" charset="0"/>
                <a:ea typeface="Calibri Light" panose="020F0302020204030204" pitchFamily="34" charset="0"/>
                <a:cs typeface="Calibri Light" panose="020F0302020204030204" pitchFamily="34" charset="0"/>
              </a:rPr>
              <a:t>«Atbalsts prasmju izcilībai profesionālajā izglītībā»</a:t>
            </a:r>
            <a:br>
              <a:rPr lang="lv-LV" sz="3100" b="1" dirty="0">
                <a:latin typeface="Book Antiqua" panose="02040602050305030304" pitchFamily="18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lv-LV" sz="3100" b="1" dirty="0">
                <a:latin typeface="Book Antiqua" panose="02040602050305030304" pitchFamily="18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lv-LV" sz="3600" dirty="0">
                <a:latin typeface="Book Antiqua" panose="02040602050305030304" pitchFamily="18" charset="0"/>
              </a:rPr>
            </a:br>
            <a:r>
              <a:rPr lang="lv-LV" sz="2700" b="1" dirty="0">
                <a:solidFill>
                  <a:srgbClr val="4F3779"/>
                </a:solidFill>
                <a:latin typeface="Book Antiqua" panose="02040602050305030304" pitchFamily="18" charset="0"/>
                <a:ea typeface="Calibri Light" panose="020F0302020204030204" pitchFamily="34" charset="0"/>
                <a:cs typeface="Calibri Light" panose="020F0302020204030204" pitchFamily="34" charset="0"/>
              </a:rPr>
              <a:t>(2024.gada jūnijs – 2024.gada decembris)</a:t>
            </a:r>
          </a:p>
        </p:txBody>
      </p:sp>
      <p:pic>
        <p:nvPicPr>
          <p:cNvPr id="7" name="Picture 6" descr="A blue square with yellow stars and red numbers&#10;&#10;Description automatically generated">
            <a:extLst>
              <a:ext uri="{FF2B5EF4-FFF2-40B4-BE49-F238E27FC236}">
                <a16:creationId xmlns:a16="http://schemas.microsoft.com/office/drawing/2014/main" id="{9196C8BB-AAEC-4414-ED94-17A4866C5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4" y="5645888"/>
            <a:ext cx="2267886" cy="9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02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E90327-0513-9041-0505-60F2CE0E7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075C9F-B778-5478-C9B5-F6AC8BCEC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037" y="365125"/>
            <a:ext cx="8230978" cy="1001857"/>
          </a:xfrm>
        </p:spPr>
        <p:txBody>
          <a:bodyPr>
            <a:normAutofit/>
          </a:bodyPr>
          <a:lstStyle/>
          <a:p>
            <a:r>
              <a:rPr lang="lv-LV" sz="2400" b="1" dirty="0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Nacionālā jauno profesionāļu meistarības konkursa SkillsLatvia 2025 pusfināli</a:t>
            </a:r>
            <a:endParaRPr lang="lv-LV" sz="2400" dirty="0">
              <a:latin typeface="Book Antiqua" panose="02040602050305030304" pitchFamily="18" charset="0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5690FB49-3117-C690-20C5-342D358A41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058863"/>
              </p:ext>
            </p:extLst>
          </p:nvPr>
        </p:nvGraphicFramePr>
        <p:xfrm>
          <a:off x="1487606" y="1366982"/>
          <a:ext cx="8462819" cy="5181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3860">
                  <a:extLst>
                    <a:ext uri="{9D8B030D-6E8A-4147-A177-3AD203B41FA5}">
                      <a16:colId xmlns:a16="http://schemas.microsoft.com/office/drawing/2014/main" val="2516194507"/>
                    </a:ext>
                  </a:extLst>
                </a:gridCol>
                <a:gridCol w="3092914">
                  <a:extLst>
                    <a:ext uri="{9D8B030D-6E8A-4147-A177-3AD203B41FA5}">
                      <a16:colId xmlns:a16="http://schemas.microsoft.com/office/drawing/2014/main" val="184293439"/>
                    </a:ext>
                  </a:extLst>
                </a:gridCol>
                <a:gridCol w="3246468">
                  <a:extLst>
                    <a:ext uri="{9D8B030D-6E8A-4147-A177-3AD203B41FA5}">
                      <a16:colId xmlns:a16="http://schemas.microsoft.com/office/drawing/2014/main" val="3911728751"/>
                    </a:ext>
                  </a:extLst>
                </a:gridCol>
                <a:gridCol w="1639577">
                  <a:extLst>
                    <a:ext uri="{9D8B030D-6E8A-4147-A177-3AD203B41FA5}">
                      <a16:colId xmlns:a16="http://schemas.microsoft.com/office/drawing/2014/main" val="1571318759"/>
                    </a:ext>
                  </a:extLst>
                </a:gridCol>
              </a:tblGrid>
              <a:tr h="256963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u="none" strike="noStrike" dirty="0">
                          <a:effectLst/>
                          <a:latin typeface="Book Antiqua" panose="02040602050305030304" pitchFamily="18" charset="0"/>
                        </a:rPr>
                        <a:t>Prasmju konkursi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u="none" strike="noStrike" dirty="0">
                          <a:effectLst/>
                          <a:latin typeface="Book Antiqua" panose="02040602050305030304" pitchFamily="18" charset="0"/>
                        </a:rPr>
                        <a:t>Norises vieta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u="none" strike="noStrike" dirty="0">
                          <a:effectLst/>
                          <a:latin typeface="Book Antiqua" panose="02040602050305030304" pitchFamily="18" charset="0"/>
                        </a:rPr>
                        <a:t>Norises laiks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464915"/>
                  </a:ext>
                </a:extLst>
              </a:tr>
              <a:tr h="239439">
                <a:tc>
                  <a:txBody>
                    <a:bodyPr/>
                    <a:lstStyle/>
                    <a:p>
                      <a:pPr algn="r" fontAlgn="b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 1.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Viesnīcas uzņemšanas dienests 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Ventspils tehnikums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08.01.2025.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974564"/>
                  </a:ext>
                </a:extLst>
              </a:tr>
              <a:tr h="200876">
                <a:tc>
                  <a:txBody>
                    <a:bodyPr/>
                    <a:lstStyle/>
                    <a:p>
                      <a:pPr algn="r" fontAlgn="b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 2.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Automobiļu tehnoloģijas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Rīgas Tehniskā koledža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14.01.2025.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472068"/>
                  </a:ext>
                </a:extLst>
              </a:tr>
              <a:tr h="200876">
                <a:tc>
                  <a:txBody>
                    <a:bodyPr/>
                    <a:lstStyle/>
                    <a:p>
                      <a:pPr algn="r" fontAlgn="b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 3.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Grafiskā dizaina tehnoloģijas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Rīgas Valsts tehnikums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21.01.2025.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220423"/>
                  </a:ext>
                </a:extLst>
              </a:tr>
              <a:tr h="239439">
                <a:tc>
                  <a:txBody>
                    <a:bodyPr/>
                    <a:lstStyle/>
                    <a:p>
                      <a:pPr algn="r" fontAlgn="b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 4.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 err="1">
                          <a:effectLst/>
                          <a:latin typeface="Book Antiqua" panose="02040602050305030304" pitchFamily="18" charset="0"/>
                        </a:rPr>
                        <a:t>Inženiersistēmas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Latgales Industriālais tehnikums</a:t>
                      </a: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21.01.2025.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86012"/>
                  </a:ext>
                </a:extLst>
              </a:tr>
              <a:tr h="224616">
                <a:tc>
                  <a:txBody>
                    <a:bodyPr/>
                    <a:lstStyle/>
                    <a:p>
                      <a:pPr algn="r" fontAlgn="b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 5.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Flīzēšana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533" marR="5533" marT="5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22.01.2025.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351090"/>
                  </a:ext>
                </a:extLst>
              </a:tr>
              <a:tr h="239439">
                <a:tc>
                  <a:txBody>
                    <a:bodyPr/>
                    <a:lstStyle/>
                    <a:p>
                      <a:pPr algn="r" fontAlgn="b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 6.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Krāsošana un dekoratīvā apdare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533" marR="5533" marT="5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22.01.2025.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73569"/>
                  </a:ext>
                </a:extLst>
              </a:tr>
              <a:tr h="224616">
                <a:tc>
                  <a:txBody>
                    <a:bodyPr/>
                    <a:lstStyle/>
                    <a:p>
                      <a:pPr algn="r" fontAlgn="b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 7.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  <a:latin typeface="Book Antiqua" panose="02040602050305030304" pitchFamily="18" charset="0"/>
                        </a:rPr>
                        <a:t>Friziera darbi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Rīgas Stila un modes tehnikums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23.01.2025.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167895"/>
                  </a:ext>
                </a:extLst>
              </a:tr>
              <a:tr h="239439">
                <a:tc>
                  <a:txBody>
                    <a:bodyPr/>
                    <a:lstStyle/>
                    <a:p>
                      <a:pPr algn="r" fontAlgn="b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 8.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  <a:latin typeface="Book Antiqua" panose="02040602050305030304" pitchFamily="18" charset="0"/>
                        </a:rPr>
                        <a:t>Skatlogu dizains un noformēšana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Ogres tehnikums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28.01.2025.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590974"/>
                  </a:ext>
                </a:extLst>
              </a:tr>
              <a:tr h="200876">
                <a:tc>
                  <a:txBody>
                    <a:bodyPr/>
                    <a:lstStyle/>
                    <a:p>
                      <a:pPr algn="r" fontAlgn="b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 9.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  <a:latin typeface="Book Antiqua" panose="02040602050305030304" pitchFamily="18" charset="0"/>
                        </a:rPr>
                        <a:t>Datortīklu administrēšana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Jelgavas tehnikums</a:t>
                      </a: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30.01.2025.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100475"/>
                  </a:ext>
                </a:extLst>
              </a:tr>
              <a:tr h="200876">
                <a:tc>
                  <a:txBody>
                    <a:bodyPr/>
                    <a:lstStyle/>
                    <a:p>
                      <a:pPr algn="r" fontAlgn="b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 10.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  <a:latin typeface="Book Antiqua" panose="02040602050305030304" pitchFamily="18" charset="0"/>
                        </a:rPr>
                        <a:t>Web tehnoloģijas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533" marR="5533" marT="5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30.01.2025.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536883"/>
                  </a:ext>
                </a:extLst>
              </a:tr>
              <a:tr h="239439">
                <a:tc>
                  <a:txBody>
                    <a:bodyPr/>
                    <a:lstStyle/>
                    <a:p>
                      <a:pPr algn="r" fontAlgn="b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 11.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  <a:latin typeface="Book Antiqua" panose="02040602050305030304" pitchFamily="18" charset="0"/>
                        </a:rPr>
                        <a:t>Ēdienu gatavošana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  <a:latin typeface="Book Antiqua" panose="02040602050305030304" pitchFamily="18" charset="0"/>
                        </a:rPr>
                        <a:t>Rīgas </a:t>
                      </a:r>
                      <a:r>
                        <a:rPr lang="es-ES" sz="1300" u="none" strike="noStrike" dirty="0" err="1">
                          <a:effectLst/>
                          <a:latin typeface="Book Antiqua" panose="02040602050305030304" pitchFamily="18" charset="0"/>
                        </a:rPr>
                        <a:t>Tūrisma</a:t>
                      </a:r>
                      <a:r>
                        <a:rPr lang="es-ES" sz="1300" u="none" strike="noStrike" dirty="0">
                          <a:effectLst/>
                          <a:latin typeface="Book Antiqua" panose="02040602050305030304" pitchFamily="18" charset="0"/>
                        </a:rPr>
                        <a:t> un </a:t>
                      </a:r>
                      <a:r>
                        <a:rPr lang="es-ES" sz="1300" u="none" strike="noStrike" dirty="0" err="1">
                          <a:effectLst/>
                          <a:latin typeface="Book Antiqua" panose="02040602050305030304" pitchFamily="18" charset="0"/>
                        </a:rPr>
                        <a:t>radošās</a:t>
                      </a:r>
                      <a:r>
                        <a:rPr lang="es-ES" sz="1300" u="none" strike="noStrike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s-ES" sz="1300" u="none" strike="noStrike" dirty="0" err="1">
                          <a:effectLst/>
                          <a:latin typeface="Book Antiqua" panose="02040602050305030304" pitchFamily="18" charset="0"/>
                        </a:rPr>
                        <a:t>industrijas</a:t>
                      </a:r>
                      <a:r>
                        <a:rPr lang="es-ES" sz="1300" u="none" strike="noStrike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s-ES" sz="1300" u="none" strike="noStrike" dirty="0" err="1">
                          <a:effectLst/>
                          <a:latin typeface="Book Antiqua" panose="02040602050305030304" pitchFamily="18" charset="0"/>
                        </a:rPr>
                        <a:t>tehnikums</a:t>
                      </a:r>
                      <a:endParaRPr lang="es-ES" sz="130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05.02. un 06.02.2025.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986518"/>
                  </a:ext>
                </a:extLst>
              </a:tr>
              <a:tr h="239439">
                <a:tc>
                  <a:txBody>
                    <a:bodyPr/>
                    <a:lstStyle/>
                    <a:p>
                      <a:pPr algn="r" fontAlgn="b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12. 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  <a:latin typeface="Book Antiqua" panose="02040602050305030304" pitchFamily="18" charset="0"/>
                        </a:rPr>
                        <a:t>Restorānu serviss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533" marR="5533" marT="5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06.02.2025.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504039"/>
                  </a:ext>
                </a:extLst>
              </a:tr>
              <a:tr h="396294">
                <a:tc>
                  <a:txBody>
                    <a:bodyPr/>
                    <a:lstStyle/>
                    <a:p>
                      <a:pPr algn="r" fontAlgn="b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13. 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  <a:latin typeface="Book Antiqua" panose="02040602050305030304" pitchFamily="18" charset="0"/>
                        </a:rPr>
                        <a:t>Tērpu dizains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MIKC Liepājas Mūzikas, mākslas un dizaina vidusskola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12.02.2025.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270592"/>
                  </a:ext>
                </a:extLst>
              </a:tr>
              <a:tr h="200876">
                <a:tc>
                  <a:txBody>
                    <a:bodyPr/>
                    <a:lstStyle/>
                    <a:p>
                      <a:pPr algn="r" fontAlgn="b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 14.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  <a:latin typeface="Book Antiqua" panose="02040602050305030304" pitchFamily="18" charset="0"/>
                        </a:rPr>
                        <a:t>Elektriskās instalācijas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Liepājas Valsts tehnikums</a:t>
                      </a: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12.02.2025.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414263"/>
                  </a:ext>
                </a:extLst>
              </a:tr>
              <a:tr h="200876">
                <a:tc>
                  <a:txBody>
                    <a:bodyPr/>
                    <a:lstStyle/>
                    <a:p>
                      <a:pPr algn="r" fontAlgn="b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 15.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  <a:latin typeface="Book Antiqua" panose="02040602050305030304" pitchFamily="18" charset="0"/>
                        </a:rPr>
                        <a:t>Kravu pārvadājumi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533" marR="5533" marT="5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12.02.2025.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93829"/>
                  </a:ext>
                </a:extLst>
              </a:tr>
              <a:tr h="200876">
                <a:tc>
                  <a:txBody>
                    <a:bodyPr/>
                    <a:lstStyle/>
                    <a:p>
                      <a:pPr algn="r" fontAlgn="b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 16.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  <a:latin typeface="Book Antiqua" panose="02040602050305030304" pitchFamily="18" charset="0"/>
                        </a:rPr>
                        <a:t>Sausā būve un apdare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  <a:latin typeface="Book Antiqua" panose="02040602050305030304" pitchFamily="18" charset="0"/>
                        </a:rPr>
                        <a:t>Saldus tehnikums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13.02.2025.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568676"/>
                  </a:ext>
                </a:extLst>
              </a:tr>
              <a:tr h="396294">
                <a:tc>
                  <a:txBody>
                    <a:bodyPr/>
                    <a:lstStyle/>
                    <a:p>
                      <a:pPr algn="r" fontAlgn="b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17.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  <a:latin typeface="Book Antiqua" panose="02040602050305030304" pitchFamily="18" charset="0"/>
                        </a:rPr>
                        <a:t>Smago spēkratu tehnoloģijas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  <a:latin typeface="Book Antiqua" panose="02040602050305030304" pitchFamily="18" charset="0"/>
                        </a:rPr>
                        <a:t>SIA INTRC Latvija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11.02.2025. un</a:t>
                      </a:r>
                      <a:b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</a:br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14.02.2025.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758048"/>
                  </a:ext>
                </a:extLst>
              </a:tr>
              <a:tr h="200876">
                <a:tc>
                  <a:txBody>
                    <a:bodyPr/>
                    <a:lstStyle/>
                    <a:p>
                      <a:pPr algn="r" fontAlgn="b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 18.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  <a:latin typeface="Book Antiqua" panose="02040602050305030304" pitchFamily="18" charset="0"/>
                        </a:rPr>
                        <a:t>Mobilā robotika (darbs pārī)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Valmieras tehnikums</a:t>
                      </a: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20.02.2025.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868737"/>
                  </a:ext>
                </a:extLst>
              </a:tr>
              <a:tr h="200876">
                <a:tc>
                  <a:txBody>
                    <a:bodyPr/>
                    <a:lstStyle/>
                    <a:p>
                      <a:pPr algn="r" fontAlgn="b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 19.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  <a:latin typeface="Book Antiqua" panose="02040602050305030304" pitchFamily="18" charset="0"/>
                        </a:rPr>
                        <a:t>Mehatronika (darbs pārī)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533" marR="5533" marT="5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20.02.2025.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924168"/>
                  </a:ext>
                </a:extLst>
              </a:tr>
              <a:tr h="382593">
                <a:tc>
                  <a:txBody>
                    <a:bodyPr/>
                    <a:lstStyle/>
                    <a:p>
                      <a:pPr algn="r" fontAlgn="b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 20.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  <a:latin typeface="Book Antiqua" panose="02040602050305030304" pitchFamily="18" charset="0"/>
                        </a:rPr>
                        <a:t>Mēbeļu izgatavošana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>
                          <a:effectLst/>
                          <a:latin typeface="Book Antiqua" panose="02040602050305030304" pitchFamily="18" charset="0"/>
                        </a:rPr>
                        <a:t>Vidzemes Tehnoloģiju un dizaina tehnikums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u="none" strike="noStrike" dirty="0">
                          <a:effectLst/>
                          <a:latin typeface="Book Antiqua" panose="02040602050305030304" pitchFamily="18" charset="0"/>
                        </a:rPr>
                        <a:t>26.02.2025.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904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50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12DB93-9FE9-947D-4576-6E073AC34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300298-D4B9-141E-D5A8-A6E8ACF4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037" y="365125"/>
            <a:ext cx="8462818" cy="1001857"/>
          </a:xfrm>
        </p:spPr>
        <p:txBody>
          <a:bodyPr>
            <a:normAutofit/>
          </a:bodyPr>
          <a:lstStyle/>
          <a:p>
            <a:r>
              <a:rPr lang="lv-LV" sz="2400" b="1" dirty="0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Projekta rezultāti un rādītāji</a:t>
            </a:r>
            <a:endParaRPr lang="lv-LV" sz="2400" dirty="0">
              <a:latin typeface="Book Antiqua" panose="02040602050305030304" pitchFamily="18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F684A18-6F56-B311-704A-53AA19B3CF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745421"/>
              </p:ext>
            </p:extLst>
          </p:nvPr>
        </p:nvGraphicFramePr>
        <p:xfrm>
          <a:off x="2074461" y="1502825"/>
          <a:ext cx="8052179" cy="4372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3702">
                  <a:extLst>
                    <a:ext uri="{9D8B030D-6E8A-4147-A177-3AD203B41FA5}">
                      <a16:colId xmlns:a16="http://schemas.microsoft.com/office/drawing/2014/main" val="1486333683"/>
                    </a:ext>
                  </a:extLst>
                </a:gridCol>
                <a:gridCol w="1721653">
                  <a:extLst>
                    <a:ext uri="{9D8B030D-6E8A-4147-A177-3AD203B41FA5}">
                      <a16:colId xmlns:a16="http://schemas.microsoft.com/office/drawing/2014/main" val="1874077644"/>
                    </a:ext>
                  </a:extLst>
                </a:gridCol>
                <a:gridCol w="1946824">
                  <a:extLst>
                    <a:ext uri="{9D8B030D-6E8A-4147-A177-3AD203B41FA5}">
                      <a16:colId xmlns:a16="http://schemas.microsoft.com/office/drawing/2014/main" val="4008241605"/>
                    </a:ext>
                  </a:extLst>
                </a:gridCol>
              </a:tblGrid>
              <a:tr h="530691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u="none" strike="noStrike" dirty="0">
                          <a:effectLst/>
                          <a:latin typeface="Book Antiqua" panose="02040602050305030304" pitchFamily="18" charset="0"/>
                        </a:rPr>
                        <a:t> Projekta darbības</a:t>
                      </a:r>
                      <a:endParaRPr lang="lv-LV" sz="1600" b="1" i="0" u="none" strike="noStrike" dirty="0">
                        <a:solidFill>
                          <a:srgbClr val="4F3779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332241" marR="9229" marT="92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  <a:latin typeface="Book Antiqua" panose="02040602050305030304" pitchFamily="18" charset="0"/>
                        </a:rPr>
                        <a:t>Plānotie rezultāti/rādītāji </a:t>
                      </a:r>
                    </a:p>
                  </a:txBody>
                  <a:tcPr marL="9229" marR="9229" marT="92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  <a:latin typeface="Book Antiqua" panose="02040602050305030304" pitchFamily="18" charset="0"/>
                        </a:rPr>
                        <a:t>Sasniegtie </a:t>
                      </a:r>
                    </a:p>
                    <a:p>
                      <a:pPr algn="ctr" fontAlgn="b"/>
                      <a:r>
                        <a:rPr lang="lv-LV" sz="1600" b="1" u="none" strike="noStrike" dirty="0">
                          <a:effectLst/>
                          <a:latin typeface="Book Antiqua" panose="02040602050305030304" pitchFamily="18" charset="0"/>
                        </a:rPr>
                        <a:t>rezultāti/rādītāji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229" marR="9229" marT="92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524159"/>
                  </a:ext>
                </a:extLst>
              </a:tr>
              <a:tr h="11413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u="none" strike="noStrike" dirty="0">
                          <a:effectLst/>
                          <a:latin typeface="Book Antiqua" panose="02040602050305030304" pitchFamily="18" charset="0"/>
                        </a:rPr>
                        <a:t>1.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u="none" strike="noStrike" dirty="0">
                          <a:effectLst/>
                          <a:latin typeface="Book Antiqua" panose="02040602050305030304" pitchFamily="18" charset="0"/>
                        </a:rPr>
                        <a:t> Nacionālo jauno profesionāļu meistarības konkursu SkillsLatvia organizēšana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229" marR="9229" marT="92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  <a:latin typeface="Book Antiqua" panose="02040602050305030304" pitchFamily="18" charset="0"/>
                        </a:rPr>
                        <a:t>4 konkursi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229" marR="9229" marT="92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60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 fontAlgn="b"/>
                      <a:r>
                        <a:rPr lang="lv-LV" sz="1600" u="none" strike="noStrike" dirty="0">
                          <a:effectLst/>
                          <a:latin typeface="Book Antiqua" panose="02040602050305030304" pitchFamily="18" charset="0"/>
                        </a:rPr>
                        <a:t>1 konkurss </a:t>
                      </a:r>
                    </a:p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014898"/>
                  </a:ext>
                </a:extLst>
              </a:tr>
              <a:tr h="110746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u="none" strike="noStrike" dirty="0">
                          <a:effectLst/>
                          <a:latin typeface="Book Antiqua" panose="02040602050305030304" pitchFamily="18" charset="0"/>
                        </a:rPr>
                        <a:t>2.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u="none" strike="noStrike" dirty="0">
                          <a:effectLst/>
                          <a:latin typeface="Book Antiqua" panose="02040602050305030304" pitchFamily="18" charset="0"/>
                        </a:rPr>
                        <a:t>Konkursantu sagatavošana un Latvijas nacionālās delegācijas dalības nodrošināšana starptautiskajos jauno profesionāļu meistarības konkursos </a:t>
                      </a:r>
                      <a:r>
                        <a:rPr lang="lv-LV" sz="1600" u="none" strike="noStrike" dirty="0" err="1">
                          <a:effectLst/>
                          <a:latin typeface="Book Antiqua" panose="02040602050305030304" pitchFamily="18" charset="0"/>
                        </a:rPr>
                        <a:t>EuroSkills</a:t>
                      </a:r>
                      <a:r>
                        <a:rPr lang="lv-LV" sz="1600" u="none" strike="noStrike" dirty="0">
                          <a:effectLst/>
                          <a:latin typeface="Book Antiqua" panose="02040602050305030304" pitchFamily="18" charset="0"/>
                        </a:rPr>
                        <a:t> un </a:t>
                      </a:r>
                      <a:r>
                        <a:rPr lang="lv-LV" sz="1600" u="none" strike="noStrike" dirty="0" err="1">
                          <a:effectLst/>
                          <a:latin typeface="Book Antiqua" panose="02040602050305030304" pitchFamily="18" charset="0"/>
                        </a:rPr>
                        <a:t>WorldSkills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 fontAlgn="ctr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229" marR="9229" marT="92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  <a:latin typeface="Book Antiqua" panose="02040602050305030304" pitchFamily="18" charset="0"/>
                        </a:rPr>
                        <a:t>5 konkursi</a:t>
                      </a:r>
                    </a:p>
                    <a:p>
                      <a:pPr algn="ctr" fontAlgn="b"/>
                      <a:r>
                        <a:rPr lang="lv-LV" sz="1600" u="none" strike="noStrike" dirty="0">
                          <a:effectLst/>
                          <a:latin typeface="Book Antiqua" panose="02040602050305030304" pitchFamily="18" charset="0"/>
                        </a:rPr>
                        <a:t>35 konkursanti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229" marR="9229" marT="92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60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 fontAlgn="b"/>
                      <a:r>
                        <a:rPr lang="lv-LV" sz="1600" u="none" strike="noStrike" dirty="0">
                          <a:effectLst/>
                          <a:latin typeface="Book Antiqua" panose="02040602050305030304" pitchFamily="18" charset="0"/>
                        </a:rPr>
                        <a:t>2 konkursi 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u="none" strike="noStrike" dirty="0"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15 konkursanti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229" marR="9229" marT="92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162638"/>
                  </a:ext>
                </a:extLst>
              </a:tr>
              <a:tr h="7383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u="none" strike="noStrike" dirty="0">
                          <a:effectLst/>
                          <a:latin typeface="Book Antiqua" panose="02040602050305030304" pitchFamily="18" charset="0"/>
                        </a:rPr>
                        <a:t>3.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u="none" strike="noStrike" dirty="0">
                          <a:effectLst/>
                          <a:latin typeface="Book Antiqua" panose="02040602050305030304" pitchFamily="18" charset="0"/>
                        </a:rPr>
                        <a:t>Atbalsts profesionālās izglītības iestādēm un to pedagogiem darbā ar talantīgajiem audzēkņiem prasmju apguvē un pilnveidē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 fontAlgn="ctr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229" marR="9229" marT="92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  <a:latin typeface="Book Antiqua" panose="02040602050305030304" pitchFamily="18" charset="0"/>
                        </a:rPr>
                        <a:t>240 semināri</a:t>
                      </a:r>
                    </a:p>
                    <a:p>
                      <a:pPr algn="ctr" fontAlgn="b"/>
                      <a:r>
                        <a:rPr lang="lv-LV" sz="1600" u="none" strike="noStrike" dirty="0">
                          <a:effectLst/>
                          <a:latin typeface="Book Antiqua" panose="02040602050305030304" pitchFamily="18" charset="0"/>
                        </a:rPr>
                        <a:t>10 pasākumi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229" marR="9229" marT="92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60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 fontAlgn="b"/>
                      <a:r>
                        <a:rPr lang="lv-LV" sz="1600" u="none" strike="noStrike" dirty="0">
                          <a:effectLst/>
                          <a:latin typeface="Book Antiqua" panose="02040602050305030304" pitchFamily="18" charset="0"/>
                        </a:rPr>
                        <a:t>80 semināri</a:t>
                      </a:r>
                    </a:p>
                    <a:p>
                      <a:pPr algn="ctr" fontAlgn="b"/>
                      <a:r>
                        <a:rPr lang="lv-LV" sz="1600" u="none" strike="noStrike" dirty="0">
                          <a:effectLst/>
                          <a:latin typeface="Book Antiqua" panose="02040602050305030304" pitchFamily="18" charset="0"/>
                        </a:rPr>
                        <a:t>3 pasākumi </a:t>
                      </a:r>
                    </a:p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519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335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5D267D-D843-6F84-EE03-B6B6DC43D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FF4DAC-D35A-AF60-3B24-DB9CD2CEB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8183" y="519193"/>
            <a:ext cx="6796007" cy="681925"/>
          </a:xfrm>
        </p:spPr>
        <p:txBody>
          <a:bodyPr>
            <a:noAutofit/>
          </a:bodyPr>
          <a:lstStyle/>
          <a:p>
            <a:br>
              <a:rPr lang="lv-LV" sz="2400" dirty="0">
                <a:latin typeface="Book Antiqua" panose="02040602050305030304" pitchFamily="18" charset="0"/>
              </a:rPr>
            </a:br>
            <a:r>
              <a:rPr lang="lv-LV" sz="2400" dirty="0">
                <a:latin typeface="Book Antiqua" panose="02040602050305030304" pitchFamily="18" charset="0"/>
              </a:rPr>
              <a:t>Projekta finanses</a:t>
            </a:r>
            <a:br>
              <a:rPr lang="lv-LV" sz="2400" dirty="0">
                <a:latin typeface="Book Antiqua" panose="02040602050305030304" pitchFamily="18" charset="0"/>
              </a:rPr>
            </a:br>
            <a:endParaRPr lang="lv-LV" sz="2400" dirty="0">
              <a:latin typeface="Book Antiqua" panose="02040602050305030304" pitchFamily="18" charset="0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0FD6ACC-5487-226F-F3B2-A98B85196A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758849"/>
              </p:ext>
            </p:extLst>
          </p:nvPr>
        </p:nvGraphicFramePr>
        <p:xfrm>
          <a:off x="1782305" y="1201118"/>
          <a:ext cx="8741043" cy="3967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07597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5E32C-86DE-EE09-2A5D-F6D0D688D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899" y="1546656"/>
            <a:ext cx="4717942" cy="17467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6000" dirty="0">
                <a:solidFill>
                  <a:srgbClr val="4F3779"/>
                </a:solidFill>
                <a:latin typeface="Book Antiqua" panose="02040602050305030304" pitchFamily="18" charset="0"/>
              </a:rPr>
              <a:t>Paldies!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A738B0-FCFC-365B-65F9-FDFACAEBD41E}"/>
              </a:ext>
            </a:extLst>
          </p:cNvPr>
          <p:cNvSpPr txBox="1"/>
          <p:nvPr/>
        </p:nvSpPr>
        <p:spPr>
          <a:xfrm>
            <a:off x="1582764" y="3293390"/>
            <a:ext cx="60947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dirty="0">
                <a:solidFill>
                  <a:srgbClr val="666465"/>
                </a:solidFill>
                <a:effectLst/>
                <a:latin typeface="Book Antiqua" panose="020406020503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DIDZIS POREITERS</a:t>
            </a:r>
            <a:endParaRPr lang="lv-LV" sz="3200" dirty="0">
              <a:effectLst/>
              <a:latin typeface="Book Antiqua" panose="0204060205030503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lv-LV" sz="1800" dirty="0">
                <a:solidFill>
                  <a:srgbClr val="666465"/>
                </a:solidFill>
                <a:effectLst/>
                <a:latin typeface="Book Antiqua" panose="020406020503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VIAA Plašākas izglītības pieredzes departamenta direktors</a:t>
            </a:r>
            <a:endParaRPr lang="lv-LV" sz="3200" dirty="0">
              <a:effectLst/>
              <a:latin typeface="Book Antiqua" panose="0204060205030503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lv-LV" sz="1800" dirty="0">
                <a:solidFill>
                  <a:srgbClr val="666465"/>
                </a:solidFill>
                <a:effectLst/>
                <a:latin typeface="Book Antiqua" panose="020406020503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Tālr.:</a:t>
            </a:r>
            <a:r>
              <a:rPr lang="lv-LV" sz="1800" dirty="0">
                <a:solidFill>
                  <a:srgbClr val="252525"/>
                </a:solidFill>
                <a:effectLst/>
                <a:latin typeface="Book Antiqua" panose="020406020503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lv-LV" sz="1800" dirty="0">
                <a:solidFill>
                  <a:srgbClr val="666465"/>
                </a:solidFill>
                <a:effectLst/>
                <a:latin typeface="Book Antiqua" panose="020406020503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67785427 </a:t>
            </a:r>
            <a:r>
              <a:rPr lang="lv-LV" sz="1800" u="sng" dirty="0">
                <a:solidFill>
                  <a:srgbClr val="0000FF"/>
                </a:solidFill>
                <a:effectLst/>
                <a:latin typeface="Book Antiqua" panose="02040602050305030304" pitchFamily="18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didzis.poreiters@viaa.gov.lv</a:t>
            </a:r>
            <a:endParaRPr lang="lv-LV" sz="3200" dirty="0">
              <a:effectLst/>
              <a:latin typeface="Book Antiqua" panose="0204060205030503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C5D62-D950-EABD-D55D-3D432E27B690}"/>
              </a:ext>
            </a:extLst>
          </p:cNvPr>
          <p:cNvSpPr txBox="1"/>
          <p:nvPr/>
        </p:nvSpPr>
        <p:spPr>
          <a:xfrm>
            <a:off x="1582764" y="4711179"/>
            <a:ext cx="60947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dirty="0">
                <a:solidFill>
                  <a:srgbClr val="666465"/>
                </a:solidFill>
                <a:effectLst/>
                <a:latin typeface="Book Antiqua" panose="020406020503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MAIRA APSĪTE</a:t>
            </a:r>
            <a:endParaRPr lang="lv-LV" sz="3200" dirty="0">
              <a:effectLst/>
              <a:latin typeface="Book Antiqua" panose="0204060205030503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lv-LV" sz="1800" dirty="0">
                <a:solidFill>
                  <a:srgbClr val="666465"/>
                </a:solidFill>
                <a:effectLst/>
                <a:latin typeface="Book Antiqua" panose="020406020503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VIAA Plašākas izglītības pieredzes departamenta Profesionālās meistarības konkursu nodaļas vadītāja </a:t>
            </a:r>
            <a:endParaRPr lang="lv-LV" sz="3200" dirty="0">
              <a:effectLst/>
              <a:latin typeface="Book Antiqua" panose="0204060205030503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lv-LV" sz="1800" dirty="0">
                <a:solidFill>
                  <a:srgbClr val="666465"/>
                </a:solidFill>
                <a:effectLst/>
                <a:latin typeface="Book Antiqua" panose="020406020503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Tālr.: 67785466; 28322312 </a:t>
            </a:r>
            <a:r>
              <a:rPr lang="lv-LV" sz="1800" u="sng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maira.apsite@viaa.gov.lv</a:t>
            </a:r>
            <a:endParaRPr lang="lv-LV" sz="3200" dirty="0">
              <a:effectLst/>
              <a:latin typeface="Book Antiqua" panose="0204060205030503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6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55BEE2-BE78-91F0-5EFE-459EDAA16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655" y="365125"/>
            <a:ext cx="8539261" cy="1325563"/>
          </a:xfrm>
        </p:spPr>
        <p:txBody>
          <a:bodyPr>
            <a:normAutofit fontScale="90000"/>
          </a:bodyPr>
          <a:lstStyle/>
          <a:p>
            <a:r>
              <a:rPr lang="lv-LV" sz="2400" b="1" dirty="0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2. darbība «Konkursantu sagatavošana un Latvijas nacionālās delegācijas dalības nodrošināšana starptautiskajos jauno profesionāļu meistarības konkursos </a:t>
            </a:r>
            <a:r>
              <a:rPr lang="lv-LV" sz="2400" b="1" dirty="0" err="1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EuroSkills</a:t>
            </a:r>
            <a:r>
              <a:rPr lang="lv-LV" sz="2400" b="1" dirty="0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 un </a:t>
            </a:r>
            <a:r>
              <a:rPr lang="lv-LV" sz="2400" b="1" dirty="0" err="1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WorldSkills</a:t>
            </a:r>
            <a:r>
              <a:rPr lang="lv-LV" sz="2400" b="1" dirty="0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»</a:t>
            </a:r>
            <a:endParaRPr lang="lv-LV" sz="2400" dirty="0">
              <a:latin typeface="Book Antiqua" panose="02040602050305030304" pitchFamily="18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2934C82F-C2C8-245C-1DDC-B9BDD183D0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776222"/>
              </p:ext>
            </p:extLst>
          </p:nvPr>
        </p:nvGraphicFramePr>
        <p:xfrm>
          <a:off x="1402597" y="1690689"/>
          <a:ext cx="9051009" cy="4562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855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7641AF61-F9C6-675A-F832-ABB1916BE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428" y="308608"/>
            <a:ext cx="9785888" cy="1325563"/>
          </a:xfrm>
        </p:spPr>
        <p:txBody>
          <a:bodyPr anchor="ctr">
            <a:normAutofit/>
          </a:bodyPr>
          <a:lstStyle/>
          <a:p>
            <a:r>
              <a:rPr lang="lv-LV" sz="2400" b="1" dirty="0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Latvijas nacionālās komandas dalība starptautiskajā jauno profesionāļu meistarības konkursā </a:t>
            </a:r>
            <a:r>
              <a:rPr lang="lv-LV" sz="2400" b="1" dirty="0" err="1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WorldSkills</a:t>
            </a:r>
            <a:r>
              <a:rPr lang="lv-LV" sz="2400" b="1" dirty="0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 </a:t>
            </a:r>
            <a:r>
              <a:rPr lang="lv-LV" sz="2400" b="1" dirty="0" err="1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Lyon</a:t>
            </a:r>
            <a:r>
              <a:rPr lang="lv-LV" sz="2400" b="1" dirty="0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 2024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0405428-9E03-D493-7048-F38A19952346}"/>
              </a:ext>
            </a:extLst>
          </p:cNvPr>
          <p:cNvSpPr txBox="1">
            <a:spLocks/>
          </p:cNvSpPr>
          <p:nvPr/>
        </p:nvSpPr>
        <p:spPr>
          <a:xfrm>
            <a:off x="5998466" y="1698436"/>
            <a:ext cx="5357191" cy="4671367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lv-LV" sz="2400" b="1" dirty="0">
                <a:latin typeface="Book Antiqua" panose="02040602050305030304" pitchFamily="18" charset="0"/>
              </a:rPr>
              <a:t>Armands </a:t>
            </a:r>
            <a:r>
              <a:rPr lang="lv-LV" sz="2400" b="1" dirty="0" err="1">
                <a:latin typeface="Book Antiqua" panose="02040602050305030304" pitchFamily="18" charset="0"/>
              </a:rPr>
              <a:t>Petkuns</a:t>
            </a:r>
            <a:r>
              <a:rPr lang="lv-LV" sz="2400" dirty="0">
                <a:latin typeface="Book Antiqua" panose="02040602050305030304" pitchFamily="18" charset="0"/>
              </a:rPr>
              <a:t>, SIA </a:t>
            </a:r>
            <a:r>
              <a:rPr lang="lv-LV" sz="2400" dirty="0" err="1">
                <a:latin typeface="Book Antiqua" panose="02040602050305030304" pitchFamily="18" charset="0"/>
              </a:rPr>
              <a:t>Intrac</a:t>
            </a:r>
            <a:r>
              <a:rPr lang="lv-LV" sz="2400" dirty="0">
                <a:latin typeface="Book Antiqua" panose="02040602050305030304" pitchFamily="18" charset="0"/>
              </a:rPr>
              <a:t> – Smago spēkratu tehnoloģijas (</a:t>
            </a:r>
            <a:r>
              <a:rPr lang="lv-LV" sz="2400" i="1" dirty="0" err="1">
                <a:latin typeface="Book Antiqua" panose="02040602050305030304" pitchFamily="18" charset="0"/>
              </a:rPr>
              <a:t>Heavy</a:t>
            </a:r>
            <a:r>
              <a:rPr lang="lv-LV" sz="2400" i="1" dirty="0">
                <a:latin typeface="Book Antiqua" panose="02040602050305030304" pitchFamily="18" charset="0"/>
              </a:rPr>
              <a:t> </a:t>
            </a:r>
            <a:r>
              <a:rPr lang="lv-LV" sz="2400" i="1" dirty="0" err="1">
                <a:latin typeface="Book Antiqua" panose="02040602050305030304" pitchFamily="18" charset="0"/>
              </a:rPr>
              <a:t>Vehicle</a:t>
            </a:r>
            <a:r>
              <a:rPr lang="lv-LV" sz="2400" i="1" dirty="0">
                <a:latin typeface="Book Antiqua" panose="02040602050305030304" pitchFamily="18" charset="0"/>
              </a:rPr>
              <a:t> </a:t>
            </a:r>
            <a:r>
              <a:rPr lang="lv-LV" sz="2400" i="1" dirty="0" err="1">
                <a:latin typeface="Book Antiqua" panose="02040602050305030304" pitchFamily="18" charset="0"/>
              </a:rPr>
              <a:t>Technology</a:t>
            </a:r>
            <a:r>
              <a:rPr lang="lv-LV" sz="2400" i="1" dirty="0">
                <a:latin typeface="Book Antiqua" panose="02040602050305030304" pitchFamily="18" charset="0"/>
              </a:rPr>
              <a:t>)</a:t>
            </a:r>
            <a:r>
              <a:rPr lang="lv-LV" sz="2400" dirty="0">
                <a:latin typeface="Book Antiqua" panose="02040602050305030304" pitchFamily="18" charset="0"/>
              </a:rPr>
              <a:t>; </a:t>
            </a:r>
            <a:r>
              <a:rPr lang="lv-LV" sz="2400" dirty="0" err="1">
                <a:latin typeface="Book Antiqua" panose="02040602050305030304" pitchFamily="18" charset="0"/>
              </a:rPr>
              <a:t>WorldSkills</a:t>
            </a:r>
            <a:r>
              <a:rPr lang="lv-LV" sz="2400" dirty="0">
                <a:latin typeface="Book Antiqua" panose="02040602050305030304" pitchFamily="18" charset="0"/>
              </a:rPr>
              <a:t> konkursa galvenais </a:t>
            </a:r>
            <a:r>
              <a:rPr lang="lv-LV" sz="2400" b="1" dirty="0">
                <a:latin typeface="Book Antiqua" panose="02040602050305030304" pitchFamily="18" charset="0"/>
              </a:rPr>
              <a:t>eksperts</a:t>
            </a:r>
            <a:r>
              <a:rPr lang="lv-LV" sz="2400" dirty="0">
                <a:latin typeface="Book Antiqua" panose="02040602050305030304" pitchFamily="18" charset="0"/>
              </a:rPr>
              <a:t> </a:t>
            </a:r>
            <a:r>
              <a:rPr lang="lv-LV" sz="2400" b="1" dirty="0">
                <a:latin typeface="Book Antiqua" panose="02040602050305030304" pitchFamily="18" charset="0"/>
              </a:rPr>
              <a:t>Jānis Vītols</a:t>
            </a:r>
            <a:r>
              <a:rPr lang="lv-LV" sz="2400" dirty="0">
                <a:latin typeface="Book Antiqua" panose="02040602050305030304" pitchFamily="18" charset="0"/>
              </a:rPr>
              <a:t>, SIA Amazone:</a:t>
            </a:r>
          </a:p>
          <a:p>
            <a:pPr>
              <a:lnSpc>
                <a:spcPct val="110000"/>
              </a:lnSpc>
            </a:pPr>
            <a:r>
              <a:rPr lang="lv-LV" sz="2400" b="1" dirty="0">
                <a:latin typeface="Book Antiqua" panose="02040602050305030304" pitchFamily="18" charset="0"/>
              </a:rPr>
              <a:t>Elza </a:t>
            </a:r>
            <a:r>
              <a:rPr lang="lv-LV" sz="2400" b="1" dirty="0" err="1">
                <a:latin typeface="Book Antiqua" panose="02040602050305030304" pitchFamily="18" charset="0"/>
              </a:rPr>
              <a:t>Petruņko</a:t>
            </a:r>
            <a:r>
              <a:rPr lang="lv-LV" sz="2400" dirty="0">
                <a:latin typeface="Book Antiqua" panose="02040602050305030304" pitchFamily="18" charset="0"/>
              </a:rPr>
              <a:t>, Rīgas Mākslas un mediju tehnikums – Flīzēšana (</a:t>
            </a:r>
            <a:r>
              <a:rPr lang="lv-LV" sz="2400" i="1" dirty="0" err="1">
                <a:latin typeface="Book Antiqua" panose="02040602050305030304" pitchFamily="18" charset="0"/>
              </a:rPr>
              <a:t>Wall</a:t>
            </a:r>
            <a:r>
              <a:rPr lang="lv-LV" sz="2400" i="1" dirty="0">
                <a:latin typeface="Book Antiqua" panose="02040602050305030304" pitchFamily="18" charset="0"/>
              </a:rPr>
              <a:t> </a:t>
            </a:r>
            <a:r>
              <a:rPr lang="lv-LV" sz="2400" i="1" dirty="0" err="1">
                <a:latin typeface="Book Antiqua" panose="02040602050305030304" pitchFamily="18" charset="0"/>
              </a:rPr>
              <a:t>and</a:t>
            </a:r>
            <a:r>
              <a:rPr lang="lv-LV" sz="2400" i="1" dirty="0">
                <a:latin typeface="Book Antiqua" panose="02040602050305030304" pitchFamily="18" charset="0"/>
              </a:rPr>
              <a:t> </a:t>
            </a:r>
            <a:r>
              <a:rPr lang="lv-LV" sz="2400" i="1" dirty="0" err="1">
                <a:latin typeface="Book Antiqua" panose="02040602050305030304" pitchFamily="18" charset="0"/>
              </a:rPr>
              <a:t>Floor</a:t>
            </a:r>
            <a:r>
              <a:rPr lang="lv-LV" sz="2400" i="1" dirty="0">
                <a:latin typeface="Book Antiqua" panose="02040602050305030304" pitchFamily="18" charset="0"/>
              </a:rPr>
              <a:t> </a:t>
            </a:r>
            <a:r>
              <a:rPr lang="lv-LV" sz="2400" i="1" dirty="0" err="1">
                <a:latin typeface="Book Antiqua" panose="02040602050305030304" pitchFamily="18" charset="0"/>
              </a:rPr>
              <a:t>Tiling</a:t>
            </a:r>
            <a:r>
              <a:rPr lang="lv-LV" sz="2400" i="1" dirty="0">
                <a:latin typeface="Book Antiqua" panose="02040602050305030304" pitchFamily="18" charset="0"/>
              </a:rPr>
              <a:t>)</a:t>
            </a:r>
            <a:r>
              <a:rPr lang="lv-LV" sz="2400" dirty="0">
                <a:latin typeface="Book Antiqua" panose="02040602050305030304" pitchFamily="18" charset="0"/>
              </a:rPr>
              <a:t>, </a:t>
            </a:r>
            <a:r>
              <a:rPr lang="lv-LV" sz="2400" b="1" dirty="0">
                <a:latin typeface="Book Antiqua" panose="02040602050305030304" pitchFamily="18" charset="0"/>
              </a:rPr>
              <a:t>eksperts</a:t>
            </a:r>
            <a:r>
              <a:rPr lang="lv-LV" sz="2400" dirty="0">
                <a:latin typeface="Book Antiqua" panose="02040602050305030304" pitchFamily="18" charset="0"/>
              </a:rPr>
              <a:t> </a:t>
            </a:r>
            <a:r>
              <a:rPr lang="lv-LV" sz="2400" b="1" dirty="0">
                <a:latin typeface="Book Antiqua" panose="02040602050305030304" pitchFamily="18" charset="0"/>
              </a:rPr>
              <a:t>Toms Kreislers</a:t>
            </a:r>
            <a:r>
              <a:rPr lang="lv-LV" sz="2400" dirty="0">
                <a:latin typeface="Book Antiqua" panose="02040602050305030304" pitchFamily="18" charset="0"/>
              </a:rPr>
              <a:t>, SIA Velve materiālu sistēmas </a:t>
            </a:r>
          </a:p>
          <a:p>
            <a:pPr>
              <a:lnSpc>
                <a:spcPct val="110000"/>
              </a:lnSpc>
            </a:pPr>
            <a:r>
              <a:rPr lang="lv-LV" sz="2400" b="1" dirty="0">
                <a:latin typeface="Book Antiqua" panose="02040602050305030304" pitchFamily="18" charset="0"/>
              </a:rPr>
              <a:t>Renārs </a:t>
            </a:r>
            <a:r>
              <a:rPr lang="lv-LV" sz="2400" b="1" dirty="0" err="1">
                <a:latin typeface="Book Antiqua" panose="02040602050305030304" pitchFamily="18" charset="0"/>
              </a:rPr>
              <a:t>Gausiņš</a:t>
            </a:r>
            <a:r>
              <a:rPr lang="lv-LV" sz="2400" b="1" dirty="0">
                <a:latin typeface="Book Antiqua" panose="02040602050305030304" pitchFamily="18" charset="0"/>
              </a:rPr>
              <a:t> </a:t>
            </a:r>
            <a:r>
              <a:rPr lang="lv-LV" sz="2400" dirty="0">
                <a:latin typeface="Book Antiqua" panose="02040602050305030304" pitchFamily="18" charset="0"/>
              </a:rPr>
              <a:t>, Rīgas Valsts tehnikums – </a:t>
            </a:r>
            <a:r>
              <a:rPr lang="lv-LV" sz="2400" dirty="0" err="1">
                <a:latin typeface="Book Antiqua" panose="02040602050305030304" pitchFamily="18" charset="0"/>
              </a:rPr>
              <a:t>Web</a:t>
            </a:r>
            <a:r>
              <a:rPr lang="lv-LV" sz="2400" dirty="0">
                <a:latin typeface="Book Antiqua" panose="02040602050305030304" pitchFamily="18" charset="0"/>
              </a:rPr>
              <a:t> tehnoloģijas (</a:t>
            </a:r>
            <a:r>
              <a:rPr lang="lv-LV" sz="2400" i="1" dirty="0" err="1">
                <a:latin typeface="Book Antiqua" panose="02040602050305030304" pitchFamily="18" charset="0"/>
              </a:rPr>
              <a:t>Web</a:t>
            </a:r>
            <a:r>
              <a:rPr lang="lv-LV" sz="2400" i="1" dirty="0">
                <a:latin typeface="Book Antiqua" panose="02040602050305030304" pitchFamily="18" charset="0"/>
              </a:rPr>
              <a:t> Technologies)</a:t>
            </a:r>
            <a:r>
              <a:rPr lang="lv-LV" sz="2400" dirty="0">
                <a:latin typeface="Book Antiqua" panose="02040602050305030304" pitchFamily="18" charset="0"/>
              </a:rPr>
              <a:t>, </a:t>
            </a:r>
            <a:r>
              <a:rPr lang="lv-LV" sz="2400" b="1" dirty="0">
                <a:latin typeface="Book Antiqua" panose="02040602050305030304" pitchFamily="18" charset="0"/>
              </a:rPr>
              <a:t>eksperts</a:t>
            </a:r>
            <a:r>
              <a:rPr lang="lv-LV" sz="2400" dirty="0">
                <a:latin typeface="Book Antiqua" panose="02040602050305030304" pitchFamily="18" charset="0"/>
              </a:rPr>
              <a:t> </a:t>
            </a:r>
            <a:r>
              <a:rPr lang="lv-LV" sz="2400" b="1" dirty="0">
                <a:latin typeface="Book Antiqua" panose="02040602050305030304" pitchFamily="18" charset="0"/>
              </a:rPr>
              <a:t>Roberts Flaumanis, </a:t>
            </a:r>
            <a:r>
              <a:rPr lang="lv-LV" sz="2400" dirty="0">
                <a:latin typeface="Book Antiqua" panose="02040602050305030304" pitchFamily="18" charset="0"/>
              </a:rPr>
              <a:t>SIA </a:t>
            </a:r>
            <a:r>
              <a:rPr lang="lv-LV" sz="2400" dirty="0" err="1">
                <a:latin typeface="Book Antiqua" panose="02040602050305030304" pitchFamily="18" charset="0"/>
              </a:rPr>
              <a:t>Giraffe</a:t>
            </a:r>
            <a:r>
              <a:rPr lang="lv-LV" sz="2400" dirty="0">
                <a:latin typeface="Book Antiqua" panose="02040602050305030304" pitchFamily="18" charset="0"/>
              </a:rPr>
              <a:t> 360</a:t>
            </a:r>
          </a:p>
          <a:p>
            <a:pPr>
              <a:lnSpc>
                <a:spcPct val="110000"/>
              </a:lnSpc>
            </a:pPr>
            <a:r>
              <a:rPr lang="lv-LV" sz="2400" b="1" dirty="0">
                <a:latin typeface="Book Antiqua" panose="02040602050305030304" pitchFamily="18" charset="0"/>
              </a:rPr>
              <a:t>Krista Vanaga</a:t>
            </a:r>
            <a:r>
              <a:rPr lang="lv-LV" sz="2400" dirty="0">
                <a:latin typeface="Book Antiqua" panose="02040602050305030304" pitchFamily="18" charset="0"/>
              </a:rPr>
              <a:t>, MIKC Rīgas Dizaina un mākslas vidusskola - Skatlogu dizains un noformēšana (</a:t>
            </a:r>
            <a:r>
              <a:rPr lang="lv-LV" sz="2400" i="1" dirty="0" err="1">
                <a:latin typeface="Book Antiqua" panose="02040602050305030304" pitchFamily="18" charset="0"/>
              </a:rPr>
              <a:t>Visual</a:t>
            </a:r>
            <a:r>
              <a:rPr lang="lv-LV" sz="2400" i="1" dirty="0">
                <a:latin typeface="Book Antiqua" panose="02040602050305030304" pitchFamily="18" charset="0"/>
              </a:rPr>
              <a:t> </a:t>
            </a:r>
            <a:r>
              <a:rPr lang="lv-LV" sz="2400" i="1" dirty="0" err="1">
                <a:latin typeface="Book Antiqua" panose="02040602050305030304" pitchFamily="18" charset="0"/>
              </a:rPr>
              <a:t>Merchandising</a:t>
            </a:r>
            <a:r>
              <a:rPr lang="lv-LV" sz="2400" i="1" dirty="0">
                <a:latin typeface="Book Antiqua" panose="02040602050305030304" pitchFamily="18" charset="0"/>
              </a:rPr>
              <a:t>)</a:t>
            </a:r>
            <a:r>
              <a:rPr lang="lv-LV" sz="2400" dirty="0">
                <a:latin typeface="Book Antiqua" panose="02040602050305030304" pitchFamily="18" charset="0"/>
              </a:rPr>
              <a:t>, </a:t>
            </a:r>
            <a:r>
              <a:rPr lang="lv-LV" sz="2400" b="1" dirty="0">
                <a:latin typeface="Book Antiqua" panose="02040602050305030304" pitchFamily="18" charset="0"/>
              </a:rPr>
              <a:t>eksperte</a:t>
            </a:r>
            <a:r>
              <a:rPr lang="lv-LV" sz="2400" dirty="0">
                <a:latin typeface="Book Antiqua" panose="02040602050305030304" pitchFamily="18" charset="0"/>
              </a:rPr>
              <a:t> </a:t>
            </a:r>
            <a:r>
              <a:rPr lang="lv-LV" sz="2400" b="1" dirty="0">
                <a:latin typeface="Book Antiqua" panose="02040602050305030304" pitchFamily="18" charset="0"/>
              </a:rPr>
              <a:t>Indra Merca</a:t>
            </a:r>
            <a:r>
              <a:rPr lang="lv-LV" sz="2400" dirty="0">
                <a:latin typeface="Book Antiqua" panose="02040602050305030304" pitchFamily="18" charset="0"/>
              </a:rPr>
              <a:t>, MIKC Rīgas Dizaina un mākslas vidusskola </a:t>
            </a:r>
          </a:p>
          <a:p>
            <a:pPr>
              <a:lnSpc>
                <a:spcPct val="110000"/>
              </a:lnSpc>
            </a:pPr>
            <a:r>
              <a:rPr lang="lv-LV" sz="2400" b="1" dirty="0">
                <a:latin typeface="Book Antiqua" panose="02040602050305030304" pitchFamily="18" charset="0"/>
              </a:rPr>
              <a:t>Sāra Tomsone</a:t>
            </a:r>
            <a:r>
              <a:rPr lang="lv-LV" sz="2400" dirty="0">
                <a:latin typeface="Book Antiqua" panose="02040602050305030304" pitchFamily="18" charset="0"/>
              </a:rPr>
              <a:t>, Rīgas Valsts tehnikums - Grafiskā dizaina tehnoloģijas (</a:t>
            </a:r>
            <a:r>
              <a:rPr lang="lv-LV" sz="2400" i="1" dirty="0" err="1">
                <a:latin typeface="Book Antiqua" panose="02040602050305030304" pitchFamily="18" charset="0"/>
              </a:rPr>
              <a:t>Graphic</a:t>
            </a:r>
            <a:r>
              <a:rPr lang="lv-LV" sz="2400" i="1" dirty="0">
                <a:latin typeface="Book Antiqua" panose="02040602050305030304" pitchFamily="18" charset="0"/>
              </a:rPr>
              <a:t> </a:t>
            </a:r>
            <a:r>
              <a:rPr lang="lv-LV" sz="2400" i="1" dirty="0" err="1">
                <a:latin typeface="Book Antiqua" panose="02040602050305030304" pitchFamily="18" charset="0"/>
              </a:rPr>
              <a:t>Design</a:t>
            </a:r>
            <a:r>
              <a:rPr lang="lv-LV" sz="2400" i="1" dirty="0">
                <a:latin typeface="Book Antiqua" panose="02040602050305030304" pitchFamily="18" charset="0"/>
              </a:rPr>
              <a:t> </a:t>
            </a:r>
            <a:r>
              <a:rPr lang="lv-LV" sz="2400" i="1" dirty="0" err="1">
                <a:latin typeface="Book Antiqua" panose="02040602050305030304" pitchFamily="18" charset="0"/>
              </a:rPr>
              <a:t>Technology</a:t>
            </a:r>
            <a:r>
              <a:rPr lang="lv-LV" sz="2400" i="1" dirty="0">
                <a:latin typeface="Book Antiqua" panose="02040602050305030304" pitchFamily="18" charset="0"/>
              </a:rPr>
              <a:t>)</a:t>
            </a:r>
            <a:r>
              <a:rPr lang="lv-LV" sz="2400" dirty="0">
                <a:latin typeface="Book Antiqua" panose="02040602050305030304" pitchFamily="18" charset="0"/>
              </a:rPr>
              <a:t>, </a:t>
            </a:r>
            <a:r>
              <a:rPr lang="lv-LV" sz="2400" b="1" dirty="0">
                <a:latin typeface="Book Antiqua" panose="02040602050305030304" pitchFamily="18" charset="0"/>
              </a:rPr>
              <a:t>eksperts</a:t>
            </a:r>
            <a:r>
              <a:rPr lang="lv-LV" sz="2400" dirty="0">
                <a:latin typeface="Book Antiqua" panose="02040602050305030304" pitchFamily="18" charset="0"/>
              </a:rPr>
              <a:t> </a:t>
            </a:r>
            <a:r>
              <a:rPr lang="lv-LV" sz="2400" b="1" dirty="0">
                <a:latin typeface="Book Antiqua" panose="02040602050305030304" pitchFamily="18" charset="0"/>
              </a:rPr>
              <a:t>Ivs Zenne</a:t>
            </a:r>
            <a:r>
              <a:rPr lang="lv-LV" sz="2400" dirty="0">
                <a:latin typeface="Book Antiqua" panose="02040602050305030304" pitchFamily="18" charset="0"/>
              </a:rPr>
              <a:t>, Latvijas mākslas akadēmija </a:t>
            </a:r>
          </a:p>
          <a:p>
            <a:pPr>
              <a:lnSpc>
                <a:spcPct val="110000"/>
              </a:lnSpc>
            </a:pPr>
            <a:r>
              <a:rPr lang="lv-LV" sz="2400" b="1" dirty="0" err="1">
                <a:latin typeface="Book Antiqua" panose="02040602050305030304" pitchFamily="18" charset="0"/>
              </a:rPr>
              <a:t>Annika</a:t>
            </a:r>
            <a:r>
              <a:rPr lang="lv-LV" sz="2400" b="1" dirty="0">
                <a:latin typeface="Book Antiqua" panose="02040602050305030304" pitchFamily="18" charset="0"/>
              </a:rPr>
              <a:t> Meijere</a:t>
            </a:r>
            <a:r>
              <a:rPr lang="lv-LV" sz="2400" dirty="0">
                <a:latin typeface="Book Antiqua" panose="02040602050305030304" pitchFamily="18" charset="0"/>
              </a:rPr>
              <a:t>, Liepājas Valsts tehnikums – Kravu pārvadājumi (</a:t>
            </a:r>
            <a:r>
              <a:rPr lang="lv-LV" sz="2400" i="1" dirty="0" err="1">
                <a:latin typeface="Book Antiqua" panose="02040602050305030304" pitchFamily="18" charset="0"/>
              </a:rPr>
              <a:t>Freight</a:t>
            </a:r>
            <a:r>
              <a:rPr lang="lv-LV" sz="2400" i="1" dirty="0">
                <a:latin typeface="Book Antiqua" panose="02040602050305030304" pitchFamily="18" charset="0"/>
              </a:rPr>
              <a:t> </a:t>
            </a:r>
            <a:r>
              <a:rPr lang="lv-LV" sz="2400" i="1" dirty="0" err="1">
                <a:latin typeface="Book Antiqua" panose="02040602050305030304" pitchFamily="18" charset="0"/>
              </a:rPr>
              <a:t>Forwarding</a:t>
            </a:r>
            <a:r>
              <a:rPr lang="lv-LV" sz="2400" i="1" dirty="0">
                <a:latin typeface="Book Antiqua" panose="02040602050305030304" pitchFamily="18" charset="0"/>
              </a:rPr>
              <a:t>)</a:t>
            </a:r>
            <a:r>
              <a:rPr lang="lv-LV" sz="2400" dirty="0">
                <a:latin typeface="Book Antiqua" panose="02040602050305030304" pitchFamily="18" charset="0"/>
              </a:rPr>
              <a:t>, </a:t>
            </a:r>
            <a:r>
              <a:rPr lang="lv-LV" sz="2400" b="1" dirty="0">
                <a:latin typeface="Book Antiqua" panose="02040602050305030304" pitchFamily="18" charset="0"/>
              </a:rPr>
              <a:t>eksperts Ēriks </a:t>
            </a:r>
            <a:r>
              <a:rPr lang="lv-LV" sz="2400" b="1" dirty="0" err="1">
                <a:latin typeface="Book Antiqua" panose="02040602050305030304" pitchFamily="18" charset="0"/>
              </a:rPr>
              <a:t>Jākobsons</a:t>
            </a:r>
            <a:r>
              <a:rPr lang="lv-LV" sz="2400" dirty="0">
                <a:latin typeface="Book Antiqua" panose="02040602050305030304" pitchFamily="18" charset="0"/>
              </a:rPr>
              <a:t>, SIA </a:t>
            </a:r>
            <a:r>
              <a:rPr lang="lv-LV" sz="2400" dirty="0" err="1">
                <a:latin typeface="Book Antiqua" panose="02040602050305030304" pitchFamily="18" charset="0"/>
              </a:rPr>
              <a:t>Terrabalt</a:t>
            </a:r>
            <a:endParaRPr lang="lv-LV" sz="2400" dirty="0">
              <a:latin typeface="Book Antiqua" panose="02040602050305030304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D677CC79-2A5D-8708-31A3-A595B2B92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47" y="2146514"/>
            <a:ext cx="5042759" cy="3353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8968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04DB74-DD02-9260-4E79-526C4C88F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EFDDF8-13C8-38F4-7A18-B7F86244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485" y="365125"/>
            <a:ext cx="8383369" cy="1165291"/>
          </a:xfrm>
        </p:spPr>
        <p:txBody>
          <a:bodyPr>
            <a:normAutofit/>
          </a:bodyPr>
          <a:lstStyle/>
          <a:p>
            <a:r>
              <a:rPr lang="lv-LV" sz="2400" b="1" dirty="0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Latvijas nacionālās komandas dalība starptautiskajā jauno profesionāļu meistarības konkursā </a:t>
            </a:r>
            <a:r>
              <a:rPr lang="lv-LV" sz="2400" b="1" dirty="0" err="1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WorldSkills</a:t>
            </a:r>
            <a:r>
              <a:rPr lang="lv-LV" sz="2400" b="1" dirty="0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 </a:t>
            </a:r>
            <a:r>
              <a:rPr lang="lv-LV" sz="2400" b="1" dirty="0" err="1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Lyon</a:t>
            </a:r>
            <a:r>
              <a:rPr lang="lv-LV" sz="2400" b="1" dirty="0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 2024</a:t>
            </a:r>
            <a:endParaRPr lang="lv-LV" sz="2400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person climbing up a truck&#10;&#10;Description automatically generated">
            <a:extLst>
              <a:ext uri="{FF2B5EF4-FFF2-40B4-BE49-F238E27FC236}">
                <a16:creationId xmlns:a16="http://schemas.microsoft.com/office/drawing/2014/main" id="{61B1C21B-C8F1-05F4-4EBD-733E10E2D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62" y="1815854"/>
            <a:ext cx="2963636" cy="3951515"/>
          </a:xfrm>
          <a:prstGeom prst="rect">
            <a:avLst/>
          </a:prstGeom>
        </p:spPr>
      </p:pic>
      <p:pic>
        <p:nvPicPr>
          <p:cNvPr id="6" name="Picture 5" descr="A person working on a machine&#10;&#10;Description automatically generated">
            <a:extLst>
              <a:ext uri="{FF2B5EF4-FFF2-40B4-BE49-F238E27FC236}">
                <a16:creationId xmlns:a16="http://schemas.microsoft.com/office/drawing/2014/main" id="{715FAD4E-A83D-2647-3EFF-78171A4429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892" y="1815853"/>
            <a:ext cx="2963636" cy="3951515"/>
          </a:xfrm>
          <a:prstGeom prst="rect">
            <a:avLst/>
          </a:prstGeom>
        </p:spPr>
      </p:pic>
      <p:pic>
        <p:nvPicPr>
          <p:cNvPr id="8" name="Picture 7" descr="A person sitting at a desk with a computer and headphones&#10;&#10;Description automatically generated">
            <a:extLst>
              <a:ext uri="{FF2B5EF4-FFF2-40B4-BE49-F238E27FC236}">
                <a16:creationId xmlns:a16="http://schemas.microsoft.com/office/drawing/2014/main" id="{94F6D1CF-CFC4-2799-1060-D731AD5EF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823" y="1826078"/>
            <a:ext cx="3810000" cy="2857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4BE615-1DA0-B57C-481B-B849C5DB610C}"/>
              </a:ext>
            </a:extLst>
          </p:cNvPr>
          <p:cNvSpPr txBox="1"/>
          <p:nvPr/>
        </p:nvSpPr>
        <p:spPr>
          <a:xfrm>
            <a:off x="1640526" y="5888589"/>
            <a:ext cx="21265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dirty="0">
                <a:latin typeface="Book Antiqua" panose="02040602050305030304" pitchFamily="18" charset="0"/>
              </a:rPr>
              <a:t>Armands </a:t>
            </a:r>
            <a:r>
              <a:rPr lang="lv-LV" sz="1800" b="1" dirty="0" err="1">
                <a:latin typeface="Book Antiqua" panose="02040602050305030304" pitchFamily="18" charset="0"/>
              </a:rPr>
              <a:t>Petkuns</a:t>
            </a:r>
            <a:endParaRPr lang="lv-LV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9EFF72-C9C3-5B80-9C61-877C9BA32A78}"/>
              </a:ext>
            </a:extLst>
          </p:cNvPr>
          <p:cNvSpPr txBox="1"/>
          <p:nvPr/>
        </p:nvSpPr>
        <p:spPr>
          <a:xfrm>
            <a:off x="5005919" y="5888589"/>
            <a:ext cx="1823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dirty="0">
                <a:latin typeface="Book Antiqua" panose="02040602050305030304" pitchFamily="18" charset="0"/>
              </a:rPr>
              <a:t>Elza </a:t>
            </a:r>
            <a:r>
              <a:rPr lang="lv-LV" sz="1800" b="1" dirty="0" err="1">
                <a:latin typeface="Book Antiqua" panose="02040602050305030304" pitchFamily="18" charset="0"/>
              </a:rPr>
              <a:t>Petruņko</a:t>
            </a:r>
            <a:endParaRPr lang="lv-LV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99169-7EBE-E3AD-B307-766ABFDB7965}"/>
              </a:ext>
            </a:extLst>
          </p:cNvPr>
          <p:cNvSpPr txBox="1"/>
          <p:nvPr/>
        </p:nvSpPr>
        <p:spPr>
          <a:xfrm>
            <a:off x="8623278" y="4794574"/>
            <a:ext cx="1863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dirty="0">
                <a:latin typeface="Book Antiqua" panose="02040602050305030304" pitchFamily="18" charset="0"/>
              </a:rPr>
              <a:t>Renārs </a:t>
            </a:r>
            <a:r>
              <a:rPr lang="lv-LV" sz="1800" b="1" dirty="0" err="1">
                <a:latin typeface="Book Antiqua" panose="02040602050305030304" pitchFamily="18" charset="0"/>
              </a:rPr>
              <a:t>Gausiņš</a:t>
            </a:r>
            <a:r>
              <a:rPr lang="lv-LV" sz="1800" b="1" dirty="0">
                <a:latin typeface="Book Antiqua" panose="02040602050305030304" pitchFamily="18" charset="0"/>
              </a:rPr>
              <a:t>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1481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B76900-4A5B-D26A-77C0-FDCF75359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EA2E4C-A14A-7C31-CE86-4BE1848B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485" y="365125"/>
            <a:ext cx="8383369" cy="1165291"/>
          </a:xfrm>
        </p:spPr>
        <p:txBody>
          <a:bodyPr>
            <a:normAutofit/>
          </a:bodyPr>
          <a:lstStyle/>
          <a:p>
            <a:r>
              <a:rPr lang="lv-LV" sz="2400" b="1" dirty="0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Latvijas nacionālās komandas dalība starptautiskajā jauno profesionāļu meistarības konkursā </a:t>
            </a:r>
            <a:r>
              <a:rPr lang="lv-LV" sz="2400" b="1" dirty="0" err="1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WorldSkills</a:t>
            </a:r>
            <a:r>
              <a:rPr lang="lv-LV" sz="2400" b="1" dirty="0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 </a:t>
            </a:r>
            <a:r>
              <a:rPr lang="lv-LV" sz="2400" b="1" dirty="0" err="1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Lyon</a:t>
            </a:r>
            <a:r>
              <a:rPr lang="lv-LV" sz="2400" b="1" dirty="0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 2024</a:t>
            </a:r>
            <a:endParaRPr lang="lv-LV" sz="2400" dirty="0">
              <a:latin typeface="Book Antiqua" panose="02040602050305030304" pitchFamily="18" charset="0"/>
            </a:endParaRPr>
          </a:p>
        </p:txBody>
      </p:sp>
      <p:pic>
        <p:nvPicPr>
          <p:cNvPr id="4" name="Picture 3" descr="A young child painting a wooden sculpture&#10;&#10;Description automatically generated">
            <a:extLst>
              <a:ext uri="{FF2B5EF4-FFF2-40B4-BE49-F238E27FC236}">
                <a16:creationId xmlns:a16="http://schemas.microsoft.com/office/drawing/2014/main" id="{6B0A61E2-F591-21CF-51DF-D58CDD158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22" y="1804470"/>
            <a:ext cx="2543175" cy="3800475"/>
          </a:xfrm>
          <a:prstGeom prst="rect">
            <a:avLst/>
          </a:prstGeom>
        </p:spPr>
      </p:pic>
      <p:pic>
        <p:nvPicPr>
          <p:cNvPr id="11" name="Picture 10" descr="A person sitting at a desk&#10;&#10;Description automatically generated">
            <a:extLst>
              <a:ext uri="{FF2B5EF4-FFF2-40B4-BE49-F238E27FC236}">
                <a16:creationId xmlns:a16="http://schemas.microsoft.com/office/drawing/2014/main" id="{25E5E745-2AA1-05C8-3B78-C4A74BBECD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90" y="1834923"/>
            <a:ext cx="2543175" cy="381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15EB44-1624-B1F5-CA45-B128937D4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9758" y="1834923"/>
            <a:ext cx="2857500" cy="381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401A1B-0522-37A0-49DD-943961D5D8DE}"/>
              </a:ext>
            </a:extLst>
          </p:cNvPr>
          <p:cNvSpPr txBox="1"/>
          <p:nvPr/>
        </p:nvSpPr>
        <p:spPr>
          <a:xfrm>
            <a:off x="1924240" y="5878999"/>
            <a:ext cx="1789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>
                <a:latin typeface="Book Antiqua" panose="02040602050305030304" pitchFamily="18" charset="0"/>
              </a:rPr>
              <a:t>Krista Vanaga</a:t>
            </a:r>
            <a:endParaRPr lang="lv-LV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FAD5A9-AB10-DB12-9AA9-24AE920839B3}"/>
              </a:ext>
            </a:extLst>
          </p:cNvPr>
          <p:cNvSpPr txBox="1"/>
          <p:nvPr/>
        </p:nvSpPr>
        <p:spPr>
          <a:xfrm>
            <a:off x="5124744" y="5878999"/>
            <a:ext cx="1671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dirty="0">
                <a:latin typeface="Book Antiqua" panose="02040602050305030304" pitchFamily="18" charset="0"/>
              </a:rPr>
              <a:t>Sāra Tomsone</a:t>
            </a:r>
            <a:endParaRPr lang="lv-LV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ECFB3D-A137-8626-A141-A7B2C9872627}"/>
              </a:ext>
            </a:extLst>
          </p:cNvPr>
          <p:cNvSpPr txBox="1"/>
          <p:nvPr/>
        </p:nvSpPr>
        <p:spPr>
          <a:xfrm>
            <a:off x="8279580" y="5878999"/>
            <a:ext cx="1957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dirty="0" err="1">
                <a:latin typeface="Book Antiqua" panose="02040602050305030304" pitchFamily="18" charset="0"/>
              </a:rPr>
              <a:t>Annika</a:t>
            </a:r>
            <a:r>
              <a:rPr lang="lv-LV" sz="1800" b="1" dirty="0">
                <a:latin typeface="Book Antiqua" panose="02040602050305030304" pitchFamily="18" charset="0"/>
              </a:rPr>
              <a:t> Meijere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0778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693E14-CFC4-07BC-6989-9E15B8488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67E645-D207-DD50-607C-286C5BD92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514" y="365125"/>
            <a:ext cx="8926286" cy="1325563"/>
          </a:xfrm>
        </p:spPr>
        <p:txBody>
          <a:bodyPr>
            <a:normAutofit/>
          </a:bodyPr>
          <a:lstStyle/>
          <a:p>
            <a:r>
              <a:rPr lang="lv-LV" sz="2400" b="1" dirty="0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Latvijas nacionālās komandas dalība starptautiskajā jauno profesionāļu meistarības konkursā </a:t>
            </a:r>
            <a:r>
              <a:rPr lang="lv-LV" sz="2400" b="1" dirty="0" err="1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WorldSkills</a:t>
            </a:r>
            <a:r>
              <a:rPr lang="lv-LV" sz="2400" b="1" dirty="0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 </a:t>
            </a:r>
            <a:r>
              <a:rPr lang="lv-LV" sz="2400" b="1" dirty="0" err="1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Lyon</a:t>
            </a:r>
            <a:r>
              <a:rPr lang="lv-LV" sz="2400" b="1" dirty="0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 2024</a:t>
            </a:r>
            <a:endParaRPr lang="lv-LV" sz="2400" dirty="0">
              <a:latin typeface="Book Antiqua" panose="02040602050305030304" pitchFamily="18" charset="0"/>
            </a:endParaRPr>
          </a:p>
        </p:txBody>
      </p:sp>
      <p:pic>
        <p:nvPicPr>
          <p:cNvPr id="6" name="Content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4E289F8-752A-E3FB-5DAC-C765F451A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"/>
          <a:stretch/>
        </p:blipFill>
        <p:spPr>
          <a:xfrm>
            <a:off x="1600200" y="2030277"/>
            <a:ext cx="4953000" cy="363641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B1572B-2977-307E-0AE4-94F6990BF494}"/>
              </a:ext>
            </a:extLst>
          </p:cNvPr>
          <p:cNvSpPr txBox="1"/>
          <p:nvPr/>
        </p:nvSpPr>
        <p:spPr>
          <a:xfrm>
            <a:off x="6791266" y="1887499"/>
            <a:ext cx="441178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v-LV" sz="2400" dirty="0">
              <a:latin typeface="Book Antiqua" panose="02040602050305030304" pitchFamily="18" charset="0"/>
            </a:endParaRPr>
          </a:p>
          <a:p>
            <a:r>
              <a:rPr lang="lv-LV" sz="2400" dirty="0">
                <a:latin typeface="Book Antiqua" panose="02040602050305030304" pitchFamily="18" charset="0"/>
              </a:rPr>
              <a:t>Medaļu </a:t>
            </a:r>
            <a:r>
              <a:rPr lang="lv-LV" sz="2400" b="1" dirty="0">
                <a:latin typeface="Book Antiqua" panose="02040602050305030304" pitchFamily="18" charset="0"/>
              </a:rPr>
              <a:t>Best </a:t>
            </a:r>
            <a:r>
              <a:rPr lang="lv-LV" sz="2400" b="1" dirty="0" err="1">
                <a:latin typeface="Book Antiqua" panose="02040602050305030304" pitchFamily="18" charset="0"/>
              </a:rPr>
              <a:t>of</a:t>
            </a:r>
            <a:r>
              <a:rPr lang="lv-LV" sz="2400" b="1" dirty="0">
                <a:latin typeface="Book Antiqua" panose="02040602050305030304" pitchFamily="18" charset="0"/>
              </a:rPr>
              <a:t> Nation </a:t>
            </a:r>
            <a:r>
              <a:rPr lang="lv-LV" sz="2400" dirty="0">
                <a:latin typeface="Book Antiqua" panose="02040602050305030304" pitchFamily="18" charset="0"/>
              </a:rPr>
              <a:t>ieguva</a:t>
            </a:r>
            <a:r>
              <a:rPr lang="lv-LV" sz="2400" i="1" dirty="0">
                <a:latin typeface="Book Antiqua" panose="02040602050305030304" pitchFamily="18" charset="0"/>
              </a:rPr>
              <a:t> </a:t>
            </a:r>
          </a:p>
          <a:p>
            <a:r>
              <a:rPr lang="lv-LV" sz="2400" b="1" dirty="0">
                <a:latin typeface="Book Antiqua" panose="02040602050305030304" pitchFamily="18" charset="0"/>
              </a:rPr>
              <a:t>Armands </a:t>
            </a:r>
            <a:r>
              <a:rPr lang="lv-LV" sz="2400" b="1" dirty="0" err="1">
                <a:latin typeface="Book Antiqua" panose="02040602050305030304" pitchFamily="18" charset="0"/>
              </a:rPr>
              <a:t>Petkuns</a:t>
            </a:r>
            <a:r>
              <a:rPr lang="lv-LV" sz="2400" b="1" dirty="0">
                <a:latin typeface="Book Antiqua" panose="02040602050305030304" pitchFamily="18" charset="0"/>
              </a:rPr>
              <a:t>  </a:t>
            </a:r>
          </a:p>
          <a:p>
            <a:r>
              <a:rPr lang="lv-LV" sz="2400" dirty="0">
                <a:latin typeface="Book Antiqua" panose="02040602050305030304" pitchFamily="18" charset="0"/>
              </a:rPr>
              <a:t>Smago spēkratu tehnoloģijas</a:t>
            </a:r>
          </a:p>
          <a:p>
            <a:endParaRPr lang="lv-LV" sz="2400" dirty="0">
              <a:latin typeface="Book Antiqua" panose="02040602050305030304" pitchFamily="18" charset="0"/>
            </a:endParaRPr>
          </a:p>
          <a:p>
            <a:endParaRPr lang="lv-LV" sz="2400" dirty="0">
              <a:highlight>
                <a:srgbClr val="FFFF00"/>
              </a:highlight>
              <a:latin typeface="Book Antiqua" panose="02040602050305030304" pitchFamily="18" charset="0"/>
            </a:endParaRPr>
          </a:p>
          <a:p>
            <a:endParaRPr lang="lv-LV" sz="2400" dirty="0">
              <a:highlight>
                <a:srgbClr val="FFFF00"/>
              </a:highlight>
              <a:latin typeface="Book Antiqua" panose="02040602050305030304" pitchFamily="18" charset="0"/>
            </a:endParaRPr>
          </a:p>
          <a:p>
            <a:endParaRPr lang="lv-LV" sz="2400" dirty="0">
              <a:highlight>
                <a:srgbClr val="FFFF00"/>
              </a:highlight>
              <a:latin typeface="Book Antiqua" panose="02040602050305030304" pitchFamily="18" charset="0"/>
            </a:endParaRPr>
          </a:p>
          <a:p>
            <a:r>
              <a:rPr lang="lv-LV" sz="2000" dirty="0">
                <a:latin typeface="Book Antiqua" panose="02040602050305030304" pitchFamily="18" charset="0"/>
              </a:rPr>
              <a:t>Vairāk informācijas par konkursiem:</a:t>
            </a:r>
          </a:p>
          <a:p>
            <a:r>
              <a:rPr lang="lv-LV" sz="1600" dirty="0">
                <a:latin typeface="Book Antiqua" panose="02040602050305030304" pitchFamily="18" charset="0"/>
                <a:hlinkClick r:id="rId5"/>
              </a:rPr>
              <a:t>https://www.viaa.gov.lv/lv/skills-konkursi</a:t>
            </a:r>
            <a:endParaRPr lang="lv-LV" sz="1600" dirty="0">
              <a:latin typeface="Book Antiqua" panose="02040602050305030304" pitchFamily="18" charset="0"/>
            </a:endParaRPr>
          </a:p>
          <a:p>
            <a:r>
              <a:rPr lang="lv-LV" sz="1600" dirty="0">
                <a:latin typeface="Book Antiqua" panose="02040602050305030304" pitchFamily="18" charset="0"/>
                <a:hlinkClick r:id="rId6"/>
              </a:rPr>
              <a:t>https://www.facebook.com/SkillsLatvia/</a:t>
            </a:r>
            <a:endParaRPr lang="lv-LV" sz="1600" dirty="0">
              <a:latin typeface="Book Antiqua" panose="02040602050305030304" pitchFamily="18" charset="0"/>
            </a:endParaRPr>
          </a:p>
          <a:p>
            <a:r>
              <a:rPr lang="lv-LV" sz="1600" dirty="0">
                <a:latin typeface="Book Antiqua" panose="02040602050305030304" pitchFamily="18" charset="0"/>
                <a:hlinkClick r:id="rId7"/>
              </a:rPr>
              <a:t>https://www.instagram.com/skillslatvia/</a:t>
            </a:r>
            <a:endParaRPr lang="lv-LV" sz="1600" dirty="0">
              <a:latin typeface="Book Antiqua" panose="02040602050305030304" pitchFamily="18" charset="0"/>
            </a:endParaRPr>
          </a:p>
          <a:p>
            <a:r>
              <a:rPr lang="lv-LV" sz="1600" dirty="0">
                <a:latin typeface="Book Antiqua" panose="02040602050305030304" pitchFamily="18" charset="0"/>
              </a:rPr>
              <a:t> </a:t>
            </a:r>
          </a:p>
          <a:p>
            <a:endParaRPr lang="lv-LV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56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C168A9-4E0A-DD7A-DA4E-131BCB7D5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A32C3C-7DFA-051C-D6FE-2224DECA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012" y="379709"/>
            <a:ext cx="8613303" cy="1239865"/>
          </a:xfrm>
        </p:spPr>
        <p:txBody>
          <a:bodyPr>
            <a:noAutofit/>
          </a:bodyPr>
          <a:lstStyle/>
          <a:p>
            <a:r>
              <a:rPr lang="lv-LV" sz="2200" b="1" dirty="0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3.darbība «Atbalsts profesionālās izglītības iestādēm un to pedagogiem darbā ar talantīgajiem audzēkņiem prasmju apguvē un pilnveidē»</a:t>
            </a:r>
            <a:endParaRPr lang="lv-LV" sz="2200" dirty="0">
              <a:latin typeface="Book Antiqua" panose="02040602050305030304" pitchFamily="18" charset="0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33B1FFC-AF21-E8AA-F879-5AC58F83FD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181131"/>
              </p:ext>
            </p:extLst>
          </p:nvPr>
        </p:nvGraphicFramePr>
        <p:xfrm>
          <a:off x="1987538" y="1728061"/>
          <a:ext cx="8411826" cy="4409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750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55BEE2-BE78-91F0-5EFE-459EDAA16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1" y="365125"/>
            <a:ext cx="8196284" cy="1001857"/>
          </a:xfrm>
        </p:spPr>
        <p:txBody>
          <a:bodyPr>
            <a:normAutofit/>
          </a:bodyPr>
          <a:lstStyle/>
          <a:p>
            <a:r>
              <a:rPr lang="lv-LV" sz="2400" b="1" dirty="0">
                <a:solidFill>
                  <a:srgbClr val="4F377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Nacionālā jauno profesionāļu meistarības konkursa SkillsLatvia</a:t>
            </a:r>
            <a:r>
              <a:rPr lang="lv-LV" sz="2400" b="1" i="1" dirty="0">
                <a:solidFill>
                  <a:srgbClr val="4F377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lv-LV" sz="2400" b="1" dirty="0">
                <a:solidFill>
                  <a:srgbClr val="4F377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2024 konkursantu aptauja</a:t>
            </a:r>
            <a:endParaRPr lang="lv-LV" sz="2400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8AC761-3910-F72C-0914-1E0C13C251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647799"/>
              </p:ext>
            </p:extLst>
          </p:nvPr>
        </p:nvGraphicFramePr>
        <p:xfrm>
          <a:off x="2612571" y="1739005"/>
          <a:ext cx="6329951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97741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55BEE2-BE78-91F0-5EFE-459EDAA16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264" y="410542"/>
            <a:ext cx="8795289" cy="1139125"/>
          </a:xfrm>
        </p:spPr>
        <p:txBody>
          <a:bodyPr>
            <a:noAutofit/>
          </a:bodyPr>
          <a:lstStyle/>
          <a:p>
            <a:r>
              <a:rPr lang="lv-LV" sz="2400" b="1" dirty="0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1. darbība «Nacionālo jauno profesionāļu meistarības konkursu </a:t>
            </a:r>
            <a:r>
              <a:rPr lang="lv-LV" sz="2400" b="1" i="1" dirty="0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SkillsLatvia </a:t>
            </a:r>
            <a:r>
              <a:rPr lang="lv-LV" sz="2400" b="1" dirty="0">
                <a:solidFill>
                  <a:srgbClr val="4F3779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organizēšana»</a:t>
            </a:r>
            <a:endParaRPr lang="lv-LV" sz="2400" dirty="0">
              <a:latin typeface="Book Antiqua" panose="02040602050305030304" pitchFamily="18" charset="0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D72F15D-E295-91A2-11A9-8D52BF7343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143927"/>
              </p:ext>
            </p:extLst>
          </p:nvPr>
        </p:nvGraphicFramePr>
        <p:xfrm>
          <a:off x="1999281" y="1766807"/>
          <a:ext cx="7989377" cy="4383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28499153"/>
      </p:ext>
    </p:extLst>
  </p:cSld>
  <p:clrMapOvr>
    <a:masterClrMapping/>
  </p:clrMapOvr>
</p:sld>
</file>

<file path=ppt/theme/theme1.xml><?xml version="1.0" encoding="utf-8"?>
<a:theme xmlns:a="http://schemas.openxmlformats.org/drawingml/2006/main" name="SkillsLatvia2024_prezentācij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illsLatvia2024_prezentācija" id="{8A1D0103-47E4-4E6D-93FE-1810E46AFE10}" vid="{C969BF38-64C8-4BA0-BD50-93E39AC7AE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SkillsLatvia2024_prezentācija</Template>
  <TotalTime>2865</TotalTime>
  <Words>1080</Words>
  <Application>Microsoft Office PowerPoint</Application>
  <PresentationFormat>Widescreen</PresentationFormat>
  <Paragraphs>187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Arial</vt:lpstr>
      <vt:lpstr>Book Antiqua</vt:lpstr>
      <vt:lpstr>Calibri</vt:lpstr>
      <vt:lpstr>Calibri Light</vt:lpstr>
      <vt:lpstr>Times New Roman</vt:lpstr>
      <vt:lpstr>Wingdings</vt:lpstr>
      <vt:lpstr>SkillsLatvia2024_prezentācija</vt:lpstr>
      <vt:lpstr>SAM 4.2.2.9. pasākuma «Izglītības procesa individualizācija un  starpnozaru sadarbība profesionālās izglītības izcilībai»  2. kārtas projekts Nr. 4.2.2.9/2/23/I/001  «Atbalsts prasmju izcilībai profesionālajā izglītībā»   (2024.gada jūnijs – 2024.gada decembris)</vt:lpstr>
      <vt:lpstr>2. darbība «Konkursantu sagatavošana un Latvijas nacionālās delegācijas dalības nodrošināšana starptautiskajos jauno profesionāļu meistarības konkursos EuroSkills un WorldSkills»</vt:lpstr>
      <vt:lpstr>Latvijas nacionālās komandas dalība starptautiskajā jauno profesionāļu meistarības konkursā WorldSkills Lyon 2024</vt:lpstr>
      <vt:lpstr>Latvijas nacionālās komandas dalība starptautiskajā jauno profesionāļu meistarības konkursā WorldSkills Lyon 2024</vt:lpstr>
      <vt:lpstr>Latvijas nacionālās komandas dalība starptautiskajā jauno profesionāļu meistarības konkursā WorldSkills Lyon 2024</vt:lpstr>
      <vt:lpstr>Latvijas nacionālās komandas dalība starptautiskajā jauno profesionāļu meistarības konkursā WorldSkills Lyon 2024</vt:lpstr>
      <vt:lpstr>3.darbība «Atbalsts profesionālās izglītības iestādēm un to pedagogiem darbā ar talantīgajiem audzēkņiem prasmju apguvē un pilnveidē»</vt:lpstr>
      <vt:lpstr>Nacionālā jauno profesionāļu meistarības konkursa SkillsLatvia 2024 konkursantu aptauja</vt:lpstr>
      <vt:lpstr>1. darbība «Nacionālo jauno profesionāļu meistarības konkursu SkillsLatvia organizēšana»</vt:lpstr>
      <vt:lpstr>Nacionālā jauno profesionāļu meistarības konkursa SkillsLatvia 2025 pusfināli</vt:lpstr>
      <vt:lpstr>Projekta rezultāti un rādītāji</vt:lpstr>
      <vt:lpstr> Projekta finanses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SkillsLatvia2024  pusfinālu  komunikācijas kampaņa</dc:title>
  <dc:creator>Alise Devjatajeva</dc:creator>
  <cp:lastModifiedBy>Jana Lejiņa</cp:lastModifiedBy>
  <cp:revision>95</cp:revision>
  <cp:lastPrinted>2024-06-05T10:15:08Z</cp:lastPrinted>
  <dcterms:created xsi:type="dcterms:W3CDTF">2023-11-29T09:09:41Z</dcterms:created>
  <dcterms:modified xsi:type="dcterms:W3CDTF">2025-01-27T11:25:20Z</dcterms:modified>
</cp:coreProperties>
</file>