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2" r:id="rId1"/>
  </p:sldMasterIdLst>
  <p:sldIdLst>
    <p:sldId id="262" r:id="rId2"/>
    <p:sldId id="256" r:id="rId3"/>
    <p:sldId id="260" r:id="rId4"/>
    <p:sldId id="259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276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18:10:17.8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18:10:21.1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9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7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5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4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17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71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0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90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6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254AAD-36DA-2A42-A456-1EAC9018710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C7F191-8CC9-FF4B-AEE9-4D639D82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72FC-F066-5389-A4AC-9A6FCA446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567" y="1545022"/>
            <a:ext cx="7147035" cy="1655382"/>
          </a:xfrm>
        </p:spPr>
        <p:txBody>
          <a:bodyPr>
            <a:noAutofit/>
          </a:bodyPr>
          <a:lstStyle/>
          <a:p>
            <a:r>
              <a:rPr lang="lv-LV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Skolotāja </a:t>
            </a:r>
            <a:r>
              <a:rPr lang="lv-LV" sz="4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proaktīva</a:t>
            </a:r>
            <a:r>
              <a:rPr lang="lv-LV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 reaktīva rīcība iekļaujošā vidē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A6C8A-A099-5BCB-2951-551D607D0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Ilona </a:t>
            </a:r>
            <a:r>
              <a:rPr lang="en-US" dirty="0" err="1"/>
              <a:t>Brūveris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5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86283-F3BF-D111-D72C-6CB5DF8D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67560"/>
            <a:ext cx="9601196" cy="1718440"/>
          </a:xfrm>
        </p:spPr>
        <p:txBody>
          <a:bodyPr/>
          <a:lstStyle/>
          <a:p>
            <a:r>
              <a:rPr lang="en-US" dirty="0" err="1"/>
              <a:t>Iekļaujošā</a:t>
            </a:r>
            <a:r>
              <a:rPr lang="en-US" dirty="0"/>
              <a:t> </a:t>
            </a:r>
            <a:r>
              <a:rPr lang="en-US" dirty="0" err="1"/>
              <a:t>izglītība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BEAB7-53A6-6D2E-96E3-3B1AED43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684"/>
            <a:ext cx="10515600" cy="51679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Pastāv</a:t>
            </a:r>
            <a:r>
              <a:rPr lang="en-US" dirty="0"/>
              <a:t> 2 </a:t>
            </a:r>
            <a:r>
              <a:rPr lang="en-US" dirty="0" err="1"/>
              <a:t>modeļi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BB1FC80-DDFC-F0FA-EA1D-08AE8CC09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70026"/>
              </p:ext>
            </p:extLst>
          </p:nvPr>
        </p:nvGraphicFramePr>
        <p:xfrm>
          <a:off x="1295402" y="2091558"/>
          <a:ext cx="81280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723484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94154331"/>
                    </a:ext>
                  </a:extLst>
                </a:gridCol>
              </a:tblGrid>
              <a:tr h="346618">
                <a:tc>
                  <a:txBody>
                    <a:bodyPr/>
                    <a:lstStyle/>
                    <a:p>
                      <a:r>
                        <a:rPr lang="en-US" dirty="0" err="1"/>
                        <a:t>Medicīnas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Sociālais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710585"/>
                  </a:ext>
                </a:extLst>
              </a:tr>
              <a:tr h="1126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</a:t>
                      </a:r>
                      <a:r>
                        <a:rPr lang="en-US" dirty="0" err="1"/>
                        <a:t>invaliditāte</a:t>
                      </a:r>
                      <a:r>
                        <a:rPr lang="en-US" dirty="0"/>
                        <a:t>" </a:t>
                      </a:r>
                      <a:r>
                        <a:rPr lang="en-US" dirty="0" err="1"/>
                        <a:t>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galvenokārt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veselības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stāvoklis</a:t>
                      </a:r>
                      <a:r>
                        <a:rPr lang="en-US" dirty="0"/>
                        <a:t>, ko </a:t>
                      </a:r>
                      <a:r>
                        <a:rPr lang="en-US" dirty="0" err="1"/>
                        <a:t>identificē</a:t>
                      </a:r>
                      <a:r>
                        <a:rPr lang="en-US" dirty="0"/>
                        <a:t> un </a:t>
                      </a:r>
                      <a:r>
                        <a:rPr lang="en-US" dirty="0" err="1"/>
                        <a:t>risina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veselības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aprūpes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speciālisti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Daudzvēidība</a:t>
                      </a:r>
                      <a:r>
                        <a:rPr lang="en-US" dirty="0"/>
                        <a:t>, ne </a:t>
                      </a:r>
                      <a:r>
                        <a:rPr lang="en-US" dirty="0" err="1"/>
                        <a:t>invalidāte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9879"/>
                  </a:ext>
                </a:extLst>
              </a:tr>
              <a:tr h="86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Nozīmē</a:t>
                      </a:r>
                      <a:r>
                        <a:rPr lang="en-US" dirty="0"/>
                        <a:t>, ka </a:t>
                      </a:r>
                      <a:r>
                        <a:rPr lang="en-US" dirty="0" err="1"/>
                        <a:t>indivīds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jāizārste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jāuzlabo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jāmaina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"</a:t>
                      </a:r>
                      <a:r>
                        <a:rPr lang="en-US" dirty="0" err="1"/>
                        <a:t>invaliditāte</a:t>
                      </a:r>
                      <a:r>
                        <a:rPr lang="en-US" dirty="0"/>
                        <a:t>" </a:t>
                      </a:r>
                      <a:r>
                        <a:rPr lang="en-US" dirty="0" err="1"/>
                        <a:t>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mijiedarbības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rezultāts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starp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cilvēkiem</a:t>
                      </a:r>
                      <a:r>
                        <a:rPr lang="en-US" dirty="0"/>
                        <a:t> un </a:t>
                      </a:r>
                      <a:r>
                        <a:rPr lang="en-US" dirty="0" err="1"/>
                        <a:t>vidi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82871"/>
                  </a:ext>
                </a:extLst>
              </a:tr>
              <a:tr h="866544">
                <a:tc>
                  <a:txBody>
                    <a:bodyPr/>
                    <a:lstStyle/>
                    <a:p>
                      <a:r>
                        <a:rPr lang="en-US" dirty="0" err="1"/>
                        <a:t>Uzmanība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vērsta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uz</a:t>
                      </a:r>
                      <a:r>
                        <a:rPr lang="en-US" dirty="0"/>
                        <a:t> to, ko </a:t>
                      </a:r>
                      <a:r>
                        <a:rPr lang="en-US" dirty="0" err="1"/>
                        <a:t>cilvēks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nespēj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darīt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Barjeras</a:t>
                      </a:r>
                      <a:r>
                        <a:rPr lang="en-US" dirty="0"/>
                        <a:t> :</a:t>
                      </a:r>
                      <a:r>
                        <a:rPr lang="en-US" dirty="0" err="1"/>
                        <a:t>fiziskas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attieksmes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komunikācijas</a:t>
                      </a:r>
                      <a:r>
                        <a:rPr lang="en-US" dirty="0"/>
                        <a:t> un </a:t>
                      </a:r>
                      <a:r>
                        <a:rPr lang="en-US" dirty="0" err="1"/>
                        <a:t>sociālās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16476"/>
                  </a:ext>
                </a:extLst>
              </a:tr>
              <a:tr h="86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Uzmanība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pievērsta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indivīdam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kurš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neatbilst</a:t>
                      </a:r>
                      <a:r>
                        <a:rPr lang="en-US" dirty="0"/>
                        <a:t> “</a:t>
                      </a:r>
                      <a:r>
                        <a:rPr lang="en-US" dirty="0" err="1"/>
                        <a:t>normai</a:t>
                      </a:r>
                      <a:r>
                        <a:rPr lang="en-US" dirty="0"/>
                        <a:t>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Ikviena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atbildība</a:t>
                      </a:r>
                      <a:r>
                        <a:rPr lang="en-US" dirty="0"/>
                        <a:t> – ne </a:t>
                      </a:r>
                      <a:r>
                        <a:rPr lang="en-US" dirty="0" err="1"/>
                        <a:t>viena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cilvēka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3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2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11DC-19CF-888A-107C-31109417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2" y="973667"/>
            <a:ext cx="10174014" cy="12545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Skolotāja</a:t>
            </a:r>
            <a:r>
              <a:rPr lang="en-US" dirty="0"/>
              <a:t> </a:t>
            </a:r>
            <a:r>
              <a:rPr lang="en-US" dirty="0" err="1"/>
              <a:t>uzdevums</a:t>
            </a:r>
            <a:r>
              <a:rPr lang="en-US" dirty="0"/>
              <a:t> nav </a:t>
            </a:r>
            <a:r>
              <a:rPr lang="en-US" dirty="0" err="1"/>
              <a:t>noteikt</a:t>
            </a:r>
            <a:r>
              <a:rPr lang="en-US" dirty="0"/>
              <a:t>, </a:t>
            </a:r>
            <a:r>
              <a:rPr lang="en-US" dirty="0" err="1"/>
              <a:t>kurš</a:t>
            </a:r>
            <a:r>
              <a:rPr lang="en-US" dirty="0"/>
              <a:t> </a:t>
            </a:r>
            <a:r>
              <a:rPr lang="en-US" dirty="0" err="1"/>
              <a:t>pieder</a:t>
            </a:r>
            <a:r>
              <a:rPr lang="en-US" dirty="0"/>
              <a:t> bet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nodrošināt</a:t>
            </a:r>
            <a:r>
              <a:rPr lang="en-US" dirty="0"/>
              <a:t> 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piederētu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BEC4-2E5D-94C6-5B0E-4842ED83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945" y="2396359"/>
            <a:ext cx="8663151" cy="38331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Kā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262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C05C-F475-4DAB-FD31-94F04208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Atslēgvārdi</a:t>
            </a:r>
            <a:br>
              <a:rPr lang="en-US" dirty="0"/>
            </a:br>
            <a:r>
              <a:rPr lang="en-US" sz="2000" dirty="0"/>
              <a:t>(Var </a:t>
            </a:r>
            <a:r>
              <a:rPr lang="en-US" sz="2000" dirty="0" err="1"/>
              <a:t>būt</a:t>
            </a:r>
            <a:r>
              <a:rPr lang="en-US" sz="2000" dirty="0"/>
              <a:t> </a:t>
            </a:r>
            <a:r>
              <a:rPr lang="en-US" sz="2000" dirty="0" err="1"/>
              <a:t>proaktīva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reaktīva</a:t>
            </a:r>
            <a:r>
              <a:rPr lang="en-US" sz="2000" dirty="0"/>
              <a:t> </a:t>
            </a:r>
            <a:r>
              <a:rPr lang="en-US" sz="2000" dirty="0" err="1"/>
              <a:t>pieeja</a:t>
            </a:r>
            <a:r>
              <a:rPr lang="en-US" sz="2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F021-4F9A-83C2-224E-C8DBC5669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Ableism…</a:t>
            </a:r>
            <a:r>
              <a:rPr lang="en-US" dirty="0" err="1"/>
              <a:t>spējīgums</a:t>
            </a:r>
            <a:endParaRPr lang="en-US" dirty="0"/>
          </a:p>
          <a:p>
            <a:r>
              <a:rPr lang="en-US" dirty="0"/>
              <a:t>Gatekeeping…</a:t>
            </a:r>
            <a:r>
              <a:rPr lang="en-US" dirty="0" err="1"/>
              <a:t>vārtu</a:t>
            </a:r>
            <a:r>
              <a:rPr lang="en-US" dirty="0"/>
              <a:t> </a:t>
            </a:r>
            <a:r>
              <a:rPr lang="en-US" dirty="0" err="1"/>
              <a:t>sardze</a:t>
            </a:r>
            <a:endParaRPr lang="en-US" dirty="0"/>
          </a:p>
          <a:p>
            <a:r>
              <a:rPr lang="en-US" dirty="0"/>
              <a:t>Human rights…</a:t>
            </a:r>
            <a:r>
              <a:rPr lang="en-US" dirty="0" err="1"/>
              <a:t>Cilvēktiesības</a:t>
            </a:r>
            <a:endParaRPr lang="en-US" dirty="0"/>
          </a:p>
          <a:p>
            <a:r>
              <a:rPr lang="en-US" dirty="0"/>
              <a:t>Social justice…</a:t>
            </a:r>
            <a:r>
              <a:rPr lang="en-US" dirty="0" err="1"/>
              <a:t>Sociālais</a:t>
            </a:r>
            <a:r>
              <a:rPr lang="en-US" dirty="0"/>
              <a:t> </a:t>
            </a:r>
            <a:r>
              <a:rPr lang="en-US" dirty="0" err="1"/>
              <a:t>taisnīgums</a:t>
            </a:r>
            <a:endParaRPr lang="en-US" dirty="0"/>
          </a:p>
          <a:p>
            <a:r>
              <a:rPr lang="en-US" dirty="0"/>
              <a:t>Protective factors…</a:t>
            </a:r>
            <a:r>
              <a:rPr lang="en-US" dirty="0" err="1"/>
              <a:t>Aizsargājošie</a:t>
            </a:r>
            <a:r>
              <a:rPr lang="en-US" dirty="0"/>
              <a:t> </a:t>
            </a:r>
            <a:r>
              <a:rPr lang="en-US" dirty="0" err="1"/>
              <a:t>faktori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Kur tad </a:t>
            </a:r>
            <a:r>
              <a:rPr lang="en-US" dirty="0" err="1"/>
              <a:t>atrodās</a:t>
            </a:r>
            <a:r>
              <a:rPr lang="en-US" dirty="0"/>
              <a:t> </a:t>
            </a:r>
            <a:r>
              <a:rPr lang="en-US" dirty="0" err="1"/>
              <a:t>škēŗšļi</a:t>
            </a:r>
            <a:r>
              <a:rPr lang="en-US" dirty="0"/>
              <a:t>, kas </a:t>
            </a:r>
            <a:r>
              <a:rPr lang="en-US" dirty="0" err="1"/>
              <a:t>traucē</a:t>
            </a:r>
            <a:r>
              <a:rPr lang="en-US" dirty="0"/>
              <a:t> </a:t>
            </a:r>
            <a:r>
              <a:rPr lang="en-US" dirty="0" err="1"/>
              <a:t>mācīšanos</a:t>
            </a:r>
            <a:r>
              <a:rPr lang="en-US" dirty="0"/>
              <a:t> un </a:t>
            </a:r>
            <a:r>
              <a:rPr lang="en-US" dirty="0" err="1"/>
              <a:t>uzvedību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507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8DA75E-76B3-BD4C-F17D-69EC7DBD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Kopēja</a:t>
            </a:r>
            <a:r>
              <a:rPr lang="en-US" dirty="0"/>
              <a:t> </a:t>
            </a:r>
            <a:r>
              <a:rPr lang="en-US" dirty="0" err="1"/>
              <a:t>proaktīva</a:t>
            </a:r>
            <a:r>
              <a:rPr lang="en-US" dirty="0"/>
              <a:t> </a:t>
            </a:r>
            <a:r>
              <a:rPr lang="en-US" dirty="0" err="1"/>
              <a:t>skolas</a:t>
            </a:r>
            <a:r>
              <a:rPr lang="en-US" dirty="0"/>
              <a:t> </a:t>
            </a:r>
            <a:r>
              <a:rPr lang="en-US" dirty="0" err="1"/>
              <a:t>pieeja</a:t>
            </a:r>
            <a:r>
              <a:rPr lang="en-US" dirty="0"/>
              <a:t>…LAIKS, SARUNAS, ATBALSTS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612F8-8767-DDE4-EE43-D0FF9532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Valoda</a:t>
            </a:r>
            <a:endParaRPr lang="en-US" dirty="0"/>
          </a:p>
          <a:p>
            <a:r>
              <a:rPr lang="en-US" dirty="0" err="1"/>
              <a:t>Apzināta</a:t>
            </a:r>
            <a:r>
              <a:rPr lang="en-US" dirty="0"/>
              <a:t> </a:t>
            </a:r>
            <a:r>
              <a:rPr lang="en-US" dirty="0" err="1"/>
              <a:t>sadarbība</a:t>
            </a:r>
            <a:endParaRPr lang="en-US" dirty="0"/>
          </a:p>
          <a:p>
            <a:r>
              <a:rPr lang="en-US" dirty="0" err="1"/>
              <a:t>Sistēmatiska</a:t>
            </a:r>
            <a:r>
              <a:rPr lang="en-US" dirty="0"/>
              <a:t> </a:t>
            </a:r>
            <a:r>
              <a:rPr lang="en-US" dirty="0" err="1"/>
              <a:t>pieeja</a:t>
            </a:r>
            <a:r>
              <a:rPr lang="en-US" dirty="0"/>
              <a:t> – </a:t>
            </a:r>
            <a:r>
              <a:rPr lang="en-US" dirty="0" err="1"/>
              <a:t>analīze</a:t>
            </a:r>
            <a:endParaRPr lang="en-US" dirty="0"/>
          </a:p>
          <a:p>
            <a:r>
              <a:rPr lang="en-US" dirty="0"/>
              <a:t>“polices un </a:t>
            </a:r>
            <a:r>
              <a:rPr lang="en-US" dirty="0" err="1"/>
              <a:t>protokoli</a:t>
            </a:r>
            <a:r>
              <a:rPr lang="en-US" dirty="0"/>
              <a:t>” (</a:t>
            </a:r>
            <a:r>
              <a:rPr lang="en-US" dirty="0" err="1"/>
              <a:t>angļu</a:t>
            </a:r>
            <a:r>
              <a:rPr lang="en-US" dirty="0"/>
              <a:t> </a:t>
            </a:r>
            <a:r>
              <a:rPr lang="en-US" dirty="0" err="1"/>
              <a:t>nozīmē</a:t>
            </a:r>
            <a:r>
              <a:rPr lang="en-US" dirty="0"/>
              <a:t>)</a:t>
            </a:r>
          </a:p>
          <a:p>
            <a:r>
              <a:rPr lang="en-US" dirty="0"/>
              <a:t>Ko-</a:t>
            </a:r>
            <a:r>
              <a:rPr lang="en-US" dirty="0" err="1"/>
              <a:t>ordinācija</a:t>
            </a:r>
            <a:r>
              <a:rPr lang="en-US" dirty="0"/>
              <a:t> </a:t>
            </a:r>
            <a:r>
              <a:rPr lang="en-US" dirty="0" err="1"/>
              <a:t>starp</a:t>
            </a:r>
            <a:r>
              <a:rPr lang="en-US" dirty="0"/>
              <a:t> </a:t>
            </a:r>
            <a:r>
              <a:rPr lang="en-US" dirty="0" err="1"/>
              <a:t>mācību</a:t>
            </a:r>
            <a:r>
              <a:rPr lang="en-US" dirty="0"/>
              <a:t> </a:t>
            </a:r>
            <a:r>
              <a:rPr lang="en-US" dirty="0" err="1"/>
              <a:t>programmam</a:t>
            </a:r>
            <a:r>
              <a:rPr lang="en-US" dirty="0"/>
              <a:t>, </a:t>
            </a:r>
            <a:r>
              <a:rPr lang="en-US" dirty="0" err="1"/>
              <a:t>mācīšanu</a:t>
            </a:r>
            <a:r>
              <a:rPr lang="en-US" dirty="0"/>
              <a:t> un </a:t>
            </a:r>
            <a:r>
              <a:rPr lang="en-US" dirty="0" err="1"/>
              <a:t>mācīšanās</a:t>
            </a:r>
            <a:r>
              <a:rPr lang="en-US" dirty="0"/>
              <a:t>, </a:t>
            </a:r>
            <a:r>
              <a:rPr lang="en-US" dirty="0" err="1"/>
              <a:t>skolas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un vide, </a:t>
            </a:r>
            <a:r>
              <a:rPr lang="en-US" dirty="0" err="1"/>
              <a:t>sadarbība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ģimenēm</a:t>
            </a:r>
            <a:r>
              <a:rPr lang="en-US" dirty="0"/>
              <a:t> un </a:t>
            </a:r>
            <a:r>
              <a:rPr lang="en-US" dirty="0" err="1"/>
              <a:t>sabiedrību</a:t>
            </a:r>
            <a:endParaRPr lang="en-US" dirty="0"/>
          </a:p>
          <a:p>
            <a:r>
              <a:rPr lang="en-US" dirty="0" err="1"/>
              <a:t>Visiem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pieejama</a:t>
            </a:r>
            <a:r>
              <a:rPr lang="en-US" dirty="0"/>
              <a:t> </a:t>
            </a:r>
            <a:r>
              <a:rPr lang="en-US" dirty="0" err="1"/>
              <a:t>informācija</a:t>
            </a:r>
            <a:r>
              <a:rPr lang="en-US" dirty="0"/>
              <a:t> (</a:t>
            </a:r>
            <a:r>
              <a:rPr lang="en-US" dirty="0" err="1"/>
              <a:t>plāni</a:t>
            </a:r>
            <a:r>
              <a:rPr lang="en-US" dirty="0"/>
              <a:t>, </a:t>
            </a:r>
            <a:r>
              <a:rPr lang="en-US" dirty="0" err="1"/>
              <a:t>skolēnu</a:t>
            </a:r>
            <a:r>
              <a:rPr lang="en-US" dirty="0"/>
              <a:t> </a:t>
            </a:r>
            <a:r>
              <a:rPr lang="en-US" dirty="0" err="1"/>
              <a:t>panākumi</a:t>
            </a:r>
            <a:r>
              <a:rPr lang="en-US" dirty="0"/>
              <a:t>, </a:t>
            </a:r>
            <a:r>
              <a:rPr lang="en-US" dirty="0" err="1"/>
              <a:t>iesaistīšanos</a:t>
            </a:r>
            <a:r>
              <a:rPr lang="en-US" dirty="0"/>
              <a:t> </a:t>
            </a:r>
            <a:r>
              <a:rPr lang="en-US" dirty="0" err="1"/>
              <a:t>skolas</a:t>
            </a:r>
            <a:r>
              <a:rPr lang="en-US" dirty="0"/>
              <a:t> </a:t>
            </a:r>
            <a:r>
              <a:rPr lang="en-US" dirty="0" err="1"/>
              <a:t>darbībā</a:t>
            </a:r>
            <a:r>
              <a:rPr lang="en-US" dirty="0"/>
              <a:t> </a:t>
            </a:r>
            <a:r>
              <a:rPr lang="en-US" dirty="0" err="1"/>
              <a:t>utt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064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EEF2-EE2C-0A20-9F5A-1AF00CB3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Skolotājiem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jādomā</a:t>
            </a:r>
            <a:r>
              <a:rPr lang="en-US" dirty="0"/>
              <a:t> par: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5EBB-80F0-66F8-A11D-F1AF826A5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sadarbību</a:t>
            </a:r>
            <a:r>
              <a:rPr lang="en-US" dirty="0"/>
              <a:t>: </a:t>
            </a:r>
            <a:r>
              <a:rPr lang="en-US" dirty="0" err="1"/>
              <a:t>klasē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nostādīti</a:t>
            </a:r>
            <a:r>
              <a:rPr lang="en-US" dirty="0"/>
              <a:t> </a:t>
            </a:r>
            <a:r>
              <a:rPr lang="en-US" dirty="0" err="1"/>
              <a:t>klases</a:t>
            </a:r>
            <a:r>
              <a:rPr lang="en-US" dirty="0"/>
              <a:t> </a:t>
            </a:r>
            <a:r>
              <a:rPr lang="en-US" dirty="0" err="1"/>
              <a:t>noteikumi</a:t>
            </a:r>
            <a:r>
              <a:rPr lang="en-US" dirty="0"/>
              <a:t> (</a:t>
            </a:r>
            <a:r>
              <a:rPr lang="en-US" dirty="0" err="1"/>
              <a:t>kādi</a:t>
            </a:r>
            <a:r>
              <a:rPr lang="en-US" dirty="0"/>
              <a:t> un </a:t>
            </a:r>
            <a:r>
              <a:rPr lang="en-US" dirty="0" err="1"/>
              <a:t>kā</a:t>
            </a:r>
            <a:r>
              <a:rPr lang="en-US" dirty="0"/>
              <a:t>?),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 </a:t>
            </a:r>
            <a:r>
              <a:rPr lang="en-US" dirty="0" err="1"/>
              <a:t>māca</a:t>
            </a:r>
            <a:r>
              <a:rPr lang="en-US" dirty="0"/>
              <a:t> (</a:t>
            </a:r>
            <a:r>
              <a:rPr lang="en-US" dirty="0" err="1"/>
              <a:t>kā</a:t>
            </a:r>
            <a:r>
              <a:rPr lang="en-US" dirty="0"/>
              <a:t>?),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 </a:t>
            </a:r>
            <a:r>
              <a:rPr lang="en-US" dirty="0" err="1"/>
              <a:t>piemin</a:t>
            </a:r>
            <a:r>
              <a:rPr lang="en-US" dirty="0"/>
              <a:t>? </a:t>
            </a:r>
            <a:r>
              <a:rPr lang="en-US" dirty="0" err="1"/>
              <a:t>utt</a:t>
            </a:r>
            <a:endParaRPr lang="en-US" dirty="0"/>
          </a:p>
          <a:p>
            <a:r>
              <a:rPr lang="lv-LV" dirty="0"/>
              <a:t>uz pierādījumiem balstīta prakse</a:t>
            </a:r>
          </a:p>
          <a:p>
            <a:pPr marL="0" indent="0">
              <a:buNone/>
            </a:pPr>
            <a:r>
              <a:rPr lang="lv-LV" dirty="0"/>
              <a:t>Atsaucās uz </a:t>
            </a:r>
            <a:r>
              <a:rPr lang="lv-LV" dirty="0" err="1"/>
              <a:t>akademiskām</a:t>
            </a:r>
            <a:r>
              <a:rPr lang="lv-LV" dirty="0"/>
              <a:t> stundām un uzvedību </a:t>
            </a:r>
            <a:endParaRPr lang="en-US" dirty="0"/>
          </a:p>
          <a:p>
            <a:r>
              <a:rPr lang="lv-LV" dirty="0"/>
              <a:t>profesionālās mācību kopienas savā skolā un kritiskām diskusijām</a:t>
            </a:r>
            <a:endParaRPr lang="en-US" dirty="0"/>
          </a:p>
          <a:p>
            <a:r>
              <a:rPr lang="lv-LV" dirty="0"/>
              <a:t>skolotāja </a:t>
            </a:r>
            <a:r>
              <a:rPr lang="lv-LV" dirty="0" err="1"/>
              <a:t>pašefektivitāte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8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8C9C-D33B-A2DB-67E9-BCC3FAC7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Pieeja</a:t>
            </a:r>
            <a:r>
              <a:rPr lang="en-US" dirty="0"/>
              <a:t> kas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proaktīva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E83D0-169A-5BB1-5CB9-8C45C639B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Daudzpakāpju</a:t>
            </a:r>
            <a:r>
              <a:rPr lang="en-US" dirty="0"/>
              <a:t> </a:t>
            </a:r>
            <a:r>
              <a:rPr lang="en-US" dirty="0" err="1"/>
              <a:t>sistēmas</a:t>
            </a:r>
            <a:r>
              <a:rPr lang="en-US" dirty="0"/>
              <a:t> </a:t>
            </a:r>
            <a:r>
              <a:rPr lang="en-US" dirty="0" err="1"/>
              <a:t>atbalsts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(Multitiered system support –MTSS)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Universāls</a:t>
            </a:r>
            <a:r>
              <a:rPr lang="en-US" dirty="0"/>
              <a:t> dizains </a:t>
            </a:r>
            <a:r>
              <a:rPr lang="en-US" dirty="0" err="1"/>
              <a:t>mācībām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(UDL)</a:t>
            </a:r>
          </a:p>
          <a:p>
            <a:pPr marL="0" indent="0">
              <a:buNone/>
            </a:pPr>
            <a:r>
              <a:rPr lang="en-AU" dirty="0" err="1">
                <a:solidFill>
                  <a:srgbClr val="233B53"/>
                </a:solidFill>
              </a:rPr>
              <a:t>V</a:t>
            </a:r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airāki</a:t>
            </a:r>
            <a:r>
              <a:rPr lang="en-AU" dirty="0">
                <a:solidFill>
                  <a:srgbClr val="233B53"/>
                </a:solidFill>
              </a:rPr>
              <a:t>:</a:t>
            </a:r>
          </a:p>
          <a:p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iesaistīšanās</a:t>
            </a:r>
            <a:r>
              <a:rPr lang="en-AU" b="0" i="0" u="none" strike="noStrike" dirty="0">
                <a:solidFill>
                  <a:srgbClr val="233B53"/>
                </a:solidFill>
                <a:effectLst/>
              </a:rPr>
              <a:t> </a:t>
            </a:r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veidi</a:t>
            </a:r>
            <a:endParaRPr lang="en-AU" b="0" i="0" u="none" strike="noStrike" dirty="0">
              <a:solidFill>
                <a:srgbClr val="233B53"/>
              </a:solidFill>
              <a:effectLst/>
            </a:endParaRPr>
          </a:p>
          <a:p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attēlojuma</a:t>
            </a:r>
            <a:r>
              <a:rPr lang="en-AU" b="0" i="0" u="none" strike="noStrike" dirty="0">
                <a:solidFill>
                  <a:srgbClr val="233B53"/>
                </a:solidFill>
                <a:effectLst/>
              </a:rPr>
              <a:t> </a:t>
            </a:r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veidi</a:t>
            </a:r>
            <a:endParaRPr lang="en-AU" dirty="0">
              <a:solidFill>
                <a:srgbClr val="233B53"/>
              </a:solidFill>
            </a:endParaRPr>
          </a:p>
          <a:p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darbības</a:t>
            </a:r>
            <a:r>
              <a:rPr lang="en-AU" b="0" i="0" u="none" strike="noStrike" dirty="0">
                <a:solidFill>
                  <a:srgbClr val="233B53"/>
                </a:solidFill>
                <a:effectLst/>
              </a:rPr>
              <a:t> un </a:t>
            </a:r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izteiksmes</a:t>
            </a:r>
            <a:r>
              <a:rPr lang="en-AU" b="0" i="0" u="none" strike="noStrike" dirty="0">
                <a:solidFill>
                  <a:srgbClr val="233B53"/>
                </a:solidFill>
                <a:effectLst/>
              </a:rPr>
              <a:t> </a:t>
            </a:r>
            <a:r>
              <a:rPr lang="en-AU" b="0" i="0" u="none" strike="noStrike" dirty="0" err="1">
                <a:solidFill>
                  <a:srgbClr val="233B53"/>
                </a:solidFill>
                <a:effectLst/>
              </a:rPr>
              <a:t>veidi</a:t>
            </a:r>
            <a:endParaRPr lang="en-US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A0A6D25-453D-4E45-C279-E3BC3AEA893B}"/>
              </a:ext>
            </a:extLst>
          </p:cNvPr>
          <p:cNvSpPr/>
          <p:nvPr/>
        </p:nvSpPr>
        <p:spPr>
          <a:xfrm>
            <a:off x="6763408" y="1248429"/>
            <a:ext cx="3710150" cy="231490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piem</a:t>
            </a:r>
            <a:r>
              <a:rPr lang="en-US" dirty="0"/>
              <a:t>. UDL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EE5DCA-71E0-DD92-11A0-A81AB2124D29}"/>
              </a:ext>
            </a:extLst>
          </p:cNvPr>
          <p:cNvCxnSpPr>
            <a:cxnSpLocks/>
          </p:cNvCxnSpPr>
          <p:nvPr/>
        </p:nvCxnSpPr>
        <p:spPr>
          <a:xfrm flipV="1">
            <a:off x="6873766" y="2433829"/>
            <a:ext cx="3610302" cy="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140B9D-BD8E-90A7-EFEA-5C9BA5C2745D}"/>
              </a:ext>
            </a:extLst>
          </p:cNvPr>
          <p:cNvCxnSpPr/>
          <p:nvPr/>
        </p:nvCxnSpPr>
        <p:spPr>
          <a:xfrm>
            <a:off x="7914290" y="1690688"/>
            <a:ext cx="1408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0C61E4-9612-C702-193E-0C112333AE61}"/>
                  </a:ext>
                </a:extLst>
              </p14:cNvPr>
              <p14:cNvContentPartPr/>
              <p14:nvPr/>
            </p14:nvContentPartPr>
            <p14:xfrm>
              <a:off x="8285255" y="391914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0C61E4-9612-C702-193E-0C112333AE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7615" y="38115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AB9D25-46E1-606F-CF03-B781DFE59F4F}"/>
                  </a:ext>
                </a:extLst>
              </p14:cNvPr>
              <p14:cNvContentPartPr/>
              <p14:nvPr/>
            </p14:nvContentPartPr>
            <p14:xfrm>
              <a:off x="7464815" y="456894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AB9D25-46E1-606F-CF03-B781DFE59F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7175" y="4461302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616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{2263A7D0-3E11-4C47-A36A-F569920F7BA2}tf10001064</Template>
  <TotalTime>1023</TotalTime>
  <Words>294</Words>
  <Application>Microsoft Office PowerPoint</Application>
  <PresentationFormat>Platekrāna</PresentationFormat>
  <Paragraphs>56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Skolotāja proaktīva un reaktīva rīcība iekļaujošā vidē</vt:lpstr>
      <vt:lpstr>Iekļaujošā izglītība?</vt:lpstr>
      <vt:lpstr>Skolotāja uzdevums nav noteikt, kurš pieder bet gan nodrošināt , lai visi piederētu. </vt:lpstr>
      <vt:lpstr>Atslēgvārdi (Var būt proaktīva vai reaktīva pieeja)</vt:lpstr>
      <vt:lpstr>Kopēja proaktīva skolas pieeja…LAIKS, SARUNAS, ATBALSTS</vt:lpstr>
      <vt:lpstr>Skolotājiem ir jādomā par:</vt:lpstr>
      <vt:lpstr>Pieeja kas ir proaktīva…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Iekļaujošā izglītība?</dc:title>
  <dc:creator>Ilona Bruveris</dc:creator>
  <cp:lastModifiedBy>Jana Veinberga</cp:lastModifiedBy>
  <cp:revision>7</cp:revision>
  <dcterms:created xsi:type="dcterms:W3CDTF">2025-09-24T05:03:48Z</dcterms:created>
  <dcterms:modified xsi:type="dcterms:W3CDTF">2025-10-09T06:52:27Z</dcterms:modified>
</cp:coreProperties>
</file>