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3"/>
  </p:notesMasterIdLst>
  <p:sldIdLst>
    <p:sldId id="256" r:id="rId2"/>
    <p:sldId id="287" r:id="rId3"/>
    <p:sldId id="277" r:id="rId4"/>
    <p:sldId id="276" r:id="rId5"/>
    <p:sldId id="289" r:id="rId6"/>
    <p:sldId id="290" r:id="rId7"/>
    <p:sldId id="288" r:id="rId8"/>
    <p:sldId id="291" r:id="rId9"/>
    <p:sldId id="294" r:id="rId10"/>
    <p:sldId id="296" r:id="rId11"/>
    <p:sldId id="282" r:id="rId12"/>
  </p:sldIdLst>
  <p:sldSz cx="12192000" cy="6858000"/>
  <p:notesSz cx="6799263" cy="9929813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3779"/>
    <a:srgbClr val="F2F3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14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../embeddings/oleObject1.bin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33839558553948146"/>
          <c:y val="1.5624256720070732E-2"/>
          <c:w val="0.64393075898550556"/>
          <c:h val="0.85158678474941318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Grafiki!$F$1</c:f>
              <c:strCache>
                <c:ptCount val="1"/>
                <c:pt idx="0">
                  <c:v>Medaļnieku skaits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Grafiki!$B$2:$B$22</c:f>
              <c:strCache>
                <c:ptCount val="21"/>
                <c:pt idx="0">
                  <c:v>Bulduru tehnikums</c:v>
                </c:pt>
                <c:pt idx="1">
                  <c:v>Dobeles Amatniecības un vispārizglītojošā vidusskola</c:v>
                </c:pt>
                <c:pt idx="2">
                  <c:v>Jelgavas Amatu vidusskola</c:v>
                </c:pt>
                <c:pt idx="3">
                  <c:v>Daugavpils Tehnoloģiju un tūrisma tehnikums</c:v>
                </c:pt>
                <c:pt idx="4">
                  <c:v>Liepājas Mūzikas, mākslas un dizaina vidusskola</c:v>
                </c:pt>
                <c:pt idx="5">
                  <c:v>Rīgas Būvniecības koledža</c:v>
                </c:pt>
                <c:pt idx="6">
                  <c:v>Rīgas Stila un modes tehnikums</c:v>
                </c:pt>
                <c:pt idx="7">
                  <c:v>Saldus tehnikums</c:v>
                </c:pt>
                <c:pt idx="8">
                  <c:v>Latgales Mūzikas un mākslas vidusskola</c:v>
                </c:pt>
                <c:pt idx="9">
                  <c:v>Rīgas Dizaina un mākslas vidusskola</c:v>
                </c:pt>
                <c:pt idx="10">
                  <c:v>Rīgas Mākslas un mediju tehnikums</c:v>
                </c:pt>
                <c:pt idx="11">
                  <c:v>Valmieras tehnikums</c:v>
                </c:pt>
                <c:pt idx="12">
                  <c:v>Latgales Industriālais tehnikums</c:v>
                </c:pt>
                <c:pt idx="13">
                  <c:v>Rīgas Valsts tehnikums</c:v>
                </c:pt>
                <c:pt idx="14">
                  <c:v>Rēzeknes tehnikums</c:v>
                </c:pt>
                <c:pt idx="15">
                  <c:v>Vidzemes Tehnoloģiju un dizaina tehnikums</c:v>
                </c:pt>
                <c:pt idx="16">
                  <c:v>Rīgas Tehniskā koledža</c:v>
                </c:pt>
                <c:pt idx="17">
                  <c:v>Jelgavas tehnikums</c:v>
                </c:pt>
                <c:pt idx="18">
                  <c:v>Ogres tehnikums</c:v>
                </c:pt>
                <c:pt idx="19">
                  <c:v>Ventspils tehnikums</c:v>
                </c:pt>
                <c:pt idx="20">
                  <c:v>Liepājas Valsts tehnikums</c:v>
                </c:pt>
              </c:strCache>
            </c:strRef>
          </c:cat>
          <c:val>
            <c:numRef>
              <c:f>Grafiki!$F$2:$F$22</c:f>
              <c:numCache>
                <c:formatCode>General</c:formatCode>
                <c:ptCount val="21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2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3</c:v>
                </c:pt>
                <c:pt idx="10">
                  <c:v>3</c:v>
                </c:pt>
                <c:pt idx="11">
                  <c:v>2</c:v>
                </c:pt>
                <c:pt idx="12">
                  <c:v>2</c:v>
                </c:pt>
                <c:pt idx="13">
                  <c:v>4</c:v>
                </c:pt>
                <c:pt idx="14">
                  <c:v>2</c:v>
                </c:pt>
                <c:pt idx="15">
                  <c:v>6</c:v>
                </c:pt>
                <c:pt idx="16">
                  <c:v>3</c:v>
                </c:pt>
                <c:pt idx="17">
                  <c:v>5</c:v>
                </c:pt>
                <c:pt idx="18">
                  <c:v>6</c:v>
                </c:pt>
                <c:pt idx="19">
                  <c:v>5</c:v>
                </c:pt>
                <c:pt idx="20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E97-467F-801A-21B402C381E4}"/>
            </c:ext>
          </c:extLst>
        </c:ser>
        <c:ser>
          <c:idx val="1"/>
          <c:order val="1"/>
          <c:tx>
            <c:strRef>
              <c:f>Grafiki!$G$1</c:f>
              <c:strCache>
                <c:ptCount val="1"/>
                <c:pt idx="0">
                  <c:v>Finālistu skaits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Grafiki!$B$2:$B$22</c:f>
              <c:strCache>
                <c:ptCount val="21"/>
                <c:pt idx="0">
                  <c:v>Bulduru tehnikums</c:v>
                </c:pt>
                <c:pt idx="1">
                  <c:v>Dobeles Amatniecības un vispārizglītojošā vidusskola</c:v>
                </c:pt>
                <c:pt idx="2">
                  <c:v>Jelgavas Amatu vidusskola</c:v>
                </c:pt>
                <c:pt idx="3">
                  <c:v>Daugavpils Tehnoloģiju un tūrisma tehnikums</c:v>
                </c:pt>
                <c:pt idx="4">
                  <c:v>Liepājas Mūzikas, mākslas un dizaina vidusskola</c:v>
                </c:pt>
                <c:pt idx="5">
                  <c:v>Rīgas Būvniecības koledža</c:v>
                </c:pt>
                <c:pt idx="6">
                  <c:v>Rīgas Stila un modes tehnikums</c:v>
                </c:pt>
                <c:pt idx="7">
                  <c:v>Saldus tehnikums</c:v>
                </c:pt>
                <c:pt idx="8">
                  <c:v>Latgales Mūzikas un mākslas vidusskola</c:v>
                </c:pt>
                <c:pt idx="9">
                  <c:v>Rīgas Dizaina un mākslas vidusskola</c:v>
                </c:pt>
                <c:pt idx="10">
                  <c:v>Rīgas Mākslas un mediju tehnikums</c:v>
                </c:pt>
                <c:pt idx="11">
                  <c:v>Valmieras tehnikums</c:v>
                </c:pt>
                <c:pt idx="12">
                  <c:v>Latgales Industriālais tehnikums</c:v>
                </c:pt>
                <c:pt idx="13">
                  <c:v>Rīgas Valsts tehnikums</c:v>
                </c:pt>
                <c:pt idx="14">
                  <c:v>Rēzeknes tehnikums</c:v>
                </c:pt>
                <c:pt idx="15">
                  <c:v>Vidzemes Tehnoloģiju un dizaina tehnikums</c:v>
                </c:pt>
                <c:pt idx="16">
                  <c:v>Rīgas Tehniskā koledža</c:v>
                </c:pt>
                <c:pt idx="17">
                  <c:v>Jelgavas tehnikums</c:v>
                </c:pt>
                <c:pt idx="18">
                  <c:v>Ogres tehnikums</c:v>
                </c:pt>
                <c:pt idx="19">
                  <c:v>Ventspils tehnikums</c:v>
                </c:pt>
                <c:pt idx="20">
                  <c:v>Liepājas Valsts tehnikums</c:v>
                </c:pt>
              </c:strCache>
            </c:strRef>
          </c:cat>
          <c:val>
            <c:numRef>
              <c:f>Grafiki!$G$2:$G$22</c:f>
              <c:numCache>
                <c:formatCode>General</c:formatCode>
                <c:ptCount val="21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2</c:v>
                </c:pt>
                <c:pt idx="4">
                  <c:v>2</c:v>
                </c:pt>
                <c:pt idx="5">
                  <c:v>2</c:v>
                </c:pt>
                <c:pt idx="6">
                  <c:v>2</c:v>
                </c:pt>
                <c:pt idx="7">
                  <c:v>2</c:v>
                </c:pt>
                <c:pt idx="8">
                  <c:v>3</c:v>
                </c:pt>
                <c:pt idx="9">
                  <c:v>4</c:v>
                </c:pt>
                <c:pt idx="10">
                  <c:v>4</c:v>
                </c:pt>
                <c:pt idx="11">
                  <c:v>3</c:v>
                </c:pt>
                <c:pt idx="12">
                  <c:v>5</c:v>
                </c:pt>
                <c:pt idx="13">
                  <c:v>5</c:v>
                </c:pt>
                <c:pt idx="14">
                  <c:v>5</c:v>
                </c:pt>
                <c:pt idx="15">
                  <c:v>8</c:v>
                </c:pt>
                <c:pt idx="16">
                  <c:v>8</c:v>
                </c:pt>
                <c:pt idx="17">
                  <c:v>9</c:v>
                </c:pt>
                <c:pt idx="18">
                  <c:v>9</c:v>
                </c:pt>
                <c:pt idx="19">
                  <c:v>9</c:v>
                </c:pt>
                <c:pt idx="20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E97-467F-801A-21B402C381E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1804453903"/>
        <c:axId val="1804451503"/>
      </c:barChart>
      <c:catAx>
        <c:axId val="1804453903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ptos" panose="020B0004020202020204" pitchFamily="34" charset="0"/>
                <a:ea typeface="+mn-ea"/>
                <a:cs typeface="+mn-cs"/>
              </a:defRPr>
            </a:pPr>
            <a:endParaRPr lang="lv-LV"/>
          </a:p>
        </c:txPr>
        <c:crossAx val="1804451503"/>
        <c:crosses val="autoZero"/>
        <c:auto val="1"/>
        <c:lblAlgn val="ctr"/>
        <c:lblOffset val="100"/>
        <c:noMultiLvlLbl val="0"/>
      </c:catAx>
      <c:valAx>
        <c:axId val="1804451503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80445390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5849647-E546-4EC0-AC58-77358A67E514}" type="doc">
      <dgm:prSet loTypeId="urn:microsoft.com/office/officeart/2005/8/layout/vList5" loCatId="list" qsTypeId="urn:microsoft.com/office/officeart/2005/8/quickstyle/3d2" qsCatId="3D" csTypeId="urn:microsoft.com/office/officeart/2005/8/colors/colorful3" csCatId="colorful" phldr="1"/>
      <dgm:spPr/>
      <dgm:t>
        <a:bodyPr/>
        <a:lstStyle/>
        <a:p>
          <a:endParaRPr lang="lv-LV"/>
        </a:p>
      </dgm:t>
    </dgm:pt>
    <dgm:pt modelId="{8333BA8D-E8B4-4983-A575-D953A0AAD81B}" type="pres">
      <dgm:prSet presAssocID="{95849647-E546-4EC0-AC58-77358A67E514}" presName="Name0" presStyleCnt="0">
        <dgm:presLayoutVars>
          <dgm:dir/>
          <dgm:animLvl val="lvl"/>
          <dgm:resizeHandles val="exact"/>
        </dgm:presLayoutVars>
      </dgm:prSet>
      <dgm:spPr/>
    </dgm:pt>
  </dgm:ptLst>
  <dgm:cxnLst>
    <dgm:cxn modelId="{05077CE6-EC4E-4136-81B1-124052EBA558}" type="presOf" srcId="{95849647-E546-4EC0-AC58-77358A67E514}" destId="{8333BA8D-E8B4-4983-A575-D953A0AAD81B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E30F8B9-6470-42D5-9F0B-3BF23CA42709}" type="doc">
      <dgm:prSet loTypeId="urn:microsoft.com/office/officeart/2005/8/layout/vList5" loCatId="list" qsTypeId="urn:microsoft.com/office/officeart/2005/8/quickstyle/3d2" qsCatId="3D" csTypeId="urn:microsoft.com/office/officeart/2005/8/colors/colorful3" csCatId="colorful" phldr="1"/>
      <dgm:spPr/>
      <dgm:t>
        <a:bodyPr/>
        <a:lstStyle/>
        <a:p>
          <a:endParaRPr lang="lv-LV"/>
        </a:p>
      </dgm:t>
    </dgm:pt>
    <dgm:pt modelId="{ACBF0631-D898-427A-B5FD-52361AD20E4D}" type="pres">
      <dgm:prSet presAssocID="{7E30F8B9-6470-42D5-9F0B-3BF23CA42709}" presName="Name0" presStyleCnt="0">
        <dgm:presLayoutVars>
          <dgm:dir/>
          <dgm:animLvl val="lvl"/>
          <dgm:resizeHandles val="exact"/>
        </dgm:presLayoutVars>
      </dgm:prSet>
      <dgm:spPr/>
    </dgm:pt>
  </dgm:ptLst>
  <dgm:cxnLst>
    <dgm:cxn modelId="{056E6196-5158-41E5-9C6C-D6668D45194B}" type="presOf" srcId="{7E30F8B9-6470-42D5-9F0B-3BF23CA42709}" destId="{ACBF0631-D898-427A-B5FD-52361AD20E4D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1275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21A042-5EE7-41C4-8957-0D2CC50992EB}" type="datetimeFigureOut">
              <a:rPr lang="lv-LV" smtClean="0"/>
              <a:t>14.10.2025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4713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40363" cy="39100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1338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1275" y="9431338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DB4BCF-02DE-4E1F-B898-C3809597E4E4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1590733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DB4BCF-02DE-4E1F-B898-C3809597E4E4}" type="slidenum">
              <a:rPr lang="lv-LV" smtClean="0"/>
              <a:t>1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0885463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C9ED7A-4EC2-CAD3-80DB-C95A9AC518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979038F-B78A-5B07-4B3D-E2E0F4C40FE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4EA34C3-513D-C797-9987-61D2C35422C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F042C6-B5E6-EA74-02CC-F5A877912F0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DB4BCF-02DE-4E1F-B898-C3809597E4E4}" type="slidenum">
              <a:rPr lang="lv-LV" smtClean="0"/>
              <a:t>10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41184489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DB4BCF-02DE-4E1F-B898-C3809597E4E4}" type="slidenum">
              <a:rPr lang="lv-LV" smtClean="0"/>
              <a:t>11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1740329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DB4BCF-02DE-4E1F-B898-C3809597E4E4}" type="slidenum">
              <a:rPr lang="lv-LV" smtClean="0"/>
              <a:t>2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693925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DB4BCF-02DE-4E1F-B898-C3809597E4E4}" type="slidenum">
              <a:rPr lang="lv-LV" smtClean="0"/>
              <a:t>3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6649122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DB4BCF-02DE-4E1F-B898-C3809597E4E4}" type="slidenum">
              <a:rPr lang="lv-LV" smtClean="0"/>
              <a:t>4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5867262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4FFFEB-7D44-4641-1AFD-833E8C4F06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5D8EE1E-40E3-F545-FB49-9EE284FDD0F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597A614-A874-046F-81D0-B0E3DB3528A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DF32A4-372D-DB25-057F-30F7EAD2BD2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DB4BCF-02DE-4E1F-B898-C3809597E4E4}" type="slidenum">
              <a:rPr lang="lv-LV" smtClean="0"/>
              <a:t>5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7370072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2C4373-D87D-8029-1EB7-6973C5951B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7CCAA81-66E4-4D1B-0C59-BDB8BF77897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F125DB5-4C01-AA30-2550-C5F53F48F36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9AC51D-7E62-52F2-36BF-DB3194DCE81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DB4BCF-02DE-4E1F-B898-C3809597E4E4}" type="slidenum">
              <a:rPr lang="lv-LV" smtClean="0"/>
              <a:t>6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3719761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DB4BCF-02DE-4E1F-B898-C3809597E4E4}" type="slidenum">
              <a:rPr lang="lv-LV" smtClean="0"/>
              <a:t>7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70002177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B50723-3F96-C99D-E5CA-997B0F2F5D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8718631-E350-85AA-38EA-F01775CB9D0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FCB6625-FB1E-D72C-C069-171B8D31B6E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BB4E04-7185-5880-70FB-699F58B5146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DB4BCF-02DE-4E1F-B898-C3809597E4E4}" type="slidenum">
              <a:rPr lang="lv-LV" smtClean="0"/>
              <a:t>8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54748535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B5B3F7-A3AD-E8D3-5854-1EF475D904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0DA1923-90D4-9120-9E57-75DCEDA72EF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EA12EE5-C76A-0DB4-2F45-CF451844EA8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B50248-E8F8-BAF0-7241-79E90C413F2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DB4BCF-02DE-4E1F-B898-C3809597E4E4}" type="slidenum">
              <a:rPr lang="lv-LV" smtClean="0"/>
              <a:t>9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5040151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C7EBCF-BBC1-6719-0582-6039259B36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D7C256-390F-7604-24FB-EE76D86CF2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6BA948-7A79-EFE6-7AD5-4CED3B516C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3733A-0F78-4AB1-9F50-22FC212A58CE}" type="datetimeFigureOut">
              <a:rPr lang="lv-LV" smtClean="0"/>
              <a:t>14.10.2025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3DDFA9-7E12-74B6-4CCD-D6950E5B83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5B2028-CA8A-9EB4-8A4B-C89519CA6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4A6F1-18A0-47FB-BD68-57A65A0441C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7956915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813D24-EB5A-E10B-BBD5-D82C2C165F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071E2E-0678-2D57-552E-AA3EEF21AB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19BA87-AA9B-644F-F8E0-03D6E374D7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3733A-0F78-4AB1-9F50-22FC212A58CE}" type="datetimeFigureOut">
              <a:rPr lang="lv-LV" smtClean="0"/>
              <a:t>14.10.2025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B9D720-43F5-A78B-9483-583D1F6242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408793-7BF8-3A6A-830D-CED16B4663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4A6F1-18A0-47FB-BD68-57A65A0441C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773260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03B2764-EEE8-B900-FEBD-6BE48DCFED3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60DF0C0-BBA3-CCE4-36A3-284755BB34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AEF632-42B9-DB53-B118-52883EC497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3733A-0F78-4AB1-9F50-22FC212A58CE}" type="datetimeFigureOut">
              <a:rPr lang="lv-LV" smtClean="0"/>
              <a:t>14.10.2025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B225B1-F05E-7317-E28A-713F20A56C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F58B75-EAED-0C1E-E405-ABD40CF673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4A6F1-18A0-47FB-BD68-57A65A0441C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01469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272B88-D79B-8531-C600-B7712394D3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991819-86DB-57BF-B928-39992EBE8C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7D3E8A-5B11-A744-7838-5E55CB1C1D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3733A-0F78-4AB1-9F50-22FC212A58CE}" type="datetimeFigureOut">
              <a:rPr lang="lv-LV" smtClean="0"/>
              <a:t>14.10.2025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3352E8-FAA5-63EC-9B44-8F259E7D91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A7B17F-BB0F-CB42-7FF5-62C7D382BB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4A6F1-18A0-47FB-BD68-57A65A0441C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317497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6AAED5-9754-CFA4-B6D8-6D389C9EE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62E812-D05D-B9BB-0B71-0CC0EE8B3A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1C355E-646D-C0D2-F83E-847D9A1E86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3733A-0F78-4AB1-9F50-22FC212A58CE}" type="datetimeFigureOut">
              <a:rPr lang="lv-LV" smtClean="0"/>
              <a:t>14.10.2025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A1C42A-AE9F-E060-3880-B95A07591C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6649B1-67E6-0F94-9C01-CCC6371E5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4A6F1-18A0-47FB-BD68-57A65A0441C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515778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38EE05-FB7C-CBD9-F8F5-A936A3D3D1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323AC2-39A6-21CF-8370-7445F854F07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7A85C5-038D-FE7B-A1E1-B95A8ED294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FD803D-00ED-4593-85CD-F3F753B974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3733A-0F78-4AB1-9F50-22FC212A58CE}" type="datetimeFigureOut">
              <a:rPr lang="lv-LV" smtClean="0"/>
              <a:t>14.10.2025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1B044E-AE17-2D4F-9054-AEABD841F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BFA82E-2E4D-F8B7-E1A8-A8C5FBA392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4A6F1-18A0-47FB-BD68-57A65A0441C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5478998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202CB4-D836-6147-9F3E-7BAB488874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83642F-2D99-B575-645B-0F6D640896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2548C6D-1E6F-E2D9-E6EB-9B91E6AA1D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0CD3ADE-AB3E-A0FB-367A-7221C00878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CBC8325-8A1D-5962-D894-DFAFE457725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C7DDE3-CF0B-9070-BDA3-95CD8CB245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3733A-0F78-4AB1-9F50-22FC212A58CE}" type="datetimeFigureOut">
              <a:rPr lang="lv-LV" smtClean="0"/>
              <a:t>14.10.2025</a:t>
            </a:fld>
            <a:endParaRPr lang="lv-LV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8729AE-26B9-ACCD-AAFD-5DD4B33817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AF86CD0-FD2A-7A33-B8C7-E5B5898CA5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4A6F1-18A0-47FB-BD68-57A65A0441C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4405682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E16836-92E5-2AC4-F109-C734A30325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69D095E-A670-DBC6-AAE7-BE52F9E667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3733A-0F78-4AB1-9F50-22FC212A58CE}" type="datetimeFigureOut">
              <a:rPr lang="lv-LV" smtClean="0"/>
              <a:t>14.10.2025</a:t>
            </a:fld>
            <a:endParaRPr lang="lv-LV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E6C762-C716-EF67-E42F-E0B6C00899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B190F84-C182-D1E7-610D-3D6042865E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4A6F1-18A0-47FB-BD68-57A65A0441C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1704119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7A16E63-78EB-D379-D7CC-E731BA01AB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3733A-0F78-4AB1-9F50-22FC212A58CE}" type="datetimeFigureOut">
              <a:rPr lang="lv-LV" smtClean="0"/>
              <a:t>14.10.2025</a:t>
            </a:fld>
            <a:endParaRPr lang="lv-LV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2F3A6C1-C901-E2D6-278E-85691AF975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EBDD5C-A36F-A885-805F-DABE4EF20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4A6F1-18A0-47FB-BD68-57A65A0441C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72835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FE552F-906E-5078-58F3-7AB65CCF3F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04BED5-740D-2268-C7D5-7A7251991B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DC026C-1C03-F490-EF24-453304033F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18C6DA-FFB2-BCE4-88C6-8F5D49A557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3733A-0F78-4AB1-9F50-22FC212A58CE}" type="datetimeFigureOut">
              <a:rPr lang="lv-LV" smtClean="0"/>
              <a:t>14.10.2025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8543D7-FD0B-C9FF-C74C-9AA3F45EB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64B4C0-9F9D-D278-911F-505640E1D8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4A6F1-18A0-47FB-BD68-57A65A0441C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1696340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7867C4-FF1C-F6C3-3579-A490273F5F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03E7F40-2CF0-3C10-46A9-3156C94B71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11A552-7F05-584D-41D0-587D6FBFF9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999107-AAAD-1F14-E265-20D7E84055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3733A-0F78-4AB1-9F50-22FC212A58CE}" type="datetimeFigureOut">
              <a:rPr lang="lv-LV" smtClean="0"/>
              <a:t>14.10.2025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F74662-4FB8-12F9-74FE-C445D7D50C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A7616B-9968-FDCC-B0CC-26A55A3121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4A6F1-18A0-47FB-BD68-57A65A0441C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084148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EDD01FC-9867-527A-5F6B-E217E0EA04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A4E53C-2281-729C-6068-4A543AD7D5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22EBA9-0456-F208-06FA-AFA371D783B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D3733A-0F78-4AB1-9F50-22FC212A58CE}" type="datetimeFigureOut">
              <a:rPr lang="lv-LV" smtClean="0"/>
              <a:t>14.10.2025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AF6670-AAC4-0337-ED06-CDC20651D8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C3C7F7-A62D-5E23-5158-D7D605CB53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D4A6F1-18A0-47FB-BD68-57A65A0441C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66207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maira.apsite@viaa.gov.lv" TargetMode="External"/><Relationship Id="rId4" Type="http://schemas.openxmlformats.org/officeDocument/2006/relationships/hyperlink" Target="mailto:didzis.poreiters@viaa.gov.lv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4C8F1F-95D7-3A60-41EF-484A412172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57581" y="1351005"/>
            <a:ext cx="9438466" cy="3670445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spcBef>
                <a:spcPts val="300"/>
              </a:spcBef>
            </a:pPr>
            <a:r>
              <a:rPr lang="lv-LV" sz="3100" b="1" dirty="0">
                <a:solidFill>
                  <a:srgbClr val="4F3779"/>
                </a:solidFill>
                <a:latin typeface="Aptos" panose="020B000402020202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SAM </a:t>
            </a:r>
            <a:r>
              <a:rPr lang="lv-LV" sz="2700" b="1" dirty="0">
                <a:solidFill>
                  <a:srgbClr val="4F3779"/>
                </a:solidFill>
                <a:latin typeface="Aptos" panose="020B000402020202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4.2.2.9</a:t>
            </a:r>
            <a:r>
              <a:rPr lang="lv-LV" sz="3100" b="1" dirty="0">
                <a:solidFill>
                  <a:srgbClr val="4F3779"/>
                </a:solidFill>
                <a:latin typeface="Aptos" panose="020B000402020202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. pasākum</a:t>
            </a:r>
            <a:r>
              <a:rPr lang="en-GB" sz="3100" b="1" dirty="0">
                <a:solidFill>
                  <a:srgbClr val="4F3779"/>
                </a:solidFill>
                <a:latin typeface="Aptos" panose="020B000402020202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a</a:t>
            </a:r>
            <a:r>
              <a:rPr lang="lv-LV" sz="3100" b="1" dirty="0">
                <a:solidFill>
                  <a:srgbClr val="4F3779"/>
                </a:solidFill>
                <a:latin typeface="Aptos" panose="020B000402020202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«Izglītības procesa individualizācija un </a:t>
            </a:r>
            <a:br>
              <a:rPr lang="lv-LV" sz="3100" b="1" dirty="0">
                <a:solidFill>
                  <a:srgbClr val="4F3779"/>
                </a:solidFill>
                <a:latin typeface="Aptos" panose="020B000402020202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lv-LV" sz="3100" b="1" dirty="0">
                <a:solidFill>
                  <a:srgbClr val="4F3779"/>
                </a:solidFill>
                <a:latin typeface="Aptos" panose="020B000402020202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starpnozaru sadarbība profesionālās izglītības izcilībai»</a:t>
            </a:r>
            <a:r>
              <a:rPr lang="en-GB" sz="3100" b="1" dirty="0">
                <a:solidFill>
                  <a:srgbClr val="4F3779"/>
                </a:solidFill>
                <a:latin typeface="Aptos" panose="020B000402020202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br>
              <a:rPr lang="lv-LV" sz="3100" b="1" dirty="0">
                <a:solidFill>
                  <a:srgbClr val="4F3779"/>
                </a:solidFill>
                <a:latin typeface="Aptos" panose="020B000402020202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lv-LV" sz="3100" b="1" dirty="0">
                <a:solidFill>
                  <a:srgbClr val="4F3779"/>
                </a:solidFill>
                <a:latin typeface="Aptos" panose="020B000402020202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2</a:t>
            </a:r>
            <a:r>
              <a:rPr lang="en-GB" sz="3100" b="1" dirty="0">
                <a:solidFill>
                  <a:srgbClr val="4F3779"/>
                </a:solidFill>
                <a:latin typeface="Aptos" panose="020B000402020202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.</a:t>
            </a:r>
            <a:r>
              <a:rPr lang="lv-LV" sz="3100" b="1" dirty="0">
                <a:solidFill>
                  <a:srgbClr val="4F3779"/>
                </a:solidFill>
                <a:latin typeface="Aptos" panose="020B000402020202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n-GB" sz="3100" b="1" dirty="0" err="1">
                <a:solidFill>
                  <a:srgbClr val="4F3779"/>
                </a:solidFill>
                <a:latin typeface="Aptos" panose="020B000402020202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kārta</a:t>
            </a:r>
            <a:r>
              <a:rPr lang="lv-LV" sz="3100" b="1" dirty="0">
                <a:solidFill>
                  <a:srgbClr val="4F3779"/>
                </a:solidFill>
                <a:latin typeface="Aptos" panose="020B000402020202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s projekts Nr. 4.2.2.9/2/23/I/001 </a:t>
            </a:r>
            <a:br>
              <a:rPr lang="lv-LV" sz="3100" b="1" dirty="0">
                <a:solidFill>
                  <a:srgbClr val="4F3779"/>
                </a:solidFill>
                <a:latin typeface="Aptos" panose="020B000402020202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lv-LV" sz="3100" b="1" dirty="0">
                <a:solidFill>
                  <a:srgbClr val="4F3779"/>
                </a:solidFill>
                <a:latin typeface="Aptos" panose="020B000402020202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«Atbalsts prasmju izcilībai profesionālajā izglītībā»</a:t>
            </a:r>
            <a:br>
              <a:rPr lang="lv-LV" sz="3100" b="1" dirty="0">
                <a:latin typeface="Aptos" panose="020B000402020202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</a:br>
            <a:br>
              <a:rPr lang="lv-LV" sz="3100" b="1">
                <a:latin typeface="Aptos" panose="020B000402020202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lv-LV" sz="3100" b="1">
                <a:solidFill>
                  <a:srgbClr val="4F3779"/>
                </a:solidFill>
                <a:latin typeface="Aptos" panose="020B000402020202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09.10.2025</a:t>
            </a:r>
            <a:r>
              <a:rPr lang="lv-LV" sz="3100" b="1" dirty="0">
                <a:solidFill>
                  <a:srgbClr val="4F3779"/>
                </a:solidFill>
                <a:latin typeface="Aptos" panose="020B000402020202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.</a:t>
            </a:r>
            <a:br>
              <a:rPr lang="lv-LV" sz="3100" b="1" dirty="0">
                <a:solidFill>
                  <a:srgbClr val="4F3779"/>
                </a:solidFill>
                <a:latin typeface="Aptos" panose="020B000402020202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</a:br>
            <a:br>
              <a:rPr lang="lv-LV" sz="3600" dirty="0">
                <a:latin typeface="Aptos" panose="020B0004020202020204" pitchFamily="34" charset="0"/>
              </a:rPr>
            </a:br>
            <a:r>
              <a:rPr lang="lv-LV" sz="2700" b="1" dirty="0">
                <a:solidFill>
                  <a:srgbClr val="4F3779"/>
                </a:solidFill>
                <a:latin typeface="Aptos" panose="020B000402020202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(2025.gada janvāris – 2025.gada septembris)</a:t>
            </a:r>
          </a:p>
        </p:txBody>
      </p:sp>
      <p:pic>
        <p:nvPicPr>
          <p:cNvPr id="7" name="Picture 6" descr="A blue square with yellow stars and red numbers&#10;&#10;Description automatically generated">
            <a:extLst>
              <a:ext uri="{FF2B5EF4-FFF2-40B4-BE49-F238E27FC236}">
                <a16:creationId xmlns:a16="http://schemas.microsoft.com/office/drawing/2014/main" id="{9196C8BB-AAEC-4414-ED94-17A4866C5FC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854" y="5645888"/>
            <a:ext cx="2267886" cy="979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29025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312DB93-9FE9-947D-4576-6E073AC34E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9300298-D4B9-141E-D5A8-A6E8ACF414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6037" y="365125"/>
            <a:ext cx="8462818" cy="1001857"/>
          </a:xfrm>
        </p:spPr>
        <p:txBody>
          <a:bodyPr>
            <a:normAutofit/>
          </a:bodyPr>
          <a:lstStyle/>
          <a:p>
            <a:r>
              <a:rPr lang="lv-LV" sz="2400" b="1" dirty="0">
                <a:solidFill>
                  <a:srgbClr val="4F3779"/>
                </a:solidFill>
                <a:latin typeface="Aptos" panose="020B0004020202020204" pitchFamily="34" charset="0"/>
              </a:rPr>
              <a:t>Plānotie 2026.gada svarīgākie pasākumi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CF4211-7FE1-A949-D672-5FC5A29688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7802" y="1366982"/>
            <a:ext cx="8758539" cy="467167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lv-LV" sz="2000" b="1" dirty="0">
              <a:solidFill>
                <a:schemeClr val="accent1">
                  <a:lumMod val="50000"/>
                </a:schemeClr>
              </a:solidFill>
              <a:latin typeface="Aptos" panose="020B0004020202020204" pitchFamily="34" charset="0"/>
            </a:endParaRPr>
          </a:p>
          <a:p>
            <a:pPr algn="just"/>
            <a:r>
              <a:rPr lang="lv-LV" sz="2400" b="1" dirty="0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</a:rPr>
              <a:t>2026.gada janvāris –februāris:</a:t>
            </a:r>
          </a:p>
          <a:p>
            <a:pPr marL="0" indent="0" algn="just">
              <a:buNone/>
            </a:pPr>
            <a:r>
              <a:rPr lang="lv-LV" sz="2000" b="1" dirty="0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</a:rPr>
              <a:t>	20 </a:t>
            </a:r>
            <a:r>
              <a:rPr lang="lv-LV" sz="2000" b="1" i="1" dirty="0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</a:rPr>
              <a:t>SkillsLatvia 2026 </a:t>
            </a:r>
            <a:r>
              <a:rPr lang="lv-LV" sz="2000" b="1" dirty="0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</a:rPr>
              <a:t>pusfināli </a:t>
            </a:r>
            <a:r>
              <a:rPr lang="lv-LV" sz="2000" dirty="0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</a:rPr>
              <a:t>izglītības iestādēs un uzņēmumos</a:t>
            </a:r>
          </a:p>
          <a:p>
            <a:pPr marL="0" indent="0" algn="just">
              <a:buNone/>
            </a:pPr>
            <a:endParaRPr lang="lv-LV" sz="1600" b="1" dirty="0">
              <a:solidFill>
                <a:schemeClr val="accent1">
                  <a:lumMod val="50000"/>
                </a:schemeClr>
              </a:solidFill>
              <a:latin typeface="Aptos" panose="020B0004020202020204" pitchFamily="34" charset="0"/>
            </a:endParaRPr>
          </a:p>
          <a:p>
            <a:pPr algn="just"/>
            <a:r>
              <a:rPr lang="lv-LV" sz="2400" b="1" dirty="0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</a:rPr>
              <a:t>2026.gada maijs:</a:t>
            </a:r>
          </a:p>
          <a:p>
            <a:pPr marL="0" indent="0" algn="just">
              <a:buNone/>
            </a:pPr>
            <a:r>
              <a:rPr lang="lv-LV" sz="2000" b="1" i="1" dirty="0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</a:rPr>
              <a:t>	SkillsLatvia 2026 </a:t>
            </a:r>
            <a:r>
              <a:rPr lang="lv-LV" sz="2000" b="1" dirty="0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</a:rPr>
              <a:t>fināls</a:t>
            </a:r>
            <a:r>
              <a:rPr lang="lv-LV" sz="2000" dirty="0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</a:rPr>
              <a:t>, programma apmeklētājiem: prasmju 	demonstrējumi/ izmēģinājumi, informācija par profesionālo izglītību, 	karjeras iespējām u.c.</a:t>
            </a:r>
          </a:p>
          <a:p>
            <a:pPr marL="0" indent="0" algn="just">
              <a:buNone/>
            </a:pPr>
            <a:endParaRPr lang="lv-LV" sz="1600" b="1" dirty="0">
              <a:solidFill>
                <a:schemeClr val="accent1">
                  <a:lumMod val="50000"/>
                </a:schemeClr>
              </a:solidFill>
              <a:latin typeface="Aptos" panose="020B0004020202020204" pitchFamily="34" charset="0"/>
            </a:endParaRPr>
          </a:p>
          <a:p>
            <a:pPr algn="just"/>
            <a:r>
              <a:rPr lang="lv-LV" sz="2400" b="1" dirty="0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</a:rPr>
              <a:t>2026.gada </a:t>
            </a:r>
            <a:r>
              <a:rPr lang="en-US" sz="2400" b="1" dirty="0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</a:rPr>
              <a:t>22</a:t>
            </a:r>
            <a:r>
              <a:rPr lang="lv-LV" sz="2400" b="1" dirty="0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</a:rPr>
              <a:t>.</a:t>
            </a:r>
            <a:r>
              <a:rPr lang="en-US" sz="2400" b="1" dirty="0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</a:rPr>
              <a:t>-</a:t>
            </a:r>
            <a:r>
              <a:rPr lang="lv-LV" sz="2400" b="1" dirty="0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en-US" sz="2400" b="1" dirty="0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</a:rPr>
              <a:t>27</a:t>
            </a:r>
            <a:r>
              <a:rPr lang="lv-LV" sz="2400" b="1" dirty="0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</a:rPr>
              <a:t>.s</a:t>
            </a:r>
            <a:r>
              <a:rPr lang="en-US" sz="2400" b="1" dirty="0" err="1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</a:rPr>
              <a:t>eptemb</a:t>
            </a:r>
            <a:r>
              <a:rPr lang="lv-LV" sz="2400" b="1" dirty="0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</a:rPr>
              <a:t>ris: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lv-LV" sz="2000" dirty="0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</a:rPr>
              <a:t>	Latvijas komandas dalība </a:t>
            </a:r>
            <a:r>
              <a:rPr lang="en-US" sz="2000" b="1" i="1" dirty="0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</a:rPr>
              <a:t>WorldSkills Shanghai 2026</a:t>
            </a:r>
            <a:r>
              <a:rPr lang="lv-LV" sz="2000" b="1" i="1" dirty="0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lv-LV" sz="2000" dirty="0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</a:rPr>
              <a:t>Ķīnā</a:t>
            </a:r>
          </a:p>
          <a:p>
            <a:pPr marL="0" indent="0" algn="just">
              <a:spcAft>
                <a:spcPts val="600"/>
              </a:spcAft>
              <a:buNone/>
            </a:pPr>
            <a:endParaRPr lang="lv-LV" sz="2000" dirty="0">
              <a:solidFill>
                <a:schemeClr val="accent1">
                  <a:lumMod val="50000"/>
                </a:schemeClr>
              </a:solidFill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83353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65E32C-86DE-EE09-2A5D-F6D0D688D2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96899" y="1546656"/>
            <a:ext cx="4717942" cy="174673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lv-LV" sz="6000" dirty="0">
                <a:solidFill>
                  <a:srgbClr val="4F3779"/>
                </a:solidFill>
                <a:latin typeface="Aptos" panose="020B0004020202020204" pitchFamily="34" charset="0"/>
              </a:rPr>
              <a:t>Paldies!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EA738B0-FCFC-365B-65F9-FDFACAEBD41E}"/>
              </a:ext>
            </a:extLst>
          </p:cNvPr>
          <p:cNvSpPr txBox="1"/>
          <p:nvPr/>
        </p:nvSpPr>
        <p:spPr>
          <a:xfrm>
            <a:off x="1582764" y="3293390"/>
            <a:ext cx="609470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lv-LV" sz="1800" b="1" dirty="0">
                <a:solidFill>
                  <a:srgbClr val="666465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DIDZIS POREITERS</a:t>
            </a:r>
            <a:endParaRPr lang="lv-LV" sz="32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r>
              <a:rPr lang="lv-LV" sz="1800" dirty="0">
                <a:solidFill>
                  <a:srgbClr val="666465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VIAA Plašākas izglītības pieredzes departamenta direktors</a:t>
            </a:r>
            <a:endParaRPr lang="lv-LV" sz="32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r>
              <a:rPr lang="lv-LV" sz="1800" dirty="0">
                <a:solidFill>
                  <a:srgbClr val="666465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Tālr.:</a:t>
            </a:r>
            <a:r>
              <a:rPr lang="lv-LV" sz="1800" dirty="0">
                <a:solidFill>
                  <a:srgbClr val="252525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 </a:t>
            </a:r>
            <a:r>
              <a:rPr lang="lv-LV" sz="1800" dirty="0">
                <a:solidFill>
                  <a:srgbClr val="666465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67785427 </a:t>
            </a:r>
            <a:r>
              <a:rPr lang="lv-LV" sz="1800" u="sng" dirty="0">
                <a:solidFill>
                  <a:srgbClr val="0000FF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  <a:hlinkClick r:id="rId4"/>
              </a:rPr>
              <a:t>didzis.poreiters@viaa.gov.lv</a:t>
            </a:r>
            <a:endParaRPr lang="lv-LV" sz="32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C9C5D62-D950-EABD-D55D-3D432E27B690}"/>
              </a:ext>
            </a:extLst>
          </p:cNvPr>
          <p:cNvSpPr txBox="1"/>
          <p:nvPr/>
        </p:nvSpPr>
        <p:spPr>
          <a:xfrm>
            <a:off x="1582764" y="4711179"/>
            <a:ext cx="609470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lv-LV" sz="1800" b="1" dirty="0">
                <a:solidFill>
                  <a:srgbClr val="666465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MAIRA APSĪTE</a:t>
            </a:r>
            <a:endParaRPr lang="lv-LV" sz="32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r>
              <a:rPr lang="lv-LV" sz="1800" dirty="0">
                <a:solidFill>
                  <a:srgbClr val="666465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VIAA Plašākas izglītības pieredzes departamenta Profesionālās meistarības konkursu nodaļas vadītāja </a:t>
            </a:r>
            <a:endParaRPr lang="lv-LV" sz="32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r>
              <a:rPr lang="lv-LV" sz="1800" dirty="0">
                <a:solidFill>
                  <a:srgbClr val="666465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Tālr.: 67785466; 28322312 </a:t>
            </a:r>
            <a:r>
              <a:rPr lang="lv-LV" sz="1800" u="sng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  <a:hlinkClick r:id="rId5"/>
              </a:rPr>
              <a:t>maira.apsite@viaa.gov.lv</a:t>
            </a:r>
            <a:endParaRPr lang="lv-LV" sz="32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47613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F55BEE2-BE78-91F0-5EFE-459EDAA162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09247" y="365125"/>
            <a:ext cx="8499608" cy="1001857"/>
          </a:xfrm>
        </p:spPr>
        <p:txBody>
          <a:bodyPr>
            <a:normAutofit/>
          </a:bodyPr>
          <a:lstStyle/>
          <a:p>
            <a:r>
              <a:rPr lang="lv-LV" sz="2400" b="1" kern="0" dirty="0">
                <a:solidFill>
                  <a:srgbClr val="4F3779"/>
                </a:solidFill>
                <a:latin typeface="Aptos" panose="020B0004020202020204" pitchFamily="34" charset="0"/>
                <a:ea typeface="Calibri" panose="020F0502020204030204" pitchFamily="34" charset="0"/>
                <a:cs typeface="Aldhabi" panose="01000000000000000000" pitchFamily="2" charset="-78"/>
              </a:rPr>
              <a:t>Projekts Nr.4.2.2.9/2/23/I/001 “Atbalsts prasmju izcilībai profesionālajā izglītībā”</a:t>
            </a:r>
            <a:endParaRPr lang="lv-LV" sz="2400" b="1" dirty="0">
              <a:solidFill>
                <a:srgbClr val="4F3779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8186D5-9989-B149-7B98-AB71167CD4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33592" y="1569904"/>
            <a:ext cx="9539207" cy="4351338"/>
          </a:xfrm>
        </p:spPr>
        <p:txBody>
          <a:bodyPr>
            <a:normAutofit/>
          </a:bodyPr>
          <a:lstStyle/>
          <a:p>
            <a:pPr algn="just"/>
            <a:r>
              <a:rPr lang="lv-LV" sz="2000" b="1" dirty="0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mērķis:</a:t>
            </a:r>
            <a:r>
              <a:rPr lang="lv-LV" sz="2000" dirty="0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nodrošināt profesionālās izglītības iestāžu un nozaru sadarbību prasmju meistarības attīstībai profesionālajā izglītībā, prasmju meistarības nacionālo (</a:t>
            </a:r>
            <a:r>
              <a:rPr lang="lv-LV" sz="2000" i="1" dirty="0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SkillsLatvia</a:t>
            </a:r>
            <a:r>
              <a:rPr lang="lv-LV" sz="2000" dirty="0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 konkursu norisi un dalību starptautiskajos (</a:t>
            </a:r>
            <a:r>
              <a:rPr lang="lv-LV" sz="2000" i="1" dirty="0" err="1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EuroSkills</a:t>
            </a:r>
            <a:r>
              <a:rPr lang="lv-LV" sz="2000" i="1" dirty="0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r>
              <a:rPr lang="lv-LV" sz="2000" dirty="0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 </a:t>
            </a:r>
            <a:r>
              <a:rPr lang="lv-LV" sz="2000" i="1" dirty="0" err="1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WorldSkills</a:t>
            </a:r>
            <a:r>
              <a:rPr lang="lv-LV" sz="2000" dirty="0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 konkursos, veicinot talantu attīstības atbalstu</a:t>
            </a:r>
          </a:p>
          <a:p>
            <a:pPr algn="just"/>
            <a:r>
              <a:rPr lang="lv-LV" sz="2000" b="1" dirty="0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mērķa grupa: </a:t>
            </a:r>
            <a:r>
              <a:rPr lang="lv-LV" sz="2000" dirty="0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profesionālās izglītības iestādes, to izglītojamie, absolventi, jaunie profesionāļi vecumā līdz 25 gadiem un pedagogi</a:t>
            </a:r>
          </a:p>
          <a:p>
            <a:pPr algn="just"/>
            <a:r>
              <a:rPr lang="lv-LV" sz="2000" dirty="0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finansējums: </a:t>
            </a:r>
            <a:r>
              <a:rPr lang="lv-LV" sz="2000" b="1" dirty="0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3 850 000 EUR</a:t>
            </a:r>
            <a:r>
              <a:rPr lang="lv-LV" sz="2000" dirty="0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ko veido Eiropas Sociālā fonda Plus finansējums 3 272 500 EUR un valsts budžeta līdzfinansējums 577 500 EUR</a:t>
            </a:r>
          </a:p>
          <a:p>
            <a:pPr algn="just"/>
            <a:r>
              <a:rPr lang="lv-LV" sz="2000" dirty="0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Apguve uz 31.09.2025.: 1 766 125 EUR (45,8%) </a:t>
            </a:r>
          </a:p>
          <a:p>
            <a:pPr marL="0" indent="0" algn="just">
              <a:buNone/>
            </a:pPr>
            <a:r>
              <a:rPr lang="lv-LV" sz="2000" dirty="0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</a:p>
          <a:p>
            <a:pPr algn="just"/>
            <a:r>
              <a:rPr lang="lv-LV" sz="2000" b="1" spc="30" dirty="0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</a:rPr>
              <a:t>īstenošanas periods: </a:t>
            </a:r>
            <a:r>
              <a:rPr lang="lv-LV" sz="2000" spc="30" dirty="0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</a:rPr>
              <a:t>2023. gada 2.janvāris.- 2027. gada 31.decembris </a:t>
            </a:r>
          </a:p>
          <a:p>
            <a:pPr algn="just"/>
            <a:r>
              <a:rPr lang="lv-LV" sz="2000" spc="30" dirty="0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</a:rPr>
              <a:t>Vienošanās ar CFLA noslēgta 2024. gada 1.februārī</a:t>
            </a:r>
          </a:p>
          <a:p>
            <a:pPr algn="just"/>
            <a:endParaRPr lang="lv-LV" sz="2000" spc="30" dirty="0">
              <a:solidFill>
                <a:schemeClr val="accent1">
                  <a:lumMod val="50000"/>
                </a:schemeClr>
              </a:solidFill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77418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F55BEE2-BE78-91F0-5EFE-459EDAA162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2753" y="365126"/>
            <a:ext cx="8373163" cy="688760"/>
          </a:xfrm>
        </p:spPr>
        <p:txBody>
          <a:bodyPr>
            <a:normAutofit/>
          </a:bodyPr>
          <a:lstStyle/>
          <a:p>
            <a:r>
              <a:rPr lang="lv-LV" sz="2400" b="1" dirty="0">
                <a:solidFill>
                  <a:srgbClr val="4F3779"/>
                </a:solidFill>
                <a:latin typeface="Aptos" panose="020B0004020202020204" pitchFamily="34" charset="0"/>
              </a:rPr>
              <a:t>Projekta darbības, rezultāti/rādītāji, izpilde un plāns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C543A196-305E-6A17-85E3-0319CF2027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7189008"/>
              </p:ext>
            </p:extLst>
          </p:nvPr>
        </p:nvGraphicFramePr>
        <p:xfrm>
          <a:off x="1731505" y="1053886"/>
          <a:ext cx="8728990" cy="5168598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3711211">
                  <a:extLst>
                    <a:ext uri="{9D8B030D-6E8A-4147-A177-3AD203B41FA5}">
                      <a16:colId xmlns:a16="http://schemas.microsoft.com/office/drawing/2014/main" val="3557653073"/>
                    </a:ext>
                  </a:extLst>
                </a:gridCol>
                <a:gridCol w="1112953">
                  <a:extLst>
                    <a:ext uri="{9D8B030D-6E8A-4147-A177-3AD203B41FA5}">
                      <a16:colId xmlns:a16="http://schemas.microsoft.com/office/drawing/2014/main" val="3078708464"/>
                    </a:ext>
                  </a:extLst>
                </a:gridCol>
                <a:gridCol w="1388661">
                  <a:extLst>
                    <a:ext uri="{9D8B030D-6E8A-4147-A177-3AD203B41FA5}">
                      <a16:colId xmlns:a16="http://schemas.microsoft.com/office/drawing/2014/main" val="1337227646"/>
                    </a:ext>
                  </a:extLst>
                </a:gridCol>
                <a:gridCol w="2516165">
                  <a:extLst>
                    <a:ext uri="{9D8B030D-6E8A-4147-A177-3AD203B41FA5}">
                      <a16:colId xmlns:a16="http://schemas.microsoft.com/office/drawing/2014/main" val="4293225295"/>
                    </a:ext>
                  </a:extLst>
                </a:gridCol>
              </a:tblGrid>
              <a:tr h="410705">
                <a:tc>
                  <a:txBody>
                    <a:bodyPr/>
                    <a:lstStyle/>
                    <a:p>
                      <a:r>
                        <a:rPr lang="lv-LV" sz="1400" dirty="0"/>
                        <a:t>Darbības</a:t>
                      </a:r>
                      <a:endParaRPr lang="lv-LV" sz="1400" dirty="0">
                        <a:latin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400" dirty="0"/>
                        <a:t>Rādītāji</a:t>
                      </a:r>
                      <a:endParaRPr lang="lv-LV" sz="1400" dirty="0">
                        <a:latin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400" dirty="0"/>
                        <a:t>Izpilde līdz  30.09.2025.</a:t>
                      </a:r>
                      <a:endParaRPr lang="lv-LV" sz="1400" dirty="0">
                        <a:latin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400" dirty="0"/>
                        <a:t>Plāns</a:t>
                      </a:r>
                    </a:p>
                    <a:p>
                      <a:r>
                        <a:rPr lang="lv-LV" sz="1400" dirty="0"/>
                        <a:t>01.10.2025. - 31.12.2027.</a:t>
                      </a:r>
                      <a:endParaRPr lang="lv-LV" sz="1400" dirty="0">
                        <a:latin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3541965"/>
                  </a:ext>
                </a:extLst>
              </a:tr>
              <a:tr h="410705">
                <a:tc>
                  <a:txBody>
                    <a:bodyPr/>
                    <a:lstStyle/>
                    <a:p>
                      <a:r>
                        <a:rPr lang="lv-LV" sz="11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1. </a:t>
                      </a:r>
                      <a:r>
                        <a:rPr lang="lv-LV" sz="11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Nacionālo jauno profesionāļu meistarības konkursu SkillsLatvia organizēšana</a:t>
                      </a:r>
                      <a:endParaRPr lang="lv-LV" sz="11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1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4 konkursi</a:t>
                      </a:r>
                      <a:endParaRPr lang="lv-LV" sz="11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1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2 konkursi</a:t>
                      </a:r>
                      <a:endParaRPr lang="lv-LV" sz="11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1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2 konkursi: SkillsLatvia 2026; SkillsLatvia 2027</a:t>
                      </a:r>
                      <a:endParaRPr lang="lv-LV" sz="1100" i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7608478"/>
                  </a:ext>
                </a:extLst>
              </a:tr>
              <a:tr h="379709">
                <a:tc>
                  <a:txBody>
                    <a:bodyPr/>
                    <a:lstStyle/>
                    <a:p>
                      <a:r>
                        <a:rPr lang="lv-LV" sz="11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profesionālo prasmju demonstrāciju un izmēģinājuma pasākumu organizēšana profesionālās izglītības pievilcības celšanai</a:t>
                      </a:r>
                      <a:endParaRPr lang="lv-LV" sz="11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1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4 pasākumi</a:t>
                      </a:r>
                      <a:endParaRPr lang="lv-LV" sz="11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1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2 pasākumi</a:t>
                      </a:r>
                      <a:endParaRPr lang="lv-LV" sz="11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1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2 pasākumi:  SkillsLatvia 2026 un </a:t>
                      </a:r>
                    </a:p>
                    <a:p>
                      <a:r>
                        <a:rPr lang="lv-LV" sz="11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SkillsLatvia 2027 ietvaros</a:t>
                      </a:r>
                      <a:endParaRPr lang="lv-LV" sz="11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0453055"/>
                  </a:ext>
                </a:extLst>
              </a:tr>
              <a:tr h="339930">
                <a:tc>
                  <a:txBody>
                    <a:bodyPr/>
                    <a:lstStyle/>
                    <a:p>
                      <a:r>
                        <a:rPr lang="lv-LV" sz="11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integrētās komunikācijas kampaņu organizēšana un īstenošana</a:t>
                      </a:r>
                      <a:endParaRPr lang="lv-LV" sz="11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1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4 kampaņas</a:t>
                      </a:r>
                      <a:endParaRPr lang="lv-LV" sz="11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1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2 kampaņas</a:t>
                      </a:r>
                      <a:endParaRPr lang="lv-LV" sz="11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1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2 kampaņas: SkillsLatvia 2026 un </a:t>
                      </a:r>
                    </a:p>
                    <a:p>
                      <a:r>
                        <a:rPr lang="lv-LV" sz="11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SkillsLatvia 2027 ietvaros</a:t>
                      </a:r>
                      <a:endParaRPr lang="lv-LV" sz="11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2457286"/>
                  </a:ext>
                </a:extLst>
              </a:tr>
              <a:tr h="489918">
                <a:tc>
                  <a:txBody>
                    <a:bodyPr/>
                    <a:lstStyle/>
                    <a:p>
                      <a:r>
                        <a:rPr lang="lv-LV" sz="11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2. </a:t>
                      </a:r>
                      <a:r>
                        <a:rPr lang="lv-LV" sz="11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Konkursantu sagatavošana un Latvijas nacionālās delegācijas dalības nodrošināšana starptautiskajos jauno profesionāļu meistarības konkursos </a:t>
                      </a:r>
                      <a:r>
                        <a:rPr lang="lv-LV" sz="1100" b="1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EuroSkills</a:t>
                      </a:r>
                      <a:r>
                        <a:rPr lang="lv-LV" sz="11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un </a:t>
                      </a:r>
                      <a:r>
                        <a:rPr lang="lv-LV" sz="1100" b="1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WorldSkills</a:t>
                      </a:r>
                      <a:endParaRPr lang="lv-LV" sz="1100" b="1" i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1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5 konkursi</a:t>
                      </a:r>
                    </a:p>
                    <a:p>
                      <a:r>
                        <a:rPr lang="lv-LV" sz="11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35 konkursanti</a:t>
                      </a:r>
                      <a:endParaRPr lang="lv-LV" sz="11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1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3 konkursi</a:t>
                      </a:r>
                    </a:p>
                    <a:p>
                      <a:r>
                        <a:rPr lang="lv-LV" sz="11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29 konkursanti</a:t>
                      </a:r>
                      <a:endParaRPr lang="lv-LV" sz="11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1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2 konkursi: </a:t>
                      </a:r>
                    </a:p>
                    <a:p>
                      <a:r>
                        <a:rPr lang="lv-LV" sz="11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WorldSkills</a:t>
                      </a:r>
                      <a:r>
                        <a:rPr lang="lv-LV" sz="11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2026 Shanghai;</a:t>
                      </a:r>
                    </a:p>
                    <a:p>
                      <a:r>
                        <a:rPr lang="lv-LV" sz="11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EuroSkills</a:t>
                      </a:r>
                      <a:r>
                        <a:rPr lang="lv-LV" sz="11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2027 </a:t>
                      </a:r>
                      <a:r>
                        <a:rPr lang="lv-LV" sz="11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Dusseldorf</a:t>
                      </a:r>
                      <a:endParaRPr lang="lv-LV" sz="1100" i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1617610"/>
                  </a:ext>
                </a:extLst>
              </a:tr>
              <a:tr h="489918">
                <a:tc>
                  <a:txBody>
                    <a:bodyPr/>
                    <a:lstStyle/>
                    <a:p>
                      <a:r>
                        <a:rPr lang="lv-LV" sz="11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3</a:t>
                      </a:r>
                      <a:r>
                        <a:rPr lang="lv-LV" sz="11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. Atbalsts profesionālās izglītības iestādēm un to pedagogiem darbā ar talantīgajiem audzēkņiem prasmju apguvē un pilnveidē</a:t>
                      </a:r>
                      <a:endParaRPr lang="lv-LV" sz="11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sz="1100">
                        <a:solidFill>
                          <a:schemeClr val="accent1">
                            <a:lumMod val="50000"/>
                          </a:schemeClr>
                        </a:solidFill>
                        <a:latin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sz="11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sz="11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9678784"/>
                  </a:ext>
                </a:extLst>
              </a:tr>
              <a:tr h="489918">
                <a:tc>
                  <a:txBody>
                    <a:bodyPr/>
                    <a:lstStyle/>
                    <a:p>
                      <a:r>
                        <a:rPr lang="lv-LV" sz="11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informatīvie un mācību pasākumi profesionālās izglītības iestādēm un to pedagogiem par starptautiskajiem prasmju standartiem, prasmju novērtēšanu un to piemērošanu profesionālajā izglītībā;</a:t>
                      </a:r>
                      <a:endParaRPr lang="lv-LV" sz="11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1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240 semināri</a:t>
                      </a:r>
                      <a:endParaRPr lang="lv-LV" sz="11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1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120 semināri</a:t>
                      </a:r>
                      <a:endParaRPr lang="lv-LV" sz="11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1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60 semināri gatavojoties SL 2026</a:t>
                      </a:r>
                    </a:p>
                    <a:p>
                      <a:r>
                        <a:rPr lang="lv-LV" sz="11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60 semināri gatavojoties SL 2027</a:t>
                      </a:r>
                      <a:endParaRPr lang="lv-LV" sz="11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4448421"/>
                  </a:ext>
                </a:extLst>
              </a:tr>
              <a:tr h="489918">
                <a:tc>
                  <a:txBody>
                    <a:bodyPr/>
                    <a:lstStyle/>
                    <a:p>
                      <a:r>
                        <a:rPr lang="lv-LV" sz="11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profesionālās meistarības konkursu un talantu attīstības īstenošanas modeļa izstrāde profesionālajā izglītībā;</a:t>
                      </a:r>
                      <a:endParaRPr lang="lv-LV" sz="11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1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 modelis</a:t>
                      </a:r>
                      <a:endParaRPr lang="lv-LV" sz="11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1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izstrādē</a:t>
                      </a:r>
                      <a:endParaRPr lang="lv-LV" sz="11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1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Jāiesniedz IZM līdz 31.12.2025.</a:t>
                      </a:r>
                      <a:endParaRPr lang="lv-LV" sz="11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6652305"/>
                  </a:ext>
                </a:extLst>
              </a:tr>
              <a:tr h="489918">
                <a:tc>
                  <a:txBody>
                    <a:bodyPr/>
                    <a:lstStyle/>
                    <a:p>
                      <a:r>
                        <a:rPr lang="lv-LV" sz="11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informācijas apmaiņa un sadarbības pasākumi  ar  nozaru organizācijām par starptautisko prasmju standartu prasību pārnesi uz profesionālās izglītības satura izstrādi, īstenošanu un novērtēšanu.</a:t>
                      </a:r>
                      <a:endParaRPr lang="lv-LV" sz="11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1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10 pasākumi</a:t>
                      </a:r>
                      <a:endParaRPr lang="lv-LV" sz="11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1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4 pasākumi</a:t>
                      </a:r>
                      <a:endParaRPr lang="lv-LV" sz="11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1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 pasākums 2025.g.27.novembrī</a:t>
                      </a:r>
                    </a:p>
                    <a:p>
                      <a:r>
                        <a:rPr lang="lv-LV" sz="11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2 pasākumi 2026.gadā</a:t>
                      </a:r>
                    </a:p>
                    <a:p>
                      <a:r>
                        <a:rPr lang="lv-LV" sz="11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3 pasākumi 2027.gadā</a:t>
                      </a:r>
                      <a:endParaRPr lang="lv-LV" sz="11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29468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5598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F55BEE2-BE78-91F0-5EFE-459EDAA162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7992" y="395207"/>
            <a:ext cx="8795289" cy="976393"/>
          </a:xfrm>
        </p:spPr>
        <p:txBody>
          <a:bodyPr>
            <a:noAutofit/>
          </a:bodyPr>
          <a:lstStyle/>
          <a:p>
            <a:r>
              <a:rPr lang="lv-LV" sz="2400" b="1" dirty="0">
                <a:solidFill>
                  <a:srgbClr val="4F3779"/>
                </a:solidFill>
                <a:latin typeface="Aptos" panose="020B0004020202020204" pitchFamily="34" charset="0"/>
                <a:cs typeface="Calibri" panose="020F0502020204030204" pitchFamily="34" charset="0"/>
              </a:rPr>
              <a:t>Nacionālais jauno profesionāļu meistarības konkurss </a:t>
            </a:r>
            <a:r>
              <a:rPr lang="lv-LV" sz="2400" b="1" i="1" dirty="0">
                <a:solidFill>
                  <a:srgbClr val="4F3779"/>
                </a:solidFill>
                <a:latin typeface="Aptos" panose="020B0004020202020204" pitchFamily="34" charset="0"/>
                <a:cs typeface="Calibri" panose="020F0502020204030204" pitchFamily="34" charset="0"/>
              </a:rPr>
              <a:t>SkillsLatvia 2025</a:t>
            </a:r>
            <a:endParaRPr lang="lv-LV" sz="2400" i="1" dirty="0">
              <a:latin typeface="Aptos" panose="020B0004020202020204" pitchFamily="34" charset="0"/>
            </a:endParaRPr>
          </a:p>
        </p:txBody>
      </p:sp>
      <p:graphicFrame>
        <p:nvGraphicFramePr>
          <p:cNvPr id="3" name="Content Placeholder 2">
            <a:extLst>
              <a:ext uri="{FF2B5EF4-FFF2-40B4-BE49-F238E27FC236}">
                <a16:creationId xmlns:a16="http://schemas.microsoft.com/office/drawing/2014/main" id="{4D72F15D-E295-91A2-11A9-8D52BF7343A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71844728"/>
              </p:ext>
            </p:extLst>
          </p:nvPr>
        </p:nvGraphicFramePr>
        <p:xfrm>
          <a:off x="1511085" y="1549667"/>
          <a:ext cx="8795289" cy="46008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8D63641F-0169-9220-0987-B6192749335B}"/>
              </a:ext>
            </a:extLst>
          </p:cNvPr>
          <p:cNvSpPr txBox="1"/>
          <p:nvPr/>
        </p:nvSpPr>
        <p:spPr>
          <a:xfrm>
            <a:off x="1253766" y="1584538"/>
            <a:ext cx="9641544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lv-LV" b="1" dirty="0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</a:rPr>
              <a:t>20 prasmju/ profesiju konkursi: </a:t>
            </a:r>
          </a:p>
          <a:p>
            <a:pPr algn="just"/>
            <a:r>
              <a:rPr lang="lv-LV" sz="1600" dirty="0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</a:rPr>
              <a:t>Grafiskā dizaina tehnoloģijas, Skatlogu dizains un noformēšana, Tērpu dizains, Datortīklu administrēšana, </a:t>
            </a:r>
            <a:r>
              <a:rPr lang="lv-LV" sz="1600" dirty="0" err="1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</a:rPr>
              <a:t>Web</a:t>
            </a:r>
            <a:r>
              <a:rPr lang="lv-LV" sz="1600" dirty="0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</a:rPr>
              <a:t> tehnoloģijas, Mobilā robotika, </a:t>
            </a:r>
            <a:r>
              <a:rPr lang="lv-LV" sz="1600" dirty="0" err="1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</a:rPr>
              <a:t>Mehatronika</a:t>
            </a:r>
            <a:r>
              <a:rPr lang="lv-LV" sz="1600" dirty="0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</a:rPr>
              <a:t>, Ēdienu gatavošana, Restorānu serviss, Friziera darbi, Viesnīcas uzņemšanas dienests, </a:t>
            </a:r>
            <a:r>
              <a:rPr lang="lv-LV" sz="1600" dirty="0" err="1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</a:rPr>
              <a:t>Inženiersistēmas</a:t>
            </a:r>
            <a:r>
              <a:rPr lang="lv-LV" sz="1600" dirty="0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</a:rPr>
              <a:t>, Elektriskās instalācijas, Krāsošana un dekoratīvā apdare, Flīzēšana, Sausā būve un apdare, Mēbeļu izgatavošana, Automobiļu tehnoloģijas, Smago spēkratu tehnoloģijas, Kravu pārvadājumi</a:t>
            </a:r>
          </a:p>
          <a:p>
            <a:pPr algn="just"/>
            <a:endParaRPr lang="lv-LV" sz="1600" b="1" dirty="0">
              <a:solidFill>
                <a:schemeClr val="accent1">
                  <a:lumMod val="50000"/>
                </a:schemeClr>
              </a:solidFill>
              <a:latin typeface="Aptos" panose="020B0004020202020204" pitchFamily="34" charset="0"/>
            </a:endParaRPr>
          </a:p>
          <a:p>
            <a:pPr algn="just"/>
            <a:r>
              <a:rPr lang="lv-LV" b="1" dirty="0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</a:rPr>
              <a:t>Pusfināli:</a:t>
            </a:r>
            <a:r>
              <a:rPr lang="lv-LV" sz="1600" dirty="0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</a:rPr>
              <a:t>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lv-LV" sz="1600" b="1" dirty="0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</a:rPr>
              <a:t>08.01.- 29.02.2025. </a:t>
            </a:r>
            <a:r>
              <a:rPr lang="lv-LV" sz="1600" dirty="0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</a:rPr>
              <a:t>   13 profesionālās izglītības iestādēs un 1 uzņēmumā (SIA </a:t>
            </a:r>
            <a:r>
              <a:rPr lang="lv-LV" sz="1600" dirty="0" err="1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</a:rPr>
              <a:t>Intrac</a:t>
            </a:r>
            <a:r>
              <a:rPr lang="lv-LV" sz="1600" dirty="0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</a:rPr>
              <a:t> Latvija)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lv-LV" sz="1600" b="1" dirty="0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</a:rPr>
              <a:t>257 konkursanti </a:t>
            </a:r>
            <a:r>
              <a:rPr lang="lv-LV" sz="1600" dirty="0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</a:rPr>
              <a:t>no </a:t>
            </a:r>
            <a:r>
              <a:rPr lang="lv-LV" sz="1600" b="1" dirty="0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</a:rPr>
              <a:t>35 profesionālās izglītības iestādēm (PII)</a:t>
            </a:r>
            <a:r>
              <a:rPr lang="lv-LV" sz="1600" dirty="0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</a:rPr>
              <a:t>, </a:t>
            </a:r>
            <a:r>
              <a:rPr lang="lv-LV" sz="1600" b="1" dirty="0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</a:rPr>
              <a:t>20 nozaru eksperti un 150 pedagogi </a:t>
            </a:r>
            <a:r>
              <a:rPr lang="lv-LV" sz="1600" dirty="0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</a:rPr>
              <a:t>pusfināla vērtēšanā</a:t>
            </a:r>
          </a:p>
          <a:p>
            <a:pPr algn="just"/>
            <a:endParaRPr lang="lv-LV" b="1" dirty="0">
              <a:solidFill>
                <a:schemeClr val="accent1">
                  <a:lumMod val="50000"/>
                </a:schemeClr>
              </a:solidFill>
              <a:latin typeface="Aptos" panose="020B0004020202020204" pitchFamily="34" charset="0"/>
            </a:endParaRPr>
          </a:p>
          <a:p>
            <a:pPr algn="just"/>
            <a:r>
              <a:rPr lang="lv-LV" b="1" i="1" dirty="0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</a:rPr>
              <a:t>SkillsLatvia 2025 </a:t>
            </a:r>
            <a:r>
              <a:rPr lang="lv-LV" b="1" dirty="0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</a:rPr>
              <a:t>fināls: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lv-LV" sz="1600" b="1" dirty="0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</a:rPr>
              <a:t>07.05. - 10.05.2025. </a:t>
            </a:r>
            <a:r>
              <a:rPr lang="lv-LV" sz="1600" dirty="0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</a:rPr>
              <a:t>izstāžu centrā BT1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lv-LV" sz="1600" b="1" dirty="0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</a:rPr>
              <a:t>126 konkursanti </a:t>
            </a:r>
            <a:r>
              <a:rPr lang="lv-LV" sz="1600" dirty="0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</a:rPr>
              <a:t>no </a:t>
            </a:r>
            <a:r>
              <a:rPr lang="lv-LV" sz="1600" b="1" dirty="0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</a:rPr>
              <a:t>30</a:t>
            </a:r>
            <a:r>
              <a:rPr lang="lv-LV" sz="1600" dirty="0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lv-LV" sz="1600" b="1" dirty="0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</a:rPr>
              <a:t>PII</a:t>
            </a:r>
            <a:r>
              <a:rPr lang="lv-LV" sz="1600" dirty="0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</a:rPr>
              <a:t>, </a:t>
            </a:r>
            <a:r>
              <a:rPr lang="lv-LV" sz="1600" b="1" dirty="0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</a:rPr>
              <a:t>64 nozaru eksperti </a:t>
            </a:r>
            <a:r>
              <a:rPr lang="lv-LV" sz="1600" dirty="0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</a:rPr>
              <a:t>konkursa vērtēšanā, </a:t>
            </a:r>
            <a:r>
              <a:rPr lang="lv-LV" sz="1600" b="1" dirty="0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</a:rPr>
              <a:t>36 uzņēmumi - </a:t>
            </a:r>
            <a:r>
              <a:rPr lang="lv-LV" sz="1600" dirty="0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</a:rPr>
              <a:t>konkursa </a:t>
            </a:r>
            <a:r>
              <a:rPr lang="lv-LV" sz="1600" b="1" dirty="0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</a:rPr>
              <a:t>atbalstītāji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lv-LV" sz="1600" dirty="0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</a:rPr>
              <a:t>Integrētā komunikācijas kampaņa (mediji, sociālie tīkli, u.c.)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lv-LV" sz="1600" dirty="0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</a:rPr>
              <a:t>Programma apmeklētājiem: informācija par profesionālās izglītības piedāvājumu, prasmju paraugdemonstrējumi un izmēģinājumi, aktivitātes pamatskolu skolēniem, karjeras konsultācijas u.c.</a:t>
            </a:r>
          </a:p>
        </p:txBody>
      </p:sp>
    </p:spTree>
    <p:extLst>
      <p:ext uri="{BB962C8B-B14F-4D97-AF65-F5344CB8AC3E}">
        <p14:creationId xmlns:p14="http://schemas.microsoft.com/office/powerpoint/2010/main" val="21284991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C04DB74-DD02-9260-4E79-526C4C88F1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5EFDDF8-13C8-38F4-7A18-B7F862444E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25485" y="365125"/>
            <a:ext cx="8383369" cy="1165291"/>
          </a:xfrm>
        </p:spPr>
        <p:txBody>
          <a:bodyPr>
            <a:normAutofit/>
          </a:bodyPr>
          <a:lstStyle/>
          <a:p>
            <a:r>
              <a:rPr lang="lv-LV" sz="2400" b="1" dirty="0">
                <a:solidFill>
                  <a:srgbClr val="4F3779"/>
                </a:solidFill>
                <a:latin typeface="Aptos" panose="020B0004020202020204" pitchFamily="34" charset="0"/>
                <a:cs typeface="Calibri" panose="020F0502020204030204" pitchFamily="34" charset="0"/>
              </a:rPr>
              <a:t>Nacionālā  jauno profesionāļu meistarības konkursa </a:t>
            </a:r>
            <a:r>
              <a:rPr lang="lv-LV" sz="2400" b="1" i="1" dirty="0">
                <a:solidFill>
                  <a:srgbClr val="4F3779"/>
                </a:solidFill>
                <a:latin typeface="Aptos" panose="020B0004020202020204" pitchFamily="34" charset="0"/>
                <a:cs typeface="Calibri" panose="020F0502020204030204" pitchFamily="34" charset="0"/>
              </a:rPr>
              <a:t>SkillsLatvia 2025 </a:t>
            </a:r>
            <a:r>
              <a:rPr lang="lv-LV" sz="2400" b="1" dirty="0">
                <a:solidFill>
                  <a:srgbClr val="4F3779"/>
                </a:solidFill>
                <a:latin typeface="Aptos" panose="020B0004020202020204" pitchFamily="34" charset="0"/>
                <a:cs typeface="Calibri" panose="020F0502020204030204" pitchFamily="34" charset="0"/>
              </a:rPr>
              <a:t>rezultāti </a:t>
            </a:r>
            <a:r>
              <a:rPr lang="lv-LV" sz="1600" b="1" dirty="0">
                <a:solidFill>
                  <a:srgbClr val="4F3779"/>
                </a:solidFill>
                <a:latin typeface="Aptos" panose="020B0004020202020204" pitchFamily="34" charset="0"/>
                <a:cs typeface="Calibri" panose="020F0502020204030204" pitchFamily="34" charset="0"/>
              </a:rPr>
              <a:t>(medaļu ieguvēji : dalībnieku skaits no izglītības iestādes)</a:t>
            </a:r>
            <a:endParaRPr lang="lv-LV" sz="1600" dirty="0">
              <a:latin typeface="Aptos" panose="020B0004020202020204" pitchFamily="34" charset="0"/>
            </a:endParaRP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FDC6854C-44C9-7149-06F2-B04EA5A9DB0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73878010"/>
              </p:ext>
            </p:extLst>
          </p:nvPr>
        </p:nvGraphicFramePr>
        <p:xfrm>
          <a:off x="1852763" y="1433109"/>
          <a:ext cx="8486473" cy="4877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6148160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EB76900-4A5B-D26A-77C0-FDCF753590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BEA2E4C-A14A-7C31-CE86-4BE1848B85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9504" y="365125"/>
            <a:ext cx="9114295" cy="1325563"/>
          </a:xfrm>
        </p:spPr>
        <p:txBody>
          <a:bodyPr>
            <a:normAutofit/>
          </a:bodyPr>
          <a:lstStyle/>
          <a:p>
            <a:r>
              <a:rPr lang="lv-LV" sz="2400" b="1" dirty="0">
                <a:solidFill>
                  <a:srgbClr val="4F3779"/>
                </a:solidFill>
                <a:latin typeface="Aptos" panose="020B0004020202020204" pitchFamily="34" charset="0"/>
                <a:cs typeface="Calibri" panose="020F0502020204030204" pitchFamily="34" charset="0"/>
              </a:rPr>
              <a:t>Ekspertu galvenās atziņas pēc nacionālā jauno profesionāļu meistarības konkursa </a:t>
            </a:r>
            <a:r>
              <a:rPr lang="lv-LV" sz="2400" b="1" i="1" dirty="0">
                <a:solidFill>
                  <a:srgbClr val="4F3779"/>
                </a:solidFill>
                <a:latin typeface="Aptos" panose="020B0004020202020204" pitchFamily="34" charset="0"/>
                <a:cs typeface="Calibri" panose="020F0502020204030204" pitchFamily="34" charset="0"/>
              </a:rPr>
              <a:t>SkillsLatvia 2025</a:t>
            </a:r>
            <a:endParaRPr lang="lv-LV" sz="2400" i="1" dirty="0">
              <a:latin typeface="Aptos" panose="020B0004020202020204" pitchFamily="34" charset="0"/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DB17D93-1F74-FA63-A987-B46BCA83AF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8576" y="1825625"/>
            <a:ext cx="8896027" cy="4351338"/>
          </a:xfrm>
        </p:spPr>
        <p:txBody>
          <a:bodyPr>
            <a:normAutofit/>
          </a:bodyPr>
          <a:lstStyle/>
          <a:p>
            <a:pPr algn="just"/>
            <a:r>
              <a:rPr lang="lv-LV" sz="1800" b="1" dirty="0">
                <a:solidFill>
                  <a:schemeClr val="accent1">
                    <a:lumMod val="50000"/>
                  </a:schemeClr>
                </a:solidFill>
              </a:rPr>
              <a:t>Teorijā</a:t>
            </a:r>
            <a:r>
              <a:rPr lang="lv-LV" sz="1800" dirty="0">
                <a:solidFill>
                  <a:schemeClr val="accent1">
                    <a:lumMod val="50000"/>
                  </a:schemeClr>
                </a:solidFill>
              </a:rPr>
              <a:t> savā profesijā konkursanti pārsvarā ir </a:t>
            </a:r>
            <a:r>
              <a:rPr lang="lv-LV" sz="1800" b="1" dirty="0">
                <a:solidFill>
                  <a:schemeClr val="accent1">
                    <a:lumMod val="50000"/>
                  </a:schemeClr>
                </a:solidFill>
              </a:rPr>
              <a:t>labi sagatavoti</a:t>
            </a:r>
            <a:r>
              <a:rPr lang="lv-LV" sz="1800" dirty="0">
                <a:solidFill>
                  <a:schemeClr val="accent1">
                    <a:lumMod val="50000"/>
                  </a:schemeClr>
                </a:solidFill>
              </a:rPr>
              <a:t>, taču būtiski </a:t>
            </a:r>
            <a:r>
              <a:rPr lang="lv-LV" sz="1800" b="1" dirty="0">
                <a:solidFill>
                  <a:schemeClr val="accent1">
                    <a:lumMod val="50000"/>
                  </a:schemeClr>
                </a:solidFill>
              </a:rPr>
              <a:t>pietrūkst praktisko iemaņu.</a:t>
            </a:r>
          </a:p>
          <a:p>
            <a:pPr algn="just"/>
            <a:r>
              <a:rPr lang="lv-LV" sz="1800" b="1" dirty="0">
                <a:solidFill>
                  <a:schemeClr val="accent1">
                    <a:lumMod val="50000"/>
                  </a:schemeClr>
                </a:solidFill>
              </a:rPr>
              <a:t>Pusfinālu organizēšana </a:t>
            </a:r>
            <a:r>
              <a:rPr lang="lv-LV" sz="1800" dirty="0">
                <a:solidFill>
                  <a:schemeClr val="accent1">
                    <a:lumMod val="50000"/>
                  </a:schemeClr>
                </a:solidFill>
              </a:rPr>
              <a:t>visās prasmju jomās ar iespējami lielāku dalībnieku skaitu </a:t>
            </a:r>
            <a:r>
              <a:rPr lang="lv-LV" sz="1800" b="1" dirty="0">
                <a:solidFill>
                  <a:schemeClr val="accent1">
                    <a:lumMod val="50000"/>
                  </a:schemeClr>
                </a:solidFill>
              </a:rPr>
              <a:t>nodrošina kvalitatīvāku atlasi </a:t>
            </a:r>
            <a:r>
              <a:rPr lang="lv-LV" sz="1800" dirty="0">
                <a:solidFill>
                  <a:schemeClr val="accent1">
                    <a:lumMod val="50000"/>
                  </a:schemeClr>
                </a:solidFill>
              </a:rPr>
              <a:t>finālam. </a:t>
            </a:r>
            <a:r>
              <a:rPr lang="lv-LV" sz="1800" b="1" dirty="0">
                <a:solidFill>
                  <a:schemeClr val="accent1">
                    <a:lumMod val="50000"/>
                  </a:schemeClr>
                </a:solidFill>
              </a:rPr>
              <a:t>Pozitīvi </a:t>
            </a:r>
            <a:r>
              <a:rPr lang="lv-LV" sz="1800" dirty="0">
                <a:solidFill>
                  <a:schemeClr val="accent1">
                    <a:lumMod val="50000"/>
                  </a:schemeClr>
                </a:solidFill>
              </a:rPr>
              <a:t>vērtējama arī </a:t>
            </a:r>
            <a:r>
              <a:rPr lang="lv-LV" sz="1800" b="1" dirty="0">
                <a:solidFill>
                  <a:schemeClr val="accent1">
                    <a:lumMod val="50000"/>
                  </a:schemeClr>
                </a:solidFill>
              </a:rPr>
              <a:t>pedagogu iesaiste </a:t>
            </a:r>
            <a:r>
              <a:rPr lang="lv-LV" sz="1800" dirty="0">
                <a:solidFill>
                  <a:schemeClr val="accent1">
                    <a:lumMod val="50000"/>
                  </a:schemeClr>
                </a:solidFill>
              </a:rPr>
              <a:t>pusfinālu </a:t>
            </a:r>
            <a:r>
              <a:rPr lang="lv-LV" sz="1800" b="1" dirty="0">
                <a:solidFill>
                  <a:schemeClr val="accent1">
                    <a:lumMod val="50000"/>
                  </a:schemeClr>
                </a:solidFill>
              </a:rPr>
              <a:t>vērtēšanā</a:t>
            </a:r>
            <a:r>
              <a:rPr lang="lv-LV" sz="1800" dirty="0">
                <a:solidFill>
                  <a:schemeClr val="accent1">
                    <a:lumMod val="50000"/>
                  </a:schemeClr>
                </a:solidFill>
              </a:rPr>
              <a:t> – tā veicina izpratni par nozares standartiem un </a:t>
            </a:r>
            <a:r>
              <a:rPr lang="lv-LV" sz="1800" b="1" dirty="0">
                <a:solidFill>
                  <a:schemeClr val="accent1">
                    <a:lumMod val="50000"/>
                  </a:schemeClr>
                </a:solidFill>
              </a:rPr>
              <a:t>pilnveido profesionālo kompetenci.</a:t>
            </a:r>
          </a:p>
          <a:p>
            <a:pPr algn="just"/>
            <a:r>
              <a:rPr lang="lv-LV" sz="1800" dirty="0">
                <a:solidFill>
                  <a:schemeClr val="accent1">
                    <a:lumMod val="50000"/>
                  </a:schemeClr>
                </a:solidFill>
              </a:rPr>
              <a:t>Konkursa uzdevumu sagatavošanu </a:t>
            </a:r>
            <a:r>
              <a:rPr lang="lv-LV" sz="1800" b="1" dirty="0">
                <a:solidFill>
                  <a:schemeClr val="accent1">
                    <a:lumMod val="50000"/>
                  </a:schemeClr>
                </a:solidFill>
              </a:rPr>
              <a:t>apgrūtina tehnikumos pieejamā aprīkojuma atšķirības</a:t>
            </a:r>
            <a:r>
              <a:rPr lang="lv-LV" sz="1800" dirty="0">
                <a:solidFill>
                  <a:schemeClr val="accent1">
                    <a:lumMod val="50000"/>
                  </a:schemeClr>
                </a:solidFill>
              </a:rPr>
              <a:t>, kas ne vienmēr ļauj pietuvināt konkursa uzdevumu starptautisko konkursu standartiem (piemēram, </a:t>
            </a:r>
            <a:r>
              <a:rPr lang="lv-LV" sz="1800" dirty="0" err="1">
                <a:solidFill>
                  <a:schemeClr val="accent1">
                    <a:lumMod val="50000"/>
                  </a:schemeClr>
                </a:solidFill>
              </a:rPr>
              <a:t>mehatronikā</a:t>
            </a:r>
            <a:r>
              <a:rPr lang="lv-LV" sz="1800" dirty="0">
                <a:solidFill>
                  <a:schemeClr val="accent1">
                    <a:lumMod val="50000"/>
                  </a:schemeClr>
                </a:solidFill>
              </a:rPr>
              <a:t> un elektriskajās instalācijās).</a:t>
            </a:r>
          </a:p>
          <a:p>
            <a:pPr algn="just"/>
            <a:r>
              <a:rPr lang="lv-LV" sz="1800" b="1" dirty="0">
                <a:solidFill>
                  <a:schemeClr val="accent1">
                    <a:lumMod val="50000"/>
                  </a:schemeClr>
                </a:solidFill>
              </a:rPr>
              <a:t>Konkursa fināla apmeklētājiem ir iespēja </a:t>
            </a:r>
            <a:r>
              <a:rPr lang="lv-LV" sz="1800" dirty="0">
                <a:solidFill>
                  <a:schemeClr val="accent1">
                    <a:lumMod val="50000"/>
                  </a:schemeClr>
                </a:solidFill>
              </a:rPr>
              <a:t>iegūt plašu ieskatu profesionālās izglītības piedāvājumā, satikt skolu un uzņēmumu pārstāvjus, konsultēties ar karjeras speciālistiem un konkursa darbnīcās iepazīt reālu darba vidi konkrētās profesijās. Diemžēl šī iespēja </a:t>
            </a:r>
            <a:r>
              <a:rPr lang="lv-LV" sz="1800" b="1" dirty="0">
                <a:solidFill>
                  <a:schemeClr val="accent1">
                    <a:lumMod val="50000"/>
                  </a:schemeClr>
                </a:solidFill>
              </a:rPr>
              <a:t>netiek izmantota pilnvērtīgi</a:t>
            </a:r>
            <a:r>
              <a:rPr lang="lv-LV" sz="1800" dirty="0">
                <a:solidFill>
                  <a:schemeClr val="accent1">
                    <a:lumMod val="50000"/>
                  </a:schemeClr>
                </a:solidFill>
              </a:rPr>
              <a:t>, neskatoties uz ieguldītajiem resursiem un mērķauditorijai jau savlaicīgi un regulāri sniegto informāciju.</a:t>
            </a:r>
          </a:p>
          <a:p>
            <a:pPr marL="0" indent="0" algn="just">
              <a:buNone/>
            </a:pPr>
            <a:endParaRPr lang="lv-LV" sz="1800" dirty="0"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7781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4">
            <a:extLst>
              <a:ext uri="{FF2B5EF4-FFF2-40B4-BE49-F238E27FC236}">
                <a16:creationId xmlns:a16="http://schemas.microsoft.com/office/drawing/2014/main" id="{7641AF61-F9C6-675A-F832-ABB1916BED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8428" y="308608"/>
            <a:ext cx="9785888" cy="1325563"/>
          </a:xfrm>
        </p:spPr>
        <p:txBody>
          <a:bodyPr anchor="ctr">
            <a:normAutofit/>
          </a:bodyPr>
          <a:lstStyle/>
          <a:p>
            <a:r>
              <a:rPr lang="lv-LV" sz="2400" b="1" dirty="0">
                <a:solidFill>
                  <a:srgbClr val="4F3779"/>
                </a:solidFill>
                <a:latin typeface="Aptos" panose="020B0004020202020204" pitchFamily="34" charset="0"/>
                <a:cs typeface="Calibri" panose="020F0502020204030204" pitchFamily="34" charset="0"/>
              </a:rPr>
              <a:t>Latvijas nacionālās komandas dalība starptautiskajā jauno profesionāļu meistarības konkursā </a:t>
            </a:r>
            <a:r>
              <a:rPr lang="lv-LV" sz="2400" b="1" i="1" dirty="0" err="1">
                <a:solidFill>
                  <a:srgbClr val="4F3779"/>
                </a:solidFill>
                <a:latin typeface="Aptos" panose="020B0004020202020204" pitchFamily="34" charset="0"/>
                <a:cs typeface="Calibri" panose="020F0502020204030204" pitchFamily="34" charset="0"/>
              </a:rPr>
              <a:t>EuroSkills</a:t>
            </a:r>
            <a:r>
              <a:rPr lang="lv-LV" sz="2400" b="1" i="1" dirty="0">
                <a:solidFill>
                  <a:srgbClr val="4F3779"/>
                </a:solidFill>
                <a:latin typeface="Aptos" panose="020B0004020202020204" pitchFamily="34" charset="0"/>
                <a:cs typeface="Calibri" panose="020F0502020204030204" pitchFamily="34" charset="0"/>
              </a:rPr>
              <a:t> </a:t>
            </a:r>
            <a:r>
              <a:rPr lang="lv-LV" sz="2400" b="1" i="1" dirty="0" err="1">
                <a:solidFill>
                  <a:srgbClr val="4F3779"/>
                </a:solidFill>
                <a:latin typeface="Aptos" panose="020B0004020202020204" pitchFamily="34" charset="0"/>
                <a:cs typeface="Calibri" panose="020F0502020204030204" pitchFamily="34" charset="0"/>
              </a:rPr>
              <a:t>Herning</a:t>
            </a:r>
            <a:r>
              <a:rPr lang="lv-LV" sz="2400" b="1" i="1" dirty="0">
                <a:solidFill>
                  <a:srgbClr val="4F3779"/>
                </a:solidFill>
                <a:latin typeface="Aptos" panose="020B0004020202020204" pitchFamily="34" charset="0"/>
                <a:cs typeface="Calibri" panose="020F0502020204030204" pitchFamily="34" charset="0"/>
              </a:rPr>
              <a:t> 2025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D9DE75D-86FC-AD01-0D8F-E4A0A4A2E53B}"/>
              </a:ext>
            </a:extLst>
          </p:cNvPr>
          <p:cNvSpPr txBox="1"/>
          <p:nvPr/>
        </p:nvSpPr>
        <p:spPr>
          <a:xfrm>
            <a:off x="2018427" y="1634171"/>
            <a:ext cx="8465485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lv-LV" b="1" dirty="0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</a:rPr>
              <a:t>08.09. -13.09. 2025. </a:t>
            </a:r>
            <a:r>
              <a:rPr lang="lv-LV" b="1" dirty="0" err="1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</a:rPr>
              <a:t>Herningā</a:t>
            </a:r>
            <a:r>
              <a:rPr lang="lv-LV" b="1" dirty="0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</a:rPr>
              <a:t>, Dānijā</a:t>
            </a:r>
          </a:p>
          <a:p>
            <a:pPr algn="just"/>
            <a:r>
              <a:rPr lang="lv-LV" dirty="0">
                <a:solidFill>
                  <a:schemeClr val="accent1">
                    <a:lumMod val="50000"/>
                  </a:schemeClr>
                </a:solidFill>
              </a:rPr>
              <a:t>Dalībnieki: </a:t>
            </a:r>
            <a:r>
              <a:rPr lang="lv-LV" b="1" dirty="0">
                <a:solidFill>
                  <a:schemeClr val="accent1">
                    <a:lumMod val="50000"/>
                  </a:schemeClr>
                </a:solidFill>
              </a:rPr>
              <a:t>600</a:t>
            </a:r>
            <a:r>
              <a:rPr lang="lv-LV" dirty="0">
                <a:solidFill>
                  <a:schemeClr val="accent1">
                    <a:lumMod val="50000"/>
                  </a:schemeClr>
                </a:solidFill>
              </a:rPr>
              <a:t> jaunie profesionāļi no </a:t>
            </a:r>
            <a:r>
              <a:rPr lang="lv-LV" b="1" dirty="0">
                <a:solidFill>
                  <a:schemeClr val="accent1">
                    <a:lumMod val="50000"/>
                  </a:schemeClr>
                </a:solidFill>
              </a:rPr>
              <a:t>32 valstīm</a:t>
            </a:r>
            <a:r>
              <a:rPr lang="lv-LV" dirty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lv-LV" b="1" dirty="0">
                <a:solidFill>
                  <a:schemeClr val="accent1">
                    <a:lumMod val="50000"/>
                  </a:schemeClr>
                </a:solidFill>
              </a:rPr>
              <a:t>38 prasmju konkursos</a:t>
            </a:r>
          </a:p>
          <a:p>
            <a:pPr algn="just"/>
            <a:endParaRPr lang="lv-LV" dirty="0">
              <a:solidFill>
                <a:schemeClr val="accent1">
                  <a:lumMod val="50000"/>
                </a:schemeClr>
              </a:solidFill>
              <a:latin typeface="Aptos" panose="020B0004020202020204" pitchFamily="34" charset="0"/>
            </a:endParaRPr>
          </a:p>
          <a:p>
            <a:pPr algn="just"/>
            <a:r>
              <a:rPr lang="lv-LV" b="1" dirty="0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</a:rPr>
              <a:t>Latvijas konkursantu komanda - 14 konkursanti 12 prasmju konkursos</a:t>
            </a:r>
            <a:r>
              <a:rPr lang="lv-LV" sz="1600" dirty="0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</a:rPr>
              <a:t>: </a:t>
            </a:r>
          </a:p>
          <a:p>
            <a:pPr algn="just"/>
            <a:r>
              <a:rPr lang="lv-LV" sz="1600" dirty="0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</a:rPr>
              <a:t>Elektriskās instalācijas, Mēbeļu izgatavošana, </a:t>
            </a:r>
            <a:r>
              <a:rPr lang="lv-LV" sz="1600" dirty="0" err="1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</a:rPr>
              <a:t>Web</a:t>
            </a:r>
            <a:r>
              <a:rPr lang="lv-LV" sz="1600" dirty="0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</a:rPr>
              <a:t> tehnoloģijas, Grafiskā dizaina tehnoloģijas, </a:t>
            </a:r>
            <a:r>
              <a:rPr lang="lv-LV" sz="1600" dirty="0" err="1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</a:rPr>
              <a:t>Mehatronika</a:t>
            </a:r>
            <a:r>
              <a:rPr lang="lv-LV" sz="1600" dirty="0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</a:rPr>
              <a:t>, Datortīklu administrēšana, Flīzēšana, Sausā būve un apdare, Smago spēkratu tehnoloģijas, Ēdienu gatavošana, Restorānu serviss, Viesnīcas uzņemšanas dienests </a:t>
            </a:r>
          </a:p>
          <a:p>
            <a:pPr algn="just"/>
            <a:endParaRPr lang="lv-LV" sz="1600" dirty="0">
              <a:solidFill>
                <a:schemeClr val="accent1">
                  <a:lumMod val="50000"/>
                </a:schemeClr>
              </a:solidFill>
              <a:latin typeface="Aptos" panose="020B0004020202020204" pitchFamily="34" charset="0"/>
            </a:endParaRPr>
          </a:p>
          <a:p>
            <a:pPr algn="just"/>
            <a:r>
              <a:rPr lang="lv-LV" dirty="0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</a:rPr>
              <a:t>Iegūtas </a:t>
            </a:r>
            <a:r>
              <a:rPr lang="lv-LV" b="1" dirty="0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</a:rPr>
              <a:t>2 </a:t>
            </a:r>
            <a:r>
              <a:rPr lang="lv-LV" b="1" i="1" dirty="0" err="1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</a:rPr>
              <a:t>EuroSkills</a:t>
            </a:r>
            <a:r>
              <a:rPr lang="lv-LV" b="1" dirty="0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lv-LV" b="1" i="1" dirty="0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</a:rPr>
              <a:t>2025</a:t>
            </a:r>
            <a:r>
              <a:rPr lang="lv-LV" b="1" dirty="0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</a:rPr>
              <a:t> izcilības medaļas</a:t>
            </a:r>
            <a:r>
              <a:rPr lang="lv-LV" dirty="0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</a:rPr>
              <a:t>:</a:t>
            </a:r>
          </a:p>
          <a:p>
            <a:pPr algn="just"/>
            <a:endParaRPr lang="lv-LV" dirty="0">
              <a:solidFill>
                <a:schemeClr val="accent1">
                  <a:lumMod val="50000"/>
                </a:schemeClr>
              </a:solidFill>
              <a:latin typeface="Aptos" panose="020B0004020202020204" pitchFamily="34" charset="0"/>
            </a:endParaRPr>
          </a:p>
          <a:p>
            <a:pPr algn="just"/>
            <a:r>
              <a:rPr lang="lv-LV" b="1" dirty="0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</a:rPr>
              <a:t>Mona Gabriela </a:t>
            </a:r>
            <a:r>
              <a:rPr lang="lv-LV" b="1" dirty="0" err="1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</a:rPr>
              <a:t>Gorsvāne</a:t>
            </a:r>
            <a:r>
              <a:rPr lang="lv-LV" b="1" dirty="0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lv-LV" dirty="0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</a:rPr>
              <a:t>–  Ventspils tehnikums 3.kursa audzēkne, prasmju konkurss Restorānu serviss</a:t>
            </a:r>
          </a:p>
          <a:p>
            <a:pPr algn="just"/>
            <a:endParaRPr lang="lv-LV" dirty="0">
              <a:solidFill>
                <a:schemeClr val="accent1">
                  <a:lumMod val="50000"/>
                </a:schemeClr>
              </a:solidFill>
              <a:latin typeface="Aptos" panose="020B0004020202020204" pitchFamily="34" charset="0"/>
            </a:endParaRPr>
          </a:p>
          <a:p>
            <a:pPr algn="just"/>
            <a:r>
              <a:rPr lang="lv-LV" b="1" dirty="0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</a:rPr>
              <a:t>Krišjānis </a:t>
            </a:r>
            <a:r>
              <a:rPr lang="lv-LV" b="1" dirty="0" err="1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</a:rPr>
              <a:t>Kantāns</a:t>
            </a:r>
            <a:r>
              <a:rPr lang="lv-LV" b="1" dirty="0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lv-LV" dirty="0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</a:rPr>
              <a:t>– Vidzemes tehnoloģiju un dizaina tehnikuma absolvents, RTU students, prasmju konkurss </a:t>
            </a:r>
            <a:r>
              <a:rPr lang="lv-LV" dirty="0" err="1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</a:rPr>
              <a:t>Web</a:t>
            </a:r>
            <a:r>
              <a:rPr lang="lv-LV" dirty="0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</a:rPr>
              <a:t> tehnoloģijas </a:t>
            </a:r>
          </a:p>
        </p:txBody>
      </p:sp>
    </p:spTree>
    <p:extLst>
      <p:ext uri="{BB962C8B-B14F-4D97-AF65-F5344CB8AC3E}">
        <p14:creationId xmlns:p14="http://schemas.microsoft.com/office/powerpoint/2010/main" val="23889686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9693E14-CFC4-07BC-6989-9E15B84885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4D67E645-D207-DD50-607C-286C5BD928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27514" y="365125"/>
            <a:ext cx="8926286" cy="1325563"/>
          </a:xfrm>
        </p:spPr>
        <p:txBody>
          <a:bodyPr>
            <a:normAutofit/>
          </a:bodyPr>
          <a:lstStyle/>
          <a:p>
            <a:r>
              <a:rPr lang="lv-LV" sz="2400" b="1" dirty="0">
                <a:solidFill>
                  <a:srgbClr val="4F3779"/>
                </a:solidFill>
                <a:latin typeface="Aptos" panose="020B0004020202020204" pitchFamily="34" charset="0"/>
                <a:cs typeface="Calibri" panose="020F0502020204030204" pitchFamily="34" charset="0"/>
              </a:rPr>
              <a:t>Secinājumi pēc dalības jauno profesionāļu meistarības konkursā </a:t>
            </a:r>
            <a:r>
              <a:rPr lang="lv-LV" sz="2400" b="1" i="1" dirty="0" err="1">
                <a:solidFill>
                  <a:srgbClr val="4F3779"/>
                </a:solidFill>
                <a:latin typeface="Aptos" panose="020B0004020202020204" pitchFamily="34" charset="0"/>
                <a:cs typeface="Calibri" panose="020F0502020204030204" pitchFamily="34" charset="0"/>
              </a:rPr>
              <a:t>EuroSkills</a:t>
            </a:r>
            <a:r>
              <a:rPr lang="lv-LV" sz="2400" b="1" i="1" dirty="0">
                <a:solidFill>
                  <a:srgbClr val="4F3779"/>
                </a:solidFill>
                <a:latin typeface="Aptos" panose="020B0004020202020204" pitchFamily="34" charset="0"/>
                <a:cs typeface="Calibri" panose="020F0502020204030204" pitchFamily="34" charset="0"/>
              </a:rPr>
              <a:t> </a:t>
            </a:r>
            <a:r>
              <a:rPr lang="lv-LV" sz="2400" b="1" i="1" dirty="0" err="1">
                <a:solidFill>
                  <a:srgbClr val="4F3779"/>
                </a:solidFill>
                <a:latin typeface="Aptos" panose="020B0004020202020204" pitchFamily="34" charset="0"/>
                <a:cs typeface="Calibri" panose="020F0502020204030204" pitchFamily="34" charset="0"/>
              </a:rPr>
              <a:t>Herning</a:t>
            </a:r>
            <a:r>
              <a:rPr lang="lv-LV" sz="2400" b="1" i="1" dirty="0">
                <a:solidFill>
                  <a:srgbClr val="4F3779"/>
                </a:solidFill>
                <a:latin typeface="Aptos" panose="020B0004020202020204" pitchFamily="34" charset="0"/>
                <a:cs typeface="Calibri" panose="020F0502020204030204" pitchFamily="34" charset="0"/>
              </a:rPr>
              <a:t> 2025</a:t>
            </a:r>
            <a:endParaRPr lang="lv-LV" sz="2400" i="1" dirty="0"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D3EC0A-CE05-F663-0CCA-5E68C1D0AC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45035" y="1690688"/>
            <a:ext cx="8926287" cy="4486275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Bef>
                <a:spcPts val="1200"/>
              </a:spcBef>
            </a:pPr>
            <a:r>
              <a:rPr lang="lv-LV" sz="1800" dirty="0">
                <a:solidFill>
                  <a:schemeClr val="accent1">
                    <a:lumMod val="50000"/>
                  </a:schemeClr>
                </a:solidFill>
              </a:rPr>
              <a:t>Vislabākos rezultātus sasniedz tie jaunie profesionāļi, kuri organizatoru piedāvāto profesionālās pilnveides iespēju un konkursa laikā gūto pieredzi uztver </a:t>
            </a:r>
            <a:r>
              <a:rPr lang="lv-LV" sz="1800" b="1" dirty="0">
                <a:solidFill>
                  <a:schemeClr val="accent1">
                    <a:lumMod val="50000"/>
                  </a:schemeClr>
                </a:solidFill>
              </a:rPr>
              <a:t>kā ieguldījumu savā turpmākajā karjerā </a:t>
            </a:r>
            <a:r>
              <a:rPr lang="lv-LV" sz="1800" dirty="0">
                <a:solidFill>
                  <a:schemeClr val="accent1">
                    <a:lumMod val="50000"/>
                  </a:schemeClr>
                </a:solidFill>
              </a:rPr>
              <a:t>un ir gatavi daudz strādāt </a:t>
            </a:r>
            <a:r>
              <a:rPr lang="lv-LV" sz="1800" b="1" dirty="0">
                <a:solidFill>
                  <a:schemeClr val="accent1">
                    <a:lumMod val="50000"/>
                  </a:schemeClr>
                </a:solidFill>
              </a:rPr>
              <a:t>patstāvīgi</a:t>
            </a:r>
          </a:p>
          <a:p>
            <a:pPr algn="just">
              <a:lnSpc>
                <a:spcPct val="100000"/>
              </a:lnSpc>
              <a:spcBef>
                <a:spcPts val="1200"/>
              </a:spcBef>
            </a:pPr>
            <a:r>
              <a:rPr lang="lv-LV" sz="1800" dirty="0">
                <a:solidFill>
                  <a:schemeClr val="accent1">
                    <a:lumMod val="50000"/>
                  </a:schemeClr>
                </a:solidFill>
              </a:rPr>
              <a:t>Atzinīgi vērtējams </a:t>
            </a:r>
            <a:r>
              <a:rPr lang="lv-LV" sz="1800" b="1" dirty="0">
                <a:solidFill>
                  <a:schemeClr val="accent1">
                    <a:lumMod val="50000"/>
                  </a:schemeClr>
                </a:solidFill>
              </a:rPr>
              <a:t>tehnikumu mērķtiecīgais ilgtermiņa ieguldījums talantīgu audzēkņu atbalstīšanā</a:t>
            </a:r>
            <a:r>
              <a:rPr lang="lv-LV" sz="1800" dirty="0">
                <a:solidFill>
                  <a:schemeClr val="accent1">
                    <a:lumMod val="50000"/>
                  </a:schemeClr>
                </a:solidFill>
              </a:rPr>
              <a:t>, savlaicīgi plānojot </a:t>
            </a:r>
            <a:r>
              <a:rPr lang="lv-LV" sz="1800" b="1" dirty="0" err="1">
                <a:solidFill>
                  <a:schemeClr val="accent1">
                    <a:lumMod val="50000"/>
                  </a:schemeClr>
                </a:solidFill>
              </a:rPr>
              <a:t>Erasmus</a:t>
            </a:r>
            <a:r>
              <a:rPr lang="lv-LV" sz="1800" b="1" dirty="0">
                <a:solidFill>
                  <a:schemeClr val="accent1">
                    <a:lumMod val="50000"/>
                  </a:schemeClr>
                </a:solidFill>
              </a:rPr>
              <a:t>+</a:t>
            </a:r>
            <a:r>
              <a:rPr lang="lv-LV" sz="1800" dirty="0">
                <a:solidFill>
                  <a:schemeClr val="accent1">
                    <a:lumMod val="50000"/>
                  </a:schemeClr>
                </a:solidFill>
              </a:rPr>
              <a:t> mobilitātes un sniedzot iespēju pedagogiem un potenciālajiem konkursantiem vērot starptautiskos konkursus un gūt iedvesmu (piemēram, </a:t>
            </a:r>
            <a:r>
              <a:rPr lang="lv-LV" sz="1800" b="1" dirty="0">
                <a:solidFill>
                  <a:schemeClr val="accent1">
                    <a:lumMod val="50000"/>
                  </a:schemeClr>
                </a:solidFill>
              </a:rPr>
              <a:t>Ventspils tehnikums, Valmieras tehnikums, Liepājas Valsts tehnikums</a:t>
            </a:r>
            <a:r>
              <a:rPr lang="lv-LV" sz="1800" dirty="0">
                <a:solidFill>
                  <a:schemeClr val="accent1">
                    <a:lumMod val="50000"/>
                  </a:schemeClr>
                </a:solidFill>
              </a:rPr>
              <a:t>)</a:t>
            </a:r>
          </a:p>
          <a:p>
            <a:pPr algn="just">
              <a:lnSpc>
                <a:spcPct val="100000"/>
              </a:lnSpc>
              <a:spcBef>
                <a:spcPts val="1200"/>
              </a:spcBef>
            </a:pPr>
            <a:r>
              <a:rPr lang="lv-LV" sz="1800" dirty="0">
                <a:solidFill>
                  <a:schemeClr val="accent1">
                    <a:lumMod val="50000"/>
                  </a:schemeClr>
                </a:solidFill>
              </a:rPr>
              <a:t>Praktiskajās mācībās izglītības iestādēs nepieciešams pievērst lielāku uzmanību uzdevuma izpildes </a:t>
            </a:r>
            <a:r>
              <a:rPr lang="lv-LV" sz="1800" b="1" dirty="0">
                <a:solidFill>
                  <a:schemeClr val="accent1">
                    <a:lumMod val="50000"/>
                  </a:schemeClr>
                </a:solidFill>
              </a:rPr>
              <a:t>laika kontrolei</a:t>
            </a:r>
            <a:r>
              <a:rPr lang="lv-LV" sz="1800" dirty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lv-LV" sz="1800" b="1" dirty="0">
                <a:solidFill>
                  <a:schemeClr val="accent1">
                    <a:lumMod val="50000"/>
                  </a:schemeClr>
                </a:solidFill>
              </a:rPr>
              <a:t>darba drošības </a:t>
            </a:r>
            <a:r>
              <a:rPr lang="lv-LV" sz="1800" dirty="0">
                <a:solidFill>
                  <a:schemeClr val="accent1">
                    <a:lumMod val="50000"/>
                  </a:schemeClr>
                </a:solidFill>
              </a:rPr>
              <a:t>noteikumu ievērošanai un darba </a:t>
            </a:r>
            <a:r>
              <a:rPr lang="lv-LV" sz="1800" b="1" dirty="0">
                <a:solidFill>
                  <a:schemeClr val="accent1">
                    <a:lumMod val="50000"/>
                  </a:schemeClr>
                </a:solidFill>
              </a:rPr>
              <a:t>vides sakārtotībai</a:t>
            </a:r>
            <a:endParaRPr lang="lv-LV" sz="1800" dirty="0">
              <a:solidFill>
                <a:schemeClr val="accent1">
                  <a:lumMod val="50000"/>
                </a:schemeClr>
              </a:solidFill>
            </a:endParaRPr>
          </a:p>
          <a:p>
            <a:pPr algn="just">
              <a:lnSpc>
                <a:spcPct val="100000"/>
              </a:lnSpc>
              <a:spcBef>
                <a:spcPts val="1200"/>
              </a:spcBef>
            </a:pPr>
            <a:r>
              <a:rPr lang="lv-LV" sz="1800" dirty="0">
                <a:solidFill>
                  <a:schemeClr val="accent1">
                    <a:lumMod val="50000"/>
                  </a:schemeClr>
                </a:solidFill>
              </a:rPr>
              <a:t>Salīdzinot ar citu Eiropas valstu konkursantiem, par </a:t>
            </a:r>
            <a:r>
              <a:rPr lang="lv-LV" sz="1800" b="1" dirty="0">
                <a:solidFill>
                  <a:schemeClr val="accent1">
                    <a:lumMod val="50000"/>
                  </a:schemeClr>
                </a:solidFill>
              </a:rPr>
              <a:t>vājāko vietu </a:t>
            </a:r>
            <a:r>
              <a:rPr lang="lv-LV" sz="1800" dirty="0">
                <a:solidFill>
                  <a:schemeClr val="accent1">
                    <a:lumMod val="50000"/>
                  </a:schemeClr>
                </a:solidFill>
              </a:rPr>
              <a:t>var uzskatīt mūsu jauniešu </a:t>
            </a:r>
            <a:r>
              <a:rPr lang="lv-LV" sz="1800" b="1" dirty="0">
                <a:solidFill>
                  <a:schemeClr val="accent1">
                    <a:lumMod val="50000"/>
                  </a:schemeClr>
                </a:solidFill>
              </a:rPr>
              <a:t>praktisko iemaņu un konkursu pieredzes trūkumu</a:t>
            </a:r>
            <a:r>
              <a:rPr lang="lv-LV" sz="1800" dirty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pPr algn="just">
              <a:lnSpc>
                <a:spcPct val="100000"/>
              </a:lnSpc>
              <a:spcBef>
                <a:spcPts val="1200"/>
              </a:spcBef>
            </a:pPr>
            <a:r>
              <a:rPr lang="lv-LV" sz="1800" dirty="0">
                <a:solidFill>
                  <a:schemeClr val="accent1">
                    <a:lumMod val="50000"/>
                  </a:schemeClr>
                </a:solidFill>
              </a:rPr>
              <a:t>Latvijas komandas </a:t>
            </a:r>
            <a:r>
              <a:rPr lang="lv-LV" sz="1800" b="1" dirty="0">
                <a:solidFill>
                  <a:schemeClr val="accent1">
                    <a:lumMod val="50000"/>
                  </a:schemeClr>
                </a:solidFill>
              </a:rPr>
              <a:t>ekspertu </a:t>
            </a:r>
            <a:r>
              <a:rPr lang="lv-LV" sz="1800" i="1" dirty="0" err="1">
                <a:solidFill>
                  <a:schemeClr val="accent1">
                    <a:lumMod val="50000"/>
                  </a:schemeClr>
                </a:solidFill>
              </a:rPr>
              <a:t>EuroSkills</a:t>
            </a:r>
            <a:r>
              <a:rPr lang="lv-LV" sz="18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lv-LV" sz="1800" i="1" dirty="0" err="1">
                <a:solidFill>
                  <a:schemeClr val="accent1">
                    <a:lumMod val="50000"/>
                  </a:schemeClr>
                </a:solidFill>
              </a:rPr>
              <a:t>Herning</a:t>
            </a:r>
            <a:r>
              <a:rPr lang="lv-LV" sz="1800" i="1" dirty="0">
                <a:solidFill>
                  <a:schemeClr val="accent1">
                    <a:lumMod val="50000"/>
                  </a:schemeClr>
                </a:solidFill>
              </a:rPr>
              <a:t> 2025 </a:t>
            </a:r>
            <a:r>
              <a:rPr lang="lv-LV" sz="1800" dirty="0">
                <a:solidFill>
                  <a:schemeClr val="accent1">
                    <a:lumMod val="50000"/>
                  </a:schemeClr>
                </a:solidFill>
              </a:rPr>
              <a:t>konkursā gūtā pieredze un </a:t>
            </a:r>
            <a:r>
              <a:rPr lang="lv-LV" sz="1800" b="1" dirty="0">
                <a:solidFill>
                  <a:schemeClr val="accent1">
                    <a:lumMod val="50000"/>
                  </a:schemeClr>
                </a:solidFill>
              </a:rPr>
              <a:t>atziņas</a:t>
            </a:r>
            <a:r>
              <a:rPr lang="lv-LV" sz="1800" dirty="0">
                <a:solidFill>
                  <a:schemeClr val="accent1">
                    <a:lumMod val="50000"/>
                  </a:schemeClr>
                </a:solidFill>
              </a:rPr>
              <a:t> tiks </a:t>
            </a:r>
            <a:r>
              <a:rPr lang="lv-LV" sz="1800" b="1" dirty="0">
                <a:solidFill>
                  <a:schemeClr val="accent1">
                    <a:lumMod val="50000"/>
                  </a:schemeClr>
                </a:solidFill>
              </a:rPr>
              <a:t>izvērtētas tehnikumu metodiskā darba grupās</a:t>
            </a:r>
          </a:p>
        </p:txBody>
      </p:sp>
    </p:spTree>
    <p:extLst>
      <p:ext uri="{BB962C8B-B14F-4D97-AF65-F5344CB8AC3E}">
        <p14:creationId xmlns:p14="http://schemas.microsoft.com/office/powerpoint/2010/main" val="38815617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8C168A9-4E0A-DD7A-DA4E-131BCB7D56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1A32C3C-7DFA-051C-D6FE-2224DECA72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3012" y="379709"/>
            <a:ext cx="8857280" cy="1239865"/>
          </a:xfrm>
        </p:spPr>
        <p:txBody>
          <a:bodyPr>
            <a:noAutofit/>
          </a:bodyPr>
          <a:lstStyle/>
          <a:p>
            <a:r>
              <a:rPr lang="lv-LV" sz="2400" b="1" dirty="0">
                <a:solidFill>
                  <a:srgbClr val="4F3779"/>
                </a:solidFill>
                <a:latin typeface="Aptos" panose="020B0004020202020204" pitchFamily="34" charset="0"/>
                <a:cs typeface="Calibri" panose="020F0502020204030204" pitchFamily="34" charset="0"/>
              </a:rPr>
              <a:t>Atbalsts profesionālās izglītības iestādēm un to pedagogiem darbā ar talantīgajiem audzēkņiem prasmju apguvē un pilnveidē</a:t>
            </a:r>
            <a:endParaRPr lang="lv-LV" sz="2400" dirty="0">
              <a:latin typeface="Aptos" panose="020B0004020202020204" pitchFamily="34" charset="0"/>
            </a:endParaRPr>
          </a:p>
        </p:txBody>
      </p:sp>
      <p:graphicFrame>
        <p:nvGraphicFramePr>
          <p:cNvPr id="3" name="Content Placeholder 2">
            <a:extLst>
              <a:ext uri="{FF2B5EF4-FFF2-40B4-BE49-F238E27FC236}">
                <a16:creationId xmlns:a16="http://schemas.microsoft.com/office/drawing/2014/main" id="{933B1FFC-AF21-E8AA-F879-5AC58F83FD4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75247075"/>
              </p:ext>
            </p:extLst>
          </p:nvPr>
        </p:nvGraphicFramePr>
        <p:xfrm>
          <a:off x="1542084" y="1728061"/>
          <a:ext cx="8857280" cy="44092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873A6EC3-4D31-B9D6-EBA9-8F5A4C2AF5D1}"/>
              </a:ext>
            </a:extLst>
          </p:cNvPr>
          <p:cNvSpPr txBox="1"/>
          <p:nvPr/>
        </p:nvSpPr>
        <p:spPr>
          <a:xfrm>
            <a:off x="1697065" y="1728061"/>
            <a:ext cx="9113003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+mj-lt"/>
              <a:buAutoNum type="arabicPeriod"/>
            </a:pPr>
            <a:r>
              <a:rPr lang="lv-LV" b="1" dirty="0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</a:rPr>
              <a:t>40 semināri  (2025.gada janvāris – marts) </a:t>
            </a:r>
            <a:r>
              <a:rPr lang="lv-LV" dirty="0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</a:rPr>
              <a:t>profesionālās izglītības iestāžu pedagogiem un metodiķiem par SkillsLatvia konkursu uzdevumu izpildei nepieciešamajām prasmēm un to novērtēšanu pēc starptautisko konkursu metodikas</a:t>
            </a:r>
          </a:p>
          <a:p>
            <a:pPr marL="342900" indent="-342900" algn="just">
              <a:buFont typeface="+mj-lt"/>
              <a:buAutoNum type="arabicPeriod"/>
            </a:pPr>
            <a:endParaRPr lang="lv-LV" dirty="0">
              <a:solidFill>
                <a:schemeClr val="accent1">
                  <a:lumMod val="50000"/>
                </a:schemeClr>
              </a:solidFill>
              <a:latin typeface="Aptos" panose="020B0004020202020204" pitchFamily="34" charset="0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lv-LV" dirty="0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</a:rPr>
              <a:t>Modeļa «Profesionālās izglītības prasmju meistarības konkursu un talantu attīstības īstenošana pēc 2027.gada» darba grupas sanāksmes  (06.03., 24.04., 24.07., 26.08.2025.) </a:t>
            </a:r>
            <a:r>
              <a:rPr lang="lv-LV" b="1" dirty="0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</a:rPr>
              <a:t>Veikta</a:t>
            </a:r>
            <a:r>
              <a:rPr lang="lv-LV" dirty="0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</a:rPr>
              <a:t> Eiropas valstu </a:t>
            </a:r>
            <a:r>
              <a:rPr lang="lv-LV" b="1" dirty="0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</a:rPr>
              <a:t>pieredzes analīze </a:t>
            </a:r>
            <a:r>
              <a:rPr lang="lv-LV" dirty="0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</a:rPr>
              <a:t>talantu atbalsta un konkursu nodrošināšanā, </a:t>
            </a:r>
            <a:r>
              <a:rPr lang="lv-LV" b="1" dirty="0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</a:rPr>
              <a:t>finanšu un ietekmes analīze</a:t>
            </a:r>
            <a:r>
              <a:rPr lang="lv-LV" dirty="0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</a:rPr>
              <a:t>, </a:t>
            </a:r>
            <a:r>
              <a:rPr lang="lv-LV" b="1" dirty="0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</a:rPr>
              <a:t>aptaujas un pārrunas </a:t>
            </a:r>
            <a:r>
              <a:rPr lang="lv-LV" dirty="0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</a:rPr>
              <a:t>ar </a:t>
            </a:r>
            <a:r>
              <a:rPr lang="lv-LV" b="1" dirty="0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</a:rPr>
              <a:t>izglītības iestādēm un nozaru uzņēmumiem un apvienībām,</a:t>
            </a:r>
            <a:r>
              <a:rPr lang="lv-LV" dirty="0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</a:rPr>
              <a:t> tiek gatavoti vairāki </a:t>
            </a:r>
            <a:r>
              <a:rPr lang="lv-LV" b="1" dirty="0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</a:rPr>
              <a:t>modeļa īstenošanas scenāriji</a:t>
            </a:r>
          </a:p>
          <a:p>
            <a:pPr marL="342900" indent="-342900" algn="just">
              <a:buFont typeface="+mj-lt"/>
              <a:buAutoNum type="arabicPeriod"/>
            </a:pPr>
            <a:endParaRPr lang="lv-LV" dirty="0">
              <a:solidFill>
                <a:schemeClr val="accent1">
                  <a:lumMod val="50000"/>
                </a:schemeClr>
              </a:solidFill>
              <a:highlight>
                <a:srgbClr val="FFFF00"/>
              </a:highlight>
              <a:latin typeface="Aptos" panose="020B0004020202020204" pitchFamily="34" charset="0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lv-LV" b="1" dirty="0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</a:rPr>
              <a:t>Darba seminārs </a:t>
            </a:r>
            <a:r>
              <a:rPr lang="lv-LV" dirty="0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</a:rPr>
              <a:t>“Viesu uzņemšanas dienesta speciālista un Viesmīlības pakalpojumu speciālista izglītības programmu un standartu pilnveides iespējas un risinājumi padziļinātu prasmju apguvei” </a:t>
            </a:r>
            <a:r>
              <a:rPr lang="lv-LV" b="1" dirty="0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</a:rPr>
              <a:t>Ventspils tehnikumā 19.06.2025</a:t>
            </a:r>
            <a:r>
              <a:rPr lang="lv-LV" dirty="0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</a:rPr>
              <a:t>. Dalībnieki: profesionālās izglītības iestāžu pedagogi un metodiķi, VIAA īstenoto SAMP projektu - 4.2.2.9. pirmās kārtas un 4.2.2.3. pārstāvji, viesmīlības nozares un LDDK NEP pārstāvji</a:t>
            </a:r>
          </a:p>
        </p:txBody>
      </p:sp>
    </p:spTree>
    <p:extLst>
      <p:ext uri="{BB962C8B-B14F-4D97-AF65-F5344CB8AC3E}">
        <p14:creationId xmlns:p14="http://schemas.microsoft.com/office/powerpoint/2010/main" val="4167501904"/>
      </p:ext>
    </p:extLst>
  </p:cSld>
  <p:clrMapOvr>
    <a:masterClrMapping/>
  </p:clrMapOvr>
</p:sld>
</file>

<file path=ppt/theme/theme1.xml><?xml version="1.0" encoding="utf-8"?>
<a:theme xmlns:a="http://schemas.openxmlformats.org/drawingml/2006/main" name="SkillsLatvia2024_prezentācij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illsLatvia2024_prezentācija" id="{8A1D0103-47E4-4E6D-93FE-1810E46AFE10}" vid="{C969BF38-64C8-4BA0-BD50-93E39AC7AE6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SkillsLatvia2024_prezentācija</Template>
  <TotalTime>3186</TotalTime>
  <Words>1325</Words>
  <Application>Microsoft Office PowerPoint</Application>
  <PresentationFormat>Widescreen</PresentationFormat>
  <Paragraphs>124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Aptos</vt:lpstr>
      <vt:lpstr>Arial</vt:lpstr>
      <vt:lpstr>Calibri</vt:lpstr>
      <vt:lpstr>Calibri Light</vt:lpstr>
      <vt:lpstr>SkillsLatvia2024_prezentācija</vt:lpstr>
      <vt:lpstr>SAM 4.2.2.9. pasākuma «Izglītības procesa individualizācija un  starpnozaru sadarbība profesionālās izglītības izcilībai»  2. kārtas projekts Nr. 4.2.2.9/2/23/I/001  «Atbalsts prasmju izcilībai profesionālajā izglītībā»  09.10.2025.  (2025.gada janvāris – 2025.gada septembris)</vt:lpstr>
      <vt:lpstr>Projekts Nr.4.2.2.9/2/23/I/001 “Atbalsts prasmju izcilībai profesionālajā izglītībā”</vt:lpstr>
      <vt:lpstr>Projekta darbības, rezultāti/rādītāji, izpilde un plāns</vt:lpstr>
      <vt:lpstr>Nacionālais jauno profesionāļu meistarības konkurss SkillsLatvia 2025</vt:lpstr>
      <vt:lpstr>Nacionālā  jauno profesionāļu meistarības konkursa SkillsLatvia 2025 rezultāti (medaļu ieguvēji : dalībnieku skaits no izglītības iestādes)</vt:lpstr>
      <vt:lpstr>Ekspertu galvenās atziņas pēc nacionālā jauno profesionāļu meistarības konkursa SkillsLatvia 2025</vt:lpstr>
      <vt:lpstr>Latvijas nacionālās komandas dalība starptautiskajā jauno profesionāļu meistarības konkursā EuroSkills Herning 2025</vt:lpstr>
      <vt:lpstr>Secinājumi pēc dalības jauno profesionāļu meistarības konkursā EuroSkills Herning 2025</vt:lpstr>
      <vt:lpstr>Atbalsts profesionālās izglītības iestādēm un to pedagogiem darbā ar talantīgajiem audzēkņiem prasmju apguvē un pilnveidē</vt:lpstr>
      <vt:lpstr>Plānotie 2026.gada svarīgākie pasākumi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SkillsLatvia2024  pusfinālu  komunikācijas kampaņa</dc:title>
  <dc:creator>Alise Devjatajeva</dc:creator>
  <cp:lastModifiedBy>Maira Apsīte</cp:lastModifiedBy>
  <cp:revision>106</cp:revision>
  <cp:lastPrinted>2024-06-05T10:15:08Z</cp:lastPrinted>
  <dcterms:created xsi:type="dcterms:W3CDTF">2023-11-29T09:09:41Z</dcterms:created>
  <dcterms:modified xsi:type="dcterms:W3CDTF">2025-10-14T08:32:02Z</dcterms:modified>
</cp:coreProperties>
</file>