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8" r:id="rId3"/>
    <p:sldId id="287" r:id="rId4"/>
    <p:sldId id="290" r:id="rId5"/>
    <p:sldId id="289" r:id="rId6"/>
    <p:sldId id="257" r:id="rId7"/>
    <p:sldId id="296" r:id="rId8"/>
    <p:sldId id="258" r:id="rId9"/>
    <p:sldId id="259" r:id="rId10"/>
    <p:sldId id="291" r:id="rId11"/>
    <p:sldId id="297" r:id="rId12"/>
    <p:sldId id="292" r:id="rId13"/>
    <p:sldId id="293" r:id="rId14"/>
    <p:sldId id="305" r:id="rId15"/>
    <p:sldId id="306" r:id="rId16"/>
    <p:sldId id="295" r:id="rId17"/>
    <p:sldId id="298" r:id="rId18"/>
    <p:sldId id="262" r:id="rId19"/>
    <p:sldId id="299" r:id="rId20"/>
    <p:sldId id="263" r:id="rId21"/>
    <p:sldId id="261" r:id="rId22"/>
    <p:sldId id="303" r:id="rId23"/>
    <p:sldId id="304" r:id="rId24"/>
    <p:sldId id="301" r:id="rId25"/>
    <p:sldId id="286" r:id="rId2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EC0CA"/>
    <a:srgbClr val="6D8D9F"/>
    <a:srgbClr val="FFE181"/>
    <a:srgbClr val="FF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>
        <p:scale>
          <a:sx n="60" d="100"/>
          <a:sy n="60" d="100"/>
        </p:scale>
        <p:origin x="1229" y="6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iac.lv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iac.lv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451E22-E956-4FA5-8ABF-83DD0EFFA07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A618CF-FF51-4DE6-96FC-E73C5BBF120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v-LV" sz="2400" dirty="0">
              <a:latin typeface="Cambria" panose="02040503050406030204" pitchFamily="18" charset="0"/>
              <a:ea typeface="Cambria" panose="02040503050406030204" pitchFamily="18" charset="0"/>
            </a:rPr>
            <a:t>Vietnes materiālu izstrādāšanai</a:t>
          </a:r>
          <a:r>
            <a:rPr lang="lv-LV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endParaRPr lang="en-US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0EB9E2A-FC20-4B61-A552-74AF46D38E3B}" type="parTrans" cxnId="{8CC59AD5-2B48-4FB6-9C65-872A1F8DCB3E}">
      <dgm:prSet/>
      <dgm:spPr/>
      <dgm:t>
        <a:bodyPr/>
        <a:lstStyle/>
        <a:p>
          <a:endParaRPr lang="en-US"/>
        </a:p>
      </dgm:t>
    </dgm:pt>
    <dgm:pt modelId="{A71FA062-D323-4656-81F9-8BD3A2F054EE}" type="sibTrans" cxnId="{8CC59AD5-2B48-4FB6-9C65-872A1F8DCB3E}">
      <dgm:prSet/>
      <dgm:spPr/>
      <dgm:t>
        <a:bodyPr/>
        <a:lstStyle/>
        <a:p>
          <a:endParaRPr lang="en-US"/>
        </a:p>
      </dgm:t>
    </dgm:pt>
    <dgm:pt modelId="{BFC5C81E-313B-42DF-943F-ED2CB069DFE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v-LV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Izstrādātie un pieejamie mācību materiāli mājas lapā </a:t>
          </a:r>
          <a:r>
            <a:rPr lang="lv-LV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www.riac.lv</a:t>
          </a:r>
          <a:endParaRPr lang="en-US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B4AC699-7DCA-48B9-BDCE-459CE26737EE}" type="parTrans" cxnId="{83CE185C-DB50-4962-86B9-9506355217E9}">
      <dgm:prSet/>
      <dgm:spPr/>
      <dgm:t>
        <a:bodyPr/>
        <a:lstStyle/>
        <a:p>
          <a:endParaRPr lang="en-US"/>
        </a:p>
      </dgm:t>
    </dgm:pt>
    <dgm:pt modelId="{F2C4F9A6-49B2-4651-973F-5662173A31F8}" type="sibTrans" cxnId="{83CE185C-DB50-4962-86B9-9506355217E9}">
      <dgm:prSet/>
      <dgm:spPr/>
      <dgm:t>
        <a:bodyPr/>
        <a:lstStyle/>
        <a:p>
          <a:endParaRPr lang="en-US"/>
        </a:p>
      </dgm:t>
    </dgm:pt>
    <dgm:pt modelId="{3AD56BD5-0BFD-4E5A-ADF5-9712BECC005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lv-LV" sz="2400" dirty="0">
              <a:latin typeface="Cambria" panose="02040503050406030204" pitchFamily="18" charset="0"/>
              <a:ea typeface="Cambria" panose="02040503050406030204" pitchFamily="18" charset="0"/>
            </a:rPr>
            <a:t>Ieteikumi, izstrādājot materiālus</a:t>
          </a:r>
          <a:endParaRPr lang="en-US" sz="2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9C92B38-7A30-43A0-B8AA-BD03EE429678}" type="parTrans" cxnId="{F151FA3E-86B1-4E4E-9B96-44E29DF72D83}">
      <dgm:prSet/>
      <dgm:spPr/>
      <dgm:t>
        <a:bodyPr/>
        <a:lstStyle/>
        <a:p>
          <a:endParaRPr lang="lv-LV"/>
        </a:p>
      </dgm:t>
    </dgm:pt>
    <dgm:pt modelId="{6697E714-4432-4308-B4A3-3AF10079B8EC}" type="sibTrans" cxnId="{F151FA3E-86B1-4E4E-9B96-44E29DF72D83}">
      <dgm:prSet/>
      <dgm:spPr/>
      <dgm:t>
        <a:bodyPr/>
        <a:lstStyle/>
        <a:p>
          <a:endParaRPr lang="lv-LV"/>
        </a:p>
      </dgm:t>
    </dgm:pt>
    <dgm:pt modelId="{69A5B28C-B2E3-408A-821A-CCB7CB31342D}" type="pres">
      <dgm:prSet presAssocID="{CF451E22-E956-4FA5-8ABF-83DD0EFFA07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44844E4-700C-44BC-BE0D-53D55FBC961D}" type="pres">
      <dgm:prSet presAssocID="{3AD56BD5-0BFD-4E5A-ADF5-9712BECC005C}" presName="root" presStyleCnt="0"/>
      <dgm:spPr/>
    </dgm:pt>
    <dgm:pt modelId="{FB8AD8A7-4C60-4A81-A30C-5F489D05B535}" type="pres">
      <dgm:prSet presAssocID="{3AD56BD5-0BFD-4E5A-ADF5-9712BECC005C}" presName="rootComposite" presStyleCnt="0"/>
      <dgm:spPr/>
    </dgm:pt>
    <dgm:pt modelId="{E1E2E956-5268-46E1-8FE2-134585EBF649}" type="pres">
      <dgm:prSet presAssocID="{3AD56BD5-0BFD-4E5A-ADF5-9712BECC005C}" presName="rootText" presStyleLbl="node1" presStyleIdx="0" presStyleCnt="3"/>
      <dgm:spPr/>
    </dgm:pt>
    <dgm:pt modelId="{46EFAE11-E577-4B87-BB78-4BA11E3E19C3}" type="pres">
      <dgm:prSet presAssocID="{3AD56BD5-0BFD-4E5A-ADF5-9712BECC005C}" presName="rootConnector" presStyleLbl="node1" presStyleIdx="0" presStyleCnt="3"/>
      <dgm:spPr/>
    </dgm:pt>
    <dgm:pt modelId="{F4E68A77-4CF0-45D9-B9C5-CF48FCE57240}" type="pres">
      <dgm:prSet presAssocID="{3AD56BD5-0BFD-4E5A-ADF5-9712BECC005C}" presName="childShape" presStyleCnt="0"/>
      <dgm:spPr/>
    </dgm:pt>
    <dgm:pt modelId="{8E1AB2C4-905A-4F7A-9830-FAAAB9EB90FB}" type="pres">
      <dgm:prSet presAssocID="{27A618CF-FF51-4DE6-96FC-E73C5BBF1202}" presName="root" presStyleCnt="0"/>
      <dgm:spPr/>
    </dgm:pt>
    <dgm:pt modelId="{2A54E076-5D89-4239-8C6B-5C4B68EEE1D3}" type="pres">
      <dgm:prSet presAssocID="{27A618CF-FF51-4DE6-96FC-E73C5BBF1202}" presName="rootComposite" presStyleCnt="0"/>
      <dgm:spPr/>
    </dgm:pt>
    <dgm:pt modelId="{A8B0E8C5-BF9F-4C77-A7F8-E25F6D2A9215}" type="pres">
      <dgm:prSet presAssocID="{27A618CF-FF51-4DE6-96FC-E73C5BBF1202}" presName="rootText" presStyleLbl="node1" presStyleIdx="1" presStyleCnt="3"/>
      <dgm:spPr/>
    </dgm:pt>
    <dgm:pt modelId="{818162E9-8EEC-4D93-BB88-D5AED91A2FDF}" type="pres">
      <dgm:prSet presAssocID="{27A618CF-FF51-4DE6-96FC-E73C5BBF1202}" presName="rootConnector" presStyleLbl="node1" presStyleIdx="1" presStyleCnt="3"/>
      <dgm:spPr/>
    </dgm:pt>
    <dgm:pt modelId="{AB7210A1-1185-480E-88A3-21D891140363}" type="pres">
      <dgm:prSet presAssocID="{27A618CF-FF51-4DE6-96FC-E73C5BBF1202}" presName="childShape" presStyleCnt="0"/>
      <dgm:spPr/>
    </dgm:pt>
    <dgm:pt modelId="{B675D928-EF5B-482F-9649-D49433357C58}" type="pres">
      <dgm:prSet presAssocID="{BFC5C81E-313B-42DF-943F-ED2CB069DFE6}" presName="root" presStyleCnt="0"/>
      <dgm:spPr/>
    </dgm:pt>
    <dgm:pt modelId="{440E3FBF-7DDB-4ECB-88A2-41EDF12B3D4B}" type="pres">
      <dgm:prSet presAssocID="{BFC5C81E-313B-42DF-943F-ED2CB069DFE6}" presName="rootComposite" presStyleCnt="0"/>
      <dgm:spPr/>
    </dgm:pt>
    <dgm:pt modelId="{83018F08-2A49-4D4C-B0E3-282D150EF81F}" type="pres">
      <dgm:prSet presAssocID="{BFC5C81E-313B-42DF-943F-ED2CB069DFE6}" presName="rootText" presStyleLbl="node1" presStyleIdx="2" presStyleCnt="3"/>
      <dgm:spPr/>
    </dgm:pt>
    <dgm:pt modelId="{7D9CB427-ECA8-49EB-BFA9-60B8B01D16E2}" type="pres">
      <dgm:prSet presAssocID="{BFC5C81E-313B-42DF-943F-ED2CB069DFE6}" presName="rootConnector" presStyleLbl="node1" presStyleIdx="2" presStyleCnt="3"/>
      <dgm:spPr/>
    </dgm:pt>
    <dgm:pt modelId="{B64C8BD2-21EF-4798-A870-AF7F1DAA7250}" type="pres">
      <dgm:prSet presAssocID="{BFC5C81E-313B-42DF-943F-ED2CB069DFE6}" presName="childShape" presStyleCnt="0"/>
      <dgm:spPr/>
    </dgm:pt>
  </dgm:ptLst>
  <dgm:cxnLst>
    <dgm:cxn modelId="{D8D1610E-9A4A-4086-B910-E4035D88780E}" type="presOf" srcId="{27A618CF-FF51-4DE6-96FC-E73C5BBF1202}" destId="{A8B0E8C5-BF9F-4C77-A7F8-E25F6D2A9215}" srcOrd="0" destOrd="0" presId="urn:microsoft.com/office/officeart/2005/8/layout/hierarchy3"/>
    <dgm:cxn modelId="{F151FA3E-86B1-4E4E-9B96-44E29DF72D83}" srcId="{CF451E22-E956-4FA5-8ABF-83DD0EFFA07F}" destId="{3AD56BD5-0BFD-4E5A-ADF5-9712BECC005C}" srcOrd="0" destOrd="0" parTransId="{49C92B38-7A30-43A0-B8AA-BD03EE429678}" sibTransId="{6697E714-4432-4308-B4A3-3AF10079B8EC}"/>
    <dgm:cxn modelId="{83CE185C-DB50-4962-86B9-9506355217E9}" srcId="{CF451E22-E956-4FA5-8ABF-83DD0EFFA07F}" destId="{BFC5C81E-313B-42DF-943F-ED2CB069DFE6}" srcOrd="2" destOrd="0" parTransId="{2B4AC699-7DCA-48B9-BDCE-459CE26737EE}" sibTransId="{F2C4F9A6-49B2-4651-973F-5662173A31F8}"/>
    <dgm:cxn modelId="{98184278-7AC3-4C1E-A40D-E5D684F8B8BD}" type="presOf" srcId="{BFC5C81E-313B-42DF-943F-ED2CB069DFE6}" destId="{7D9CB427-ECA8-49EB-BFA9-60B8B01D16E2}" srcOrd="1" destOrd="0" presId="urn:microsoft.com/office/officeart/2005/8/layout/hierarchy3"/>
    <dgm:cxn modelId="{5E93989D-2754-4D80-82A1-C26C1B594116}" type="presOf" srcId="{3AD56BD5-0BFD-4E5A-ADF5-9712BECC005C}" destId="{46EFAE11-E577-4B87-BB78-4BA11E3E19C3}" srcOrd="1" destOrd="0" presId="urn:microsoft.com/office/officeart/2005/8/layout/hierarchy3"/>
    <dgm:cxn modelId="{B22F8C9E-823B-4680-A227-799AE574AFAE}" type="presOf" srcId="{CF451E22-E956-4FA5-8ABF-83DD0EFFA07F}" destId="{69A5B28C-B2E3-408A-821A-CCB7CB31342D}" srcOrd="0" destOrd="0" presId="urn:microsoft.com/office/officeart/2005/8/layout/hierarchy3"/>
    <dgm:cxn modelId="{BECD70AA-0E54-438A-A2E9-41233E0954F4}" type="presOf" srcId="{27A618CF-FF51-4DE6-96FC-E73C5BBF1202}" destId="{818162E9-8EEC-4D93-BB88-D5AED91A2FDF}" srcOrd="1" destOrd="0" presId="urn:microsoft.com/office/officeart/2005/8/layout/hierarchy3"/>
    <dgm:cxn modelId="{9AD9BECB-C995-4B13-98FA-AF53A987A02E}" type="presOf" srcId="{BFC5C81E-313B-42DF-943F-ED2CB069DFE6}" destId="{83018F08-2A49-4D4C-B0E3-282D150EF81F}" srcOrd="0" destOrd="0" presId="urn:microsoft.com/office/officeart/2005/8/layout/hierarchy3"/>
    <dgm:cxn modelId="{8CC59AD5-2B48-4FB6-9C65-872A1F8DCB3E}" srcId="{CF451E22-E956-4FA5-8ABF-83DD0EFFA07F}" destId="{27A618CF-FF51-4DE6-96FC-E73C5BBF1202}" srcOrd="1" destOrd="0" parTransId="{10EB9E2A-FC20-4B61-A552-74AF46D38E3B}" sibTransId="{A71FA062-D323-4656-81F9-8BD3A2F054EE}"/>
    <dgm:cxn modelId="{B82F95E7-B15B-4FE8-8492-5E2C0F4E721E}" type="presOf" srcId="{3AD56BD5-0BFD-4E5A-ADF5-9712BECC005C}" destId="{E1E2E956-5268-46E1-8FE2-134585EBF649}" srcOrd="0" destOrd="0" presId="urn:microsoft.com/office/officeart/2005/8/layout/hierarchy3"/>
    <dgm:cxn modelId="{AC088EAD-61C7-4A0C-B5FE-7E82FF9DF233}" type="presParOf" srcId="{69A5B28C-B2E3-408A-821A-CCB7CB31342D}" destId="{144844E4-700C-44BC-BE0D-53D55FBC961D}" srcOrd="0" destOrd="0" presId="urn:microsoft.com/office/officeart/2005/8/layout/hierarchy3"/>
    <dgm:cxn modelId="{37E19B6C-92C9-40E8-B389-A9BE3A815093}" type="presParOf" srcId="{144844E4-700C-44BC-BE0D-53D55FBC961D}" destId="{FB8AD8A7-4C60-4A81-A30C-5F489D05B535}" srcOrd="0" destOrd="0" presId="urn:microsoft.com/office/officeart/2005/8/layout/hierarchy3"/>
    <dgm:cxn modelId="{B2407D6D-DD1F-4930-89EC-A8CBA99F2D3E}" type="presParOf" srcId="{FB8AD8A7-4C60-4A81-A30C-5F489D05B535}" destId="{E1E2E956-5268-46E1-8FE2-134585EBF649}" srcOrd="0" destOrd="0" presId="urn:microsoft.com/office/officeart/2005/8/layout/hierarchy3"/>
    <dgm:cxn modelId="{8AEA8530-2B3F-45CE-8836-23B1A0482C9A}" type="presParOf" srcId="{FB8AD8A7-4C60-4A81-A30C-5F489D05B535}" destId="{46EFAE11-E577-4B87-BB78-4BA11E3E19C3}" srcOrd="1" destOrd="0" presId="urn:microsoft.com/office/officeart/2005/8/layout/hierarchy3"/>
    <dgm:cxn modelId="{279A7CF5-23A3-43F6-85F1-A15870439FBD}" type="presParOf" srcId="{144844E4-700C-44BC-BE0D-53D55FBC961D}" destId="{F4E68A77-4CF0-45D9-B9C5-CF48FCE57240}" srcOrd="1" destOrd="0" presId="urn:microsoft.com/office/officeart/2005/8/layout/hierarchy3"/>
    <dgm:cxn modelId="{33796A4D-202A-42F8-A299-DF5C549F79A3}" type="presParOf" srcId="{69A5B28C-B2E3-408A-821A-CCB7CB31342D}" destId="{8E1AB2C4-905A-4F7A-9830-FAAAB9EB90FB}" srcOrd="1" destOrd="0" presId="urn:microsoft.com/office/officeart/2005/8/layout/hierarchy3"/>
    <dgm:cxn modelId="{32E9CB68-700E-4197-9373-EE85DF3EEB21}" type="presParOf" srcId="{8E1AB2C4-905A-4F7A-9830-FAAAB9EB90FB}" destId="{2A54E076-5D89-4239-8C6B-5C4B68EEE1D3}" srcOrd="0" destOrd="0" presId="urn:microsoft.com/office/officeart/2005/8/layout/hierarchy3"/>
    <dgm:cxn modelId="{3E4405A3-0DCA-4219-991D-56BE5B93AE08}" type="presParOf" srcId="{2A54E076-5D89-4239-8C6B-5C4B68EEE1D3}" destId="{A8B0E8C5-BF9F-4C77-A7F8-E25F6D2A9215}" srcOrd="0" destOrd="0" presId="urn:microsoft.com/office/officeart/2005/8/layout/hierarchy3"/>
    <dgm:cxn modelId="{686F5BF8-36F3-43C1-8133-42A07753E5C0}" type="presParOf" srcId="{2A54E076-5D89-4239-8C6B-5C4B68EEE1D3}" destId="{818162E9-8EEC-4D93-BB88-D5AED91A2FDF}" srcOrd="1" destOrd="0" presId="urn:microsoft.com/office/officeart/2005/8/layout/hierarchy3"/>
    <dgm:cxn modelId="{4AEFC999-5B87-4419-A723-D844DD912ECA}" type="presParOf" srcId="{8E1AB2C4-905A-4F7A-9830-FAAAB9EB90FB}" destId="{AB7210A1-1185-480E-88A3-21D891140363}" srcOrd="1" destOrd="0" presId="urn:microsoft.com/office/officeart/2005/8/layout/hierarchy3"/>
    <dgm:cxn modelId="{E08A6E49-6F10-485F-A8A9-2DE6542ABF10}" type="presParOf" srcId="{69A5B28C-B2E3-408A-821A-CCB7CB31342D}" destId="{B675D928-EF5B-482F-9649-D49433357C58}" srcOrd="2" destOrd="0" presId="urn:microsoft.com/office/officeart/2005/8/layout/hierarchy3"/>
    <dgm:cxn modelId="{5C42701D-F0C2-433E-AECF-56A8BB4244B3}" type="presParOf" srcId="{B675D928-EF5B-482F-9649-D49433357C58}" destId="{440E3FBF-7DDB-4ECB-88A2-41EDF12B3D4B}" srcOrd="0" destOrd="0" presId="urn:microsoft.com/office/officeart/2005/8/layout/hierarchy3"/>
    <dgm:cxn modelId="{EFEBB4B7-060F-4327-9042-A07ECB4B91D1}" type="presParOf" srcId="{440E3FBF-7DDB-4ECB-88A2-41EDF12B3D4B}" destId="{83018F08-2A49-4D4C-B0E3-282D150EF81F}" srcOrd="0" destOrd="0" presId="urn:microsoft.com/office/officeart/2005/8/layout/hierarchy3"/>
    <dgm:cxn modelId="{3684DCA5-8EBE-443C-98D6-414390D9716D}" type="presParOf" srcId="{440E3FBF-7DDB-4ECB-88A2-41EDF12B3D4B}" destId="{7D9CB427-ECA8-49EB-BFA9-60B8B01D16E2}" srcOrd="1" destOrd="0" presId="urn:microsoft.com/office/officeart/2005/8/layout/hierarchy3"/>
    <dgm:cxn modelId="{EE34639E-5A7F-4C2A-9EA3-DE85714219A4}" type="presParOf" srcId="{B675D928-EF5B-482F-9649-D49433357C58}" destId="{B64C8BD2-21EF-4798-A870-AF7F1DAA7250}" srcOrd="1" destOrd="0" presId="urn:microsoft.com/office/officeart/2005/8/layout/hierarchy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E73CE3-F3DC-41AC-8F38-9BF3158C9813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lv-LV"/>
        </a:p>
      </dgm:t>
    </dgm:pt>
    <dgm:pt modelId="{D326FD35-36C6-4AA0-8C7C-5638F91403F6}">
      <dgm:prSet phldrT="[Teksts]" phldr="0"/>
      <dgm:spPr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lv-LV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Tikai būtiskākā informācija</a:t>
          </a:r>
        </a:p>
      </dgm:t>
    </dgm:pt>
    <dgm:pt modelId="{7D74D1C5-EEFD-43F0-B274-2EDC183A0FA9}" type="parTrans" cxnId="{19722DF3-BBE7-4CEA-8AE2-A207B548E890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F50A801-5FFD-4556-9EEA-327568DF5120}" type="sibTrans" cxnId="{19722DF3-BBE7-4CEA-8AE2-A207B548E890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4399C14-10A3-4038-98F0-5DAAC27CBC6D}">
      <dgm:prSet phldrT="[Teksts]" phldr="0"/>
      <dgm:spPr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lv-LV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Atbilstošs teikuma garums</a:t>
          </a:r>
        </a:p>
      </dgm:t>
    </dgm:pt>
    <dgm:pt modelId="{B8384B47-8A83-460D-AA13-AA4307EB276F}" type="parTrans" cxnId="{4F7F3302-1258-43E7-B965-0D37F7BBD899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60A0BD-979C-4E23-B2D9-BE18DDB8A63C}" type="sibTrans" cxnId="{4F7F3302-1258-43E7-B965-0D37F7BBD899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02B4297-037E-4A30-BABF-A06BCBB87D27}">
      <dgm:prSet phldrT="[Teksts]" phldr="0"/>
      <dgm:spPr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lv-LV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Saprotama un skaidra leksika</a:t>
          </a:r>
          <a:endParaRPr lang="lv-LV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A122480-42BA-4297-AD92-2B69580BD01C}" type="parTrans" cxnId="{BFF721EE-DF4D-45CA-A024-6DAE7A453093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354EB9D-3E30-43BD-B4C7-67888FB83415}" type="sibTrans" cxnId="{BFF721EE-DF4D-45CA-A024-6DAE7A453093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9B249EB-5FF7-4114-A448-FE80E9004E42}">
      <dgm:prSet phldrT="[Teksts]" phldr="0"/>
      <dgm:spPr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lv-LV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Burtu izmērs vismaz 14 </a:t>
          </a:r>
          <a:r>
            <a:rPr lang="lv-LV" dirty="0" err="1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pt</a:t>
          </a:r>
          <a:endParaRPr lang="lv-LV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2C703CC-086C-477C-906B-64B62F3DFF48}" type="parTrans" cxnId="{A4B2015E-03EE-41E4-8D19-E49AC2CE1DC5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30709AD-610C-46B7-B329-87B4B5E7F775}" type="sibTrans" cxnId="{A4B2015E-03EE-41E4-8D19-E49AC2CE1DC5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28618A7-A120-404E-93E0-3C0A4B1A3316}">
      <dgm:prSet phldrT="[Teksts]" phldr="0"/>
      <dgm:spPr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lv-LV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Atstarpe starp rindiņām vismaz 1,5 pt</a:t>
          </a:r>
          <a:endParaRPr lang="lv-LV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244E6FB-75B6-40B3-A2A7-55F20877D990}" type="parTrans" cxnId="{8514BBC5-9198-479B-86AE-63790DD1306B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7FE0F87-98AA-4A68-B45C-C622D253A658}" type="sibTrans" cxnId="{8514BBC5-9198-479B-86AE-63790DD1306B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69A52E3-A4F4-4CDB-8A46-00BCCB6E14F8}">
      <dgm:prSet phldrT="[Teksts]" phldr="0"/>
      <dgm:spPr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lv-LV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Pārdomāti un skaidri attēli</a:t>
          </a:r>
          <a:endParaRPr lang="lv-LV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541AE9A-6FBA-4DAD-A9DE-B456A2C7AF08}" type="parTrans" cxnId="{411C7A2C-DA20-4A98-A900-2C26039EC7A0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DDA1EA-6153-4231-974D-E8B67191F026}" type="sibTrans" cxnId="{411C7A2C-DA20-4A98-A900-2C26039EC7A0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D17BFFF-87E3-4BBD-B1D8-3D07528AC4DD}">
      <dgm:prSet phldrT="[Teksts]" phldr="0"/>
      <dgm:spPr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</dgm:spPr>
      <dgm:t>
        <a:bodyPr/>
        <a:lstStyle/>
        <a:p>
          <a:r>
            <a:rPr lang="lv-LV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Izmantot kontrastējošas krāsas u.c.</a:t>
          </a:r>
          <a:endParaRPr lang="lv-LV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265CAA2-DBA1-472A-885F-465B808B2563}" type="parTrans" cxnId="{6EFE2AF0-2D01-4D72-AE60-81AC5C3FAC1F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DFC52D-A2CC-4551-91D3-F49A1660882C}" type="sibTrans" cxnId="{6EFE2AF0-2D01-4D72-AE60-81AC5C3FAC1F}">
      <dgm:prSet/>
      <dgm:spPr/>
      <dgm:t>
        <a:bodyPr/>
        <a:lstStyle/>
        <a:p>
          <a:endParaRPr lang="lv-LV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A87AAE9-C77E-43F0-B3B7-C9F46561918F}" type="pres">
      <dgm:prSet presAssocID="{69E73CE3-F3DC-41AC-8F38-9BF3158C9813}" presName="linear" presStyleCnt="0">
        <dgm:presLayoutVars>
          <dgm:animLvl val="lvl"/>
          <dgm:resizeHandles val="exact"/>
        </dgm:presLayoutVars>
      </dgm:prSet>
      <dgm:spPr/>
    </dgm:pt>
    <dgm:pt modelId="{892328BC-367D-4EA7-91D7-4FFB53A83073}" type="pres">
      <dgm:prSet presAssocID="{D326FD35-36C6-4AA0-8C7C-5638F91403F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35A675B-DAF7-4D42-9346-0DF39D243A2F}" type="pres">
      <dgm:prSet presAssocID="{4F50A801-5FFD-4556-9EEA-327568DF5120}" presName="spacer" presStyleCnt="0"/>
      <dgm:spPr/>
    </dgm:pt>
    <dgm:pt modelId="{A9BA4977-7F02-4A73-9254-F608EA307E03}" type="pres">
      <dgm:prSet presAssocID="{44399C14-10A3-4038-98F0-5DAAC27CBC6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F154CDB-33F5-46E3-9F89-BBA743BA20CB}" type="pres">
      <dgm:prSet presAssocID="{4160A0BD-979C-4E23-B2D9-BE18DDB8A63C}" presName="spacer" presStyleCnt="0"/>
      <dgm:spPr/>
    </dgm:pt>
    <dgm:pt modelId="{829134ED-D6A7-4F97-B70A-9D5013DDE0CE}" type="pres">
      <dgm:prSet presAssocID="{002B4297-037E-4A30-BABF-A06BCBB87D2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A44A1B4-FE01-4AC1-BAE7-324AC4C750F9}" type="pres">
      <dgm:prSet presAssocID="{A354EB9D-3E30-43BD-B4C7-67888FB83415}" presName="spacer" presStyleCnt="0"/>
      <dgm:spPr/>
    </dgm:pt>
    <dgm:pt modelId="{2868F206-2B3B-4CB1-BBFC-40749E14015E}" type="pres">
      <dgm:prSet presAssocID="{69B249EB-5FF7-4114-A448-FE80E9004E4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6D5865F-C1B0-494F-A2D6-E0D198AB5CFE}" type="pres">
      <dgm:prSet presAssocID="{630709AD-610C-46B7-B329-87B4B5E7F775}" presName="spacer" presStyleCnt="0"/>
      <dgm:spPr/>
    </dgm:pt>
    <dgm:pt modelId="{C3114C4B-28D5-4827-958F-6A19A06193BB}" type="pres">
      <dgm:prSet presAssocID="{428618A7-A120-404E-93E0-3C0A4B1A331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A21FF0B-B97B-4953-9FB8-6F75FBA71CBC}" type="pres">
      <dgm:prSet presAssocID="{27FE0F87-98AA-4A68-B45C-C622D253A658}" presName="spacer" presStyleCnt="0"/>
      <dgm:spPr/>
    </dgm:pt>
    <dgm:pt modelId="{0E4DC366-07EC-4EBC-A3F9-4B465C2D7E91}" type="pres">
      <dgm:prSet presAssocID="{469A52E3-A4F4-4CDB-8A46-00BCCB6E14F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3988631-95FA-4431-81BE-C28664F26A43}" type="pres">
      <dgm:prSet presAssocID="{E4DDA1EA-6153-4231-974D-E8B67191F026}" presName="spacer" presStyleCnt="0"/>
      <dgm:spPr/>
    </dgm:pt>
    <dgm:pt modelId="{5C3C290A-75B6-4A55-83F1-BF15F0513C6A}" type="pres">
      <dgm:prSet presAssocID="{6D17BFFF-87E3-4BBD-B1D8-3D07528AC4D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4F7F3302-1258-43E7-B965-0D37F7BBD899}" srcId="{69E73CE3-F3DC-41AC-8F38-9BF3158C9813}" destId="{44399C14-10A3-4038-98F0-5DAAC27CBC6D}" srcOrd="1" destOrd="0" parTransId="{B8384B47-8A83-460D-AA13-AA4307EB276F}" sibTransId="{4160A0BD-979C-4E23-B2D9-BE18DDB8A63C}"/>
    <dgm:cxn modelId="{A256282B-7EB7-4D6E-B460-9D0586A3751F}" type="presOf" srcId="{002B4297-037E-4A30-BABF-A06BCBB87D27}" destId="{829134ED-D6A7-4F97-B70A-9D5013DDE0CE}" srcOrd="0" destOrd="0" presId="urn:microsoft.com/office/officeart/2005/8/layout/vList2"/>
    <dgm:cxn modelId="{411C7A2C-DA20-4A98-A900-2C26039EC7A0}" srcId="{69E73CE3-F3DC-41AC-8F38-9BF3158C9813}" destId="{469A52E3-A4F4-4CDB-8A46-00BCCB6E14F8}" srcOrd="5" destOrd="0" parTransId="{C541AE9A-6FBA-4DAD-A9DE-B456A2C7AF08}" sibTransId="{E4DDA1EA-6153-4231-974D-E8B67191F026}"/>
    <dgm:cxn modelId="{725A783C-721D-4A5D-AE0B-288420478E7F}" type="presOf" srcId="{44399C14-10A3-4038-98F0-5DAAC27CBC6D}" destId="{A9BA4977-7F02-4A73-9254-F608EA307E03}" srcOrd="0" destOrd="0" presId="urn:microsoft.com/office/officeart/2005/8/layout/vList2"/>
    <dgm:cxn modelId="{A4B2015E-03EE-41E4-8D19-E49AC2CE1DC5}" srcId="{69E73CE3-F3DC-41AC-8F38-9BF3158C9813}" destId="{69B249EB-5FF7-4114-A448-FE80E9004E42}" srcOrd="3" destOrd="0" parTransId="{92C703CC-086C-477C-906B-64B62F3DFF48}" sibTransId="{630709AD-610C-46B7-B329-87B4B5E7F775}"/>
    <dgm:cxn modelId="{92DA3254-58F5-4914-8E71-2FA9255A8A7E}" type="presOf" srcId="{428618A7-A120-404E-93E0-3C0A4B1A3316}" destId="{C3114C4B-28D5-4827-958F-6A19A06193BB}" srcOrd="0" destOrd="0" presId="urn:microsoft.com/office/officeart/2005/8/layout/vList2"/>
    <dgm:cxn modelId="{69DFB95A-17F3-426C-8241-7879DD6649D5}" type="presOf" srcId="{69B249EB-5FF7-4114-A448-FE80E9004E42}" destId="{2868F206-2B3B-4CB1-BBFC-40749E14015E}" srcOrd="0" destOrd="0" presId="urn:microsoft.com/office/officeart/2005/8/layout/vList2"/>
    <dgm:cxn modelId="{69AA9FC5-8C85-4931-A9E7-38F07119A457}" type="presOf" srcId="{6D17BFFF-87E3-4BBD-B1D8-3D07528AC4DD}" destId="{5C3C290A-75B6-4A55-83F1-BF15F0513C6A}" srcOrd="0" destOrd="0" presId="urn:microsoft.com/office/officeart/2005/8/layout/vList2"/>
    <dgm:cxn modelId="{8514BBC5-9198-479B-86AE-63790DD1306B}" srcId="{69E73CE3-F3DC-41AC-8F38-9BF3158C9813}" destId="{428618A7-A120-404E-93E0-3C0A4B1A3316}" srcOrd="4" destOrd="0" parTransId="{2244E6FB-75B6-40B3-A2A7-55F20877D990}" sibTransId="{27FE0F87-98AA-4A68-B45C-C622D253A658}"/>
    <dgm:cxn modelId="{4D1B8DD3-DC1E-44AE-87B7-54D08CE41490}" type="presOf" srcId="{D326FD35-36C6-4AA0-8C7C-5638F91403F6}" destId="{892328BC-367D-4EA7-91D7-4FFB53A83073}" srcOrd="0" destOrd="0" presId="urn:microsoft.com/office/officeart/2005/8/layout/vList2"/>
    <dgm:cxn modelId="{07491BD6-B2DF-44AC-9557-FC4863BCA19D}" type="presOf" srcId="{69E73CE3-F3DC-41AC-8F38-9BF3158C9813}" destId="{8A87AAE9-C77E-43F0-B3B7-C9F46561918F}" srcOrd="0" destOrd="0" presId="urn:microsoft.com/office/officeart/2005/8/layout/vList2"/>
    <dgm:cxn modelId="{52BE2ADC-2147-41AC-9625-31F79C69A05E}" type="presOf" srcId="{469A52E3-A4F4-4CDB-8A46-00BCCB6E14F8}" destId="{0E4DC366-07EC-4EBC-A3F9-4B465C2D7E91}" srcOrd="0" destOrd="0" presId="urn:microsoft.com/office/officeart/2005/8/layout/vList2"/>
    <dgm:cxn modelId="{BFF721EE-DF4D-45CA-A024-6DAE7A453093}" srcId="{69E73CE3-F3DC-41AC-8F38-9BF3158C9813}" destId="{002B4297-037E-4A30-BABF-A06BCBB87D27}" srcOrd="2" destOrd="0" parTransId="{AA122480-42BA-4297-AD92-2B69580BD01C}" sibTransId="{A354EB9D-3E30-43BD-B4C7-67888FB83415}"/>
    <dgm:cxn modelId="{6EFE2AF0-2D01-4D72-AE60-81AC5C3FAC1F}" srcId="{69E73CE3-F3DC-41AC-8F38-9BF3158C9813}" destId="{6D17BFFF-87E3-4BBD-B1D8-3D07528AC4DD}" srcOrd="6" destOrd="0" parTransId="{F265CAA2-DBA1-472A-885F-465B808B2563}" sibTransId="{90DFC52D-A2CC-4551-91D3-F49A1660882C}"/>
    <dgm:cxn modelId="{19722DF3-BBE7-4CEA-8AE2-A207B548E890}" srcId="{69E73CE3-F3DC-41AC-8F38-9BF3158C9813}" destId="{D326FD35-36C6-4AA0-8C7C-5638F91403F6}" srcOrd="0" destOrd="0" parTransId="{7D74D1C5-EEFD-43F0-B274-2EDC183A0FA9}" sibTransId="{4F50A801-5FFD-4556-9EEA-327568DF5120}"/>
    <dgm:cxn modelId="{08C62437-AA63-4870-8F5E-4AD150FE55FE}" type="presParOf" srcId="{8A87AAE9-C77E-43F0-B3B7-C9F46561918F}" destId="{892328BC-367D-4EA7-91D7-4FFB53A83073}" srcOrd="0" destOrd="0" presId="urn:microsoft.com/office/officeart/2005/8/layout/vList2"/>
    <dgm:cxn modelId="{8153C63D-05C7-4DA9-AA1C-D4973D58546C}" type="presParOf" srcId="{8A87AAE9-C77E-43F0-B3B7-C9F46561918F}" destId="{435A675B-DAF7-4D42-9346-0DF39D243A2F}" srcOrd="1" destOrd="0" presId="urn:microsoft.com/office/officeart/2005/8/layout/vList2"/>
    <dgm:cxn modelId="{69573777-ADB4-463F-B116-28CCD9BE9B95}" type="presParOf" srcId="{8A87AAE9-C77E-43F0-B3B7-C9F46561918F}" destId="{A9BA4977-7F02-4A73-9254-F608EA307E03}" srcOrd="2" destOrd="0" presId="urn:microsoft.com/office/officeart/2005/8/layout/vList2"/>
    <dgm:cxn modelId="{5B0DAC57-4B6A-4413-B617-E98A7F9B95C5}" type="presParOf" srcId="{8A87AAE9-C77E-43F0-B3B7-C9F46561918F}" destId="{0F154CDB-33F5-46E3-9F89-BBA743BA20CB}" srcOrd="3" destOrd="0" presId="urn:microsoft.com/office/officeart/2005/8/layout/vList2"/>
    <dgm:cxn modelId="{FEBFE3AA-B908-4EE8-AD1B-C1C5CA8F03E2}" type="presParOf" srcId="{8A87AAE9-C77E-43F0-B3B7-C9F46561918F}" destId="{829134ED-D6A7-4F97-B70A-9D5013DDE0CE}" srcOrd="4" destOrd="0" presId="urn:microsoft.com/office/officeart/2005/8/layout/vList2"/>
    <dgm:cxn modelId="{5C85A1F8-6263-4E66-BD83-08C9EF1D52E5}" type="presParOf" srcId="{8A87AAE9-C77E-43F0-B3B7-C9F46561918F}" destId="{CA44A1B4-FE01-4AC1-BAE7-324AC4C750F9}" srcOrd="5" destOrd="0" presId="urn:microsoft.com/office/officeart/2005/8/layout/vList2"/>
    <dgm:cxn modelId="{79E6D9C5-DB3B-4F87-A776-CDC8157A2DAB}" type="presParOf" srcId="{8A87AAE9-C77E-43F0-B3B7-C9F46561918F}" destId="{2868F206-2B3B-4CB1-BBFC-40749E14015E}" srcOrd="6" destOrd="0" presId="urn:microsoft.com/office/officeart/2005/8/layout/vList2"/>
    <dgm:cxn modelId="{3814DA3C-D527-406A-9311-7D304942A618}" type="presParOf" srcId="{8A87AAE9-C77E-43F0-B3B7-C9F46561918F}" destId="{56D5865F-C1B0-494F-A2D6-E0D198AB5CFE}" srcOrd="7" destOrd="0" presId="urn:microsoft.com/office/officeart/2005/8/layout/vList2"/>
    <dgm:cxn modelId="{EF7B5D66-ADCF-422F-A029-6D40A76DB21E}" type="presParOf" srcId="{8A87AAE9-C77E-43F0-B3B7-C9F46561918F}" destId="{C3114C4B-28D5-4827-958F-6A19A06193BB}" srcOrd="8" destOrd="0" presId="urn:microsoft.com/office/officeart/2005/8/layout/vList2"/>
    <dgm:cxn modelId="{3795A4E2-82E5-4B9C-BC15-7EFF7DAE11B8}" type="presParOf" srcId="{8A87AAE9-C77E-43F0-B3B7-C9F46561918F}" destId="{BA21FF0B-B97B-4953-9FB8-6F75FBA71CBC}" srcOrd="9" destOrd="0" presId="urn:microsoft.com/office/officeart/2005/8/layout/vList2"/>
    <dgm:cxn modelId="{655ECCA8-5274-4D0A-B3D8-8038B8F58810}" type="presParOf" srcId="{8A87AAE9-C77E-43F0-B3B7-C9F46561918F}" destId="{0E4DC366-07EC-4EBC-A3F9-4B465C2D7E91}" srcOrd="10" destOrd="0" presId="urn:microsoft.com/office/officeart/2005/8/layout/vList2"/>
    <dgm:cxn modelId="{7A020721-8FC8-4240-A30E-FB53B64AAB52}" type="presParOf" srcId="{8A87AAE9-C77E-43F0-B3B7-C9F46561918F}" destId="{F3988631-95FA-4431-81BE-C28664F26A43}" srcOrd="11" destOrd="0" presId="urn:microsoft.com/office/officeart/2005/8/layout/vList2"/>
    <dgm:cxn modelId="{F53A5DEC-286A-43C1-AE96-0D7C97DCC9CF}" type="presParOf" srcId="{8A87AAE9-C77E-43F0-B3B7-C9F46561918F}" destId="{5C3C290A-75B6-4A55-83F1-BF15F0513C6A}" srcOrd="1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2E956-5268-46E1-8FE2-134585EBF649}">
      <dsp:nvSpPr>
        <dsp:cNvPr id="0" name=""/>
        <dsp:cNvSpPr/>
      </dsp:nvSpPr>
      <dsp:spPr>
        <a:xfrm>
          <a:off x="1333" y="491761"/>
          <a:ext cx="3121474" cy="1560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>
              <a:latin typeface="Cambria" panose="02040503050406030204" pitchFamily="18" charset="0"/>
              <a:ea typeface="Cambria" panose="02040503050406030204" pitchFamily="18" charset="0"/>
            </a:rPr>
            <a:t>Ieteikumi, izstrādājot materiālus</a:t>
          </a:r>
          <a:endParaRPr lang="en-US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7045" y="537473"/>
        <a:ext cx="3030050" cy="1469313"/>
      </dsp:txXfrm>
    </dsp:sp>
    <dsp:sp modelId="{A8B0E8C5-BF9F-4C77-A7F8-E25F6D2A9215}">
      <dsp:nvSpPr>
        <dsp:cNvPr id="0" name=""/>
        <dsp:cNvSpPr/>
      </dsp:nvSpPr>
      <dsp:spPr>
        <a:xfrm>
          <a:off x="3903177" y="491761"/>
          <a:ext cx="3121474" cy="1560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>
              <a:latin typeface="Cambria" panose="02040503050406030204" pitchFamily="18" charset="0"/>
              <a:ea typeface="Cambria" panose="02040503050406030204" pitchFamily="18" charset="0"/>
            </a:rPr>
            <a:t>Vietnes materiālu izstrādāšanai</a:t>
          </a:r>
          <a:r>
            <a:rPr lang="lv-LV" sz="2400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endParaRPr lang="en-US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948889" y="537473"/>
        <a:ext cx="3030050" cy="1469313"/>
      </dsp:txXfrm>
    </dsp:sp>
    <dsp:sp modelId="{83018F08-2A49-4D4C-B0E3-282D150EF81F}">
      <dsp:nvSpPr>
        <dsp:cNvPr id="0" name=""/>
        <dsp:cNvSpPr/>
      </dsp:nvSpPr>
      <dsp:spPr>
        <a:xfrm>
          <a:off x="7805020" y="491761"/>
          <a:ext cx="3121474" cy="1560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Izstrādātie un pieejamie mācību materiāli mājas lapā </a:t>
          </a:r>
          <a:r>
            <a:rPr lang="lv-LV" sz="2400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www.riac.lv</a:t>
          </a:r>
          <a:endParaRPr lang="en-US" sz="2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850732" y="537473"/>
        <a:ext cx="3030050" cy="1469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28BC-367D-4EA7-91D7-4FFB53A83073}">
      <dsp:nvSpPr>
        <dsp:cNvPr id="0" name=""/>
        <dsp:cNvSpPr/>
      </dsp:nvSpPr>
      <dsp:spPr>
        <a:xfrm>
          <a:off x="0" y="17152"/>
          <a:ext cx="4305100" cy="397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Tikai būtiskākā informācija</a:t>
          </a:r>
        </a:p>
      </dsp:txBody>
      <dsp:txXfrm>
        <a:off x="19419" y="36571"/>
        <a:ext cx="4266262" cy="358962"/>
      </dsp:txXfrm>
    </dsp:sp>
    <dsp:sp modelId="{A9BA4977-7F02-4A73-9254-F608EA307E03}">
      <dsp:nvSpPr>
        <dsp:cNvPr id="0" name=""/>
        <dsp:cNvSpPr/>
      </dsp:nvSpPr>
      <dsp:spPr>
        <a:xfrm>
          <a:off x="0" y="463912"/>
          <a:ext cx="4305100" cy="397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Atbilstošs teikuma garums</a:t>
          </a:r>
        </a:p>
      </dsp:txBody>
      <dsp:txXfrm>
        <a:off x="19419" y="483331"/>
        <a:ext cx="4266262" cy="358962"/>
      </dsp:txXfrm>
    </dsp:sp>
    <dsp:sp modelId="{829134ED-D6A7-4F97-B70A-9D5013DDE0CE}">
      <dsp:nvSpPr>
        <dsp:cNvPr id="0" name=""/>
        <dsp:cNvSpPr/>
      </dsp:nvSpPr>
      <dsp:spPr>
        <a:xfrm>
          <a:off x="0" y="910672"/>
          <a:ext cx="4305100" cy="397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Saprotama un skaidra leksika</a:t>
          </a:r>
          <a:endParaRPr lang="lv-LV" sz="1700" kern="1200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419" y="930091"/>
        <a:ext cx="4266262" cy="358962"/>
      </dsp:txXfrm>
    </dsp:sp>
    <dsp:sp modelId="{2868F206-2B3B-4CB1-BBFC-40749E14015E}">
      <dsp:nvSpPr>
        <dsp:cNvPr id="0" name=""/>
        <dsp:cNvSpPr/>
      </dsp:nvSpPr>
      <dsp:spPr>
        <a:xfrm>
          <a:off x="0" y="1357432"/>
          <a:ext cx="4305100" cy="397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Burtu izmērs vismaz 14 </a:t>
          </a:r>
          <a:r>
            <a:rPr lang="lv-LV" sz="1700" kern="1200" dirty="0" err="1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pt</a:t>
          </a:r>
          <a:endParaRPr lang="lv-LV" sz="1700" kern="1200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419" y="1376851"/>
        <a:ext cx="4266262" cy="358962"/>
      </dsp:txXfrm>
    </dsp:sp>
    <dsp:sp modelId="{C3114C4B-28D5-4827-958F-6A19A06193BB}">
      <dsp:nvSpPr>
        <dsp:cNvPr id="0" name=""/>
        <dsp:cNvSpPr/>
      </dsp:nvSpPr>
      <dsp:spPr>
        <a:xfrm>
          <a:off x="0" y="1804192"/>
          <a:ext cx="4305100" cy="397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Atstarpe starp rindiņām vismaz 1,5 pt</a:t>
          </a:r>
          <a:endParaRPr lang="lv-LV" sz="1700" kern="1200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419" y="1823611"/>
        <a:ext cx="4266262" cy="358962"/>
      </dsp:txXfrm>
    </dsp:sp>
    <dsp:sp modelId="{0E4DC366-07EC-4EBC-A3F9-4B465C2D7E91}">
      <dsp:nvSpPr>
        <dsp:cNvPr id="0" name=""/>
        <dsp:cNvSpPr/>
      </dsp:nvSpPr>
      <dsp:spPr>
        <a:xfrm>
          <a:off x="0" y="2250952"/>
          <a:ext cx="4305100" cy="397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Pārdomāti un skaidri attēli</a:t>
          </a:r>
          <a:endParaRPr lang="lv-LV" sz="1700" kern="1200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419" y="2270371"/>
        <a:ext cx="4266262" cy="358962"/>
      </dsp:txXfrm>
    </dsp:sp>
    <dsp:sp modelId="{5C3C290A-75B6-4A55-83F1-BF15F0513C6A}">
      <dsp:nvSpPr>
        <dsp:cNvPr id="0" name=""/>
        <dsp:cNvSpPr/>
      </dsp:nvSpPr>
      <dsp:spPr>
        <a:xfrm>
          <a:off x="0" y="2697712"/>
          <a:ext cx="4305100" cy="3978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rPr>
            <a:t>Izmantot kontrastējošas krāsas u.c.</a:t>
          </a:r>
          <a:endParaRPr lang="lv-LV" sz="1700" kern="1200" dirty="0">
            <a:solidFill>
              <a:schemeClr val="dk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419" y="2717131"/>
        <a:ext cx="4266262" cy="358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3EDF6-13DF-425F-843D-1294251E7B1A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58684-5C38-48FB-8ACC-F3C9D07425A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65508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58684-5C38-48FB-8ACC-F3C9D07425A5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570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358684-5C38-48FB-8ACC-F3C9D07425A5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6834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C8D2A6A-A730-20D7-F3D8-AA474883D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9F3A5344-6E98-5A85-79F7-0B609FF25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9CD86D9-0E78-EA30-9A62-F43010A9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EB8B597-3F2C-F97B-0DDE-955A3838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8F727305-FBEC-0B79-8220-E929B022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47924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91D1AA0-0043-760E-F752-52B20080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D23F09DA-E2F5-AC7E-B29B-35E9B2EA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428319B7-4186-9AEE-3D95-44765EA4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7558732-70EE-D2DA-F9E6-C1EFD44E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BC2309C-C9FF-107B-5880-A91625BCB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742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4C6C79E9-DCAA-E748-B3DD-C6D7535C0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2AD23AA3-227E-40F1-6E6B-2DC07E5CB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A902358-6B60-1B67-5850-EA00555F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AE458B4-1B1E-51AF-8399-A5CD1C91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67597B8-E551-263E-21AC-100B66392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0301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149EA34-6411-A8FC-18BD-BEE10DB3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351483C-8317-E299-CCD2-2F884D34B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5C5375C-ED8C-BC69-FBA6-69A95C3D6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5E45789-13FB-9599-62C1-9512BC6F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BF6608A-2DF5-05F3-5602-A6F1B71D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8994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272FD81-AB8B-7858-8E9F-A11FF8C3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00B82D1-C757-F65D-E808-76F5D4812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B76BF37-F8F6-8039-0F78-13F0C808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A8D4B90A-EE87-A59E-5CF2-4027CF3B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305BFB9-4906-4AD8-0EE9-79898D09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144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FBC4316-5898-2733-6A53-2DDBEB69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B2B8767-5680-ECB5-8C94-71B7F2743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423FC710-BB31-FBEF-9B3B-0633CFEB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0CB34BDE-1C2A-6490-F46B-98317B1F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380C423D-221F-B8E7-4A82-7BE9436D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0207B6B5-AA79-983A-6B9C-E91D96EC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1627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1BF0ECF-CA61-03AF-A52B-50B5F878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BBA18D8-0380-3FC6-4D9D-4F2F6FE46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A11F45CC-4705-F89E-E8BE-1A56B9EBB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55216A0C-5DAF-2983-80B1-1EA971EC67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998E677B-B73E-7409-EB66-DF41AA4FA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B1CB36D0-72CE-8875-0939-1A5521CA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B7FC2ECC-25CA-5173-4192-AED68ADAC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8B492341-5467-B118-31ED-706E078E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21326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75C4C66-E7C5-37A2-7C66-61D74F48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A5067E42-1ED0-4CF1-30E0-CC202818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A17925C7-C326-041A-C99A-E67269AF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2681ACB2-E422-CC28-1029-0DFE5BD0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414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EDD4F97D-8746-16E3-60B7-1C2A81A8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4A26A659-FBB2-FC71-04FB-C17F701F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B09D3321-3E7E-1C97-4D48-941CEEC1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725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0CCA533-0E28-A28A-2092-7413905B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A4E4600-329E-6137-8AC0-8BE2FE11D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42551BA2-BFAD-8B4F-C251-5D1A750B7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5BCD03D4-AF81-58F6-BB75-751A356EA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1F6D61A2-F5BB-BFDD-20D2-8FB6E878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B306E7AD-3F96-839A-1E13-70D6714A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7061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83CBA69-DA3C-58F9-956D-44E1B65B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B19EB7C5-0EB7-6A45-E89D-12A9DA043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F0EF9DEA-BEA3-CC81-E58E-CBC7BAD1D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179A579C-6DA6-07C7-D320-1AA435D1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6F741D25-229F-5196-ED6E-9F5D0DE7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AE08944A-1280-6526-07C4-F09496A9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2825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rgbClr val="FFFFFF"/>
            </a:gs>
            <a:gs pos="100000">
              <a:srgbClr val="AEC0CA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B1C5286B-A201-2ACF-7FC9-2660A9AB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B3521B0-04BA-86FC-D325-2062A7B8D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53E7670-23E6-DAEB-8F02-CF6C3D22B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996EBE-7D87-484D-8DF3-0EA36DCF046C}" type="datetimeFigureOut">
              <a:rPr lang="lv-LV" smtClean="0"/>
              <a:t>28.10.2025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9F44E8E-96EB-4215-8E1B-8105D9D16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7C629C3-45E6-8369-17E2-C09EE7CDB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DCD579-4603-44D6-936A-CEED34839F3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6325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www.canva.com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www.opensymbols.org/" TargetMode="External"/><Relationship Id="rId4" Type="http://schemas.openxmlformats.org/officeDocument/2006/relationships/hyperlink" Target="http://www.freeicon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va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wordwall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products.aspose.ai/words/lv/crosswordmak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www.suno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hoot.com/" TargetMode="External"/><Relationship Id="rId13" Type="http://schemas.openxmlformats.org/officeDocument/2006/relationships/hyperlink" Target="http://www.perplexity.com/" TargetMode="External"/><Relationship Id="rId3" Type="http://schemas.openxmlformats.org/officeDocument/2006/relationships/hyperlink" Target="http://www.educaplay.com/" TargetMode="External"/><Relationship Id="rId7" Type="http://schemas.openxmlformats.org/officeDocument/2006/relationships/hyperlink" Target="http://www.read.bookcreator.com/" TargetMode="External"/><Relationship Id="rId12" Type="http://schemas.openxmlformats.org/officeDocument/2006/relationships/hyperlink" Target="http://www.copilot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uzzlemaker.discoveryeducation.com/" TargetMode="External"/><Relationship Id="rId11" Type="http://schemas.openxmlformats.org/officeDocument/2006/relationships/hyperlink" Target="http://www.chatgpt.com/" TargetMode="External"/><Relationship Id="rId5" Type="http://schemas.openxmlformats.org/officeDocument/2006/relationships/hyperlink" Target="http://www.wizer.me/" TargetMode="External"/><Relationship Id="rId15" Type="http://schemas.openxmlformats.org/officeDocument/2006/relationships/image" Target="../media/image45.png"/><Relationship Id="rId10" Type="http://schemas.openxmlformats.org/officeDocument/2006/relationships/hyperlink" Target="http://www.liveworksheets.com/" TargetMode="External"/><Relationship Id="rId4" Type="http://schemas.openxmlformats.org/officeDocument/2006/relationships/hyperlink" Target="http://www.genially.com/" TargetMode="External"/><Relationship Id="rId9" Type="http://schemas.openxmlformats.org/officeDocument/2006/relationships/hyperlink" Target="http://www.nearpod.com/" TargetMode="External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riac.lv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s://registri.visc.gov.lv/specizglitiba/metmat_esfpr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pecialaispedagogs.lv/metodiskie-materiali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hyperlink" Target="http://www.hugo.lv/" TargetMode="External"/><Relationship Id="rId7" Type="http://schemas.openxmlformats.org/officeDocument/2006/relationships/diagramQuickStyle" Target="../diagrams/quickStyle2.xml"/><Relationship Id="rId2" Type="http://schemas.openxmlformats.org/officeDocument/2006/relationships/hyperlink" Target="http://www.vieglavaloda.lv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A9AF4F4-CE32-F187-AEAD-9D1261205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722" y="2584278"/>
            <a:ext cx="10250556" cy="1361662"/>
          </a:xfrm>
        </p:spPr>
        <p:txBody>
          <a:bodyPr>
            <a:normAutofit/>
          </a:bodyPr>
          <a:lstStyle/>
          <a:p>
            <a:r>
              <a:rPr lang="lv-LV" sz="4000" b="1" dirty="0">
                <a:latin typeface="Cambria" panose="02040503050406030204" pitchFamily="18" charset="0"/>
                <a:ea typeface="Cambria" panose="02040503050406030204" pitchFamily="18" charset="0"/>
              </a:rPr>
              <a:t>«Mācību materiāli izglītojamiem </a:t>
            </a:r>
            <a:br>
              <a:rPr lang="lv-LV" sz="4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4000" b="1" dirty="0">
                <a:latin typeface="Cambria" panose="02040503050406030204" pitchFamily="18" charset="0"/>
                <a:ea typeface="Cambria" panose="02040503050406030204" pitchFamily="18" charset="0"/>
              </a:rPr>
              <a:t>ar speciālām vajadzībām» </a:t>
            </a:r>
            <a:endParaRPr lang="lv-LV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BA7F5960-2FE1-6D62-2780-196953DD8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3742" y="5020892"/>
            <a:ext cx="3201135" cy="1222400"/>
          </a:xfrm>
        </p:spPr>
        <p:txBody>
          <a:bodyPr>
            <a:normAutofit/>
          </a:bodyPr>
          <a:lstStyle/>
          <a:p>
            <a:pPr algn="r"/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Ilze Tolopilo</a:t>
            </a:r>
          </a:p>
          <a:p>
            <a:pPr algn="r"/>
            <a:r>
              <a:rPr lang="lv-LV" i="1" dirty="0">
                <a:latin typeface="Cambria" panose="02040503050406030204" pitchFamily="18" charset="0"/>
                <a:ea typeface="Cambria" panose="02040503050406030204" pitchFamily="18" charset="0"/>
              </a:rPr>
              <a:t>Skolotāja logopēde, izglītības metodiķe</a:t>
            </a:r>
          </a:p>
        </p:txBody>
      </p:sp>
      <p:pic>
        <p:nvPicPr>
          <p:cNvPr id="5" name="Attēls 4" descr="Attēls, kurā ir ekrānuzņēmums, grafiskais dizains, grafika, uguņošana&#10;&#10;Mākslīgā intelekta ģenerēts saturs var būt nepareizs.">
            <a:extLst>
              <a:ext uri="{FF2B5EF4-FFF2-40B4-BE49-F238E27FC236}">
                <a16:creationId xmlns:a16="http://schemas.microsoft.com/office/drawing/2014/main" id="{32D9F5A2-B6F6-B5D0-E9BE-91CF65C18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77" y="614708"/>
            <a:ext cx="4459046" cy="1015310"/>
          </a:xfrm>
          <a:prstGeom prst="rect">
            <a:avLst/>
          </a:prstGeom>
        </p:spPr>
      </p:pic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D957A671-167D-FBA9-259B-2203B083EE11}"/>
              </a:ext>
            </a:extLst>
          </p:cNvPr>
          <p:cNvCxnSpPr/>
          <p:nvPr/>
        </p:nvCxnSpPr>
        <p:spPr>
          <a:xfrm>
            <a:off x="1696915" y="4607170"/>
            <a:ext cx="91879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647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ttēls 16">
            <a:extLst>
              <a:ext uri="{FF2B5EF4-FFF2-40B4-BE49-F238E27FC236}">
                <a16:creationId xmlns:a16="http://schemas.microsoft.com/office/drawing/2014/main" id="{18EDFA99-0373-503B-5256-E180A818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3609">
            <a:off x="8949710" y="3759787"/>
            <a:ext cx="1828827" cy="2506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B4F177EB-C8A8-5EE1-949C-78F724C3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3109"/>
            <a:ext cx="8475482" cy="766091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Ieteikumi, izstrādājot materiālus </a:t>
            </a:r>
            <a:endParaRPr lang="lv-LV" sz="3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8669C99-F0D7-895F-D3BF-B9455A20F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615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Papildus vizuālais atbalsts (attēli, ikonas, piktogrammas – 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www.canva.com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www.freeicon.com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www.opensymbols.org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  u.c.).</a:t>
            </a:r>
          </a:p>
          <a:p>
            <a:pPr algn="just"/>
            <a:r>
              <a:rPr lang="lv-LV" sz="1800" b="1" dirty="0">
                <a:latin typeface="Cambria" panose="02040503050406030204" pitchFamily="18" charset="0"/>
                <a:ea typeface="Cambria" panose="02040503050406030204" pitchFamily="18" charset="0"/>
              </a:rPr>
              <a:t>Piktogrammas un simboli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 palīdz bērniem labāk saprast uzdevuma noteikumus.</a:t>
            </a:r>
          </a:p>
          <a:p>
            <a:pPr algn="just"/>
            <a:r>
              <a:rPr lang="lv-LV" sz="1800" b="1" dirty="0">
                <a:latin typeface="Cambria" panose="02040503050406030204" pitchFamily="18" charset="0"/>
                <a:ea typeface="Cambria" panose="02040503050406030204" pitchFamily="18" charset="0"/>
              </a:rPr>
              <a:t>Attēli un ilustrācijas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 atvieglo jaunu jēdzienu izpratni un sasaisti ar reālo dzīvi.</a:t>
            </a: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7E14FE76-AAFB-D851-2A48-BD1045E2D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1759">
            <a:off x="6320812" y="3500079"/>
            <a:ext cx="2050227" cy="2929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809C3ACC-4C08-4364-9539-51C6A03F2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56664">
            <a:off x="928231" y="5673700"/>
            <a:ext cx="2291480" cy="667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91447618-231B-D7A4-B09B-9F0258A93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77071">
            <a:off x="928523" y="3585918"/>
            <a:ext cx="2966557" cy="1813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4" name="Taisns savienotājs 3">
            <a:extLst>
              <a:ext uri="{FF2B5EF4-FFF2-40B4-BE49-F238E27FC236}">
                <a16:creationId xmlns:a16="http://schemas.microsoft.com/office/drawing/2014/main" id="{9EBD3761-197C-8637-752C-70F9C4CC599B}"/>
              </a:ext>
            </a:extLst>
          </p:cNvPr>
          <p:cNvCxnSpPr>
            <a:cxnSpLocks/>
          </p:cNvCxnSpPr>
          <p:nvPr/>
        </p:nvCxnSpPr>
        <p:spPr>
          <a:xfrm>
            <a:off x="0" y="1536574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87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57BEF-6100-51BE-23FA-A02A44F37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70853E7-C0EB-8955-9EA2-A03E4539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7641"/>
            <a:ext cx="10515600" cy="1325563"/>
          </a:xfrm>
        </p:spPr>
        <p:txBody>
          <a:bodyPr/>
          <a:lstStyle/>
          <a:p>
            <a:pPr algn="ctr"/>
            <a:r>
              <a:rPr lang="lv-LV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Vietnes materiālu izstrādāšanai </a:t>
            </a:r>
          </a:p>
        </p:txBody>
      </p:sp>
      <p:pic>
        <p:nvPicPr>
          <p:cNvPr id="6" name="Attēls 5" descr="Attēls, kurā ir fonts, logotips, grafika, teksts&#10;&#10;Mākslīgā intelekta ģenerēts saturs var būt nepareizs.">
            <a:extLst>
              <a:ext uri="{FF2B5EF4-FFF2-40B4-BE49-F238E27FC236}">
                <a16:creationId xmlns:a16="http://schemas.microsoft.com/office/drawing/2014/main" id="{241DDDFA-CBAF-812C-27D4-184293656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" y="724829"/>
            <a:ext cx="1441128" cy="95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ttēls 7" descr="Attēls, kurā ir fonts, grafika, logotips, grafiskais dizains&#10;&#10;Mākslīgā intelekta ģenerēts saturs var būt nepareizs.">
            <a:extLst>
              <a:ext uri="{FF2B5EF4-FFF2-40B4-BE49-F238E27FC236}">
                <a16:creationId xmlns:a16="http://schemas.microsoft.com/office/drawing/2014/main" id="{08333CD8-EE2D-0AC5-7C42-D941E6ACB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8" y="3462178"/>
            <a:ext cx="1258897" cy="1258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ttēls 9" descr="Attēls, kurā ir teksts, fonts, logotips, grafika&#10;&#10;Mākslīgā intelekta ģenerēts saturs var būt nepareizs.">
            <a:extLst>
              <a:ext uri="{FF2B5EF4-FFF2-40B4-BE49-F238E27FC236}">
                <a16:creationId xmlns:a16="http://schemas.microsoft.com/office/drawing/2014/main" id="{79168585-4CF0-1337-4194-10071FC53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43" y="2244230"/>
            <a:ext cx="1560504" cy="81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Attēls 11" descr="Attēls, kurā ir grafika, grafiskais dizains, fonts, logotips&#10;&#10;Mākslīgā intelekta ģenerēts saturs var būt nepareizs.">
            <a:extLst>
              <a:ext uri="{FF2B5EF4-FFF2-40B4-BE49-F238E27FC236}">
                <a16:creationId xmlns:a16="http://schemas.microsoft.com/office/drawing/2014/main" id="{064E752E-078E-66E3-F240-CC22039CB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96" y="828000"/>
            <a:ext cx="1714360" cy="84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ttēls 13" descr="Attēls, kurā ir logotips, fonts, aplis, balts&#10;&#10;Mākslīgā intelekta ģenerēts saturs var būt nepareizs.">
            <a:extLst>
              <a:ext uri="{FF2B5EF4-FFF2-40B4-BE49-F238E27FC236}">
                <a16:creationId xmlns:a16="http://schemas.microsoft.com/office/drawing/2014/main" id="{12BA9890-3006-1BFA-D5FE-65911F993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53" y="3446192"/>
            <a:ext cx="1290870" cy="129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ttēls 15" descr="Attēls, kurā ir teksts, fonts, ekrānuzņēmums, grafika&#10;&#10;Mākslīgā intelekta ģenerēts saturs var būt nepareizs.">
            <a:extLst>
              <a:ext uri="{FF2B5EF4-FFF2-40B4-BE49-F238E27FC236}">
                <a16:creationId xmlns:a16="http://schemas.microsoft.com/office/drawing/2014/main" id="{91C9FE2A-A308-E4A5-F865-FA482388D2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80" y="2399010"/>
            <a:ext cx="3185887" cy="664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Attēls 17" descr="Attēls, kurā ir teksts, fonts, grafika, ekrānuzņēmums&#10;&#10;Mākslīgā intelekta ģenerēts saturs var būt nepareizs.">
            <a:extLst>
              <a:ext uri="{FF2B5EF4-FFF2-40B4-BE49-F238E27FC236}">
                <a16:creationId xmlns:a16="http://schemas.microsoft.com/office/drawing/2014/main" id="{FB0AA32C-0F31-3111-CBCB-6B5B0C692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47" y="3741546"/>
            <a:ext cx="1576753" cy="76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Attēls 19" descr="Attēls, kurā ir grafika, fonts, grafiskais dizains, dizains&#10;&#10;Mākslīgā intelekta ģenerēts saturs var būt nepareizs.">
            <a:extLst>
              <a:ext uri="{FF2B5EF4-FFF2-40B4-BE49-F238E27FC236}">
                <a16:creationId xmlns:a16="http://schemas.microsoft.com/office/drawing/2014/main" id="{77CDB87F-A3EC-F25F-2DB0-0DE0E3FBE6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57" y="828000"/>
            <a:ext cx="2125886" cy="72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8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>
            <a:extLst>
              <a:ext uri="{FF2B5EF4-FFF2-40B4-BE49-F238E27FC236}">
                <a16:creationId xmlns:a16="http://schemas.microsoft.com/office/drawing/2014/main" id="{815B6B3B-8656-6D83-6F19-7E8AD9AAA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8522">
            <a:off x="5775847" y="4500009"/>
            <a:ext cx="4784450" cy="1911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72765BCD-9D99-41E0-B4A0-937003FDB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2"/>
            <a:ext cx="10515600" cy="1325563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Vietnes materiālu izstrādāšanai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27C9454-2E8D-CC03-F837-950EC0356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256"/>
            <a:ext cx="10597587" cy="285020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www.canva.com</a:t>
            </a:r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lv-LV" sz="2200" dirty="0">
                <a:latin typeface="Cambria" panose="02040503050406030204" pitchFamily="18" charset="0"/>
                <a:ea typeface="Cambria" panose="02040503050406030204" pitchFamily="18" charset="0"/>
              </a:rPr>
              <a:t>noderīgs rīks pedagogiem, jo tā ļauj </a:t>
            </a:r>
            <a:r>
              <a:rPr lang="lv-LV" sz="2200" b="1" dirty="0">
                <a:latin typeface="Cambria" panose="02040503050406030204" pitchFamily="18" charset="0"/>
                <a:ea typeface="Cambria" panose="02040503050406030204" pitchFamily="18" charset="0"/>
              </a:rPr>
              <a:t>ātri un vienkārši izveidot vizuāli pievilcīgus mācību materiālus</a:t>
            </a:r>
            <a:r>
              <a:rPr lang="lv-LV" sz="2200" dirty="0">
                <a:latin typeface="Cambria" panose="02040503050406030204" pitchFamily="18" charset="0"/>
                <a:ea typeface="Cambria" panose="02040503050406030204" pitchFamily="18" charset="0"/>
              </a:rPr>
              <a:t>, pat bez dizaina pieredzes.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lv-LV" sz="2200" dirty="0">
                <a:latin typeface="Cambria" panose="02040503050406030204" pitchFamily="18" charset="0"/>
                <a:ea typeface="Cambria" panose="02040503050406030204" pitchFamily="18" charset="0"/>
              </a:rPr>
              <a:t>Var izveidot: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Darba lapas, mācību kartītes, sertifikātus;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Brošūras, plakāti, ielūgumi, apsveikumi dažādos izmēros;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Prezentācijas, e-grāmatas;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sociālo tīklu dizainus jau noteiktā izmērā, piemēram, </a:t>
            </a:r>
            <a:r>
              <a:rPr lang="lv-LV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Facebook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 ierakstus, </a:t>
            </a:r>
            <a:r>
              <a:rPr lang="lv-LV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Instagram</a:t>
            </a:r>
            <a:r>
              <a:rPr lang="lv-LV" sz="1800" dirty="0">
                <a:latin typeface="Cambria" panose="02040503050406030204" pitchFamily="18" charset="0"/>
                <a:ea typeface="Cambria" panose="02040503050406030204" pitchFamily="18" charset="0"/>
              </a:rPr>
              <a:t> ierakstus, stāstus u.c.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lv-LV" sz="2200" dirty="0">
                <a:latin typeface="Cambria" panose="02040503050406030204" pitchFamily="18" charset="0"/>
                <a:ea typeface="Cambria" panose="02040503050406030204" pitchFamily="18" charset="0"/>
              </a:rPr>
              <a:t>Pedagogi var pieteikties bezmaksas </a:t>
            </a:r>
            <a:r>
              <a:rPr lang="lv-LV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Canva</a:t>
            </a:r>
            <a:r>
              <a:rPr lang="lv-LV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for</a:t>
            </a:r>
            <a:r>
              <a:rPr lang="lv-LV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Education</a:t>
            </a:r>
            <a:r>
              <a:rPr lang="lv-LV" sz="2200" dirty="0">
                <a:latin typeface="Cambria" panose="02040503050406030204" pitchFamily="18" charset="0"/>
                <a:ea typeface="Cambria" panose="02040503050406030204" pitchFamily="18" charset="0"/>
              </a:rPr>
              <a:t> kontam, kas piedāvā papildu dizaina elementus, izglītības veidnes.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C6A34C8A-6865-3A13-591E-56BF6A85F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8606">
            <a:off x="1128527" y="4470904"/>
            <a:ext cx="4043721" cy="1969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9" name="Taisns savienotājs 8">
            <a:extLst>
              <a:ext uri="{FF2B5EF4-FFF2-40B4-BE49-F238E27FC236}">
                <a16:creationId xmlns:a16="http://schemas.microsoft.com/office/drawing/2014/main" id="{2407EA83-E4CA-EFA6-24BF-41D310649841}"/>
              </a:ext>
            </a:extLst>
          </p:cNvPr>
          <p:cNvCxnSpPr>
            <a:cxnSpLocks/>
          </p:cNvCxnSpPr>
          <p:nvPr/>
        </p:nvCxnSpPr>
        <p:spPr>
          <a:xfrm>
            <a:off x="0" y="1225489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448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BFD9E-0D30-72B1-4B12-BEA79D2E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17E76AC-4E6F-E97E-8402-2E54B0D0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702"/>
            <a:ext cx="10515600" cy="728382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Vietnes materiālu izstrādāšanai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838598C-D26B-377B-73C9-039709DC7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40783"/>
            <a:ext cx="11039061" cy="1592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www.wordwall.net</a:t>
            </a:r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Interaktīvu spēļu un darba lapu veidošanas rīks. </a:t>
            </a:r>
          </a:p>
          <a:p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Ļauj ātri izveidot saskaņošanas uzdevumus, </a:t>
            </a:r>
            <a:r>
              <a:rPr lang="lv-LV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krustvārdu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 mīklas, viktorīnas, kartītes u.c.</a:t>
            </a:r>
          </a:p>
          <a:p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Var izmantot gatavas veidnes vai pielāgot esošos uzdevumus.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0FCB5291-902B-38E9-85F5-4146BFBB04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0" t="9517" r="24917" b="3215"/>
          <a:stretch>
            <a:fillRect/>
          </a:stretch>
        </p:blipFill>
        <p:spPr>
          <a:xfrm rot="1036105">
            <a:off x="7949191" y="3985252"/>
            <a:ext cx="3445565" cy="2244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3A920544-DDF0-1176-2AA0-2994230AEC65}"/>
              </a:ext>
            </a:extLst>
          </p:cNvPr>
          <p:cNvCxnSpPr>
            <a:cxnSpLocks/>
          </p:cNvCxnSpPr>
          <p:nvPr/>
        </p:nvCxnSpPr>
        <p:spPr>
          <a:xfrm>
            <a:off x="0" y="1225489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Attēls 10">
            <a:extLst>
              <a:ext uri="{FF2B5EF4-FFF2-40B4-BE49-F238E27FC236}">
                <a16:creationId xmlns:a16="http://schemas.microsoft.com/office/drawing/2014/main" id="{21406DA9-17E7-0EF4-FBD1-375F48DBF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63865">
            <a:off x="580810" y="3882864"/>
            <a:ext cx="3649040" cy="2100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9B6523B3-D9BC-27C8-1F45-F96B096CD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108">
            <a:off x="4010406" y="3523625"/>
            <a:ext cx="3797885" cy="219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18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5FE3AE3-2B79-C7AC-A0BC-BF2AA8166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Krustvārdu</a:t>
            </a:r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mīklu ģenerators tiešsaistē</a:t>
            </a:r>
            <a:endParaRPr lang="lv-LV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0AB1B60-D24E-C16D-CC45-224A98BBB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9846" cy="2667244"/>
          </a:xfrm>
        </p:spPr>
        <p:txBody>
          <a:bodyPr>
            <a:normAutofit/>
          </a:bodyPr>
          <a:lstStyle/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https://products.aspose.ai/words/lv/crosswordmaker/</a:t>
            </a:r>
            <a:endParaRPr lang="lv-LV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Tiek ģenerēts arī latviešu valodā – atliek ievadīt tēmu, mērķauditoriju (bērnu vecums) un nepieciešamo vārdu skaitu un </a:t>
            </a:r>
            <a:r>
              <a:rPr lang="lv-LV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krustvārdu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 mīkla ir gatava! </a:t>
            </a: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 </a:t>
            </a:r>
            <a:endParaRPr lang="lv-LV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29154756-8882-5A95-1555-AE09B8017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635" y="1705173"/>
            <a:ext cx="2858799" cy="152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Attēls 6" descr="Attēls, kurā ir teksts, diagramma, rasējums, plāns&#10;&#10;Mākslīgā intelekta ģenerēts saturs var būt nepareizs.">
            <a:extLst>
              <a:ext uri="{FF2B5EF4-FFF2-40B4-BE49-F238E27FC236}">
                <a16:creationId xmlns:a16="http://schemas.microsoft.com/office/drawing/2014/main" id="{6D8FC38D-DF7E-8A5F-A40D-3B3A45387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2"/>
          <a:stretch>
            <a:fillRect/>
          </a:stretch>
        </p:blipFill>
        <p:spPr>
          <a:xfrm>
            <a:off x="6629928" y="1514843"/>
            <a:ext cx="1863454" cy="1632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A6B0D-E2B6-C5B9-E266-03A5401ACB67}"/>
              </a:ext>
            </a:extLst>
          </p:cNvPr>
          <p:cNvSpPr txBox="1"/>
          <p:nvPr/>
        </p:nvSpPr>
        <p:spPr>
          <a:xfrm>
            <a:off x="6348059" y="5378727"/>
            <a:ext cx="2498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1600" dirty="0">
                <a:latin typeface="Cambria" panose="02040503050406030204" pitchFamily="18" charset="0"/>
                <a:ea typeface="Cambria" panose="02040503050406030204" pitchFamily="18" charset="0"/>
              </a:rPr>
              <a:t>Paraugi </a:t>
            </a:r>
            <a:r>
              <a:rPr lang="lv-LV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krustvārdu</a:t>
            </a:r>
            <a:r>
              <a:rPr lang="lv-LV" sz="1600" dirty="0">
                <a:latin typeface="Cambria" panose="02040503050406030204" pitchFamily="18" charset="0"/>
                <a:ea typeface="Cambria" panose="02040503050406030204" pitchFamily="18" charset="0"/>
              </a:rPr>
              <a:t> mīklai</a:t>
            </a:r>
          </a:p>
          <a:p>
            <a:pPr algn="ctr"/>
            <a:r>
              <a:rPr lang="lv-LV" sz="1600" dirty="0">
                <a:latin typeface="Cambria" panose="02040503050406030204" pitchFamily="18" charset="0"/>
                <a:ea typeface="Cambria" panose="02040503050406030204" pitchFamily="18" charset="0"/>
              </a:rPr>
              <a:t>(nav veiktas korekcijas)</a:t>
            </a: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FCBCF126-9DA8-F9B6-4472-815ACCD81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002" y="3626123"/>
            <a:ext cx="2749535" cy="152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Attēls 11" descr="Attēls, kurā ir diagramma, rasējums, teksts, plāns&#10;&#10;Mākslīgā intelekta ģenerēts saturs var būt nepareizs.">
            <a:extLst>
              <a:ext uri="{FF2B5EF4-FFF2-40B4-BE49-F238E27FC236}">
                <a16:creationId xmlns:a16="http://schemas.microsoft.com/office/drawing/2014/main" id="{DF9372A3-C6D5-9C97-F129-2664E4F99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" b="11173"/>
          <a:stretch>
            <a:fillRect/>
          </a:stretch>
        </p:blipFill>
        <p:spPr>
          <a:xfrm>
            <a:off x="6665731" y="3267414"/>
            <a:ext cx="1827651" cy="2017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4AE8889-4BC8-16D7-10A6-852A1E41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Radi mūziku ar </a:t>
            </a:r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www.suno.com</a:t>
            </a:r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  <a:endParaRPr lang="lv-LV" sz="3600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3056754-5636-5E59-CBE8-82FAA08CB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lv-LV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  <a:hlinkClick r:id="rId4"/>
              </a:rPr>
              <a:t>www.s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  <a:hlinkClick r:id="rId4"/>
              </a:rPr>
              <a:t>uno.com</a:t>
            </a:r>
            <a:r>
              <a:rPr lang="lv-LV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ir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inovatīva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mākslīgā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intelekta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platforma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, kas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ļauj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ikvienam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radīt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profesionālas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kvalitātes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mūziku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.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Tā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ir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pieejama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tiešsaistē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, </a:t>
            </a:r>
            <a:r>
              <a:rPr lang="lv-LV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nav nepieciešams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instalēt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lv-LV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nekādu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programmatūru</a:t>
            </a:r>
            <a:r>
              <a:rPr lang="lv-LV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;</a:t>
            </a:r>
          </a:p>
          <a:p>
            <a:pPr algn="just"/>
            <a:r>
              <a:rPr lang="lv-LV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Plašs stilu un žanru klāsts;</a:t>
            </a:r>
          </a:p>
          <a:p>
            <a:pPr algn="just"/>
            <a:r>
              <a:rPr lang="lv-LV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A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tbalsta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vairāk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nekā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50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valodas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,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ieskaitot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angļu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,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latviešu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,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krievu</a:t>
            </a:r>
            <a:r>
              <a:rPr lang="en-US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 un </a:t>
            </a:r>
            <a:r>
              <a:rPr lang="en-US" sz="2400" dirty="0" err="1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citas</a:t>
            </a:r>
            <a:r>
              <a:rPr lang="lv-LV" sz="2400" dirty="0">
                <a:solidFill>
                  <a:srgbClr val="45424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 pitchFamily="34" charset="-120"/>
              </a:rPr>
              <a:t>.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31694F60-A027-EABD-8E92-2E38A88FDA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5701"/>
          <a:stretch>
            <a:fillRect/>
          </a:stretch>
        </p:blipFill>
        <p:spPr>
          <a:xfrm>
            <a:off x="6927076" y="4002524"/>
            <a:ext cx="3876261" cy="2490351"/>
          </a:xfrm>
          <a:prstGeom prst="rect">
            <a:avLst/>
          </a:prstGeom>
        </p:spPr>
      </p:pic>
      <p:pic>
        <p:nvPicPr>
          <p:cNvPr id="6" name="Logopēdiskā dziesma">
            <a:hlinkClick r:id="" action="ppaction://media"/>
            <a:extLst>
              <a:ext uri="{FF2B5EF4-FFF2-40B4-BE49-F238E27FC236}">
                <a16:creationId xmlns:a16="http://schemas.microsoft.com/office/drawing/2014/main" id="{AD7CBFAF-1900-6423-D37A-61EB58CC3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9275" y="5413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2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10149-372F-F074-E7E2-63DD23F9F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>
            <a:extLst>
              <a:ext uri="{FF2B5EF4-FFF2-40B4-BE49-F238E27FC236}">
                <a16:creationId xmlns:a16="http://schemas.microsoft.com/office/drawing/2014/main" id="{F3FF2595-C250-44DE-C442-11E2BCA4C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8605">
            <a:off x="9812589" y="3463164"/>
            <a:ext cx="1745572" cy="2464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47C8C90B-2832-BDFE-9535-1D885D0F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104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Vietnes materiālu izstrādāšanai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B2BBA3E-8962-192B-F11A-5EDD0868F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447183" cy="4292669"/>
          </a:xfrm>
        </p:spPr>
        <p:txBody>
          <a:bodyPr>
            <a:normAutofit fontScale="55000" lnSpcReduction="20000"/>
          </a:bodyPr>
          <a:lstStyle/>
          <a:p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www.educaplay.com</a:t>
            </a:r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– izglītojošas spēles;</a:t>
            </a:r>
          </a:p>
          <a:p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www.genially.com</a:t>
            </a:r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– interaktīvu materiālu veidošana;</a:t>
            </a:r>
          </a:p>
          <a:p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www.wizer.me</a:t>
            </a:r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– interaktīvas darba lapas;</a:t>
            </a:r>
          </a:p>
          <a:p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www.puzzlemaker.discoveryeducation.com</a:t>
            </a:r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– dažādi uzdevumi (</a:t>
            </a:r>
            <a:r>
              <a:rPr lang="lv-LV" dirty="0" err="1">
                <a:latin typeface="Cambria" panose="02040503050406030204" pitchFamily="18" charset="0"/>
                <a:ea typeface="Cambria" panose="02040503050406030204" pitchFamily="18" charset="0"/>
              </a:rPr>
              <a:t>krustvārdu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 mīkla, vārdu meklēšana, labirinti u.c.);</a:t>
            </a:r>
          </a:p>
          <a:p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www.bookcreator.com</a:t>
            </a:r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- izveidot, lasīt un publicēt multimediālas e-grāmatas ar dažādiem elementiem (tekstu, attēliem, video, audio ierakstiem);</a:t>
            </a:r>
          </a:p>
          <a:p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www.kahoot.com</a:t>
            </a:r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- Viktorīnas, spēles un aptaujas ar reāllaika sacensību elementiem;</a:t>
            </a:r>
          </a:p>
          <a:p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www.nearpod.com</a:t>
            </a:r>
            <a:r>
              <a:rPr lang="lv-LV" sz="3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- interaktīvas prezentācijas, testi, aptaujas, video ar jautājumiem;</a:t>
            </a:r>
          </a:p>
          <a:p>
            <a:r>
              <a:rPr lang="lv-LV" sz="3800" b="1" dirty="0"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www.liveworksheets.com</a:t>
            </a:r>
            <a:r>
              <a:rPr lang="lv-LV" sz="3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- iespēja pārvērst PDF vai Word dokumentus par interaktīvām tiešsaistes darba lapām.</a:t>
            </a:r>
          </a:p>
          <a:p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Mākslīgā intelekta rīki –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  <a:hlinkClick r:id="rId11"/>
              </a:rPr>
              <a:t>www.chatgpt.com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  <a:hlinkClick r:id="rId12"/>
              </a:rPr>
              <a:t>www.copilot.com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  <a:hlinkClick r:id="rId13"/>
              </a:rPr>
              <a:t>www.perplexity.com</a:t>
            </a:r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 (var ģenerēt idejas, nodarbību aprakstus, bildes u.c.)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340CEA0F-6E49-26DC-F2E0-D3423854A2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16336">
            <a:off x="7698914" y="3627131"/>
            <a:ext cx="1709034" cy="2430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9" name="Taisns savienotājs 8">
            <a:extLst>
              <a:ext uri="{FF2B5EF4-FFF2-40B4-BE49-F238E27FC236}">
                <a16:creationId xmlns:a16="http://schemas.microsoft.com/office/drawing/2014/main" id="{43E6DA40-21C5-F76D-77A8-1DF901A08768}"/>
              </a:ext>
            </a:extLst>
          </p:cNvPr>
          <p:cNvCxnSpPr>
            <a:cxnSpLocks/>
          </p:cNvCxnSpPr>
          <p:nvPr/>
        </p:nvCxnSpPr>
        <p:spPr>
          <a:xfrm>
            <a:off x="0" y="1225489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ttēls 4">
            <a:extLst>
              <a:ext uri="{FF2B5EF4-FFF2-40B4-BE49-F238E27FC236}">
                <a16:creationId xmlns:a16="http://schemas.microsoft.com/office/drawing/2014/main" id="{3C1E47EF-DC8E-098D-9120-E889467364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58345" y="1225489"/>
            <a:ext cx="3699212" cy="2099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7EA59-FF9A-FA9E-3DD2-6A7F0869A087}"/>
              </a:ext>
            </a:extLst>
          </p:cNvPr>
          <p:cNvSpPr txBox="1"/>
          <p:nvPr/>
        </p:nvSpPr>
        <p:spPr>
          <a:xfrm>
            <a:off x="9807341" y="6115066"/>
            <a:ext cx="123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latin typeface="Cambria" panose="02040503050406030204" pitchFamily="18" charset="0"/>
                <a:ea typeface="Cambria" panose="02040503050406030204" pitchFamily="18" charset="0"/>
              </a:rPr>
              <a:t>Pamācības</a:t>
            </a:r>
          </a:p>
        </p:txBody>
      </p:sp>
    </p:spTree>
    <p:extLst>
      <p:ext uri="{BB962C8B-B14F-4D97-AF65-F5344CB8AC3E}">
        <p14:creationId xmlns:p14="http://schemas.microsoft.com/office/powerpoint/2010/main" val="705887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9D2F1-A13B-50EE-9D4D-1F45A2430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611A227-2666-5776-3119-98BD8EE8C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72" y="2622188"/>
            <a:ext cx="10515600" cy="1325563"/>
          </a:xfrm>
        </p:spPr>
        <p:txBody>
          <a:bodyPr/>
          <a:lstStyle/>
          <a:p>
            <a:pPr algn="ctr"/>
            <a:r>
              <a:rPr lang="lv-LV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Izstrādātie un pieejamie mācību materiāli mājas lapā </a:t>
            </a:r>
            <a:r>
              <a:rPr lang="lv-LV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www.riac.lv</a:t>
            </a:r>
            <a:r>
              <a:rPr lang="lv-LV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Attēls 5" descr="Attēls, kurā ir apģērbs, iekštelpu, persona, cilvēka seja&#10;&#10;Mākslīgā intelekta ģenerēts saturs var būt nepareizs.">
            <a:extLst>
              <a:ext uri="{FF2B5EF4-FFF2-40B4-BE49-F238E27FC236}">
                <a16:creationId xmlns:a16="http://schemas.microsoft.com/office/drawing/2014/main" id="{C38DF4A6-4605-52D5-6D46-5B20FA63A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64" y="4360126"/>
            <a:ext cx="3100271" cy="1750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F4251-6783-8A7F-D372-C7FD0AEFAB79}"/>
              </a:ext>
            </a:extLst>
          </p:cNvPr>
          <p:cNvSpPr txBox="1"/>
          <p:nvPr/>
        </p:nvSpPr>
        <p:spPr>
          <a:xfrm>
            <a:off x="4857112" y="6110867"/>
            <a:ext cx="2686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www.app.reve.com</a:t>
            </a:r>
          </a:p>
        </p:txBody>
      </p:sp>
    </p:spTree>
    <p:extLst>
      <p:ext uri="{BB962C8B-B14F-4D97-AF65-F5344CB8AC3E}">
        <p14:creationId xmlns:p14="http://schemas.microsoft.com/office/powerpoint/2010/main" val="552142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BF5F2EA-54E1-39F3-1B3F-F142CD56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60088"/>
            <a:ext cx="7268726" cy="1093886"/>
          </a:xfrm>
        </p:spPr>
        <p:txBody>
          <a:bodyPr anchor="b">
            <a:normAutofit/>
          </a:bodyPr>
          <a:lstStyle/>
          <a:p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Pieejamie mācību materiāli mājas lapā www.riac.lv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CF6CBE1-3BCE-48BD-0668-DC3A856EE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498206"/>
            <a:ext cx="4818888" cy="245551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lv-LV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Materiāli grupēti pa sadaļām:</a:t>
            </a:r>
          </a:p>
          <a:p>
            <a:pPr lvl="1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pirmsskola;</a:t>
            </a:r>
          </a:p>
          <a:p>
            <a:pPr lvl="1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speciālā izglītība;</a:t>
            </a:r>
          </a:p>
          <a:p>
            <a:pPr lvl="1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mācību materiāli pa jomām;</a:t>
            </a:r>
          </a:p>
          <a:p>
            <a:pPr lvl="1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par bērna attīstību;</a:t>
            </a:r>
          </a:p>
          <a:p>
            <a:pPr lvl="1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noderīgas </a:t>
            </a:r>
            <a:r>
              <a:rPr lang="lv-LV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internetvietnes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51D61966-DD6D-28A7-F61E-FB805940E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4532">
            <a:off x="5854171" y="2144900"/>
            <a:ext cx="5415317" cy="1814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4" name="Taisns savienotājs 3">
            <a:extLst>
              <a:ext uri="{FF2B5EF4-FFF2-40B4-BE49-F238E27FC236}">
                <a16:creationId xmlns:a16="http://schemas.microsoft.com/office/drawing/2014/main" id="{3FD2E7BF-4774-F07A-FD59-5825B40BF781}"/>
              </a:ext>
            </a:extLst>
          </p:cNvPr>
          <p:cNvCxnSpPr>
            <a:cxnSpLocks/>
          </p:cNvCxnSpPr>
          <p:nvPr/>
        </p:nvCxnSpPr>
        <p:spPr>
          <a:xfrm>
            <a:off x="0" y="1941927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ttēls 6">
            <a:extLst>
              <a:ext uri="{FF2B5EF4-FFF2-40B4-BE49-F238E27FC236}">
                <a16:creationId xmlns:a16="http://schemas.microsoft.com/office/drawing/2014/main" id="{243D75A8-B3CA-F014-166B-3E64C56C0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951" y="4273617"/>
            <a:ext cx="2070841" cy="2129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6CFC4051-7505-86DA-6CC0-53E0AD41C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147" y="4349956"/>
            <a:ext cx="3518879" cy="2174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2289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BFFB427-8821-B8D5-7D8D-D0BF11C68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46" y="393407"/>
            <a:ext cx="10515600" cy="740366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Materiāli logopēdijā</a:t>
            </a:r>
          </a:p>
        </p:txBody>
      </p:sp>
      <p:pic>
        <p:nvPicPr>
          <p:cNvPr id="11" name="Satura vietturis 10" descr="Attēls, kurā ir persona, iekštelpu, bērnu māksla, biroja materiāli&#10;&#10;Mākslīgā intelekta ģenerēts saturs var būt nepareizs.">
            <a:extLst>
              <a:ext uri="{FF2B5EF4-FFF2-40B4-BE49-F238E27FC236}">
                <a16:creationId xmlns:a16="http://schemas.microsoft.com/office/drawing/2014/main" id="{BBB7B419-40C4-2942-2432-E7D9C9AC1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37" y="4053523"/>
            <a:ext cx="2878564" cy="2291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23F6AD44-5F31-9030-C7A7-5BE1557D1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9821">
            <a:off x="3685568" y="1499738"/>
            <a:ext cx="565091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ttēls 5" descr="Attēls, kurā ir teksts, ekrānuzņēmums, multfilma&#10;&#10;Mākslīgā intelekta ģenerēts saturs var būt nepareizs.">
            <a:extLst>
              <a:ext uri="{FF2B5EF4-FFF2-40B4-BE49-F238E27FC236}">
                <a16:creationId xmlns:a16="http://schemas.microsoft.com/office/drawing/2014/main" id="{BF179956-A9DD-5DCE-D49B-C09365FFD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32" y="1458362"/>
            <a:ext cx="152738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ttēls 6" descr="Attēls, kurā ir teksts, ekrānuzņēmums&#10;&#10;Mākslīgā intelekta ģenerēts saturs var būt nepareizs.">
            <a:extLst>
              <a:ext uri="{FF2B5EF4-FFF2-40B4-BE49-F238E27FC236}">
                <a16:creationId xmlns:a16="http://schemas.microsoft.com/office/drawing/2014/main" id="{599D4DEF-9802-D825-BD15-CC73507BF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255">
            <a:off x="426683" y="1495071"/>
            <a:ext cx="152738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ttēls 7" descr="Attēls, kurā ir bērnu māksla, klipkopa&#10;&#10;Mākslīgā intelekta ģenerēts saturs var būt nepareizs.">
            <a:extLst>
              <a:ext uri="{FF2B5EF4-FFF2-40B4-BE49-F238E27FC236}">
                <a16:creationId xmlns:a16="http://schemas.microsoft.com/office/drawing/2014/main" id="{FA62A486-424B-1BBD-69CE-69F25D233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29" y="1566887"/>
            <a:ext cx="2160000" cy="152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ttēls 8" descr="Attēls, kurā ir bērnu māksla, klipkopa&#10;&#10;Mākslīgā intelekta ģenerēts saturs var būt nepareizs.">
            <a:extLst>
              <a:ext uri="{FF2B5EF4-FFF2-40B4-BE49-F238E27FC236}">
                <a16:creationId xmlns:a16="http://schemas.microsoft.com/office/drawing/2014/main" id="{25435955-CFAA-40A9-561F-1FEB46688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80" y="2592922"/>
            <a:ext cx="2160000" cy="15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591018EE-A51B-1F4B-7100-6B22A3805C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92" y="4192375"/>
            <a:ext cx="1627663" cy="230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9B62E007-0083-1E08-E001-D8E6AF6418F1}"/>
              </a:ext>
            </a:extLst>
          </p:cNvPr>
          <p:cNvCxnSpPr>
            <a:cxnSpLocks/>
          </p:cNvCxnSpPr>
          <p:nvPr/>
        </p:nvCxnSpPr>
        <p:spPr>
          <a:xfrm>
            <a:off x="1480009" y="1244344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ttēls 12" descr="Attēls, kurā ir teksts, zars, augs, koks&#10;&#10;Mākslīgā intelekta ģenerēts saturs var būt nepareizs.">
            <a:extLst>
              <a:ext uri="{FF2B5EF4-FFF2-40B4-BE49-F238E27FC236}">
                <a16:creationId xmlns:a16="http://schemas.microsoft.com/office/drawing/2014/main" id="{C2AC7680-F442-5FAA-5601-49B7B77F78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2">
            <a:off x="529129" y="4192375"/>
            <a:ext cx="1627663" cy="230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Attēls 9" descr="Attēls, kurā ir teksts, cilvēka seja, ekrānuzņēmums, vēstule&#10;&#10;Mākslīgā intelekta ģenerēts saturs var būt nepareizs.">
            <a:extLst>
              <a:ext uri="{FF2B5EF4-FFF2-40B4-BE49-F238E27FC236}">
                <a16:creationId xmlns:a16="http://schemas.microsoft.com/office/drawing/2014/main" id="{C9ED9B24-3B6D-05C1-1809-0BFE8754AC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79" y="5146523"/>
            <a:ext cx="2160001" cy="1528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Attēls 13" descr="Attēls, kurā ir teksts, cilvēka seja, ekrānuzņēmums&#10;&#10;Mākslīgā intelekta ģenerēts saturs var būt nepareizs.">
            <a:extLst>
              <a:ext uri="{FF2B5EF4-FFF2-40B4-BE49-F238E27FC236}">
                <a16:creationId xmlns:a16="http://schemas.microsoft.com/office/drawing/2014/main" id="{87DC0E99-F3B7-7C96-3C77-B83425C494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57" y="4364404"/>
            <a:ext cx="2160001" cy="1528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75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4B2C8FA-FC65-2088-6C28-DD459B7B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13" y="658853"/>
            <a:ext cx="6356606" cy="877718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Speciālās vajadzības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AE3CE2-46B3-5DF6-6466-B0AC3E50A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127096"/>
            <a:ext cx="6358432" cy="3728615"/>
          </a:xfrm>
        </p:spPr>
        <p:txBody>
          <a:bodyPr>
            <a:normAutofit lnSpcReduction="10000"/>
          </a:bodyPr>
          <a:lstStyle/>
          <a:p>
            <a:pPr algn="just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Katrā no šīm programmām ir noteikts atbalsta pasākumu kopums, kā arī pedagoģiskais personāls, kurš jānodrošina izglītības iestādē;</a:t>
            </a:r>
          </a:p>
          <a:p>
            <a:pPr algn="just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Ministru kabineta 2019.gada 19.novembra noteikumu Nr. 556 1.pielikumā – noteikti atbalsta pasākumi izglītojamiem ar speciālām vajadzībām vispārējās izglītības programmas apguvē;</a:t>
            </a:r>
          </a:p>
          <a:p>
            <a:pPr algn="just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Līdzīgs atbalsta pasākumu kopums noteikts visās speciālās izglītības programmās, atbilstoši katra traucējuma specifikai. Atzinumu par speciālās izglītības programmu ar atbilstošu izglītības programmas kodu sniedz Valsts pedagoģiskā komisija/ pedagoģiski medicīniskās komisijas. 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Satura vietturis 4" descr="Attēls, kurā ir teksts, ekrānuzņēmums, tīmekļa vietne, tīmekļa lapa&#10;&#10;Mākslīgā intelekta ģenerēts saturs var būt nepareizs.">
            <a:extLst>
              <a:ext uri="{FF2B5EF4-FFF2-40B4-BE49-F238E27FC236}">
                <a16:creationId xmlns:a16="http://schemas.microsoft.com/office/drawing/2014/main" id="{BDB03AD5-8199-659B-93EF-A163286961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/>
          <a:stretch>
            <a:fillRect/>
          </a:stretch>
        </p:blipFill>
        <p:spPr>
          <a:xfrm rot="261520">
            <a:off x="7716664" y="734348"/>
            <a:ext cx="3868878" cy="5394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AEF8F29F-2CBC-F465-1866-9CCD29058F0A}"/>
              </a:ext>
            </a:extLst>
          </p:cNvPr>
          <p:cNvCxnSpPr>
            <a:cxnSpLocks/>
          </p:cNvCxnSpPr>
          <p:nvPr/>
        </p:nvCxnSpPr>
        <p:spPr>
          <a:xfrm>
            <a:off x="0" y="1536571"/>
            <a:ext cx="71904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877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2FCAAEF-4D03-9BAC-5068-F01F2EA2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63" y="509048"/>
            <a:ext cx="4818888" cy="1272996"/>
          </a:xfrm>
        </p:spPr>
        <p:txBody>
          <a:bodyPr anchor="b">
            <a:normAutofit/>
          </a:bodyPr>
          <a:lstStyle/>
          <a:p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Aktivitāte </a:t>
            </a:r>
            <a:b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«Prasmju mēneši»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DB04B64-D7EC-B19B-1716-02A441E42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013091"/>
          </a:xfrm>
        </p:spPr>
        <p:txBody>
          <a:bodyPr anchor="t">
            <a:normAutofit/>
          </a:bodyPr>
          <a:lstStyle/>
          <a:p>
            <a:pPr algn="just"/>
            <a:r>
              <a:rPr lang="lv-LV" sz="2200" dirty="0">
                <a:latin typeface="Cambria" panose="02040503050406030204" pitchFamily="18" charset="0"/>
                <a:ea typeface="Cambria" panose="02040503050406030204" pitchFamily="18" charset="0"/>
              </a:rPr>
              <a:t>Katru mēnesi skolotāji īpašu uzmanību velta noteiktas prasmes attīstīšanai (uzdevumi, materiāli u.c.);</a:t>
            </a:r>
          </a:p>
          <a:p>
            <a:pPr algn="just"/>
            <a:r>
              <a:rPr lang="lv-LV" sz="2200" dirty="0">
                <a:latin typeface="Cambria" panose="02040503050406030204" pitchFamily="18" charset="0"/>
                <a:ea typeface="Cambria" panose="02040503050406030204" pitchFamily="18" charset="0"/>
              </a:rPr>
              <a:t>Skolotāji dalās pieredzē savā starpā (foto galerija, «ideju banka»);</a:t>
            </a:r>
          </a:p>
          <a:p>
            <a:pPr algn="just"/>
            <a:r>
              <a:rPr lang="lv-LV" sz="2200" dirty="0">
                <a:latin typeface="Cambria" panose="02040503050406030204" pitchFamily="18" charset="0"/>
                <a:ea typeface="Cambria" panose="02040503050406030204" pitchFamily="18" charset="0"/>
              </a:rPr>
              <a:t>RPAC izstrādā materiālus šīs prasmes attīstīšanai.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41439C7F-0F1A-F53C-143E-358CCEAFE7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7"/>
          <a:stretch>
            <a:fillRect/>
          </a:stretch>
        </p:blipFill>
        <p:spPr>
          <a:xfrm rot="282452">
            <a:off x="5794478" y="1171481"/>
            <a:ext cx="5754076" cy="4732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4" name="Taisns savienotājs 3">
            <a:extLst>
              <a:ext uri="{FF2B5EF4-FFF2-40B4-BE49-F238E27FC236}">
                <a16:creationId xmlns:a16="http://schemas.microsoft.com/office/drawing/2014/main" id="{2AABE5B6-FF23-8F7D-5BA8-29BB6AA1C91E}"/>
              </a:ext>
            </a:extLst>
          </p:cNvPr>
          <p:cNvCxnSpPr>
            <a:cxnSpLocks/>
          </p:cNvCxnSpPr>
          <p:nvPr/>
        </p:nvCxnSpPr>
        <p:spPr>
          <a:xfrm>
            <a:off x="0" y="2083330"/>
            <a:ext cx="54498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998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4016996-8624-BE12-41FC-86E60554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589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Materiāli taustāmā formātā</a:t>
            </a:r>
          </a:p>
        </p:txBody>
      </p:sp>
      <p:pic>
        <p:nvPicPr>
          <p:cNvPr id="4" name="Satura vietturis 4" descr="Attēls, kurā ir spilvens, dekoratīvais spilvens, iekštelpu, audums&#10;&#10;Mākslīgā intelekta ģenerēts saturs var būt nepareizs.">
            <a:extLst>
              <a:ext uri="{FF2B5EF4-FFF2-40B4-BE49-F238E27FC236}">
                <a16:creationId xmlns:a16="http://schemas.microsoft.com/office/drawing/2014/main" id="{DDAF5E62-0BDD-1FB0-19E6-A60A0CF05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897">
            <a:off x="836681" y="2125389"/>
            <a:ext cx="4323918" cy="3245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B8E12-EDBB-F0A3-EBD3-AC182280F908}"/>
              </a:ext>
            </a:extLst>
          </p:cNvPr>
          <p:cNvSpPr txBox="1"/>
          <p:nvPr/>
        </p:nvSpPr>
        <p:spPr>
          <a:xfrm>
            <a:off x="1067525" y="5616319"/>
            <a:ext cx="363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Spilventiņi skaņu diferencēšanai</a:t>
            </a:r>
          </a:p>
        </p:txBody>
      </p:sp>
      <p:pic>
        <p:nvPicPr>
          <p:cNvPr id="9" name="Attēls 8" descr="Attēls, kurā ir teksts, mērstienis, lineāls&#10;&#10;Mākslīgā intelekta ģenerēts saturs var būt nepareizs.">
            <a:extLst>
              <a:ext uri="{FF2B5EF4-FFF2-40B4-BE49-F238E27FC236}">
                <a16:creationId xmlns:a16="http://schemas.microsoft.com/office/drawing/2014/main" id="{F1302D59-DDB0-29C1-B8A7-4F797850A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88">
            <a:off x="6753298" y="2225904"/>
            <a:ext cx="4272233" cy="3206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0E43E9-B01B-888E-A6FF-D51069C3F3DB}"/>
              </a:ext>
            </a:extLst>
          </p:cNvPr>
          <p:cNvSpPr txBox="1"/>
          <p:nvPr/>
        </p:nvSpPr>
        <p:spPr>
          <a:xfrm>
            <a:off x="7788115" y="5616319"/>
            <a:ext cx="225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Skaņu saklausīšana</a:t>
            </a:r>
          </a:p>
          <a:p>
            <a:pPr algn="ctr"/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(Skaņa un burts)</a:t>
            </a:r>
          </a:p>
        </p:txBody>
      </p:sp>
      <p:cxnSp>
        <p:nvCxnSpPr>
          <p:cNvPr id="21" name="Taisns savienotājs 20">
            <a:extLst>
              <a:ext uri="{FF2B5EF4-FFF2-40B4-BE49-F238E27FC236}">
                <a16:creationId xmlns:a16="http://schemas.microsoft.com/office/drawing/2014/main" id="{E27FA53B-8672-C8F7-AB99-200516C9C842}"/>
              </a:ext>
            </a:extLst>
          </p:cNvPr>
          <p:cNvCxnSpPr>
            <a:cxnSpLocks/>
          </p:cNvCxnSpPr>
          <p:nvPr/>
        </p:nvCxnSpPr>
        <p:spPr>
          <a:xfrm>
            <a:off x="1480009" y="1244344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875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6BFC3-A80D-AADF-7F3D-F7152615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D54181B-42E7-C15B-9047-71C9BC87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2260"/>
            <a:ext cx="10515600" cy="756665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Materiāli taustāmā formātā</a:t>
            </a:r>
          </a:p>
        </p:txBody>
      </p:sp>
      <p:pic>
        <p:nvPicPr>
          <p:cNvPr id="7" name="Attēls 6" descr="Attēls, kurā ir plastmasa, rotaļlieta, zils, pamats&#10;&#10;Mākslīgā intelekta ģenerēts saturs var būt nepareizs.">
            <a:extLst>
              <a:ext uri="{FF2B5EF4-FFF2-40B4-BE49-F238E27FC236}">
                <a16:creationId xmlns:a16="http://schemas.microsoft.com/office/drawing/2014/main" id="{4BFC17FB-DDA2-CE33-6562-9FF8FBA38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901">
            <a:off x="8345084" y="2298117"/>
            <a:ext cx="3160185" cy="2370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8DC03B-9E4B-4296-5A7E-D599D11FFA5B}"/>
              </a:ext>
            </a:extLst>
          </p:cNvPr>
          <p:cNvSpPr txBox="1"/>
          <p:nvPr/>
        </p:nvSpPr>
        <p:spPr>
          <a:xfrm>
            <a:off x="6755520" y="5005231"/>
            <a:ext cx="396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Skaņu diferencēšana atvērtās zilbēs</a:t>
            </a:r>
          </a:p>
        </p:txBody>
      </p:sp>
      <p:pic>
        <p:nvPicPr>
          <p:cNvPr id="13" name="Attēls 12" descr="Attēls, kurā ir teksts, papīra izstrādājums, iekštelpu, grīda&#10;&#10;Mākslīgā intelekta ģenerēts saturs var būt nepareizs.">
            <a:extLst>
              <a:ext uri="{FF2B5EF4-FFF2-40B4-BE49-F238E27FC236}">
                <a16:creationId xmlns:a16="http://schemas.microsoft.com/office/drawing/2014/main" id="{76C6AC43-B61C-768C-09ED-39F74B78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40">
            <a:off x="913990" y="2164632"/>
            <a:ext cx="3531676" cy="2650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239FDF-D328-B9D4-F9FD-CA00834AB22C}"/>
              </a:ext>
            </a:extLst>
          </p:cNvPr>
          <p:cNvSpPr txBox="1"/>
          <p:nvPr/>
        </p:nvSpPr>
        <p:spPr>
          <a:xfrm>
            <a:off x="1009163" y="5005231"/>
            <a:ext cx="3591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Skaņu nostiprināšana izolēti un </a:t>
            </a:r>
          </a:p>
          <a:p>
            <a:pPr algn="ctr"/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atvērtās/ slēgtās zilbēs</a:t>
            </a:r>
          </a:p>
        </p:txBody>
      </p:sp>
      <p:cxnSp>
        <p:nvCxnSpPr>
          <p:cNvPr id="23" name="Taisns savienotājs 22">
            <a:extLst>
              <a:ext uri="{FF2B5EF4-FFF2-40B4-BE49-F238E27FC236}">
                <a16:creationId xmlns:a16="http://schemas.microsoft.com/office/drawing/2014/main" id="{E87B9B5F-077B-6174-E297-78E0582DECEC}"/>
              </a:ext>
            </a:extLst>
          </p:cNvPr>
          <p:cNvCxnSpPr>
            <a:cxnSpLocks/>
          </p:cNvCxnSpPr>
          <p:nvPr/>
        </p:nvCxnSpPr>
        <p:spPr>
          <a:xfrm>
            <a:off x="1480009" y="1282052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ttēls 5" descr="Attēls, kurā ir rotaļlieta, plastmasa, pamats, grīda&#10;&#10;Mākslīgā intelekta ģenerēts saturs var būt nepareizs.">
            <a:extLst>
              <a:ext uri="{FF2B5EF4-FFF2-40B4-BE49-F238E27FC236}">
                <a16:creationId xmlns:a16="http://schemas.microsoft.com/office/drawing/2014/main" id="{2A7E1596-0D16-C371-8BEB-6C1F1D9A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61" y="2298117"/>
            <a:ext cx="3160185" cy="2370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2502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2E8FC-62F0-7BB8-5D97-A73956975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1FF10C9-6D54-E35D-24BC-4E01138D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6347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Materiāli taustāmā formātā</a:t>
            </a:r>
          </a:p>
        </p:txBody>
      </p:sp>
      <p:pic>
        <p:nvPicPr>
          <p:cNvPr id="15" name="Attēls 14" descr="Attēls, kurā ir saldumi, ēdiens, konditoreja, plastmasa&#10;&#10;Mākslīgā intelekta ģenerēts saturs var būt nepareizs.">
            <a:extLst>
              <a:ext uri="{FF2B5EF4-FFF2-40B4-BE49-F238E27FC236}">
                <a16:creationId xmlns:a16="http://schemas.microsoft.com/office/drawing/2014/main" id="{5CEC70CC-90F9-2D6E-C8D1-64F94896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903">
            <a:off x="1334301" y="2169157"/>
            <a:ext cx="3831588" cy="2875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D619D9-5382-C86B-1335-B4576BF5BC18}"/>
              </a:ext>
            </a:extLst>
          </p:cNvPr>
          <p:cNvSpPr txBox="1"/>
          <p:nvPr/>
        </p:nvSpPr>
        <p:spPr>
          <a:xfrm>
            <a:off x="2073290" y="5511388"/>
            <a:ext cx="238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Skaņu diferencēšana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85C23F-C0C8-688A-0293-FA72E385F72B}"/>
              </a:ext>
            </a:extLst>
          </p:cNvPr>
          <p:cNvSpPr txBox="1"/>
          <p:nvPr/>
        </p:nvSpPr>
        <p:spPr>
          <a:xfrm>
            <a:off x="7689969" y="5511388"/>
            <a:ext cx="238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>
                <a:latin typeface="Cambria" panose="02040503050406030204" pitchFamily="18" charset="0"/>
                <a:ea typeface="Cambria" panose="02040503050406030204" pitchFamily="18" charset="0"/>
              </a:rPr>
              <a:t>Skaņu diferencēšana</a:t>
            </a:r>
          </a:p>
        </p:txBody>
      </p:sp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9F63B8AD-74C7-C397-0D0C-489357A64045}"/>
              </a:ext>
            </a:extLst>
          </p:cNvPr>
          <p:cNvCxnSpPr>
            <a:cxnSpLocks/>
          </p:cNvCxnSpPr>
          <p:nvPr/>
        </p:nvCxnSpPr>
        <p:spPr>
          <a:xfrm>
            <a:off x="1480009" y="1300906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ttēls 4" descr="Attēls, kurā ir teksts, plastmasa, grīda, iekštelpu&#10;&#10;Mākslīgā intelekta ģenerēts saturs var būt nepareizs.">
            <a:extLst>
              <a:ext uri="{FF2B5EF4-FFF2-40B4-BE49-F238E27FC236}">
                <a16:creationId xmlns:a16="http://schemas.microsoft.com/office/drawing/2014/main" id="{3EDA5E4D-7CC9-DEFA-0B6F-B9072DA4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20" y="1931659"/>
            <a:ext cx="2482571" cy="3307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1699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8E6BC82-0AD6-4541-3F6E-85B913F6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114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“Ja vēlies saņemt to, ko nekad neesi saņēmis, tev jādara tas, ko nekad neesi darījis.” </a:t>
            </a:r>
            <a:br>
              <a:rPr lang="lv-LV" sz="3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2800" i="1" dirty="0">
                <a:latin typeface="Cambria" panose="02040503050406030204" pitchFamily="18" charset="0"/>
                <a:ea typeface="Cambria" panose="02040503050406030204" pitchFamily="18" charset="0"/>
              </a:rPr>
              <a:t>/Tomass Džefersons/</a:t>
            </a:r>
            <a:endParaRPr lang="lv-LV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29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FDC8FE3-96B6-B99B-2A97-30E4C864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9963"/>
            <a:ext cx="10515600" cy="1325563"/>
          </a:xfrm>
        </p:spPr>
        <p:txBody>
          <a:bodyPr/>
          <a:lstStyle/>
          <a:p>
            <a:pPr algn="ctr"/>
            <a:r>
              <a:rPr lang="lv-LV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Paldies!</a:t>
            </a:r>
          </a:p>
        </p:txBody>
      </p:sp>
    </p:spTree>
    <p:extLst>
      <p:ext uri="{BB962C8B-B14F-4D97-AF65-F5344CB8AC3E}">
        <p14:creationId xmlns:p14="http://schemas.microsoft.com/office/powerpoint/2010/main" val="421681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D456E88-D91E-B4EC-000E-440CAC81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955" y="335685"/>
            <a:ext cx="5316316" cy="2200297"/>
          </a:xfrm>
        </p:spPr>
        <p:txBody>
          <a:bodyPr>
            <a:noAutofit/>
          </a:bodyPr>
          <a:lstStyle/>
          <a:p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Interneta vidē pieejamie metodiskie materiāli darbam ar bērniem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C212590-CDB4-B472-B70C-8113DFF00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955" y="3373541"/>
            <a:ext cx="4785837" cy="2961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https://registri.visc.gov.lv/specizglitiba/metmat_esfpr.shtml</a:t>
            </a:r>
            <a:endParaRPr lang="lv-LV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lv-LV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Lūdzam ņemt vērā, ka šie materiāli izveidoti 2011. - 2013. gadā, līdz ar to tajos minētā informācija par normatīvo regulējumu, kā arī atsevišķi citi jautājumi var neatbilst šobrīd spēkā esošajiem tiesību aktiem.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10F99EEA-B645-3376-6CB4-AA125A74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109" r="-2" b="24486"/>
          <a:stretch>
            <a:fillRect/>
          </a:stretch>
        </p:blipFill>
        <p:spPr>
          <a:xfrm rot="258668">
            <a:off x="307729" y="344008"/>
            <a:ext cx="2758896" cy="1880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Attēls 18">
            <a:extLst>
              <a:ext uri="{FF2B5EF4-FFF2-40B4-BE49-F238E27FC236}">
                <a16:creationId xmlns:a16="http://schemas.microsoft.com/office/drawing/2014/main" id="{CE317D45-561D-94DC-04EB-DC11D3A83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075" r="4" b="21764"/>
          <a:stretch>
            <a:fillRect/>
          </a:stretch>
        </p:blipFill>
        <p:spPr>
          <a:xfrm rot="311587">
            <a:off x="3382992" y="344008"/>
            <a:ext cx="2745056" cy="1880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C3429742-31A2-6D86-D7ED-21B8F70536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896" r="3" b="25726"/>
          <a:stretch>
            <a:fillRect/>
          </a:stretch>
        </p:blipFill>
        <p:spPr>
          <a:xfrm rot="215931">
            <a:off x="307750" y="2570970"/>
            <a:ext cx="2758877" cy="1886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F8408E53-5E90-D9CD-B109-C39D254612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444" r="1" b="23793"/>
          <a:stretch>
            <a:fillRect/>
          </a:stretch>
        </p:blipFill>
        <p:spPr>
          <a:xfrm rot="451646">
            <a:off x="3382992" y="2570970"/>
            <a:ext cx="2745055" cy="1886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614E4E02-DFCC-68BA-4CA1-D3E23B118A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858" r="1" b="28077"/>
          <a:stretch>
            <a:fillRect/>
          </a:stretch>
        </p:blipFill>
        <p:spPr>
          <a:xfrm rot="222345">
            <a:off x="307731" y="4771535"/>
            <a:ext cx="2758895" cy="1539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FB2B4B31-1293-E7C9-4B3D-5DA55E09AD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11" r="3" b="29587"/>
          <a:stretch>
            <a:fillRect/>
          </a:stretch>
        </p:blipFill>
        <p:spPr>
          <a:xfrm rot="440365">
            <a:off x="3382992" y="4771535"/>
            <a:ext cx="2745055" cy="1539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5" name="Taisns savienotājs 4">
            <a:extLst>
              <a:ext uri="{FF2B5EF4-FFF2-40B4-BE49-F238E27FC236}">
                <a16:creationId xmlns:a16="http://schemas.microsoft.com/office/drawing/2014/main" id="{2A615C97-0FA5-3364-DF12-073C13207E6C}"/>
              </a:ext>
            </a:extLst>
          </p:cNvPr>
          <p:cNvCxnSpPr>
            <a:cxnSpLocks/>
          </p:cNvCxnSpPr>
          <p:nvPr/>
        </p:nvCxnSpPr>
        <p:spPr>
          <a:xfrm>
            <a:off x="6655324" y="2960192"/>
            <a:ext cx="55336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556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3240EFF-058B-5C64-1E9D-DAEE6D7C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406" y="515954"/>
            <a:ext cx="8575188" cy="792911"/>
          </a:xfrm>
        </p:spPr>
        <p:txBody>
          <a:bodyPr>
            <a:no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Informatīvie materiāli vecākiem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E16BE904-34FA-84BF-9CD0-2AEE731EB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3815">
            <a:off x="7435114" y="2834080"/>
            <a:ext cx="4070983" cy="2865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6F099B6A-6E02-C7B5-0D89-2DA58F583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7291">
            <a:off x="3031888" y="2736121"/>
            <a:ext cx="4070983" cy="2873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D1F8128C-4EF6-001C-B8B7-1118F5E267DF}"/>
              </a:ext>
            </a:extLst>
          </p:cNvPr>
          <p:cNvCxnSpPr>
            <a:cxnSpLocks/>
          </p:cNvCxnSpPr>
          <p:nvPr/>
        </p:nvCxnSpPr>
        <p:spPr>
          <a:xfrm>
            <a:off x="2064470" y="1536571"/>
            <a:ext cx="81730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ttēls 4">
            <a:extLst>
              <a:ext uri="{FF2B5EF4-FFF2-40B4-BE49-F238E27FC236}">
                <a16:creationId xmlns:a16="http://schemas.microsoft.com/office/drawing/2014/main" id="{47B03997-ABAF-561E-A400-3B7B6CD49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65" y="2836069"/>
            <a:ext cx="1980422" cy="2854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843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Taisns savienotājs 15">
            <a:extLst>
              <a:ext uri="{FF2B5EF4-FFF2-40B4-BE49-F238E27FC236}">
                <a16:creationId xmlns:a16="http://schemas.microsoft.com/office/drawing/2014/main" id="{D447A40A-48BC-F023-FE2A-80BBF8179113}"/>
              </a:ext>
            </a:extLst>
          </p:cNvPr>
          <p:cNvCxnSpPr>
            <a:cxnSpLocks/>
          </p:cNvCxnSpPr>
          <p:nvPr/>
        </p:nvCxnSpPr>
        <p:spPr>
          <a:xfrm>
            <a:off x="2064470" y="2073898"/>
            <a:ext cx="81730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ttēls 4">
            <a:extLst>
              <a:ext uri="{FF2B5EF4-FFF2-40B4-BE49-F238E27FC236}">
                <a16:creationId xmlns:a16="http://schemas.microsoft.com/office/drawing/2014/main" id="{B79F5F9C-E399-2489-C641-ABF7B1E02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842" y="1983164"/>
            <a:ext cx="4304870" cy="2294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3AB91947-9520-F26D-EC20-937A3A18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69" y="365125"/>
            <a:ext cx="10731631" cy="1784120"/>
          </a:xfrm>
        </p:spPr>
        <p:txBody>
          <a:bodyPr>
            <a:normAutofit/>
          </a:bodyPr>
          <a:lstStyle/>
          <a:p>
            <a:pPr algn="ctr"/>
            <a:r>
              <a:rPr lang="lv-LV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ESF projekta “Izglītojamo ar funkcionāliem traucējumiem atbalsta sistēmas izveide” sagatavotie metodiskie materiāli</a:t>
            </a:r>
            <a:endParaRPr lang="lv-LV" sz="32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Satura vietturis 2">
            <a:extLst>
              <a:ext uri="{FF2B5EF4-FFF2-40B4-BE49-F238E27FC236}">
                <a16:creationId xmlns:a16="http://schemas.microsoft.com/office/drawing/2014/main" id="{7C10AF7E-CB53-1D20-8F07-45F3997EF859}"/>
              </a:ext>
            </a:extLst>
          </p:cNvPr>
          <p:cNvSpPr txBox="1">
            <a:spLocks/>
          </p:cNvSpPr>
          <p:nvPr/>
        </p:nvSpPr>
        <p:spPr>
          <a:xfrm>
            <a:off x="903675" y="2406548"/>
            <a:ext cx="6241842" cy="3749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http://specialaispedagogs.lv/metodiskie-materiali/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lv-LV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Pieejami materiāli: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uzvedības traucējumi;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jaukti attīstības traucējumi;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autiskā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 spektra traucējumi;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dzirdes traucējumi;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lasītprasmes attīstīšanai;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valoda un matemātika;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mācīšanās un redzes traucējumi;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sociālās prasmes;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</a:rPr>
              <a:t>materiāli vecākiem.</a:t>
            </a: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ABBF01EB-76A3-35F0-0214-C1B64B617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9865">
            <a:off x="9236327" y="4708755"/>
            <a:ext cx="2533274" cy="1759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41058A2C-5FC1-9BA8-DF9D-815BF5B3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119">
            <a:off x="6879504" y="4625768"/>
            <a:ext cx="2170172" cy="1759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Attēls 14">
            <a:extLst>
              <a:ext uri="{FF2B5EF4-FFF2-40B4-BE49-F238E27FC236}">
                <a16:creationId xmlns:a16="http://schemas.microsoft.com/office/drawing/2014/main" id="{A96AAAD1-C61E-28B8-1AA5-52B1BA5C1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04">
            <a:off x="4994199" y="4117423"/>
            <a:ext cx="1654936" cy="2375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677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2EDCBF7-6CB7-EED0-DB1C-70313817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1061663"/>
            <a:ext cx="10044023" cy="87772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lv-LV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Metodisko materiālu izstrāde</a:t>
            </a:r>
            <a:br>
              <a:rPr lang="lv-LV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lv-LV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Rēzeknes pamatskolas – attīstības centrā</a:t>
            </a:r>
          </a:p>
        </p:txBody>
      </p:sp>
      <p:graphicFrame>
        <p:nvGraphicFramePr>
          <p:cNvPr id="5" name="Satura vietturis 2">
            <a:extLst>
              <a:ext uri="{FF2B5EF4-FFF2-40B4-BE49-F238E27FC236}">
                <a16:creationId xmlns:a16="http://schemas.microsoft.com/office/drawing/2014/main" id="{77A1CEE3-4C73-C53C-4AB1-2D5635BE64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083682"/>
              </p:ext>
            </p:extLst>
          </p:nvPr>
        </p:nvGraphicFramePr>
        <p:xfrm>
          <a:off x="644056" y="3215516"/>
          <a:ext cx="10927829" cy="254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3A42C29A-7F50-3034-A4DB-AF33DE67C80A}"/>
              </a:ext>
            </a:extLst>
          </p:cNvPr>
          <p:cNvCxnSpPr>
            <a:cxnSpLocks/>
          </p:cNvCxnSpPr>
          <p:nvPr/>
        </p:nvCxnSpPr>
        <p:spPr>
          <a:xfrm>
            <a:off x="1357459" y="2394411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44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4CFCC81-7A66-4AC4-03CE-2F3AF77F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7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Ieteikumi, izstrādājot materiālus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2AE3D58-9344-9FC0-3BFB-33852B420073}"/>
              </a:ext>
            </a:extLst>
          </p:cNvPr>
          <p:cNvSpPr txBox="1">
            <a:spLocks/>
          </p:cNvSpPr>
          <p:nvPr/>
        </p:nvSpPr>
        <p:spPr>
          <a:xfrm>
            <a:off x="732693" y="1989609"/>
            <a:ext cx="10726614" cy="197572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Vienkārša un skaidra valoda («Vieglā valoda»);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Ieteicamā fonta izvēle bez liekām līnijām, lokiem, rotājumiem u.tt.;</a:t>
            </a:r>
          </a:p>
          <a:p>
            <a:pPr marL="457200" indent="-457200">
              <a:buFont typeface="+mj-lt"/>
              <a:buAutoNum type="arabicPeriod"/>
            </a:pP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</a:rPr>
              <a:t>Pievienot papildus vizuālo atbalstu.</a:t>
            </a:r>
            <a:endParaRPr lang="lv-LV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lv-LV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lv-LV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lv-LV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Attēls 4" descr="Attēls, kurā ir teksts, mobilais tālrunis, pirksts, nags&#10;&#10;Mākslīgā intelekta ģenerēts saturs var būt nepareizs.">
            <a:extLst>
              <a:ext uri="{FF2B5EF4-FFF2-40B4-BE49-F238E27FC236}">
                <a16:creationId xmlns:a16="http://schemas.microsoft.com/office/drawing/2014/main" id="{5A7DBB36-3077-D443-668D-AC0B6501D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53" y="3644340"/>
            <a:ext cx="3323063" cy="2670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72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530BBBD-D9FC-7EC2-770B-82F89DE29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6919" y="553823"/>
            <a:ext cx="9549384" cy="792229"/>
          </a:xfrm>
        </p:spPr>
        <p:txBody>
          <a:bodyPr anchor="b"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Ieteikumi, izstrādājot materiālus 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9EFA0A8-60F2-8A50-1DCF-153FCBAF7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4" y="1769801"/>
            <a:ext cx="6847612" cy="120764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Vienkārši un skaidri («Vieglā valoda»):</a:t>
            </a:r>
          </a:p>
          <a:p>
            <a:pPr lvl="1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hlinkClick r:id="rId2"/>
              </a:rPr>
              <a:t>www.vieglavaloda.lv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hlinkClick r:id="rId3"/>
              </a:rPr>
              <a:t>www.hugo.lv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(«Valodu rīki» - «Vieglās valodas rīks»).</a:t>
            </a:r>
          </a:p>
          <a:p>
            <a:pPr marL="0" indent="0">
              <a:buNone/>
            </a:pPr>
            <a:endParaRPr lang="lv-LV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lv-LV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4111DD7F-E056-A45A-9FF6-8F703A067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5661">
            <a:off x="7189329" y="4210227"/>
            <a:ext cx="4423414" cy="2344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8" name="Shēma 7">
            <a:extLst>
              <a:ext uri="{FF2B5EF4-FFF2-40B4-BE49-F238E27FC236}">
                <a16:creationId xmlns:a16="http://schemas.microsoft.com/office/drawing/2014/main" id="{CB933C6F-E113-7E53-0EC6-562F0602EE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202238"/>
              </p:ext>
            </p:extLst>
          </p:nvPr>
        </p:nvGraphicFramePr>
        <p:xfrm>
          <a:off x="1311003" y="3333756"/>
          <a:ext cx="4305100" cy="3112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5" name="Taisns savienotājs 4">
            <a:extLst>
              <a:ext uri="{FF2B5EF4-FFF2-40B4-BE49-F238E27FC236}">
                <a16:creationId xmlns:a16="http://schemas.microsoft.com/office/drawing/2014/main" id="{542DBAAE-F828-0AE5-4BCD-0C344AEC5558}"/>
              </a:ext>
            </a:extLst>
          </p:cNvPr>
          <p:cNvCxnSpPr>
            <a:cxnSpLocks/>
          </p:cNvCxnSpPr>
          <p:nvPr/>
        </p:nvCxnSpPr>
        <p:spPr>
          <a:xfrm>
            <a:off x="0" y="1536574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ttēls 5">
            <a:extLst>
              <a:ext uri="{FF2B5EF4-FFF2-40B4-BE49-F238E27FC236}">
                <a16:creationId xmlns:a16="http://schemas.microsoft.com/office/drawing/2014/main" id="{54264006-ECF4-1171-0AE1-FAA3D402E3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0850" y="1423452"/>
            <a:ext cx="4447244" cy="2517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064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8BACDEE-9A09-BB2F-2B50-940A3746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2" y="392594"/>
            <a:ext cx="8400068" cy="813226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Ieteikumi, izstrādājot materiālus 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57F643C-63BC-5E02-9A8F-99103D370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04" y="1867329"/>
            <a:ext cx="7178332" cy="4314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Ieteicamā fonta izvēle bez liekām līnijām, lociņiem, ornamentiem u.tt.:</a:t>
            </a:r>
          </a:p>
          <a:p>
            <a:pPr marL="0" indent="0">
              <a:buNone/>
            </a:pPr>
            <a:endParaRPr lang="lv-LV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1"/>
            <a:r>
              <a:rPr lang="lv-LV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ARIAL fonts 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lv-LV" sz="2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AĀBCČDEĒFGĢHIĪJKĶLĻMNŅOPRSŠTUŪVZŽ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lv-LV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Calibri</a:t>
            </a:r>
            <a:r>
              <a:rPr lang="lv-LV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fonts (AĀBCČDEĒFGĢHIĪJKĶLĻMNŅOPRSŠTUŪVZŽ)</a:t>
            </a:r>
          </a:p>
          <a:p>
            <a:pPr lvl="1"/>
            <a:r>
              <a:rPr lang="lv-LV" sz="2000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APTOS DISPLAY fonts 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lv-LV" sz="20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AĀBCČDEĒFGĢHIĪJKĶLĻMNŅOPRSŠTUŪVZŽ</a:t>
            </a:r>
            <a:r>
              <a:rPr lang="lv-LV" sz="2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</a:p>
          <a:p>
            <a:pPr lvl="1"/>
            <a:r>
              <a:rPr lang="lv-LV" sz="2000" dirty="0" err="1">
                <a:latin typeface="Avenir Next LT Pro" panose="020B0504020202020204" pitchFamily="34" charset="-70"/>
                <a:ea typeface="Cambria" panose="02040503050406030204" pitchFamily="18" charset="0"/>
                <a:cs typeface="Arial" panose="020B0604020202020204" pitchFamily="34" charset="0"/>
              </a:rPr>
              <a:t>Avenir</a:t>
            </a:r>
            <a:r>
              <a:rPr lang="lv-LV" sz="2000" dirty="0">
                <a:latin typeface="Avenir Next LT Pro" panose="020B0504020202020204" pitchFamily="34" charset="-7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lv-LV" sz="2000" dirty="0" err="1">
                <a:latin typeface="Avenir Next LT Pro" panose="020B0504020202020204" pitchFamily="34" charset="-70"/>
                <a:ea typeface="Cambria" panose="02040503050406030204" pitchFamily="18" charset="0"/>
                <a:cs typeface="Arial" panose="020B0604020202020204" pitchFamily="34" charset="0"/>
              </a:rPr>
              <a:t>Next</a:t>
            </a:r>
            <a:r>
              <a:rPr lang="lv-LV" sz="2000" dirty="0">
                <a:latin typeface="Avenir Next LT Pro" panose="020B0504020202020204" pitchFamily="34" charset="-70"/>
                <a:ea typeface="Cambria" panose="02040503050406030204" pitchFamily="18" charset="0"/>
                <a:cs typeface="Arial" panose="020B0604020202020204" pitchFamily="34" charset="0"/>
              </a:rPr>
              <a:t> LT </a:t>
            </a:r>
            <a:r>
              <a:rPr lang="lv-LV" sz="2000" dirty="0" err="1">
                <a:latin typeface="Avenir Next LT Pro" panose="020B0504020202020204" pitchFamily="34" charset="-70"/>
                <a:ea typeface="Cambria" panose="02040503050406030204" pitchFamily="18" charset="0"/>
                <a:cs typeface="Arial" panose="020B0604020202020204" pitchFamily="34" charset="0"/>
              </a:rPr>
              <a:t>Pro</a:t>
            </a:r>
            <a:r>
              <a:rPr lang="lv-LV" sz="2000" dirty="0">
                <a:latin typeface="Avenir Next LT Pro" panose="020B0504020202020204" pitchFamily="34" charset="-70"/>
                <a:ea typeface="Cambria" panose="02040503050406030204" pitchFamily="18" charset="0"/>
                <a:cs typeface="Arial" panose="020B0604020202020204" pitchFamily="34" charset="0"/>
              </a:rPr>
              <a:t> fonts (</a:t>
            </a:r>
            <a:r>
              <a:rPr lang="lv-LV" sz="2000" dirty="0">
                <a:latin typeface="Avenir Next LT Pro" panose="020B0504020202020204" pitchFamily="34" charset="-70"/>
                <a:ea typeface="Cambria" panose="02040503050406030204" pitchFamily="18" charset="0"/>
                <a:cs typeface="Calibri" panose="020F0502020204030204" pitchFamily="34" charset="0"/>
              </a:rPr>
              <a:t>AĀBCČDEĒFGĢHIĪJKĶLĻMNŅOPRSŠTUŪVZŽ</a:t>
            </a:r>
            <a:r>
              <a:rPr lang="lv-LV" sz="2000" dirty="0">
                <a:latin typeface="Avenir Next LT Pro" panose="020B0504020202020204" pitchFamily="34" charset="-7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lv-LV" sz="2000" dirty="0" err="1">
                <a:latin typeface="Bahnschrift" panose="020B05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Bahnschrift</a:t>
            </a:r>
            <a:r>
              <a:rPr lang="lv-LV" sz="2000" dirty="0">
                <a:latin typeface="Bahnschrift" panose="020B05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 fonts (</a:t>
            </a:r>
            <a:r>
              <a:rPr lang="lv-LV" sz="2000" dirty="0">
                <a:latin typeface="Bahnschrif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AĀBCČDEĒFGĢHIĪJKĶLĻMNŅOPRSŠTUŪVZŽ</a:t>
            </a:r>
            <a:r>
              <a:rPr lang="lv-LV" sz="2000" dirty="0">
                <a:latin typeface="Bahnschrift" panose="020B0502040204020203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lv-LV" sz="2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6F260AC1-BA34-2D55-D74F-4CE3BABCE06E}"/>
              </a:ext>
            </a:extLst>
          </p:cNvPr>
          <p:cNvCxnSpPr>
            <a:cxnSpLocks/>
          </p:cNvCxnSpPr>
          <p:nvPr/>
        </p:nvCxnSpPr>
        <p:spPr>
          <a:xfrm>
            <a:off x="0" y="1536574"/>
            <a:ext cx="94079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ttēls 4">
            <a:extLst>
              <a:ext uri="{FF2B5EF4-FFF2-40B4-BE49-F238E27FC236}">
                <a16:creationId xmlns:a16="http://schemas.microsoft.com/office/drawing/2014/main" id="{086587DA-A0E8-1C10-5AC3-D23750E9A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3672">
            <a:off x="7763728" y="1485707"/>
            <a:ext cx="3413272" cy="4914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36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2607</TotalTime>
  <Words>1030</Words>
  <Application>Microsoft Office PowerPoint</Application>
  <PresentationFormat>Platekrāna</PresentationFormat>
  <Paragraphs>119</Paragraphs>
  <Slides>25</Slides>
  <Notes>2</Notes>
  <HiddenSlides>0</HiddenSlides>
  <MMClips>1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Avenir Next LT Pro</vt:lpstr>
      <vt:lpstr>Bahnschrift</vt:lpstr>
      <vt:lpstr>Calibri</vt:lpstr>
      <vt:lpstr>Cambria</vt:lpstr>
      <vt:lpstr>Office dizains</vt:lpstr>
      <vt:lpstr>«Mācību materiāli izglītojamiem  ar speciālām vajadzībām» </vt:lpstr>
      <vt:lpstr>Speciālās vajadzības</vt:lpstr>
      <vt:lpstr>Interneta vidē pieejamie metodiskie materiāli darbam ar bērniem</vt:lpstr>
      <vt:lpstr>Informatīvie materiāli vecākiem</vt:lpstr>
      <vt:lpstr>ESF projekta “Izglītojamo ar funkcionāliem traucējumiem atbalsta sistēmas izveide” sagatavotie metodiskie materiāli</vt:lpstr>
      <vt:lpstr>Metodisko materiālu izstrāde Rēzeknes pamatskolas – attīstības centrā</vt:lpstr>
      <vt:lpstr>Ieteikumi, izstrādājot materiālus</vt:lpstr>
      <vt:lpstr>Ieteikumi, izstrādājot materiālus  </vt:lpstr>
      <vt:lpstr>Ieteikumi, izstrādājot materiālus  </vt:lpstr>
      <vt:lpstr>Ieteikumi, izstrādājot materiālus </vt:lpstr>
      <vt:lpstr>Vietnes materiālu izstrādāšanai </vt:lpstr>
      <vt:lpstr>Vietnes materiālu izstrādāšanai </vt:lpstr>
      <vt:lpstr>Vietnes materiālu izstrādāšanai </vt:lpstr>
      <vt:lpstr>Krustvārdu mīklu ģenerators tiešsaistē</vt:lpstr>
      <vt:lpstr>Radi mūziku ar www.suno.com !</vt:lpstr>
      <vt:lpstr>Vietnes materiālu izstrādāšanai </vt:lpstr>
      <vt:lpstr>Izstrādātie un pieejamie mācību materiāli mājas lapā www.riac.lv </vt:lpstr>
      <vt:lpstr>Pieejamie mācību materiāli mājas lapā www.riac.lv</vt:lpstr>
      <vt:lpstr>Materiāli logopēdijā</vt:lpstr>
      <vt:lpstr>Aktivitāte  «Prasmju mēneši»</vt:lpstr>
      <vt:lpstr>Materiāli taustāmā formātā</vt:lpstr>
      <vt:lpstr>Materiāli taustāmā formātā</vt:lpstr>
      <vt:lpstr>Materiāli taustāmā formātā</vt:lpstr>
      <vt:lpstr>“Ja vēlies saņemt to, ko nekad neesi saņēmis, tev jādara tas, ko nekad neesi darījis.”   /Tomass Džefersons/</vt:lpstr>
      <vt:lpstr>Paldies!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80</cp:revision>
  <cp:lastPrinted>2025-10-27T21:21:23Z</cp:lastPrinted>
  <dcterms:created xsi:type="dcterms:W3CDTF">2025-10-03T17:45:43Z</dcterms:created>
  <dcterms:modified xsi:type="dcterms:W3CDTF">2025-10-28T20:37:58Z</dcterms:modified>
</cp:coreProperties>
</file>