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6" r:id="rId5"/>
    <p:sldId id="278" r:id="rId6"/>
  </p:sldIdLst>
  <p:sldSz cx="12192000" cy="6858000"/>
  <p:notesSz cx="12192000" cy="6858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A6A6"/>
    <a:srgbClr val="8064A2"/>
    <a:srgbClr val="4F81BD"/>
    <a:srgbClr val="C0504D"/>
    <a:srgbClr val="9BB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94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ndira.balcere\Desktop\Komisija\Stipendiju%20sadale%202024%20-%20Cop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ndira.balcere\Downloads\Stipendiju%20sadale%202025-06-16%2022-34-20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ndira.balcere\Desktop\stipednijusis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dirty="0"/>
              <a:t>Akadēmiskie gadi 2022./2023., 2023./2024. , 2024./2025 un 2025/2026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Sheet3!$B$11</c:f>
              <c:strCache>
                <c:ptCount val="1"/>
                <c:pt idx="0">
                  <c:v>studijām</c:v>
                </c:pt>
              </c:strCache>
            </c:strRef>
          </c:tx>
          <c:spPr>
            <a:solidFill>
              <a:srgbClr val="6847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Sheet3!$A$12:$A$15</c:f>
              <c:strCache>
                <c:ptCount val="4"/>
                <c:pt idx="0">
                  <c:v>2022/2023</c:v>
                </c:pt>
                <c:pt idx="1">
                  <c:v>2023/2024</c:v>
                </c:pt>
                <c:pt idx="2">
                  <c:v>2024/2025</c:v>
                </c:pt>
                <c:pt idx="3">
                  <c:v>2025/2026</c:v>
                </c:pt>
              </c:strCache>
            </c:strRef>
          </c:cat>
          <c:val>
            <c:numRef>
              <c:f>Sheet3!$B$12:$B$15</c:f>
              <c:numCache>
                <c:formatCode>#,##0</c:formatCode>
                <c:ptCount val="4"/>
                <c:pt idx="0">
                  <c:v>541823</c:v>
                </c:pt>
                <c:pt idx="1">
                  <c:v>501593</c:v>
                </c:pt>
                <c:pt idx="2">
                  <c:v>521593</c:v>
                </c:pt>
                <c:pt idx="3">
                  <c:v>531593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F7-418F-BF46-360631E47B24}"/>
            </c:ext>
          </c:extLst>
        </c:ser>
        <c:ser>
          <c:idx val="1"/>
          <c:order val="1"/>
          <c:tx>
            <c:strRef>
              <c:f>Sheet3!$C$11</c:f>
              <c:strCache>
                <c:ptCount val="1"/>
                <c:pt idx="0">
                  <c:v>vasaras skolas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Sheet3!$A$12:$A$15</c:f>
              <c:strCache>
                <c:ptCount val="4"/>
                <c:pt idx="0">
                  <c:v>2022/2023</c:v>
                </c:pt>
                <c:pt idx="1">
                  <c:v>2023/2024</c:v>
                </c:pt>
                <c:pt idx="2">
                  <c:v>2024/2025</c:v>
                </c:pt>
                <c:pt idx="3">
                  <c:v>2025/2026</c:v>
                </c:pt>
              </c:strCache>
            </c:strRef>
          </c:cat>
          <c:val>
            <c:numRef>
              <c:f>Sheet3!$C$12:$C$15</c:f>
              <c:numCache>
                <c:formatCode>#,##0</c:formatCode>
                <c:ptCount val="4"/>
                <c:pt idx="0">
                  <c:v>49770</c:v>
                </c:pt>
                <c:pt idx="1">
                  <c:v>90000</c:v>
                </c:pt>
                <c:pt idx="2">
                  <c:v>70000</c:v>
                </c:pt>
                <c:pt idx="3">
                  <c:v>60000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F7-418F-BF46-360631E47B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35221152"/>
        <c:axId val="1235228832"/>
      </c:barChart>
      <c:catAx>
        <c:axId val="12352211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35228832"/>
        <c:crosses val="autoZero"/>
        <c:auto val="1"/>
        <c:lblAlgn val="ctr"/>
        <c:lblOffset val="100"/>
        <c:noMultiLvlLbl val="0"/>
      </c:catAx>
      <c:valAx>
        <c:axId val="1235228832"/>
        <c:scaling>
          <c:orientation val="minMax"/>
          <c:max val="6000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35221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[Stipendiju sadale 2025-06-16 22-34-20.xlsx]Sheet6!PivotTable1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Sheet6!$B$3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BCA3CD"/>
            </a:solidFill>
            <a:ln>
              <a:solidFill>
                <a:srgbClr val="BCA3CD"/>
              </a:solidFill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Sheet6!$A$4:$A$27</c:f>
              <c:strCache>
                <c:ptCount val="23"/>
                <c:pt idx="0">
                  <c:v>Indonesia</c:v>
                </c:pt>
                <c:pt idx="1">
                  <c:v>Belgium (Federation Wallonia-Brussels)</c:v>
                </c:pt>
                <c:pt idx="2">
                  <c:v>The United States of America</c:v>
                </c:pt>
                <c:pt idx="3">
                  <c:v>Czech Republic</c:v>
                </c:pt>
                <c:pt idx="4">
                  <c:v>Egypt</c:v>
                </c:pt>
                <c:pt idx="5">
                  <c:v>France</c:v>
                </c:pt>
                <c:pt idx="6">
                  <c:v>Mongolia</c:v>
                </c:pt>
                <c:pt idx="7">
                  <c:v>South Korea</c:v>
                </c:pt>
                <c:pt idx="8">
                  <c:v>Peru</c:v>
                </c:pt>
                <c:pt idx="9">
                  <c:v>Mexico</c:v>
                </c:pt>
                <c:pt idx="10">
                  <c:v>Israel</c:v>
                </c:pt>
                <c:pt idx="11">
                  <c:v>People's Republic of China</c:v>
                </c:pt>
                <c:pt idx="12">
                  <c:v>Vietnam</c:v>
                </c:pt>
                <c:pt idx="13">
                  <c:v>Georgia</c:v>
                </c:pt>
                <c:pt idx="14">
                  <c:v>Kazakhstan</c:v>
                </c:pt>
                <c:pt idx="15">
                  <c:v>Estonia</c:v>
                </c:pt>
                <c:pt idx="16">
                  <c:v>Italy</c:v>
                </c:pt>
                <c:pt idx="17">
                  <c:v>Turkey</c:v>
                </c:pt>
                <c:pt idx="18">
                  <c:v>Uzbekistan</c:v>
                </c:pt>
                <c:pt idx="19">
                  <c:v>Finland</c:v>
                </c:pt>
                <c:pt idx="20">
                  <c:v>Azerbaijan</c:v>
                </c:pt>
                <c:pt idx="21">
                  <c:v>Germany</c:v>
                </c:pt>
                <c:pt idx="22">
                  <c:v>Ukraine</c:v>
                </c:pt>
              </c:strCache>
            </c:strRef>
          </c:cat>
          <c:val>
            <c:numRef>
              <c:f>Sheet6!$B$4:$B$27</c:f>
              <c:numCache>
                <c:formatCode>General</c:formatCode>
                <c:ptCount val="2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  <c:pt idx="10">
                  <c:v>3</c:v>
                </c:pt>
                <c:pt idx="11">
                  <c:v>3</c:v>
                </c:pt>
                <c:pt idx="12">
                  <c:v>4</c:v>
                </c:pt>
                <c:pt idx="13">
                  <c:v>4</c:v>
                </c:pt>
                <c:pt idx="14">
                  <c:v>4</c:v>
                </c:pt>
                <c:pt idx="15">
                  <c:v>5</c:v>
                </c:pt>
                <c:pt idx="16">
                  <c:v>6</c:v>
                </c:pt>
                <c:pt idx="17">
                  <c:v>7</c:v>
                </c:pt>
                <c:pt idx="18">
                  <c:v>9</c:v>
                </c:pt>
                <c:pt idx="19">
                  <c:v>9</c:v>
                </c:pt>
                <c:pt idx="20">
                  <c:v>10</c:v>
                </c:pt>
                <c:pt idx="21">
                  <c:v>10</c:v>
                </c:pt>
                <c:pt idx="2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23-44FA-BD3F-6748BC4D97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7"/>
        <c:overlap val="-48"/>
        <c:axId val="1777075312"/>
        <c:axId val="1777075792"/>
      </c:barChart>
      <c:catAx>
        <c:axId val="1777075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777075792"/>
        <c:crosses val="autoZero"/>
        <c:auto val="1"/>
        <c:lblAlgn val="ctr"/>
        <c:lblOffset val="100"/>
        <c:noMultiLvlLbl val="0"/>
      </c:catAx>
      <c:valAx>
        <c:axId val="1777075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777075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lv-LV" sz="2000" b="1" i="0" u="none" strike="noStrike" kern="1200" spc="0" baseline="0" dirty="0">
                <a:solidFill>
                  <a:schemeClr val="accent3">
                    <a:lumMod val="50000"/>
                  </a:schemeClr>
                </a:solidFill>
              </a:rPr>
              <a:t>Top 3 universitātes ar lielāko piešķirto stipendiju skaitu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lv-LV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3.2778785053184142E-2"/>
          <c:y val="0.13150014581510644"/>
          <c:w val="0.95015981143804396"/>
          <c:h val="0.6978576844561096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Sheet3!$B$2</c:f>
              <c:strCache>
                <c:ptCount val="1"/>
                <c:pt idx="0">
                  <c:v>2023./2024</c:v>
                </c:pt>
              </c:strCache>
            </c:strRef>
          </c:tx>
          <c:spPr>
            <a:solidFill>
              <a:srgbClr val="6847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Sheet3!$A$3:$A$5</c:f>
              <c:strCache>
                <c:ptCount val="3"/>
                <c:pt idx="0">
                  <c:v>LU</c:v>
                </c:pt>
                <c:pt idx="1">
                  <c:v>RTU</c:v>
                </c:pt>
                <c:pt idx="2">
                  <c:v>RSU</c:v>
                </c:pt>
              </c:strCache>
            </c:strRef>
          </c:cat>
          <c:val>
            <c:numRef>
              <c:f>Sheet3!$B$3:$B$5</c:f>
              <c:numCache>
                <c:formatCode>General</c:formatCode>
                <c:ptCount val="3"/>
                <c:pt idx="0">
                  <c:v>24</c:v>
                </c:pt>
                <c:pt idx="1">
                  <c:v>20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47-4763-957E-1CB6443DCF06}"/>
            </c:ext>
          </c:extLst>
        </c:ser>
        <c:ser>
          <c:idx val="1"/>
          <c:order val="1"/>
          <c:tx>
            <c:strRef>
              <c:f>Sheet3!$C$2</c:f>
              <c:strCache>
                <c:ptCount val="1"/>
                <c:pt idx="0">
                  <c:v>2024./2025</c:v>
                </c:pt>
              </c:strCache>
            </c:strRef>
          </c:tx>
          <c:spPr>
            <a:solidFill>
              <a:srgbClr val="BCA3C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Sheet3!$A$3:$A$5</c:f>
              <c:strCache>
                <c:ptCount val="3"/>
                <c:pt idx="0">
                  <c:v>LU</c:v>
                </c:pt>
                <c:pt idx="1">
                  <c:v>RTU</c:v>
                </c:pt>
                <c:pt idx="2">
                  <c:v>RSU</c:v>
                </c:pt>
              </c:strCache>
            </c:strRef>
          </c:cat>
          <c:val>
            <c:numRef>
              <c:f>Sheet3!$C$3:$C$5</c:f>
              <c:numCache>
                <c:formatCode>General</c:formatCode>
                <c:ptCount val="3"/>
                <c:pt idx="0">
                  <c:v>12</c:v>
                </c:pt>
                <c:pt idx="1">
                  <c:v>22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47-4763-957E-1CB6443DCF06}"/>
            </c:ext>
          </c:extLst>
        </c:ser>
        <c:ser>
          <c:idx val="2"/>
          <c:order val="2"/>
          <c:tx>
            <c:strRef>
              <c:f>Sheet3!$D$2</c:f>
              <c:strCache>
                <c:ptCount val="1"/>
                <c:pt idx="0">
                  <c:v>2025./2026</c:v>
                </c:pt>
              </c:strCache>
            </c:strRef>
          </c:tx>
          <c:spPr>
            <a:solidFill>
              <a:srgbClr val="FBBA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Sheet3!$A$3:$A$5</c:f>
              <c:strCache>
                <c:ptCount val="3"/>
                <c:pt idx="0">
                  <c:v>LU</c:v>
                </c:pt>
                <c:pt idx="1">
                  <c:v>RTU</c:v>
                </c:pt>
                <c:pt idx="2">
                  <c:v>RSU</c:v>
                </c:pt>
              </c:strCache>
            </c:strRef>
          </c:cat>
          <c:val>
            <c:numRef>
              <c:f>Sheet3!$D$3:$D$5</c:f>
              <c:numCache>
                <c:formatCode>General</c:formatCode>
                <c:ptCount val="3"/>
                <c:pt idx="0">
                  <c:v>14</c:v>
                </c:pt>
                <c:pt idx="1">
                  <c:v>23</c:v>
                </c:pt>
                <c:pt idx="2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247-4763-957E-1CB6443DCF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21967055"/>
        <c:axId val="621972335"/>
      </c:barChart>
      <c:catAx>
        <c:axId val="6219670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21972335"/>
        <c:crosses val="autoZero"/>
        <c:auto val="1"/>
        <c:lblAlgn val="ctr"/>
        <c:lblOffset val="100"/>
        <c:noMultiLvlLbl val="0"/>
      </c:catAx>
      <c:valAx>
        <c:axId val="6219723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219670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Skaits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F9A-4D72-AAE0-E9F71BD0320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F9A-4D72-AAE0-E9F71BD0320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F9A-4D72-AAE0-E9F71BD0320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F9A-4D72-AAE0-E9F71BD0320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F9A-4D72-AAE0-E9F71BD0320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Bakalaura līmeņa studijas</c:v>
                </c:pt>
                <c:pt idx="1">
                  <c:v>2.līmeņa profesionālā augstākā</c:v>
                </c:pt>
                <c:pt idx="2">
                  <c:v>Maģistra līmeņa studijas</c:v>
                </c:pt>
                <c:pt idx="3">
                  <c:v>Doktora līmeņa studijas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28</c:v>
                </c:pt>
                <c:pt idx="1">
                  <c:v>38</c:v>
                </c:pt>
                <c:pt idx="2">
                  <c:v>25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F9A-4D72-AAE0-E9F71BD032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0.54783</cdr:x>
      <cdr:y>0.58824</cdr:y>
    </cdr:from>
    <cdr:to>
      <cdr:x>0.95266</cdr:x>
      <cdr:y>0.9268</cdr:y>
    </cdr:to>
    <cdr:sp macro="" textlink="">
      <cdr:nvSpPr>
        <cdr:cNvPr id="2" name="TextBox 6">
          <a:extLst xmlns:a="http://schemas.openxmlformats.org/drawingml/2006/main">
            <a:ext uri="{FF2B5EF4-FFF2-40B4-BE49-F238E27FC236}">
              <a16:creationId xmlns:a16="http://schemas.microsoft.com/office/drawing/2014/main" id="{1CCC20C2-CEE2-1F25-9A16-361EA2029AD3}"/>
            </a:ext>
          </a:extLst>
        </cdr:cNvPr>
        <cdr:cNvSpPr txBox="1"/>
      </cdr:nvSpPr>
      <cdr:spPr>
        <a:xfrm xmlns:a="http://schemas.openxmlformats.org/drawingml/2006/main">
          <a:off x="6172200" y="3048000"/>
          <a:ext cx="4561114" cy="175432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lv-LV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b="1" dirty="0">
              <a:solidFill>
                <a:srgbClr val="6F6F6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2025./2026 akadēmiskais gads: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lv-LV" b="1" dirty="0">
              <a:solidFill>
                <a:srgbClr val="6F6F6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Saņemti 355 pieteikumi no 27 dažādām valstīm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lv-LV" b="1" dirty="0">
              <a:solidFill>
                <a:srgbClr val="6F6F6F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rPr>
            <a:t>Stipendijas piešķirtas 99 studentiem no 23 dažādām valstīm</a:t>
          </a:r>
        </a:p>
        <a:p xmlns:a="http://schemas.openxmlformats.org/drawingml/2006/main">
          <a:endParaRPr lang="lv-LV" dirty="0">
            <a:solidFill>
              <a:srgbClr val="6F6F6F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-1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4191000" y="2819400"/>
            <a:ext cx="7379970" cy="3276600"/>
          </a:xfrm>
          <a:prstGeom prst="rect">
            <a:avLst/>
          </a:prstGeom>
        </p:spPr>
        <p:txBody>
          <a:bodyPr wrap="square" lIns="0" tIns="31115" rIns="0" bIns="0" rtlCol="0">
            <a:noAutofit/>
          </a:bodyPr>
          <a:lstStyle/>
          <a:p>
            <a:pPr marR="42216" algn="ctr">
              <a:lnSpc>
                <a:spcPts val="4900"/>
              </a:lnSpc>
            </a:pPr>
            <a:r>
              <a:rPr lang="lv-LV" sz="4800" b="1" dirty="0">
                <a:solidFill>
                  <a:srgbClr val="A6A6A6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Studiju stipendijas ārvalstniekiem  2025./2026. </a:t>
            </a:r>
          </a:p>
          <a:p>
            <a:pPr marR="42216" algn="ctr">
              <a:lnSpc>
                <a:spcPts val="4900"/>
              </a:lnSpc>
            </a:pPr>
            <a:r>
              <a:rPr lang="lv-LV" sz="4800" b="1" dirty="0">
                <a:solidFill>
                  <a:srgbClr val="A6A6A6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akadēmiskā gada konkursa rezultāti</a:t>
            </a:r>
            <a:endParaRPr lang="lv-LV"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-1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1600200" y="393412"/>
            <a:ext cx="9753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pc="-7" dirty="0">
                <a:solidFill>
                  <a:srgbClr val="A6A6A6"/>
                </a:solidFill>
                <a:latin typeface="Calibri"/>
                <a:cs typeface="Calibri"/>
              </a:rPr>
              <a:t>Latvijas valsts finansējums stipendijām, EUR</a:t>
            </a:r>
          </a:p>
          <a:p>
            <a:pPr algn="ctr"/>
            <a:endParaRPr lang="lv-LV" dirty="0">
              <a:solidFill>
                <a:schemeClr val="bg1"/>
              </a:solidFill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2780FDD-0BA0-2CB2-6F86-39A55538C4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5802988"/>
              </p:ext>
            </p:extLst>
          </p:nvPr>
        </p:nvGraphicFramePr>
        <p:xfrm>
          <a:off x="766916" y="1523999"/>
          <a:ext cx="10510684" cy="4572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84961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-1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1828800" y="349125"/>
            <a:ext cx="9753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200" spc="-7" dirty="0">
                <a:solidFill>
                  <a:srgbClr val="A6A6A6"/>
                </a:solidFill>
                <a:latin typeface="Calibri"/>
                <a:cs typeface="Calibri"/>
              </a:rPr>
              <a:t>Piešķirto stipendiju sadalījums pa valstīm</a:t>
            </a:r>
          </a:p>
          <a:p>
            <a:pPr algn="ctr"/>
            <a:endParaRPr lang="lv-LV" sz="3200" dirty="0">
              <a:latin typeface="Calibri"/>
              <a:cs typeface="Calibri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7E69281-839C-4AFC-1C52-05C49C4E22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6448142"/>
              </p:ext>
            </p:extLst>
          </p:nvPr>
        </p:nvGraphicFramePr>
        <p:xfrm>
          <a:off x="228600" y="1371600"/>
          <a:ext cx="11266714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23571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-1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990600" y="349125"/>
            <a:ext cx="10591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pc="-4" dirty="0">
                <a:solidFill>
                  <a:srgbClr val="A6A6A6"/>
                </a:solidFill>
                <a:latin typeface="Calibri"/>
                <a:cs typeface="Calibri"/>
              </a:rPr>
              <a:t>Stipendiju sadalījums pa augstākās izglītības iestādēm</a:t>
            </a:r>
          </a:p>
          <a:p>
            <a:pPr algn="ctr"/>
            <a:endParaRPr lang="lv-LV" sz="3200" spc="-4" dirty="0">
              <a:solidFill>
                <a:srgbClr val="A6A6A6"/>
              </a:solidFill>
              <a:latin typeface="Calibri"/>
              <a:cs typeface="Calibri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A4A649BF-CD0E-C04B-0DC7-B960775334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4974287"/>
              </p:ext>
            </p:extLst>
          </p:nvPr>
        </p:nvGraphicFramePr>
        <p:xfrm>
          <a:off x="391887" y="1447800"/>
          <a:ext cx="11582400" cy="31677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42CA062-5A6B-F68F-6C19-FAD84098F1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136336"/>
              </p:ext>
            </p:extLst>
          </p:nvPr>
        </p:nvGraphicFramePr>
        <p:xfrm>
          <a:off x="990600" y="4953000"/>
          <a:ext cx="10441858" cy="13637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9427">
                  <a:extLst>
                    <a:ext uri="{9D8B030D-6E8A-4147-A177-3AD203B41FA5}">
                      <a16:colId xmlns:a16="http://schemas.microsoft.com/office/drawing/2014/main" val="1623636807"/>
                    </a:ext>
                  </a:extLst>
                </a:gridCol>
                <a:gridCol w="689876">
                  <a:extLst>
                    <a:ext uri="{9D8B030D-6E8A-4147-A177-3AD203B41FA5}">
                      <a16:colId xmlns:a16="http://schemas.microsoft.com/office/drawing/2014/main" val="3183226904"/>
                    </a:ext>
                  </a:extLst>
                </a:gridCol>
                <a:gridCol w="678426">
                  <a:extLst>
                    <a:ext uri="{9D8B030D-6E8A-4147-A177-3AD203B41FA5}">
                      <a16:colId xmlns:a16="http://schemas.microsoft.com/office/drawing/2014/main" val="779016601"/>
                    </a:ext>
                  </a:extLst>
                </a:gridCol>
                <a:gridCol w="786581">
                  <a:extLst>
                    <a:ext uri="{9D8B030D-6E8A-4147-A177-3AD203B41FA5}">
                      <a16:colId xmlns:a16="http://schemas.microsoft.com/office/drawing/2014/main" val="1085559351"/>
                    </a:ext>
                  </a:extLst>
                </a:gridCol>
                <a:gridCol w="825910">
                  <a:extLst>
                    <a:ext uri="{9D8B030D-6E8A-4147-A177-3AD203B41FA5}">
                      <a16:colId xmlns:a16="http://schemas.microsoft.com/office/drawing/2014/main" val="835923966"/>
                    </a:ext>
                  </a:extLst>
                </a:gridCol>
                <a:gridCol w="796412">
                  <a:extLst>
                    <a:ext uri="{9D8B030D-6E8A-4147-A177-3AD203B41FA5}">
                      <a16:colId xmlns:a16="http://schemas.microsoft.com/office/drawing/2014/main" val="690617943"/>
                    </a:ext>
                  </a:extLst>
                </a:gridCol>
                <a:gridCol w="776749">
                  <a:extLst>
                    <a:ext uri="{9D8B030D-6E8A-4147-A177-3AD203B41FA5}">
                      <a16:colId xmlns:a16="http://schemas.microsoft.com/office/drawing/2014/main" val="994440550"/>
                    </a:ext>
                  </a:extLst>
                </a:gridCol>
                <a:gridCol w="668593">
                  <a:extLst>
                    <a:ext uri="{9D8B030D-6E8A-4147-A177-3AD203B41FA5}">
                      <a16:colId xmlns:a16="http://schemas.microsoft.com/office/drawing/2014/main" val="3241645026"/>
                    </a:ext>
                  </a:extLst>
                </a:gridCol>
                <a:gridCol w="737420">
                  <a:extLst>
                    <a:ext uri="{9D8B030D-6E8A-4147-A177-3AD203B41FA5}">
                      <a16:colId xmlns:a16="http://schemas.microsoft.com/office/drawing/2014/main" val="195358423"/>
                    </a:ext>
                  </a:extLst>
                </a:gridCol>
                <a:gridCol w="796413">
                  <a:extLst>
                    <a:ext uri="{9D8B030D-6E8A-4147-A177-3AD203B41FA5}">
                      <a16:colId xmlns:a16="http://schemas.microsoft.com/office/drawing/2014/main" val="2452659043"/>
                    </a:ext>
                  </a:extLst>
                </a:gridCol>
                <a:gridCol w="776748">
                  <a:extLst>
                    <a:ext uri="{9D8B030D-6E8A-4147-A177-3AD203B41FA5}">
                      <a16:colId xmlns:a16="http://schemas.microsoft.com/office/drawing/2014/main" val="2184057679"/>
                    </a:ext>
                  </a:extLst>
                </a:gridCol>
                <a:gridCol w="776748">
                  <a:extLst>
                    <a:ext uri="{9D8B030D-6E8A-4147-A177-3AD203B41FA5}">
                      <a16:colId xmlns:a16="http://schemas.microsoft.com/office/drawing/2014/main" val="2701320484"/>
                    </a:ext>
                  </a:extLst>
                </a:gridCol>
                <a:gridCol w="1022555">
                  <a:extLst>
                    <a:ext uri="{9D8B030D-6E8A-4147-A177-3AD203B41FA5}">
                      <a16:colId xmlns:a16="http://schemas.microsoft.com/office/drawing/2014/main" val="3781808998"/>
                    </a:ext>
                  </a:extLst>
                </a:gridCol>
              </a:tblGrid>
              <a:tr h="173664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lv-LV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BAT</a:t>
                      </a:r>
                    </a:p>
                  </a:txBody>
                  <a:tcPr marL="7620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LBTU</a:t>
                      </a:r>
                      <a:endParaRPr lang="lv-LV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40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SSE</a:t>
                      </a:r>
                      <a:endParaRPr lang="lv-LV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DU</a:t>
                      </a:r>
                      <a:endParaRPr lang="lv-LV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TSI</a:t>
                      </a:r>
                      <a:endParaRPr lang="lv-LV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ViA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EKA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BSA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JVLMA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LMA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RISEBA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03866574"/>
                  </a:ext>
                </a:extLst>
              </a:tr>
              <a:tr h="371203"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2023./2024.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6847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7545477"/>
                  </a:ext>
                </a:extLst>
              </a:tr>
              <a:tr h="371203"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2024./2025.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BCA3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41155"/>
                  </a:ext>
                </a:extLst>
              </a:tr>
              <a:tr h="371203">
                <a:tc>
                  <a:txBody>
                    <a:bodyPr/>
                    <a:lstStyle/>
                    <a:p>
                      <a:pPr algn="l" fontAlgn="b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2025./2026</a:t>
                      </a:r>
                    </a:p>
                  </a:txBody>
                  <a:tcPr marL="6350" marR="6350" marT="6350" marB="0" anchor="b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solidFill>
                      <a:srgbClr val="FBB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8355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3121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10886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304800" y="228600"/>
            <a:ext cx="1173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200" spc="-4" dirty="0">
                <a:solidFill>
                  <a:srgbClr val="A6A6A6"/>
                </a:solidFill>
                <a:latin typeface="Calibri"/>
                <a:cs typeface="Calibri"/>
              </a:rPr>
              <a:t>Stipendiju sadalījums pa studiju līmeņiem</a:t>
            </a:r>
          </a:p>
          <a:p>
            <a:pPr algn="ctr"/>
            <a:endParaRPr lang="lv-LV" sz="3200" spc="-4" dirty="0">
              <a:solidFill>
                <a:srgbClr val="A6A6A6"/>
              </a:solidFill>
              <a:latin typeface="Calibri"/>
              <a:cs typeface="Calibri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9920324F-69BF-F965-A7E4-24D6792B7B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8839086"/>
              </p:ext>
            </p:extLst>
          </p:nvPr>
        </p:nvGraphicFramePr>
        <p:xfrm>
          <a:off x="1447800" y="1624088"/>
          <a:ext cx="10058400" cy="4624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111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</TotalTime>
  <Words>131</Words>
  <Application>Microsoft Office PowerPoint</Application>
  <PresentationFormat>Widescreen</PresentationFormat>
  <Paragraphs>56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Indira Balcere</dc:creator>
  <cp:lastModifiedBy>Indira Balcere</cp:lastModifiedBy>
  <cp:revision>22</cp:revision>
  <dcterms:modified xsi:type="dcterms:W3CDTF">2025-11-27T12:36:50Z</dcterms:modified>
</cp:coreProperties>
</file>