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notesSlides/notesSlide6.xml" ContentType="application/vnd.openxmlformats-officedocument.presentationml.notesSlide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829" r:id="rId1"/>
  </p:sldMasterIdLst>
  <p:notesMasterIdLst>
    <p:notesMasterId r:id="rId20"/>
  </p:notesMasterIdLst>
  <p:sldIdLst>
    <p:sldId id="256" r:id="rId2"/>
    <p:sldId id="284" r:id="rId3"/>
    <p:sldId id="291" r:id="rId4"/>
    <p:sldId id="285" r:id="rId5"/>
    <p:sldId id="266" r:id="rId6"/>
    <p:sldId id="286" r:id="rId7"/>
    <p:sldId id="274" r:id="rId8"/>
    <p:sldId id="283" r:id="rId9"/>
    <p:sldId id="287" r:id="rId10"/>
    <p:sldId id="292" r:id="rId11"/>
    <p:sldId id="278" r:id="rId12"/>
    <p:sldId id="288" r:id="rId13"/>
    <p:sldId id="276" r:id="rId14"/>
    <p:sldId id="279" r:id="rId15"/>
    <p:sldId id="289" r:id="rId16"/>
    <p:sldId id="281" r:id="rId17"/>
    <p:sldId id="293" r:id="rId18"/>
    <p:sldId id="290" r:id="rId19"/>
  </p:sldIdLst>
  <p:sldSz cx="12192000" cy="6858000"/>
  <p:notesSz cx="6745288" cy="98821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35A4"/>
    <a:srgbClr val="CC0000"/>
    <a:srgbClr val="67478B"/>
    <a:srgbClr val="6643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5" autoAdjust="0"/>
    <p:restoredTop sz="85302" autoAdjust="0"/>
  </p:normalViewPr>
  <p:slideViewPr>
    <p:cSldViewPr snapToGrid="0" snapToObjects="1">
      <p:cViewPr varScale="1">
        <p:scale>
          <a:sx n="73" d="100"/>
          <a:sy n="73" d="100"/>
        </p:scale>
        <p:origin x="173" y="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375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 algn="ctr" rtl="0">
              <a:defRPr sz="1588"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lv-LV" sz="1588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2023./2024. akadēmiskais gads</a:t>
            </a:r>
          </a:p>
        </c:rich>
      </c:tx>
      <c:layout>
        <c:manualLayout>
          <c:xMode val="edge"/>
          <c:yMode val="edge"/>
          <c:x val="0.46693908942275353"/>
          <c:y val="5.7203075455262299E-2"/>
        </c:manualLayout>
      </c:layout>
      <c:overlay val="0"/>
      <c:spPr>
        <a:noFill/>
        <a:ln w="2433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6260715240088243"/>
          <c:y val="0.21166263163974511"/>
          <c:w val="0.60403586556303912"/>
          <c:h val="0.443513710498594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Saņemtie iesniegumi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4333">
              <a:noFill/>
            </a:ln>
          </c:spPr>
          <c:invertIfNegative val="0"/>
          <c:dLbls>
            <c:spPr>
              <a:noFill/>
              <a:ln w="24333">
                <a:noFill/>
              </a:ln>
            </c:spPr>
            <c:txPr>
              <a:bodyPr rot="0" vert="horz"/>
              <a:lstStyle/>
              <a:p>
                <a: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Pētniecība- netika izsludināta</c:v>
                </c:pt>
                <c:pt idx="1">
                  <c:v>Vasaras skolas - 41% (90 stipendijas)</c:v>
                </c:pt>
                <c:pt idx="2">
                  <c:v>Studijas - 34%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1">
                  <c:v>22</c:v>
                </c:pt>
                <c:pt idx="2">
                  <c:v>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A4-40BA-92B0-D7E7F27CC9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Piešķirtās stipendijas</c:v>
                </c:pt>
              </c:strCache>
            </c:strRef>
          </c:tx>
          <c:spPr>
            <a:solidFill>
              <a:schemeClr val="accent2"/>
            </a:solidFill>
            <a:ln w="24333">
              <a:noFill/>
            </a:ln>
          </c:spPr>
          <c:invertIfNegative val="0"/>
          <c:dLbls>
            <c:spPr>
              <a:noFill/>
              <a:ln w="24333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Pētniecība- netika izsludināta</c:v>
                </c:pt>
                <c:pt idx="1">
                  <c:v>Vasaras skolas - 41% (90 stipendijas)</c:v>
                </c:pt>
                <c:pt idx="2">
                  <c:v>Studijas - 34%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1">
                  <c:v>9</c:v>
                </c:pt>
                <c:pt idx="2">
                  <c:v>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A4-40BA-92B0-D7E7F27CC9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30372592"/>
        <c:axId val="1"/>
      </c:barChart>
      <c:catAx>
        <c:axId val="1330372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11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388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lv-LV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11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081">
            <a:noFill/>
          </a:ln>
        </c:spPr>
        <c:txPr>
          <a:bodyPr rot="-60000000" vert="horz"/>
          <a:lstStyle/>
          <a:p>
            <a:pPr>
              <a:defRPr sz="792" b="0"/>
            </a:pPr>
            <a:endParaRPr lang="lv-LV"/>
          </a:p>
        </c:txPr>
        <c:crossAx val="1330372592"/>
        <c:crosses val="autoZero"/>
        <c:crossBetween val="between"/>
      </c:valAx>
      <c:spPr>
        <a:noFill/>
        <a:ln w="2533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b="1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lv-LV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893384016653096"/>
          <c:y val="0.11014505061549552"/>
          <c:w val="0.61820085528102087"/>
          <c:h val="0.764855091557537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Nozares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8836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AF9B-42AF-923C-1DAEC961551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8836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9B-42AF-923C-1DAEC9615515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 w="18836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F9B-42AF-923C-1DAEC961551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8836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9B-42AF-923C-1DAEC961551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18836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F9B-42AF-923C-1DAEC961551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8836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9B-42AF-923C-1DAEC9615515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 w="18836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AF9B-42AF-923C-1DAEC9615515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 w="18836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F9B-42AF-923C-1DAEC9615515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 w="18836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AF9B-42AF-923C-1DAEC9615515}"/>
              </c:ext>
            </c:extLst>
          </c:dPt>
          <c:dPt>
            <c:idx val="9"/>
            <c:invertIfNegative val="0"/>
            <c:bubble3D val="0"/>
            <c:spPr>
              <a:solidFill>
                <a:srgbClr val="D135A4"/>
              </a:solidFill>
              <a:ln w="18894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AF9B-42AF-923C-1DAEC9615515}"/>
              </c:ext>
            </c:extLst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ln w="18894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AF9B-42AF-923C-1DAEC9615515}"/>
              </c:ext>
            </c:extLst>
          </c:dPt>
          <c:dPt>
            <c:idx val="11"/>
            <c:invertIfNegative val="0"/>
            <c:bubble3D val="0"/>
            <c:spPr>
              <a:ln w="18894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AF9B-42AF-923C-1DAEC9615515}"/>
              </c:ext>
            </c:extLst>
          </c:dPt>
          <c:dLbls>
            <c:dLbl>
              <c:idx val="9"/>
              <c:layout>
                <c:manualLayout>
                  <c:x val="1.7894803149606298E-3"/>
                  <c:y val="-5.03216712269456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F9B-42AF-923C-1DAEC9615515}"/>
                </c:ext>
              </c:extLst>
            </c:dLbl>
            <c:dLbl>
              <c:idx val="10"/>
              <c:layout>
                <c:manualLayout>
                  <c:x val="1.0757606299212599E-2"/>
                  <c:y val="1.82322697905810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F9B-42AF-923C-1DAEC9615515}"/>
                </c:ext>
              </c:extLst>
            </c:dLbl>
            <c:spPr>
              <a:noFill/>
              <a:ln w="2511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6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419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Veselības un sociālā aprūpe</c:v>
                </c:pt>
                <c:pt idx="1">
                  <c:v>Datorzinātnes</c:v>
                </c:pt>
                <c:pt idx="2">
                  <c:v>Sociālās un cilvēkrīcības zinātnes</c:v>
                </c:pt>
                <c:pt idx="3">
                  <c:v>Komerczinības un administrēšana</c:v>
                </c:pt>
                <c:pt idx="4">
                  <c:v>Inženierzinātnes un tehnoloģijas</c:v>
                </c:pt>
                <c:pt idx="5">
                  <c:v>Humanitārās zinātnes</c:v>
                </c:pt>
                <c:pt idx="6">
                  <c:v>Tiesību zinātnes</c:v>
                </c:pt>
                <c:pt idx="7">
                  <c:v>Veterinārija</c:v>
                </c:pt>
                <c:pt idx="8">
                  <c:v>Citas</c:v>
                </c:pt>
                <c:pt idx="9">
                  <c:v>Pedagoģijas un izglītības zinātnes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38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8</c:v>
                </c:pt>
                <c:pt idx="5">
                  <c:v>7</c:v>
                </c:pt>
                <c:pt idx="6">
                  <c:v>6</c:v>
                </c:pt>
                <c:pt idx="7">
                  <c:v>5</c:v>
                </c:pt>
                <c:pt idx="8">
                  <c:v>3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F9B-42AF-923C-1DAEC96155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62422431"/>
        <c:axId val="1962425343"/>
      </c:barChart>
      <c:catAx>
        <c:axId val="196242243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lv-LV"/>
          </a:p>
        </c:txPr>
        <c:crossAx val="1962425343"/>
        <c:crosses val="autoZero"/>
        <c:auto val="1"/>
        <c:lblAlgn val="ctr"/>
        <c:lblOffset val="100"/>
        <c:noMultiLvlLbl val="0"/>
      </c:catAx>
      <c:valAx>
        <c:axId val="1962425343"/>
        <c:scaling>
          <c:orientation val="minMax"/>
          <c:max val="4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lv-LV"/>
          </a:p>
        </c:txPr>
        <c:crossAx val="1962422431"/>
        <c:crosses val="autoZero"/>
        <c:crossBetween val="between"/>
      </c:valAx>
      <c:spPr>
        <a:noFill/>
        <a:ln w="2537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7972955874011831"/>
          <c:y val="8.8310266787421821E-2"/>
          <c:w val="0.30571544167608328"/>
          <c:h val="0.811965234246862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Iesniegto pieteikumu skaits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0344826069105732E-2"/>
                  <c:y val="-2.8060326608944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F5-4445-A97D-7228BBBA6B04}"/>
                </c:ext>
              </c:extLst>
            </c:dLbl>
            <c:dLbl>
              <c:idx val="1"/>
              <c:layout>
                <c:manualLayout>
                  <c:x val="-6.3697316406278182E-2"/>
                  <c:y val="-1.0288667567714081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F5-4445-A97D-7228BBBA6B04}"/>
                </c:ext>
              </c:extLst>
            </c:dLbl>
            <c:dLbl>
              <c:idx val="2"/>
              <c:layout>
                <c:manualLayout>
                  <c:x val="-6.146232284816332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81-4042-A484-61E9FF2A7AB9}"/>
                </c:ext>
              </c:extLst>
            </c:dLbl>
            <c:dLbl>
              <c:idx val="3"/>
              <c:layout>
                <c:manualLayout>
                  <c:x val="-0.1206896521382113"/>
                  <c:y val="1.1047372680686961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5100572070359"/>
                      <c:h val="5.58822509154405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181-4042-A484-61E9FF2A7AB9}"/>
                </c:ext>
              </c:extLst>
            </c:dLbl>
            <c:dLbl>
              <c:idx val="4"/>
              <c:layout>
                <c:manualLayout>
                  <c:x val="-0.13689335543454523"/>
                  <c:y val="-1.1047372680686961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3868133268266282E-2"/>
                      <c:h val="5.58822509154405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5F5-4445-A97D-7228BBBA6B04}"/>
                </c:ext>
              </c:extLst>
            </c:dLbl>
            <c:dLbl>
              <c:idx val="5"/>
              <c:layout>
                <c:manualLayout>
                  <c:x val="-0.12180714891726881"/>
                  <c:y val="1.1047372675542627E-7"/>
                </c:manualLayout>
              </c:layout>
              <c:spPr>
                <a:noFill/>
                <a:ln w="22626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86" b="1" i="0" u="none" strike="noStrike" kern="1200" baseline="0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Calibri" panose="020F0502020204030204" pitchFamily="34" charset="0"/>
                    </a:defRPr>
                  </a:pPr>
                  <a:endParaRPr lang="lv-LV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045655814863694E-2"/>
                      <c:h val="4.74641529327570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181-4042-A484-61E9FF2A7AB9}"/>
                </c:ext>
              </c:extLst>
            </c:dLbl>
            <c:dLbl>
              <c:idx val="6"/>
              <c:layout>
                <c:manualLayout>
                  <c:x val="-0.15644950507211558"/>
                  <c:y val="-1.4029058567204371E-3"/>
                </c:manualLayout>
              </c:layout>
              <c:spPr>
                <a:noFill/>
                <a:ln w="22626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86" b="1" i="0" u="none" strike="noStrike" kern="1200" baseline="0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Calibri" panose="020F0502020204030204" pitchFamily="34" charset="0"/>
                    </a:defRPr>
                  </a:pPr>
                  <a:endParaRPr lang="lv-LV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521551409339421"/>
                      <c:h val="5.86882835763350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A10-47F4-BE96-CB27EAA6CE93}"/>
                </c:ext>
              </c:extLst>
            </c:dLbl>
            <c:dLbl>
              <c:idx val="7"/>
              <c:layout>
                <c:manualLayout>
                  <c:x val="-0.12739463281255645"/>
                  <c:y val="-1.1047372683259127E-7"/>
                </c:manualLayout>
              </c:layout>
              <c:spPr>
                <a:noFill/>
                <a:ln w="22626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86" b="1" i="0" u="none" strike="noStrike" kern="1200" baseline="0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Calibri" panose="020F0502020204030204" pitchFamily="34" charset="0"/>
                    </a:defRPr>
                  </a:pPr>
                  <a:endParaRPr lang="lv-LV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533045611642945"/>
                      <c:h val="5.02701855936515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82B-472E-BFDC-EC9243DC5F26}"/>
                </c:ext>
              </c:extLst>
            </c:dLbl>
            <c:dLbl>
              <c:idx val="8"/>
              <c:layout>
                <c:manualLayout>
                  <c:x val="-0.15309705873087914"/>
                  <c:y val="2.806032660894488E-3"/>
                </c:manualLayout>
              </c:layout>
              <c:spPr>
                <a:noFill/>
                <a:ln w="22626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86" b="1" i="0" u="none" strike="noStrike" kern="1200" baseline="0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Calibri" panose="020F0502020204030204" pitchFamily="34" charset="0"/>
                    </a:defRPr>
                  </a:pPr>
                  <a:endParaRPr lang="lv-LV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0256181297045954E-2"/>
                      <c:h val="6.43003488981239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181-4042-A484-61E9FF2A7AB9}"/>
                </c:ext>
              </c:extLst>
            </c:dLbl>
            <c:spPr>
              <a:noFill/>
              <a:ln w="2262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86" b="1" i="0" u="none" strike="noStrike" kern="1200" baseline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LU - Latviešu valodas un kultūras vasaras skola 2023</c:v>
                </c:pt>
                <c:pt idx="1">
                  <c:v>LMA - Starptautiskais Porcelāna apgleznošanas simpozijs „KOPĀ 2023”</c:v>
                </c:pt>
                <c:pt idx="2">
                  <c:v>DU - No sūnu noteikšanas līdz praktiskai izmantošanai 2023</c:v>
                </c:pt>
                <c:pt idx="3">
                  <c:v>LU - Aktuālās pieejas un modernās tehnoloģijas Latvijas vēstures un kultūras mantojuma historiogrāfijā un avotpētniecībā</c:v>
                </c:pt>
                <c:pt idx="4">
                  <c:v>LBTU - Latviešu ēdieni cauri laikiem</c:v>
                </c:pt>
                <c:pt idx="5">
                  <c:v>RTU - Dronu lietu internets: bez GPS navigācijas</c:v>
                </c:pt>
                <c:pt idx="6">
                  <c:v>RTU - Baxter Robota atdzīvināšana, izmantojot dziļo mācīšanos</c:v>
                </c:pt>
                <c:pt idx="7">
                  <c:v>DU - Latvijas Kultūras kanons</c:v>
                </c:pt>
                <c:pt idx="8">
                  <c:v>LKA - Kultūras uzņēmējdarbība un līderība: pārmaiņas, attīstība un refleksija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36</c:v>
                </c:pt>
                <c:pt idx="1">
                  <c:v>43</c:v>
                </c:pt>
                <c:pt idx="2">
                  <c:v>44</c:v>
                </c:pt>
                <c:pt idx="3">
                  <c:v>53</c:v>
                </c:pt>
                <c:pt idx="4">
                  <c:v>68</c:v>
                </c:pt>
                <c:pt idx="5">
                  <c:v>76</c:v>
                </c:pt>
                <c:pt idx="6">
                  <c:v>88</c:v>
                </c:pt>
                <c:pt idx="7">
                  <c:v>100</c:v>
                </c:pt>
                <c:pt idx="8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85-4CEE-9B51-762A0625FD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37057855"/>
        <c:axId val="1"/>
      </c:barChart>
      <c:catAx>
        <c:axId val="16370578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8478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0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pPr>
            <a:endParaRPr lang="lv-LV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ax val="130"/>
          <c:min val="0"/>
        </c:scaling>
        <c:delete val="0"/>
        <c:axPos val="b"/>
        <c:majorGridlines>
          <c:spPr>
            <a:ln w="8478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5658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713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lv-LV"/>
          </a:p>
        </c:txPr>
        <c:crossAx val="1637057855"/>
        <c:crosses val="autoZero"/>
        <c:crossBetween val="between"/>
        <c:majorUnit val="10"/>
      </c:valAx>
      <c:spPr>
        <a:noFill/>
        <a:ln w="25363">
          <a:noFill/>
        </a:ln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86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pPr>
            <a:endParaRPr lang="lv-LV"/>
          </a:p>
        </c:txPr>
      </c:legendEntry>
      <c:layout>
        <c:manualLayout>
          <c:xMode val="edge"/>
          <c:yMode val="edge"/>
          <c:x val="0.32045601611870317"/>
          <c:y val="0.93818906606174202"/>
          <c:w val="0.34270580992190791"/>
          <c:h val="5.9433850065616856E-2"/>
        </c:manualLayout>
      </c:layout>
      <c:overlay val="0"/>
      <c:spPr>
        <a:noFill/>
        <a:ln w="22626">
          <a:noFill/>
        </a:ln>
      </c:spPr>
      <c:txPr>
        <a:bodyPr rot="0" spcFirstLastPara="1" vertOverflow="ellipsis" vert="horz" wrap="square" anchor="ctr" anchorCtr="1"/>
        <a:lstStyle/>
        <a:p>
          <a:pPr>
            <a:defRPr sz="1062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1316769442358987"/>
          <c:y val="8.8310299485018187E-2"/>
          <c:w val="0.36904840841545555"/>
          <c:h val="0.819854737092774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Iesniegto pieteikumu skaits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 w="25298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8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Vjetnama</c:v>
                </c:pt>
                <c:pt idx="1">
                  <c:v>Dienvidkoreja, Moldova, Somija, ĶTR, Beļģija</c:v>
                </c:pt>
                <c:pt idx="2">
                  <c:v>Kirgizstāna, Itālija</c:v>
                </c:pt>
                <c:pt idx="3">
                  <c:v>Meksika, Indonēzija, Azerbaidžāna</c:v>
                </c:pt>
                <c:pt idx="4">
                  <c:v>Čehija</c:v>
                </c:pt>
                <c:pt idx="5">
                  <c:v>Turcija, Spānija, Polija</c:v>
                </c:pt>
                <c:pt idx="6">
                  <c:v>Lietuva, Kazahstāna</c:v>
                </c:pt>
                <c:pt idx="7">
                  <c:v>Ukraina</c:v>
                </c:pt>
                <c:pt idx="8">
                  <c:v>Vācija, Gruzija</c:v>
                </c:pt>
                <c:pt idx="9">
                  <c:v>Uzbekistāna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8</c:v>
                </c:pt>
                <c:pt idx="6">
                  <c:v>9</c:v>
                </c:pt>
                <c:pt idx="7">
                  <c:v>11</c:v>
                </c:pt>
                <c:pt idx="8">
                  <c:v>17</c:v>
                </c:pt>
                <c:pt idx="9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1D-4894-9008-B9D8CFD846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11226671"/>
        <c:axId val="1"/>
      </c:barChart>
      <c:catAx>
        <c:axId val="4112266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47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pPr>
            <a:endParaRPr lang="lv-LV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25"/>
        </c:scaling>
        <c:delete val="0"/>
        <c:axPos val="b"/>
        <c:majorGridlines>
          <c:spPr>
            <a:ln w="94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24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796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lv-LV"/>
          </a:p>
        </c:txPr>
        <c:crossAx val="411226671"/>
        <c:crosses val="autoZero"/>
        <c:crossBetween val="between"/>
      </c:valAx>
      <c:spPr>
        <a:noFill/>
        <a:ln w="2537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6" b="1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pPr>
            <a:r>
              <a:rPr lang="lv-LV" sz="1582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2021./2022 akadēmiskais gads</a:t>
            </a:r>
            <a:endParaRPr lang="lv-LV" sz="16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42047187755878734"/>
          <c:y val="5.1995698057953579E-2"/>
        </c:manualLayout>
      </c:layout>
      <c:overlay val="0"/>
      <c:spPr>
        <a:noFill/>
        <a:ln w="2467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3303360352648415"/>
          <c:y val="0.1963811429648642"/>
          <c:w val="0.54718618727350565"/>
          <c:h val="0.443485096288859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Saņemtie iesniegumi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4679">
              <a:noFill/>
            </a:ln>
          </c:spPr>
          <c:invertIfNegative val="0"/>
          <c:dLbls>
            <c:spPr>
              <a:noFill/>
              <a:ln w="24679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8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Pētniecība- 26% </c:v>
                </c:pt>
                <c:pt idx="1">
                  <c:v>Vasaras skolas - 53% (80 stipendijas)</c:v>
                </c:pt>
                <c:pt idx="2">
                  <c:v>Studijas - 33%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84</c:v>
                </c:pt>
                <c:pt idx="1">
                  <c:v>15</c:v>
                </c:pt>
                <c:pt idx="2">
                  <c:v>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78-41C8-BCFD-BC15B416A61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Piešķirtās stipendijas</c:v>
                </c:pt>
              </c:strCache>
            </c:strRef>
          </c:tx>
          <c:spPr>
            <a:solidFill>
              <a:schemeClr val="accent2"/>
            </a:solidFill>
            <a:ln w="24679">
              <a:noFill/>
            </a:ln>
          </c:spPr>
          <c:invertIfNegative val="0"/>
          <c:dLbls>
            <c:spPr>
              <a:noFill/>
              <a:ln w="24679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8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Pētniecība- 26% </c:v>
                </c:pt>
                <c:pt idx="1">
                  <c:v>Vasaras skolas - 53% (80 stipendijas)</c:v>
                </c:pt>
                <c:pt idx="2">
                  <c:v>Studijas - 33%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22</c:v>
                </c:pt>
                <c:pt idx="1">
                  <c:v>8</c:v>
                </c:pt>
                <c:pt idx="2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78-41C8-BCFD-BC15B416A6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83369887"/>
        <c:axId val="1"/>
      </c:barChart>
      <c:catAx>
        <c:axId val="16833698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243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pPr>
            <a:endParaRPr lang="lv-LV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243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169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78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lv-LV"/>
          </a:p>
        </c:txPr>
        <c:crossAx val="1683369887"/>
        <c:crosses val="autoZero"/>
        <c:crossBetween val="between"/>
      </c:valAx>
      <c:spPr>
        <a:noFill/>
        <a:ln w="25308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lv-LV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lv-LV"/>
          </a:p>
        </c:txPr>
      </c:legendEntry>
      <c:layout>
        <c:manualLayout>
          <c:xMode val="edge"/>
          <c:yMode val="edge"/>
          <c:x val="0.33309645591499931"/>
          <c:y val="0.7056909984192693"/>
          <c:w val="0.52523475099219541"/>
          <c:h val="0.21124603846485579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6" b="1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pPr>
            <a:r>
              <a:rPr lang="lv-LV" sz="1582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2022./2023. akadēmiskais gads</a:t>
            </a:r>
            <a:endParaRPr lang="lv-LV" sz="16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47130547143145574"/>
          <c:y val="3.6421395601411895E-2"/>
        </c:manualLayout>
      </c:layout>
      <c:overlay val="0"/>
      <c:spPr>
        <a:noFill/>
        <a:ln w="2467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915237609451956"/>
          <c:y val="0.1963811429648642"/>
          <c:w val="0.78898937979974726"/>
          <c:h val="0.60441942682694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Saņemtie iesniegumi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4679">
              <a:noFill/>
            </a:ln>
          </c:spPr>
          <c:invertIfNegative val="0"/>
          <c:dLbls>
            <c:spPr>
              <a:noFill/>
              <a:ln w="24679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8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Pētniecība- netika izsludināta </c:v>
                </c:pt>
                <c:pt idx="1">
                  <c:v>Vasaras skolas - 47% (70 stipendijas)</c:v>
                </c:pt>
                <c:pt idx="2">
                  <c:v>Studijas - 34%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1">
                  <c:v>15</c:v>
                </c:pt>
                <c:pt idx="2">
                  <c:v>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44-4BF6-ABDC-79CCDC7D5C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Piešķirtās stipendijas</c:v>
                </c:pt>
              </c:strCache>
            </c:strRef>
          </c:tx>
          <c:spPr>
            <a:solidFill>
              <a:schemeClr val="accent2"/>
            </a:solidFill>
            <a:ln w="24679">
              <a:noFill/>
            </a:ln>
          </c:spPr>
          <c:invertIfNegative val="0"/>
          <c:dLbls>
            <c:spPr>
              <a:noFill/>
              <a:ln w="24679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8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Pētniecība- netika izsludināta </c:v>
                </c:pt>
                <c:pt idx="1">
                  <c:v>Vasaras skolas - 47% (70 stipendijas)</c:v>
                </c:pt>
                <c:pt idx="2">
                  <c:v>Studijas - 34%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1">
                  <c:v>7</c:v>
                </c:pt>
                <c:pt idx="2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44-4BF6-ABDC-79CCDC7D5C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83369887"/>
        <c:axId val="1"/>
      </c:barChart>
      <c:catAx>
        <c:axId val="16833698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243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pPr>
            <a:endParaRPr lang="lv-LV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243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169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78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lv-LV"/>
          </a:p>
        </c:txPr>
        <c:crossAx val="1683369887"/>
        <c:crosses val="autoZero"/>
        <c:crossBetween val="between"/>
      </c:valAx>
      <c:spPr>
        <a:noFill/>
        <a:ln w="253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61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1588" b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2021./2022. ,</a:t>
            </a:r>
            <a:r>
              <a:rPr lang="lv-LV" sz="1588" b="1" baseline="0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lv-LV" sz="1588" b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2022./2023. un 2023./2024. </a:t>
            </a:r>
          </a:p>
          <a:p>
            <a:pPr>
              <a:defRPr sz="1561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1588" b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akadēmiskajam gadam</a:t>
            </a:r>
            <a:endParaRPr lang="lv-LV" sz="1600" dirty="0"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31388694584198351"/>
          <c:y val="4.9248161385970102E-2"/>
        </c:manualLayout>
      </c:layout>
      <c:overlay val="0"/>
      <c:spPr>
        <a:noFill/>
        <a:ln w="26847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9644769181821606"/>
          <c:y val="0.21029512267870795"/>
          <c:w val="0.76857782676818054"/>
          <c:h val="0.5149662548733154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Studijas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6847">
              <a:noFill/>
            </a:ln>
          </c:spPr>
          <c:invertIfNegative val="0"/>
          <c:dLbls>
            <c:dLbl>
              <c:idx val="2"/>
              <c:layout>
                <c:manualLayout>
                  <c:x val="-1.5432098765432098E-3"/>
                  <c:y val="-8.418097982683463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501</a:t>
                    </a:r>
                    <a:r>
                      <a:rPr lang="lv-LV" dirty="0"/>
                      <a:t> </a:t>
                    </a:r>
                    <a:r>
                      <a:rPr lang="en-US" dirty="0"/>
                      <a:t>593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F2F-4ACD-90B9-7F0A391825C0}"/>
                </c:ext>
              </c:extLst>
            </c:dLbl>
            <c:spPr>
              <a:noFill/>
              <a:ln w="26847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0" b="1" i="0" u="none" strike="noStrike" kern="1200" baseline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2021./2022.
591 593 EUR</c:v>
                </c:pt>
                <c:pt idx="1">
                  <c:v>2022./2023.
591 593 EUR</c:v>
                </c:pt>
                <c:pt idx="2">
                  <c:v>2023./2024.
591 593 EUR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450269</c:v>
                </c:pt>
                <c:pt idx="1">
                  <c:v>541823</c:v>
                </c:pt>
                <c:pt idx="2">
                  <c:v>501593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2F-4ACD-90B9-7F0A391825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Pētniecība</c:v>
                </c:pt>
              </c:strCache>
            </c:strRef>
          </c:tx>
          <c:spPr>
            <a:solidFill>
              <a:schemeClr val="accent2"/>
            </a:solidFill>
            <a:ln w="26847">
              <a:noFill/>
            </a:ln>
          </c:spPr>
          <c:invertIfNegative val="0"/>
          <c:dLbls>
            <c:spPr>
              <a:noFill/>
              <a:ln w="26847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0" b="1" i="0" u="none" strike="noStrike" kern="1200" baseline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2021./2022.
591 593 EUR</c:v>
                </c:pt>
                <c:pt idx="1">
                  <c:v>2022./2023.
591 593 EUR</c:v>
                </c:pt>
                <c:pt idx="2">
                  <c:v>2023./2024.
591 593 EUR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#,##0">
                  <c:v>84444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2F-4ACD-90B9-7F0A391825C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Vasaras skolas</c:v>
                </c:pt>
              </c:strCache>
            </c:strRef>
          </c:tx>
          <c:spPr>
            <a:solidFill>
              <a:srgbClr val="00B050"/>
            </a:solidFill>
            <a:ln w="26847">
              <a:noFill/>
            </a:ln>
          </c:spPr>
          <c:invertIfNegative val="0"/>
          <c:dLbls>
            <c:spPr>
              <a:noFill/>
              <a:ln w="26847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0" b="1" i="0" u="none" strike="noStrike" kern="1200" baseline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2021./2022.
591 593 EUR</c:v>
                </c:pt>
                <c:pt idx="1">
                  <c:v>2022./2023.
591 593 EUR</c:v>
                </c:pt>
                <c:pt idx="2">
                  <c:v>2023./2024.
591 593 EUR</c:v>
                </c:pt>
              </c:strCache>
            </c:strRef>
          </c:cat>
          <c:val>
            <c:numRef>
              <c:f>Sheet1!$D$2:$D$4</c:f>
              <c:numCache>
                <c:formatCode>#,##0</c:formatCode>
                <c:ptCount val="3"/>
                <c:pt idx="0">
                  <c:v>56880</c:v>
                </c:pt>
                <c:pt idx="1">
                  <c:v>49770</c:v>
                </c:pt>
                <c:pt idx="2">
                  <c:v>90000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2F-4ACD-90B9-7F0A391825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91415919"/>
        <c:axId val="1"/>
      </c:barChart>
      <c:catAx>
        <c:axId val="13914159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0051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pPr>
            <a:endParaRPr lang="lv-LV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600000"/>
        </c:scaling>
        <c:delete val="0"/>
        <c:axPos val="b"/>
        <c:majorGridlines>
          <c:spPr>
            <a:ln w="10051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6714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793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lv-LV"/>
          </a:p>
        </c:txPr>
        <c:crossAx val="1391415919"/>
        <c:crosses val="autoZero"/>
        <c:crossBetween val="between"/>
      </c:valAx>
      <c:spPr>
        <a:noFill/>
        <a:ln w="25357">
          <a:noFill/>
        </a:ln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58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pPr>
            <a:endParaRPr lang="lv-LV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58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pPr>
            <a:endParaRPr lang="lv-LV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58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pPr>
            <a:endParaRPr lang="lv-LV"/>
          </a:p>
        </c:txPr>
      </c:legendEntry>
      <c:layout>
        <c:manualLayout>
          <c:xMode val="edge"/>
          <c:yMode val="edge"/>
          <c:x val="0.24788199574815617"/>
          <c:y val="0.81114061254288605"/>
          <c:w val="0.56805556075086816"/>
          <c:h val="0.15697777538899793"/>
        </c:manualLayout>
      </c:layout>
      <c:overlay val="0"/>
      <c:spPr>
        <a:noFill/>
        <a:ln w="26847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6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91" b="1" i="0" u="none" strike="noStrike" baseline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defRPr>
            </a:pPr>
            <a:r>
              <a:rPr lang="lv-LV" sz="1591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Piešķirto stipendiju sadalījums pa valstīm </a:t>
            </a:r>
            <a:r>
              <a:rPr lang="lv-LV" sz="1591" b="1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(pieteikumi saņemti no 31 valsts studentiem, stipendijas piešķirtas studentiem no 24 valstīm)</a:t>
            </a:r>
            <a:br>
              <a:rPr lang="lv-LV" sz="1591" b="1" i="0" u="none" strike="noStrike" baseline="0" dirty="0">
                <a:effectLst/>
              </a:rPr>
            </a:br>
            <a:endParaRPr lang="lv-LV" sz="16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21241919412851168"/>
          <c:y val="2.0826506977631061E-3"/>
        </c:manualLayout>
      </c:layout>
      <c:overlay val="0"/>
      <c:spPr>
        <a:noFill/>
        <a:ln w="25768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40615636273451861"/>
          <c:y val="0.13300899263285762"/>
          <c:w val="0.51695848535878297"/>
          <c:h val="0.798964230470081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Studijas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768">
              <a:noFill/>
            </a:ln>
          </c:spPr>
          <c:invertIfNegative val="0"/>
          <c:dLbls>
            <c:spPr>
              <a:noFill/>
              <a:ln w="2576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91" b="1" i="0" u="none" strike="noStrike" baseline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Beļģija, Ēģipte, Kirgizstāna, Peru, Polija </c:v>
                </c:pt>
                <c:pt idx="1">
                  <c:v>Indonēzija, Lietuva, Turcija</c:v>
                </c:pt>
                <c:pt idx="2">
                  <c:v>Austrija, Japāna, ASV, Uzbekistāna</c:v>
                </c:pt>
                <c:pt idx="3">
                  <c:v>Izraēla, Itālija, Dienvidkoreja</c:v>
                </c:pt>
                <c:pt idx="4">
                  <c:v>Zviedrija</c:v>
                </c:pt>
                <c:pt idx="5">
                  <c:v>Igaunija, Kazahstāna</c:v>
                </c:pt>
                <c:pt idx="6">
                  <c:v>Gruzija, Vācija, ĶTR</c:v>
                </c:pt>
                <c:pt idx="7">
                  <c:v>Azerbaidžāna</c:v>
                </c:pt>
                <c:pt idx="8">
                  <c:v>Ukraina</c:v>
                </c:pt>
                <c:pt idx="9">
                  <c:v>Somija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9</c:v>
                </c:pt>
                <c:pt idx="8">
                  <c:v>11</c:v>
                </c:pt>
                <c:pt idx="9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F6-4B3B-BB0B-6288A49068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Pētniecība</c:v>
                </c:pt>
              </c:strCache>
            </c:strRef>
          </c:tx>
          <c:spPr>
            <a:solidFill>
              <a:schemeClr val="accent2"/>
            </a:solidFill>
            <a:ln w="25768">
              <a:noFill/>
            </a:ln>
          </c:spPr>
          <c:invertIfNegative val="0"/>
          <c:dLbls>
            <c:spPr>
              <a:noFill/>
              <a:ln w="2576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91" b="1" i="0" u="none" strike="noStrike" baseline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Beļģija, Ēģipte, Kirgizstāna, Peru, Polija </c:v>
                </c:pt>
                <c:pt idx="1">
                  <c:v>Indonēzija, Lietuva, Turcija</c:v>
                </c:pt>
                <c:pt idx="2">
                  <c:v>Austrija, Japāna, ASV, Uzbekistāna</c:v>
                </c:pt>
                <c:pt idx="3">
                  <c:v>Izraēla, Itālija, Dienvidkoreja</c:v>
                </c:pt>
                <c:pt idx="4">
                  <c:v>Zviedrija</c:v>
                </c:pt>
                <c:pt idx="5">
                  <c:v>Igaunija, Kazahstāna</c:v>
                </c:pt>
                <c:pt idx="6">
                  <c:v>Gruzija, Vācija, ĶTR</c:v>
                </c:pt>
                <c:pt idx="7">
                  <c:v>Azerbaidžāna</c:v>
                </c:pt>
                <c:pt idx="8">
                  <c:v>Ukraina</c:v>
                </c:pt>
                <c:pt idx="9">
                  <c:v>Somija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1-96F6-4B3B-BB0B-6288A49068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3170304"/>
        <c:axId val="1"/>
      </c:barChart>
      <c:catAx>
        <c:axId val="4531703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658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 algn="just">
              <a:defRPr sz="1100" b="1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pPr>
            <a:endParaRPr lang="lv-LV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6"/>
          <c:min val="0"/>
        </c:scaling>
        <c:delete val="0"/>
        <c:axPos val="b"/>
        <c:majorGridlines>
          <c:spPr>
            <a:ln w="9658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ln w="6443">
            <a:noFill/>
          </a:ln>
        </c:spPr>
        <c:txPr>
          <a:bodyPr rot="0" vert="horz"/>
          <a:lstStyle/>
          <a:p>
            <a:pPr>
              <a:defRPr sz="919" b="0" i="0" u="none" strike="noStrik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453170304"/>
        <c:crosses val="autoZero"/>
        <c:crossBetween val="between"/>
      </c:valAx>
      <c:spPr>
        <a:noFill/>
        <a:ln w="2537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9" b="0" i="0" u="none" strike="noStrike" baseline="0">
          <a:solidFill>
            <a:srgbClr val="FFFFFF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686519216421362"/>
          <c:y val="4.7244094488188977E-4"/>
          <c:w val="0.68522256410205351"/>
          <c:h val="0.836565683788101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Iesniegto pieteikumu skaits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-1.35685210312075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CE-48A1-B90E-EC4B8B1E962F}"/>
                </c:ext>
              </c:extLst>
            </c:dLbl>
            <c:spPr>
              <a:noFill/>
              <a:ln w="2513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1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Zviedrija -28%</c:v>
                </c:pt>
                <c:pt idx="1">
                  <c:v>Kazahstāna - 29%</c:v>
                </c:pt>
                <c:pt idx="2">
                  <c:v>Igaunija - 55%</c:v>
                </c:pt>
                <c:pt idx="3">
                  <c:v>ĶTR - 39%</c:v>
                </c:pt>
                <c:pt idx="4">
                  <c:v>Vācija - 41%</c:v>
                </c:pt>
                <c:pt idx="5">
                  <c:v>Gruzija - 78% </c:v>
                </c:pt>
                <c:pt idx="6">
                  <c:v>Azerbaidžāna - 17% *</c:v>
                </c:pt>
                <c:pt idx="7">
                  <c:v>Ukraina - 34%</c:v>
                </c:pt>
                <c:pt idx="8">
                  <c:v>Somija - 41%*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18</c:v>
                </c:pt>
                <c:pt idx="1">
                  <c:v>21</c:v>
                </c:pt>
                <c:pt idx="2">
                  <c:v>11</c:v>
                </c:pt>
                <c:pt idx="3">
                  <c:v>18</c:v>
                </c:pt>
                <c:pt idx="4">
                  <c:v>17</c:v>
                </c:pt>
                <c:pt idx="5">
                  <c:v>9</c:v>
                </c:pt>
                <c:pt idx="6">
                  <c:v>56</c:v>
                </c:pt>
                <c:pt idx="7">
                  <c:v>32</c:v>
                </c:pt>
                <c:pt idx="8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CE-48A1-B90E-EC4B8B1E96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Apstiprināto pieteikumu skaits</c:v>
                </c:pt>
              </c:strCache>
            </c:strRef>
          </c:tx>
          <c:spPr>
            <a:solidFill>
              <a:srgbClr val="C0504D"/>
            </a:solidFill>
            <a:ln w="25136">
              <a:noFill/>
            </a:ln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4CE-48A1-B90E-EC4B8B1E962F}"/>
                </c:ext>
              </c:extLst>
            </c:dLbl>
            <c:spPr>
              <a:noFill/>
              <a:ln w="2513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1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Zviedrija -28%</c:v>
                </c:pt>
                <c:pt idx="1">
                  <c:v>Kazahstāna - 29%</c:v>
                </c:pt>
                <c:pt idx="2">
                  <c:v>Igaunija - 55%</c:v>
                </c:pt>
                <c:pt idx="3">
                  <c:v>ĶTR - 39%</c:v>
                </c:pt>
                <c:pt idx="4">
                  <c:v>Vācija - 41%</c:v>
                </c:pt>
                <c:pt idx="5">
                  <c:v>Gruzija - 78% </c:v>
                </c:pt>
                <c:pt idx="6">
                  <c:v>Azerbaidžāna - 17% *</c:v>
                </c:pt>
                <c:pt idx="7">
                  <c:v>Ukraina - 34%</c:v>
                </c:pt>
                <c:pt idx="8">
                  <c:v>Somija - 41%*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5</c:v>
                </c:pt>
                <c:pt idx="1">
                  <c:v>6</c:v>
                </c:pt>
                <c:pt idx="2">
                  <c:v>6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9</c:v>
                </c:pt>
                <c:pt idx="7">
                  <c:v>11</c:v>
                </c:pt>
                <c:pt idx="8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CE-48A1-B90E-EC4B8B1E96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4548591"/>
        <c:axId val="1"/>
      </c:barChart>
      <c:catAx>
        <c:axId val="1045485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41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1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pPr>
            <a:endParaRPr lang="lv-LV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60"/>
        </c:scaling>
        <c:delete val="0"/>
        <c:axPos val="b"/>
        <c:majorGridlines>
          <c:spPr>
            <a:ln w="9414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282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79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pPr>
            <a:endParaRPr lang="lv-LV"/>
          </a:p>
        </c:txPr>
        <c:crossAx val="104548591"/>
        <c:crosses val="autoZero"/>
        <c:crossBetween val="between"/>
      </c:valAx>
      <c:spPr>
        <a:noFill/>
        <a:ln w="25345">
          <a:noFill/>
        </a:ln>
      </c:spPr>
    </c:plotArea>
    <c:legend>
      <c:legendPos val="b"/>
      <c:layout>
        <c:manualLayout>
          <c:xMode val="edge"/>
          <c:yMode val="edge"/>
          <c:x val="0.26348982785602504"/>
          <c:y val="0.92381388302071998"/>
          <c:w val="0.72751543381021033"/>
          <c:h val="5.142393786142585E-2"/>
        </c:manualLayout>
      </c:layout>
      <c:overlay val="0"/>
      <c:spPr>
        <a:noFill/>
        <a:ln w="25136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91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lv-LV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5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pPr>
            <a:r>
              <a:rPr lang="lv-LV" sz="1587" b="1" i="0" baseline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"TOP" 3 augstskolas</a:t>
            </a:r>
            <a:endParaRPr lang="lv-LV" sz="1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5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pPr>
            <a:endParaRPr lang="lv-LV" sz="1600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36803793843951327"/>
          <c:y val="0"/>
        </c:manualLayout>
      </c:layout>
      <c:overlay val="0"/>
      <c:spPr>
        <a:noFill/>
        <a:ln w="24998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0696157814656629E-2"/>
          <c:y val="0.14119664762934675"/>
          <c:w val="0.87095873090726328"/>
          <c:h val="0.671168106624580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2021./2022.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4998">
              <a:noFill/>
            </a:ln>
          </c:spPr>
          <c:invertIfNegative val="0"/>
          <c:dLbls>
            <c:spPr>
              <a:noFill/>
              <a:ln w="2496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91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RTU</c:v>
                </c:pt>
                <c:pt idx="1">
                  <c:v>LU</c:v>
                </c:pt>
                <c:pt idx="2">
                  <c:v>RSU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</c:v>
                </c:pt>
                <c:pt idx="1">
                  <c:v>18</c:v>
                </c:pt>
                <c:pt idx="2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72-4E76-8D08-5355C3BA7A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2022./2023.</c:v>
                </c:pt>
              </c:strCache>
            </c:strRef>
          </c:tx>
          <c:spPr>
            <a:solidFill>
              <a:schemeClr val="accent2"/>
            </a:solidFill>
            <a:ln w="24998">
              <a:noFill/>
            </a:ln>
          </c:spPr>
          <c:invertIfNegative val="0"/>
          <c:dLbls>
            <c:spPr>
              <a:noFill/>
              <a:ln w="2496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91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RTU</c:v>
                </c:pt>
                <c:pt idx="1">
                  <c:v>LU</c:v>
                </c:pt>
                <c:pt idx="2">
                  <c:v>RSU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18</c:v>
                </c:pt>
                <c:pt idx="1">
                  <c:v>23</c:v>
                </c:pt>
                <c:pt idx="2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72-4E76-8D08-5355C3BA7AB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2023./2024.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 w="2496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91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RTU</c:v>
                </c:pt>
                <c:pt idx="1">
                  <c:v>LU</c:v>
                </c:pt>
                <c:pt idx="2">
                  <c:v>RSU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20</c:v>
                </c:pt>
                <c:pt idx="1">
                  <c:v>24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72-4E76-8D08-5355C3BA7A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7077631"/>
        <c:axId val="1"/>
      </c:barChart>
      <c:catAx>
        <c:axId val="1770776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37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91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pPr>
            <a:endParaRPr lang="lv-LV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45"/>
        </c:scaling>
        <c:delete val="0"/>
        <c:axPos val="b"/>
        <c:majorGridlines>
          <c:spPr>
            <a:ln w="9374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248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79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lv-LV"/>
          </a:p>
        </c:txPr>
        <c:crossAx val="177077631"/>
        <c:crosses val="autoZero"/>
        <c:crossBetween val="between"/>
      </c:valAx>
      <c:spPr>
        <a:noFill/>
        <a:ln w="25352">
          <a:noFill/>
        </a:ln>
      </c:spPr>
    </c:plotArea>
    <c:legend>
      <c:legendPos val="b"/>
      <c:layout>
        <c:manualLayout>
          <c:xMode val="edge"/>
          <c:yMode val="edge"/>
          <c:x val="0.2588753280839895"/>
          <c:y val="0.90057776539990386"/>
          <c:w val="0.53817573371510385"/>
          <c:h val="4.4154577140879891E-2"/>
        </c:manualLayout>
      </c:layout>
      <c:overlay val="0"/>
      <c:spPr>
        <a:noFill/>
        <a:ln w="24998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91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98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pPr>
            <a:r>
              <a:rPr lang="lv-LV" sz="1598" b="1" i="0" u="none" strike="noStrike" baseline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"TOP" 3 </a:t>
            </a:r>
            <a:r>
              <a:rPr lang="lv-LV" sz="1598" b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augstskolas</a:t>
            </a:r>
          </a:p>
        </c:rich>
      </c:tx>
      <c:layout>
        <c:manualLayout>
          <c:xMode val="edge"/>
          <c:yMode val="edge"/>
          <c:x val="0.36107963919817426"/>
          <c:y val="0"/>
        </c:manualLayout>
      </c:layout>
      <c:overlay val="0"/>
      <c:spPr>
        <a:noFill/>
        <a:ln w="2510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9104670920535158"/>
          <c:y val="4.9025371828521437E-2"/>
          <c:w val="0.72888119585646549"/>
          <c:h val="0.661385826771653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Iesniegto pieteikmu skaits</c:v>
                </c:pt>
              </c:strCache>
            </c:strRef>
          </c:tx>
          <c:spPr>
            <a:solidFill>
              <a:srgbClr val="0070C0"/>
            </a:solidFill>
            <a:ln w="2531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567-42D3-87AF-800436B22F9D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67-42D3-87AF-800436B22F9D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567-42D3-87AF-800436B22F9D}"/>
              </c:ext>
            </c:extLst>
          </c:dPt>
          <c:dLbls>
            <c:spPr>
              <a:noFill/>
              <a:ln w="2510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8" b="1" i="0" u="none" strike="noStrike" kern="1200" baseline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RTU - 23%</c:v>
                </c:pt>
                <c:pt idx="1">
                  <c:v>LU -45% </c:v>
                </c:pt>
                <c:pt idx="2">
                  <c:v>RSU - 41%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89</c:v>
                </c:pt>
                <c:pt idx="1">
                  <c:v>53</c:v>
                </c:pt>
                <c:pt idx="2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67-42D3-87AF-800436B22F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viens</c:v>
                </c:pt>
              </c:strCache>
            </c:strRef>
          </c:tx>
          <c:spPr>
            <a:solidFill>
              <a:srgbClr val="C0504D"/>
            </a:solidFill>
            <a:ln w="25106">
              <a:noFill/>
            </a:ln>
          </c:spPr>
          <c:invertIfNegative val="0"/>
          <c:dLbls>
            <c:spPr>
              <a:noFill/>
              <a:ln w="2510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85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RTU - 23%</c:v>
                </c:pt>
                <c:pt idx="1">
                  <c:v>LU -45% </c:v>
                </c:pt>
                <c:pt idx="2">
                  <c:v>RSU - 41%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4-D567-42D3-87AF-800436B22F9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divi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RTU - 23%</c:v>
                </c:pt>
                <c:pt idx="1">
                  <c:v>LU -45% </c:v>
                </c:pt>
                <c:pt idx="2">
                  <c:v>RSU - 41%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5-D567-42D3-87AF-800436B22F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08280975"/>
        <c:axId val="1"/>
      </c:barChart>
      <c:barChart>
        <c:barDir val="bar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Piešķirto stipendiju skaits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1.4708706581536572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567-42D3-87AF-800436B22F9D}"/>
                </c:ext>
              </c:extLst>
            </c:dLbl>
            <c:dLbl>
              <c:idx val="1"/>
              <c:layout>
                <c:manualLayout>
                  <c:x val="4.2755293071538832E-3"/>
                  <c:y val="-5.55555555555555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67-42D3-87AF-800436B22F9D}"/>
                </c:ext>
              </c:extLst>
            </c:dLbl>
            <c:dLbl>
              <c:idx val="2"/>
              <c:layout>
                <c:manualLayout>
                  <c:x val="-9.1795299198080185E-3"/>
                  <c:y val="-5.5555555555555558E-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rPr>
                      <a:t>34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D567-42D3-87AF-800436B22F9D}"/>
                </c:ext>
              </c:extLst>
            </c:dLbl>
            <c:spPr>
              <a:noFill/>
              <a:ln w="2519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98" b="1" baseline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RTU - 23%</c:v>
                </c:pt>
                <c:pt idx="1">
                  <c:v>LU -45% </c:v>
                </c:pt>
                <c:pt idx="2">
                  <c:v>RSU - 41%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20</c:v>
                </c:pt>
                <c:pt idx="1">
                  <c:v>24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567-42D3-87AF-800436B22F9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Piešķirto pētniecības stipendiju skaits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1"/>
              <c:layout>
                <c:manualLayout>
                  <c:x val="1.3971887244754833E-4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567-42D3-87AF-800436B22F9D}"/>
                </c:ext>
              </c:extLst>
            </c:dLbl>
            <c:dLbl>
              <c:idx val="2"/>
              <c:layout>
                <c:manualLayout>
                  <c:x val="-6.2195987880310491E-3"/>
                  <c:y val="2.777777777777777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567-42D3-87AF-800436B22F9D}"/>
                </c:ext>
              </c:extLst>
            </c:dLbl>
            <c:spPr>
              <a:noFill/>
              <a:ln w="2519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98" b="1" baseline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RTU - 23%</c:v>
                </c:pt>
                <c:pt idx="1">
                  <c:v>LU -45% </c:v>
                </c:pt>
                <c:pt idx="2">
                  <c:v>RSU - 41%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C-D567-42D3-87AF-800436B22F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overlap val="100"/>
        <c:axId val="3"/>
        <c:axId val="4"/>
      </c:barChart>
      <c:catAx>
        <c:axId val="6082809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388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9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pPr>
            <a:endParaRPr lang="lv-LV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90"/>
        </c:scaling>
        <c:delete val="0"/>
        <c:axPos val="b"/>
        <c:majorGridlines>
          <c:spPr>
            <a:ln w="9388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27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7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lv-LV"/>
          </a:p>
        </c:txPr>
        <c:crossAx val="608280975"/>
        <c:crosses val="autoZero"/>
        <c:crossBetween val="between"/>
      </c:valAx>
      <c:catAx>
        <c:axId val="3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3"/>
        <c:crosses val="max"/>
        <c:crossBetween val="between"/>
      </c:valAx>
      <c:spPr>
        <a:noFill/>
        <a:ln w="25382">
          <a:noFill/>
        </a:ln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27972798255926917"/>
          <c:y val="0.80242866731055706"/>
          <c:w val="0.46415146036481952"/>
          <c:h val="0.1975711144215081"/>
        </c:manualLayout>
      </c:layout>
      <c:overlay val="0"/>
      <c:spPr>
        <a:noFill/>
        <a:ln w="25106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9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2616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37D9-4950-9211-FEB9E27C31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616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D9-4950-9211-FEB9E27C31A7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2616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7D9-4950-9211-FEB9E27C31A7}"/>
              </c:ext>
            </c:extLst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 w="12616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7D9-4950-9211-FEB9E27C31A7}"/>
              </c:ext>
            </c:extLst>
          </c:dPt>
          <c:dLbls>
            <c:spPr>
              <a:noFill/>
              <a:ln w="24968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96" b="1" i="0" u="none" strike="noStrike" kern="1200" baseline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defRPr>
                </a:pPr>
                <a:endParaRPr lang="lv-L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340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4"/>
                <c:pt idx="0">
                  <c:v>Doktora līmeņa studijas</c:v>
                </c:pt>
                <c:pt idx="1">
                  <c:v>Maģistra līmeņa studijas</c:v>
                </c:pt>
                <c:pt idx="2">
                  <c:v>Bakalaura līmeņa studijas</c:v>
                </c:pt>
                <c:pt idx="3">
                  <c:v>2.līmeņa profesionālā augstākā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4"/>
                <c:pt idx="0">
                  <c:v>18</c:v>
                </c:pt>
                <c:pt idx="1">
                  <c:v>23</c:v>
                </c:pt>
                <c:pt idx="2">
                  <c:v>24</c:v>
                </c:pt>
                <c:pt idx="3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D9-4950-9211-FEB9E27C31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68">
          <a:noFill/>
        </a:ln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596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pPr>
            <a:endParaRPr lang="lv-LV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596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pPr>
            <a:endParaRPr lang="lv-LV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596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pPr>
            <a:endParaRPr lang="lv-LV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596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pPr>
            <a:endParaRPr lang="lv-LV"/>
          </a:p>
        </c:txPr>
      </c:legendEntry>
      <c:layout>
        <c:manualLayout>
          <c:xMode val="edge"/>
          <c:yMode val="edge"/>
          <c:x val="0"/>
          <c:y val="0.79271394839065201"/>
          <c:w val="0.86190604646641389"/>
          <c:h val="0.20728605160934807"/>
        </c:manualLayout>
      </c:layout>
      <c:overlay val="0"/>
      <c:spPr>
        <a:noFill/>
        <a:ln w="24968">
          <a:noFill/>
        </a:ln>
      </c:spPr>
      <c:txPr>
        <a:bodyPr rot="0" spcFirstLastPara="1" vertOverflow="ellipsis" vert="horz" wrap="square" anchor="ctr" anchorCtr="1"/>
        <a:lstStyle/>
        <a:p>
          <a:pPr>
            <a:defRPr sz="1596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0.41144</cdr:x>
      <cdr:y>0.01894</cdr:y>
    </cdr:from>
    <cdr:to>
      <cdr:x>0.82201</cdr:x>
      <cdr:y>0.08173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05664" y="95369"/>
          <a:ext cx="3298676" cy="316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lv-LV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062D01-1A23-4997-9D33-D941B23C0F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3693" cy="494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4041B9-8311-4FA1-9997-999254163B1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20020" y="0"/>
            <a:ext cx="2923693" cy="49411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EE2F21A-AF83-4EBF-A601-0E60DB27D122}" type="datetimeFigureOut">
              <a:rPr lang="lv-LV" altLang="lv-LV"/>
              <a:pPr>
                <a:defRPr/>
              </a:pPr>
              <a:t>06.12.2023</a:t>
            </a:fld>
            <a:endParaRPr lang="lv-LV" altLang="lv-LV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8F0A2D1-55EB-48E7-B8A9-DF0DFDE40D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41363"/>
            <a:ext cx="6586538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EDFD662-EA96-4B64-B978-5E21B980BD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4214" y="4694834"/>
            <a:ext cx="5396861" cy="44469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3BBAEE-B0E3-401F-A414-F0B7AEEBFD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86490"/>
            <a:ext cx="2923693" cy="494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ADE2DD-2633-4A5B-BD3A-BCB6C42AA5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20020" y="9386490"/>
            <a:ext cx="2923693" cy="49411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8DC7276-C37C-457B-BCD0-D891FB405099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41363"/>
            <a:ext cx="6586538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DC7276-C37C-457B-BCD0-D891FB405099}" type="slidenum">
              <a:rPr lang="lv-LV" altLang="lv-LV" smtClean="0"/>
              <a:pPr>
                <a:defRPr/>
              </a:pPr>
              <a:t>1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063131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DC7276-C37C-457B-BCD0-D891FB405099}" type="slidenum">
              <a:rPr lang="lv-LV" altLang="lv-LV" smtClean="0"/>
              <a:pPr>
                <a:defRPr/>
              </a:pPr>
              <a:t>3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711995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E06792C4-C96A-4A40-AB86-23D3017714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375" y="741363"/>
            <a:ext cx="6586538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F80E3953-9E9C-4977-945D-CEDE85DC7D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9A0ED6B8-0F5D-4DEF-A862-5F081998E8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F587601-B1C0-4744-98F5-4B4117B9F03F}" type="slidenum">
              <a:rPr lang="lv-LV" altLang="lv-LV" smtClean="0"/>
              <a:pPr/>
              <a:t>7</a:t>
            </a:fld>
            <a:endParaRPr lang="lv-LV" altLang="lv-LV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DC7276-C37C-457B-BCD0-D891FB405099}" type="slidenum">
              <a:rPr lang="lv-LV" altLang="lv-LV" smtClean="0"/>
              <a:pPr>
                <a:defRPr/>
              </a:pPr>
              <a:t>8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593805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41363"/>
            <a:ext cx="6586538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DC7276-C37C-457B-BCD0-D891FB405099}" type="slidenum">
              <a:rPr lang="lv-LV" altLang="lv-LV" smtClean="0"/>
              <a:pPr>
                <a:defRPr/>
              </a:pPr>
              <a:t>16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790522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DC7276-C37C-457B-BCD0-D891FB405099}" type="slidenum">
              <a:rPr lang="lv-LV" altLang="lv-LV" smtClean="0"/>
              <a:pPr>
                <a:defRPr/>
              </a:pPr>
              <a:t>17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901093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udy_In_Latvia-Prezentacijas-1920x1080-RGB-Linija-Sakum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3077" y="2349407"/>
            <a:ext cx="68985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33075" y="4105180"/>
            <a:ext cx="5984152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4617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F03B2C-AD44-47A3-B480-C1075E26657C}" type="datetime1">
              <a:rPr lang="en-US" altLang="lv-LV" smtClean="0"/>
              <a:pPr>
                <a:defRPr/>
              </a:pPr>
              <a:t>12/6/2023</a:t>
            </a:fld>
            <a:endParaRPr lang="en-US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C80B591-05E7-4844-B952-088938261404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4728388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F03B2C-AD44-47A3-B480-C1075E26657C}" type="datetime1">
              <a:rPr lang="en-US" altLang="lv-LV" smtClean="0"/>
              <a:pPr>
                <a:defRPr/>
              </a:pPr>
              <a:t>12/6/2023</a:t>
            </a:fld>
            <a:endParaRPr lang="en-US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C80B591-05E7-4844-B952-088938261404}" type="slidenum">
              <a:rPr lang="en-US" altLang="lv-LV" smtClean="0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52394842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FCA2EC5A-9FB8-4F4E-8DB6-E299531AB2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B8F8353C-2F95-4FA6-947C-55619457956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AE284C06-A9E6-4822-A3E9-188E9971D4AC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855929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2724C171-9D04-43CC-A428-1EDE2483BD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67" y="0"/>
            <a:ext cx="5037667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54C34EB1-99C4-4E53-8DA4-B935AF52F4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4F4B771-A3C3-4E0B-B9E5-78AB628C5566}"/>
              </a:ext>
            </a:extLst>
          </p:cNvPr>
          <p:cNvSpPr txBox="1">
            <a:spLocks/>
          </p:cNvSpPr>
          <p:nvPr userDrawn="1"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1444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7C9714AE-C05D-4DB2-B742-91E0033508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657601"/>
            <a:ext cx="8128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381000"/>
            <a:ext cx="8128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D3A007AE-77DD-4C3C-BB04-7DA8BE2163B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11660CD-25FE-4AB1-84CF-7CF63F131E02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875892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D6089D-F6D0-4298-96E2-F8CCA20193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1752601"/>
            <a:ext cx="38608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1752601"/>
            <a:ext cx="39624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95B0EAF0-F5D1-41DD-91FA-1C95788FD60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45EB569-C253-4E6A-B7CB-776E4C92728F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730300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id="{2DA046E0-1F47-43B7-BAA4-C0B522A97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2386941"/>
            <a:ext cx="38608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2386941"/>
            <a:ext cx="39624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3454400" y="1852614"/>
            <a:ext cx="3860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7620000" y="1851954"/>
            <a:ext cx="39624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>
            <a:extLst>
              <a:ext uri="{FF2B5EF4-FFF2-40B4-BE49-F238E27FC236}">
                <a16:creationId xmlns:a16="http://schemas.microsoft.com/office/drawing/2014/main" id="{51341D68-5464-4929-841F-8926A16E11A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379200" y="6324600"/>
            <a:ext cx="406400" cy="3048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6A5D85D7-64B5-45F1-8397-73201090B9D2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643098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443E338B-FF0C-46F1-A269-FC32246470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74379970-B315-45FF-A5D5-5775305A206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4309BF53-A85B-4CDD-99EE-1666E51DC1A2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663650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489DD4-F8C3-4D20-9EDB-5053A56302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272976"/>
            <a:ext cx="3668035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6036" y="273054"/>
            <a:ext cx="4359563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4400" y="1435120"/>
            <a:ext cx="3668035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4B8157BE-A74C-45B5-9BA2-69D7EC01306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AB2AF0E-9288-4656-A544-D5C97C3D315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408545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247BF4B9-395C-4456-8EA4-B058816CA0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7D9F867F-C643-42C6-B8EC-F8DBEFAFEB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67" y="0"/>
            <a:ext cx="5037667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615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3077" y="2349407"/>
            <a:ext cx="68985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33075" y="4105180"/>
            <a:ext cx="5984152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11054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F15C6B11-7967-4EE2-A408-F83561277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1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0E32EBE6-7DC3-4C45-B171-17C4ABA4A1B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DC6143E-D906-4769-BE7A-312560693697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641888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FCA2EC5A-9FB8-4F4E-8DB6-E299531AB2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B8F8353C-2F95-4FA6-947C-55619457956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AE284C06-A9E6-4822-A3E9-188E9971D4AC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29454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udy_In_Latvia-Prezentacijas-1920x1080-RGB-Linija-iekslap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330163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udy_In_Latvia-Prezentacijas-1920x1080-RGB-Linija-iekslap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7828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udy_In_Latvia-Prezentacijas-1920x1080-RGB-Linija-iekslap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614682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tudy_In_Latvia-Prezentacijas-1920x1080-RGB-Linija-iekslap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78694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udy_In_Latvia-Prezentacijas-1920x1080-RGB-Linija-iekslap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02039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udy_In_Latvia-Prezentacijas-1920x1080-RGB-Linija-iekslap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7666800" cy="86569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35102"/>
            <a:ext cx="6815667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954632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udy_In_Latvia-Prezentacijas-1920x1080-RGB-Linija-iekslap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340129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46953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620268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865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5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0" r:id="rId1"/>
    <p:sldLayoutId id="2147484831" r:id="rId2"/>
    <p:sldLayoutId id="2147484832" r:id="rId3"/>
    <p:sldLayoutId id="2147484833" r:id="rId4"/>
    <p:sldLayoutId id="2147484834" r:id="rId5"/>
    <p:sldLayoutId id="2147484835" r:id="rId6"/>
    <p:sldLayoutId id="2147484836" r:id="rId7"/>
    <p:sldLayoutId id="2147484837" r:id="rId8"/>
    <p:sldLayoutId id="2147484838" r:id="rId9"/>
    <p:sldLayoutId id="2147484839" r:id="rId10"/>
    <p:sldLayoutId id="2147484840" r:id="rId11"/>
    <p:sldLayoutId id="2147484842" r:id="rId12"/>
    <p:sldLayoutId id="2147484714" r:id="rId13"/>
    <p:sldLayoutId id="2147484695" r:id="rId14"/>
    <p:sldLayoutId id="2147484696" r:id="rId15"/>
    <p:sldLayoutId id="2147484697" r:id="rId16"/>
    <p:sldLayoutId id="2147484698" r:id="rId17"/>
    <p:sldLayoutId id="2147484700" r:id="rId18"/>
    <p:sldLayoutId id="2147484701" r:id="rId19"/>
    <p:sldLayoutId id="2147484799" r:id="rId20"/>
    <p:sldLayoutId id="2147484800" r:id="rId2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Rockwel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965D9B90-D2F0-4077-850D-AA8797657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8808" y="2349407"/>
            <a:ext cx="5173913" cy="3183647"/>
          </a:xfrm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lv-LV" altLang="lv-LV" sz="4800" dirty="0">
                <a:solidFill>
                  <a:schemeClr val="bg1">
                    <a:lumMod val="65000"/>
                  </a:schemeClr>
                </a:solidFill>
              </a:rPr>
              <a:t>Latvijas valsts stipendiju konkursa rezultāti </a:t>
            </a:r>
            <a:br>
              <a:rPr lang="lv-LV" altLang="lv-LV" sz="48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lv-LV" altLang="lv-LV" sz="4800" dirty="0">
                <a:solidFill>
                  <a:schemeClr val="bg1">
                    <a:lumMod val="65000"/>
                  </a:schemeClr>
                </a:solidFill>
              </a:rPr>
              <a:t>2023./2024.</a:t>
            </a:r>
            <a:br>
              <a:rPr lang="lv-LV" altLang="lv-LV" sz="48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lv-LV" altLang="lv-LV" sz="4800" dirty="0">
                <a:solidFill>
                  <a:schemeClr val="bg1">
                    <a:lumMod val="65000"/>
                  </a:schemeClr>
                </a:solidFill>
              </a:rPr>
              <a:t>akadēmiskais gads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CA4218-7A50-A83A-11F1-19279EE9EDD2}"/>
              </a:ext>
            </a:extLst>
          </p:cNvPr>
          <p:cNvSpPr txBox="1"/>
          <p:nvPr/>
        </p:nvSpPr>
        <p:spPr>
          <a:xfrm>
            <a:off x="2190206" y="1"/>
            <a:ext cx="76940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3600" dirty="0">
                <a:solidFill>
                  <a:schemeClr val="bg1">
                    <a:lumMod val="65000"/>
                  </a:schemeClr>
                </a:solidFill>
              </a:rPr>
              <a:t>Piešķirto stipendiju studijām sadalījums pa augstskolām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99DD685-E6E5-F765-4EF4-C3314A24F9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139752"/>
              </p:ext>
            </p:extLst>
          </p:nvPr>
        </p:nvGraphicFramePr>
        <p:xfrm>
          <a:off x="1905794" y="1163727"/>
          <a:ext cx="8380413" cy="2831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A6187BF0-C120-A0CB-428B-1E564E6E3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901" y="3932238"/>
            <a:ext cx="4137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335213" indent="-49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792413" indent="-49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249613" indent="-49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706813" indent="-49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defTabSz="914400"/>
            <a:r>
              <a:rPr lang="lv-LV" altLang="lv-LV" sz="1400" b="1" dirty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Pārējās augstskolas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B4CB5BA-7213-82AA-EB88-9A1A1C4053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23701"/>
              </p:ext>
            </p:extLst>
          </p:nvPr>
        </p:nvGraphicFramePr>
        <p:xfrm>
          <a:off x="2469010" y="4244328"/>
          <a:ext cx="6807200" cy="1806024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>
                      <a16:colId xmlns:a16="http://schemas.microsoft.com/office/drawing/2014/main" val="77008319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48862663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62253048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15847161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091272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1188916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2182013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12070918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070692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23017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234015131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l" fontAlgn="t"/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200" b="1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Turība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200" b="1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LBTU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200" b="1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REA (SSE)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200" b="1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DU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200" b="1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TSI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200" b="1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LSPA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200" b="1" i="0" u="none" strike="noStrike" dirty="0" err="1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LiepU</a:t>
                      </a:r>
                      <a:endParaRPr lang="lv-LV" sz="1200" b="1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200" b="1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BA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200" b="1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EKA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200" b="1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RJA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2484357"/>
                  </a:ext>
                </a:extLst>
              </a:tr>
              <a:tr h="270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200" b="1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2023/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3D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240807"/>
                  </a:ext>
                </a:extLst>
              </a:tr>
              <a:tr h="246926"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2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6292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2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2022/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627216"/>
                  </a:ext>
                </a:extLst>
              </a:tr>
              <a:tr h="335808"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2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474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200" b="1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2021/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  <a:p>
                      <a:pPr algn="ctr" rtl="0" fontAlgn="ctr"/>
                      <a:r>
                        <a:rPr lang="lv-LV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  <a:p>
                      <a:pPr algn="ctr" rtl="0" fontAlgn="ctr"/>
                      <a:r>
                        <a:rPr lang="lv-LV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  <a:p>
                      <a:pPr algn="ctr" rtl="0" fontAlgn="ctr"/>
                      <a:r>
                        <a:rPr lang="lv-LV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  <a:p>
                      <a:pPr algn="ctr" rtl="0" fontAlgn="ctr"/>
                      <a:r>
                        <a:rPr lang="lv-LV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rtl="0" fontAlgn="ctr"/>
                      <a:r>
                        <a:rPr lang="lv-LV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  <a:p>
                      <a:pPr algn="ctr" fontAlgn="t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  <a:p>
                      <a:pPr algn="ctr" fontAlgn="t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  <a:p>
                      <a:pPr algn="ctr" rtl="0" fontAlgn="ctr"/>
                      <a:r>
                        <a:rPr lang="lv-LV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  <a:p>
                      <a:pPr algn="ctr" fontAlgn="t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  <a:p>
                      <a:pPr algn="ctr" rtl="0" fontAlgn="ctr"/>
                      <a:r>
                        <a:rPr lang="lv-LV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36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200" b="1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lv-LV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955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5135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62EA7A57-E97F-4CEC-A7C3-39EACD691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lv-LV" altLang="lv-LV" dirty="0">
                <a:solidFill>
                  <a:schemeClr val="bg1">
                    <a:lumMod val="65000"/>
                  </a:schemeClr>
                </a:solidFill>
              </a:rPr>
              <a:t>Sekmības rādītājs (</a:t>
            </a:r>
            <a:r>
              <a:rPr lang="en-US" altLang="lv-LV" i="1" dirty="0">
                <a:solidFill>
                  <a:schemeClr val="bg1">
                    <a:lumMod val="65000"/>
                  </a:schemeClr>
                </a:solidFill>
              </a:rPr>
              <a:t>success rate</a:t>
            </a:r>
            <a:r>
              <a:rPr lang="lv-LV" altLang="lv-LV" dirty="0">
                <a:solidFill>
                  <a:schemeClr val="bg1">
                    <a:lumMod val="65000"/>
                  </a:schemeClr>
                </a:solidFill>
              </a:rPr>
              <a:t>) augstskolu griezumā - studiju stipendijas</a:t>
            </a:r>
          </a:p>
        </p:txBody>
      </p:sp>
      <p:graphicFrame>
        <p:nvGraphicFramePr>
          <p:cNvPr id="2" name="Content Placeholder 9">
            <a:extLst>
              <a:ext uri="{FF2B5EF4-FFF2-40B4-BE49-F238E27FC236}">
                <a16:creationId xmlns:a16="http://schemas.microsoft.com/office/drawing/2014/main" id="{36CDD369-0809-4D4B-8779-BC59D6D7E8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790579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532" name="Slide Number Placeholder 5" hidden="1">
            <a:extLst>
              <a:ext uri="{FF2B5EF4-FFF2-40B4-BE49-F238E27FC236}">
                <a16:creationId xmlns:a16="http://schemas.microsoft.com/office/drawing/2014/main" id="{24387873-740C-4357-AE6F-72F41CC1CBD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0250488" y="6324600"/>
            <a:ext cx="417512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600"/>
              </a:spcAft>
            </a:pPr>
            <a:fld id="{3F5CFA3D-70B2-4FEB-9E26-3CF731F60D6B}" type="slidenum">
              <a:rPr lang="en-US" altLang="lv-LV" smtClean="0"/>
              <a:pPr>
                <a:spcAft>
                  <a:spcPts val="600"/>
                </a:spcAft>
              </a:pPr>
              <a:t>11</a:t>
            </a:fld>
            <a:endParaRPr lang="en-US" altLang="lv-LV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DECFC47-5935-E7D8-8A6B-3D8C65364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C96C7625-B08A-492A-B79A-EE794138454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207626" y="6324600"/>
            <a:ext cx="460375" cy="3048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AE284C06-A9E6-4822-A3E9-188E9971D4AC}" type="slidenum">
              <a:rPr lang="en-US" altLang="lv-LV" smtClean="0"/>
              <a:pPr>
                <a:spcAft>
                  <a:spcPts val="600"/>
                </a:spcAft>
                <a:defRPr/>
              </a:pPr>
              <a:t>12</a:t>
            </a:fld>
            <a:endParaRPr lang="en-US" altLang="lv-LV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8D2C5C5-379C-4333-9D14-780AAF2A3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124680"/>
            <a:ext cx="8229600" cy="34770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5174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32A3F-7409-4E2B-88A0-15F62D8D1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63783"/>
            <a:ext cx="8229600" cy="1143000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90000"/>
              </a:lnSpc>
              <a:defRPr/>
            </a:pPr>
            <a:r>
              <a:rPr lang="lv-LV" sz="4000" dirty="0">
                <a:solidFill>
                  <a:schemeClr val="bg1">
                    <a:lumMod val="65000"/>
                  </a:schemeClr>
                </a:solidFill>
              </a:rPr>
              <a:t>Latvijas valsts stipendiju studijām sadalījums pa studiju līmeņiem </a:t>
            </a:r>
            <a:br>
              <a:rPr lang="lv-LV" sz="2300" dirty="0"/>
            </a:br>
            <a:br>
              <a:rPr lang="lv-LV" sz="2300" dirty="0"/>
            </a:br>
            <a:endParaRPr lang="lv-LV" sz="2300" dirty="0"/>
          </a:p>
        </p:txBody>
      </p:sp>
      <p:graphicFrame>
        <p:nvGraphicFramePr>
          <p:cNvPr id="3" name="Content Placeholder 6">
            <a:extLst>
              <a:ext uri="{FF2B5EF4-FFF2-40B4-BE49-F238E27FC236}">
                <a16:creationId xmlns:a16="http://schemas.microsoft.com/office/drawing/2014/main" id="{E648F050-C930-43CB-BE4B-DCBC8575F2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191627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5" name="Slide Number Placeholder 5" hidden="1">
            <a:extLst>
              <a:ext uri="{FF2B5EF4-FFF2-40B4-BE49-F238E27FC236}">
                <a16:creationId xmlns:a16="http://schemas.microsoft.com/office/drawing/2014/main" id="{E60671B0-D2C6-4C35-B3C9-A2098208A13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0050464" y="6324600"/>
            <a:ext cx="617537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600"/>
              </a:spcAft>
            </a:pPr>
            <a:fld id="{A8602868-F94C-4E8B-BE2A-223C4D772558}" type="slidenum">
              <a:rPr lang="en-US" altLang="lv-LV" smtClean="0"/>
              <a:pPr>
                <a:spcAft>
                  <a:spcPts val="600"/>
                </a:spcAft>
              </a:pPr>
              <a:t>13</a:t>
            </a:fld>
            <a:endParaRPr lang="en-US" altLang="lv-LV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9991725E-9164-4B3A-A3AA-F2DE6A61E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>
              <a:lnSpc>
                <a:spcPct val="90000"/>
              </a:lnSpc>
              <a:defRPr/>
            </a:pPr>
            <a:r>
              <a:rPr lang="lv-LV" altLang="lv-LV" sz="4000" dirty="0">
                <a:solidFill>
                  <a:schemeClr val="bg1">
                    <a:lumMod val="65000"/>
                  </a:schemeClr>
                </a:solidFill>
              </a:rPr>
              <a:t>Latvijas valsts stipendiju studijām sadalījums pa nozarēm </a:t>
            </a:r>
            <a:br>
              <a:rPr lang="lv-LV" altLang="lv-LV" sz="2500" dirty="0"/>
            </a:br>
            <a:endParaRPr lang="lv-LV" altLang="lv-LV" sz="2500" dirty="0"/>
          </a:p>
        </p:txBody>
      </p:sp>
      <p:graphicFrame>
        <p:nvGraphicFramePr>
          <p:cNvPr id="2" name="Content Placeholder 6">
            <a:extLst>
              <a:ext uri="{FF2B5EF4-FFF2-40B4-BE49-F238E27FC236}">
                <a16:creationId xmlns:a16="http://schemas.microsoft.com/office/drawing/2014/main" id="{F7F22921-1A5E-4B88-9325-143961311B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6460653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603" name="Slide Number Placeholder 5" hidden="1">
            <a:extLst>
              <a:ext uri="{FF2B5EF4-FFF2-40B4-BE49-F238E27FC236}">
                <a16:creationId xmlns:a16="http://schemas.microsoft.com/office/drawing/2014/main" id="{EC77E29D-3EA0-4158-83E9-519F73885E9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0204450" y="6324600"/>
            <a:ext cx="46355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600"/>
              </a:spcAft>
            </a:pPr>
            <a:fld id="{7EE805CF-17E6-4E64-853C-50C27B4DED47}" type="slidenum">
              <a:rPr lang="en-US" altLang="lv-LV" smtClean="0"/>
              <a:pPr>
                <a:spcAft>
                  <a:spcPts val="600"/>
                </a:spcAft>
              </a:pPr>
              <a:t>14</a:t>
            </a:fld>
            <a:endParaRPr lang="en-US" altLang="lv-LV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6F52CE8-95B2-39A6-BE8A-502DA2CDD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88DA522E-6AA4-419E-82CA-C22763F6E03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282238" y="6324600"/>
            <a:ext cx="385762" cy="3048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AE284C06-A9E6-4822-A3E9-188E9971D4AC}" type="slidenum">
              <a:rPr lang="en-US" altLang="lv-LV" smtClean="0"/>
              <a:pPr>
                <a:spcAft>
                  <a:spcPts val="600"/>
                </a:spcAft>
                <a:defRPr/>
              </a:pPr>
              <a:t>15</a:t>
            </a:fld>
            <a:endParaRPr lang="en-US" altLang="lv-LV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6FE5E23-4ED8-4CBE-ACF7-11DC35F8B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032098"/>
            <a:ext cx="8229600" cy="36621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8522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64D576F5-6478-4D91-B8AF-C04BE6ADF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lv-LV" altLang="lv-LV" dirty="0">
                <a:solidFill>
                  <a:schemeClr val="bg1">
                    <a:lumMod val="65000"/>
                  </a:schemeClr>
                </a:solidFill>
              </a:rPr>
              <a:t>Latvijas valsts stipendijas 2023.gada vasaras skolām</a:t>
            </a:r>
          </a:p>
        </p:txBody>
      </p:sp>
      <p:graphicFrame>
        <p:nvGraphicFramePr>
          <p:cNvPr id="2" name="Content Placeholder 9">
            <a:extLst>
              <a:ext uri="{FF2B5EF4-FFF2-40B4-BE49-F238E27FC236}">
                <a16:creationId xmlns:a16="http://schemas.microsoft.com/office/drawing/2014/main" id="{F2516BD1-B293-41D1-BC62-FF35A51572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414530"/>
              </p:ext>
            </p:extLst>
          </p:nvPr>
        </p:nvGraphicFramePr>
        <p:xfrm>
          <a:off x="489857" y="1600201"/>
          <a:ext cx="1136468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627" name="Slide Number Placeholder 5" hidden="1">
            <a:extLst>
              <a:ext uri="{FF2B5EF4-FFF2-40B4-BE49-F238E27FC236}">
                <a16:creationId xmlns:a16="http://schemas.microsoft.com/office/drawing/2014/main" id="{49CA69EF-6E7E-4E2A-A99C-4233B1CE78C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0255250" y="6324600"/>
            <a:ext cx="41275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600"/>
              </a:spcAft>
            </a:pPr>
            <a:fld id="{377E8B89-C460-4C1E-AFA6-09ACCFC3EA9B}" type="slidenum">
              <a:rPr lang="en-US" altLang="lv-LV" smtClean="0"/>
              <a:pPr>
                <a:spcAft>
                  <a:spcPts val="600"/>
                </a:spcAft>
              </a:pPr>
              <a:t>16</a:t>
            </a:fld>
            <a:endParaRPr lang="en-US" altLang="lv-LV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758B8C-CBE1-62AC-71D0-0D19C46EE486}"/>
              </a:ext>
            </a:extLst>
          </p:cNvPr>
          <p:cNvSpPr txBox="1"/>
          <p:nvPr/>
        </p:nvSpPr>
        <p:spPr>
          <a:xfrm>
            <a:off x="1548883" y="1277036"/>
            <a:ext cx="9119118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22 augstskolu  pieteikumiem tika apstiprinātas 9 vasaras skolas, katrai 10 stipendijas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9BF57-5CCE-1B41-8DC6-8A9D0023A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lv-LV" altLang="lv-LV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2023.gada vasaras skolu stipendiju un rezervistu sadalījums pa valstīm ( 31 valsts)</a:t>
            </a:r>
            <a:endParaRPr lang="lv-LV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5" name="Content Placeholder 9">
            <a:extLst>
              <a:ext uri="{FF2B5EF4-FFF2-40B4-BE49-F238E27FC236}">
                <a16:creationId xmlns:a16="http://schemas.microsoft.com/office/drawing/2014/main" id="{5CA13346-3422-B790-0DA5-ECCE72592B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133391"/>
              </p:ext>
            </p:extLst>
          </p:nvPr>
        </p:nvGraphicFramePr>
        <p:xfrm>
          <a:off x="135468" y="1221670"/>
          <a:ext cx="10230027" cy="482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1686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2BE7C0A-D504-41FE-9894-3A0B2D69AD96}"/>
              </a:ext>
            </a:extLst>
          </p:cNvPr>
          <p:cNvSpPr txBox="1"/>
          <p:nvPr/>
        </p:nvSpPr>
        <p:spPr>
          <a:xfrm>
            <a:off x="1981200" y="372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lv-LV" altLang="lv-LV" sz="36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Rockwell"/>
              </a:rPr>
              <a:t>Aktuālā informācija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lv-LV" altLang="lv-LV" sz="36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Rockwell"/>
              </a:rPr>
              <a:t>par Latvijas valsts stipendiju programmu</a:t>
            </a:r>
            <a:endParaRPr lang="lv-LV" sz="3600" dirty="0">
              <a:solidFill>
                <a:schemeClr val="bg1">
                  <a:lumMod val="65000"/>
                </a:schemeClr>
              </a:solidFill>
              <a:latin typeface="+mj-lt"/>
              <a:ea typeface="+mj-ea"/>
              <a:cs typeface="Rockwel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968434-94F4-48A0-AF44-03B8D0E12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742471"/>
            <a:ext cx="4038600" cy="2241422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70D12D-8254-451D-A64D-0273D73B3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368455"/>
            <a:ext cx="4038600" cy="989457"/>
          </a:xfrm>
          <a:prstGeom prst="rect">
            <a:avLst/>
          </a:prstGeo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DA78B502-A16F-4466-85C9-25473E4F18E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196514" y="6324600"/>
            <a:ext cx="471487" cy="3048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AE284C06-A9E6-4822-A3E9-188E9971D4AC}" type="slidenum">
              <a:rPr lang="en-US" altLang="lv-LV" smtClean="0"/>
              <a:pPr>
                <a:spcAft>
                  <a:spcPts val="600"/>
                </a:spcAft>
                <a:defRPr/>
              </a:pPr>
              <a:t>18</a:t>
            </a:fld>
            <a:endParaRPr lang="en-US" altLang="lv-LV"/>
          </a:p>
        </p:txBody>
      </p:sp>
      <p:pic>
        <p:nvPicPr>
          <p:cNvPr id="2" name="Picture 1" descr="A group of purple square icons&#10;&#10;Description automatically generated">
            <a:extLst>
              <a:ext uri="{FF2B5EF4-FFF2-40B4-BE49-F238E27FC236}">
                <a16:creationId xmlns:a16="http://schemas.microsoft.com/office/drawing/2014/main" id="{44CE0EAD-ABF7-6226-40D6-1DD8D70C10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974" y="2734038"/>
            <a:ext cx="4656827" cy="225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08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921367C-C997-315D-3630-35FE11944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334C5B65-8636-48EC-81DD-6384D29EEAA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363200" y="6324600"/>
            <a:ext cx="304800" cy="3048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AE284C06-A9E6-4822-A3E9-188E9971D4AC}" type="slidenum">
              <a:rPr lang="en-US" altLang="lv-LV" smtClean="0"/>
              <a:pPr>
                <a:spcAft>
                  <a:spcPts val="600"/>
                </a:spcAft>
                <a:defRPr/>
              </a:pPr>
              <a:t>2</a:t>
            </a:fld>
            <a:endParaRPr lang="en-US" altLang="lv-LV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F297C5A-2866-4114-A14B-362939C70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093819"/>
            <a:ext cx="8229600" cy="3538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2316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C3E4B-E6D6-7B41-3F39-C1BF6F7D4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704" y="21487"/>
            <a:ext cx="8388096" cy="1143000"/>
          </a:xfrm>
        </p:spPr>
        <p:txBody>
          <a:bodyPr>
            <a:noAutofit/>
          </a:bodyPr>
          <a:lstStyle/>
          <a:p>
            <a:pPr algn="ctr"/>
            <a:r>
              <a:rPr lang="lv-LV" altLang="lv-LV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Latvijas valsts stipendiju konkursa rezultāti - sekmības rādītāji</a:t>
            </a:r>
            <a:endParaRPr lang="lv-LV" dirty="0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F2B082A0-35ED-DB0D-DCA9-6AD2E00A5D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3072823"/>
              </p:ext>
            </p:extLst>
          </p:nvPr>
        </p:nvGraphicFramePr>
        <p:xfrm>
          <a:off x="1925638" y="1038211"/>
          <a:ext cx="8285162" cy="2446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E0177BB9-991A-34F8-CA01-56231B43A9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5956223"/>
              </p:ext>
            </p:extLst>
          </p:nvPr>
        </p:nvGraphicFramePr>
        <p:xfrm>
          <a:off x="1822703" y="4596620"/>
          <a:ext cx="9243881" cy="2446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Content Placeholder 6">
            <a:extLst>
              <a:ext uri="{FF2B5EF4-FFF2-40B4-BE49-F238E27FC236}">
                <a16:creationId xmlns:a16="http://schemas.microsoft.com/office/drawing/2014/main" id="{B850FF9B-C610-A7D4-9311-ED908AEB2A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6186242"/>
              </p:ext>
            </p:extLst>
          </p:nvPr>
        </p:nvGraphicFramePr>
        <p:xfrm>
          <a:off x="1822704" y="2948796"/>
          <a:ext cx="8285162" cy="164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63645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DAE1575-1E8C-3FD8-D3D6-C879B0E31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F5CDCC89-80A2-4F69-93EA-DB07C0BECFC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363200" y="6324600"/>
            <a:ext cx="304800" cy="3048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AE284C06-A9E6-4822-A3E9-188E9971D4AC}" type="slidenum">
              <a:rPr lang="en-US" altLang="lv-LV" smtClean="0"/>
              <a:pPr>
                <a:spcAft>
                  <a:spcPts val="600"/>
                </a:spcAft>
                <a:defRPr/>
              </a:pPr>
              <a:t>4</a:t>
            </a:fld>
            <a:endParaRPr lang="en-US" altLang="lv-LV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FE7CC2D3-E51F-494D-8319-D3A81DB4D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06975"/>
            <a:ext cx="8229600" cy="3312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7613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7DEA0049-90E0-47B7-A629-04FCCF2F5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lv-LV" altLang="lv-LV" dirty="0">
                <a:solidFill>
                  <a:schemeClr val="bg1">
                    <a:lumMod val="65000"/>
                  </a:schemeClr>
                </a:solidFill>
              </a:rPr>
              <a:t>Latvijas valsts stipendijām izmantotie finanšu līdzekļi, EUR</a:t>
            </a:r>
          </a:p>
        </p:txBody>
      </p:sp>
      <p:graphicFrame>
        <p:nvGraphicFramePr>
          <p:cNvPr id="2" name="Content Placeholder 6">
            <a:extLst>
              <a:ext uri="{FF2B5EF4-FFF2-40B4-BE49-F238E27FC236}">
                <a16:creationId xmlns:a16="http://schemas.microsoft.com/office/drawing/2014/main" id="{5687B79E-A08F-4F64-8D63-A7538FD7A8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1490150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363" name="Slide Number Placeholder 5" hidden="1">
            <a:extLst>
              <a:ext uri="{FF2B5EF4-FFF2-40B4-BE49-F238E27FC236}">
                <a16:creationId xmlns:a16="http://schemas.microsoft.com/office/drawing/2014/main" id="{770058EC-4A9F-4343-BE7E-E8D5C900AC5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0363200" y="6324600"/>
            <a:ext cx="3048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600"/>
              </a:spcAft>
            </a:pPr>
            <a:fld id="{138AFE27-2310-4329-B102-C5C69BD4862E}" type="slidenum">
              <a:rPr lang="en-US" altLang="lv-LV" smtClean="0"/>
              <a:pPr>
                <a:spcAft>
                  <a:spcPts val="600"/>
                </a:spcAft>
              </a:pPr>
              <a:t>5</a:t>
            </a:fld>
            <a:endParaRPr lang="en-US" altLang="lv-LV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F7370FF-097C-DBD6-6FC1-EFD5E0445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2BAFF3DA-4531-425B-903A-414D600DD94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363200" y="6324600"/>
            <a:ext cx="304800" cy="3048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AE284C06-A9E6-4822-A3E9-188E9971D4AC}" type="slidenum">
              <a:rPr lang="en-US" altLang="lv-LV" smtClean="0"/>
              <a:pPr>
                <a:spcAft>
                  <a:spcPts val="600"/>
                </a:spcAft>
                <a:defRPr/>
              </a:pPr>
              <a:t>6</a:t>
            </a:fld>
            <a:endParaRPr lang="en-US" altLang="lv-LV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ADC4CF00-58EF-4EC0-AC8C-2AB9CB9A0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57217"/>
            <a:ext cx="8229600" cy="40119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0153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9E40448F-FD23-479F-92C0-A804A5B4C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lv-LV" altLang="lv-LV" dirty="0">
                <a:solidFill>
                  <a:schemeClr val="bg1">
                    <a:lumMod val="65000"/>
                  </a:schemeClr>
                </a:solidFill>
              </a:rPr>
              <a:t>Pārskats par piešķirtajām Latvijas valsts studiju stipendijām</a:t>
            </a:r>
          </a:p>
        </p:txBody>
      </p:sp>
      <p:graphicFrame>
        <p:nvGraphicFramePr>
          <p:cNvPr id="2" name="Content Placeholder 6">
            <a:extLst>
              <a:ext uri="{FF2B5EF4-FFF2-40B4-BE49-F238E27FC236}">
                <a16:creationId xmlns:a16="http://schemas.microsoft.com/office/drawing/2014/main" id="{97B46AD9-CBB5-4C1C-9620-976375005C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0466619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87" name="Slide Number Placeholder 5" hidden="1">
            <a:extLst>
              <a:ext uri="{FF2B5EF4-FFF2-40B4-BE49-F238E27FC236}">
                <a16:creationId xmlns:a16="http://schemas.microsoft.com/office/drawing/2014/main" id="{DFC982B0-97C0-456A-862A-A611110E84E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0363200" y="6324600"/>
            <a:ext cx="3048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600"/>
              </a:spcAft>
            </a:pPr>
            <a:fld id="{1388A93D-6E09-4781-A2A1-4B2E33B979B3}" type="slidenum">
              <a:rPr lang="en-US" altLang="lv-LV" smtClean="0"/>
              <a:pPr>
                <a:spcAft>
                  <a:spcPts val="600"/>
                </a:spcAft>
              </a:pPr>
              <a:t>7</a:t>
            </a:fld>
            <a:endParaRPr lang="en-US" altLang="lv-LV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0B076-9AE8-4C86-8460-52965330A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90000"/>
              </a:lnSpc>
              <a:defRPr/>
            </a:pPr>
            <a:r>
              <a:rPr lang="lv-LV" altLang="lv-LV" sz="4000" dirty="0">
                <a:solidFill>
                  <a:schemeClr val="bg1">
                    <a:lumMod val="65000"/>
                  </a:schemeClr>
                </a:solidFill>
              </a:rPr>
              <a:t>Pārskats par valstīm ar vislielāko Latvijas valsts studiju stipendiju pieteikumu skaitu</a:t>
            </a:r>
            <a:br>
              <a:rPr lang="en-US" altLang="lv-LV" sz="1700" dirty="0"/>
            </a:br>
            <a:br>
              <a:rPr lang="en-US" altLang="lv-LV" sz="1700" dirty="0"/>
            </a:br>
            <a:endParaRPr lang="en-US" sz="1700" dirty="0"/>
          </a:p>
        </p:txBody>
      </p:sp>
      <p:graphicFrame>
        <p:nvGraphicFramePr>
          <p:cNvPr id="3" name="Content Placeholder 9">
            <a:extLst>
              <a:ext uri="{FF2B5EF4-FFF2-40B4-BE49-F238E27FC236}">
                <a16:creationId xmlns:a16="http://schemas.microsoft.com/office/drawing/2014/main" id="{8947025C-965D-4BCF-BC1F-30806CA6AFD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37998932"/>
              </p:ext>
            </p:extLst>
          </p:nvPr>
        </p:nvGraphicFramePr>
        <p:xfrm>
          <a:off x="1981201" y="1658983"/>
          <a:ext cx="8229602" cy="4467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460" name="Slide Number Placeholder 5" hidden="1">
            <a:extLst>
              <a:ext uri="{FF2B5EF4-FFF2-40B4-BE49-F238E27FC236}">
                <a16:creationId xmlns:a16="http://schemas.microsoft.com/office/drawing/2014/main" id="{E4A990D1-87BF-45B0-8322-2BD2A0A8ED6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0363200" y="6324600"/>
            <a:ext cx="3048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600"/>
              </a:spcAft>
            </a:pPr>
            <a:fld id="{83A00236-9ED0-4F12-9D83-5158D8EBAE9E}" type="slidenum">
              <a:rPr lang="en-US" altLang="lv-LV" smtClean="0"/>
              <a:pPr>
                <a:spcAft>
                  <a:spcPts val="600"/>
                </a:spcAft>
              </a:pPr>
              <a:t>8</a:t>
            </a:fld>
            <a:endParaRPr lang="en-US" altLang="lv-LV"/>
          </a:p>
        </p:txBody>
      </p:sp>
      <p:sp>
        <p:nvSpPr>
          <p:cNvPr id="19462" name="Rectangle 2">
            <a:extLst>
              <a:ext uri="{FF2B5EF4-FFF2-40B4-BE49-F238E27FC236}">
                <a16:creationId xmlns:a16="http://schemas.microsoft.com/office/drawing/2014/main" id="{16567D7F-7A2A-457C-9C8E-F5534952B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197" y="5045075"/>
            <a:ext cx="4040188" cy="6397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335213" indent="-49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792413" indent="-49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249613" indent="-49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706813" indent="-49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lv-LV" altLang="lv-LV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* Rādītāju ietekmē valstu kvota</a:t>
            </a:r>
          </a:p>
        </p:txBody>
      </p:sp>
      <p:sp>
        <p:nvSpPr>
          <p:cNvPr id="19461" name="Rectangle 2">
            <a:extLst>
              <a:ext uri="{FF2B5EF4-FFF2-40B4-BE49-F238E27FC236}">
                <a16:creationId xmlns:a16="http://schemas.microsoft.com/office/drawing/2014/main" id="{C30DB951-6727-4042-9C2C-18A17C6BD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8933" y="1050990"/>
            <a:ext cx="5134404" cy="6397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335213" indent="-49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792413" indent="-49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249613" indent="-49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706813" indent="-49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lv-LV" altLang="lv-LV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"TOP" 9 valstis un to sekmības rādītājs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385F27C-84B7-C937-2C22-948834860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7B498B6E-AE8C-4757-B5EE-259A301A2E4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250488" y="6324600"/>
            <a:ext cx="417512" cy="3048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AE284C06-A9E6-4822-A3E9-188E9971D4AC}" type="slidenum">
              <a:rPr lang="en-US" altLang="lv-LV" smtClean="0"/>
              <a:pPr>
                <a:spcAft>
                  <a:spcPts val="600"/>
                </a:spcAft>
                <a:defRPr/>
              </a:pPr>
              <a:t>9</a:t>
            </a:fld>
            <a:endParaRPr lang="en-US" altLang="lv-LV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78B592-78C6-4004-8179-A894174D9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60088"/>
            <a:ext cx="8229600" cy="3806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4485818"/>
      </p:ext>
    </p:extLst>
  </p:cSld>
  <p:clrMapOvr>
    <a:masterClrMapping/>
  </p:clrMapOvr>
</p:sld>
</file>

<file path=ppt/theme/theme1.xml><?xml version="1.0" encoding="utf-8"?>
<a:theme xmlns:a="http://schemas.openxmlformats.org/drawingml/2006/main" name="StudyInLatvia Prezentacija Violeta ar linij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14872</TotalTime>
  <Words>296</Words>
  <Application>Microsoft Office PowerPoint</Application>
  <PresentationFormat>Widescreen</PresentationFormat>
  <Paragraphs>106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Verdana</vt:lpstr>
      <vt:lpstr>StudyInLatvia Prezentacija Violeta ar liniju</vt:lpstr>
      <vt:lpstr>Latvijas valsts stipendiju konkursa rezultāti  2023./2024. akadēmiskais gads</vt:lpstr>
      <vt:lpstr>PowerPoint Presentation</vt:lpstr>
      <vt:lpstr>Latvijas valsts stipendiju konkursa rezultāti - sekmības rādītāji</vt:lpstr>
      <vt:lpstr>PowerPoint Presentation</vt:lpstr>
      <vt:lpstr>Latvijas valsts stipendijām izmantotie finanšu līdzekļi, EUR</vt:lpstr>
      <vt:lpstr>PowerPoint Presentation</vt:lpstr>
      <vt:lpstr>Pārskats par piešķirtajām Latvijas valsts studiju stipendijām</vt:lpstr>
      <vt:lpstr>Pārskats par valstīm ar vislielāko Latvijas valsts studiju stipendiju pieteikumu skaitu  </vt:lpstr>
      <vt:lpstr>PowerPoint Presentation</vt:lpstr>
      <vt:lpstr>PowerPoint Presentation</vt:lpstr>
      <vt:lpstr>Sekmības rādītājs (success rate) augstskolu griezumā - studiju stipendijas</vt:lpstr>
      <vt:lpstr>PowerPoint Presentation</vt:lpstr>
      <vt:lpstr>Latvijas valsts stipendiju studijām sadalījums pa studiju līmeņiem   </vt:lpstr>
      <vt:lpstr>Latvijas valsts stipendiju studijām sadalījums pa nozarēm  </vt:lpstr>
      <vt:lpstr>PowerPoint Presentation</vt:lpstr>
      <vt:lpstr>Latvijas valsts stipendijas 2023.gada vasaras skolām</vt:lpstr>
      <vt:lpstr>2023.gada vasaras skolu stipendiju un rezervistu sadalījums pa valstīm ( 31 valsts)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Dagnija</dc:creator>
  <cp:lastModifiedBy>Marika Pīra</cp:lastModifiedBy>
  <cp:revision>302</cp:revision>
  <cp:lastPrinted>2023-11-17T09:59:34Z</cp:lastPrinted>
  <dcterms:created xsi:type="dcterms:W3CDTF">2014-11-20T14:46:47Z</dcterms:created>
  <dcterms:modified xsi:type="dcterms:W3CDTF">2023-12-06T19:13:59Z</dcterms:modified>
</cp:coreProperties>
</file>