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A6A6A6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A6A6A6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A6A6A6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A6A6A6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78814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39546" y="-96189"/>
            <a:ext cx="10712907" cy="1524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A6A6A6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28951" y="2168651"/>
            <a:ext cx="8056880" cy="2284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jpg"/><Relationship Id="rId3" Type="http://schemas.openxmlformats.org/officeDocument/2006/relationships/image" Target="../media/image1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36549"/>
            <a:ext cx="12192000" cy="652144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4870450" y="2170557"/>
            <a:ext cx="4830445" cy="339090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 marL="12700" marR="5080">
              <a:lnSpc>
                <a:spcPct val="90000"/>
              </a:lnSpc>
              <a:spcBef>
                <a:spcPts val="675"/>
              </a:spcBef>
            </a:pPr>
            <a:r>
              <a:rPr dirty="0" sz="4800">
                <a:solidFill>
                  <a:srgbClr val="A6A6A6"/>
                </a:solidFill>
                <a:latin typeface="Calibri"/>
                <a:cs typeface="Calibri"/>
              </a:rPr>
              <a:t>Latvijas</a:t>
            </a:r>
            <a:r>
              <a:rPr dirty="0" sz="4800" spc="-75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dirty="0" sz="4800" spc="-10">
                <a:solidFill>
                  <a:srgbClr val="A6A6A6"/>
                </a:solidFill>
                <a:latin typeface="Calibri"/>
                <a:cs typeface="Calibri"/>
              </a:rPr>
              <a:t>valsts </a:t>
            </a:r>
            <a:r>
              <a:rPr dirty="0" sz="4800">
                <a:solidFill>
                  <a:srgbClr val="A6A6A6"/>
                </a:solidFill>
                <a:latin typeface="Calibri"/>
                <a:cs typeface="Calibri"/>
              </a:rPr>
              <a:t>stipendiju</a:t>
            </a:r>
            <a:r>
              <a:rPr dirty="0" sz="4800" spc="-260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dirty="0" sz="4800" spc="-30">
                <a:solidFill>
                  <a:srgbClr val="A6A6A6"/>
                </a:solidFill>
                <a:latin typeface="Calibri"/>
                <a:cs typeface="Calibri"/>
              </a:rPr>
              <a:t>konkursa </a:t>
            </a:r>
            <a:r>
              <a:rPr dirty="0" sz="4800" spc="-10">
                <a:solidFill>
                  <a:srgbClr val="A6A6A6"/>
                </a:solidFill>
                <a:latin typeface="Calibri"/>
                <a:cs typeface="Calibri"/>
              </a:rPr>
              <a:t>rezultāti 2022./2023.</a:t>
            </a:r>
            <a:endParaRPr sz="4800">
              <a:latin typeface="Calibri"/>
              <a:cs typeface="Calibri"/>
            </a:endParaRPr>
          </a:p>
          <a:p>
            <a:pPr algn="ctr" marL="1270">
              <a:lnSpc>
                <a:spcPts val="5185"/>
              </a:lnSpc>
            </a:pPr>
            <a:r>
              <a:rPr dirty="0" sz="4800">
                <a:solidFill>
                  <a:srgbClr val="A6A6A6"/>
                </a:solidFill>
                <a:latin typeface="Calibri"/>
                <a:cs typeface="Calibri"/>
              </a:rPr>
              <a:t>akadēmiskais</a:t>
            </a:r>
            <a:r>
              <a:rPr dirty="0" sz="4800" spc="-229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dirty="0" sz="4800" spc="-20">
                <a:solidFill>
                  <a:srgbClr val="A6A6A6"/>
                </a:solidFill>
                <a:latin typeface="Calibri"/>
                <a:cs typeface="Calibri"/>
              </a:rPr>
              <a:t>gads</a:t>
            </a:r>
            <a:endParaRPr sz="4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2493148" y="1563624"/>
            <a:ext cx="7141845" cy="1900555"/>
            <a:chOff x="2493148" y="1563624"/>
            <a:chExt cx="7141845" cy="1900555"/>
          </a:xfrm>
        </p:grpSpPr>
        <p:sp>
          <p:nvSpPr>
            <p:cNvPr id="3" name="object 3" descr=""/>
            <p:cNvSpPr/>
            <p:nvPr/>
          </p:nvSpPr>
          <p:spPr>
            <a:xfrm>
              <a:off x="3308603" y="1563624"/>
              <a:ext cx="5676900" cy="1900555"/>
            </a:xfrm>
            <a:custGeom>
              <a:avLst/>
              <a:gdLst/>
              <a:ahLst/>
              <a:cxnLst/>
              <a:rect l="l" t="t" r="r" b="b"/>
              <a:pathLst>
                <a:path w="5676900" h="1900554">
                  <a:moveTo>
                    <a:pt x="0" y="0"/>
                  </a:moveTo>
                  <a:lnTo>
                    <a:pt x="0" y="118872"/>
                  </a:lnTo>
                </a:path>
                <a:path w="5676900" h="1900554">
                  <a:moveTo>
                    <a:pt x="0" y="513588"/>
                  </a:moveTo>
                  <a:lnTo>
                    <a:pt x="0" y="752855"/>
                  </a:lnTo>
                </a:path>
                <a:path w="5676900" h="1900554">
                  <a:moveTo>
                    <a:pt x="0" y="1780031"/>
                  </a:moveTo>
                  <a:lnTo>
                    <a:pt x="0" y="1900427"/>
                  </a:lnTo>
                </a:path>
                <a:path w="5676900" h="1900554">
                  <a:moveTo>
                    <a:pt x="0" y="1147572"/>
                  </a:moveTo>
                  <a:lnTo>
                    <a:pt x="0" y="1386839"/>
                  </a:lnTo>
                </a:path>
                <a:path w="5676900" h="1900554">
                  <a:moveTo>
                    <a:pt x="812292" y="0"/>
                  </a:moveTo>
                  <a:lnTo>
                    <a:pt x="812292" y="118872"/>
                  </a:lnTo>
                </a:path>
                <a:path w="5676900" h="1900554">
                  <a:moveTo>
                    <a:pt x="812292" y="1147572"/>
                  </a:moveTo>
                  <a:lnTo>
                    <a:pt x="812292" y="1386839"/>
                  </a:lnTo>
                </a:path>
                <a:path w="5676900" h="1900554">
                  <a:moveTo>
                    <a:pt x="812292" y="513588"/>
                  </a:moveTo>
                  <a:lnTo>
                    <a:pt x="812292" y="752855"/>
                  </a:lnTo>
                </a:path>
                <a:path w="5676900" h="1900554">
                  <a:moveTo>
                    <a:pt x="812292" y="1780031"/>
                  </a:moveTo>
                  <a:lnTo>
                    <a:pt x="812292" y="1900427"/>
                  </a:lnTo>
                </a:path>
                <a:path w="5676900" h="1900554">
                  <a:moveTo>
                    <a:pt x="1623060" y="0"/>
                  </a:moveTo>
                  <a:lnTo>
                    <a:pt x="1623060" y="118872"/>
                  </a:lnTo>
                </a:path>
                <a:path w="5676900" h="1900554">
                  <a:moveTo>
                    <a:pt x="1623060" y="513588"/>
                  </a:moveTo>
                  <a:lnTo>
                    <a:pt x="1623060" y="752855"/>
                  </a:lnTo>
                </a:path>
                <a:path w="5676900" h="1900554">
                  <a:moveTo>
                    <a:pt x="1623060" y="1147572"/>
                  </a:moveTo>
                  <a:lnTo>
                    <a:pt x="1623060" y="1386839"/>
                  </a:lnTo>
                </a:path>
                <a:path w="5676900" h="1900554">
                  <a:moveTo>
                    <a:pt x="1623060" y="1780031"/>
                  </a:moveTo>
                  <a:lnTo>
                    <a:pt x="1623060" y="1900427"/>
                  </a:lnTo>
                </a:path>
                <a:path w="5676900" h="1900554">
                  <a:moveTo>
                    <a:pt x="2433828" y="1147572"/>
                  </a:moveTo>
                  <a:lnTo>
                    <a:pt x="2433828" y="1517903"/>
                  </a:lnTo>
                </a:path>
                <a:path w="5676900" h="1900554">
                  <a:moveTo>
                    <a:pt x="2433828" y="0"/>
                  </a:moveTo>
                  <a:lnTo>
                    <a:pt x="2433828" y="118872"/>
                  </a:lnTo>
                </a:path>
                <a:path w="5676900" h="1900554">
                  <a:moveTo>
                    <a:pt x="2433828" y="883920"/>
                  </a:moveTo>
                  <a:lnTo>
                    <a:pt x="2433828" y="1014984"/>
                  </a:lnTo>
                </a:path>
                <a:path w="5676900" h="1900554">
                  <a:moveTo>
                    <a:pt x="2433828" y="1780031"/>
                  </a:moveTo>
                  <a:lnTo>
                    <a:pt x="2433828" y="1900427"/>
                  </a:lnTo>
                </a:path>
                <a:path w="5676900" h="1900554">
                  <a:moveTo>
                    <a:pt x="2433828" y="513588"/>
                  </a:moveTo>
                  <a:lnTo>
                    <a:pt x="2433828" y="752855"/>
                  </a:lnTo>
                </a:path>
                <a:path w="5676900" h="1900554">
                  <a:moveTo>
                    <a:pt x="3244596" y="0"/>
                  </a:moveTo>
                  <a:lnTo>
                    <a:pt x="3244596" y="118872"/>
                  </a:lnTo>
                </a:path>
                <a:path w="5676900" h="1900554">
                  <a:moveTo>
                    <a:pt x="3244596" y="513588"/>
                  </a:moveTo>
                  <a:lnTo>
                    <a:pt x="3244596" y="1900427"/>
                  </a:lnTo>
                </a:path>
                <a:path w="5676900" h="1900554">
                  <a:moveTo>
                    <a:pt x="4055364" y="0"/>
                  </a:moveTo>
                  <a:lnTo>
                    <a:pt x="4055364" y="118872"/>
                  </a:lnTo>
                </a:path>
                <a:path w="5676900" h="1900554">
                  <a:moveTo>
                    <a:pt x="4055364" y="513588"/>
                  </a:moveTo>
                  <a:lnTo>
                    <a:pt x="4055364" y="1900427"/>
                  </a:lnTo>
                </a:path>
                <a:path w="5676900" h="1900554">
                  <a:moveTo>
                    <a:pt x="4866132" y="513588"/>
                  </a:moveTo>
                  <a:lnTo>
                    <a:pt x="4866132" y="1900427"/>
                  </a:lnTo>
                </a:path>
                <a:path w="5676900" h="1900554">
                  <a:moveTo>
                    <a:pt x="4866132" y="0"/>
                  </a:moveTo>
                  <a:lnTo>
                    <a:pt x="4866132" y="251460"/>
                  </a:lnTo>
                </a:path>
                <a:path w="5676900" h="1900554">
                  <a:moveTo>
                    <a:pt x="5676900" y="513588"/>
                  </a:moveTo>
                  <a:lnTo>
                    <a:pt x="5676900" y="1900427"/>
                  </a:lnTo>
                </a:path>
                <a:path w="5676900" h="1900554">
                  <a:moveTo>
                    <a:pt x="5676900" y="0"/>
                  </a:moveTo>
                  <a:lnTo>
                    <a:pt x="5676900" y="251460"/>
                  </a:lnTo>
                </a:path>
              </a:pathLst>
            </a:custGeom>
            <a:ln w="9373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2497836" y="1946147"/>
              <a:ext cx="7137400" cy="1397635"/>
            </a:xfrm>
            <a:custGeom>
              <a:avLst/>
              <a:gdLst/>
              <a:ahLst/>
              <a:cxnLst/>
              <a:rect l="l" t="t" r="r" b="b"/>
              <a:pathLst>
                <a:path w="7137400" h="1397635">
                  <a:moveTo>
                    <a:pt x="3406140" y="632460"/>
                  </a:moveTo>
                  <a:lnTo>
                    <a:pt x="0" y="632460"/>
                  </a:lnTo>
                  <a:lnTo>
                    <a:pt x="0" y="765048"/>
                  </a:lnTo>
                  <a:lnTo>
                    <a:pt x="3406140" y="765048"/>
                  </a:lnTo>
                  <a:lnTo>
                    <a:pt x="3406140" y="632460"/>
                  </a:lnTo>
                  <a:close/>
                </a:path>
                <a:path w="7137400" h="1397635">
                  <a:moveTo>
                    <a:pt x="3893820" y="1266444"/>
                  </a:moveTo>
                  <a:lnTo>
                    <a:pt x="0" y="1266444"/>
                  </a:lnTo>
                  <a:lnTo>
                    <a:pt x="0" y="1397508"/>
                  </a:lnTo>
                  <a:lnTo>
                    <a:pt x="3893820" y="1397508"/>
                  </a:lnTo>
                  <a:lnTo>
                    <a:pt x="3893820" y="1266444"/>
                  </a:lnTo>
                  <a:close/>
                </a:path>
                <a:path w="7137400" h="1397635">
                  <a:moveTo>
                    <a:pt x="7136892" y="0"/>
                  </a:moveTo>
                  <a:lnTo>
                    <a:pt x="0" y="0"/>
                  </a:lnTo>
                  <a:lnTo>
                    <a:pt x="0" y="131064"/>
                  </a:lnTo>
                  <a:lnTo>
                    <a:pt x="7136892" y="131064"/>
                  </a:lnTo>
                  <a:lnTo>
                    <a:pt x="7136892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2497836" y="1815083"/>
              <a:ext cx="6650990" cy="1397635"/>
            </a:xfrm>
            <a:custGeom>
              <a:avLst/>
              <a:gdLst/>
              <a:ahLst/>
              <a:cxnLst/>
              <a:rect l="l" t="t" r="r" b="b"/>
              <a:pathLst>
                <a:path w="6650990" h="1397635">
                  <a:moveTo>
                    <a:pt x="2919984" y="632460"/>
                  </a:moveTo>
                  <a:lnTo>
                    <a:pt x="0" y="632460"/>
                  </a:lnTo>
                  <a:lnTo>
                    <a:pt x="0" y="763524"/>
                  </a:lnTo>
                  <a:lnTo>
                    <a:pt x="2919984" y="763524"/>
                  </a:lnTo>
                  <a:lnTo>
                    <a:pt x="2919984" y="632460"/>
                  </a:lnTo>
                  <a:close/>
                </a:path>
                <a:path w="6650990" h="1397635">
                  <a:moveTo>
                    <a:pt x="4055364" y="1266444"/>
                  </a:moveTo>
                  <a:lnTo>
                    <a:pt x="0" y="1266444"/>
                  </a:lnTo>
                  <a:lnTo>
                    <a:pt x="0" y="1397508"/>
                  </a:lnTo>
                  <a:lnTo>
                    <a:pt x="4055364" y="1397508"/>
                  </a:lnTo>
                  <a:lnTo>
                    <a:pt x="4055364" y="1266444"/>
                  </a:lnTo>
                  <a:close/>
                </a:path>
                <a:path w="6650990" h="1397635">
                  <a:moveTo>
                    <a:pt x="6650736" y="0"/>
                  </a:moveTo>
                  <a:lnTo>
                    <a:pt x="0" y="0"/>
                  </a:lnTo>
                  <a:lnTo>
                    <a:pt x="0" y="131064"/>
                  </a:lnTo>
                  <a:lnTo>
                    <a:pt x="6650736" y="131064"/>
                  </a:lnTo>
                  <a:lnTo>
                    <a:pt x="6650736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497836" y="1682495"/>
              <a:ext cx="5515610" cy="1399540"/>
            </a:xfrm>
            <a:custGeom>
              <a:avLst/>
              <a:gdLst/>
              <a:ahLst/>
              <a:cxnLst/>
              <a:rect l="l" t="t" r="r" b="b"/>
              <a:pathLst>
                <a:path w="5515609" h="1399539">
                  <a:moveTo>
                    <a:pt x="2919984" y="1267968"/>
                  </a:moveTo>
                  <a:lnTo>
                    <a:pt x="0" y="1267968"/>
                  </a:lnTo>
                  <a:lnTo>
                    <a:pt x="0" y="1399032"/>
                  </a:lnTo>
                  <a:lnTo>
                    <a:pt x="2919984" y="1399032"/>
                  </a:lnTo>
                  <a:lnTo>
                    <a:pt x="2919984" y="1267968"/>
                  </a:lnTo>
                  <a:close/>
                </a:path>
                <a:path w="5515609" h="1399539">
                  <a:moveTo>
                    <a:pt x="3730752" y="633984"/>
                  </a:moveTo>
                  <a:lnTo>
                    <a:pt x="0" y="633984"/>
                  </a:lnTo>
                  <a:lnTo>
                    <a:pt x="0" y="765048"/>
                  </a:lnTo>
                  <a:lnTo>
                    <a:pt x="3730752" y="765048"/>
                  </a:lnTo>
                  <a:lnTo>
                    <a:pt x="3730752" y="633984"/>
                  </a:lnTo>
                  <a:close/>
                </a:path>
                <a:path w="5515609" h="1399539">
                  <a:moveTo>
                    <a:pt x="5515356" y="0"/>
                  </a:moveTo>
                  <a:lnTo>
                    <a:pt x="0" y="0"/>
                  </a:lnTo>
                  <a:lnTo>
                    <a:pt x="0" y="132588"/>
                  </a:lnTo>
                  <a:lnTo>
                    <a:pt x="5515356" y="132588"/>
                  </a:lnTo>
                  <a:lnTo>
                    <a:pt x="5515356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497835" y="1563624"/>
              <a:ext cx="0" cy="1900555"/>
            </a:xfrm>
            <a:custGeom>
              <a:avLst/>
              <a:gdLst/>
              <a:ahLst/>
              <a:cxnLst/>
              <a:rect l="l" t="t" r="r" b="b"/>
              <a:pathLst>
                <a:path w="0" h="1900554">
                  <a:moveTo>
                    <a:pt x="0" y="1900427"/>
                  </a:moveTo>
                  <a:lnTo>
                    <a:pt x="0" y="0"/>
                  </a:lnTo>
                </a:path>
              </a:pathLst>
            </a:custGeom>
            <a:ln w="9373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/>
          <p:nvPr/>
        </p:nvSpPr>
        <p:spPr>
          <a:xfrm>
            <a:off x="9797795" y="1563624"/>
            <a:ext cx="0" cy="1900555"/>
          </a:xfrm>
          <a:custGeom>
            <a:avLst/>
            <a:gdLst/>
            <a:ahLst/>
            <a:cxnLst/>
            <a:rect l="l" t="t" r="r" b="b"/>
            <a:pathLst>
              <a:path w="0" h="1900554">
                <a:moveTo>
                  <a:pt x="0" y="0"/>
                </a:moveTo>
                <a:lnTo>
                  <a:pt x="0" y="1900427"/>
                </a:lnTo>
              </a:path>
            </a:pathLst>
          </a:custGeom>
          <a:ln w="937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6455155" y="3149041"/>
            <a:ext cx="20574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968746" y="2515869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699752" y="1881962"/>
            <a:ext cx="20574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44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617334" y="3017900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81954" y="2384551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212960" y="1750822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41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481954" y="2886582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92977" y="2252548"/>
            <a:ext cx="20574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8077327" y="1619504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34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454020" y="3519042"/>
            <a:ext cx="8953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50">
                <a:solidFill>
                  <a:srgbClr val="585858"/>
                </a:solidFill>
                <a:latin typeface="Verdana"/>
                <a:cs typeface="Verdana"/>
              </a:rPr>
              <a:t>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265170" y="3519042"/>
            <a:ext cx="8953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50">
                <a:solidFill>
                  <a:srgbClr val="585858"/>
                </a:solidFill>
                <a:latin typeface="Verdana"/>
                <a:cs typeface="Verdana"/>
              </a:rPr>
              <a:t>5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44441" y="3519042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10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666613" y="3519042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20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8910955" y="3519042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40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9721977" y="3519042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45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952625" y="2989833"/>
            <a:ext cx="37147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585858"/>
                </a:solidFill>
                <a:latin typeface="Calibri"/>
                <a:cs typeface="Calibri"/>
              </a:rPr>
              <a:t>RTU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081022" y="2356230"/>
            <a:ext cx="243204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585858"/>
                </a:solidFill>
                <a:latin typeface="Calibri"/>
                <a:cs typeface="Calibri"/>
              </a:rPr>
              <a:t>LU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957197" y="1722881"/>
            <a:ext cx="36703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585858"/>
                </a:solidFill>
                <a:latin typeface="Calibri"/>
                <a:cs typeface="Calibri"/>
              </a:rPr>
              <a:t>RSU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title"/>
          </p:nvPr>
        </p:nvSpPr>
        <p:spPr>
          <a:xfrm>
            <a:off x="2365629" y="3759"/>
            <a:ext cx="7339330" cy="14249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239645" marR="5080" indent="-2226945">
              <a:lnSpc>
                <a:spcPct val="100000"/>
              </a:lnSpc>
              <a:spcBef>
                <a:spcPts val="100"/>
              </a:spcBef>
            </a:pPr>
            <a:r>
              <a:rPr dirty="0"/>
              <a:t>Piešķirto</a:t>
            </a:r>
            <a:r>
              <a:rPr dirty="0" spc="-90"/>
              <a:t> </a:t>
            </a:r>
            <a:r>
              <a:rPr dirty="0"/>
              <a:t>stipendiju</a:t>
            </a:r>
            <a:r>
              <a:rPr dirty="0" spc="-114"/>
              <a:t> </a:t>
            </a:r>
            <a:r>
              <a:rPr dirty="0"/>
              <a:t>studijām</a:t>
            </a:r>
            <a:r>
              <a:rPr dirty="0" spc="-105"/>
              <a:t> </a:t>
            </a:r>
            <a:r>
              <a:rPr dirty="0" spc="-10"/>
              <a:t>sadalījums </a:t>
            </a:r>
            <a:r>
              <a:rPr dirty="0"/>
              <a:t>pa</a:t>
            </a:r>
            <a:r>
              <a:rPr dirty="0" spc="-15"/>
              <a:t> </a:t>
            </a:r>
            <a:r>
              <a:rPr dirty="0" spc="-10"/>
              <a:t>augstskolām</a:t>
            </a:r>
          </a:p>
          <a:p>
            <a:pPr algn="ctr" marR="337185">
              <a:lnSpc>
                <a:spcPct val="100000"/>
              </a:lnSpc>
              <a:spcBef>
                <a:spcPts val="509"/>
              </a:spcBef>
            </a:pP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"TOP"</a:t>
            </a:r>
            <a:r>
              <a:rPr dirty="0" sz="1550" spc="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3</a:t>
            </a:r>
            <a:r>
              <a:rPr dirty="0" sz="1550" spc="1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augstskolas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8" name="object 28" descr=""/>
          <p:cNvSpPr/>
          <p:nvPr/>
        </p:nvSpPr>
        <p:spPr>
          <a:xfrm>
            <a:off x="4459223" y="3771900"/>
            <a:ext cx="97790" cy="96520"/>
          </a:xfrm>
          <a:custGeom>
            <a:avLst/>
            <a:gdLst/>
            <a:ahLst/>
            <a:cxnLst/>
            <a:rect l="l" t="t" r="r" b="b"/>
            <a:pathLst>
              <a:path w="97789" h="96520">
                <a:moveTo>
                  <a:pt x="97536" y="0"/>
                </a:moveTo>
                <a:lnTo>
                  <a:pt x="0" y="0"/>
                </a:lnTo>
                <a:lnTo>
                  <a:pt x="0" y="96012"/>
                </a:lnTo>
                <a:lnTo>
                  <a:pt x="97536" y="96012"/>
                </a:lnTo>
                <a:lnTo>
                  <a:pt x="97536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 txBox="1"/>
          <p:nvPr/>
        </p:nvSpPr>
        <p:spPr>
          <a:xfrm>
            <a:off x="4588509" y="3495298"/>
            <a:ext cx="911860" cy="42418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279400">
              <a:lnSpc>
                <a:spcPct val="100000"/>
              </a:lnSpc>
              <a:spcBef>
                <a:spcPts val="275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15</a:t>
            </a:r>
            <a:endParaRPr sz="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2022./2023.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0" name="object 30" descr=""/>
          <p:cNvSpPr/>
          <p:nvPr/>
        </p:nvSpPr>
        <p:spPr>
          <a:xfrm>
            <a:off x="5858255" y="3771900"/>
            <a:ext cx="96520" cy="96520"/>
          </a:xfrm>
          <a:custGeom>
            <a:avLst/>
            <a:gdLst/>
            <a:ahLst/>
            <a:cxnLst/>
            <a:rect l="l" t="t" r="r" b="b"/>
            <a:pathLst>
              <a:path w="96520" h="96520">
                <a:moveTo>
                  <a:pt x="96012" y="0"/>
                </a:moveTo>
                <a:lnTo>
                  <a:pt x="0" y="0"/>
                </a:lnTo>
                <a:lnTo>
                  <a:pt x="0" y="96012"/>
                </a:lnTo>
                <a:lnTo>
                  <a:pt x="96012" y="96012"/>
                </a:lnTo>
                <a:lnTo>
                  <a:pt x="96012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 descr=""/>
          <p:cNvSpPr txBox="1"/>
          <p:nvPr/>
        </p:nvSpPr>
        <p:spPr>
          <a:xfrm>
            <a:off x="5986398" y="3495298"/>
            <a:ext cx="911860" cy="42418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503555">
              <a:lnSpc>
                <a:spcPct val="100000"/>
              </a:lnSpc>
              <a:spcBef>
                <a:spcPts val="275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25</a:t>
            </a:r>
            <a:endParaRPr sz="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2021./2022.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2" descr=""/>
          <p:cNvSpPr/>
          <p:nvPr/>
        </p:nvSpPr>
        <p:spPr>
          <a:xfrm>
            <a:off x="7255764" y="3771900"/>
            <a:ext cx="96520" cy="96520"/>
          </a:xfrm>
          <a:custGeom>
            <a:avLst/>
            <a:gdLst/>
            <a:ahLst/>
            <a:cxnLst/>
            <a:rect l="l" t="t" r="r" b="b"/>
            <a:pathLst>
              <a:path w="96520" h="96520">
                <a:moveTo>
                  <a:pt x="96011" y="0"/>
                </a:moveTo>
                <a:lnTo>
                  <a:pt x="0" y="0"/>
                </a:lnTo>
                <a:lnTo>
                  <a:pt x="0" y="96012"/>
                </a:lnTo>
                <a:lnTo>
                  <a:pt x="96011" y="96012"/>
                </a:lnTo>
                <a:lnTo>
                  <a:pt x="96011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 descr=""/>
          <p:cNvSpPr txBox="1"/>
          <p:nvPr/>
        </p:nvSpPr>
        <p:spPr>
          <a:xfrm>
            <a:off x="7288783" y="3495298"/>
            <a:ext cx="1007744" cy="42418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  <a:tabLst>
                <a:tab pos="823594" algn="l"/>
              </a:tabLst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30</a:t>
            </a: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35</a:t>
            </a:r>
            <a:endParaRPr sz="800">
              <a:latin typeface="Verdana"/>
              <a:cs typeface="Verdana"/>
            </a:endParaRPr>
          </a:p>
          <a:p>
            <a:pPr marL="107950">
              <a:lnSpc>
                <a:spcPct val="100000"/>
              </a:lnSpc>
              <a:spcBef>
                <a:spcPts val="32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2020./2021.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5242305" y="3954017"/>
            <a:ext cx="145224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Pārējās</a:t>
            </a:r>
            <a:r>
              <a:rPr dirty="0" sz="1400" spc="-6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augstskolas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5" name="object 35" descr=""/>
          <p:cNvGraphicFramePr>
            <a:graphicFrameLocks noGrp="1"/>
          </p:cNvGraphicFramePr>
          <p:nvPr/>
        </p:nvGraphicFramePr>
        <p:xfrm>
          <a:off x="2282063" y="4233926"/>
          <a:ext cx="7447280" cy="2034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995"/>
                <a:gridCol w="532130"/>
                <a:gridCol w="487680"/>
                <a:gridCol w="509905"/>
                <a:gridCol w="509905"/>
                <a:gridCol w="509905"/>
                <a:gridCol w="509904"/>
                <a:gridCol w="509904"/>
                <a:gridCol w="509904"/>
                <a:gridCol w="509904"/>
                <a:gridCol w="509904"/>
                <a:gridCol w="509904"/>
                <a:gridCol w="509904"/>
                <a:gridCol w="509904"/>
              </a:tblGrid>
              <a:tr h="4565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905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spc="-1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Turība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165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LLU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BA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ViA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1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JVLMA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574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RJA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DU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1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RISEBA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15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LSPA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748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LMA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987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BSA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EKA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803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900" spc="-25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REA</a:t>
                      </a:r>
                      <a:r>
                        <a:rPr dirty="0" sz="900" spc="50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(SSE)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9050">
                      <a:solidFill>
                        <a:srgbClr val="6F2F9F"/>
                      </a:solidFill>
                      <a:prstDash val="solid"/>
                    </a:lnB>
                  </a:tcPr>
                </a:tc>
              </a:tr>
              <a:tr h="469265"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2022/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05104">
                        <a:lnSpc>
                          <a:spcPct val="100000"/>
                        </a:lnSpc>
                      </a:pPr>
                      <a:r>
                        <a:rPr dirty="0" sz="1200" spc="-2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2023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905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905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0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905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</a:tr>
              <a:tr h="469265"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2021/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05104">
                        <a:lnSpc>
                          <a:spcPct val="100000"/>
                        </a:lnSpc>
                      </a:pPr>
                      <a:r>
                        <a:rPr dirty="0" sz="1200" spc="-2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2022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905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905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</a:tr>
              <a:tr h="639445"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2020/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05104">
                        <a:lnSpc>
                          <a:spcPct val="100000"/>
                        </a:lnSpc>
                      </a:pPr>
                      <a:r>
                        <a:rPr dirty="0" sz="1200" spc="-2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2021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905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905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76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200" spc="-50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7465">
                    <a:lnL w="12700">
                      <a:solidFill>
                        <a:srgbClr val="6F2F9F"/>
                      </a:solidFill>
                      <a:prstDash val="solid"/>
                    </a:lnL>
                    <a:lnR w="12700">
                      <a:solidFill>
                        <a:srgbClr val="6F2F9F"/>
                      </a:solidFill>
                      <a:prstDash val="solid"/>
                    </a:lnR>
                    <a:lnT w="12700">
                      <a:solidFill>
                        <a:srgbClr val="6F2F9F"/>
                      </a:solidFill>
                      <a:prstDash val="solid"/>
                    </a:lnT>
                    <a:lnB w="12700">
                      <a:solidFill>
                        <a:srgbClr val="6F2F9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80593" rIns="0" bIns="0" rtlCol="0" vert="horz">
            <a:spAutoFit/>
          </a:bodyPr>
          <a:lstStyle/>
          <a:p>
            <a:pPr marL="3677285" marR="5080" indent="-3293745">
              <a:lnSpc>
                <a:spcPts val="3890"/>
              </a:lnSpc>
              <a:spcBef>
                <a:spcPts val="585"/>
              </a:spcBef>
            </a:pPr>
            <a:r>
              <a:rPr dirty="0"/>
              <a:t>Sekmības</a:t>
            </a:r>
            <a:r>
              <a:rPr dirty="0" spc="-125"/>
              <a:t> </a:t>
            </a:r>
            <a:r>
              <a:rPr dirty="0"/>
              <a:t>rādītājs</a:t>
            </a:r>
            <a:r>
              <a:rPr dirty="0" spc="-105"/>
              <a:t> </a:t>
            </a:r>
            <a:r>
              <a:rPr dirty="0"/>
              <a:t>(</a:t>
            </a:r>
            <a:r>
              <a:rPr dirty="0" i="1">
                <a:latin typeface="Calibri"/>
                <a:cs typeface="Calibri"/>
              </a:rPr>
              <a:t>success</a:t>
            </a:r>
            <a:r>
              <a:rPr dirty="0" spc="-110" i="1">
                <a:latin typeface="Calibri"/>
                <a:cs typeface="Calibri"/>
              </a:rPr>
              <a:t> </a:t>
            </a:r>
            <a:r>
              <a:rPr dirty="0" i="1">
                <a:latin typeface="Calibri"/>
                <a:cs typeface="Calibri"/>
              </a:rPr>
              <a:t>rate</a:t>
            </a:r>
            <a:r>
              <a:rPr dirty="0"/>
              <a:t>)</a:t>
            </a:r>
            <a:r>
              <a:rPr dirty="0" spc="-100"/>
              <a:t> </a:t>
            </a:r>
            <a:r>
              <a:rPr dirty="0" spc="-20"/>
              <a:t>augstskolu</a:t>
            </a:r>
            <a:r>
              <a:rPr dirty="0" spc="-110"/>
              <a:t> </a:t>
            </a:r>
            <a:r>
              <a:rPr dirty="0"/>
              <a:t>griezumā</a:t>
            </a:r>
            <a:r>
              <a:rPr dirty="0" spc="-120"/>
              <a:t> </a:t>
            </a:r>
            <a:r>
              <a:rPr dirty="0" spc="-50"/>
              <a:t>- </a:t>
            </a:r>
            <a:r>
              <a:rPr dirty="0"/>
              <a:t>studiju</a:t>
            </a:r>
            <a:r>
              <a:rPr dirty="0" spc="-95"/>
              <a:t> </a:t>
            </a:r>
            <a:r>
              <a:rPr dirty="0" spc="-10"/>
              <a:t>stipendijas</a:t>
            </a:r>
          </a:p>
        </p:txBody>
      </p:sp>
      <p:sp>
        <p:nvSpPr>
          <p:cNvPr id="3" name="object 3" descr=""/>
          <p:cNvSpPr/>
          <p:nvPr/>
        </p:nvSpPr>
        <p:spPr>
          <a:xfrm>
            <a:off x="4303776" y="4626864"/>
            <a:ext cx="0" cy="189230"/>
          </a:xfrm>
          <a:custGeom>
            <a:avLst/>
            <a:gdLst/>
            <a:ahLst/>
            <a:cxnLst/>
            <a:rect l="l" t="t" r="r" b="b"/>
            <a:pathLst>
              <a:path w="0" h="189229">
                <a:moveTo>
                  <a:pt x="0" y="0"/>
                </a:moveTo>
                <a:lnTo>
                  <a:pt x="0" y="18897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303776" y="3628644"/>
            <a:ext cx="0" cy="577850"/>
          </a:xfrm>
          <a:custGeom>
            <a:avLst/>
            <a:gdLst/>
            <a:ahLst/>
            <a:cxnLst/>
            <a:rect l="l" t="t" r="r" b="b"/>
            <a:pathLst>
              <a:path w="0" h="577850">
                <a:moveTo>
                  <a:pt x="0" y="0"/>
                </a:moveTo>
                <a:lnTo>
                  <a:pt x="0" y="57759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303776" y="2631948"/>
            <a:ext cx="0" cy="576580"/>
          </a:xfrm>
          <a:custGeom>
            <a:avLst/>
            <a:gdLst/>
            <a:ahLst/>
            <a:cxnLst/>
            <a:rect l="l" t="t" r="r" b="b"/>
            <a:pathLst>
              <a:path w="0" h="576580">
                <a:moveTo>
                  <a:pt x="0" y="0"/>
                </a:moveTo>
                <a:lnTo>
                  <a:pt x="0" y="576072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4303776" y="1822704"/>
            <a:ext cx="0" cy="387350"/>
          </a:xfrm>
          <a:custGeom>
            <a:avLst/>
            <a:gdLst/>
            <a:ahLst/>
            <a:cxnLst/>
            <a:rect l="l" t="t" r="r" b="b"/>
            <a:pathLst>
              <a:path w="0" h="387350">
                <a:moveTo>
                  <a:pt x="0" y="0"/>
                </a:moveTo>
                <a:lnTo>
                  <a:pt x="0" y="387096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053584" y="4626864"/>
            <a:ext cx="0" cy="189230"/>
          </a:xfrm>
          <a:custGeom>
            <a:avLst/>
            <a:gdLst/>
            <a:ahLst/>
            <a:cxnLst/>
            <a:rect l="l" t="t" r="r" b="b"/>
            <a:pathLst>
              <a:path w="0" h="189229">
                <a:moveTo>
                  <a:pt x="0" y="0"/>
                </a:moveTo>
                <a:lnTo>
                  <a:pt x="0" y="18897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5053584" y="3628644"/>
            <a:ext cx="0" cy="577850"/>
          </a:xfrm>
          <a:custGeom>
            <a:avLst/>
            <a:gdLst/>
            <a:ahLst/>
            <a:cxnLst/>
            <a:rect l="l" t="t" r="r" b="b"/>
            <a:pathLst>
              <a:path w="0" h="577850">
                <a:moveTo>
                  <a:pt x="0" y="0"/>
                </a:moveTo>
                <a:lnTo>
                  <a:pt x="0" y="57759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5053584" y="2631948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5053584" y="1822704"/>
            <a:ext cx="0" cy="387350"/>
          </a:xfrm>
          <a:custGeom>
            <a:avLst/>
            <a:gdLst/>
            <a:ahLst/>
            <a:cxnLst/>
            <a:rect l="l" t="t" r="r" b="b"/>
            <a:pathLst>
              <a:path w="0" h="387350">
                <a:moveTo>
                  <a:pt x="0" y="0"/>
                </a:moveTo>
                <a:lnTo>
                  <a:pt x="0" y="387096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5803391" y="4626864"/>
            <a:ext cx="0" cy="189230"/>
          </a:xfrm>
          <a:custGeom>
            <a:avLst/>
            <a:gdLst/>
            <a:ahLst/>
            <a:cxnLst/>
            <a:rect l="l" t="t" r="r" b="b"/>
            <a:pathLst>
              <a:path w="0" h="189229">
                <a:moveTo>
                  <a:pt x="0" y="0"/>
                </a:moveTo>
                <a:lnTo>
                  <a:pt x="0" y="18897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5803391" y="3628644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5803391" y="2631948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5803391" y="1822704"/>
            <a:ext cx="0" cy="387350"/>
          </a:xfrm>
          <a:custGeom>
            <a:avLst/>
            <a:gdLst/>
            <a:ahLst/>
            <a:cxnLst/>
            <a:rect l="l" t="t" r="r" b="b"/>
            <a:pathLst>
              <a:path w="0" h="387350">
                <a:moveTo>
                  <a:pt x="0" y="0"/>
                </a:moveTo>
                <a:lnTo>
                  <a:pt x="0" y="387096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6553200" y="4626864"/>
            <a:ext cx="0" cy="189230"/>
          </a:xfrm>
          <a:custGeom>
            <a:avLst/>
            <a:gdLst/>
            <a:ahLst/>
            <a:cxnLst/>
            <a:rect l="l" t="t" r="r" b="b"/>
            <a:pathLst>
              <a:path w="0" h="189229">
                <a:moveTo>
                  <a:pt x="0" y="0"/>
                </a:moveTo>
                <a:lnTo>
                  <a:pt x="0" y="18897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6553200" y="3628644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6553200" y="2631948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6553200" y="1822704"/>
            <a:ext cx="0" cy="601980"/>
          </a:xfrm>
          <a:custGeom>
            <a:avLst/>
            <a:gdLst/>
            <a:ahLst/>
            <a:cxnLst/>
            <a:rect l="l" t="t" r="r" b="b"/>
            <a:pathLst>
              <a:path w="0" h="601980">
                <a:moveTo>
                  <a:pt x="0" y="0"/>
                </a:moveTo>
                <a:lnTo>
                  <a:pt x="0" y="601980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7303007" y="4626864"/>
            <a:ext cx="0" cy="189230"/>
          </a:xfrm>
          <a:custGeom>
            <a:avLst/>
            <a:gdLst/>
            <a:ahLst/>
            <a:cxnLst/>
            <a:rect l="l" t="t" r="r" b="b"/>
            <a:pathLst>
              <a:path w="0" h="189229">
                <a:moveTo>
                  <a:pt x="0" y="0"/>
                </a:moveTo>
                <a:lnTo>
                  <a:pt x="0" y="18897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7303007" y="3628644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7303007" y="2631948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7303007" y="1822704"/>
            <a:ext cx="0" cy="601980"/>
          </a:xfrm>
          <a:custGeom>
            <a:avLst/>
            <a:gdLst/>
            <a:ahLst/>
            <a:cxnLst/>
            <a:rect l="l" t="t" r="r" b="b"/>
            <a:pathLst>
              <a:path w="0" h="601980">
                <a:moveTo>
                  <a:pt x="0" y="0"/>
                </a:moveTo>
                <a:lnTo>
                  <a:pt x="0" y="601980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/>
          <p:nvPr/>
        </p:nvSpPr>
        <p:spPr>
          <a:xfrm>
            <a:off x="8052816" y="3628644"/>
            <a:ext cx="0" cy="1187450"/>
          </a:xfrm>
          <a:custGeom>
            <a:avLst/>
            <a:gdLst/>
            <a:ahLst/>
            <a:cxnLst/>
            <a:rect l="l" t="t" r="r" b="b"/>
            <a:pathLst>
              <a:path w="0" h="1187450">
                <a:moveTo>
                  <a:pt x="0" y="0"/>
                </a:moveTo>
                <a:lnTo>
                  <a:pt x="0" y="118719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/>
          <p:nvPr/>
        </p:nvSpPr>
        <p:spPr>
          <a:xfrm>
            <a:off x="8052816" y="2631948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/>
          <p:nvPr/>
        </p:nvSpPr>
        <p:spPr>
          <a:xfrm>
            <a:off x="8052816" y="1822704"/>
            <a:ext cx="0" cy="601980"/>
          </a:xfrm>
          <a:custGeom>
            <a:avLst/>
            <a:gdLst/>
            <a:ahLst/>
            <a:cxnLst/>
            <a:rect l="l" t="t" r="r" b="b"/>
            <a:pathLst>
              <a:path w="0" h="601980">
                <a:moveTo>
                  <a:pt x="0" y="0"/>
                </a:moveTo>
                <a:lnTo>
                  <a:pt x="0" y="601980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/>
          <p:nvPr/>
        </p:nvSpPr>
        <p:spPr>
          <a:xfrm>
            <a:off x="8802623" y="3628644"/>
            <a:ext cx="0" cy="1187450"/>
          </a:xfrm>
          <a:custGeom>
            <a:avLst/>
            <a:gdLst/>
            <a:ahLst/>
            <a:cxnLst/>
            <a:rect l="l" t="t" r="r" b="b"/>
            <a:pathLst>
              <a:path w="0" h="1187450">
                <a:moveTo>
                  <a:pt x="0" y="0"/>
                </a:moveTo>
                <a:lnTo>
                  <a:pt x="0" y="118719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 descr=""/>
          <p:cNvSpPr/>
          <p:nvPr/>
        </p:nvSpPr>
        <p:spPr>
          <a:xfrm>
            <a:off x="8802623" y="2631948"/>
            <a:ext cx="0" cy="791210"/>
          </a:xfrm>
          <a:custGeom>
            <a:avLst/>
            <a:gdLst/>
            <a:ahLst/>
            <a:cxnLst/>
            <a:rect l="l" t="t" r="r" b="b"/>
            <a:pathLst>
              <a:path w="0" h="791210">
                <a:moveTo>
                  <a:pt x="0" y="0"/>
                </a:moveTo>
                <a:lnTo>
                  <a:pt x="0" y="790955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 descr=""/>
          <p:cNvSpPr/>
          <p:nvPr/>
        </p:nvSpPr>
        <p:spPr>
          <a:xfrm>
            <a:off x="8802623" y="1822704"/>
            <a:ext cx="0" cy="601980"/>
          </a:xfrm>
          <a:custGeom>
            <a:avLst/>
            <a:gdLst/>
            <a:ahLst/>
            <a:cxnLst/>
            <a:rect l="l" t="t" r="r" b="b"/>
            <a:pathLst>
              <a:path w="0" h="601980">
                <a:moveTo>
                  <a:pt x="0" y="0"/>
                </a:moveTo>
                <a:lnTo>
                  <a:pt x="0" y="601980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/>
          <p:nvPr/>
        </p:nvSpPr>
        <p:spPr>
          <a:xfrm>
            <a:off x="9552431" y="1822704"/>
            <a:ext cx="0" cy="2993390"/>
          </a:xfrm>
          <a:custGeom>
            <a:avLst/>
            <a:gdLst/>
            <a:ahLst/>
            <a:cxnLst/>
            <a:rect l="l" t="t" r="r" b="b"/>
            <a:pathLst>
              <a:path w="0" h="2993390">
                <a:moveTo>
                  <a:pt x="0" y="0"/>
                </a:moveTo>
                <a:lnTo>
                  <a:pt x="0" y="2993136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 descr=""/>
          <p:cNvSpPr/>
          <p:nvPr/>
        </p:nvSpPr>
        <p:spPr>
          <a:xfrm>
            <a:off x="3553967" y="1822704"/>
            <a:ext cx="0" cy="2993390"/>
          </a:xfrm>
          <a:custGeom>
            <a:avLst/>
            <a:gdLst/>
            <a:ahLst/>
            <a:cxnLst/>
            <a:rect l="l" t="t" r="r" b="b"/>
            <a:pathLst>
              <a:path w="0" h="2993390">
                <a:moveTo>
                  <a:pt x="0" y="2993136"/>
                </a:moveTo>
                <a:lnTo>
                  <a:pt x="0" y="0"/>
                </a:lnTo>
              </a:path>
            </a:pathLst>
          </a:custGeom>
          <a:ln w="9387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 descr=""/>
          <p:cNvSpPr txBox="1"/>
          <p:nvPr/>
        </p:nvSpPr>
        <p:spPr>
          <a:xfrm>
            <a:off x="3553967" y="4419600"/>
            <a:ext cx="3823970" cy="207645"/>
          </a:xfrm>
          <a:prstGeom prst="rect">
            <a:avLst/>
          </a:prstGeom>
          <a:solidFill>
            <a:srgbClr val="548ED4"/>
          </a:solidFill>
        </p:spPr>
        <p:txBody>
          <a:bodyPr wrap="square" lIns="0" tIns="0" rIns="0" bIns="0" rtlCol="0" vert="horz">
            <a:spAutoFit/>
          </a:bodyPr>
          <a:lstStyle/>
          <a:p>
            <a:pPr algn="r" marR="67945">
              <a:lnSpc>
                <a:spcPts val="1585"/>
              </a:lnSpc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51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3553967" y="3422903"/>
            <a:ext cx="5773420" cy="205740"/>
          </a:xfrm>
          <a:prstGeom prst="rect">
            <a:avLst/>
          </a:prstGeom>
          <a:solidFill>
            <a:srgbClr val="548ED4"/>
          </a:solidFill>
        </p:spPr>
        <p:txBody>
          <a:bodyPr wrap="square" lIns="0" tIns="0" rIns="0" bIns="0" rtlCol="0" vert="horz">
            <a:spAutoFit/>
          </a:bodyPr>
          <a:lstStyle/>
          <a:p>
            <a:pPr algn="r" marR="67310">
              <a:lnSpc>
                <a:spcPts val="1575"/>
              </a:lnSpc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77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3553967" y="2424683"/>
            <a:ext cx="5922645" cy="207645"/>
          </a:xfrm>
          <a:prstGeom prst="rect">
            <a:avLst/>
          </a:prstGeom>
          <a:solidFill>
            <a:srgbClr val="548ED4"/>
          </a:solidFill>
        </p:spPr>
        <p:txBody>
          <a:bodyPr wrap="square" lIns="0" tIns="0" rIns="0" bIns="0" rtlCol="0" vert="horz">
            <a:spAutoFit/>
          </a:bodyPr>
          <a:lstStyle/>
          <a:p>
            <a:pPr algn="r" marR="66675">
              <a:lnSpc>
                <a:spcPts val="1575"/>
              </a:lnSpc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79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3553967" y="4206240"/>
            <a:ext cx="1724025" cy="220979"/>
          </a:xfrm>
          <a:prstGeom prst="rect">
            <a:avLst/>
          </a:prstGeom>
          <a:solidFill>
            <a:srgbClr val="C0504D"/>
          </a:solidFill>
        </p:spPr>
        <p:txBody>
          <a:bodyPr wrap="square" lIns="0" tIns="0" rIns="0" bIns="0" rtlCol="0" vert="horz">
            <a:spAutoFit/>
          </a:bodyPr>
          <a:lstStyle/>
          <a:p>
            <a:pPr algn="ctr" marL="24765">
              <a:lnSpc>
                <a:spcPts val="1635"/>
              </a:lnSpc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23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3553967" y="3208020"/>
            <a:ext cx="1348740" cy="220979"/>
          </a:xfrm>
          <a:prstGeom prst="rect">
            <a:avLst/>
          </a:prstGeom>
          <a:solidFill>
            <a:srgbClr val="C0504D"/>
          </a:solidFill>
        </p:spPr>
        <p:txBody>
          <a:bodyPr wrap="square" lIns="0" tIns="0" rIns="0" bIns="0" rtlCol="0" vert="horz">
            <a:spAutoFit/>
          </a:bodyPr>
          <a:lstStyle/>
          <a:p>
            <a:pPr algn="ctr" marL="71120">
              <a:lnSpc>
                <a:spcPts val="1440"/>
              </a:lnSpc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18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3553967" y="2209800"/>
            <a:ext cx="2548255" cy="222885"/>
          </a:xfrm>
          <a:prstGeom prst="rect">
            <a:avLst/>
          </a:prstGeom>
          <a:solidFill>
            <a:srgbClr val="C0504D"/>
          </a:solidFill>
        </p:spPr>
        <p:txBody>
          <a:bodyPr wrap="square" lIns="0" tIns="0" rIns="0" bIns="0" rtlCol="0" vert="horz">
            <a:spAutoFit/>
          </a:bodyPr>
          <a:lstStyle/>
          <a:p>
            <a:pPr algn="ctr" marR="142875">
              <a:lnSpc>
                <a:spcPts val="1440"/>
              </a:lnSpc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34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3509009" y="4873244"/>
            <a:ext cx="8953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50">
                <a:solidFill>
                  <a:srgbClr val="585858"/>
                </a:solidFill>
                <a:latin typeface="Verdana"/>
                <a:cs typeface="Verdana"/>
              </a:rPr>
              <a:t>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4226814" y="4873244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10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4976876" y="4873244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20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5726684" y="4873244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30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6476491" y="4873244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40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7226554" y="4873244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50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7976361" y="4873244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60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8726169" y="4873244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70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9476358" y="4873244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80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2626867" y="4160647"/>
            <a:ext cx="7054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LU</a:t>
            </a:r>
            <a:r>
              <a:rPr dirty="0" sz="16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600" spc="-25" b="1">
                <a:solidFill>
                  <a:srgbClr val="585858"/>
                </a:solidFill>
                <a:latin typeface="Calibri"/>
                <a:cs typeface="Calibri"/>
              </a:rPr>
              <a:t>45%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2497963" y="3162680"/>
            <a:ext cx="88011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RTU</a:t>
            </a:r>
            <a:r>
              <a:rPr dirty="0" sz="1600" spc="-1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6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25" b="1">
                <a:solidFill>
                  <a:srgbClr val="585858"/>
                </a:solidFill>
                <a:latin typeface="Calibri"/>
                <a:cs typeface="Calibri"/>
              </a:rPr>
              <a:t>23%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2502535" y="2164156"/>
            <a:ext cx="8763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RSU</a:t>
            </a:r>
            <a:r>
              <a:rPr dirty="0" sz="16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6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25" b="1">
                <a:solidFill>
                  <a:srgbClr val="585858"/>
                </a:solidFill>
                <a:latin typeface="Calibri"/>
                <a:cs typeface="Calibri"/>
              </a:rPr>
              <a:t>43%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4977510" y="1597913"/>
            <a:ext cx="17087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"TOP"</a:t>
            </a:r>
            <a:r>
              <a:rPr dirty="0" sz="16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3</a:t>
            </a:r>
            <a:r>
              <a:rPr dirty="0" sz="16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augstskolas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0" name="object 50" descr=""/>
          <p:cNvSpPr/>
          <p:nvPr/>
        </p:nvSpPr>
        <p:spPr>
          <a:xfrm>
            <a:off x="4805171" y="5407152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97536" y="0"/>
                </a:moveTo>
                <a:lnTo>
                  <a:pt x="0" y="0"/>
                </a:lnTo>
                <a:lnTo>
                  <a:pt x="0" y="97536"/>
                </a:lnTo>
                <a:lnTo>
                  <a:pt x="97536" y="97536"/>
                </a:lnTo>
                <a:lnTo>
                  <a:pt x="97536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 descr=""/>
          <p:cNvSpPr/>
          <p:nvPr/>
        </p:nvSpPr>
        <p:spPr>
          <a:xfrm>
            <a:off x="4805171" y="5853684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97536" y="0"/>
                </a:moveTo>
                <a:lnTo>
                  <a:pt x="0" y="0"/>
                </a:lnTo>
                <a:lnTo>
                  <a:pt x="0" y="97536"/>
                </a:lnTo>
                <a:lnTo>
                  <a:pt x="97536" y="97536"/>
                </a:lnTo>
                <a:lnTo>
                  <a:pt x="97536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 descr=""/>
          <p:cNvSpPr txBox="1"/>
          <p:nvPr/>
        </p:nvSpPr>
        <p:spPr>
          <a:xfrm>
            <a:off x="4934839" y="5316728"/>
            <a:ext cx="2741930" cy="68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Izsniegto</a:t>
            </a:r>
            <a:r>
              <a:rPr dirty="0" sz="1400" spc="-7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uzaicinājumu</a:t>
            </a:r>
            <a:r>
              <a:rPr dirty="0" sz="1400" spc="-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vēstuļu</a:t>
            </a:r>
            <a:r>
              <a:rPr dirty="0" sz="1400" spc="-6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skaits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Piešķirto</a:t>
            </a:r>
            <a:r>
              <a:rPr dirty="0" sz="14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studiju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 stipendiju skaits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200" y="2124455"/>
            <a:ext cx="8229600" cy="347776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4185" y="57150"/>
            <a:ext cx="6181725" cy="1068070"/>
          </a:xfrm>
          <a:prstGeom prst="rect"/>
        </p:spPr>
        <p:txBody>
          <a:bodyPr wrap="square" lIns="0" tIns="74295" rIns="0" bIns="0" rtlCol="0" vert="horz">
            <a:spAutoFit/>
          </a:bodyPr>
          <a:lstStyle/>
          <a:p>
            <a:pPr marL="226060" marR="5080" indent="-213995">
              <a:lnSpc>
                <a:spcPts val="3890"/>
              </a:lnSpc>
              <a:spcBef>
                <a:spcPts val="585"/>
              </a:spcBef>
            </a:pPr>
            <a:r>
              <a:rPr dirty="0"/>
              <a:t>Latvijas</a:t>
            </a:r>
            <a:r>
              <a:rPr dirty="0" spc="-105"/>
              <a:t> </a:t>
            </a:r>
            <a:r>
              <a:rPr dirty="0"/>
              <a:t>valsts</a:t>
            </a:r>
            <a:r>
              <a:rPr dirty="0" spc="-100"/>
              <a:t> </a:t>
            </a:r>
            <a:r>
              <a:rPr dirty="0"/>
              <a:t>stipendiju</a:t>
            </a:r>
            <a:r>
              <a:rPr dirty="0" spc="-130"/>
              <a:t> </a:t>
            </a:r>
            <a:r>
              <a:rPr dirty="0" spc="-10"/>
              <a:t>studijām </a:t>
            </a:r>
            <a:r>
              <a:rPr dirty="0"/>
              <a:t>sadalījums</a:t>
            </a:r>
            <a:r>
              <a:rPr dirty="0" spc="-85"/>
              <a:t> </a:t>
            </a:r>
            <a:r>
              <a:rPr dirty="0"/>
              <a:t>pa</a:t>
            </a:r>
            <a:r>
              <a:rPr dirty="0" spc="-55"/>
              <a:t> </a:t>
            </a:r>
            <a:r>
              <a:rPr dirty="0"/>
              <a:t>studiju</a:t>
            </a:r>
            <a:r>
              <a:rPr dirty="0" spc="-85"/>
              <a:t> </a:t>
            </a:r>
            <a:r>
              <a:rPr dirty="0" spc="-10"/>
              <a:t>līmeņiem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4555328" y="1972732"/>
            <a:ext cx="3081655" cy="3081655"/>
            <a:chOff x="4555328" y="1972732"/>
            <a:chExt cx="3081655" cy="3081655"/>
          </a:xfrm>
        </p:grpSpPr>
        <p:sp>
          <p:nvSpPr>
            <p:cNvPr id="4" name="object 4" descr=""/>
            <p:cNvSpPr/>
            <p:nvPr/>
          </p:nvSpPr>
          <p:spPr>
            <a:xfrm>
              <a:off x="6096000" y="1979040"/>
              <a:ext cx="1092835" cy="1534795"/>
            </a:xfrm>
            <a:custGeom>
              <a:avLst/>
              <a:gdLst/>
              <a:ahLst/>
              <a:cxnLst/>
              <a:rect l="l" t="t" r="r" b="b"/>
              <a:pathLst>
                <a:path w="1092834" h="1534795">
                  <a:moveTo>
                    <a:pt x="0" y="0"/>
                  </a:moveTo>
                  <a:lnTo>
                    <a:pt x="0" y="1534414"/>
                  </a:lnTo>
                  <a:lnTo>
                    <a:pt x="1092707" y="457200"/>
                  </a:lnTo>
                  <a:lnTo>
                    <a:pt x="1057598" y="422717"/>
                  </a:lnTo>
                  <a:lnTo>
                    <a:pt x="1021513" y="389476"/>
                  </a:lnTo>
                  <a:lnTo>
                    <a:pt x="984487" y="357490"/>
                  </a:lnTo>
                  <a:lnTo>
                    <a:pt x="946552" y="326772"/>
                  </a:lnTo>
                  <a:lnTo>
                    <a:pt x="907743" y="297338"/>
                  </a:lnTo>
                  <a:lnTo>
                    <a:pt x="868093" y="269201"/>
                  </a:lnTo>
                  <a:lnTo>
                    <a:pt x="827637" y="242376"/>
                  </a:lnTo>
                  <a:lnTo>
                    <a:pt x="786407" y="216877"/>
                  </a:lnTo>
                  <a:lnTo>
                    <a:pt x="744439" y="192718"/>
                  </a:lnTo>
                  <a:lnTo>
                    <a:pt x="701765" y="169913"/>
                  </a:lnTo>
                  <a:lnTo>
                    <a:pt x="658420" y="148477"/>
                  </a:lnTo>
                  <a:lnTo>
                    <a:pt x="614437" y="128423"/>
                  </a:lnTo>
                  <a:lnTo>
                    <a:pt x="569849" y="109766"/>
                  </a:lnTo>
                  <a:lnTo>
                    <a:pt x="524692" y="92520"/>
                  </a:lnTo>
                  <a:lnTo>
                    <a:pt x="478999" y="76699"/>
                  </a:lnTo>
                  <a:lnTo>
                    <a:pt x="432803" y="62318"/>
                  </a:lnTo>
                  <a:lnTo>
                    <a:pt x="386138" y="49390"/>
                  </a:lnTo>
                  <a:lnTo>
                    <a:pt x="339038" y="37930"/>
                  </a:lnTo>
                  <a:lnTo>
                    <a:pt x="291537" y="27952"/>
                  </a:lnTo>
                  <a:lnTo>
                    <a:pt x="243669" y="19470"/>
                  </a:lnTo>
                  <a:lnTo>
                    <a:pt x="195467" y="12499"/>
                  </a:lnTo>
                  <a:lnTo>
                    <a:pt x="146965" y="7051"/>
                  </a:lnTo>
                  <a:lnTo>
                    <a:pt x="98198" y="3143"/>
                  </a:lnTo>
                  <a:lnTo>
                    <a:pt x="49198" y="7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096000" y="1979040"/>
              <a:ext cx="1092835" cy="1534795"/>
            </a:xfrm>
            <a:custGeom>
              <a:avLst/>
              <a:gdLst/>
              <a:ahLst/>
              <a:cxnLst/>
              <a:rect l="l" t="t" r="r" b="b"/>
              <a:pathLst>
                <a:path w="1092834" h="1534795">
                  <a:moveTo>
                    <a:pt x="0" y="0"/>
                  </a:moveTo>
                  <a:lnTo>
                    <a:pt x="49198" y="788"/>
                  </a:lnTo>
                  <a:lnTo>
                    <a:pt x="98198" y="3143"/>
                  </a:lnTo>
                  <a:lnTo>
                    <a:pt x="146965" y="7051"/>
                  </a:lnTo>
                  <a:lnTo>
                    <a:pt x="195467" y="12499"/>
                  </a:lnTo>
                  <a:lnTo>
                    <a:pt x="243669" y="19470"/>
                  </a:lnTo>
                  <a:lnTo>
                    <a:pt x="291537" y="27952"/>
                  </a:lnTo>
                  <a:lnTo>
                    <a:pt x="339038" y="37930"/>
                  </a:lnTo>
                  <a:lnTo>
                    <a:pt x="386138" y="49390"/>
                  </a:lnTo>
                  <a:lnTo>
                    <a:pt x="432803" y="62318"/>
                  </a:lnTo>
                  <a:lnTo>
                    <a:pt x="478999" y="76699"/>
                  </a:lnTo>
                  <a:lnTo>
                    <a:pt x="524692" y="92520"/>
                  </a:lnTo>
                  <a:lnTo>
                    <a:pt x="569849" y="109766"/>
                  </a:lnTo>
                  <a:lnTo>
                    <a:pt x="614437" y="128423"/>
                  </a:lnTo>
                  <a:lnTo>
                    <a:pt x="658420" y="148477"/>
                  </a:lnTo>
                  <a:lnTo>
                    <a:pt x="701765" y="169913"/>
                  </a:lnTo>
                  <a:lnTo>
                    <a:pt x="744439" y="192718"/>
                  </a:lnTo>
                  <a:lnTo>
                    <a:pt x="786407" y="216877"/>
                  </a:lnTo>
                  <a:lnTo>
                    <a:pt x="827637" y="242376"/>
                  </a:lnTo>
                  <a:lnTo>
                    <a:pt x="868093" y="269201"/>
                  </a:lnTo>
                  <a:lnTo>
                    <a:pt x="907743" y="297338"/>
                  </a:lnTo>
                  <a:lnTo>
                    <a:pt x="946552" y="326772"/>
                  </a:lnTo>
                  <a:lnTo>
                    <a:pt x="984487" y="357490"/>
                  </a:lnTo>
                  <a:lnTo>
                    <a:pt x="1021513" y="389476"/>
                  </a:lnTo>
                  <a:lnTo>
                    <a:pt x="1057598" y="422717"/>
                  </a:lnTo>
                  <a:lnTo>
                    <a:pt x="1092707" y="457200"/>
                  </a:lnTo>
                  <a:lnTo>
                    <a:pt x="0" y="1534414"/>
                  </a:lnTo>
                  <a:lnTo>
                    <a:pt x="0" y="0"/>
                  </a:lnTo>
                  <a:close/>
                </a:path>
              </a:pathLst>
            </a:custGeom>
            <a:ln w="126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096000" y="2436240"/>
              <a:ext cx="1534795" cy="2562225"/>
            </a:xfrm>
            <a:custGeom>
              <a:avLst/>
              <a:gdLst/>
              <a:ahLst/>
              <a:cxnLst/>
              <a:rect l="l" t="t" r="r" b="b"/>
              <a:pathLst>
                <a:path w="1534795" h="2562225">
                  <a:moveTo>
                    <a:pt x="1092707" y="0"/>
                  </a:moveTo>
                  <a:lnTo>
                    <a:pt x="0" y="1077214"/>
                  </a:lnTo>
                  <a:lnTo>
                    <a:pt x="386588" y="2562098"/>
                  </a:lnTo>
                  <a:lnTo>
                    <a:pt x="435204" y="2548595"/>
                  </a:lnTo>
                  <a:lnTo>
                    <a:pt x="483256" y="2533531"/>
                  </a:lnTo>
                  <a:lnTo>
                    <a:pt x="530709" y="2516927"/>
                  </a:lnTo>
                  <a:lnTo>
                    <a:pt x="577528" y="2498802"/>
                  </a:lnTo>
                  <a:lnTo>
                    <a:pt x="623679" y="2479176"/>
                  </a:lnTo>
                  <a:lnTo>
                    <a:pt x="669127" y="2458069"/>
                  </a:lnTo>
                  <a:lnTo>
                    <a:pt x="713838" y="2435501"/>
                  </a:lnTo>
                  <a:lnTo>
                    <a:pt x="757777" y="2411491"/>
                  </a:lnTo>
                  <a:lnTo>
                    <a:pt x="800909" y="2386061"/>
                  </a:lnTo>
                  <a:lnTo>
                    <a:pt x="843200" y="2359229"/>
                  </a:lnTo>
                  <a:lnTo>
                    <a:pt x="884615" y="2331015"/>
                  </a:lnTo>
                  <a:lnTo>
                    <a:pt x="925119" y="2301440"/>
                  </a:lnTo>
                  <a:lnTo>
                    <a:pt x="964679" y="2270523"/>
                  </a:lnTo>
                  <a:lnTo>
                    <a:pt x="1003258" y="2238284"/>
                  </a:lnTo>
                  <a:lnTo>
                    <a:pt x="1040824" y="2204744"/>
                  </a:lnTo>
                  <a:lnTo>
                    <a:pt x="1077341" y="2169922"/>
                  </a:lnTo>
                  <a:lnTo>
                    <a:pt x="1111489" y="2135182"/>
                  </a:lnTo>
                  <a:lnTo>
                    <a:pt x="1144313" y="2099640"/>
                  </a:lnTo>
                  <a:lnTo>
                    <a:pt x="1175814" y="2063325"/>
                  </a:lnTo>
                  <a:lnTo>
                    <a:pt x="1205990" y="2026270"/>
                  </a:lnTo>
                  <a:lnTo>
                    <a:pt x="1234841" y="1988506"/>
                  </a:lnTo>
                  <a:lnTo>
                    <a:pt x="1262368" y="1950066"/>
                  </a:lnTo>
                  <a:lnTo>
                    <a:pt x="1288570" y="1910981"/>
                  </a:lnTo>
                  <a:lnTo>
                    <a:pt x="1313447" y="1871283"/>
                  </a:lnTo>
                  <a:lnTo>
                    <a:pt x="1336998" y="1831003"/>
                  </a:lnTo>
                  <a:lnTo>
                    <a:pt x="1359224" y="1790174"/>
                  </a:lnTo>
                  <a:lnTo>
                    <a:pt x="1380124" y="1748827"/>
                  </a:lnTo>
                  <a:lnTo>
                    <a:pt x="1399697" y="1706995"/>
                  </a:lnTo>
                  <a:lnTo>
                    <a:pt x="1417945" y="1664708"/>
                  </a:lnTo>
                  <a:lnTo>
                    <a:pt x="1434865" y="1621998"/>
                  </a:lnTo>
                  <a:lnTo>
                    <a:pt x="1450460" y="1578898"/>
                  </a:lnTo>
                  <a:lnTo>
                    <a:pt x="1464727" y="1535439"/>
                  </a:lnTo>
                  <a:lnTo>
                    <a:pt x="1477667" y="1491653"/>
                  </a:lnTo>
                  <a:lnTo>
                    <a:pt x="1489279" y="1447572"/>
                  </a:lnTo>
                  <a:lnTo>
                    <a:pt x="1499564" y="1403227"/>
                  </a:lnTo>
                  <a:lnTo>
                    <a:pt x="1508521" y="1358650"/>
                  </a:lnTo>
                  <a:lnTo>
                    <a:pt x="1516150" y="1313874"/>
                  </a:lnTo>
                  <a:lnTo>
                    <a:pt x="1522451" y="1268929"/>
                  </a:lnTo>
                  <a:lnTo>
                    <a:pt x="1527423" y="1223848"/>
                  </a:lnTo>
                  <a:lnTo>
                    <a:pt x="1531066" y="1178662"/>
                  </a:lnTo>
                  <a:lnTo>
                    <a:pt x="1533381" y="1133403"/>
                  </a:lnTo>
                  <a:lnTo>
                    <a:pt x="1534366" y="1088104"/>
                  </a:lnTo>
                  <a:lnTo>
                    <a:pt x="1534022" y="1042795"/>
                  </a:lnTo>
                  <a:lnTo>
                    <a:pt x="1532348" y="997508"/>
                  </a:lnTo>
                  <a:lnTo>
                    <a:pt x="1529344" y="952276"/>
                  </a:lnTo>
                  <a:lnTo>
                    <a:pt x="1525010" y="907130"/>
                  </a:lnTo>
                  <a:lnTo>
                    <a:pt x="1519346" y="862101"/>
                  </a:lnTo>
                  <a:lnTo>
                    <a:pt x="1512352" y="817222"/>
                  </a:lnTo>
                  <a:lnTo>
                    <a:pt x="1504026" y="772525"/>
                  </a:lnTo>
                  <a:lnTo>
                    <a:pt x="1494370" y="728040"/>
                  </a:lnTo>
                  <a:lnTo>
                    <a:pt x="1483383" y="683801"/>
                  </a:lnTo>
                  <a:lnTo>
                    <a:pt x="1471064" y="639838"/>
                  </a:lnTo>
                  <a:lnTo>
                    <a:pt x="1457413" y="596184"/>
                  </a:lnTo>
                  <a:lnTo>
                    <a:pt x="1442431" y="552870"/>
                  </a:lnTo>
                  <a:lnTo>
                    <a:pt x="1426116" y="509928"/>
                  </a:lnTo>
                  <a:lnTo>
                    <a:pt x="1408469" y="467390"/>
                  </a:lnTo>
                  <a:lnTo>
                    <a:pt x="1389490" y="425288"/>
                  </a:lnTo>
                  <a:lnTo>
                    <a:pt x="1369178" y="383653"/>
                  </a:lnTo>
                  <a:lnTo>
                    <a:pt x="1347533" y="342517"/>
                  </a:lnTo>
                  <a:lnTo>
                    <a:pt x="1324555" y="301912"/>
                  </a:lnTo>
                  <a:lnTo>
                    <a:pt x="1300243" y="261870"/>
                  </a:lnTo>
                  <a:lnTo>
                    <a:pt x="1274598" y="222422"/>
                  </a:lnTo>
                  <a:lnTo>
                    <a:pt x="1247619" y="183600"/>
                  </a:lnTo>
                  <a:lnTo>
                    <a:pt x="1219306" y="145437"/>
                  </a:lnTo>
                  <a:lnTo>
                    <a:pt x="1189658" y="107963"/>
                  </a:lnTo>
                  <a:lnTo>
                    <a:pt x="1158676" y="71211"/>
                  </a:lnTo>
                  <a:lnTo>
                    <a:pt x="1126359" y="35213"/>
                  </a:lnTo>
                  <a:lnTo>
                    <a:pt x="1092707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6096000" y="2436240"/>
              <a:ext cx="1534795" cy="2562225"/>
            </a:xfrm>
            <a:custGeom>
              <a:avLst/>
              <a:gdLst/>
              <a:ahLst/>
              <a:cxnLst/>
              <a:rect l="l" t="t" r="r" b="b"/>
              <a:pathLst>
                <a:path w="1534795" h="2562225">
                  <a:moveTo>
                    <a:pt x="1092707" y="0"/>
                  </a:moveTo>
                  <a:lnTo>
                    <a:pt x="1126359" y="35213"/>
                  </a:lnTo>
                  <a:lnTo>
                    <a:pt x="1158676" y="71211"/>
                  </a:lnTo>
                  <a:lnTo>
                    <a:pt x="1189658" y="107963"/>
                  </a:lnTo>
                  <a:lnTo>
                    <a:pt x="1219306" y="145437"/>
                  </a:lnTo>
                  <a:lnTo>
                    <a:pt x="1247619" y="183600"/>
                  </a:lnTo>
                  <a:lnTo>
                    <a:pt x="1274598" y="222422"/>
                  </a:lnTo>
                  <a:lnTo>
                    <a:pt x="1300243" y="261870"/>
                  </a:lnTo>
                  <a:lnTo>
                    <a:pt x="1324555" y="301912"/>
                  </a:lnTo>
                  <a:lnTo>
                    <a:pt x="1347533" y="342517"/>
                  </a:lnTo>
                  <a:lnTo>
                    <a:pt x="1369178" y="383653"/>
                  </a:lnTo>
                  <a:lnTo>
                    <a:pt x="1389490" y="425288"/>
                  </a:lnTo>
                  <a:lnTo>
                    <a:pt x="1408469" y="467390"/>
                  </a:lnTo>
                  <a:lnTo>
                    <a:pt x="1426116" y="509928"/>
                  </a:lnTo>
                  <a:lnTo>
                    <a:pt x="1442431" y="552870"/>
                  </a:lnTo>
                  <a:lnTo>
                    <a:pt x="1457413" y="596184"/>
                  </a:lnTo>
                  <a:lnTo>
                    <a:pt x="1471064" y="639838"/>
                  </a:lnTo>
                  <a:lnTo>
                    <a:pt x="1483383" y="683801"/>
                  </a:lnTo>
                  <a:lnTo>
                    <a:pt x="1494370" y="728040"/>
                  </a:lnTo>
                  <a:lnTo>
                    <a:pt x="1504026" y="772525"/>
                  </a:lnTo>
                  <a:lnTo>
                    <a:pt x="1512352" y="817222"/>
                  </a:lnTo>
                  <a:lnTo>
                    <a:pt x="1519346" y="862101"/>
                  </a:lnTo>
                  <a:lnTo>
                    <a:pt x="1525010" y="907130"/>
                  </a:lnTo>
                  <a:lnTo>
                    <a:pt x="1529344" y="952276"/>
                  </a:lnTo>
                  <a:lnTo>
                    <a:pt x="1532348" y="997508"/>
                  </a:lnTo>
                  <a:lnTo>
                    <a:pt x="1534022" y="1042795"/>
                  </a:lnTo>
                  <a:lnTo>
                    <a:pt x="1534366" y="1088104"/>
                  </a:lnTo>
                  <a:lnTo>
                    <a:pt x="1533381" y="1133403"/>
                  </a:lnTo>
                  <a:lnTo>
                    <a:pt x="1531066" y="1178662"/>
                  </a:lnTo>
                  <a:lnTo>
                    <a:pt x="1527423" y="1223848"/>
                  </a:lnTo>
                  <a:lnTo>
                    <a:pt x="1522451" y="1268929"/>
                  </a:lnTo>
                  <a:lnTo>
                    <a:pt x="1516150" y="1313874"/>
                  </a:lnTo>
                  <a:lnTo>
                    <a:pt x="1508521" y="1358650"/>
                  </a:lnTo>
                  <a:lnTo>
                    <a:pt x="1499564" y="1403227"/>
                  </a:lnTo>
                  <a:lnTo>
                    <a:pt x="1489279" y="1447572"/>
                  </a:lnTo>
                  <a:lnTo>
                    <a:pt x="1477667" y="1491653"/>
                  </a:lnTo>
                  <a:lnTo>
                    <a:pt x="1464727" y="1535439"/>
                  </a:lnTo>
                  <a:lnTo>
                    <a:pt x="1450460" y="1578898"/>
                  </a:lnTo>
                  <a:lnTo>
                    <a:pt x="1434865" y="1621998"/>
                  </a:lnTo>
                  <a:lnTo>
                    <a:pt x="1417945" y="1664708"/>
                  </a:lnTo>
                  <a:lnTo>
                    <a:pt x="1399697" y="1706995"/>
                  </a:lnTo>
                  <a:lnTo>
                    <a:pt x="1380124" y="1748827"/>
                  </a:lnTo>
                  <a:lnTo>
                    <a:pt x="1359224" y="1790174"/>
                  </a:lnTo>
                  <a:lnTo>
                    <a:pt x="1336998" y="1831003"/>
                  </a:lnTo>
                  <a:lnTo>
                    <a:pt x="1313447" y="1871283"/>
                  </a:lnTo>
                  <a:lnTo>
                    <a:pt x="1288570" y="1910981"/>
                  </a:lnTo>
                  <a:lnTo>
                    <a:pt x="1262368" y="1950066"/>
                  </a:lnTo>
                  <a:lnTo>
                    <a:pt x="1234841" y="1988506"/>
                  </a:lnTo>
                  <a:lnTo>
                    <a:pt x="1205990" y="2026270"/>
                  </a:lnTo>
                  <a:lnTo>
                    <a:pt x="1175814" y="2063325"/>
                  </a:lnTo>
                  <a:lnTo>
                    <a:pt x="1144313" y="2099640"/>
                  </a:lnTo>
                  <a:lnTo>
                    <a:pt x="1111489" y="2135182"/>
                  </a:lnTo>
                  <a:lnTo>
                    <a:pt x="1077341" y="2169922"/>
                  </a:lnTo>
                  <a:lnTo>
                    <a:pt x="1040824" y="2204744"/>
                  </a:lnTo>
                  <a:lnTo>
                    <a:pt x="1003258" y="2238284"/>
                  </a:lnTo>
                  <a:lnTo>
                    <a:pt x="964679" y="2270523"/>
                  </a:lnTo>
                  <a:lnTo>
                    <a:pt x="925119" y="2301440"/>
                  </a:lnTo>
                  <a:lnTo>
                    <a:pt x="884615" y="2331015"/>
                  </a:lnTo>
                  <a:lnTo>
                    <a:pt x="843200" y="2359229"/>
                  </a:lnTo>
                  <a:lnTo>
                    <a:pt x="800909" y="2386061"/>
                  </a:lnTo>
                  <a:lnTo>
                    <a:pt x="757777" y="2411491"/>
                  </a:lnTo>
                  <a:lnTo>
                    <a:pt x="713838" y="2435501"/>
                  </a:lnTo>
                  <a:lnTo>
                    <a:pt x="669127" y="2458069"/>
                  </a:lnTo>
                  <a:lnTo>
                    <a:pt x="623679" y="2479176"/>
                  </a:lnTo>
                  <a:lnTo>
                    <a:pt x="577528" y="2498802"/>
                  </a:lnTo>
                  <a:lnTo>
                    <a:pt x="530709" y="2516927"/>
                  </a:lnTo>
                  <a:lnTo>
                    <a:pt x="483256" y="2533531"/>
                  </a:lnTo>
                  <a:lnTo>
                    <a:pt x="435204" y="2548595"/>
                  </a:lnTo>
                  <a:lnTo>
                    <a:pt x="386588" y="2562098"/>
                  </a:lnTo>
                  <a:lnTo>
                    <a:pt x="0" y="1077214"/>
                  </a:lnTo>
                  <a:lnTo>
                    <a:pt x="1092707" y="0"/>
                  </a:lnTo>
                  <a:close/>
                </a:path>
              </a:pathLst>
            </a:custGeom>
            <a:ln w="126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034280" y="3513454"/>
              <a:ext cx="1448435" cy="1534795"/>
            </a:xfrm>
            <a:custGeom>
              <a:avLst/>
              <a:gdLst/>
              <a:ahLst/>
              <a:cxnLst/>
              <a:rect l="l" t="t" r="r" b="b"/>
              <a:pathLst>
                <a:path w="1448435" h="1534795">
                  <a:moveTo>
                    <a:pt x="1061720" y="0"/>
                  </a:moveTo>
                  <a:lnTo>
                    <a:pt x="0" y="1107821"/>
                  </a:lnTo>
                  <a:lnTo>
                    <a:pt x="36525" y="1141709"/>
                  </a:lnTo>
                  <a:lnTo>
                    <a:pt x="73974" y="1174266"/>
                  </a:lnTo>
                  <a:lnTo>
                    <a:pt x="112310" y="1205480"/>
                  </a:lnTo>
                  <a:lnTo>
                    <a:pt x="151498" y="1235344"/>
                  </a:lnTo>
                  <a:lnTo>
                    <a:pt x="191501" y="1263846"/>
                  </a:lnTo>
                  <a:lnTo>
                    <a:pt x="232283" y="1290979"/>
                  </a:lnTo>
                  <a:lnTo>
                    <a:pt x="273808" y="1316733"/>
                  </a:lnTo>
                  <a:lnTo>
                    <a:pt x="316041" y="1341098"/>
                  </a:lnTo>
                  <a:lnTo>
                    <a:pt x="358945" y="1364064"/>
                  </a:lnTo>
                  <a:lnTo>
                    <a:pt x="402485" y="1385624"/>
                  </a:lnTo>
                  <a:lnTo>
                    <a:pt x="446624" y="1405766"/>
                  </a:lnTo>
                  <a:lnTo>
                    <a:pt x="491327" y="1424483"/>
                  </a:lnTo>
                  <a:lnTo>
                    <a:pt x="536557" y="1441764"/>
                  </a:lnTo>
                  <a:lnTo>
                    <a:pt x="582278" y="1457600"/>
                  </a:lnTo>
                  <a:lnTo>
                    <a:pt x="628455" y="1471981"/>
                  </a:lnTo>
                  <a:lnTo>
                    <a:pt x="675052" y="1484899"/>
                  </a:lnTo>
                  <a:lnTo>
                    <a:pt x="722032" y="1496344"/>
                  </a:lnTo>
                  <a:lnTo>
                    <a:pt x="769360" y="1506307"/>
                  </a:lnTo>
                  <a:lnTo>
                    <a:pt x="817000" y="1514778"/>
                  </a:lnTo>
                  <a:lnTo>
                    <a:pt x="864915" y="1521747"/>
                  </a:lnTo>
                  <a:lnTo>
                    <a:pt x="913070" y="1527207"/>
                  </a:lnTo>
                  <a:lnTo>
                    <a:pt x="961429" y="1531146"/>
                  </a:lnTo>
                  <a:lnTo>
                    <a:pt x="1009956" y="1533556"/>
                  </a:lnTo>
                  <a:lnTo>
                    <a:pt x="1058614" y="1534427"/>
                  </a:lnTo>
                  <a:lnTo>
                    <a:pt x="1107368" y="1533751"/>
                  </a:lnTo>
                  <a:lnTo>
                    <a:pt x="1156182" y="1531517"/>
                  </a:lnTo>
                  <a:lnTo>
                    <a:pt x="1205020" y="1527716"/>
                  </a:lnTo>
                  <a:lnTo>
                    <a:pt x="1253845" y="1522339"/>
                  </a:lnTo>
                  <a:lnTo>
                    <a:pt x="1302623" y="1515377"/>
                  </a:lnTo>
                  <a:lnTo>
                    <a:pt x="1351317" y="1506820"/>
                  </a:lnTo>
                  <a:lnTo>
                    <a:pt x="1399890" y="1496658"/>
                  </a:lnTo>
                  <a:lnTo>
                    <a:pt x="1448308" y="1484884"/>
                  </a:lnTo>
                  <a:lnTo>
                    <a:pt x="1061720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5034280" y="3513454"/>
              <a:ext cx="1448435" cy="1534795"/>
            </a:xfrm>
            <a:custGeom>
              <a:avLst/>
              <a:gdLst/>
              <a:ahLst/>
              <a:cxnLst/>
              <a:rect l="l" t="t" r="r" b="b"/>
              <a:pathLst>
                <a:path w="1448435" h="1534795">
                  <a:moveTo>
                    <a:pt x="1448308" y="1484884"/>
                  </a:moveTo>
                  <a:lnTo>
                    <a:pt x="1399890" y="1496658"/>
                  </a:lnTo>
                  <a:lnTo>
                    <a:pt x="1351317" y="1506820"/>
                  </a:lnTo>
                  <a:lnTo>
                    <a:pt x="1302623" y="1515377"/>
                  </a:lnTo>
                  <a:lnTo>
                    <a:pt x="1253845" y="1522339"/>
                  </a:lnTo>
                  <a:lnTo>
                    <a:pt x="1205020" y="1527716"/>
                  </a:lnTo>
                  <a:lnTo>
                    <a:pt x="1156182" y="1531517"/>
                  </a:lnTo>
                  <a:lnTo>
                    <a:pt x="1107368" y="1533751"/>
                  </a:lnTo>
                  <a:lnTo>
                    <a:pt x="1058614" y="1534427"/>
                  </a:lnTo>
                  <a:lnTo>
                    <a:pt x="1009956" y="1533556"/>
                  </a:lnTo>
                  <a:lnTo>
                    <a:pt x="961429" y="1531146"/>
                  </a:lnTo>
                  <a:lnTo>
                    <a:pt x="913070" y="1527207"/>
                  </a:lnTo>
                  <a:lnTo>
                    <a:pt x="864915" y="1521747"/>
                  </a:lnTo>
                  <a:lnTo>
                    <a:pt x="817000" y="1514778"/>
                  </a:lnTo>
                  <a:lnTo>
                    <a:pt x="769360" y="1506307"/>
                  </a:lnTo>
                  <a:lnTo>
                    <a:pt x="722032" y="1496344"/>
                  </a:lnTo>
                  <a:lnTo>
                    <a:pt x="675052" y="1484899"/>
                  </a:lnTo>
                  <a:lnTo>
                    <a:pt x="628455" y="1471981"/>
                  </a:lnTo>
                  <a:lnTo>
                    <a:pt x="582278" y="1457600"/>
                  </a:lnTo>
                  <a:lnTo>
                    <a:pt x="536557" y="1441764"/>
                  </a:lnTo>
                  <a:lnTo>
                    <a:pt x="491327" y="1424483"/>
                  </a:lnTo>
                  <a:lnTo>
                    <a:pt x="446624" y="1405766"/>
                  </a:lnTo>
                  <a:lnTo>
                    <a:pt x="402485" y="1385624"/>
                  </a:lnTo>
                  <a:lnTo>
                    <a:pt x="358945" y="1364064"/>
                  </a:lnTo>
                  <a:lnTo>
                    <a:pt x="316041" y="1341098"/>
                  </a:lnTo>
                  <a:lnTo>
                    <a:pt x="273808" y="1316733"/>
                  </a:lnTo>
                  <a:lnTo>
                    <a:pt x="232283" y="1290979"/>
                  </a:lnTo>
                  <a:lnTo>
                    <a:pt x="191501" y="1263846"/>
                  </a:lnTo>
                  <a:lnTo>
                    <a:pt x="151498" y="1235344"/>
                  </a:lnTo>
                  <a:lnTo>
                    <a:pt x="112310" y="1205480"/>
                  </a:lnTo>
                  <a:lnTo>
                    <a:pt x="73974" y="1174266"/>
                  </a:lnTo>
                  <a:lnTo>
                    <a:pt x="36525" y="1141709"/>
                  </a:lnTo>
                  <a:lnTo>
                    <a:pt x="0" y="1107821"/>
                  </a:lnTo>
                  <a:lnTo>
                    <a:pt x="1061720" y="0"/>
                  </a:lnTo>
                  <a:lnTo>
                    <a:pt x="1448308" y="1484884"/>
                  </a:lnTo>
                  <a:close/>
                </a:path>
              </a:pathLst>
            </a:custGeom>
            <a:ln w="126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4561636" y="1979040"/>
              <a:ext cx="1534795" cy="2642235"/>
            </a:xfrm>
            <a:custGeom>
              <a:avLst/>
              <a:gdLst/>
              <a:ahLst/>
              <a:cxnLst/>
              <a:rect l="l" t="t" r="r" b="b"/>
              <a:pathLst>
                <a:path w="1534795" h="2642235">
                  <a:moveTo>
                    <a:pt x="1534363" y="0"/>
                  </a:moveTo>
                  <a:lnTo>
                    <a:pt x="1484270" y="817"/>
                  </a:lnTo>
                  <a:lnTo>
                    <a:pt x="1434386" y="3259"/>
                  </a:lnTo>
                  <a:lnTo>
                    <a:pt x="1384746" y="7310"/>
                  </a:lnTo>
                  <a:lnTo>
                    <a:pt x="1335386" y="12955"/>
                  </a:lnTo>
                  <a:lnTo>
                    <a:pt x="1286342" y="20179"/>
                  </a:lnTo>
                  <a:lnTo>
                    <a:pt x="1237649" y="28967"/>
                  </a:lnTo>
                  <a:lnTo>
                    <a:pt x="1189343" y="39303"/>
                  </a:lnTo>
                  <a:lnTo>
                    <a:pt x="1141458" y="51171"/>
                  </a:lnTo>
                  <a:lnTo>
                    <a:pt x="1094032" y="64558"/>
                  </a:lnTo>
                  <a:lnTo>
                    <a:pt x="1047100" y="79447"/>
                  </a:lnTo>
                  <a:lnTo>
                    <a:pt x="1000696" y="95823"/>
                  </a:lnTo>
                  <a:lnTo>
                    <a:pt x="954857" y="113671"/>
                  </a:lnTo>
                  <a:lnTo>
                    <a:pt x="909619" y="132975"/>
                  </a:lnTo>
                  <a:lnTo>
                    <a:pt x="865016" y="153721"/>
                  </a:lnTo>
                  <a:lnTo>
                    <a:pt x="821085" y="175893"/>
                  </a:lnTo>
                  <a:lnTo>
                    <a:pt x="777861" y="199476"/>
                  </a:lnTo>
                  <a:lnTo>
                    <a:pt x="735380" y="224455"/>
                  </a:lnTo>
                  <a:lnTo>
                    <a:pt x="693678" y="250814"/>
                  </a:lnTo>
                  <a:lnTo>
                    <a:pt x="652789" y="278538"/>
                  </a:lnTo>
                  <a:lnTo>
                    <a:pt x="612749" y="307612"/>
                  </a:lnTo>
                  <a:lnTo>
                    <a:pt x="573595" y="338020"/>
                  </a:lnTo>
                  <a:lnTo>
                    <a:pt x="535362" y="369748"/>
                  </a:lnTo>
                  <a:lnTo>
                    <a:pt x="498085" y="402779"/>
                  </a:lnTo>
                  <a:lnTo>
                    <a:pt x="461800" y="437100"/>
                  </a:lnTo>
                  <a:lnTo>
                    <a:pt x="426542" y="472694"/>
                  </a:lnTo>
                  <a:lnTo>
                    <a:pt x="393387" y="508388"/>
                  </a:lnTo>
                  <a:lnTo>
                    <a:pt x="361578" y="544848"/>
                  </a:lnTo>
                  <a:lnTo>
                    <a:pt x="331115" y="582043"/>
                  </a:lnTo>
                  <a:lnTo>
                    <a:pt x="301997" y="619939"/>
                  </a:lnTo>
                  <a:lnTo>
                    <a:pt x="274224" y="658506"/>
                  </a:lnTo>
                  <a:lnTo>
                    <a:pt x="247793" y="697712"/>
                  </a:lnTo>
                  <a:lnTo>
                    <a:pt x="222706" y="737524"/>
                  </a:lnTo>
                  <a:lnTo>
                    <a:pt x="198961" y="777912"/>
                  </a:lnTo>
                  <a:lnTo>
                    <a:pt x="176558" y="818843"/>
                  </a:lnTo>
                  <a:lnTo>
                    <a:pt x="155495" y="860286"/>
                  </a:lnTo>
                  <a:lnTo>
                    <a:pt x="135773" y="902209"/>
                  </a:lnTo>
                  <a:lnTo>
                    <a:pt x="117390" y="944580"/>
                  </a:lnTo>
                  <a:lnTo>
                    <a:pt x="100346" y="987367"/>
                  </a:lnTo>
                  <a:lnTo>
                    <a:pt x="84641" y="1030539"/>
                  </a:lnTo>
                  <a:lnTo>
                    <a:pt x="70272" y="1074063"/>
                  </a:lnTo>
                  <a:lnTo>
                    <a:pt x="57241" y="1117909"/>
                  </a:lnTo>
                  <a:lnTo>
                    <a:pt x="45545" y="1162044"/>
                  </a:lnTo>
                  <a:lnTo>
                    <a:pt x="35185" y="1206436"/>
                  </a:lnTo>
                  <a:lnTo>
                    <a:pt x="26160" y="1251055"/>
                  </a:lnTo>
                  <a:lnTo>
                    <a:pt x="18469" y="1295867"/>
                  </a:lnTo>
                  <a:lnTo>
                    <a:pt x="12111" y="1340842"/>
                  </a:lnTo>
                  <a:lnTo>
                    <a:pt x="7086" y="1385947"/>
                  </a:lnTo>
                  <a:lnTo>
                    <a:pt x="3393" y="1431151"/>
                  </a:lnTo>
                  <a:lnTo>
                    <a:pt x="1031" y="1476421"/>
                  </a:lnTo>
                  <a:lnTo>
                    <a:pt x="0" y="1521727"/>
                  </a:lnTo>
                  <a:lnTo>
                    <a:pt x="298" y="1567037"/>
                  </a:lnTo>
                  <a:lnTo>
                    <a:pt x="1926" y="1612318"/>
                  </a:lnTo>
                  <a:lnTo>
                    <a:pt x="4883" y="1657539"/>
                  </a:lnTo>
                  <a:lnTo>
                    <a:pt x="9167" y="1702668"/>
                  </a:lnTo>
                  <a:lnTo>
                    <a:pt x="14779" y="1747673"/>
                  </a:lnTo>
                  <a:lnTo>
                    <a:pt x="21717" y="1792524"/>
                  </a:lnTo>
                  <a:lnTo>
                    <a:pt x="29982" y="1837187"/>
                  </a:lnTo>
                  <a:lnTo>
                    <a:pt x="39571" y="1881631"/>
                  </a:lnTo>
                  <a:lnTo>
                    <a:pt x="50485" y="1925824"/>
                  </a:lnTo>
                  <a:lnTo>
                    <a:pt x="62722" y="1969735"/>
                  </a:lnTo>
                  <a:lnTo>
                    <a:pt x="76283" y="2013332"/>
                  </a:lnTo>
                  <a:lnTo>
                    <a:pt x="91166" y="2056583"/>
                  </a:lnTo>
                  <a:lnTo>
                    <a:pt x="107371" y="2099456"/>
                  </a:lnTo>
                  <a:lnTo>
                    <a:pt x="124897" y="2141920"/>
                  </a:lnTo>
                  <a:lnTo>
                    <a:pt x="143744" y="2183942"/>
                  </a:lnTo>
                  <a:lnTo>
                    <a:pt x="163910" y="2225492"/>
                  </a:lnTo>
                  <a:lnTo>
                    <a:pt x="185395" y="2266537"/>
                  </a:lnTo>
                  <a:lnTo>
                    <a:pt x="208198" y="2307045"/>
                  </a:lnTo>
                  <a:lnTo>
                    <a:pt x="232320" y="2346985"/>
                  </a:lnTo>
                  <a:lnTo>
                    <a:pt x="257758" y="2386325"/>
                  </a:lnTo>
                  <a:lnTo>
                    <a:pt x="284512" y="2425033"/>
                  </a:lnTo>
                  <a:lnTo>
                    <a:pt x="312582" y="2463077"/>
                  </a:lnTo>
                  <a:lnTo>
                    <a:pt x="341967" y="2500426"/>
                  </a:lnTo>
                  <a:lnTo>
                    <a:pt x="372667" y="2537049"/>
                  </a:lnTo>
                  <a:lnTo>
                    <a:pt x="404679" y="2572912"/>
                  </a:lnTo>
                  <a:lnTo>
                    <a:pt x="438005" y="2607984"/>
                  </a:lnTo>
                  <a:lnTo>
                    <a:pt x="472643" y="2642235"/>
                  </a:lnTo>
                  <a:lnTo>
                    <a:pt x="1534363" y="1534414"/>
                  </a:lnTo>
                  <a:lnTo>
                    <a:pt x="1534363" y="0"/>
                  </a:lnTo>
                  <a:close/>
                </a:path>
              </a:pathLst>
            </a:custGeom>
            <a:solidFill>
              <a:srgbClr val="E36C0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4561636" y="1979040"/>
              <a:ext cx="1534795" cy="2642235"/>
            </a:xfrm>
            <a:custGeom>
              <a:avLst/>
              <a:gdLst/>
              <a:ahLst/>
              <a:cxnLst/>
              <a:rect l="l" t="t" r="r" b="b"/>
              <a:pathLst>
                <a:path w="1534795" h="2642235">
                  <a:moveTo>
                    <a:pt x="472643" y="2642235"/>
                  </a:moveTo>
                  <a:lnTo>
                    <a:pt x="438005" y="2607984"/>
                  </a:lnTo>
                  <a:lnTo>
                    <a:pt x="404679" y="2572912"/>
                  </a:lnTo>
                  <a:lnTo>
                    <a:pt x="372667" y="2537049"/>
                  </a:lnTo>
                  <a:lnTo>
                    <a:pt x="341967" y="2500426"/>
                  </a:lnTo>
                  <a:lnTo>
                    <a:pt x="312582" y="2463077"/>
                  </a:lnTo>
                  <a:lnTo>
                    <a:pt x="284512" y="2425033"/>
                  </a:lnTo>
                  <a:lnTo>
                    <a:pt x="257758" y="2386325"/>
                  </a:lnTo>
                  <a:lnTo>
                    <a:pt x="232320" y="2346985"/>
                  </a:lnTo>
                  <a:lnTo>
                    <a:pt x="208198" y="2307045"/>
                  </a:lnTo>
                  <a:lnTo>
                    <a:pt x="185395" y="2266537"/>
                  </a:lnTo>
                  <a:lnTo>
                    <a:pt x="163910" y="2225492"/>
                  </a:lnTo>
                  <a:lnTo>
                    <a:pt x="143744" y="2183942"/>
                  </a:lnTo>
                  <a:lnTo>
                    <a:pt x="124897" y="2141920"/>
                  </a:lnTo>
                  <a:lnTo>
                    <a:pt x="107371" y="2099456"/>
                  </a:lnTo>
                  <a:lnTo>
                    <a:pt x="91166" y="2056583"/>
                  </a:lnTo>
                  <a:lnTo>
                    <a:pt x="76283" y="2013332"/>
                  </a:lnTo>
                  <a:lnTo>
                    <a:pt x="62722" y="1969735"/>
                  </a:lnTo>
                  <a:lnTo>
                    <a:pt x="50485" y="1925824"/>
                  </a:lnTo>
                  <a:lnTo>
                    <a:pt x="39571" y="1881631"/>
                  </a:lnTo>
                  <a:lnTo>
                    <a:pt x="29982" y="1837187"/>
                  </a:lnTo>
                  <a:lnTo>
                    <a:pt x="21717" y="1792524"/>
                  </a:lnTo>
                  <a:lnTo>
                    <a:pt x="14779" y="1747673"/>
                  </a:lnTo>
                  <a:lnTo>
                    <a:pt x="9167" y="1702668"/>
                  </a:lnTo>
                  <a:lnTo>
                    <a:pt x="4883" y="1657539"/>
                  </a:lnTo>
                  <a:lnTo>
                    <a:pt x="1926" y="1612318"/>
                  </a:lnTo>
                  <a:lnTo>
                    <a:pt x="298" y="1567037"/>
                  </a:lnTo>
                  <a:lnTo>
                    <a:pt x="0" y="1521727"/>
                  </a:lnTo>
                  <a:lnTo>
                    <a:pt x="1031" y="1476421"/>
                  </a:lnTo>
                  <a:lnTo>
                    <a:pt x="3393" y="1431151"/>
                  </a:lnTo>
                  <a:lnTo>
                    <a:pt x="7086" y="1385947"/>
                  </a:lnTo>
                  <a:lnTo>
                    <a:pt x="12111" y="1340842"/>
                  </a:lnTo>
                  <a:lnTo>
                    <a:pt x="18469" y="1295867"/>
                  </a:lnTo>
                  <a:lnTo>
                    <a:pt x="26160" y="1251055"/>
                  </a:lnTo>
                  <a:lnTo>
                    <a:pt x="35185" y="1206436"/>
                  </a:lnTo>
                  <a:lnTo>
                    <a:pt x="45545" y="1162044"/>
                  </a:lnTo>
                  <a:lnTo>
                    <a:pt x="57241" y="1117909"/>
                  </a:lnTo>
                  <a:lnTo>
                    <a:pt x="70272" y="1074063"/>
                  </a:lnTo>
                  <a:lnTo>
                    <a:pt x="84641" y="1030539"/>
                  </a:lnTo>
                  <a:lnTo>
                    <a:pt x="100346" y="987367"/>
                  </a:lnTo>
                  <a:lnTo>
                    <a:pt x="117390" y="944580"/>
                  </a:lnTo>
                  <a:lnTo>
                    <a:pt x="135773" y="902209"/>
                  </a:lnTo>
                  <a:lnTo>
                    <a:pt x="155495" y="860286"/>
                  </a:lnTo>
                  <a:lnTo>
                    <a:pt x="176558" y="818843"/>
                  </a:lnTo>
                  <a:lnTo>
                    <a:pt x="198961" y="777912"/>
                  </a:lnTo>
                  <a:lnTo>
                    <a:pt x="222706" y="737524"/>
                  </a:lnTo>
                  <a:lnTo>
                    <a:pt x="247793" y="697712"/>
                  </a:lnTo>
                  <a:lnTo>
                    <a:pt x="274224" y="658506"/>
                  </a:lnTo>
                  <a:lnTo>
                    <a:pt x="301997" y="619939"/>
                  </a:lnTo>
                  <a:lnTo>
                    <a:pt x="331115" y="582043"/>
                  </a:lnTo>
                  <a:lnTo>
                    <a:pt x="361578" y="544848"/>
                  </a:lnTo>
                  <a:lnTo>
                    <a:pt x="393387" y="508388"/>
                  </a:lnTo>
                  <a:lnTo>
                    <a:pt x="426542" y="472694"/>
                  </a:lnTo>
                  <a:lnTo>
                    <a:pt x="461800" y="437100"/>
                  </a:lnTo>
                  <a:lnTo>
                    <a:pt x="498085" y="402779"/>
                  </a:lnTo>
                  <a:lnTo>
                    <a:pt x="535362" y="369748"/>
                  </a:lnTo>
                  <a:lnTo>
                    <a:pt x="573595" y="338020"/>
                  </a:lnTo>
                  <a:lnTo>
                    <a:pt x="612749" y="307612"/>
                  </a:lnTo>
                  <a:lnTo>
                    <a:pt x="652789" y="278538"/>
                  </a:lnTo>
                  <a:lnTo>
                    <a:pt x="693678" y="250814"/>
                  </a:lnTo>
                  <a:lnTo>
                    <a:pt x="735380" y="224455"/>
                  </a:lnTo>
                  <a:lnTo>
                    <a:pt x="777861" y="199476"/>
                  </a:lnTo>
                  <a:lnTo>
                    <a:pt x="821085" y="175893"/>
                  </a:lnTo>
                  <a:lnTo>
                    <a:pt x="865016" y="153721"/>
                  </a:lnTo>
                  <a:lnTo>
                    <a:pt x="909619" y="132975"/>
                  </a:lnTo>
                  <a:lnTo>
                    <a:pt x="954857" y="113671"/>
                  </a:lnTo>
                  <a:lnTo>
                    <a:pt x="1000696" y="95823"/>
                  </a:lnTo>
                  <a:lnTo>
                    <a:pt x="1047100" y="79447"/>
                  </a:lnTo>
                  <a:lnTo>
                    <a:pt x="1094032" y="64558"/>
                  </a:lnTo>
                  <a:lnTo>
                    <a:pt x="1141458" y="51171"/>
                  </a:lnTo>
                  <a:lnTo>
                    <a:pt x="1189343" y="39303"/>
                  </a:lnTo>
                  <a:lnTo>
                    <a:pt x="1237649" y="28967"/>
                  </a:lnTo>
                  <a:lnTo>
                    <a:pt x="1286342" y="20179"/>
                  </a:lnTo>
                  <a:lnTo>
                    <a:pt x="1335386" y="12955"/>
                  </a:lnTo>
                  <a:lnTo>
                    <a:pt x="1384746" y="7310"/>
                  </a:lnTo>
                  <a:lnTo>
                    <a:pt x="1434386" y="3259"/>
                  </a:lnTo>
                  <a:lnTo>
                    <a:pt x="1484270" y="817"/>
                  </a:lnTo>
                  <a:lnTo>
                    <a:pt x="1534363" y="0"/>
                  </a:lnTo>
                  <a:lnTo>
                    <a:pt x="1534363" y="1534414"/>
                  </a:lnTo>
                  <a:lnTo>
                    <a:pt x="472643" y="2642235"/>
                  </a:lnTo>
                  <a:close/>
                </a:path>
              </a:pathLst>
            </a:custGeom>
            <a:ln w="126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6464934" y="2131313"/>
            <a:ext cx="2298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C3D59B"/>
                </a:solidFill>
                <a:latin typeface="Calibri"/>
                <a:cs typeface="Calibri"/>
              </a:rPr>
              <a:t>14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255509" y="3750945"/>
            <a:ext cx="230504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C3D59B"/>
                </a:solidFill>
                <a:latin typeface="Calibri"/>
                <a:cs typeface="Calibri"/>
              </a:rPr>
              <a:t>37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655309" y="4675123"/>
            <a:ext cx="2298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C3D59B"/>
                </a:solidFill>
                <a:latin typeface="Calibri"/>
                <a:cs typeface="Calibri"/>
              </a:rPr>
              <a:t>18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788534" y="2817367"/>
            <a:ext cx="2298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C3D59B"/>
                </a:solidFill>
                <a:latin typeface="Calibri"/>
                <a:cs typeface="Calibri"/>
              </a:rPr>
              <a:t>42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2669836" y="5464852"/>
            <a:ext cx="124460" cy="124460"/>
            <a:chOff x="2669836" y="5464852"/>
            <a:chExt cx="124460" cy="124460"/>
          </a:xfrm>
        </p:grpSpPr>
        <p:sp>
          <p:nvSpPr>
            <p:cNvPr id="17" name="object 17" descr=""/>
            <p:cNvSpPr/>
            <p:nvPr/>
          </p:nvSpPr>
          <p:spPr>
            <a:xfrm>
              <a:off x="2676144" y="5471160"/>
              <a:ext cx="111760" cy="111760"/>
            </a:xfrm>
            <a:custGeom>
              <a:avLst/>
              <a:gdLst/>
              <a:ahLst/>
              <a:cxnLst/>
              <a:rect l="l" t="t" r="r" b="b"/>
              <a:pathLst>
                <a:path w="111760" h="111760">
                  <a:moveTo>
                    <a:pt x="111251" y="0"/>
                  </a:moveTo>
                  <a:lnTo>
                    <a:pt x="0" y="0"/>
                  </a:lnTo>
                  <a:lnTo>
                    <a:pt x="0" y="111251"/>
                  </a:lnTo>
                  <a:lnTo>
                    <a:pt x="111251" y="111251"/>
                  </a:lnTo>
                  <a:lnTo>
                    <a:pt x="111251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2676144" y="5471160"/>
              <a:ext cx="111760" cy="111760"/>
            </a:xfrm>
            <a:custGeom>
              <a:avLst/>
              <a:gdLst/>
              <a:ahLst/>
              <a:cxnLst/>
              <a:rect l="l" t="t" r="r" b="b"/>
              <a:pathLst>
                <a:path w="111760" h="111760">
                  <a:moveTo>
                    <a:pt x="0" y="111251"/>
                  </a:moveTo>
                  <a:lnTo>
                    <a:pt x="111251" y="111251"/>
                  </a:lnTo>
                  <a:lnTo>
                    <a:pt x="111251" y="0"/>
                  </a:lnTo>
                  <a:lnTo>
                    <a:pt x="0" y="0"/>
                  </a:lnTo>
                  <a:lnTo>
                    <a:pt x="0" y="111251"/>
                  </a:lnTo>
                  <a:close/>
                </a:path>
              </a:pathLst>
            </a:custGeom>
            <a:ln w="126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2826511" y="5371846"/>
            <a:ext cx="203009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Doktora</a:t>
            </a:r>
            <a:r>
              <a:rPr dirty="0" sz="16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līmeņa</a:t>
            </a:r>
            <a:r>
              <a:rPr dirty="0" sz="16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studijas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20" name="object 20" descr=""/>
          <p:cNvGrpSpPr/>
          <p:nvPr/>
        </p:nvGrpSpPr>
        <p:grpSpPr>
          <a:xfrm>
            <a:off x="6784636" y="5464852"/>
            <a:ext cx="124460" cy="124460"/>
            <a:chOff x="6784636" y="5464852"/>
            <a:chExt cx="124460" cy="124460"/>
          </a:xfrm>
        </p:grpSpPr>
        <p:sp>
          <p:nvSpPr>
            <p:cNvPr id="21" name="object 21" descr=""/>
            <p:cNvSpPr/>
            <p:nvPr/>
          </p:nvSpPr>
          <p:spPr>
            <a:xfrm>
              <a:off x="6790944" y="5471160"/>
              <a:ext cx="111760" cy="111760"/>
            </a:xfrm>
            <a:custGeom>
              <a:avLst/>
              <a:gdLst/>
              <a:ahLst/>
              <a:cxnLst/>
              <a:rect l="l" t="t" r="r" b="b"/>
              <a:pathLst>
                <a:path w="111759" h="111760">
                  <a:moveTo>
                    <a:pt x="111251" y="0"/>
                  </a:moveTo>
                  <a:lnTo>
                    <a:pt x="0" y="0"/>
                  </a:lnTo>
                  <a:lnTo>
                    <a:pt x="0" y="111251"/>
                  </a:lnTo>
                  <a:lnTo>
                    <a:pt x="111251" y="111251"/>
                  </a:lnTo>
                  <a:lnTo>
                    <a:pt x="111251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6790944" y="5471160"/>
              <a:ext cx="111760" cy="111760"/>
            </a:xfrm>
            <a:custGeom>
              <a:avLst/>
              <a:gdLst/>
              <a:ahLst/>
              <a:cxnLst/>
              <a:rect l="l" t="t" r="r" b="b"/>
              <a:pathLst>
                <a:path w="111759" h="111760">
                  <a:moveTo>
                    <a:pt x="0" y="111251"/>
                  </a:moveTo>
                  <a:lnTo>
                    <a:pt x="111251" y="111251"/>
                  </a:lnTo>
                  <a:lnTo>
                    <a:pt x="111251" y="0"/>
                  </a:lnTo>
                  <a:lnTo>
                    <a:pt x="0" y="0"/>
                  </a:lnTo>
                  <a:lnTo>
                    <a:pt x="0" y="111251"/>
                  </a:lnTo>
                  <a:close/>
                </a:path>
              </a:pathLst>
            </a:custGeom>
            <a:ln w="126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6941946" y="5371846"/>
            <a:ext cx="209105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Maģistra</a:t>
            </a:r>
            <a:r>
              <a:rPr dirty="0" sz="1600" spc="-5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līmeņa</a:t>
            </a:r>
            <a:r>
              <a:rPr dirty="0" sz="1600" spc="-5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studijas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24" name="object 24" descr=""/>
          <p:cNvGrpSpPr/>
          <p:nvPr/>
        </p:nvGrpSpPr>
        <p:grpSpPr>
          <a:xfrm>
            <a:off x="2669836" y="5864140"/>
            <a:ext cx="124460" cy="124460"/>
            <a:chOff x="2669836" y="5864140"/>
            <a:chExt cx="124460" cy="124460"/>
          </a:xfrm>
        </p:grpSpPr>
        <p:sp>
          <p:nvSpPr>
            <p:cNvPr id="25" name="object 25" descr=""/>
            <p:cNvSpPr/>
            <p:nvPr/>
          </p:nvSpPr>
          <p:spPr>
            <a:xfrm>
              <a:off x="2676144" y="5870448"/>
              <a:ext cx="111760" cy="111760"/>
            </a:xfrm>
            <a:custGeom>
              <a:avLst/>
              <a:gdLst/>
              <a:ahLst/>
              <a:cxnLst/>
              <a:rect l="l" t="t" r="r" b="b"/>
              <a:pathLst>
                <a:path w="111760" h="111760">
                  <a:moveTo>
                    <a:pt x="111251" y="0"/>
                  </a:moveTo>
                  <a:lnTo>
                    <a:pt x="0" y="0"/>
                  </a:lnTo>
                  <a:lnTo>
                    <a:pt x="0" y="111251"/>
                  </a:lnTo>
                  <a:lnTo>
                    <a:pt x="111251" y="111251"/>
                  </a:lnTo>
                  <a:lnTo>
                    <a:pt x="111251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2676144" y="5870448"/>
              <a:ext cx="111760" cy="111760"/>
            </a:xfrm>
            <a:custGeom>
              <a:avLst/>
              <a:gdLst/>
              <a:ahLst/>
              <a:cxnLst/>
              <a:rect l="l" t="t" r="r" b="b"/>
              <a:pathLst>
                <a:path w="111760" h="111760">
                  <a:moveTo>
                    <a:pt x="0" y="111251"/>
                  </a:moveTo>
                  <a:lnTo>
                    <a:pt x="111251" y="111251"/>
                  </a:lnTo>
                  <a:lnTo>
                    <a:pt x="111251" y="0"/>
                  </a:lnTo>
                  <a:lnTo>
                    <a:pt x="0" y="0"/>
                  </a:lnTo>
                  <a:lnTo>
                    <a:pt x="0" y="111251"/>
                  </a:lnTo>
                  <a:close/>
                </a:path>
              </a:pathLst>
            </a:custGeom>
            <a:ln w="126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2826511" y="5771184"/>
            <a:ext cx="21856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Bakalaura</a:t>
            </a:r>
            <a:r>
              <a:rPr dirty="0" sz="16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līmeņa</a:t>
            </a:r>
            <a:r>
              <a:rPr dirty="0" sz="16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studijas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28" name="object 28" descr=""/>
          <p:cNvGrpSpPr/>
          <p:nvPr/>
        </p:nvGrpSpPr>
        <p:grpSpPr>
          <a:xfrm>
            <a:off x="6784636" y="5864140"/>
            <a:ext cx="124460" cy="124460"/>
            <a:chOff x="6784636" y="5864140"/>
            <a:chExt cx="124460" cy="124460"/>
          </a:xfrm>
        </p:grpSpPr>
        <p:sp>
          <p:nvSpPr>
            <p:cNvPr id="29" name="object 29" descr=""/>
            <p:cNvSpPr/>
            <p:nvPr/>
          </p:nvSpPr>
          <p:spPr>
            <a:xfrm>
              <a:off x="6790944" y="5870448"/>
              <a:ext cx="111760" cy="111760"/>
            </a:xfrm>
            <a:custGeom>
              <a:avLst/>
              <a:gdLst/>
              <a:ahLst/>
              <a:cxnLst/>
              <a:rect l="l" t="t" r="r" b="b"/>
              <a:pathLst>
                <a:path w="111759" h="111760">
                  <a:moveTo>
                    <a:pt x="111251" y="0"/>
                  </a:moveTo>
                  <a:lnTo>
                    <a:pt x="0" y="0"/>
                  </a:lnTo>
                  <a:lnTo>
                    <a:pt x="0" y="111251"/>
                  </a:lnTo>
                  <a:lnTo>
                    <a:pt x="111251" y="111251"/>
                  </a:lnTo>
                  <a:lnTo>
                    <a:pt x="111251" y="0"/>
                  </a:lnTo>
                  <a:close/>
                </a:path>
              </a:pathLst>
            </a:custGeom>
            <a:solidFill>
              <a:srgbClr val="E36C0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6790944" y="5870448"/>
              <a:ext cx="111760" cy="111760"/>
            </a:xfrm>
            <a:custGeom>
              <a:avLst/>
              <a:gdLst/>
              <a:ahLst/>
              <a:cxnLst/>
              <a:rect l="l" t="t" r="r" b="b"/>
              <a:pathLst>
                <a:path w="111759" h="111760">
                  <a:moveTo>
                    <a:pt x="0" y="111251"/>
                  </a:moveTo>
                  <a:lnTo>
                    <a:pt x="111251" y="111251"/>
                  </a:lnTo>
                  <a:lnTo>
                    <a:pt x="111251" y="0"/>
                  </a:lnTo>
                  <a:lnTo>
                    <a:pt x="0" y="0"/>
                  </a:lnTo>
                  <a:lnTo>
                    <a:pt x="0" y="111251"/>
                  </a:lnTo>
                  <a:close/>
                </a:path>
              </a:pathLst>
            </a:custGeom>
            <a:ln w="12616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object 31" descr=""/>
          <p:cNvSpPr txBox="1"/>
          <p:nvPr/>
        </p:nvSpPr>
        <p:spPr>
          <a:xfrm>
            <a:off x="6941946" y="5771184"/>
            <a:ext cx="26568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2.līmeņa</a:t>
            </a:r>
            <a:r>
              <a:rPr dirty="0" sz="1600" spc="-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profesionālā</a:t>
            </a:r>
            <a:r>
              <a:rPr dirty="0" sz="1600" spc="-6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augstākā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08025" rIns="0" bIns="0" rtlCol="0" vert="horz">
            <a:spAutoFit/>
          </a:bodyPr>
          <a:lstStyle/>
          <a:p>
            <a:pPr marL="106680">
              <a:lnSpc>
                <a:spcPct val="100000"/>
              </a:lnSpc>
              <a:spcBef>
                <a:spcPts val="100"/>
              </a:spcBef>
            </a:pPr>
            <a:r>
              <a:rPr dirty="0"/>
              <a:t>Latvijas</a:t>
            </a:r>
            <a:r>
              <a:rPr dirty="0" spc="-75"/>
              <a:t> </a:t>
            </a:r>
            <a:r>
              <a:rPr dirty="0"/>
              <a:t>valsts</a:t>
            </a:r>
            <a:r>
              <a:rPr dirty="0" spc="-70"/>
              <a:t> </a:t>
            </a:r>
            <a:r>
              <a:rPr dirty="0"/>
              <a:t>stipendiju</a:t>
            </a:r>
            <a:r>
              <a:rPr dirty="0" spc="-95"/>
              <a:t> </a:t>
            </a:r>
            <a:r>
              <a:rPr dirty="0"/>
              <a:t>studijām</a:t>
            </a:r>
            <a:r>
              <a:rPr dirty="0" spc="-85"/>
              <a:t> </a:t>
            </a:r>
            <a:r>
              <a:rPr dirty="0"/>
              <a:t>sadalījums</a:t>
            </a:r>
            <a:r>
              <a:rPr dirty="0" spc="-85"/>
              <a:t> </a:t>
            </a:r>
            <a:r>
              <a:rPr dirty="0"/>
              <a:t>pa</a:t>
            </a:r>
            <a:r>
              <a:rPr dirty="0" spc="-70"/>
              <a:t> </a:t>
            </a:r>
            <a:r>
              <a:rPr dirty="0" spc="-10"/>
              <a:t>nozarēm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4878323" y="2093785"/>
            <a:ext cx="5154930" cy="3507104"/>
            <a:chOff x="4878323" y="2093785"/>
            <a:chExt cx="5154930" cy="3507104"/>
          </a:xfrm>
        </p:grpSpPr>
        <p:sp>
          <p:nvSpPr>
            <p:cNvPr id="4" name="object 4" descr=""/>
            <p:cNvSpPr/>
            <p:nvPr/>
          </p:nvSpPr>
          <p:spPr>
            <a:xfrm>
              <a:off x="5571743" y="2098548"/>
              <a:ext cx="4451985" cy="3462654"/>
            </a:xfrm>
            <a:custGeom>
              <a:avLst/>
              <a:gdLst/>
              <a:ahLst/>
              <a:cxnLst/>
              <a:rect l="l" t="t" r="r" b="b"/>
              <a:pathLst>
                <a:path w="4451984" h="3462654">
                  <a:moveTo>
                    <a:pt x="0" y="1659635"/>
                  </a:moveTo>
                  <a:lnTo>
                    <a:pt x="0" y="1802891"/>
                  </a:lnTo>
                </a:path>
                <a:path w="4451984" h="3462654">
                  <a:moveTo>
                    <a:pt x="0" y="0"/>
                  </a:moveTo>
                  <a:lnTo>
                    <a:pt x="0" y="1514855"/>
                  </a:lnTo>
                </a:path>
                <a:path w="4451984" h="3462654">
                  <a:moveTo>
                    <a:pt x="0" y="3389376"/>
                  </a:moveTo>
                  <a:lnTo>
                    <a:pt x="0" y="3462528"/>
                  </a:lnTo>
                </a:path>
                <a:path w="4451984" h="3462654">
                  <a:moveTo>
                    <a:pt x="0" y="2235708"/>
                  </a:moveTo>
                  <a:lnTo>
                    <a:pt x="0" y="2380488"/>
                  </a:lnTo>
                </a:path>
                <a:path w="4451984" h="3462654">
                  <a:moveTo>
                    <a:pt x="0" y="3101340"/>
                  </a:moveTo>
                  <a:lnTo>
                    <a:pt x="0" y="3246120"/>
                  </a:lnTo>
                </a:path>
                <a:path w="4451984" h="3462654">
                  <a:moveTo>
                    <a:pt x="0" y="1947671"/>
                  </a:moveTo>
                  <a:lnTo>
                    <a:pt x="0" y="2090927"/>
                  </a:lnTo>
                </a:path>
                <a:path w="4451984" h="3462654">
                  <a:moveTo>
                    <a:pt x="0" y="2813304"/>
                  </a:moveTo>
                  <a:lnTo>
                    <a:pt x="0" y="2956560"/>
                  </a:lnTo>
                </a:path>
                <a:path w="4451984" h="3462654">
                  <a:moveTo>
                    <a:pt x="0" y="2523744"/>
                  </a:moveTo>
                  <a:lnTo>
                    <a:pt x="0" y="2668523"/>
                  </a:lnTo>
                </a:path>
                <a:path w="4451984" h="3462654">
                  <a:moveTo>
                    <a:pt x="635507" y="3101340"/>
                  </a:moveTo>
                  <a:lnTo>
                    <a:pt x="635507" y="3246120"/>
                  </a:lnTo>
                </a:path>
                <a:path w="4451984" h="3462654">
                  <a:moveTo>
                    <a:pt x="635507" y="2813304"/>
                  </a:moveTo>
                  <a:lnTo>
                    <a:pt x="635507" y="2956560"/>
                  </a:lnTo>
                </a:path>
                <a:path w="4451984" h="3462654">
                  <a:moveTo>
                    <a:pt x="635507" y="3389376"/>
                  </a:moveTo>
                  <a:lnTo>
                    <a:pt x="635507" y="3462528"/>
                  </a:lnTo>
                </a:path>
                <a:path w="4451984" h="3462654">
                  <a:moveTo>
                    <a:pt x="635507" y="0"/>
                  </a:moveTo>
                  <a:lnTo>
                    <a:pt x="635507" y="2668523"/>
                  </a:lnTo>
                </a:path>
                <a:path w="4451984" h="3462654">
                  <a:moveTo>
                    <a:pt x="1271015" y="3389376"/>
                  </a:moveTo>
                  <a:lnTo>
                    <a:pt x="1271015" y="3462528"/>
                  </a:lnTo>
                </a:path>
                <a:path w="4451984" h="3462654">
                  <a:moveTo>
                    <a:pt x="1271015" y="0"/>
                  </a:moveTo>
                  <a:lnTo>
                    <a:pt x="1271015" y="3246120"/>
                  </a:lnTo>
                </a:path>
                <a:path w="4451984" h="3462654">
                  <a:moveTo>
                    <a:pt x="1906524" y="0"/>
                  </a:moveTo>
                  <a:lnTo>
                    <a:pt x="1906524" y="3246120"/>
                  </a:lnTo>
                </a:path>
                <a:path w="4451984" h="3462654">
                  <a:moveTo>
                    <a:pt x="1906524" y="3389376"/>
                  </a:moveTo>
                  <a:lnTo>
                    <a:pt x="1906524" y="3462528"/>
                  </a:lnTo>
                </a:path>
                <a:path w="4451984" h="3462654">
                  <a:moveTo>
                    <a:pt x="2543555" y="3389376"/>
                  </a:moveTo>
                  <a:lnTo>
                    <a:pt x="2543555" y="3462528"/>
                  </a:lnTo>
                </a:path>
                <a:path w="4451984" h="3462654">
                  <a:moveTo>
                    <a:pt x="2543555" y="0"/>
                  </a:moveTo>
                  <a:lnTo>
                    <a:pt x="2543555" y="3246120"/>
                  </a:lnTo>
                </a:path>
                <a:path w="4451984" h="3462654">
                  <a:moveTo>
                    <a:pt x="3179063" y="0"/>
                  </a:moveTo>
                  <a:lnTo>
                    <a:pt x="3179063" y="3246120"/>
                  </a:lnTo>
                </a:path>
                <a:path w="4451984" h="3462654">
                  <a:moveTo>
                    <a:pt x="3179063" y="3389376"/>
                  </a:moveTo>
                  <a:lnTo>
                    <a:pt x="3179063" y="3462528"/>
                  </a:lnTo>
                </a:path>
                <a:path w="4451984" h="3462654">
                  <a:moveTo>
                    <a:pt x="3814572" y="3389376"/>
                  </a:moveTo>
                  <a:lnTo>
                    <a:pt x="3814572" y="3462528"/>
                  </a:lnTo>
                </a:path>
                <a:path w="4451984" h="3462654">
                  <a:moveTo>
                    <a:pt x="3814572" y="0"/>
                  </a:moveTo>
                  <a:lnTo>
                    <a:pt x="3814572" y="3246120"/>
                  </a:lnTo>
                </a:path>
                <a:path w="4451984" h="3462654">
                  <a:moveTo>
                    <a:pt x="4451604" y="0"/>
                  </a:moveTo>
                  <a:lnTo>
                    <a:pt x="4451604" y="3462528"/>
                  </a:lnTo>
                </a:path>
              </a:pathLst>
            </a:custGeom>
            <a:ln w="9525">
              <a:solidFill>
                <a:srgbClr val="8585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934711" y="5344668"/>
              <a:ext cx="5088890" cy="143510"/>
            </a:xfrm>
            <a:custGeom>
              <a:avLst/>
              <a:gdLst/>
              <a:ahLst/>
              <a:cxnLst/>
              <a:rect l="l" t="t" r="r" b="b"/>
              <a:pathLst>
                <a:path w="5088890" h="143510">
                  <a:moveTo>
                    <a:pt x="5088636" y="0"/>
                  </a:moveTo>
                  <a:lnTo>
                    <a:pt x="0" y="0"/>
                  </a:lnTo>
                  <a:lnTo>
                    <a:pt x="0" y="143255"/>
                  </a:lnTo>
                  <a:lnTo>
                    <a:pt x="5088636" y="143255"/>
                  </a:lnTo>
                  <a:lnTo>
                    <a:pt x="5088636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934711" y="5344668"/>
              <a:ext cx="5088890" cy="143510"/>
            </a:xfrm>
            <a:custGeom>
              <a:avLst/>
              <a:gdLst/>
              <a:ahLst/>
              <a:cxnLst/>
              <a:rect l="l" t="t" r="r" b="b"/>
              <a:pathLst>
                <a:path w="5088890" h="143510">
                  <a:moveTo>
                    <a:pt x="0" y="143255"/>
                  </a:moveTo>
                  <a:lnTo>
                    <a:pt x="5088636" y="143255"/>
                  </a:lnTo>
                  <a:lnTo>
                    <a:pt x="5088636" y="0"/>
                  </a:lnTo>
                  <a:lnTo>
                    <a:pt x="0" y="0"/>
                  </a:lnTo>
                  <a:lnTo>
                    <a:pt x="0" y="143255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934711" y="5055108"/>
              <a:ext cx="1781810" cy="144780"/>
            </a:xfrm>
            <a:custGeom>
              <a:avLst/>
              <a:gdLst/>
              <a:ahLst/>
              <a:cxnLst/>
              <a:rect l="l" t="t" r="r" b="b"/>
              <a:pathLst>
                <a:path w="1781809" h="144779">
                  <a:moveTo>
                    <a:pt x="1781556" y="0"/>
                  </a:moveTo>
                  <a:lnTo>
                    <a:pt x="0" y="0"/>
                  </a:lnTo>
                  <a:lnTo>
                    <a:pt x="0" y="144780"/>
                  </a:lnTo>
                  <a:lnTo>
                    <a:pt x="1781556" y="144780"/>
                  </a:lnTo>
                  <a:lnTo>
                    <a:pt x="1781556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934711" y="5055108"/>
              <a:ext cx="1781810" cy="144780"/>
            </a:xfrm>
            <a:custGeom>
              <a:avLst/>
              <a:gdLst/>
              <a:ahLst/>
              <a:cxnLst/>
              <a:rect l="l" t="t" r="r" b="b"/>
              <a:pathLst>
                <a:path w="1781809" h="144779">
                  <a:moveTo>
                    <a:pt x="0" y="144780"/>
                  </a:moveTo>
                  <a:lnTo>
                    <a:pt x="1781556" y="144780"/>
                  </a:lnTo>
                  <a:lnTo>
                    <a:pt x="1781556" y="0"/>
                  </a:lnTo>
                  <a:lnTo>
                    <a:pt x="0" y="0"/>
                  </a:lnTo>
                  <a:lnTo>
                    <a:pt x="0" y="144780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4934711" y="4767072"/>
              <a:ext cx="1653539" cy="144780"/>
            </a:xfrm>
            <a:custGeom>
              <a:avLst/>
              <a:gdLst/>
              <a:ahLst/>
              <a:cxnLst/>
              <a:rect l="l" t="t" r="r" b="b"/>
              <a:pathLst>
                <a:path w="1653540" h="144779">
                  <a:moveTo>
                    <a:pt x="1653539" y="0"/>
                  </a:moveTo>
                  <a:lnTo>
                    <a:pt x="0" y="0"/>
                  </a:lnTo>
                  <a:lnTo>
                    <a:pt x="0" y="144779"/>
                  </a:lnTo>
                  <a:lnTo>
                    <a:pt x="1653539" y="144779"/>
                  </a:lnTo>
                  <a:lnTo>
                    <a:pt x="1653539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4934711" y="4767072"/>
              <a:ext cx="1653539" cy="144780"/>
            </a:xfrm>
            <a:custGeom>
              <a:avLst/>
              <a:gdLst/>
              <a:ahLst/>
              <a:cxnLst/>
              <a:rect l="l" t="t" r="r" b="b"/>
              <a:pathLst>
                <a:path w="1653540" h="144779">
                  <a:moveTo>
                    <a:pt x="0" y="144779"/>
                  </a:moveTo>
                  <a:lnTo>
                    <a:pt x="1653539" y="144779"/>
                  </a:lnTo>
                  <a:lnTo>
                    <a:pt x="1653539" y="0"/>
                  </a:lnTo>
                  <a:lnTo>
                    <a:pt x="0" y="0"/>
                  </a:lnTo>
                  <a:lnTo>
                    <a:pt x="0" y="144779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4934711" y="4479036"/>
              <a:ext cx="1018540" cy="143510"/>
            </a:xfrm>
            <a:custGeom>
              <a:avLst/>
              <a:gdLst/>
              <a:ahLst/>
              <a:cxnLst/>
              <a:rect l="l" t="t" r="r" b="b"/>
              <a:pathLst>
                <a:path w="1018539" h="143510">
                  <a:moveTo>
                    <a:pt x="1018032" y="0"/>
                  </a:moveTo>
                  <a:lnTo>
                    <a:pt x="0" y="0"/>
                  </a:lnTo>
                  <a:lnTo>
                    <a:pt x="0" y="143256"/>
                  </a:lnTo>
                  <a:lnTo>
                    <a:pt x="1018032" y="143256"/>
                  </a:lnTo>
                  <a:lnTo>
                    <a:pt x="1018032" y="0"/>
                  </a:lnTo>
                  <a:close/>
                </a:path>
              </a:pathLst>
            </a:custGeom>
            <a:solidFill>
              <a:srgbClr val="8063A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934711" y="4479036"/>
              <a:ext cx="1018540" cy="143510"/>
            </a:xfrm>
            <a:custGeom>
              <a:avLst/>
              <a:gdLst/>
              <a:ahLst/>
              <a:cxnLst/>
              <a:rect l="l" t="t" r="r" b="b"/>
              <a:pathLst>
                <a:path w="1018539" h="143510">
                  <a:moveTo>
                    <a:pt x="0" y="143256"/>
                  </a:moveTo>
                  <a:lnTo>
                    <a:pt x="1018032" y="143256"/>
                  </a:lnTo>
                  <a:lnTo>
                    <a:pt x="1018032" y="0"/>
                  </a:lnTo>
                  <a:lnTo>
                    <a:pt x="0" y="0"/>
                  </a:lnTo>
                  <a:lnTo>
                    <a:pt x="0" y="143256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934711" y="4189476"/>
              <a:ext cx="890269" cy="144780"/>
            </a:xfrm>
            <a:custGeom>
              <a:avLst/>
              <a:gdLst/>
              <a:ahLst/>
              <a:cxnLst/>
              <a:rect l="l" t="t" r="r" b="b"/>
              <a:pathLst>
                <a:path w="890270" h="144779">
                  <a:moveTo>
                    <a:pt x="890015" y="0"/>
                  </a:moveTo>
                  <a:lnTo>
                    <a:pt x="0" y="0"/>
                  </a:lnTo>
                  <a:lnTo>
                    <a:pt x="0" y="144780"/>
                  </a:lnTo>
                  <a:lnTo>
                    <a:pt x="890015" y="144780"/>
                  </a:lnTo>
                  <a:lnTo>
                    <a:pt x="890015" y="0"/>
                  </a:lnTo>
                  <a:close/>
                </a:path>
              </a:pathLst>
            </a:custGeom>
            <a:solidFill>
              <a:srgbClr val="4AACC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934711" y="4189476"/>
              <a:ext cx="890269" cy="144780"/>
            </a:xfrm>
            <a:custGeom>
              <a:avLst/>
              <a:gdLst/>
              <a:ahLst/>
              <a:cxnLst/>
              <a:rect l="l" t="t" r="r" b="b"/>
              <a:pathLst>
                <a:path w="890270" h="144779">
                  <a:moveTo>
                    <a:pt x="0" y="144780"/>
                  </a:moveTo>
                  <a:lnTo>
                    <a:pt x="890015" y="144780"/>
                  </a:lnTo>
                  <a:lnTo>
                    <a:pt x="890015" y="0"/>
                  </a:lnTo>
                  <a:lnTo>
                    <a:pt x="0" y="0"/>
                  </a:lnTo>
                  <a:lnTo>
                    <a:pt x="0" y="144780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934711" y="3901440"/>
              <a:ext cx="763905" cy="144780"/>
            </a:xfrm>
            <a:custGeom>
              <a:avLst/>
              <a:gdLst/>
              <a:ahLst/>
              <a:cxnLst/>
              <a:rect l="l" t="t" r="r" b="b"/>
              <a:pathLst>
                <a:path w="763904" h="144779">
                  <a:moveTo>
                    <a:pt x="763524" y="0"/>
                  </a:moveTo>
                  <a:lnTo>
                    <a:pt x="0" y="0"/>
                  </a:lnTo>
                  <a:lnTo>
                    <a:pt x="0" y="144780"/>
                  </a:lnTo>
                  <a:lnTo>
                    <a:pt x="763524" y="144780"/>
                  </a:lnTo>
                  <a:lnTo>
                    <a:pt x="763524" y="0"/>
                  </a:lnTo>
                  <a:close/>
                </a:path>
              </a:pathLst>
            </a:custGeom>
            <a:solidFill>
              <a:srgbClr val="E36C0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934711" y="3901440"/>
              <a:ext cx="763905" cy="144780"/>
            </a:xfrm>
            <a:custGeom>
              <a:avLst/>
              <a:gdLst/>
              <a:ahLst/>
              <a:cxnLst/>
              <a:rect l="l" t="t" r="r" b="b"/>
              <a:pathLst>
                <a:path w="763904" h="144779">
                  <a:moveTo>
                    <a:pt x="0" y="144780"/>
                  </a:moveTo>
                  <a:lnTo>
                    <a:pt x="763524" y="144780"/>
                  </a:lnTo>
                  <a:lnTo>
                    <a:pt x="763524" y="0"/>
                  </a:lnTo>
                  <a:lnTo>
                    <a:pt x="0" y="0"/>
                  </a:lnTo>
                  <a:lnTo>
                    <a:pt x="0" y="144780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934711" y="3613404"/>
              <a:ext cx="763905" cy="144780"/>
            </a:xfrm>
            <a:custGeom>
              <a:avLst/>
              <a:gdLst/>
              <a:ahLst/>
              <a:cxnLst/>
              <a:rect l="l" t="t" r="r" b="b"/>
              <a:pathLst>
                <a:path w="763904" h="144779">
                  <a:moveTo>
                    <a:pt x="763524" y="0"/>
                  </a:moveTo>
                  <a:lnTo>
                    <a:pt x="0" y="0"/>
                  </a:lnTo>
                  <a:lnTo>
                    <a:pt x="0" y="144780"/>
                  </a:lnTo>
                  <a:lnTo>
                    <a:pt x="763524" y="144780"/>
                  </a:lnTo>
                  <a:lnTo>
                    <a:pt x="76352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934711" y="3613404"/>
              <a:ext cx="763905" cy="144780"/>
            </a:xfrm>
            <a:custGeom>
              <a:avLst/>
              <a:gdLst/>
              <a:ahLst/>
              <a:cxnLst/>
              <a:rect l="l" t="t" r="r" b="b"/>
              <a:pathLst>
                <a:path w="763904" h="144779">
                  <a:moveTo>
                    <a:pt x="0" y="144780"/>
                  </a:moveTo>
                  <a:lnTo>
                    <a:pt x="763524" y="144780"/>
                  </a:lnTo>
                  <a:lnTo>
                    <a:pt x="763524" y="0"/>
                  </a:lnTo>
                  <a:lnTo>
                    <a:pt x="0" y="0"/>
                  </a:lnTo>
                  <a:lnTo>
                    <a:pt x="0" y="144780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4934711" y="3325368"/>
              <a:ext cx="637540" cy="143510"/>
            </a:xfrm>
            <a:custGeom>
              <a:avLst/>
              <a:gdLst/>
              <a:ahLst/>
              <a:cxnLst/>
              <a:rect l="l" t="t" r="r" b="b"/>
              <a:pathLst>
                <a:path w="637539" h="143510">
                  <a:moveTo>
                    <a:pt x="637032" y="0"/>
                  </a:moveTo>
                  <a:lnTo>
                    <a:pt x="0" y="0"/>
                  </a:lnTo>
                  <a:lnTo>
                    <a:pt x="0" y="143255"/>
                  </a:lnTo>
                  <a:lnTo>
                    <a:pt x="637032" y="143255"/>
                  </a:lnTo>
                  <a:lnTo>
                    <a:pt x="637032" y="0"/>
                  </a:lnTo>
                  <a:close/>
                </a:path>
              </a:pathLst>
            </a:custGeom>
            <a:solidFill>
              <a:srgbClr val="772C2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934711" y="3325368"/>
              <a:ext cx="637540" cy="143510"/>
            </a:xfrm>
            <a:custGeom>
              <a:avLst/>
              <a:gdLst/>
              <a:ahLst/>
              <a:cxnLst/>
              <a:rect l="l" t="t" r="r" b="b"/>
              <a:pathLst>
                <a:path w="637539" h="143510">
                  <a:moveTo>
                    <a:pt x="0" y="143255"/>
                  </a:moveTo>
                  <a:lnTo>
                    <a:pt x="637032" y="143255"/>
                  </a:lnTo>
                  <a:lnTo>
                    <a:pt x="637032" y="0"/>
                  </a:lnTo>
                  <a:lnTo>
                    <a:pt x="0" y="0"/>
                  </a:lnTo>
                  <a:lnTo>
                    <a:pt x="0" y="143255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934711" y="3035808"/>
              <a:ext cx="637540" cy="144780"/>
            </a:xfrm>
            <a:custGeom>
              <a:avLst/>
              <a:gdLst/>
              <a:ahLst/>
              <a:cxnLst/>
              <a:rect l="l" t="t" r="r" b="b"/>
              <a:pathLst>
                <a:path w="637539" h="144780">
                  <a:moveTo>
                    <a:pt x="637032" y="0"/>
                  </a:moveTo>
                  <a:lnTo>
                    <a:pt x="0" y="0"/>
                  </a:lnTo>
                  <a:lnTo>
                    <a:pt x="0" y="144779"/>
                  </a:lnTo>
                  <a:lnTo>
                    <a:pt x="637032" y="144779"/>
                  </a:lnTo>
                  <a:lnTo>
                    <a:pt x="637032" y="0"/>
                  </a:lnTo>
                  <a:close/>
                </a:path>
              </a:pathLst>
            </a:custGeom>
            <a:solidFill>
              <a:srgbClr val="5F752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4934711" y="3035808"/>
              <a:ext cx="637540" cy="144780"/>
            </a:xfrm>
            <a:custGeom>
              <a:avLst/>
              <a:gdLst/>
              <a:ahLst/>
              <a:cxnLst/>
              <a:rect l="l" t="t" r="r" b="b"/>
              <a:pathLst>
                <a:path w="637539" h="144780">
                  <a:moveTo>
                    <a:pt x="0" y="144779"/>
                  </a:moveTo>
                  <a:lnTo>
                    <a:pt x="637032" y="144779"/>
                  </a:lnTo>
                  <a:lnTo>
                    <a:pt x="637032" y="0"/>
                  </a:lnTo>
                  <a:lnTo>
                    <a:pt x="0" y="0"/>
                  </a:lnTo>
                  <a:lnTo>
                    <a:pt x="0" y="144779"/>
                  </a:lnTo>
                  <a:close/>
                </a:path>
              </a:pathLst>
            </a:custGeom>
            <a:ln w="1883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4934711" y="2747772"/>
              <a:ext cx="509270" cy="144780"/>
            </a:xfrm>
            <a:custGeom>
              <a:avLst/>
              <a:gdLst/>
              <a:ahLst/>
              <a:cxnLst/>
              <a:rect l="l" t="t" r="r" b="b"/>
              <a:pathLst>
                <a:path w="509270" h="144780">
                  <a:moveTo>
                    <a:pt x="509015" y="0"/>
                  </a:moveTo>
                  <a:lnTo>
                    <a:pt x="0" y="0"/>
                  </a:lnTo>
                  <a:lnTo>
                    <a:pt x="0" y="144779"/>
                  </a:lnTo>
                  <a:lnTo>
                    <a:pt x="509015" y="144779"/>
                  </a:lnTo>
                  <a:lnTo>
                    <a:pt x="509015" y="0"/>
                  </a:lnTo>
                  <a:close/>
                </a:path>
              </a:pathLst>
            </a:custGeom>
            <a:solidFill>
              <a:srgbClr val="D135A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934711" y="2747772"/>
              <a:ext cx="509270" cy="144780"/>
            </a:xfrm>
            <a:custGeom>
              <a:avLst/>
              <a:gdLst/>
              <a:ahLst/>
              <a:cxnLst/>
              <a:rect l="l" t="t" r="r" b="b"/>
              <a:pathLst>
                <a:path w="509270" h="144780">
                  <a:moveTo>
                    <a:pt x="0" y="144779"/>
                  </a:moveTo>
                  <a:lnTo>
                    <a:pt x="509015" y="144779"/>
                  </a:lnTo>
                  <a:lnTo>
                    <a:pt x="509015" y="0"/>
                  </a:lnTo>
                  <a:lnTo>
                    <a:pt x="0" y="0"/>
                  </a:lnTo>
                  <a:lnTo>
                    <a:pt x="0" y="144779"/>
                  </a:lnTo>
                  <a:close/>
                </a:path>
              </a:pathLst>
            </a:custGeom>
            <a:ln w="1889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934711" y="2459736"/>
              <a:ext cx="254635" cy="143510"/>
            </a:xfrm>
            <a:custGeom>
              <a:avLst/>
              <a:gdLst/>
              <a:ahLst/>
              <a:cxnLst/>
              <a:rect l="l" t="t" r="r" b="b"/>
              <a:pathLst>
                <a:path w="254635" h="143510">
                  <a:moveTo>
                    <a:pt x="254508" y="0"/>
                  </a:moveTo>
                  <a:lnTo>
                    <a:pt x="0" y="0"/>
                  </a:lnTo>
                  <a:lnTo>
                    <a:pt x="0" y="143255"/>
                  </a:lnTo>
                  <a:lnTo>
                    <a:pt x="254508" y="143255"/>
                  </a:lnTo>
                  <a:lnTo>
                    <a:pt x="25450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4934711" y="2459736"/>
              <a:ext cx="254635" cy="143510"/>
            </a:xfrm>
            <a:custGeom>
              <a:avLst/>
              <a:gdLst/>
              <a:ahLst/>
              <a:cxnLst/>
              <a:rect l="l" t="t" r="r" b="b"/>
              <a:pathLst>
                <a:path w="254635" h="143510">
                  <a:moveTo>
                    <a:pt x="0" y="143255"/>
                  </a:moveTo>
                  <a:lnTo>
                    <a:pt x="254508" y="143255"/>
                  </a:lnTo>
                  <a:lnTo>
                    <a:pt x="254508" y="0"/>
                  </a:lnTo>
                  <a:lnTo>
                    <a:pt x="0" y="0"/>
                  </a:lnTo>
                  <a:lnTo>
                    <a:pt x="0" y="143255"/>
                  </a:lnTo>
                  <a:close/>
                </a:path>
              </a:pathLst>
            </a:custGeom>
            <a:ln w="1889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4934711" y="2170176"/>
              <a:ext cx="128270" cy="144780"/>
            </a:xfrm>
            <a:custGeom>
              <a:avLst/>
              <a:gdLst/>
              <a:ahLst/>
              <a:cxnLst/>
              <a:rect l="l" t="t" r="r" b="b"/>
              <a:pathLst>
                <a:path w="128270" h="144780">
                  <a:moveTo>
                    <a:pt x="128015" y="0"/>
                  </a:moveTo>
                  <a:lnTo>
                    <a:pt x="0" y="0"/>
                  </a:lnTo>
                  <a:lnTo>
                    <a:pt x="0" y="144779"/>
                  </a:lnTo>
                  <a:lnTo>
                    <a:pt x="128015" y="144779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4F81B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934711" y="2170176"/>
              <a:ext cx="128270" cy="144780"/>
            </a:xfrm>
            <a:custGeom>
              <a:avLst/>
              <a:gdLst/>
              <a:ahLst/>
              <a:cxnLst/>
              <a:rect l="l" t="t" r="r" b="b"/>
              <a:pathLst>
                <a:path w="128270" h="144780">
                  <a:moveTo>
                    <a:pt x="0" y="144779"/>
                  </a:moveTo>
                  <a:lnTo>
                    <a:pt x="128015" y="144779"/>
                  </a:lnTo>
                  <a:lnTo>
                    <a:pt x="128015" y="0"/>
                  </a:lnTo>
                  <a:lnTo>
                    <a:pt x="0" y="0"/>
                  </a:lnTo>
                  <a:lnTo>
                    <a:pt x="0" y="144779"/>
                  </a:lnTo>
                  <a:close/>
                </a:path>
              </a:pathLst>
            </a:custGeom>
            <a:ln w="18893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4878323" y="2098548"/>
              <a:ext cx="5145405" cy="3502660"/>
            </a:xfrm>
            <a:custGeom>
              <a:avLst/>
              <a:gdLst/>
              <a:ahLst/>
              <a:cxnLst/>
              <a:rect l="l" t="t" r="r" b="b"/>
              <a:pathLst>
                <a:path w="5145405" h="3502660">
                  <a:moveTo>
                    <a:pt x="56387" y="3462528"/>
                  </a:moveTo>
                  <a:lnTo>
                    <a:pt x="5145024" y="3462528"/>
                  </a:lnTo>
                </a:path>
                <a:path w="5145405" h="3502660">
                  <a:moveTo>
                    <a:pt x="56387" y="3462528"/>
                  </a:moveTo>
                  <a:lnTo>
                    <a:pt x="56387" y="3502152"/>
                  </a:lnTo>
                </a:path>
                <a:path w="5145405" h="3502660">
                  <a:moveTo>
                    <a:pt x="693420" y="3462528"/>
                  </a:moveTo>
                  <a:lnTo>
                    <a:pt x="693420" y="3502152"/>
                  </a:lnTo>
                </a:path>
                <a:path w="5145405" h="3502660">
                  <a:moveTo>
                    <a:pt x="1328927" y="3462528"/>
                  </a:moveTo>
                  <a:lnTo>
                    <a:pt x="1328927" y="3502152"/>
                  </a:lnTo>
                </a:path>
                <a:path w="5145405" h="3502660">
                  <a:moveTo>
                    <a:pt x="1964435" y="3462528"/>
                  </a:moveTo>
                  <a:lnTo>
                    <a:pt x="1964435" y="3502152"/>
                  </a:lnTo>
                </a:path>
                <a:path w="5145405" h="3502660">
                  <a:moveTo>
                    <a:pt x="2599944" y="3462528"/>
                  </a:moveTo>
                  <a:lnTo>
                    <a:pt x="2599944" y="3502152"/>
                  </a:lnTo>
                </a:path>
                <a:path w="5145405" h="3502660">
                  <a:moveTo>
                    <a:pt x="3236976" y="3462528"/>
                  </a:moveTo>
                  <a:lnTo>
                    <a:pt x="3236976" y="3502152"/>
                  </a:lnTo>
                </a:path>
                <a:path w="5145405" h="3502660">
                  <a:moveTo>
                    <a:pt x="3872483" y="3462528"/>
                  </a:moveTo>
                  <a:lnTo>
                    <a:pt x="3872483" y="3502152"/>
                  </a:lnTo>
                </a:path>
                <a:path w="5145405" h="3502660">
                  <a:moveTo>
                    <a:pt x="4507992" y="3462528"/>
                  </a:moveTo>
                  <a:lnTo>
                    <a:pt x="4507992" y="3502152"/>
                  </a:lnTo>
                </a:path>
                <a:path w="5145405" h="3502660">
                  <a:moveTo>
                    <a:pt x="5145024" y="3462528"/>
                  </a:moveTo>
                  <a:lnTo>
                    <a:pt x="5145024" y="3502152"/>
                  </a:lnTo>
                </a:path>
                <a:path w="5145405" h="3502660">
                  <a:moveTo>
                    <a:pt x="56387" y="3462528"/>
                  </a:moveTo>
                  <a:lnTo>
                    <a:pt x="56387" y="0"/>
                  </a:lnTo>
                </a:path>
                <a:path w="5145405" h="3502660">
                  <a:moveTo>
                    <a:pt x="0" y="3462528"/>
                  </a:moveTo>
                  <a:lnTo>
                    <a:pt x="56387" y="3462528"/>
                  </a:lnTo>
                </a:path>
                <a:path w="5145405" h="3502660">
                  <a:moveTo>
                    <a:pt x="0" y="3172967"/>
                  </a:moveTo>
                  <a:lnTo>
                    <a:pt x="56387" y="3172967"/>
                  </a:lnTo>
                </a:path>
                <a:path w="5145405" h="3502660">
                  <a:moveTo>
                    <a:pt x="0" y="2884932"/>
                  </a:moveTo>
                  <a:lnTo>
                    <a:pt x="56387" y="2884932"/>
                  </a:lnTo>
                </a:path>
                <a:path w="5145405" h="3502660">
                  <a:moveTo>
                    <a:pt x="0" y="2596896"/>
                  </a:moveTo>
                  <a:lnTo>
                    <a:pt x="56387" y="2596896"/>
                  </a:lnTo>
                </a:path>
                <a:path w="5145405" h="3502660">
                  <a:moveTo>
                    <a:pt x="0" y="2307335"/>
                  </a:moveTo>
                  <a:lnTo>
                    <a:pt x="56387" y="2307335"/>
                  </a:lnTo>
                </a:path>
                <a:path w="5145405" h="3502660">
                  <a:moveTo>
                    <a:pt x="0" y="2019300"/>
                  </a:moveTo>
                  <a:lnTo>
                    <a:pt x="56387" y="2019300"/>
                  </a:lnTo>
                </a:path>
                <a:path w="5145405" h="3502660">
                  <a:moveTo>
                    <a:pt x="0" y="1731264"/>
                  </a:moveTo>
                  <a:lnTo>
                    <a:pt x="56387" y="1731264"/>
                  </a:lnTo>
                </a:path>
                <a:path w="5145405" h="3502660">
                  <a:moveTo>
                    <a:pt x="0" y="1443227"/>
                  </a:moveTo>
                  <a:lnTo>
                    <a:pt x="56387" y="1443227"/>
                  </a:lnTo>
                </a:path>
                <a:path w="5145405" h="3502660">
                  <a:moveTo>
                    <a:pt x="0" y="1153667"/>
                  </a:moveTo>
                  <a:lnTo>
                    <a:pt x="56387" y="1153667"/>
                  </a:lnTo>
                </a:path>
                <a:path w="5145405" h="3502660">
                  <a:moveTo>
                    <a:pt x="0" y="865631"/>
                  </a:moveTo>
                  <a:lnTo>
                    <a:pt x="56387" y="865631"/>
                  </a:lnTo>
                </a:path>
                <a:path w="5145405" h="3502660">
                  <a:moveTo>
                    <a:pt x="0" y="577596"/>
                  </a:moveTo>
                  <a:lnTo>
                    <a:pt x="56387" y="577596"/>
                  </a:lnTo>
                </a:path>
                <a:path w="5145405" h="3502660">
                  <a:moveTo>
                    <a:pt x="0" y="288036"/>
                  </a:moveTo>
                  <a:lnTo>
                    <a:pt x="56387" y="288036"/>
                  </a:lnTo>
                </a:path>
                <a:path w="5145405" h="3502660">
                  <a:moveTo>
                    <a:pt x="0" y="0"/>
                  </a:moveTo>
                  <a:lnTo>
                    <a:pt x="56387" y="0"/>
                  </a:lnTo>
                </a:path>
              </a:pathLst>
            </a:custGeom>
            <a:ln w="9525">
              <a:solidFill>
                <a:srgbClr val="85858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5189219" y="2531364"/>
              <a:ext cx="127000" cy="7620"/>
            </a:xfrm>
            <a:custGeom>
              <a:avLst/>
              <a:gdLst/>
              <a:ahLst/>
              <a:cxnLst/>
              <a:rect l="l" t="t" r="r" b="b"/>
              <a:pathLst>
                <a:path w="127000" h="7619">
                  <a:moveTo>
                    <a:pt x="0" y="0"/>
                  </a:moveTo>
                  <a:lnTo>
                    <a:pt x="70103" y="7620"/>
                  </a:lnTo>
                  <a:lnTo>
                    <a:pt x="126491" y="7620"/>
                  </a:lnTo>
                </a:path>
              </a:pathLst>
            </a:custGeom>
            <a:ln w="9418">
              <a:solidFill>
                <a:srgbClr val="A6A6A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object 31" descr=""/>
          <p:cNvSpPr txBox="1"/>
          <p:nvPr/>
        </p:nvSpPr>
        <p:spPr>
          <a:xfrm>
            <a:off x="9981692" y="5289041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40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780021" y="5000370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6653021" y="4711700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016244" y="4423409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5888863" y="4134739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5761735" y="3846067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5761735" y="3557777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5634609" y="2903906"/>
            <a:ext cx="115570" cy="603250"/>
          </a:xfrm>
          <a:prstGeom prst="rect">
            <a:avLst/>
          </a:prstGeom>
        </p:spPr>
        <p:txBody>
          <a:bodyPr wrap="square" lIns="0" tIns="882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5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5522214" y="2669286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5341365" y="2411730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5125592" y="2114499"/>
            <a:ext cx="11557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4890896" y="5623356"/>
            <a:ext cx="8953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0">
                <a:latin typeface="Calibri"/>
                <a:cs typeface="Calibri"/>
              </a:rPr>
              <a:t>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5526785" y="5623356"/>
            <a:ext cx="8953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0">
                <a:latin typeface="Calibri"/>
                <a:cs typeface="Calibri"/>
              </a:rPr>
              <a:t>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6130544" y="5623356"/>
            <a:ext cx="1536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Calibri"/>
                <a:cs typeface="Calibri"/>
              </a:rPr>
              <a:t>10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6766686" y="5623356"/>
            <a:ext cx="1536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Calibri"/>
                <a:cs typeface="Calibri"/>
              </a:rPr>
              <a:t>15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7402830" y="5623356"/>
            <a:ext cx="1536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Calibri"/>
                <a:cs typeface="Calibri"/>
              </a:rPr>
              <a:t>20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8038845" y="5623356"/>
            <a:ext cx="1536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Calibri"/>
                <a:cs typeface="Calibri"/>
              </a:rPr>
              <a:t>25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8674734" y="5623356"/>
            <a:ext cx="1536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Calibri"/>
                <a:cs typeface="Calibri"/>
              </a:rPr>
              <a:t>30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9310878" y="5623356"/>
            <a:ext cx="1536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Calibri"/>
                <a:cs typeface="Calibri"/>
              </a:rPr>
              <a:t>35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9946893" y="5623356"/>
            <a:ext cx="15367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>
                <a:latin typeface="Calibri"/>
                <a:cs typeface="Calibri"/>
              </a:rPr>
              <a:t>40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2076704" y="2028545"/>
            <a:ext cx="2709545" cy="34880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241935" marR="7620" indent="-229870">
              <a:lnSpc>
                <a:spcPct val="135300"/>
              </a:lnSpc>
              <a:spcBef>
                <a:spcPts val="10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Informācijas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un</a:t>
            </a:r>
            <a:r>
              <a:rPr dirty="0" sz="14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saskarsmes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zinātnes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Pedagoģijas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un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izglītības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zinātnes</a:t>
            </a:r>
            <a:endParaRPr sz="1400">
              <a:latin typeface="Calibri"/>
              <a:cs typeface="Calibri"/>
            </a:endParaRPr>
          </a:p>
          <a:p>
            <a:pPr algn="r" marR="6985">
              <a:lnSpc>
                <a:spcPct val="100000"/>
              </a:lnSpc>
              <a:spcBef>
                <a:spcPts val="5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Veterinārija</a:t>
            </a:r>
            <a:endParaRPr sz="1400">
              <a:latin typeface="Calibri"/>
              <a:cs typeface="Calibri"/>
            </a:endParaRPr>
          </a:p>
          <a:p>
            <a:pPr algn="r" marL="302895" marR="6985" indent="1859280">
              <a:lnSpc>
                <a:spcPct val="135300"/>
              </a:lnSpc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Māksla Inženierzinātnes</a:t>
            </a:r>
            <a:r>
              <a:rPr dirty="0" sz="1400" spc="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un</a:t>
            </a:r>
            <a:r>
              <a:rPr dirty="0" sz="1400" spc="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tehnoloģijas</a:t>
            </a:r>
            <a:endParaRPr sz="1400">
              <a:latin typeface="Calibri"/>
              <a:cs typeface="Calibri"/>
            </a:endParaRPr>
          </a:p>
          <a:p>
            <a:pPr algn="r" marR="5715">
              <a:lnSpc>
                <a:spcPct val="100000"/>
              </a:lnSpc>
              <a:spcBef>
                <a:spcPts val="5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Tiesību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zinātnes</a:t>
            </a:r>
            <a:endParaRPr sz="1400">
              <a:latin typeface="Calibri"/>
              <a:cs typeface="Calibri"/>
            </a:endParaRPr>
          </a:p>
          <a:p>
            <a:pPr algn="r" marR="7620">
              <a:lnSpc>
                <a:spcPct val="100000"/>
              </a:lnSpc>
              <a:spcBef>
                <a:spcPts val="5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Sociālās</a:t>
            </a:r>
            <a:r>
              <a:rPr dirty="0" sz="1400" spc="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un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cilvēkrīcības</a:t>
            </a:r>
            <a:r>
              <a:rPr dirty="0" sz="1400" spc="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zinātnes</a:t>
            </a:r>
            <a:endParaRPr sz="1400">
              <a:latin typeface="Calibri"/>
              <a:cs typeface="Calibri"/>
            </a:endParaRPr>
          </a:p>
          <a:p>
            <a:pPr algn="r" marR="7620">
              <a:lnSpc>
                <a:spcPct val="100000"/>
              </a:lnSpc>
              <a:spcBef>
                <a:spcPts val="595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Datorzinātnes</a:t>
            </a:r>
            <a:endParaRPr sz="1400">
              <a:latin typeface="Calibri"/>
              <a:cs typeface="Calibri"/>
            </a:endParaRPr>
          </a:p>
          <a:p>
            <a:pPr algn="r" marR="7620">
              <a:lnSpc>
                <a:spcPct val="100000"/>
              </a:lnSpc>
              <a:spcBef>
                <a:spcPts val="5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Citas</a:t>
            </a:r>
            <a:endParaRPr sz="1400">
              <a:latin typeface="Calibri"/>
              <a:cs typeface="Calibri"/>
            </a:endParaRPr>
          </a:p>
          <a:p>
            <a:pPr algn="r" marL="212090" marR="5080" indent="875665">
              <a:lnSpc>
                <a:spcPct val="135200"/>
              </a:lnSpc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Humanitārās</a:t>
            </a: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zinātnes Komerczinības</a:t>
            </a:r>
            <a:r>
              <a:rPr dirty="0" sz="1400" spc="1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un</a:t>
            </a:r>
            <a:r>
              <a:rPr dirty="0" sz="1400" spc="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administrēšana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Veselības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un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sociālā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aprūpe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200" y="2031492"/>
            <a:ext cx="8229600" cy="366217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6261" y="356996"/>
            <a:ext cx="953706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Latvijas</a:t>
            </a:r>
            <a:r>
              <a:rPr dirty="0" spc="-120"/>
              <a:t> </a:t>
            </a:r>
            <a:r>
              <a:rPr dirty="0"/>
              <a:t>valsts</a:t>
            </a:r>
            <a:r>
              <a:rPr dirty="0" spc="-120"/>
              <a:t> </a:t>
            </a:r>
            <a:r>
              <a:rPr dirty="0"/>
              <a:t>stipendijas</a:t>
            </a:r>
            <a:r>
              <a:rPr dirty="0" spc="-150"/>
              <a:t> </a:t>
            </a:r>
            <a:r>
              <a:rPr dirty="0"/>
              <a:t>2022.gada</a:t>
            </a:r>
            <a:r>
              <a:rPr dirty="0" spc="-105"/>
              <a:t> </a:t>
            </a:r>
            <a:r>
              <a:rPr dirty="0" spc="-10"/>
              <a:t>vasaras</a:t>
            </a:r>
            <a:r>
              <a:rPr dirty="0" spc="-120"/>
              <a:t> </a:t>
            </a:r>
            <a:r>
              <a:rPr dirty="0" spc="-10"/>
              <a:t>skolām</a:t>
            </a:r>
          </a:p>
        </p:txBody>
      </p:sp>
      <p:sp>
        <p:nvSpPr>
          <p:cNvPr id="3" name="object 3" descr=""/>
          <p:cNvSpPr/>
          <p:nvPr/>
        </p:nvSpPr>
        <p:spPr>
          <a:xfrm>
            <a:off x="6751319" y="1999488"/>
            <a:ext cx="0" cy="169545"/>
          </a:xfrm>
          <a:custGeom>
            <a:avLst/>
            <a:gdLst/>
            <a:ahLst/>
            <a:cxnLst/>
            <a:rect l="l" t="t" r="r" b="b"/>
            <a:pathLst>
              <a:path w="0"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8478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7411211" y="1999488"/>
            <a:ext cx="0" cy="169545"/>
          </a:xfrm>
          <a:custGeom>
            <a:avLst/>
            <a:gdLst/>
            <a:ahLst/>
            <a:cxnLst/>
            <a:rect l="l" t="t" r="r" b="b"/>
            <a:pathLst>
              <a:path w="0"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8478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8069580" y="2880360"/>
            <a:ext cx="0" cy="2795270"/>
          </a:xfrm>
          <a:custGeom>
            <a:avLst/>
            <a:gdLst/>
            <a:ahLst/>
            <a:cxnLst/>
            <a:rect l="l" t="t" r="r" b="b"/>
            <a:pathLst>
              <a:path w="0" h="2795270">
                <a:moveTo>
                  <a:pt x="0" y="0"/>
                </a:moveTo>
                <a:lnTo>
                  <a:pt x="0" y="2795016"/>
                </a:lnTo>
              </a:path>
            </a:pathLst>
          </a:custGeom>
          <a:ln w="8478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8069580" y="1999488"/>
            <a:ext cx="0" cy="169545"/>
          </a:xfrm>
          <a:custGeom>
            <a:avLst/>
            <a:gdLst/>
            <a:ahLst/>
            <a:cxnLst/>
            <a:rect l="l" t="t" r="r" b="b"/>
            <a:pathLst>
              <a:path w="0"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8478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8729471" y="2880360"/>
            <a:ext cx="0" cy="2795270"/>
          </a:xfrm>
          <a:custGeom>
            <a:avLst/>
            <a:gdLst/>
            <a:ahLst/>
            <a:cxnLst/>
            <a:rect l="l" t="t" r="r" b="b"/>
            <a:pathLst>
              <a:path w="0" h="2795270">
                <a:moveTo>
                  <a:pt x="0" y="0"/>
                </a:moveTo>
                <a:lnTo>
                  <a:pt x="0" y="2795016"/>
                </a:lnTo>
              </a:path>
            </a:pathLst>
          </a:custGeom>
          <a:ln w="8478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8729471" y="1999488"/>
            <a:ext cx="0" cy="169545"/>
          </a:xfrm>
          <a:custGeom>
            <a:avLst/>
            <a:gdLst/>
            <a:ahLst/>
            <a:cxnLst/>
            <a:rect l="l" t="t" r="r" b="b"/>
            <a:pathLst>
              <a:path w="0"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8478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9389364" y="2356104"/>
            <a:ext cx="0" cy="3319779"/>
          </a:xfrm>
          <a:custGeom>
            <a:avLst/>
            <a:gdLst/>
            <a:ahLst/>
            <a:cxnLst/>
            <a:rect l="l" t="t" r="r" b="b"/>
            <a:pathLst>
              <a:path w="0" h="3319779">
                <a:moveTo>
                  <a:pt x="0" y="0"/>
                </a:moveTo>
                <a:lnTo>
                  <a:pt x="0" y="3319272"/>
                </a:lnTo>
              </a:path>
            </a:pathLst>
          </a:custGeom>
          <a:ln w="8478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9389364" y="1999488"/>
            <a:ext cx="0" cy="169545"/>
          </a:xfrm>
          <a:custGeom>
            <a:avLst/>
            <a:gdLst/>
            <a:ahLst/>
            <a:cxnLst/>
            <a:rect l="l" t="t" r="r" b="b"/>
            <a:pathLst>
              <a:path w="0" h="169544">
                <a:moveTo>
                  <a:pt x="0" y="0"/>
                </a:moveTo>
                <a:lnTo>
                  <a:pt x="0" y="169163"/>
                </a:lnTo>
              </a:path>
            </a:pathLst>
          </a:custGeom>
          <a:ln w="8478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10047731" y="1999488"/>
            <a:ext cx="0" cy="3676015"/>
          </a:xfrm>
          <a:custGeom>
            <a:avLst/>
            <a:gdLst/>
            <a:ahLst/>
            <a:cxnLst/>
            <a:rect l="l" t="t" r="r" b="b"/>
            <a:pathLst>
              <a:path w="0" h="3676015">
                <a:moveTo>
                  <a:pt x="0" y="0"/>
                </a:moveTo>
                <a:lnTo>
                  <a:pt x="0" y="3675888"/>
                </a:lnTo>
              </a:path>
            </a:pathLst>
          </a:custGeom>
          <a:ln w="8478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2" name="object 12" descr=""/>
          <p:cNvGrpSpPr/>
          <p:nvPr/>
        </p:nvGrpSpPr>
        <p:grpSpPr>
          <a:xfrm>
            <a:off x="6087188" y="1999488"/>
            <a:ext cx="1588135" cy="3676015"/>
            <a:chOff x="6087188" y="1999488"/>
            <a:chExt cx="1588135" cy="3676015"/>
          </a:xfrm>
        </p:grpSpPr>
        <p:sp>
          <p:nvSpPr>
            <p:cNvPr id="13" name="object 13" descr=""/>
            <p:cNvSpPr/>
            <p:nvPr/>
          </p:nvSpPr>
          <p:spPr>
            <a:xfrm>
              <a:off x="6751319" y="4456176"/>
              <a:ext cx="660400" cy="1219200"/>
            </a:xfrm>
            <a:custGeom>
              <a:avLst/>
              <a:gdLst/>
              <a:ahLst/>
              <a:cxnLst/>
              <a:rect l="l" t="t" r="r" b="b"/>
              <a:pathLst>
                <a:path w="660400" h="1219200">
                  <a:moveTo>
                    <a:pt x="0" y="1048512"/>
                  </a:moveTo>
                  <a:lnTo>
                    <a:pt x="0" y="1219200"/>
                  </a:lnTo>
                </a:path>
                <a:path w="660400" h="1219200">
                  <a:moveTo>
                    <a:pt x="0" y="524256"/>
                  </a:moveTo>
                  <a:lnTo>
                    <a:pt x="0" y="862584"/>
                  </a:lnTo>
                </a:path>
                <a:path w="660400" h="1219200">
                  <a:moveTo>
                    <a:pt x="0" y="0"/>
                  </a:moveTo>
                  <a:lnTo>
                    <a:pt x="0" y="338328"/>
                  </a:lnTo>
                </a:path>
                <a:path w="660400" h="1219200">
                  <a:moveTo>
                    <a:pt x="659891" y="0"/>
                  </a:moveTo>
                  <a:lnTo>
                    <a:pt x="659891" y="1219200"/>
                  </a:lnTo>
                </a:path>
              </a:pathLst>
            </a:custGeom>
            <a:ln w="8478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6091428" y="3744467"/>
              <a:ext cx="1583690" cy="1760220"/>
            </a:xfrm>
            <a:custGeom>
              <a:avLst/>
              <a:gdLst/>
              <a:ahLst/>
              <a:cxnLst/>
              <a:rect l="l" t="t" r="r" b="b"/>
              <a:pathLst>
                <a:path w="1583690" h="1760220">
                  <a:moveTo>
                    <a:pt x="824484" y="1574292"/>
                  </a:moveTo>
                  <a:lnTo>
                    <a:pt x="0" y="1574292"/>
                  </a:lnTo>
                  <a:lnTo>
                    <a:pt x="0" y="1760220"/>
                  </a:lnTo>
                  <a:lnTo>
                    <a:pt x="824484" y="1760220"/>
                  </a:lnTo>
                  <a:lnTo>
                    <a:pt x="824484" y="1574292"/>
                  </a:lnTo>
                  <a:close/>
                </a:path>
                <a:path w="1583690" h="1760220">
                  <a:moveTo>
                    <a:pt x="1286256" y="1050036"/>
                  </a:moveTo>
                  <a:lnTo>
                    <a:pt x="0" y="1050036"/>
                  </a:lnTo>
                  <a:lnTo>
                    <a:pt x="0" y="1235964"/>
                  </a:lnTo>
                  <a:lnTo>
                    <a:pt x="1286256" y="1235964"/>
                  </a:lnTo>
                  <a:lnTo>
                    <a:pt x="1286256" y="1050036"/>
                  </a:lnTo>
                  <a:close/>
                </a:path>
                <a:path w="1583690" h="1760220">
                  <a:moveTo>
                    <a:pt x="1583436" y="0"/>
                  </a:moveTo>
                  <a:lnTo>
                    <a:pt x="0" y="0"/>
                  </a:lnTo>
                  <a:lnTo>
                    <a:pt x="0" y="185928"/>
                  </a:lnTo>
                  <a:lnTo>
                    <a:pt x="1583436" y="185928"/>
                  </a:lnTo>
                  <a:lnTo>
                    <a:pt x="1583436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6091427" y="1999488"/>
              <a:ext cx="0" cy="3676015"/>
            </a:xfrm>
            <a:custGeom>
              <a:avLst/>
              <a:gdLst/>
              <a:ahLst/>
              <a:cxnLst/>
              <a:rect l="l" t="t" r="r" b="b"/>
              <a:pathLst>
                <a:path w="0" h="3676015">
                  <a:moveTo>
                    <a:pt x="0" y="3675888"/>
                  </a:moveTo>
                  <a:lnTo>
                    <a:pt x="0" y="0"/>
                  </a:lnTo>
                </a:path>
              </a:pathLst>
            </a:custGeom>
            <a:ln w="8478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6979666" y="5283784"/>
            <a:ext cx="20574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441183" y="4759197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39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51041" y="5725159"/>
            <a:ext cx="83185" cy="1339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00" spc="-50">
                <a:solidFill>
                  <a:srgbClr val="585858"/>
                </a:solidFill>
                <a:latin typeface="Verdana"/>
                <a:cs typeface="Verdana"/>
              </a:rPr>
              <a:t>0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681596" y="5725159"/>
            <a:ext cx="141605" cy="1339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00" spc="-25">
                <a:solidFill>
                  <a:srgbClr val="585858"/>
                </a:solidFill>
                <a:latin typeface="Verdana"/>
                <a:cs typeface="Verdana"/>
              </a:rPr>
              <a:t>20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7341234" y="5725159"/>
            <a:ext cx="141605" cy="1339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00" spc="-25">
                <a:solidFill>
                  <a:srgbClr val="585858"/>
                </a:solidFill>
                <a:latin typeface="Verdana"/>
                <a:cs typeface="Verdana"/>
              </a:rPr>
              <a:t>40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8000745" y="5725159"/>
            <a:ext cx="141605" cy="1339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00" spc="-25">
                <a:solidFill>
                  <a:srgbClr val="585858"/>
                </a:solidFill>
                <a:latin typeface="Verdana"/>
                <a:cs typeface="Verdana"/>
              </a:rPr>
              <a:t>60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8660130" y="5725159"/>
            <a:ext cx="141605" cy="1339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00" spc="-25">
                <a:solidFill>
                  <a:srgbClr val="585858"/>
                </a:solidFill>
                <a:latin typeface="Verdana"/>
                <a:cs typeface="Verdana"/>
              </a:rPr>
              <a:t>80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9291066" y="5725159"/>
            <a:ext cx="199390" cy="1339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00" spc="-25">
                <a:solidFill>
                  <a:srgbClr val="585858"/>
                </a:solidFill>
                <a:latin typeface="Verdana"/>
                <a:cs typeface="Verdana"/>
              </a:rPr>
              <a:t>100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9950322" y="5725159"/>
            <a:ext cx="199390" cy="1339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00" spc="-25">
                <a:solidFill>
                  <a:srgbClr val="585858"/>
                </a:solidFill>
                <a:latin typeface="Verdana"/>
                <a:cs typeface="Verdana"/>
              </a:rPr>
              <a:t>120</a:t>
            </a:r>
            <a:endParaRPr sz="700">
              <a:latin typeface="Verdana"/>
              <a:cs typeface="Verdan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122677" y="5274690"/>
            <a:ext cx="381762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LU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1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Latviešu</a:t>
            </a:r>
            <a:r>
              <a:rPr dirty="0" sz="14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valodas</a:t>
            </a:r>
            <a:r>
              <a:rPr dirty="0" sz="14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un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 kultūras</a:t>
            </a:r>
            <a:r>
              <a:rPr dirty="0" sz="14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vasaras</a:t>
            </a:r>
            <a:r>
              <a:rPr dirty="0" sz="14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skola</a:t>
            </a:r>
            <a:r>
              <a:rPr dirty="0" sz="1400" spc="-20" b="1">
                <a:solidFill>
                  <a:srgbClr val="585858"/>
                </a:solidFill>
                <a:latin typeface="Calibri"/>
                <a:cs typeface="Calibri"/>
              </a:rPr>
              <a:t> 2022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987676" y="4641850"/>
            <a:ext cx="3954145" cy="45275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463040" marR="5080" indent="-1450975">
              <a:lnSpc>
                <a:spcPct val="100699"/>
              </a:lnSpc>
              <a:spcBef>
                <a:spcPts val="8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RTU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Urban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Gardening.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Sustainable,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Green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Impact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on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Modern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Cities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27" name="object 27" descr=""/>
          <p:cNvGraphicFramePr>
            <a:graphicFrameLocks noGrp="1"/>
          </p:cNvGraphicFramePr>
          <p:nvPr/>
        </p:nvGraphicFramePr>
        <p:xfrm>
          <a:off x="2067051" y="2168651"/>
          <a:ext cx="8075295" cy="22847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24629"/>
                <a:gridCol w="660400"/>
                <a:gridCol w="660400"/>
                <a:gridCol w="97789"/>
                <a:gridCol w="462279"/>
                <a:gridCol w="99695"/>
                <a:gridCol w="660399"/>
                <a:gridCol w="131445"/>
                <a:gridCol w="1205865"/>
              </a:tblGrid>
              <a:tr h="187325">
                <a:tc>
                  <a:txBody>
                    <a:bodyPr/>
                    <a:lstStyle/>
                    <a:p>
                      <a:pPr algn="r" marR="155575">
                        <a:lnSpc>
                          <a:spcPts val="1375"/>
                        </a:lnSpc>
                      </a:pPr>
                      <a:r>
                        <a:rPr dirty="0" sz="140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RTU</a:t>
                      </a:r>
                      <a:r>
                        <a:rPr dirty="0" sz="1400" spc="-3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400" spc="-3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Deep</a:t>
                      </a:r>
                      <a:r>
                        <a:rPr dirty="0" sz="1400" spc="-3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Learning</a:t>
                      </a:r>
                      <a:r>
                        <a:rPr dirty="0" sz="1400" spc="-3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1400" spc="-3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Cybersecurity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75"/>
                        </a:lnSpc>
                      </a:pPr>
                      <a:r>
                        <a:rPr dirty="0" sz="1400" spc="-2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110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</a:tr>
              <a:tr h="3378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5420">
                <a:tc>
                  <a:txBody>
                    <a:bodyPr/>
                    <a:lstStyle/>
                    <a:p>
                      <a:pPr algn="r" marR="154940">
                        <a:lnSpc>
                          <a:spcPts val="1365"/>
                        </a:lnSpc>
                      </a:pPr>
                      <a:r>
                        <a:rPr dirty="0" sz="140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RTU</a:t>
                      </a:r>
                      <a:r>
                        <a:rPr dirty="0" sz="1400" spc="-2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400" spc="-2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Fracture</a:t>
                      </a:r>
                      <a:r>
                        <a:rPr dirty="0" sz="1400" spc="-2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structures:</a:t>
                      </a:r>
                      <a:r>
                        <a:rPr dirty="0" sz="1400" spc="-2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Material</a:t>
                      </a:r>
                      <a:r>
                        <a:rPr dirty="0" sz="1400" spc="-2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Stress</a:t>
                      </a:r>
                      <a:r>
                        <a:rPr dirty="0" sz="1400" spc="-2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Resistance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 marL="77470" marR="12065">
                        <a:lnSpc>
                          <a:spcPts val="1365"/>
                        </a:lnSpc>
                      </a:pPr>
                      <a:r>
                        <a:rPr dirty="0" sz="1400" spc="-2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84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</a:tr>
              <a:tr h="3378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7325">
                <a:tc>
                  <a:txBody>
                    <a:bodyPr/>
                    <a:lstStyle/>
                    <a:p>
                      <a:pPr algn="r" marR="153670">
                        <a:lnSpc>
                          <a:spcPts val="1375"/>
                        </a:lnSpc>
                      </a:pPr>
                      <a:r>
                        <a:rPr dirty="0" sz="140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RTU</a:t>
                      </a:r>
                      <a:r>
                        <a:rPr dirty="0" sz="1400" spc="-3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400" spc="-3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Waste</a:t>
                      </a:r>
                      <a:r>
                        <a:rPr dirty="0" sz="1400" spc="-3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Management.</a:t>
                      </a:r>
                      <a:r>
                        <a:rPr dirty="0" sz="1400" spc="-3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Clearwater</a:t>
                      </a:r>
                      <a:r>
                        <a:rPr dirty="0" sz="1400" spc="-3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Technologies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76835">
                        <a:lnSpc>
                          <a:spcPts val="1375"/>
                        </a:lnSpc>
                      </a:pPr>
                      <a:r>
                        <a:rPr dirty="0" sz="1400" spc="-2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57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378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523875">
                <a:tc>
                  <a:txBody>
                    <a:bodyPr/>
                    <a:lstStyle/>
                    <a:p>
                      <a:pPr algn="ctr" marL="283845">
                        <a:lnSpc>
                          <a:spcPts val="570"/>
                        </a:lnSpc>
                      </a:pPr>
                      <a:r>
                        <a:rPr dirty="0" sz="140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dirty="0" sz="1400" spc="-3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400" spc="-2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Padomju</a:t>
                      </a:r>
                      <a:r>
                        <a:rPr dirty="0" sz="1400" spc="-3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militārās</a:t>
                      </a:r>
                      <a:r>
                        <a:rPr dirty="0" sz="1400" spc="-3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vēstures</a:t>
                      </a:r>
                      <a:r>
                        <a:rPr dirty="0" sz="1400" spc="-1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pēdas</a:t>
                      </a:r>
                      <a:r>
                        <a:rPr dirty="0" sz="1400" spc="-3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Latvijas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 marL="2844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teritorijā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241935">
                        <a:lnSpc>
                          <a:spcPts val="1490"/>
                        </a:lnSpc>
                      </a:pPr>
                      <a:r>
                        <a:rPr dirty="0" sz="1400" spc="-2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48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7325">
                <a:tc>
                  <a:txBody>
                    <a:bodyPr/>
                    <a:lstStyle/>
                    <a:p>
                      <a:pPr algn="r" marR="154305">
                        <a:lnSpc>
                          <a:spcPts val="1375"/>
                        </a:lnSpc>
                      </a:pPr>
                      <a:r>
                        <a:rPr dirty="0" sz="140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DU</a:t>
                      </a:r>
                      <a:r>
                        <a:rPr dirty="0" sz="1400" spc="-3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400" spc="-2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Pierobežas</a:t>
                      </a:r>
                      <a:r>
                        <a:rPr dirty="0" sz="1400" spc="-3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fenomenoloģija:</a:t>
                      </a:r>
                      <a:r>
                        <a:rPr dirty="0" sz="1400" spc="-2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Austrumlatvija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375"/>
                        </a:lnSpc>
                      </a:pPr>
                      <a:r>
                        <a:rPr dirty="0" sz="1400" spc="-25" b="1">
                          <a:solidFill>
                            <a:srgbClr val="585858"/>
                          </a:solidFill>
                          <a:latin typeface="Calibri"/>
                          <a:cs typeface="Calibri"/>
                        </a:rPr>
                        <a:t>43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28" name="object 28" descr=""/>
          <p:cNvSpPr/>
          <p:nvPr/>
        </p:nvSpPr>
        <p:spPr>
          <a:xfrm>
            <a:off x="4037076" y="5830823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97536" y="0"/>
                </a:moveTo>
                <a:lnTo>
                  <a:pt x="0" y="0"/>
                </a:lnTo>
                <a:lnTo>
                  <a:pt x="0" y="97535"/>
                </a:lnTo>
                <a:lnTo>
                  <a:pt x="97536" y="97535"/>
                </a:lnTo>
                <a:lnTo>
                  <a:pt x="97536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 txBox="1"/>
          <p:nvPr/>
        </p:nvSpPr>
        <p:spPr>
          <a:xfrm>
            <a:off x="4165853" y="5741619"/>
            <a:ext cx="202882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Iesniegto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pieteikumu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skaits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916429" y="1295146"/>
            <a:ext cx="7597775" cy="314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900" b="1">
                <a:solidFill>
                  <a:srgbClr val="585858"/>
                </a:solidFill>
                <a:latin typeface="Calibri"/>
                <a:cs typeface="Calibri"/>
              </a:rPr>
              <a:t>No</a:t>
            </a:r>
            <a:r>
              <a:rPr dirty="0" sz="19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900" b="1">
                <a:solidFill>
                  <a:srgbClr val="585858"/>
                </a:solidFill>
                <a:latin typeface="Calibri"/>
                <a:cs typeface="Calibri"/>
              </a:rPr>
              <a:t>15</a:t>
            </a:r>
            <a:r>
              <a:rPr dirty="0" sz="19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900" spc="-10" b="1">
                <a:solidFill>
                  <a:srgbClr val="585858"/>
                </a:solidFill>
                <a:latin typeface="Calibri"/>
                <a:cs typeface="Calibri"/>
              </a:rPr>
              <a:t>pieteikumiem</a:t>
            </a:r>
            <a:r>
              <a:rPr dirty="0" sz="19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900" b="1">
                <a:solidFill>
                  <a:srgbClr val="585858"/>
                </a:solidFill>
                <a:latin typeface="Calibri"/>
                <a:cs typeface="Calibri"/>
              </a:rPr>
              <a:t>tika</a:t>
            </a:r>
            <a:r>
              <a:rPr dirty="0" sz="19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900" spc="-10" b="1">
                <a:solidFill>
                  <a:srgbClr val="585858"/>
                </a:solidFill>
                <a:latin typeface="Calibri"/>
                <a:cs typeface="Calibri"/>
              </a:rPr>
              <a:t>apstiprinātas</a:t>
            </a:r>
            <a:r>
              <a:rPr dirty="0" sz="1900" spc="-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900" b="1">
                <a:solidFill>
                  <a:srgbClr val="585858"/>
                </a:solidFill>
                <a:latin typeface="Calibri"/>
                <a:cs typeface="Calibri"/>
              </a:rPr>
              <a:t>7</a:t>
            </a:r>
            <a:r>
              <a:rPr dirty="0" sz="19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900" spc="-10" b="1">
                <a:solidFill>
                  <a:srgbClr val="585858"/>
                </a:solidFill>
                <a:latin typeface="Calibri"/>
                <a:cs typeface="Calibri"/>
              </a:rPr>
              <a:t>vasaras</a:t>
            </a:r>
            <a:r>
              <a:rPr dirty="0" sz="19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900" spc="-10" b="1">
                <a:solidFill>
                  <a:srgbClr val="585858"/>
                </a:solidFill>
                <a:latin typeface="Calibri"/>
                <a:cs typeface="Calibri"/>
              </a:rPr>
              <a:t>skolas,</a:t>
            </a:r>
            <a:r>
              <a:rPr dirty="0" sz="19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900" spc="-10" b="1">
                <a:solidFill>
                  <a:srgbClr val="585858"/>
                </a:solidFill>
                <a:latin typeface="Calibri"/>
                <a:cs typeface="Calibri"/>
              </a:rPr>
              <a:t>katrai</a:t>
            </a:r>
            <a:r>
              <a:rPr dirty="0" sz="19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900" b="1">
                <a:solidFill>
                  <a:srgbClr val="585858"/>
                </a:solidFill>
                <a:latin typeface="Calibri"/>
                <a:cs typeface="Calibri"/>
              </a:rPr>
              <a:t>10</a:t>
            </a:r>
            <a:r>
              <a:rPr dirty="0" sz="19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900" spc="-10" b="1">
                <a:solidFill>
                  <a:srgbClr val="585858"/>
                </a:solidFill>
                <a:latin typeface="Calibri"/>
                <a:cs typeface="Calibri"/>
              </a:rPr>
              <a:t>stipendijas</a:t>
            </a:r>
            <a:endParaRPr sz="1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9788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2022.gada</a:t>
            </a:r>
            <a:r>
              <a:rPr dirty="0" spc="-130"/>
              <a:t> </a:t>
            </a:r>
            <a:r>
              <a:rPr dirty="0"/>
              <a:t>vasaras</a:t>
            </a:r>
            <a:r>
              <a:rPr dirty="0" spc="-145"/>
              <a:t> </a:t>
            </a:r>
            <a:r>
              <a:rPr dirty="0"/>
              <a:t>skolu</a:t>
            </a:r>
            <a:r>
              <a:rPr dirty="0" spc="-135"/>
              <a:t> </a:t>
            </a:r>
            <a:r>
              <a:rPr dirty="0"/>
              <a:t>stipendiju</a:t>
            </a:r>
            <a:r>
              <a:rPr dirty="0" spc="-170"/>
              <a:t> </a:t>
            </a:r>
            <a:r>
              <a:rPr dirty="0" spc="-25"/>
              <a:t>un</a:t>
            </a:r>
          </a:p>
          <a:p>
            <a:pPr algn="ctr" marL="5080">
              <a:lnSpc>
                <a:spcPct val="100000"/>
              </a:lnSpc>
              <a:spcBef>
                <a:spcPts val="5"/>
              </a:spcBef>
            </a:pPr>
            <a:r>
              <a:rPr dirty="0" spc="-10"/>
              <a:t>rezervistu</a:t>
            </a:r>
            <a:r>
              <a:rPr dirty="0" spc="-105"/>
              <a:t> </a:t>
            </a:r>
            <a:r>
              <a:rPr dirty="0"/>
              <a:t>sadalījums</a:t>
            </a:r>
            <a:r>
              <a:rPr dirty="0" spc="-95"/>
              <a:t> </a:t>
            </a:r>
            <a:r>
              <a:rPr dirty="0"/>
              <a:t>pa</a:t>
            </a:r>
            <a:r>
              <a:rPr dirty="0" spc="-70"/>
              <a:t> </a:t>
            </a:r>
            <a:r>
              <a:rPr dirty="0" spc="-10"/>
              <a:t>valstīm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6403682" y="1647444"/>
            <a:ext cx="3784600" cy="3956685"/>
            <a:chOff x="6403682" y="1647444"/>
            <a:chExt cx="3784600" cy="3956685"/>
          </a:xfrm>
        </p:grpSpPr>
        <p:sp>
          <p:nvSpPr>
            <p:cNvPr id="4" name="object 4" descr=""/>
            <p:cNvSpPr/>
            <p:nvPr/>
          </p:nvSpPr>
          <p:spPr>
            <a:xfrm>
              <a:off x="7162799" y="1647444"/>
              <a:ext cx="2266315" cy="3956685"/>
            </a:xfrm>
            <a:custGeom>
              <a:avLst/>
              <a:gdLst/>
              <a:ahLst/>
              <a:cxnLst/>
              <a:rect l="l" t="t" r="r" b="b"/>
              <a:pathLst>
                <a:path w="2266315" h="3956685">
                  <a:moveTo>
                    <a:pt x="0" y="1213103"/>
                  </a:moveTo>
                  <a:lnTo>
                    <a:pt x="0" y="1424939"/>
                  </a:lnTo>
                </a:path>
                <a:path w="2266315" h="3956685">
                  <a:moveTo>
                    <a:pt x="0" y="883919"/>
                  </a:moveTo>
                  <a:lnTo>
                    <a:pt x="0" y="1095755"/>
                  </a:lnTo>
                </a:path>
                <a:path w="2266315" h="3956685">
                  <a:moveTo>
                    <a:pt x="0" y="553211"/>
                  </a:moveTo>
                  <a:lnTo>
                    <a:pt x="0" y="766571"/>
                  </a:lnTo>
                </a:path>
                <a:path w="2266315" h="3956685">
                  <a:moveTo>
                    <a:pt x="0" y="224027"/>
                  </a:moveTo>
                  <a:lnTo>
                    <a:pt x="0" y="435863"/>
                  </a:lnTo>
                </a:path>
                <a:path w="2266315" h="3956685">
                  <a:moveTo>
                    <a:pt x="0" y="0"/>
                  </a:moveTo>
                  <a:lnTo>
                    <a:pt x="0" y="106679"/>
                  </a:lnTo>
                </a:path>
                <a:path w="2266315" h="3956685">
                  <a:moveTo>
                    <a:pt x="0" y="1872995"/>
                  </a:moveTo>
                  <a:lnTo>
                    <a:pt x="0" y="3956304"/>
                  </a:lnTo>
                </a:path>
                <a:path w="2266315" h="3956685">
                  <a:moveTo>
                    <a:pt x="0" y="1542288"/>
                  </a:moveTo>
                  <a:lnTo>
                    <a:pt x="0" y="1755647"/>
                  </a:lnTo>
                </a:path>
                <a:path w="2266315" h="3956685">
                  <a:moveTo>
                    <a:pt x="755903" y="224027"/>
                  </a:moveTo>
                  <a:lnTo>
                    <a:pt x="755903" y="435863"/>
                  </a:lnTo>
                </a:path>
                <a:path w="2266315" h="3956685">
                  <a:moveTo>
                    <a:pt x="755903" y="0"/>
                  </a:moveTo>
                  <a:lnTo>
                    <a:pt x="755903" y="106679"/>
                  </a:lnTo>
                </a:path>
                <a:path w="2266315" h="3956685">
                  <a:moveTo>
                    <a:pt x="755903" y="553211"/>
                  </a:moveTo>
                  <a:lnTo>
                    <a:pt x="755903" y="3956304"/>
                  </a:lnTo>
                </a:path>
                <a:path w="2266315" h="3956685">
                  <a:moveTo>
                    <a:pt x="1510283" y="0"/>
                  </a:moveTo>
                  <a:lnTo>
                    <a:pt x="1510283" y="106679"/>
                  </a:lnTo>
                </a:path>
                <a:path w="2266315" h="3956685">
                  <a:moveTo>
                    <a:pt x="1510283" y="224027"/>
                  </a:moveTo>
                  <a:lnTo>
                    <a:pt x="1510283" y="3956304"/>
                  </a:lnTo>
                </a:path>
                <a:path w="2266315" h="3956685">
                  <a:moveTo>
                    <a:pt x="2266188" y="0"/>
                  </a:moveTo>
                  <a:lnTo>
                    <a:pt x="2266188" y="106679"/>
                  </a:lnTo>
                </a:path>
                <a:path w="2266315" h="3956685">
                  <a:moveTo>
                    <a:pt x="2266188" y="224027"/>
                  </a:moveTo>
                  <a:lnTo>
                    <a:pt x="2266188" y="3956304"/>
                  </a:lnTo>
                </a:path>
              </a:pathLst>
            </a:custGeom>
            <a:ln w="947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0183367" y="1647444"/>
              <a:ext cx="0" cy="3956685"/>
            </a:xfrm>
            <a:custGeom>
              <a:avLst/>
              <a:gdLst/>
              <a:ahLst/>
              <a:cxnLst/>
              <a:rect l="l" t="t" r="r" b="b"/>
              <a:pathLst>
                <a:path w="0" h="3956685">
                  <a:moveTo>
                    <a:pt x="0" y="0"/>
                  </a:moveTo>
                  <a:lnTo>
                    <a:pt x="0" y="3956304"/>
                  </a:lnTo>
                </a:path>
              </a:pathLst>
            </a:custGeom>
            <a:ln w="947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408420" y="1754123"/>
              <a:ext cx="3775075" cy="3413760"/>
            </a:xfrm>
            <a:custGeom>
              <a:avLst/>
              <a:gdLst/>
              <a:ahLst/>
              <a:cxnLst/>
              <a:rect l="l" t="t" r="r" b="b"/>
              <a:pathLst>
                <a:path w="3775075" h="3413760">
                  <a:moveTo>
                    <a:pt x="150876" y="3297936"/>
                  </a:moveTo>
                  <a:lnTo>
                    <a:pt x="0" y="3297936"/>
                  </a:lnTo>
                  <a:lnTo>
                    <a:pt x="0" y="3413760"/>
                  </a:lnTo>
                  <a:lnTo>
                    <a:pt x="150876" y="3413760"/>
                  </a:lnTo>
                  <a:lnTo>
                    <a:pt x="150876" y="3297936"/>
                  </a:lnTo>
                  <a:close/>
                </a:path>
                <a:path w="3775075" h="3413760">
                  <a:moveTo>
                    <a:pt x="301752" y="2967228"/>
                  </a:moveTo>
                  <a:lnTo>
                    <a:pt x="0" y="2967228"/>
                  </a:lnTo>
                  <a:lnTo>
                    <a:pt x="0" y="3084576"/>
                  </a:lnTo>
                  <a:lnTo>
                    <a:pt x="301752" y="3084576"/>
                  </a:lnTo>
                  <a:lnTo>
                    <a:pt x="301752" y="2967228"/>
                  </a:lnTo>
                  <a:close/>
                </a:path>
                <a:path w="3775075" h="3413760">
                  <a:moveTo>
                    <a:pt x="452628" y="2638044"/>
                  </a:moveTo>
                  <a:lnTo>
                    <a:pt x="0" y="2638044"/>
                  </a:lnTo>
                  <a:lnTo>
                    <a:pt x="0" y="2755392"/>
                  </a:lnTo>
                  <a:lnTo>
                    <a:pt x="452628" y="2755392"/>
                  </a:lnTo>
                  <a:lnTo>
                    <a:pt x="452628" y="2638044"/>
                  </a:lnTo>
                  <a:close/>
                </a:path>
                <a:path w="3775075" h="3413760">
                  <a:moveTo>
                    <a:pt x="603504" y="2308860"/>
                  </a:moveTo>
                  <a:lnTo>
                    <a:pt x="0" y="2308860"/>
                  </a:lnTo>
                  <a:lnTo>
                    <a:pt x="0" y="2424684"/>
                  </a:lnTo>
                  <a:lnTo>
                    <a:pt x="603504" y="2424684"/>
                  </a:lnTo>
                  <a:lnTo>
                    <a:pt x="603504" y="2308860"/>
                  </a:lnTo>
                  <a:close/>
                </a:path>
                <a:path w="3775075" h="3413760">
                  <a:moveTo>
                    <a:pt x="754380" y="1978152"/>
                  </a:moveTo>
                  <a:lnTo>
                    <a:pt x="0" y="1978152"/>
                  </a:lnTo>
                  <a:lnTo>
                    <a:pt x="0" y="2095500"/>
                  </a:lnTo>
                  <a:lnTo>
                    <a:pt x="754380" y="2095500"/>
                  </a:lnTo>
                  <a:lnTo>
                    <a:pt x="754380" y="1978152"/>
                  </a:lnTo>
                  <a:close/>
                </a:path>
                <a:path w="3775075" h="3413760">
                  <a:moveTo>
                    <a:pt x="905256" y="1648968"/>
                  </a:moveTo>
                  <a:lnTo>
                    <a:pt x="0" y="1648968"/>
                  </a:lnTo>
                  <a:lnTo>
                    <a:pt x="0" y="1766316"/>
                  </a:lnTo>
                  <a:lnTo>
                    <a:pt x="905256" y="1766316"/>
                  </a:lnTo>
                  <a:lnTo>
                    <a:pt x="905256" y="1648968"/>
                  </a:lnTo>
                  <a:close/>
                </a:path>
                <a:path w="3775075" h="3413760">
                  <a:moveTo>
                    <a:pt x="1056132" y="1318260"/>
                  </a:moveTo>
                  <a:lnTo>
                    <a:pt x="0" y="1318260"/>
                  </a:lnTo>
                  <a:lnTo>
                    <a:pt x="0" y="1435608"/>
                  </a:lnTo>
                  <a:lnTo>
                    <a:pt x="1056132" y="1435608"/>
                  </a:lnTo>
                  <a:lnTo>
                    <a:pt x="1056132" y="1318260"/>
                  </a:lnTo>
                  <a:close/>
                </a:path>
                <a:path w="3775075" h="3413760">
                  <a:moveTo>
                    <a:pt x="1208532" y="989076"/>
                  </a:moveTo>
                  <a:lnTo>
                    <a:pt x="0" y="989076"/>
                  </a:lnTo>
                  <a:lnTo>
                    <a:pt x="0" y="1106424"/>
                  </a:lnTo>
                  <a:lnTo>
                    <a:pt x="1208532" y="1106424"/>
                  </a:lnTo>
                  <a:lnTo>
                    <a:pt x="1208532" y="989076"/>
                  </a:lnTo>
                  <a:close/>
                </a:path>
                <a:path w="3775075" h="3413760">
                  <a:moveTo>
                    <a:pt x="1510284" y="659892"/>
                  </a:moveTo>
                  <a:lnTo>
                    <a:pt x="0" y="659892"/>
                  </a:lnTo>
                  <a:lnTo>
                    <a:pt x="0" y="777240"/>
                  </a:lnTo>
                  <a:lnTo>
                    <a:pt x="1510284" y="777240"/>
                  </a:lnTo>
                  <a:lnTo>
                    <a:pt x="1510284" y="659892"/>
                  </a:lnTo>
                  <a:close/>
                </a:path>
                <a:path w="3775075" h="3413760">
                  <a:moveTo>
                    <a:pt x="1661160" y="329184"/>
                  </a:moveTo>
                  <a:lnTo>
                    <a:pt x="0" y="329184"/>
                  </a:lnTo>
                  <a:lnTo>
                    <a:pt x="0" y="446532"/>
                  </a:lnTo>
                  <a:lnTo>
                    <a:pt x="1661160" y="446532"/>
                  </a:lnTo>
                  <a:lnTo>
                    <a:pt x="1661160" y="329184"/>
                  </a:lnTo>
                  <a:close/>
                </a:path>
                <a:path w="3775075" h="3413760">
                  <a:moveTo>
                    <a:pt x="3774948" y="0"/>
                  </a:moveTo>
                  <a:lnTo>
                    <a:pt x="0" y="0"/>
                  </a:lnTo>
                  <a:lnTo>
                    <a:pt x="0" y="117348"/>
                  </a:lnTo>
                  <a:lnTo>
                    <a:pt x="3774948" y="117348"/>
                  </a:lnTo>
                  <a:lnTo>
                    <a:pt x="3774948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6408419" y="1647444"/>
              <a:ext cx="0" cy="3956685"/>
            </a:xfrm>
            <a:custGeom>
              <a:avLst/>
              <a:gdLst/>
              <a:ahLst/>
              <a:cxnLst/>
              <a:rect l="l" t="t" r="r" b="b"/>
              <a:pathLst>
                <a:path w="0" h="3956685">
                  <a:moveTo>
                    <a:pt x="0" y="3956304"/>
                  </a:moveTo>
                  <a:lnTo>
                    <a:pt x="0" y="0"/>
                  </a:lnTo>
                </a:path>
              </a:pathLst>
            </a:custGeom>
            <a:ln w="947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6624066" y="4980813"/>
            <a:ext cx="1162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774942" y="4650994"/>
            <a:ext cx="1162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926071" y="4321302"/>
            <a:ext cx="1162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076947" y="3991483"/>
            <a:ext cx="1162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4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228078" y="3661664"/>
            <a:ext cx="1162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378954" y="3331845"/>
            <a:ext cx="1162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530210" y="3002026"/>
            <a:ext cx="1162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681086" y="2672333"/>
            <a:ext cx="1162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982457" y="2342514"/>
            <a:ext cx="20574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8133715" y="2012695"/>
            <a:ext cx="20574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135616" y="1682876"/>
            <a:ext cx="20637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8597645" y="5662371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15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9352915" y="5662371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20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0107930" y="5662371"/>
            <a:ext cx="15367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25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590669" y="5319141"/>
            <a:ext cx="16891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Kirgizstāna,</a:t>
            </a:r>
            <a:r>
              <a:rPr dirty="0" sz="1200" spc="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Peru,</a:t>
            </a:r>
            <a:r>
              <a:rPr dirty="0" sz="1200" spc="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Ungārija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996564" y="4989321"/>
            <a:ext cx="3281679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Bulgārija,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Dienvidkoreja, Horvātija,</a:t>
            </a:r>
            <a:r>
              <a:rPr dirty="0" sz="1200" spc="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Igaunija, Japāna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971671" y="4659629"/>
            <a:ext cx="23082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ASV,</a:t>
            </a:r>
            <a:r>
              <a:rPr dirty="0" sz="12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Lietuva,</a:t>
            </a:r>
            <a:r>
              <a:rPr dirty="0" sz="12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Moldova,</a:t>
            </a:r>
            <a:r>
              <a:rPr dirty="0" sz="12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Tadžikistāna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141089" y="4329810"/>
            <a:ext cx="21380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Čehija,</a:t>
            </a:r>
            <a:r>
              <a:rPr dirty="0" sz="1200" spc="-5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Francija,</a:t>
            </a:r>
            <a:r>
              <a:rPr dirty="0" sz="1200" spc="-5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Gruzija,</a:t>
            </a:r>
            <a:r>
              <a:rPr dirty="0" sz="1200" spc="-5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Slovākija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368290" y="3999992"/>
            <a:ext cx="91249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Polija,</a:t>
            </a:r>
            <a:r>
              <a:rPr dirty="0" sz="1200" spc="-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Spānija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111244" y="3670172"/>
            <a:ext cx="21672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Azerbaidžāna,</a:t>
            </a:r>
            <a:r>
              <a:rPr dirty="0" sz="1200" spc="-7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Grieķija,</a:t>
            </a:r>
            <a:r>
              <a:rPr dirty="0" sz="1200" spc="-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Indonēzija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534025" y="3340353"/>
            <a:ext cx="7486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Kazahstāna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898007" y="3010357"/>
            <a:ext cx="38290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Itālija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759577" y="2680538"/>
            <a:ext cx="521334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Ukraina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5829046" y="2350719"/>
            <a:ext cx="451484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Turcija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4954651" y="2020900"/>
            <a:ext cx="13265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ĶTR,</a:t>
            </a:r>
            <a:r>
              <a:rPr dirty="0" sz="12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Meksika,</a:t>
            </a:r>
            <a:r>
              <a:rPr dirty="0" sz="12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Vācija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5481320" y="1691081"/>
            <a:ext cx="79946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585858"/>
                </a:solidFill>
                <a:latin typeface="Calibri"/>
                <a:cs typeface="Calibri"/>
              </a:rPr>
              <a:t>Uzbekistāna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4" name="object 34" descr=""/>
          <p:cNvSpPr/>
          <p:nvPr/>
        </p:nvSpPr>
        <p:spPr>
          <a:xfrm>
            <a:off x="5792723" y="5867400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89" h="97789">
                <a:moveTo>
                  <a:pt x="97536" y="0"/>
                </a:moveTo>
                <a:lnTo>
                  <a:pt x="0" y="0"/>
                </a:lnTo>
                <a:lnTo>
                  <a:pt x="0" y="97536"/>
                </a:lnTo>
                <a:lnTo>
                  <a:pt x="97536" y="97536"/>
                </a:lnTo>
                <a:lnTo>
                  <a:pt x="97536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 descr=""/>
          <p:cNvSpPr txBox="1"/>
          <p:nvPr/>
        </p:nvSpPr>
        <p:spPr>
          <a:xfrm>
            <a:off x="5922390" y="5662371"/>
            <a:ext cx="2073275" cy="3543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454659">
              <a:lnSpc>
                <a:spcPts val="940"/>
              </a:lnSpc>
              <a:spcBef>
                <a:spcPts val="90"/>
              </a:spcBef>
              <a:tabLst>
                <a:tab pos="1209040" algn="l"/>
                <a:tab pos="1932305" algn="l"/>
              </a:tabLst>
            </a:pPr>
            <a:r>
              <a:rPr dirty="0" sz="800" spc="-50">
                <a:solidFill>
                  <a:srgbClr val="585858"/>
                </a:solidFill>
                <a:latin typeface="Verdana"/>
                <a:cs typeface="Verdana"/>
              </a:rPr>
              <a:t>0</a:t>
            </a: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800" spc="-50">
                <a:solidFill>
                  <a:srgbClr val="585858"/>
                </a:solidFill>
                <a:latin typeface="Verdana"/>
                <a:cs typeface="Verdana"/>
              </a:rPr>
              <a:t>5</a:t>
            </a: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10</a:t>
            </a:r>
            <a:endParaRPr sz="800">
              <a:latin typeface="Verdana"/>
              <a:cs typeface="Verdana"/>
            </a:endParaRPr>
          </a:p>
          <a:p>
            <a:pPr marL="12700">
              <a:lnSpc>
                <a:spcPts val="1660"/>
              </a:lnSpc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Iesniegto</a:t>
            </a:r>
            <a:r>
              <a:rPr dirty="0" sz="1400" spc="-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pieteikumu</a:t>
            </a:r>
            <a:r>
              <a:rPr dirty="0" sz="1400" spc="-5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skaits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889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Aktuālā</a:t>
            </a:r>
            <a:r>
              <a:rPr dirty="0" spc="-85"/>
              <a:t> </a:t>
            </a:r>
            <a:r>
              <a:rPr dirty="0" spc="-10"/>
              <a:t>informācija</a:t>
            </a:r>
          </a:p>
          <a:p>
            <a:pPr algn="ctr">
              <a:lnSpc>
                <a:spcPct val="100000"/>
              </a:lnSpc>
              <a:spcBef>
                <a:spcPts val="170"/>
              </a:spcBef>
            </a:pPr>
            <a:r>
              <a:rPr dirty="0"/>
              <a:t>par</a:t>
            </a:r>
            <a:r>
              <a:rPr dirty="0" spc="-85"/>
              <a:t> </a:t>
            </a:r>
            <a:r>
              <a:rPr dirty="0"/>
              <a:t>Latvijas</a:t>
            </a:r>
            <a:r>
              <a:rPr dirty="0" spc="-85"/>
              <a:t> </a:t>
            </a:r>
            <a:r>
              <a:rPr dirty="0"/>
              <a:t>valsts</a:t>
            </a:r>
            <a:r>
              <a:rPr dirty="0" spc="-90"/>
              <a:t> </a:t>
            </a:r>
            <a:r>
              <a:rPr dirty="0"/>
              <a:t>stipendiju</a:t>
            </a:r>
            <a:r>
              <a:rPr dirty="0" spc="-95"/>
              <a:t> </a:t>
            </a:r>
            <a:r>
              <a:rPr dirty="0" spc="-10"/>
              <a:t>programmu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200" y="2743200"/>
            <a:ext cx="4038600" cy="224028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72200" y="3368040"/>
            <a:ext cx="4038600" cy="990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200" y="2093976"/>
            <a:ext cx="8229600" cy="353872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4817" y="2794"/>
            <a:ext cx="8105140" cy="11233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Latvijas</a:t>
            </a:r>
            <a:r>
              <a:rPr dirty="0" spc="-120"/>
              <a:t> </a:t>
            </a:r>
            <a:r>
              <a:rPr dirty="0"/>
              <a:t>valsts</a:t>
            </a:r>
            <a:r>
              <a:rPr dirty="0" spc="-114"/>
              <a:t> </a:t>
            </a:r>
            <a:r>
              <a:rPr dirty="0"/>
              <a:t>stipendiju</a:t>
            </a:r>
            <a:r>
              <a:rPr dirty="0" spc="-145"/>
              <a:t> </a:t>
            </a:r>
            <a:r>
              <a:rPr dirty="0" spc="-20"/>
              <a:t>konkursa</a:t>
            </a:r>
            <a:r>
              <a:rPr dirty="0" spc="-114"/>
              <a:t> </a:t>
            </a:r>
            <a:r>
              <a:rPr dirty="0" spc="-10"/>
              <a:t>rezultāti</a:t>
            </a:r>
            <a:r>
              <a:rPr dirty="0" spc="-125"/>
              <a:t> </a:t>
            </a:r>
            <a:r>
              <a:rPr dirty="0" spc="-50"/>
              <a:t>-</a:t>
            </a:r>
          </a:p>
          <a:p>
            <a:pPr algn="ctr">
              <a:lnSpc>
                <a:spcPct val="100000"/>
              </a:lnSpc>
            </a:pPr>
            <a:r>
              <a:rPr dirty="0"/>
              <a:t>sekmības</a:t>
            </a:r>
            <a:r>
              <a:rPr dirty="0" spc="-15"/>
              <a:t> </a:t>
            </a:r>
            <a:r>
              <a:rPr dirty="0" spc="-10"/>
              <a:t>rādītāji</a:t>
            </a:r>
          </a:p>
        </p:txBody>
      </p:sp>
      <p:sp>
        <p:nvSpPr>
          <p:cNvPr id="3" name="object 3" descr=""/>
          <p:cNvSpPr/>
          <p:nvPr/>
        </p:nvSpPr>
        <p:spPr>
          <a:xfrm>
            <a:off x="9279635" y="4863084"/>
            <a:ext cx="0" cy="1085215"/>
          </a:xfrm>
          <a:custGeom>
            <a:avLst/>
            <a:gdLst/>
            <a:ahLst/>
            <a:cxnLst/>
            <a:rect l="l" t="t" r="r" b="b"/>
            <a:pathLst>
              <a:path w="0" h="1085214">
                <a:moveTo>
                  <a:pt x="0" y="0"/>
                </a:moveTo>
                <a:lnTo>
                  <a:pt x="0" y="1085088"/>
                </a:lnTo>
              </a:path>
            </a:pathLst>
          </a:custGeom>
          <a:ln w="9115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4867670" y="4863084"/>
            <a:ext cx="3840479" cy="1085215"/>
            <a:chOff x="4867670" y="4863084"/>
            <a:chExt cx="3840479" cy="1085215"/>
          </a:xfrm>
        </p:grpSpPr>
        <p:sp>
          <p:nvSpPr>
            <p:cNvPr id="5" name="object 5" descr=""/>
            <p:cNvSpPr/>
            <p:nvPr/>
          </p:nvSpPr>
          <p:spPr>
            <a:xfrm>
              <a:off x="5606795" y="4863084"/>
              <a:ext cx="734695" cy="1085215"/>
            </a:xfrm>
            <a:custGeom>
              <a:avLst/>
              <a:gdLst/>
              <a:ahLst/>
              <a:cxnLst/>
              <a:rect l="l" t="t" r="r" b="b"/>
              <a:pathLst>
                <a:path w="734695" h="1085214">
                  <a:moveTo>
                    <a:pt x="0" y="637032"/>
                  </a:moveTo>
                  <a:lnTo>
                    <a:pt x="0" y="1085088"/>
                  </a:lnTo>
                </a:path>
                <a:path w="734695" h="1085214">
                  <a:moveTo>
                    <a:pt x="0" y="275844"/>
                  </a:moveTo>
                  <a:lnTo>
                    <a:pt x="0" y="542544"/>
                  </a:lnTo>
                </a:path>
                <a:path w="734695" h="1085214">
                  <a:moveTo>
                    <a:pt x="0" y="0"/>
                  </a:moveTo>
                  <a:lnTo>
                    <a:pt x="0" y="85344"/>
                  </a:lnTo>
                </a:path>
                <a:path w="734695" h="1085214">
                  <a:moveTo>
                    <a:pt x="734567" y="275844"/>
                  </a:moveTo>
                  <a:lnTo>
                    <a:pt x="734567" y="1085088"/>
                  </a:lnTo>
                </a:path>
                <a:path w="734695" h="1085214">
                  <a:moveTo>
                    <a:pt x="734567" y="0"/>
                  </a:moveTo>
                  <a:lnTo>
                    <a:pt x="734567" y="179832"/>
                  </a:lnTo>
                </a:path>
              </a:pathLst>
            </a:custGeom>
            <a:ln w="911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075931" y="4863084"/>
              <a:ext cx="1469390" cy="1085215"/>
            </a:xfrm>
            <a:custGeom>
              <a:avLst/>
              <a:gdLst/>
              <a:ahLst/>
              <a:cxnLst/>
              <a:rect l="l" t="t" r="r" b="b"/>
              <a:pathLst>
                <a:path w="1469390" h="1085214">
                  <a:moveTo>
                    <a:pt x="0" y="275844"/>
                  </a:moveTo>
                  <a:lnTo>
                    <a:pt x="0" y="1085088"/>
                  </a:lnTo>
                </a:path>
                <a:path w="1469390" h="1085214">
                  <a:moveTo>
                    <a:pt x="0" y="0"/>
                  </a:moveTo>
                  <a:lnTo>
                    <a:pt x="0" y="179832"/>
                  </a:lnTo>
                </a:path>
                <a:path w="1469390" h="1085214">
                  <a:moveTo>
                    <a:pt x="734568" y="275844"/>
                  </a:moveTo>
                  <a:lnTo>
                    <a:pt x="734568" y="1085088"/>
                  </a:lnTo>
                </a:path>
                <a:path w="1469390" h="1085214">
                  <a:moveTo>
                    <a:pt x="734568" y="0"/>
                  </a:moveTo>
                  <a:lnTo>
                    <a:pt x="734568" y="179832"/>
                  </a:lnTo>
                </a:path>
                <a:path w="1469390" h="1085214">
                  <a:moveTo>
                    <a:pt x="1469136" y="275844"/>
                  </a:moveTo>
                  <a:lnTo>
                    <a:pt x="1469136" y="1085088"/>
                  </a:lnTo>
                </a:path>
                <a:path w="1469390" h="1085214">
                  <a:moveTo>
                    <a:pt x="1469136" y="0"/>
                  </a:moveTo>
                  <a:lnTo>
                    <a:pt x="1469136" y="179832"/>
                  </a:lnTo>
                </a:path>
              </a:pathLst>
            </a:custGeom>
            <a:ln w="911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872228" y="5042916"/>
              <a:ext cx="3836035" cy="818515"/>
            </a:xfrm>
            <a:custGeom>
              <a:avLst/>
              <a:gdLst/>
              <a:ahLst/>
              <a:cxnLst/>
              <a:rect l="l" t="t" r="r" b="b"/>
              <a:pathLst>
                <a:path w="3836034" h="818514">
                  <a:moveTo>
                    <a:pt x="205740" y="723900"/>
                  </a:moveTo>
                  <a:lnTo>
                    <a:pt x="0" y="723900"/>
                  </a:lnTo>
                  <a:lnTo>
                    <a:pt x="0" y="818388"/>
                  </a:lnTo>
                  <a:lnTo>
                    <a:pt x="205740" y="818388"/>
                  </a:lnTo>
                  <a:lnTo>
                    <a:pt x="205740" y="723900"/>
                  </a:lnTo>
                  <a:close/>
                </a:path>
                <a:path w="3836034" h="818514">
                  <a:moveTo>
                    <a:pt x="1278636" y="362712"/>
                  </a:moveTo>
                  <a:lnTo>
                    <a:pt x="0" y="362712"/>
                  </a:lnTo>
                  <a:lnTo>
                    <a:pt x="0" y="457200"/>
                  </a:lnTo>
                  <a:lnTo>
                    <a:pt x="1278636" y="457200"/>
                  </a:lnTo>
                  <a:lnTo>
                    <a:pt x="1278636" y="362712"/>
                  </a:lnTo>
                  <a:close/>
                </a:path>
                <a:path w="3836034" h="818514">
                  <a:moveTo>
                    <a:pt x="3835908" y="0"/>
                  </a:moveTo>
                  <a:lnTo>
                    <a:pt x="0" y="0"/>
                  </a:lnTo>
                  <a:lnTo>
                    <a:pt x="0" y="96012"/>
                  </a:lnTo>
                  <a:lnTo>
                    <a:pt x="3835908" y="96012"/>
                  </a:lnTo>
                  <a:lnTo>
                    <a:pt x="3835908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872228" y="4948428"/>
              <a:ext cx="1396365" cy="818515"/>
            </a:xfrm>
            <a:custGeom>
              <a:avLst/>
              <a:gdLst/>
              <a:ahLst/>
              <a:cxnLst/>
              <a:rect l="l" t="t" r="r" b="b"/>
              <a:pathLst>
                <a:path w="1396364" h="818514">
                  <a:moveTo>
                    <a:pt x="117348" y="723900"/>
                  </a:moveTo>
                  <a:lnTo>
                    <a:pt x="0" y="723900"/>
                  </a:lnTo>
                  <a:lnTo>
                    <a:pt x="0" y="818388"/>
                  </a:lnTo>
                  <a:lnTo>
                    <a:pt x="117348" y="818388"/>
                  </a:lnTo>
                  <a:lnTo>
                    <a:pt x="117348" y="723900"/>
                  </a:lnTo>
                  <a:close/>
                </a:path>
                <a:path w="1396364" h="818514">
                  <a:moveTo>
                    <a:pt x="353568" y="362712"/>
                  </a:moveTo>
                  <a:lnTo>
                    <a:pt x="0" y="362712"/>
                  </a:lnTo>
                  <a:lnTo>
                    <a:pt x="0" y="457200"/>
                  </a:lnTo>
                  <a:lnTo>
                    <a:pt x="353568" y="457200"/>
                  </a:lnTo>
                  <a:lnTo>
                    <a:pt x="353568" y="362712"/>
                  </a:lnTo>
                  <a:close/>
                </a:path>
                <a:path w="1396364" h="818514">
                  <a:moveTo>
                    <a:pt x="1395984" y="0"/>
                  </a:moveTo>
                  <a:lnTo>
                    <a:pt x="0" y="0"/>
                  </a:lnTo>
                  <a:lnTo>
                    <a:pt x="0" y="94488"/>
                  </a:lnTo>
                  <a:lnTo>
                    <a:pt x="1395984" y="94488"/>
                  </a:lnTo>
                  <a:lnTo>
                    <a:pt x="1395984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4872227" y="4863084"/>
              <a:ext cx="0" cy="1085215"/>
            </a:xfrm>
            <a:custGeom>
              <a:avLst/>
              <a:gdLst/>
              <a:ahLst/>
              <a:cxnLst/>
              <a:rect l="l" t="t" r="r" b="b"/>
              <a:pathLst>
                <a:path w="0" h="1085214">
                  <a:moveTo>
                    <a:pt x="0" y="1085088"/>
                  </a:moveTo>
                  <a:lnTo>
                    <a:pt x="0" y="0"/>
                  </a:lnTo>
                </a:path>
              </a:pathLst>
            </a:custGeom>
            <a:ln w="911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6214617" y="5365496"/>
            <a:ext cx="20574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 b="1">
                <a:solidFill>
                  <a:srgbClr val="404040"/>
                </a:solidFill>
                <a:latin typeface="Verdana"/>
                <a:cs typeface="Verdana"/>
              </a:rPr>
              <a:t>87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772525" y="5003672"/>
            <a:ext cx="295275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 b="1">
                <a:solidFill>
                  <a:srgbClr val="404040"/>
                </a:solidFill>
                <a:latin typeface="Verdana"/>
                <a:cs typeface="Verdana"/>
              </a:rPr>
              <a:t>261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054600" y="5632500"/>
            <a:ext cx="292735" cy="2724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975"/>
              </a:lnSpc>
              <a:spcBef>
                <a:spcPts val="95"/>
              </a:spcBef>
            </a:pPr>
            <a:r>
              <a:rPr dirty="0" sz="1000" spc="-50" b="1">
                <a:solidFill>
                  <a:srgbClr val="585858"/>
                </a:solidFill>
                <a:latin typeface="Verdana"/>
                <a:cs typeface="Verdana"/>
              </a:rPr>
              <a:t>8</a:t>
            </a:r>
            <a:endParaRPr sz="1000">
              <a:latin typeface="Verdana"/>
              <a:cs typeface="Verdana"/>
            </a:endParaRPr>
          </a:p>
          <a:p>
            <a:pPr marL="99695">
              <a:lnSpc>
                <a:spcPts val="975"/>
              </a:lnSpc>
            </a:pPr>
            <a:r>
              <a:rPr dirty="0" sz="1000" spc="-25" b="1">
                <a:solidFill>
                  <a:srgbClr val="404040"/>
                </a:solidFill>
                <a:latin typeface="Verdana"/>
                <a:cs typeface="Verdana"/>
              </a:rPr>
              <a:t>14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289041" y="5270753"/>
            <a:ext cx="20574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 b="1">
                <a:solidFill>
                  <a:srgbClr val="585858"/>
                </a:solidFill>
                <a:latin typeface="Verdana"/>
                <a:cs typeface="Verdana"/>
              </a:rPr>
              <a:t>24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32346" y="4908930"/>
            <a:ext cx="20574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25" b="1">
                <a:solidFill>
                  <a:srgbClr val="585858"/>
                </a:solidFill>
                <a:latin typeface="Verdana"/>
                <a:cs typeface="Verdana"/>
              </a:rPr>
              <a:t>95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828794" y="6003747"/>
            <a:ext cx="8953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50">
                <a:solidFill>
                  <a:srgbClr val="585858"/>
                </a:solidFill>
                <a:latin typeface="Verdana"/>
                <a:cs typeface="Verdana"/>
              </a:rPr>
              <a:t>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968743" y="6003747"/>
            <a:ext cx="21780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150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036191" y="5629147"/>
            <a:ext cx="268605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Vasaras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skolas</a:t>
            </a:r>
            <a:r>
              <a:rPr dirty="0" sz="14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57%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(80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stipendijas)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487039" y="5267325"/>
            <a:ext cx="123634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Pētniecība</a:t>
            </a:r>
            <a:r>
              <a:rPr dirty="0" sz="1400" spc="-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1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28%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676903" y="4905501"/>
            <a:ext cx="1045844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Studijas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36%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850763" y="4495927"/>
            <a:ext cx="2630170" cy="2673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50" b="1">
                <a:solidFill>
                  <a:srgbClr val="404040"/>
                </a:solidFill>
                <a:latin typeface="Calibri"/>
                <a:cs typeface="Calibri"/>
              </a:rPr>
              <a:t>2020./2021.</a:t>
            </a:r>
            <a:r>
              <a:rPr dirty="0" sz="1550" spc="110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404040"/>
                </a:solidFill>
                <a:latin typeface="Calibri"/>
                <a:cs typeface="Calibri"/>
              </a:rPr>
              <a:t>akadēmiskais</a:t>
            </a:r>
            <a:r>
              <a:rPr dirty="0" sz="1550" spc="180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550" spc="-20" b="1">
                <a:solidFill>
                  <a:srgbClr val="404040"/>
                </a:solidFill>
                <a:latin typeface="Calibri"/>
                <a:cs typeface="Calibri"/>
              </a:rPr>
              <a:t>gads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1" name="object 21" descr=""/>
          <p:cNvSpPr/>
          <p:nvPr/>
        </p:nvSpPr>
        <p:spPr>
          <a:xfrm>
            <a:off x="4876800" y="6399276"/>
            <a:ext cx="111760" cy="109855"/>
          </a:xfrm>
          <a:custGeom>
            <a:avLst/>
            <a:gdLst/>
            <a:ahLst/>
            <a:cxnLst/>
            <a:rect l="l" t="t" r="r" b="b"/>
            <a:pathLst>
              <a:path w="111760" h="109854">
                <a:moveTo>
                  <a:pt x="111251" y="0"/>
                </a:moveTo>
                <a:lnTo>
                  <a:pt x="0" y="0"/>
                </a:lnTo>
                <a:lnTo>
                  <a:pt x="0" y="109728"/>
                </a:lnTo>
                <a:lnTo>
                  <a:pt x="111251" y="109728"/>
                </a:lnTo>
                <a:lnTo>
                  <a:pt x="111251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 txBox="1"/>
          <p:nvPr/>
        </p:nvSpPr>
        <p:spPr>
          <a:xfrm>
            <a:off x="5026278" y="6003747"/>
            <a:ext cx="1783714" cy="5632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517525">
              <a:lnSpc>
                <a:spcPct val="100000"/>
              </a:lnSpc>
              <a:spcBef>
                <a:spcPts val="90"/>
              </a:spcBef>
              <a:tabLst>
                <a:tab pos="1220470" algn="l"/>
              </a:tabLst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50</a:t>
            </a: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100</a:t>
            </a:r>
            <a:endParaRPr sz="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40"/>
              </a:spcBef>
            </a:pPr>
            <a:endParaRPr sz="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Piešķirtās</a:t>
            </a:r>
            <a:r>
              <a:rPr dirty="0" sz="1550" spc="114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stipendijas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3" name="object 23" descr=""/>
          <p:cNvSpPr/>
          <p:nvPr/>
        </p:nvSpPr>
        <p:spPr>
          <a:xfrm>
            <a:off x="7319771" y="6399276"/>
            <a:ext cx="109855" cy="109855"/>
          </a:xfrm>
          <a:custGeom>
            <a:avLst/>
            <a:gdLst/>
            <a:ahLst/>
            <a:cxnLst/>
            <a:rect l="l" t="t" r="r" b="b"/>
            <a:pathLst>
              <a:path w="109854" h="109854">
                <a:moveTo>
                  <a:pt x="109727" y="0"/>
                </a:moveTo>
                <a:lnTo>
                  <a:pt x="0" y="0"/>
                </a:lnTo>
                <a:lnTo>
                  <a:pt x="0" y="109728"/>
                </a:lnTo>
                <a:lnTo>
                  <a:pt x="109727" y="109728"/>
                </a:lnTo>
                <a:lnTo>
                  <a:pt x="109727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 txBox="1"/>
          <p:nvPr/>
        </p:nvSpPr>
        <p:spPr>
          <a:xfrm>
            <a:off x="7468869" y="6003747"/>
            <a:ext cx="1922145" cy="5632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47015">
              <a:lnSpc>
                <a:spcPct val="100000"/>
              </a:lnSpc>
              <a:spcBef>
                <a:spcPts val="90"/>
              </a:spcBef>
              <a:tabLst>
                <a:tab pos="981710" algn="l"/>
                <a:tab pos="1716405" algn="l"/>
              </a:tabLst>
            </a:pP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200</a:t>
            </a: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250</a:t>
            </a: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	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300</a:t>
            </a:r>
            <a:endParaRPr sz="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40"/>
              </a:spcBef>
            </a:pPr>
            <a:endParaRPr sz="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Saņemtie</a:t>
            </a:r>
            <a:r>
              <a:rPr dirty="0" sz="1550" spc="10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iesniegumi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5" name="object 25" descr=""/>
          <p:cNvSpPr/>
          <p:nvPr/>
        </p:nvSpPr>
        <p:spPr>
          <a:xfrm>
            <a:off x="9982200" y="1607819"/>
            <a:ext cx="0" cy="996950"/>
          </a:xfrm>
          <a:custGeom>
            <a:avLst/>
            <a:gdLst/>
            <a:ahLst/>
            <a:cxnLst/>
            <a:rect l="l" t="t" r="r" b="b"/>
            <a:pathLst>
              <a:path w="0" h="996950">
                <a:moveTo>
                  <a:pt x="0" y="0"/>
                </a:moveTo>
                <a:lnTo>
                  <a:pt x="0" y="996695"/>
                </a:lnTo>
              </a:path>
            </a:pathLst>
          </a:custGeom>
          <a:ln w="9243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26" name="object 26" descr=""/>
          <p:cNvGrpSpPr/>
          <p:nvPr/>
        </p:nvGrpSpPr>
        <p:grpSpPr>
          <a:xfrm>
            <a:off x="4940758" y="1607819"/>
            <a:ext cx="4782820" cy="996950"/>
            <a:chOff x="4940758" y="1607819"/>
            <a:chExt cx="4782820" cy="996950"/>
          </a:xfrm>
        </p:grpSpPr>
        <p:sp>
          <p:nvSpPr>
            <p:cNvPr id="27" name="object 27" descr=""/>
            <p:cNvSpPr/>
            <p:nvPr/>
          </p:nvSpPr>
          <p:spPr>
            <a:xfrm>
              <a:off x="5664708" y="1607819"/>
              <a:ext cx="719455" cy="996950"/>
            </a:xfrm>
            <a:custGeom>
              <a:avLst/>
              <a:gdLst/>
              <a:ahLst/>
              <a:cxnLst/>
              <a:rect l="l" t="t" r="r" b="b"/>
              <a:pathLst>
                <a:path w="719454" h="996950">
                  <a:moveTo>
                    <a:pt x="0" y="252983"/>
                  </a:moveTo>
                  <a:lnTo>
                    <a:pt x="0" y="996695"/>
                  </a:lnTo>
                </a:path>
                <a:path w="719454" h="996950">
                  <a:moveTo>
                    <a:pt x="0" y="0"/>
                  </a:moveTo>
                  <a:lnTo>
                    <a:pt x="0" y="79247"/>
                  </a:lnTo>
                </a:path>
                <a:path w="719454" h="996950">
                  <a:moveTo>
                    <a:pt x="719327" y="252983"/>
                  </a:moveTo>
                  <a:lnTo>
                    <a:pt x="719327" y="996695"/>
                  </a:lnTo>
                </a:path>
                <a:path w="719454" h="996950">
                  <a:moveTo>
                    <a:pt x="719327" y="0"/>
                  </a:moveTo>
                  <a:lnTo>
                    <a:pt x="719327" y="79247"/>
                  </a:lnTo>
                </a:path>
              </a:pathLst>
            </a:custGeom>
            <a:ln w="9243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7103364" y="1607819"/>
              <a:ext cx="2159635" cy="996950"/>
            </a:xfrm>
            <a:custGeom>
              <a:avLst/>
              <a:gdLst/>
              <a:ahLst/>
              <a:cxnLst/>
              <a:rect l="l" t="t" r="r" b="b"/>
              <a:pathLst>
                <a:path w="2159634" h="996950">
                  <a:moveTo>
                    <a:pt x="0" y="252983"/>
                  </a:moveTo>
                  <a:lnTo>
                    <a:pt x="0" y="996695"/>
                  </a:lnTo>
                </a:path>
                <a:path w="2159634" h="996950">
                  <a:moveTo>
                    <a:pt x="0" y="0"/>
                  </a:moveTo>
                  <a:lnTo>
                    <a:pt x="0" y="166115"/>
                  </a:lnTo>
                </a:path>
                <a:path w="2159634" h="996950">
                  <a:moveTo>
                    <a:pt x="720851" y="252983"/>
                  </a:moveTo>
                  <a:lnTo>
                    <a:pt x="720851" y="996695"/>
                  </a:lnTo>
                </a:path>
                <a:path w="2159634" h="996950">
                  <a:moveTo>
                    <a:pt x="720851" y="0"/>
                  </a:moveTo>
                  <a:lnTo>
                    <a:pt x="720851" y="166115"/>
                  </a:lnTo>
                </a:path>
                <a:path w="2159634" h="996950">
                  <a:moveTo>
                    <a:pt x="1440179" y="252983"/>
                  </a:moveTo>
                  <a:lnTo>
                    <a:pt x="1440179" y="996695"/>
                  </a:lnTo>
                </a:path>
                <a:path w="2159634" h="996950">
                  <a:moveTo>
                    <a:pt x="1440179" y="0"/>
                  </a:moveTo>
                  <a:lnTo>
                    <a:pt x="1440179" y="166115"/>
                  </a:lnTo>
                </a:path>
                <a:path w="2159634" h="996950">
                  <a:moveTo>
                    <a:pt x="2159507" y="252983"/>
                  </a:moveTo>
                  <a:lnTo>
                    <a:pt x="2159507" y="996695"/>
                  </a:lnTo>
                </a:path>
                <a:path w="2159634" h="996950">
                  <a:moveTo>
                    <a:pt x="2159507" y="0"/>
                  </a:moveTo>
                  <a:lnTo>
                    <a:pt x="2159507" y="166115"/>
                  </a:lnTo>
                </a:path>
              </a:pathLst>
            </a:custGeom>
            <a:ln w="9243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4945380" y="1773935"/>
              <a:ext cx="4777740" cy="419100"/>
            </a:xfrm>
            <a:custGeom>
              <a:avLst/>
              <a:gdLst/>
              <a:ahLst/>
              <a:cxnLst/>
              <a:rect l="l" t="t" r="r" b="b"/>
              <a:pathLst>
                <a:path w="4777740" h="419100">
                  <a:moveTo>
                    <a:pt x="214884" y="332232"/>
                  </a:moveTo>
                  <a:lnTo>
                    <a:pt x="0" y="332232"/>
                  </a:lnTo>
                  <a:lnTo>
                    <a:pt x="0" y="419100"/>
                  </a:lnTo>
                  <a:lnTo>
                    <a:pt x="214884" y="419100"/>
                  </a:lnTo>
                  <a:lnTo>
                    <a:pt x="214884" y="332232"/>
                  </a:lnTo>
                  <a:close/>
                </a:path>
                <a:path w="4777740" h="419100">
                  <a:moveTo>
                    <a:pt x="4777740" y="0"/>
                  </a:moveTo>
                  <a:lnTo>
                    <a:pt x="0" y="0"/>
                  </a:lnTo>
                  <a:lnTo>
                    <a:pt x="0" y="86868"/>
                  </a:lnTo>
                  <a:lnTo>
                    <a:pt x="4777740" y="86868"/>
                  </a:lnTo>
                  <a:lnTo>
                    <a:pt x="4777740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4945380" y="1687067"/>
              <a:ext cx="1597660" cy="419100"/>
            </a:xfrm>
            <a:custGeom>
              <a:avLst/>
              <a:gdLst/>
              <a:ahLst/>
              <a:cxnLst/>
              <a:rect l="l" t="t" r="r" b="b"/>
              <a:pathLst>
                <a:path w="1597659" h="419100">
                  <a:moveTo>
                    <a:pt x="100584" y="332232"/>
                  </a:moveTo>
                  <a:lnTo>
                    <a:pt x="0" y="332232"/>
                  </a:lnTo>
                  <a:lnTo>
                    <a:pt x="0" y="419100"/>
                  </a:lnTo>
                  <a:lnTo>
                    <a:pt x="100584" y="419100"/>
                  </a:lnTo>
                  <a:lnTo>
                    <a:pt x="100584" y="332232"/>
                  </a:lnTo>
                  <a:close/>
                </a:path>
                <a:path w="1597659" h="419100">
                  <a:moveTo>
                    <a:pt x="1597139" y="0"/>
                  </a:moveTo>
                  <a:lnTo>
                    <a:pt x="0" y="0"/>
                  </a:lnTo>
                  <a:lnTo>
                    <a:pt x="0" y="86868"/>
                  </a:lnTo>
                  <a:lnTo>
                    <a:pt x="1597139" y="86868"/>
                  </a:lnTo>
                  <a:lnTo>
                    <a:pt x="1597139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4945380" y="1607819"/>
              <a:ext cx="0" cy="996950"/>
            </a:xfrm>
            <a:custGeom>
              <a:avLst/>
              <a:gdLst/>
              <a:ahLst/>
              <a:cxnLst/>
              <a:rect l="l" t="t" r="r" b="b"/>
              <a:pathLst>
                <a:path w="0" h="996950">
                  <a:moveTo>
                    <a:pt x="0" y="996695"/>
                  </a:moveTo>
                  <a:lnTo>
                    <a:pt x="0" y="0"/>
                  </a:lnTo>
                </a:path>
              </a:pathLst>
            </a:custGeom>
            <a:ln w="9243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2" name="object 32" descr=""/>
          <p:cNvSpPr txBox="1"/>
          <p:nvPr/>
        </p:nvSpPr>
        <p:spPr>
          <a:xfrm>
            <a:off x="9787255" y="1729866"/>
            <a:ext cx="290830" cy="17589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950" spc="-25" b="1">
                <a:solidFill>
                  <a:srgbClr val="404040"/>
                </a:solidFill>
                <a:latin typeface="Verdana"/>
                <a:cs typeface="Verdana"/>
              </a:rPr>
              <a:t>332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5083428" y="2062098"/>
            <a:ext cx="368300" cy="17589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baseline="40935" sz="1425" b="1">
                <a:solidFill>
                  <a:srgbClr val="404040"/>
                </a:solidFill>
                <a:latin typeface="Verdana"/>
                <a:cs typeface="Verdana"/>
              </a:rPr>
              <a:t>7</a:t>
            </a:r>
            <a:r>
              <a:rPr dirty="0" baseline="40935" sz="1425" spc="-150" b="1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dirty="0" sz="950" spc="-25" b="1">
                <a:solidFill>
                  <a:srgbClr val="404040"/>
                </a:solidFill>
                <a:latin typeface="Verdana"/>
                <a:cs typeface="Verdana"/>
              </a:rPr>
              <a:t>15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606031" y="1642998"/>
            <a:ext cx="290830" cy="17589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950" spc="-25" b="1">
                <a:solidFill>
                  <a:srgbClr val="404040"/>
                </a:solidFill>
                <a:latin typeface="Verdana"/>
                <a:cs typeface="Verdana"/>
              </a:rPr>
              <a:t>111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4901310" y="2660649"/>
            <a:ext cx="88900" cy="144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spc="-50">
                <a:solidFill>
                  <a:srgbClr val="585858"/>
                </a:solidFill>
                <a:latin typeface="Verdana"/>
                <a:cs typeface="Verdana"/>
              </a:rPr>
              <a:t>0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5589270" y="2660649"/>
            <a:ext cx="153670" cy="144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50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6277483" y="2660649"/>
            <a:ext cx="215265" cy="144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100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6997065" y="2660649"/>
            <a:ext cx="215265" cy="144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150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7716773" y="2660649"/>
            <a:ext cx="215265" cy="144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200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8436356" y="2660649"/>
            <a:ext cx="215265" cy="144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250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9156318" y="2660649"/>
            <a:ext cx="215265" cy="144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300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9875901" y="2660649"/>
            <a:ext cx="215265" cy="1447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50" spc="-25">
                <a:solidFill>
                  <a:srgbClr val="585858"/>
                </a:solidFill>
                <a:latin typeface="Verdana"/>
                <a:cs typeface="Verdana"/>
              </a:rPr>
              <a:t>350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2591816" y="2302001"/>
            <a:ext cx="2163445" cy="2362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Pētniecība-</a:t>
            </a:r>
            <a:r>
              <a:rPr dirty="0" sz="1350" spc="7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netika</a:t>
            </a:r>
            <a:r>
              <a:rPr dirty="0" sz="1350" spc="7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85858"/>
                </a:solidFill>
                <a:latin typeface="Calibri"/>
                <a:cs typeface="Calibri"/>
              </a:rPr>
              <a:t>izsludināta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2124582" y="1970024"/>
            <a:ext cx="2670175" cy="2362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Vasaras</a:t>
            </a:r>
            <a:r>
              <a:rPr dirty="0" sz="1350" spc="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skolas</a:t>
            </a:r>
            <a:r>
              <a:rPr dirty="0" sz="1350" spc="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350" spc="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47%</a:t>
            </a:r>
            <a:r>
              <a:rPr dirty="0" sz="1350" spc="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(70</a:t>
            </a:r>
            <a:r>
              <a:rPr dirty="0" sz="1350" spc="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spc="-10" b="1">
                <a:solidFill>
                  <a:srgbClr val="585858"/>
                </a:solidFill>
                <a:latin typeface="Calibri"/>
                <a:cs typeface="Calibri"/>
              </a:rPr>
              <a:t>stipendijas)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3755897" y="1637792"/>
            <a:ext cx="1040130" cy="2362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Studijas</a:t>
            </a:r>
            <a:r>
              <a:rPr dirty="0" sz="1350" spc="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350" spc="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350" spc="-25" b="1">
                <a:solidFill>
                  <a:srgbClr val="585858"/>
                </a:solidFill>
                <a:latin typeface="Calibri"/>
                <a:cs typeface="Calibri"/>
              </a:rPr>
              <a:t>34%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5797677" y="1342390"/>
            <a:ext cx="2621280" cy="26733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b="1">
                <a:solidFill>
                  <a:srgbClr val="404040"/>
                </a:solidFill>
                <a:latin typeface="Calibri"/>
                <a:cs typeface="Calibri"/>
              </a:rPr>
              <a:t>2022./2023.</a:t>
            </a:r>
            <a:r>
              <a:rPr dirty="0" sz="1550" spc="95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404040"/>
                </a:solidFill>
                <a:latin typeface="Calibri"/>
                <a:cs typeface="Calibri"/>
              </a:rPr>
              <a:t>akadēmiskais</a:t>
            </a:r>
            <a:r>
              <a:rPr dirty="0" sz="1550" spc="125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1550" spc="-20" b="1">
                <a:solidFill>
                  <a:srgbClr val="404040"/>
                </a:solidFill>
                <a:latin typeface="Calibri"/>
                <a:cs typeface="Calibri"/>
              </a:rPr>
              <a:t>gads</a:t>
            </a:r>
            <a:endParaRPr sz="1550">
              <a:latin typeface="Calibri"/>
              <a:cs typeface="Calibri"/>
            </a:endParaRPr>
          </a:p>
        </p:txBody>
      </p:sp>
      <p:pic>
        <p:nvPicPr>
          <p:cNvPr id="47" name="object 4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3784" y="2933239"/>
            <a:ext cx="8386416" cy="166409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200" y="2206751"/>
            <a:ext cx="8229600" cy="331317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6588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Latvijas</a:t>
            </a:r>
            <a:r>
              <a:rPr dirty="0" spc="-95"/>
              <a:t> </a:t>
            </a:r>
            <a:r>
              <a:rPr dirty="0"/>
              <a:t>valsts</a:t>
            </a:r>
            <a:r>
              <a:rPr dirty="0" spc="-90"/>
              <a:t> </a:t>
            </a:r>
            <a:r>
              <a:rPr dirty="0"/>
              <a:t>stipendijām</a:t>
            </a:r>
            <a:r>
              <a:rPr dirty="0" spc="-130"/>
              <a:t> </a:t>
            </a:r>
            <a:r>
              <a:rPr dirty="0"/>
              <a:t>izmantotie</a:t>
            </a:r>
            <a:r>
              <a:rPr dirty="0" spc="-114"/>
              <a:t> </a:t>
            </a:r>
            <a:r>
              <a:rPr dirty="0"/>
              <a:t>finanšu</a:t>
            </a:r>
            <a:r>
              <a:rPr dirty="0" spc="-105"/>
              <a:t> </a:t>
            </a:r>
            <a:r>
              <a:rPr dirty="0"/>
              <a:t>līdzekļi,</a:t>
            </a:r>
            <a:r>
              <a:rPr dirty="0" spc="-120"/>
              <a:t> </a:t>
            </a:r>
            <a:r>
              <a:rPr dirty="0" spc="-25"/>
              <a:t>EUR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592376" y="2551938"/>
          <a:ext cx="6323330" cy="2327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1054735"/>
                <a:gridCol w="1053465"/>
                <a:gridCol w="1054735"/>
                <a:gridCol w="524510"/>
                <a:gridCol w="530860"/>
                <a:gridCol w="367029"/>
                <a:gridCol w="74929"/>
                <a:gridCol w="524510"/>
              </a:tblGrid>
              <a:tr h="2324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0515">
                <a:tc grid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40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450</a:t>
                      </a:r>
                      <a:r>
                        <a:rPr dirty="0" sz="1400" spc="-4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269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38735">
                    <a:lnL w="12700">
                      <a:solidFill>
                        <a:srgbClr val="D9D9D9"/>
                      </a:solidFill>
                      <a:prstDash val="solid"/>
                    </a:lnL>
                    <a:solidFill>
                      <a:srgbClr val="548ED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15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49</a:t>
                      </a:r>
                      <a:r>
                        <a:rPr dirty="0" sz="1150" spc="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770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61594">
                    <a:solidFill>
                      <a:srgbClr val="00AF50"/>
                    </a:solidFill>
                  </a:tcPr>
                </a:tc>
              </a:tr>
              <a:tr h="466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0515">
                <a:tc gridSpan="5"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450</a:t>
                      </a:r>
                      <a:r>
                        <a:rPr dirty="0" sz="1400" spc="-4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269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38100">
                    <a:lnL w="12700">
                      <a:solidFill>
                        <a:srgbClr val="D9D9D9"/>
                      </a:solidFill>
                      <a:prstDash val="solid"/>
                    </a:lnL>
                    <a:solidFill>
                      <a:srgbClr val="548ED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84</a:t>
                      </a:r>
                      <a:r>
                        <a:rPr dirty="0" sz="1400" spc="-2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444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38100">
                    <a:solidFill>
                      <a:srgbClr val="C0504D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15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56</a:t>
                      </a:r>
                      <a:r>
                        <a:rPr dirty="0" sz="1150" spc="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880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60960">
                    <a:solidFill>
                      <a:srgbClr val="00AF5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66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0515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449</a:t>
                      </a:r>
                      <a:r>
                        <a:rPr dirty="0" sz="1400" spc="-4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129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38100">
                    <a:lnL w="12700">
                      <a:solidFill>
                        <a:srgbClr val="D9D9D9"/>
                      </a:solidFill>
                      <a:prstDash val="solid"/>
                    </a:lnL>
                    <a:solidFill>
                      <a:srgbClr val="548ED4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0066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40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85</a:t>
                      </a:r>
                      <a:r>
                        <a:rPr dirty="0" sz="1400" spc="-2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584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38100">
                    <a:solidFill>
                      <a:srgbClr val="C0504D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150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56</a:t>
                      </a:r>
                      <a:r>
                        <a:rPr dirty="0" sz="1150" spc="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 b="1">
                          <a:solidFill>
                            <a:srgbClr val="C3D59B"/>
                          </a:solidFill>
                          <a:latin typeface="Calibri"/>
                          <a:cs typeface="Calibri"/>
                        </a:rPr>
                        <a:t>880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60960">
                    <a:solidFill>
                      <a:srgbClr val="00AF50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317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  <a:lnR w="12700">
                      <a:solidFill>
                        <a:srgbClr val="D9D9D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D9D9D9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9923526" y="2551938"/>
            <a:ext cx="0" cy="2330450"/>
          </a:xfrm>
          <a:custGeom>
            <a:avLst/>
            <a:gdLst/>
            <a:ahLst/>
            <a:cxnLst/>
            <a:rect l="l" t="t" r="r" b="b"/>
            <a:pathLst>
              <a:path w="0" h="2330450">
                <a:moveTo>
                  <a:pt x="0" y="0"/>
                </a:moveTo>
                <a:lnTo>
                  <a:pt x="0" y="2330196"/>
                </a:lnTo>
              </a:path>
            </a:pathLst>
          </a:custGeom>
          <a:ln w="10051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3553714" y="4938776"/>
            <a:ext cx="8953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50">
                <a:solidFill>
                  <a:srgbClr val="585858"/>
                </a:solidFill>
                <a:latin typeface="Verdana"/>
                <a:cs typeface="Verdana"/>
              </a:rPr>
              <a:t>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430395" y="4938776"/>
            <a:ext cx="44513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100</a:t>
            </a:r>
            <a:r>
              <a:rPr dirty="0" sz="800" spc="-4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000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484621" y="4938776"/>
            <a:ext cx="44513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200</a:t>
            </a:r>
            <a:r>
              <a:rPr dirty="0" sz="800" spc="-4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000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538976" y="4938776"/>
            <a:ext cx="44513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300</a:t>
            </a:r>
            <a:r>
              <a:rPr dirty="0" sz="800" spc="-4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000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593330" y="4938776"/>
            <a:ext cx="44513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400</a:t>
            </a:r>
            <a:r>
              <a:rPr dirty="0" sz="800" spc="-4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000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647556" y="4938776"/>
            <a:ext cx="44513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500</a:t>
            </a:r>
            <a:r>
              <a:rPr dirty="0" sz="800" spc="-4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000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701910" y="4938776"/>
            <a:ext cx="44513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>
                <a:solidFill>
                  <a:srgbClr val="585858"/>
                </a:solidFill>
                <a:latin typeface="Verdana"/>
                <a:cs typeface="Verdana"/>
              </a:rPr>
              <a:t>600</a:t>
            </a:r>
            <a:r>
              <a:rPr dirty="0" sz="800" spc="-40">
                <a:solidFill>
                  <a:srgbClr val="585858"/>
                </a:solidFill>
                <a:latin typeface="Verdana"/>
                <a:cs typeface="Verdana"/>
              </a:rPr>
              <a:t> </a:t>
            </a:r>
            <a:r>
              <a:rPr dirty="0" sz="800" spc="-25">
                <a:solidFill>
                  <a:srgbClr val="585858"/>
                </a:solidFill>
                <a:latin typeface="Verdana"/>
                <a:cs typeface="Verdana"/>
              </a:rPr>
              <a:t>000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504313" y="2693924"/>
            <a:ext cx="942975" cy="200723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8575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2022./2023.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591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593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EUR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30"/>
              </a:spcBef>
            </a:pPr>
            <a:endParaRPr sz="1400">
              <a:latin typeface="Calibri"/>
              <a:cs typeface="Calibri"/>
            </a:endParaRPr>
          </a:p>
          <a:p>
            <a:pPr marL="28575">
              <a:lnSpc>
                <a:spcPct val="100000"/>
              </a:lnSpc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2021./2022.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591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593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EUR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30"/>
              </a:spcBef>
            </a:pPr>
            <a:endParaRPr sz="1400">
              <a:latin typeface="Calibri"/>
              <a:cs typeface="Calibri"/>
            </a:endParaRPr>
          </a:p>
          <a:p>
            <a:pPr marL="28575">
              <a:lnSpc>
                <a:spcPct val="100000"/>
              </a:lnSpc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2020./2021.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591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593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EUR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590669" y="1820672"/>
            <a:ext cx="3509010" cy="51435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2020./2021.</a:t>
            </a:r>
            <a:r>
              <a:rPr dirty="0" sz="1550" spc="8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,</a:t>
            </a:r>
            <a:r>
              <a:rPr dirty="0" sz="1550" spc="7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2021./2022.</a:t>
            </a:r>
            <a:r>
              <a:rPr dirty="0" sz="1550" spc="8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un</a:t>
            </a:r>
            <a:r>
              <a:rPr dirty="0" sz="1550" spc="7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2022./2023.</a:t>
            </a:r>
            <a:endParaRPr sz="1550">
              <a:latin typeface="Calibri"/>
              <a:cs typeface="Calibri"/>
            </a:endParaRPr>
          </a:p>
          <a:p>
            <a:pPr algn="ctr" marL="2540">
              <a:lnSpc>
                <a:spcPct val="100000"/>
              </a:lnSpc>
              <a:spcBef>
                <a:spcPts val="85"/>
              </a:spcBef>
            </a:pP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akadēmiskajam</a:t>
            </a:r>
            <a:r>
              <a:rPr dirty="0" sz="1550" spc="1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gadam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4410455" y="5571744"/>
            <a:ext cx="109855" cy="109855"/>
          </a:xfrm>
          <a:custGeom>
            <a:avLst/>
            <a:gdLst/>
            <a:ahLst/>
            <a:cxnLst/>
            <a:rect l="l" t="t" r="r" b="b"/>
            <a:pathLst>
              <a:path w="109854" h="109854">
                <a:moveTo>
                  <a:pt x="109727" y="0"/>
                </a:moveTo>
                <a:lnTo>
                  <a:pt x="0" y="0"/>
                </a:lnTo>
                <a:lnTo>
                  <a:pt x="0" y="109727"/>
                </a:lnTo>
                <a:lnTo>
                  <a:pt x="109727" y="109727"/>
                </a:lnTo>
                <a:lnTo>
                  <a:pt x="109727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4559046" y="5471871"/>
            <a:ext cx="687705" cy="2673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Studijas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5608320" y="5571744"/>
            <a:ext cx="111760" cy="109855"/>
          </a:xfrm>
          <a:custGeom>
            <a:avLst/>
            <a:gdLst/>
            <a:ahLst/>
            <a:cxnLst/>
            <a:rect l="l" t="t" r="r" b="b"/>
            <a:pathLst>
              <a:path w="111760" h="109854">
                <a:moveTo>
                  <a:pt x="111251" y="0"/>
                </a:moveTo>
                <a:lnTo>
                  <a:pt x="0" y="0"/>
                </a:lnTo>
                <a:lnTo>
                  <a:pt x="0" y="109727"/>
                </a:lnTo>
                <a:lnTo>
                  <a:pt x="111251" y="109727"/>
                </a:lnTo>
                <a:lnTo>
                  <a:pt x="111251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 txBox="1"/>
          <p:nvPr/>
        </p:nvSpPr>
        <p:spPr>
          <a:xfrm>
            <a:off x="5757417" y="5471871"/>
            <a:ext cx="905510" cy="2673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Pētniecība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8" name="object 18" descr=""/>
          <p:cNvSpPr/>
          <p:nvPr/>
        </p:nvSpPr>
        <p:spPr>
          <a:xfrm>
            <a:off x="7024116" y="5571744"/>
            <a:ext cx="109855" cy="109855"/>
          </a:xfrm>
          <a:custGeom>
            <a:avLst/>
            <a:gdLst/>
            <a:ahLst/>
            <a:cxnLst/>
            <a:rect l="l" t="t" r="r" b="b"/>
            <a:pathLst>
              <a:path w="109854" h="109854">
                <a:moveTo>
                  <a:pt x="109727" y="0"/>
                </a:moveTo>
                <a:lnTo>
                  <a:pt x="0" y="0"/>
                </a:lnTo>
                <a:lnTo>
                  <a:pt x="0" y="109727"/>
                </a:lnTo>
                <a:lnTo>
                  <a:pt x="109727" y="109727"/>
                </a:lnTo>
                <a:lnTo>
                  <a:pt x="109727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 txBox="1"/>
          <p:nvPr/>
        </p:nvSpPr>
        <p:spPr>
          <a:xfrm>
            <a:off x="7173214" y="5471871"/>
            <a:ext cx="1236345" cy="2673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50" b="1">
                <a:solidFill>
                  <a:srgbClr val="585858"/>
                </a:solidFill>
                <a:latin typeface="Calibri"/>
                <a:cs typeface="Calibri"/>
              </a:rPr>
              <a:t>Vasaras</a:t>
            </a:r>
            <a:r>
              <a:rPr dirty="0" sz="1550" spc="114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 b="1">
                <a:solidFill>
                  <a:srgbClr val="585858"/>
                </a:solidFill>
                <a:latin typeface="Calibri"/>
                <a:cs typeface="Calibri"/>
              </a:rPr>
              <a:t>skolas</a:t>
            </a:r>
            <a:endParaRPr sz="1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200" y="1857755"/>
            <a:ext cx="8229600" cy="401116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80593" rIns="0" bIns="0" rtlCol="0" vert="horz">
            <a:spAutoFit/>
          </a:bodyPr>
          <a:lstStyle/>
          <a:p>
            <a:pPr marL="4265930" marR="5080" indent="-3215005">
              <a:lnSpc>
                <a:spcPts val="3890"/>
              </a:lnSpc>
              <a:spcBef>
                <a:spcPts val="585"/>
              </a:spcBef>
            </a:pPr>
            <a:r>
              <a:rPr dirty="0" spc="-20"/>
              <a:t>Pārskats</a:t>
            </a:r>
            <a:r>
              <a:rPr dirty="0" spc="-105"/>
              <a:t> </a:t>
            </a:r>
            <a:r>
              <a:rPr dirty="0"/>
              <a:t>par</a:t>
            </a:r>
            <a:r>
              <a:rPr dirty="0" spc="-110"/>
              <a:t> </a:t>
            </a:r>
            <a:r>
              <a:rPr dirty="0"/>
              <a:t>piešķirtajām</a:t>
            </a:r>
            <a:r>
              <a:rPr dirty="0" spc="-110"/>
              <a:t> </a:t>
            </a:r>
            <a:r>
              <a:rPr dirty="0"/>
              <a:t>Latvijas</a:t>
            </a:r>
            <a:r>
              <a:rPr dirty="0" spc="-105"/>
              <a:t> </a:t>
            </a:r>
            <a:r>
              <a:rPr dirty="0"/>
              <a:t>valsts</a:t>
            </a:r>
            <a:r>
              <a:rPr dirty="0" spc="-114"/>
              <a:t> </a:t>
            </a:r>
            <a:r>
              <a:rPr dirty="0" spc="-10"/>
              <a:t>studiju stipendijām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5279135" y="2197350"/>
            <a:ext cx="4304030" cy="3626485"/>
            <a:chOff x="5279135" y="2197350"/>
            <a:chExt cx="4304030" cy="3626485"/>
          </a:xfrm>
        </p:grpSpPr>
        <p:sp>
          <p:nvSpPr>
            <p:cNvPr id="4" name="object 4" descr=""/>
            <p:cNvSpPr/>
            <p:nvPr/>
          </p:nvSpPr>
          <p:spPr>
            <a:xfrm>
              <a:off x="5855207" y="2202179"/>
              <a:ext cx="532130" cy="3616960"/>
            </a:xfrm>
            <a:custGeom>
              <a:avLst/>
              <a:gdLst/>
              <a:ahLst/>
              <a:cxnLst/>
              <a:rect l="l" t="t" r="r" b="b"/>
              <a:pathLst>
                <a:path w="532129" h="3616960">
                  <a:moveTo>
                    <a:pt x="0" y="682752"/>
                  </a:moveTo>
                  <a:lnTo>
                    <a:pt x="0" y="923544"/>
                  </a:lnTo>
                </a:path>
                <a:path w="532129" h="3616960">
                  <a:moveTo>
                    <a:pt x="0" y="1485900"/>
                  </a:moveTo>
                  <a:lnTo>
                    <a:pt x="0" y="1728216"/>
                  </a:lnTo>
                </a:path>
                <a:path w="532129" h="3616960">
                  <a:moveTo>
                    <a:pt x="0" y="2691384"/>
                  </a:moveTo>
                  <a:lnTo>
                    <a:pt x="0" y="3616452"/>
                  </a:lnTo>
                </a:path>
                <a:path w="532129" h="3616960">
                  <a:moveTo>
                    <a:pt x="0" y="1085088"/>
                  </a:moveTo>
                  <a:lnTo>
                    <a:pt x="0" y="1325880"/>
                  </a:lnTo>
                </a:path>
                <a:path w="532129" h="3616960">
                  <a:moveTo>
                    <a:pt x="0" y="2290572"/>
                  </a:moveTo>
                  <a:lnTo>
                    <a:pt x="0" y="2531364"/>
                  </a:lnTo>
                </a:path>
                <a:path w="532129" h="3616960">
                  <a:moveTo>
                    <a:pt x="0" y="0"/>
                  </a:moveTo>
                  <a:lnTo>
                    <a:pt x="0" y="120396"/>
                  </a:lnTo>
                </a:path>
                <a:path w="532129" h="3616960">
                  <a:moveTo>
                    <a:pt x="0" y="1888236"/>
                  </a:moveTo>
                  <a:lnTo>
                    <a:pt x="0" y="2129028"/>
                  </a:lnTo>
                </a:path>
                <a:path w="532129" h="3616960">
                  <a:moveTo>
                    <a:pt x="0" y="281940"/>
                  </a:moveTo>
                  <a:lnTo>
                    <a:pt x="0" y="522732"/>
                  </a:lnTo>
                </a:path>
                <a:path w="532129" h="3616960">
                  <a:moveTo>
                    <a:pt x="531876" y="2290572"/>
                  </a:moveTo>
                  <a:lnTo>
                    <a:pt x="531876" y="3616452"/>
                  </a:lnTo>
                </a:path>
                <a:path w="532129" h="3616960">
                  <a:moveTo>
                    <a:pt x="531876" y="1085088"/>
                  </a:moveTo>
                  <a:lnTo>
                    <a:pt x="531876" y="1325880"/>
                  </a:lnTo>
                </a:path>
                <a:path w="532129" h="3616960">
                  <a:moveTo>
                    <a:pt x="531876" y="1485900"/>
                  </a:moveTo>
                  <a:lnTo>
                    <a:pt x="531876" y="1728216"/>
                  </a:lnTo>
                </a:path>
                <a:path w="532129" h="3616960">
                  <a:moveTo>
                    <a:pt x="531876" y="281940"/>
                  </a:moveTo>
                  <a:lnTo>
                    <a:pt x="531876" y="522732"/>
                  </a:lnTo>
                </a:path>
                <a:path w="532129" h="3616960">
                  <a:moveTo>
                    <a:pt x="531876" y="1888236"/>
                  </a:moveTo>
                  <a:lnTo>
                    <a:pt x="531876" y="2129028"/>
                  </a:lnTo>
                </a:path>
                <a:path w="532129" h="3616960">
                  <a:moveTo>
                    <a:pt x="531876" y="0"/>
                  </a:moveTo>
                  <a:lnTo>
                    <a:pt x="531876" y="120396"/>
                  </a:lnTo>
                </a:path>
                <a:path w="532129" h="3616960">
                  <a:moveTo>
                    <a:pt x="531876" y="682752"/>
                  </a:moveTo>
                  <a:lnTo>
                    <a:pt x="531876" y="923544"/>
                  </a:lnTo>
                </a:path>
              </a:pathLst>
            </a:custGeom>
            <a:ln w="9657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918959" y="2202179"/>
              <a:ext cx="2127885" cy="3616960"/>
            </a:xfrm>
            <a:custGeom>
              <a:avLst/>
              <a:gdLst/>
              <a:ahLst/>
              <a:cxnLst/>
              <a:rect l="l" t="t" r="r" b="b"/>
              <a:pathLst>
                <a:path w="2127884" h="3616960">
                  <a:moveTo>
                    <a:pt x="0" y="281940"/>
                  </a:moveTo>
                  <a:lnTo>
                    <a:pt x="0" y="522732"/>
                  </a:lnTo>
                </a:path>
                <a:path w="2127884" h="3616960">
                  <a:moveTo>
                    <a:pt x="0" y="1888236"/>
                  </a:moveTo>
                  <a:lnTo>
                    <a:pt x="0" y="3616452"/>
                  </a:lnTo>
                </a:path>
                <a:path w="2127884" h="3616960">
                  <a:moveTo>
                    <a:pt x="0" y="1485900"/>
                  </a:moveTo>
                  <a:lnTo>
                    <a:pt x="0" y="1728216"/>
                  </a:lnTo>
                </a:path>
                <a:path w="2127884" h="3616960">
                  <a:moveTo>
                    <a:pt x="0" y="1085088"/>
                  </a:moveTo>
                  <a:lnTo>
                    <a:pt x="0" y="1325880"/>
                  </a:lnTo>
                </a:path>
                <a:path w="2127884" h="3616960">
                  <a:moveTo>
                    <a:pt x="0" y="0"/>
                  </a:moveTo>
                  <a:lnTo>
                    <a:pt x="0" y="120396"/>
                  </a:lnTo>
                </a:path>
                <a:path w="2127884" h="3616960">
                  <a:moveTo>
                    <a:pt x="0" y="682752"/>
                  </a:moveTo>
                  <a:lnTo>
                    <a:pt x="0" y="923544"/>
                  </a:lnTo>
                </a:path>
                <a:path w="2127884" h="3616960">
                  <a:moveTo>
                    <a:pt x="531876" y="0"/>
                  </a:moveTo>
                  <a:lnTo>
                    <a:pt x="531876" y="120396"/>
                  </a:lnTo>
                </a:path>
                <a:path w="2127884" h="3616960">
                  <a:moveTo>
                    <a:pt x="531876" y="1485900"/>
                  </a:moveTo>
                  <a:lnTo>
                    <a:pt x="531876" y="3616452"/>
                  </a:lnTo>
                </a:path>
                <a:path w="2127884" h="3616960">
                  <a:moveTo>
                    <a:pt x="531876" y="1085088"/>
                  </a:moveTo>
                  <a:lnTo>
                    <a:pt x="531876" y="1325880"/>
                  </a:lnTo>
                </a:path>
                <a:path w="2127884" h="3616960">
                  <a:moveTo>
                    <a:pt x="531876" y="281940"/>
                  </a:moveTo>
                  <a:lnTo>
                    <a:pt x="531876" y="522732"/>
                  </a:lnTo>
                </a:path>
                <a:path w="2127884" h="3616960">
                  <a:moveTo>
                    <a:pt x="531876" y="682752"/>
                  </a:moveTo>
                  <a:lnTo>
                    <a:pt x="531876" y="923544"/>
                  </a:lnTo>
                </a:path>
                <a:path w="2127884" h="3616960">
                  <a:moveTo>
                    <a:pt x="1063752" y="281940"/>
                  </a:moveTo>
                  <a:lnTo>
                    <a:pt x="1063752" y="522732"/>
                  </a:lnTo>
                </a:path>
                <a:path w="2127884" h="3616960">
                  <a:moveTo>
                    <a:pt x="1063752" y="682752"/>
                  </a:moveTo>
                  <a:lnTo>
                    <a:pt x="1063752" y="3616452"/>
                  </a:lnTo>
                </a:path>
                <a:path w="2127884" h="3616960">
                  <a:moveTo>
                    <a:pt x="1063752" y="0"/>
                  </a:moveTo>
                  <a:lnTo>
                    <a:pt x="1063752" y="120396"/>
                  </a:lnTo>
                </a:path>
                <a:path w="2127884" h="3616960">
                  <a:moveTo>
                    <a:pt x="1595628" y="281940"/>
                  </a:moveTo>
                  <a:lnTo>
                    <a:pt x="1595628" y="3616452"/>
                  </a:lnTo>
                </a:path>
                <a:path w="2127884" h="3616960">
                  <a:moveTo>
                    <a:pt x="1595628" y="0"/>
                  </a:moveTo>
                  <a:lnTo>
                    <a:pt x="1595628" y="120396"/>
                  </a:lnTo>
                </a:path>
                <a:path w="2127884" h="3616960">
                  <a:moveTo>
                    <a:pt x="2127504" y="281940"/>
                  </a:moveTo>
                  <a:lnTo>
                    <a:pt x="2127504" y="3616452"/>
                  </a:lnTo>
                </a:path>
                <a:path w="2127884" h="3616960">
                  <a:moveTo>
                    <a:pt x="2127504" y="0"/>
                  </a:moveTo>
                  <a:lnTo>
                    <a:pt x="2127504" y="120396"/>
                  </a:lnTo>
                </a:path>
              </a:pathLst>
            </a:custGeom>
            <a:ln w="9657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578339" y="2202179"/>
              <a:ext cx="0" cy="3616960"/>
            </a:xfrm>
            <a:custGeom>
              <a:avLst/>
              <a:gdLst/>
              <a:ahLst/>
              <a:cxnLst/>
              <a:rect l="l" t="t" r="r" b="b"/>
              <a:pathLst>
                <a:path w="0" h="3616960">
                  <a:moveTo>
                    <a:pt x="0" y="0"/>
                  </a:moveTo>
                  <a:lnTo>
                    <a:pt x="0" y="3616452"/>
                  </a:lnTo>
                </a:path>
              </a:pathLst>
            </a:custGeom>
            <a:ln w="9657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5323332" y="2322575"/>
              <a:ext cx="4255135" cy="3375660"/>
            </a:xfrm>
            <a:custGeom>
              <a:avLst/>
              <a:gdLst/>
              <a:ahLst/>
              <a:cxnLst/>
              <a:rect l="l" t="t" r="r" b="b"/>
              <a:pathLst>
                <a:path w="4255134" h="3375660">
                  <a:moveTo>
                    <a:pt x="266700" y="3214116"/>
                  </a:moveTo>
                  <a:lnTo>
                    <a:pt x="0" y="3214116"/>
                  </a:lnTo>
                  <a:lnTo>
                    <a:pt x="0" y="3375660"/>
                  </a:lnTo>
                  <a:lnTo>
                    <a:pt x="266700" y="3375660"/>
                  </a:lnTo>
                  <a:lnTo>
                    <a:pt x="266700" y="3214116"/>
                  </a:lnTo>
                  <a:close/>
                </a:path>
                <a:path w="4255134" h="3375660">
                  <a:moveTo>
                    <a:pt x="531876" y="2813304"/>
                  </a:moveTo>
                  <a:lnTo>
                    <a:pt x="0" y="2813304"/>
                  </a:lnTo>
                  <a:lnTo>
                    <a:pt x="0" y="2973324"/>
                  </a:lnTo>
                  <a:lnTo>
                    <a:pt x="531876" y="2973324"/>
                  </a:lnTo>
                  <a:lnTo>
                    <a:pt x="531876" y="2813304"/>
                  </a:lnTo>
                  <a:close/>
                </a:path>
                <a:path w="4255134" h="3375660">
                  <a:moveTo>
                    <a:pt x="798576" y="2410968"/>
                  </a:moveTo>
                  <a:lnTo>
                    <a:pt x="0" y="2410968"/>
                  </a:lnTo>
                  <a:lnTo>
                    <a:pt x="0" y="2570988"/>
                  </a:lnTo>
                  <a:lnTo>
                    <a:pt x="798576" y="2570988"/>
                  </a:lnTo>
                  <a:lnTo>
                    <a:pt x="798576" y="2410968"/>
                  </a:lnTo>
                  <a:close/>
                </a:path>
                <a:path w="4255134" h="3375660">
                  <a:moveTo>
                    <a:pt x="1330439" y="2008632"/>
                  </a:moveTo>
                  <a:lnTo>
                    <a:pt x="0" y="2008632"/>
                  </a:lnTo>
                  <a:lnTo>
                    <a:pt x="0" y="2170176"/>
                  </a:lnTo>
                  <a:lnTo>
                    <a:pt x="1330439" y="2170176"/>
                  </a:lnTo>
                  <a:lnTo>
                    <a:pt x="1330439" y="2008632"/>
                  </a:lnTo>
                  <a:close/>
                </a:path>
                <a:path w="4255134" h="3375660">
                  <a:moveTo>
                    <a:pt x="1862328" y="1607820"/>
                  </a:moveTo>
                  <a:lnTo>
                    <a:pt x="0" y="1607820"/>
                  </a:lnTo>
                  <a:lnTo>
                    <a:pt x="0" y="1767840"/>
                  </a:lnTo>
                  <a:lnTo>
                    <a:pt x="1862328" y="1767840"/>
                  </a:lnTo>
                  <a:lnTo>
                    <a:pt x="1862328" y="1607820"/>
                  </a:lnTo>
                  <a:close/>
                </a:path>
                <a:path w="4255134" h="3375660">
                  <a:moveTo>
                    <a:pt x="2394204" y="1205484"/>
                  </a:moveTo>
                  <a:lnTo>
                    <a:pt x="0" y="1205484"/>
                  </a:lnTo>
                  <a:lnTo>
                    <a:pt x="0" y="1365504"/>
                  </a:lnTo>
                  <a:lnTo>
                    <a:pt x="2394204" y="1365504"/>
                  </a:lnTo>
                  <a:lnTo>
                    <a:pt x="2394204" y="1205484"/>
                  </a:lnTo>
                  <a:close/>
                </a:path>
                <a:path w="4255134" h="3375660">
                  <a:moveTo>
                    <a:pt x="2659380" y="803148"/>
                  </a:moveTo>
                  <a:lnTo>
                    <a:pt x="0" y="803148"/>
                  </a:lnTo>
                  <a:lnTo>
                    <a:pt x="0" y="964692"/>
                  </a:lnTo>
                  <a:lnTo>
                    <a:pt x="2659380" y="964692"/>
                  </a:lnTo>
                  <a:lnTo>
                    <a:pt x="2659380" y="803148"/>
                  </a:lnTo>
                  <a:close/>
                </a:path>
                <a:path w="4255134" h="3375660">
                  <a:moveTo>
                    <a:pt x="2924556" y="402336"/>
                  </a:moveTo>
                  <a:lnTo>
                    <a:pt x="0" y="402336"/>
                  </a:lnTo>
                  <a:lnTo>
                    <a:pt x="0" y="562356"/>
                  </a:lnTo>
                  <a:lnTo>
                    <a:pt x="2924556" y="562356"/>
                  </a:lnTo>
                  <a:lnTo>
                    <a:pt x="2924556" y="402336"/>
                  </a:lnTo>
                  <a:close/>
                </a:path>
                <a:path w="4255134" h="3375660">
                  <a:moveTo>
                    <a:pt x="4255008" y="0"/>
                  </a:moveTo>
                  <a:lnTo>
                    <a:pt x="0" y="0"/>
                  </a:lnTo>
                  <a:lnTo>
                    <a:pt x="0" y="161544"/>
                  </a:lnTo>
                  <a:lnTo>
                    <a:pt x="4255008" y="161544"/>
                  </a:lnTo>
                  <a:lnTo>
                    <a:pt x="4255008" y="0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279135" y="2202179"/>
              <a:ext cx="44450" cy="3616960"/>
            </a:xfrm>
            <a:custGeom>
              <a:avLst/>
              <a:gdLst/>
              <a:ahLst/>
              <a:cxnLst/>
              <a:rect l="l" t="t" r="r" b="b"/>
              <a:pathLst>
                <a:path w="44450" h="3616960">
                  <a:moveTo>
                    <a:pt x="44196" y="3616452"/>
                  </a:moveTo>
                  <a:lnTo>
                    <a:pt x="44196" y="0"/>
                  </a:lnTo>
                </a:path>
                <a:path w="44450" h="3616960">
                  <a:moveTo>
                    <a:pt x="0" y="3616452"/>
                  </a:moveTo>
                  <a:lnTo>
                    <a:pt x="44196" y="3616452"/>
                  </a:lnTo>
                </a:path>
                <a:path w="44450" h="3616960">
                  <a:moveTo>
                    <a:pt x="0" y="3214116"/>
                  </a:moveTo>
                  <a:lnTo>
                    <a:pt x="44196" y="3214116"/>
                  </a:lnTo>
                </a:path>
                <a:path w="44450" h="3616960">
                  <a:moveTo>
                    <a:pt x="0" y="2811780"/>
                  </a:moveTo>
                  <a:lnTo>
                    <a:pt x="44196" y="2811780"/>
                  </a:lnTo>
                </a:path>
                <a:path w="44450" h="3616960">
                  <a:moveTo>
                    <a:pt x="0" y="2410968"/>
                  </a:moveTo>
                  <a:lnTo>
                    <a:pt x="44196" y="2410968"/>
                  </a:lnTo>
                </a:path>
                <a:path w="44450" h="3616960">
                  <a:moveTo>
                    <a:pt x="0" y="2008632"/>
                  </a:moveTo>
                  <a:lnTo>
                    <a:pt x="44196" y="2008632"/>
                  </a:lnTo>
                </a:path>
                <a:path w="44450" h="3616960">
                  <a:moveTo>
                    <a:pt x="0" y="1607820"/>
                  </a:moveTo>
                  <a:lnTo>
                    <a:pt x="44196" y="1607820"/>
                  </a:lnTo>
                </a:path>
                <a:path w="44450" h="3616960">
                  <a:moveTo>
                    <a:pt x="0" y="1205484"/>
                  </a:moveTo>
                  <a:lnTo>
                    <a:pt x="44196" y="1205484"/>
                  </a:lnTo>
                </a:path>
                <a:path w="44450" h="3616960">
                  <a:moveTo>
                    <a:pt x="0" y="803148"/>
                  </a:moveTo>
                  <a:lnTo>
                    <a:pt x="44196" y="803148"/>
                  </a:lnTo>
                </a:path>
                <a:path w="44450" h="3616960">
                  <a:moveTo>
                    <a:pt x="0" y="402336"/>
                  </a:moveTo>
                  <a:lnTo>
                    <a:pt x="44196" y="402336"/>
                  </a:lnTo>
                </a:path>
                <a:path w="44450" h="3616960">
                  <a:moveTo>
                    <a:pt x="0" y="0"/>
                  </a:moveTo>
                  <a:lnTo>
                    <a:pt x="44196" y="0"/>
                  </a:lnTo>
                </a:path>
              </a:pathLst>
            </a:custGeom>
            <a:ln w="9657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5399023" y="5488940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C3D59B"/>
                </a:solidFill>
                <a:latin typeface="Calibri"/>
                <a:cs typeface="Calibri"/>
              </a:rPr>
              <a:t>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31865" y="5087239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C3D59B"/>
                </a:solidFill>
                <a:latin typeface="Calibri"/>
                <a:cs typeface="Calibri"/>
              </a:rPr>
              <a:t>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664834" y="4685157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C3D59B"/>
                </a:solidFill>
                <a:latin typeface="Calibri"/>
                <a:cs typeface="Calibri"/>
              </a:rPr>
              <a:t>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930900" y="4283455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C3D59B"/>
                </a:solidFill>
                <a:latin typeface="Calibri"/>
                <a:cs typeface="Calibri"/>
              </a:rPr>
              <a:t>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196710" y="3881373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C3D59B"/>
                </a:solidFill>
                <a:latin typeface="Calibri"/>
                <a:cs typeface="Calibri"/>
              </a:rPr>
              <a:t>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462776" y="3479672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C3D59B"/>
                </a:solidFill>
                <a:latin typeface="Calibri"/>
                <a:cs typeface="Calibri"/>
              </a:rPr>
              <a:t>9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551421" y="3077718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10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684391" y="2675889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11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349108" y="2273935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C3D59B"/>
                </a:solidFill>
                <a:latin typeface="Calibri"/>
                <a:cs typeface="Calibri"/>
              </a:rPr>
              <a:t>16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325116" y="5018023"/>
            <a:ext cx="2881630" cy="76644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60655" marR="5715">
              <a:lnSpc>
                <a:spcPct val="101800"/>
              </a:lnSpc>
              <a:spcBef>
                <a:spcPts val="80"/>
              </a:spcBef>
            </a:pPr>
            <a:r>
              <a:rPr dirty="0" sz="1100" b="1">
                <a:solidFill>
                  <a:srgbClr val="585858"/>
                </a:solidFill>
                <a:latin typeface="Calibri"/>
                <a:cs typeface="Calibri"/>
              </a:rPr>
              <a:t>Vjetnama,</a:t>
            </a:r>
            <a:r>
              <a:rPr dirty="0" sz="11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100" b="1">
                <a:solidFill>
                  <a:srgbClr val="585858"/>
                </a:solidFill>
                <a:latin typeface="Calibri"/>
                <a:cs typeface="Calibri"/>
              </a:rPr>
              <a:t>Turcija,</a:t>
            </a:r>
            <a:r>
              <a:rPr dirty="0" sz="11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100" b="1">
                <a:solidFill>
                  <a:srgbClr val="585858"/>
                </a:solidFill>
                <a:latin typeface="Calibri"/>
                <a:cs typeface="Calibri"/>
              </a:rPr>
              <a:t>Itālija,</a:t>
            </a:r>
            <a:r>
              <a:rPr dirty="0" sz="11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100" b="1">
                <a:solidFill>
                  <a:srgbClr val="585858"/>
                </a:solidFill>
                <a:latin typeface="Calibri"/>
                <a:cs typeface="Calibri"/>
              </a:rPr>
              <a:t>Meksika,</a:t>
            </a:r>
            <a:r>
              <a:rPr dirty="0" sz="1100" spc="-1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100" spc="-10" b="1">
                <a:solidFill>
                  <a:srgbClr val="585858"/>
                </a:solidFill>
                <a:latin typeface="Calibri"/>
                <a:cs typeface="Calibri"/>
              </a:rPr>
              <a:t>Kirgizstāna, </a:t>
            </a:r>
            <a:r>
              <a:rPr dirty="0" sz="1100" b="1">
                <a:solidFill>
                  <a:srgbClr val="585858"/>
                </a:solidFill>
                <a:latin typeface="Calibri"/>
                <a:cs typeface="Calibri"/>
              </a:rPr>
              <a:t>Indonēzija,</a:t>
            </a:r>
            <a:r>
              <a:rPr dirty="0" sz="11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100" spc="-10" b="1">
                <a:solidFill>
                  <a:srgbClr val="585858"/>
                </a:solidFill>
                <a:latin typeface="Calibri"/>
                <a:cs typeface="Calibri"/>
              </a:rPr>
              <a:t>Gruzija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1100" b="1">
                <a:solidFill>
                  <a:srgbClr val="585858"/>
                </a:solidFill>
                <a:latin typeface="Calibri"/>
                <a:cs typeface="Calibri"/>
              </a:rPr>
              <a:t>ASV,</a:t>
            </a:r>
            <a:r>
              <a:rPr dirty="0" sz="11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100" b="1">
                <a:solidFill>
                  <a:srgbClr val="585858"/>
                </a:solidFill>
                <a:latin typeface="Calibri"/>
                <a:cs typeface="Calibri"/>
              </a:rPr>
              <a:t>Tadžiksitāna,</a:t>
            </a:r>
            <a:r>
              <a:rPr dirty="0" sz="11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100" b="1">
                <a:solidFill>
                  <a:srgbClr val="585858"/>
                </a:solidFill>
                <a:latin typeface="Calibri"/>
                <a:cs typeface="Calibri"/>
              </a:rPr>
              <a:t>Šveice,</a:t>
            </a:r>
            <a:r>
              <a:rPr dirty="0" sz="11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100" b="1">
                <a:solidFill>
                  <a:srgbClr val="585858"/>
                </a:solidFill>
                <a:latin typeface="Calibri"/>
                <a:cs typeface="Calibri"/>
              </a:rPr>
              <a:t>Peru,</a:t>
            </a:r>
            <a:r>
              <a:rPr dirty="0" sz="11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100" b="1">
                <a:solidFill>
                  <a:srgbClr val="585858"/>
                </a:solidFill>
                <a:latin typeface="Calibri"/>
                <a:cs typeface="Calibri"/>
              </a:rPr>
              <a:t>Japāna,</a:t>
            </a:r>
            <a:r>
              <a:rPr dirty="0" sz="11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100" spc="-10" b="1">
                <a:solidFill>
                  <a:srgbClr val="585858"/>
                </a:solidFill>
                <a:latin typeface="Calibri"/>
                <a:cs typeface="Calibri"/>
              </a:rPr>
              <a:t>Ungārija,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100" b="1">
                <a:solidFill>
                  <a:srgbClr val="585858"/>
                </a:solidFill>
                <a:latin typeface="Calibri"/>
                <a:cs typeface="Calibri"/>
              </a:rPr>
              <a:t>Francija,</a:t>
            </a:r>
            <a:r>
              <a:rPr dirty="0" sz="11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100" spc="-10" b="1">
                <a:solidFill>
                  <a:srgbClr val="585858"/>
                </a:solidFill>
                <a:latin typeface="Calibri"/>
                <a:cs typeface="Calibri"/>
              </a:rPr>
              <a:t>Austrija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133850" y="4701666"/>
            <a:ext cx="107378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solidFill>
                  <a:srgbClr val="585858"/>
                </a:solidFill>
                <a:latin typeface="Calibri"/>
                <a:cs typeface="Calibri"/>
              </a:rPr>
              <a:t>Norvēģija,</a:t>
            </a:r>
            <a:r>
              <a:rPr dirty="0" sz="11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100" spc="-10" b="1">
                <a:solidFill>
                  <a:srgbClr val="585858"/>
                </a:solidFill>
                <a:latin typeface="Calibri"/>
                <a:cs typeface="Calibri"/>
              </a:rPr>
              <a:t>Lietuva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18915" y="4299584"/>
            <a:ext cx="118808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solidFill>
                  <a:srgbClr val="585858"/>
                </a:solidFill>
                <a:latin typeface="Calibri"/>
                <a:cs typeface="Calibri"/>
              </a:rPr>
              <a:t>Uzbekistāna,</a:t>
            </a:r>
            <a:r>
              <a:rPr dirty="0" sz="11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100" spc="-10" b="1">
                <a:solidFill>
                  <a:srgbClr val="585858"/>
                </a:solidFill>
                <a:latin typeface="Calibri"/>
                <a:cs typeface="Calibri"/>
              </a:rPr>
              <a:t>Izraēla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519929" y="3897884"/>
            <a:ext cx="68770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solidFill>
                  <a:srgbClr val="585858"/>
                </a:solidFill>
                <a:latin typeface="Calibri"/>
                <a:cs typeface="Calibri"/>
              </a:rPr>
              <a:t>Kazahstāna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957698" y="3495802"/>
            <a:ext cx="25082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spc="-25" b="1">
                <a:solidFill>
                  <a:srgbClr val="585858"/>
                </a:solidFill>
                <a:latin typeface="Calibri"/>
                <a:cs typeface="Calibri"/>
              </a:rPr>
              <a:t>ĶTR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414776" y="3094101"/>
            <a:ext cx="179197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solidFill>
                  <a:srgbClr val="585858"/>
                </a:solidFill>
                <a:latin typeface="Calibri"/>
                <a:cs typeface="Calibri"/>
              </a:rPr>
              <a:t>Zviedrija,</a:t>
            </a:r>
            <a:r>
              <a:rPr dirty="0" sz="11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100" b="1">
                <a:solidFill>
                  <a:srgbClr val="585858"/>
                </a:solidFill>
                <a:latin typeface="Calibri"/>
                <a:cs typeface="Calibri"/>
              </a:rPr>
              <a:t>Vācija,</a:t>
            </a:r>
            <a:r>
              <a:rPr dirty="0" sz="11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100" spc="-10" b="1">
                <a:solidFill>
                  <a:srgbClr val="585858"/>
                </a:solidFill>
                <a:latin typeface="Calibri"/>
                <a:cs typeface="Calibri"/>
              </a:rPr>
              <a:t>Azerbaidžāna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788153" y="2692145"/>
            <a:ext cx="41910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spc="-10" b="1">
                <a:solidFill>
                  <a:srgbClr val="585858"/>
                </a:solidFill>
                <a:latin typeface="Calibri"/>
                <a:cs typeface="Calibri"/>
              </a:rPr>
              <a:t>Somija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726940" y="2290318"/>
            <a:ext cx="480059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spc="-10" b="1">
                <a:solidFill>
                  <a:srgbClr val="585858"/>
                </a:solidFill>
                <a:latin typeface="Calibri"/>
                <a:cs typeface="Calibri"/>
              </a:rPr>
              <a:t>Ukraina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3753992" y="1605787"/>
            <a:ext cx="6265545" cy="51562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607060" marR="5080" indent="-594360">
              <a:lnSpc>
                <a:spcPct val="101299"/>
              </a:lnSpc>
              <a:spcBef>
                <a:spcPts val="70"/>
              </a:spcBef>
            </a:pP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Piešķirto</a:t>
            </a:r>
            <a:r>
              <a:rPr dirty="0" sz="1600" spc="-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stipendiju</a:t>
            </a:r>
            <a:r>
              <a:rPr dirty="0" sz="16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sadalījums</a:t>
            </a:r>
            <a:r>
              <a:rPr dirty="0" sz="1600" spc="-5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pa</a:t>
            </a:r>
            <a:r>
              <a:rPr dirty="0" sz="16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valstīm</a:t>
            </a:r>
            <a:r>
              <a:rPr dirty="0" sz="16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(pieteikumi</a:t>
            </a:r>
            <a:r>
              <a:rPr dirty="0" sz="16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saņemti</a:t>
            </a:r>
            <a:r>
              <a:rPr dirty="0" sz="16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no</a:t>
            </a:r>
            <a:r>
              <a:rPr dirty="0" sz="16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35</a:t>
            </a:r>
            <a:r>
              <a:rPr dirty="0" sz="16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valstu studentiem,</a:t>
            </a:r>
            <a:r>
              <a:rPr dirty="0" sz="16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stipendijas</a:t>
            </a:r>
            <a:r>
              <a:rPr dirty="0" sz="16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piešķirtas</a:t>
            </a:r>
            <a:r>
              <a:rPr dirty="0" sz="16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studentiem</a:t>
            </a:r>
            <a:r>
              <a:rPr dirty="0" sz="16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no</a:t>
            </a:r>
            <a:r>
              <a:rPr dirty="0" sz="16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b="1">
                <a:solidFill>
                  <a:srgbClr val="585858"/>
                </a:solidFill>
                <a:latin typeface="Calibri"/>
                <a:cs typeface="Calibri"/>
              </a:rPr>
              <a:t>26</a:t>
            </a:r>
            <a:r>
              <a:rPr dirty="0" sz="1600" spc="-2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600" spc="-10" b="1">
                <a:solidFill>
                  <a:srgbClr val="585858"/>
                </a:solidFill>
                <a:latin typeface="Calibri"/>
                <a:cs typeface="Calibri"/>
              </a:rPr>
              <a:t>valstīm)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5118" y="-96189"/>
            <a:ext cx="9939655" cy="106870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4105"/>
              </a:lnSpc>
              <a:spcBef>
                <a:spcPts val="100"/>
              </a:spcBef>
            </a:pPr>
            <a:r>
              <a:rPr dirty="0" spc="-20"/>
              <a:t>Pārskats</a:t>
            </a:r>
            <a:r>
              <a:rPr dirty="0" spc="-105"/>
              <a:t> </a:t>
            </a:r>
            <a:r>
              <a:rPr dirty="0"/>
              <a:t>par</a:t>
            </a:r>
            <a:r>
              <a:rPr dirty="0" spc="-105"/>
              <a:t> </a:t>
            </a:r>
            <a:r>
              <a:rPr dirty="0"/>
              <a:t>valstīm</a:t>
            </a:r>
            <a:r>
              <a:rPr dirty="0" spc="-120"/>
              <a:t> </a:t>
            </a:r>
            <a:r>
              <a:rPr dirty="0"/>
              <a:t>ar</a:t>
            </a:r>
            <a:r>
              <a:rPr dirty="0" spc="-110"/>
              <a:t> </a:t>
            </a:r>
            <a:r>
              <a:rPr dirty="0"/>
              <a:t>vislielāko</a:t>
            </a:r>
            <a:r>
              <a:rPr dirty="0" spc="-95"/>
              <a:t> </a:t>
            </a:r>
            <a:r>
              <a:rPr dirty="0"/>
              <a:t>Latvijas</a:t>
            </a:r>
            <a:r>
              <a:rPr dirty="0" spc="-105"/>
              <a:t> </a:t>
            </a:r>
            <a:r>
              <a:rPr dirty="0"/>
              <a:t>valsts</a:t>
            </a:r>
            <a:r>
              <a:rPr dirty="0" spc="-105"/>
              <a:t> </a:t>
            </a:r>
            <a:r>
              <a:rPr dirty="0" spc="-10"/>
              <a:t>studiju</a:t>
            </a:r>
          </a:p>
          <a:p>
            <a:pPr algn="ctr">
              <a:lnSpc>
                <a:spcPts val="4105"/>
              </a:lnSpc>
            </a:pPr>
            <a:r>
              <a:rPr dirty="0"/>
              <a:t>stipendiju</a:t>
            </a:r>
            <a:r>
              <a:rPr dirty="0" spc="-135"/>
              <a:t> </a:t>
            </a:r>
            <a:r>
              <a:rPr dirty="0"/>
              <a:t>pieteikumu</a:t>
            </a:r>
            <a:r>
              <a:rPr dirty="0" spc="-140"/>
              <a:t> </a:t>
            </a:r>
            <a:r>
              <a:rPr dirty="0" spc="-10"/>
              <a:t>skaitu</a:t>
            </a:r>
          </a:p>
        </p:txBody>
      </p:sp>
      <p:grpSp>
        <p:nvGrpSpPr>
          <p:cNvPr id="3" name="object 3" descr=""/>
          <p:cNvGrpSpPr/>
          <p:nvPr/>
        </p:nvGrpSpPr>
        <p:grpSpPr>
          <a:xfrm>
            <a:off x="4254872" y="1661160"/>
            <a:ext cx="5648325" cy="3736975"/>
            <a:chOff x="4254872" y="1661160"/>
            <a:chExt cx="5648325" cy="3736975"/>
          </a:xfrm>
        </p:grpSpPr>
        <p:sp>
          <p:nvSpPr>
            <p:cNvPr id="4" name="object 4" descr=""/>
            <p:cNvSpPr/>
            <p:nvPr/>
          </p:nvSpPr>
          <p:spPr>
            <a:xfrm>
              <a:off x="5199887" y="1661160"/>
              <a:ext cx="3759835" cy="3736975"/>
            </a:xfrm>
            <a:custGeom>
              <a:avLst/>
              <a:gdLst/>
              <a:ahLst/>
              <a:cxnLst/>
              <a:rect l="l" t="t" r="r" b="b"/>
              <a:pathLst>
                <a:path w="3759834" h="3736975">
                  <a:moveTo>
                    <a:pt x="0" y="1616964"/>
                  </a:moveTo>
                  <a:lnTo>
                    <a:pt x="0" y="2208276"/>
                  </a:lnTo>
                </a:path>
                <a:path w="3759834" h="3736975">
                  <a:moveTo>
                    <a:pt x="0" y="0"/>
                  </a:moveTo>
                  <a:lnTo>
                    <a:pt x="0" y="80772"/>
                  </a:lnTo>
                </a:path>
                <a:path w="3759834" h="3736975">
                  <a:moveTo>
                    <a:pt x="0" y="598931"/>
                  </a:moveTo>
                  <a:lnTo>
                    <a:pt x="0" y="848867"/>
                  </a:lnTo>
                </a:path>
                <a:path w="3759834" h="3736975">
                  <a:moveTo>
                    <a:pt x="0" y="1278636"/>
                  </a:moveTo>
                  <a:lnTo>
                    <a:pt x="0" y="1528572"/>
                  </a:lnTo>
                </a:path>
                <a:path w="3759834" h="3736975">
                  <a:moveTo>
                    <a:pt x="0" y="259079"/>
                  </a:moveTo>
                  <a:lnTo>
                    <a:pt x="0" y="420624"/>
                  </a:lnTo>
                </a:path>
                <a:path w="3759834" h="3736975">
                  <a:moveTo>
                    <a:pt x="0" y="2976372"/>
                  </a:moveTo>
                  <a:lnTo>
                    <a:pt x="0" y="3736848"/>
                  </a:lnTo>
                </a:path>
                <a:path w="3759834" h="3736975">
                  <a:moveTo>
                    <a:pt x="0" y="2296667"/>
                  </a:moveTo>
                  <a:lnTo>
                    <a:pt x="0" y="2548128"/>
                  </a:lnTo>
                </a:path>
                <a:path w="3759834" h="3736975">
                  <a:moveTo>
                    <a:pt x="0" y="938784"/>
                  </a:moveTo>
                  <a:lnTo>
                    <a:pt x="0" y="1188719"/>
                  </a:lnTo>
                </a:path>
                <a:path w="3759834" h="3736975">
                  <a:moveTo>
                    <a:pt x="0" y="2636520"/>
                  </a:moveTo>
                  <a:lnTo>
                    <a:pt x="0" y="2887979"/>
                  </a:lnTo>
                </a:path>
                <a:path w="3759834" h="3736975">
                  <a:moveTo>
                    <a:pt x="938784" y="0"/>
                  </a:moveTo>
                  <a:lnTo>
                    <a:pt x="938784" y="169163"/>
                  </a:lnTo>
                </a:path>
                <a:path w="3759834" h="3736975">
                  <a:moveTo>
                    <a:pt x="938784" y="938784"/>
                  </a:moveTo>
                  <a:lnTo>
                    <a:pt x="938784" y="1188719"/>
                  </a:lnTo>
                </a:path>
                <a:path w="3759834" h="3736975">
                  <a:moveTo>
                    <a:pt x="938784" y="259079"/>
                  </a:moveTo>
                  <a:lnTo>
                    <a:pt x="938784" y="509015"/>
                  </a:lnTo>
                </a:path>
                <a:path w="3759834" h="3736975">
                  <a:moveTo>
                    <a:pt x="938784" y="1278636"/>
                  </a:moveTo>
                  <a:lnTo>
                    <a:pt x="938784" y="2887979"/>
                  </a:lnTo>
                </a:path>
                <a:path w="3759834" h="3736975">
                  <a:moveTo>
                    <a:pt x="938784" y="598931"/>
                  </a:moveTo>
                  <a:lnTo>
                    <a:pt x="938784" y="848867"/>
                  </a:lnTo>
                </a:path>
                <a:path w="3759834" h="3736975">
                  <a:moveTo>
                    <a:pt x="938784" y="2976372"/>
                  </a:moveTo>
                  <a:lnTo>
                    <a:pt x="938784" y="3736848"/>
                  </a:lnTo>
                </a:path>
                <a:path w="3759834" h="3736975">
                  <a:moveTo>
                    <a:pt x="1879091" y="0"/>
                  </a:moveTo>
                  <a:lnTo>
                    <a:pt x="1879091" y="169163"/>
                  </a:lnTo>
                </a:path>
                <a:path w="3759834" h="3736975">
                  <a:moveTo>
                    <a:pt x="1879091" y="1278636"/>
                  </a:moveTo>
                  <a:lnTo>
                    <a:pt x="1879091" y="3736848"/>
                  </a:lnTo>
                </a:path>
                <a:path w="3759834" h="3736975">
                  <a:moveTo>
                    <a:pt x="1879091" y="259079"/>
                  </a:moveTo>
                  <a:lnTo>
                    <a:pt x="1879091" y="509015"/>
                  </a:lnTo>
                </a:path>
                <a:path w="3759834" h="3736975">
                  <a:moveTo>
                    <a:pt x="1879091" y="598931"/>
                  </a:moveTo>
                  <a:lnTo>
                    <a:pt x="1879091" y="1188719"/>
                  </a:lnTo>
                </a:path>
                <a:path w="3759834" h="3736975">
                  <a:moveTo>
                    <a:pt x="2819400" y="1278636"/>
                  </a:moveTo>
                  <a:lnTo>
                    <a:pt x="2819400" y="3736848"/>
                  </a:lnTo>
                </a:path>
                <a:path w="3759834" h="3736975">
                  <a:moveTo>
                    <a:pt x="2819400" y="0"/>
                  </a:moveTo>
                  <a:lnTo>
                    <a:pt x="2819400" y="1188719"/>
                  </a:lnTo>
                </a:path>
                <a:path w="3759834" h="3736975">
                  <a:moveTo>
                    <a:pt x="3759708" y="0"/>
                  </a:moveTo>
                  <a:lnTo>
                    <a:pt x="3759708" y="1188719"/>
                  </a:lnTo>
                </a:path>
                <a:path w="3759834" h="3736975">
                  <a:moveTo>
                    <a:pt x="3759708" y="1278636"/>
                  </a:moveTo>
                  <a:lnTo>
                    <a:pt x="3759708" y="3736848"/>
                  </a:lnTo>
                </a:path>
              </a:pathLst>
            </a:custGeom>
            <a:ln w="941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898379" y="1661160"/>
              <a:ext cx="0" cy="3736975"/>
            </a:xfrm>
            <a:custGeom>
              <a:avLst/>
              <a:gdLst/>
              <a:ahLst/>
              <a:cxnLst/>
              <a:rect l="l" t="t" r="r" b="b"/>
              <a:pathLst>
                <a:path w="0" h="3736975">
                  <a:moveTo>
                    <a:pt x="0" y="0"/>
                  </a:moveTo>
                  <a:lnTo>
                    <a:pt x="0" y="3736848"/>
                  </a:lnTo>
                </a:path>
              </a:pathLst>
            </a:custGeom>
            <a:ln w="941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259580" y="1830323"/>
              <a:ext cx="5638800" cy="3487420"/>
            </a:xfrm>
            <a:custGeom>
              <a:avLst/>
              <a:gdLst/>
              <a:ahLst/>
              <a:cxnLst/>
              <a:rect l="l" t="t" r="r" b="b"/>
              <a:pathLst>
                <a:path w="5638800" h="3487420">
                  <a:moveTo>
                    <a:pt x="281940" y="3058668"/>
                  </a:moveTo>
                  <a:lnTo>
                    <a:pt x="0" y="3058668"/>
                  </a:lnTo>
                  <a:lnTo>
                    <a:pt x="0" y="3147060"/>
                  </a:lnTo>
                  <a:lnTo>
                    <a:pt x="281940" y="3147060"/>
                  </a:lnTo>
                  <a:lnTo>
                    <a:pt x="281940" y="3058668"/>
                  </a:lnTo>
                  <a:close/>
                </a:path>
                <a:path w="5638800" h="3487420">
                  <a:moveTo>
                    <a:pt x="376428" y="3398520"/>
                  </a:moveTo>
                  <a:lnTo>
                    <a:pt x="0" y="3398520"/>
                  </a:lnTo>
                  <a:lnTo>
                    <a:pt x="0" y="3486912"/>
                  </a:lnTo>
                  <a:lnTo>
                    <a:pt x="376428" y="3486912"/>
                  </a:lnTo>
                  <a:lnTo>
                    <a:pt x="376428" y="3398520"/>
                  </a:lnTo>
                  <a:close/>
                </a:path>
                <a:path w="5638800" h="3487420">
                  <a:moveTo>
                    <a:pt x="940308" y="1699272"/>
                  </a:moveTo>
                  <a:lnTo>
                    <a:pt x="0" y="1699272"/>
                  </a:lnTo>
                  <a:lnTo>
                    <a:pt x="0" y="1787652"/>
                  </a:lnTo>
                  <a:lnTo>
                    <a:pt x="940308" y="1787652"/>
                  </a:lnTo>
                  <a:lnTo>
                    <a:pt x="940308" y="1699272"/>
                  </a:lnTo>
                  <a:close/>
                </a:path>
                <a:path w="5638800" h="3487420">
                  <a:moveTo>
                    <a:pt x="1033272" y="2378964"/>
                  </a:moveTo>
                  <a:lnTo>
                    <a:pt x="0" y="2378964"/>
                  </a:lnTo>
                  <a:lnTo>
                    <a:pt x="0" y="2467356"/>
                  </a:lnTo>
                  <a:lnTo>
                    <a:pt x="1033272" y="2467356"/>
                  </a:lnTo>
                  <a:lnTo>
                    <a:pt x="1033272" y="2378964"/>
                  </a:lnTo>
                  <a:close/>
                </a:path>
                <a:path w="5638800" h="3487420">
                  <a:moveTo>
                    <a:pt x="1127760" y="2039112"/>
                  </a:moveTo>
                  <a:lnTo>
                    <a:pt x="0" y="2039112"/>
                  </a:lnTo>
                  <a:lnTo>
                    <a:pt x="0" y="2127504"/>
                  </a:lnTo>
                  <a:lnTo>
                    <a:pt x="1127760" y="2127504"/>
                  </a:lnTo>
                  <a:lnTo>
                    <a:pt x="1127760" y="2039112"/>
                  </a:lnTo>
                  <a:close/>
                </a:path>
                <a:path w="5638800" h="3487420">
                  <a:moveTo>
                    <a:pt x="1597152" y="1359408"/>
                  </a:moveTo>
                  <a:lnTo>
                    <a:pt x="0" y="1359408"/>
                  </a:lnTo>
                  <a:lnTo>
                    <a:pt x="0" y="1447800"/>
                  </a:lnTo>
                  <a:lnTo>
                    <a:pt x="1597152" y="1447800"/>
                  </a:lnTo>
                  <a:lnTo>
                    <a:pt x="1597152" y="1359408"/>
                  </a:lnTo>
                  <a:close/>
                </a:path>
                <a:path w="5638800" h="3487420">
                  <a:moveTo>
                    <a:pt x="1973580" y="2718816"/>
                  </a:moveTo>
                  <a:lnTo>
                    <a:pt x="0" y="2718816"/>
                  </a:lnTo>
                  <a:lnTo>
                    <a:pt x="0" y="2807208"/>
                  </a:lnTo>
                  <a:lnTo>
                    <a:pt x="1973580" y="2807208"/>
                  </a:lnTo>
                  <a:lnTo>
                    <a:pt x="1973580" y="2718816"/>
                  </a:lnTo>
                  <a:close/>
                </a:path>
                <a:path w="5638800" h="3487420">
                  <a:moveTo>
                    <a:pt x="2537460" y="679704"/>
                  </a:moveTo>
                  <a:lnTo>
                    <a:pt x="0" y="679704"/>
                  </a:lnTo>
                  <a:lnTo>
                    <a:pt x="0" y="769620"/>
                  </a:lnTo>
                  <a:lnTo>
                    <a:pt x="2537460" y="769620"/>
                  </a:lnTo>
                  <a:lnTo>
                    <a:pt x="2537460" y="679704"/>
                  </a:lnTo>
                  <a:close/>
                </a:path>
                <a:path w="5638800" h="3487420">
                  <a:moveTo>
                    <a:pt x="3572256" y="339852"/>
                  </a:moveTo>
                  <a:lnTo>
                    <a:pt x="0" y="339852"/>
                  </a:lnTo>
                  <a:lnTo>
                    <a:pt x="0" y="429768"/>
                  </a:lnTo>
                  <a:lnTo>
                    <a:pt x="3572256" y="429768"/>
                  </a:lnTo>
                  <a:lnTo>
                    <a:pt x="3572256" y="339852"/>
                  </a:lnTo>
                  <a:close/>
                </a:path>
                <a:path w="5638800" h="3487420">
                  <a:moveTo>
                    <a:pt x="3572256" y="0"/>
                  </a:moveTo>
                  <a:lnTo>
                    <a:pt x="0" y="0"/>
                  </a:lnTo>
                  <a:lnTo>
                    <a:pt x="0" y="89916"/>
                  </a:lnTo>
                  <a:lnTo>
                    <a:pt x="3572256" y="89916"/>
                  </a:lnTo>
                  <a:lnTo>
                    <a:pt x="3572256" y="0"/>
                  </a:lnTo>
                  <a:close/>
                </a:path>
                <a:path w="5638800" h="3487420">
                  <a:moveTo>
                    <a:pt x="5638800" y="1019556"/>
                  </a:moveTo>
                  <a:lnTo>
                    <a:pt x="0" y="1019556"/>
                  </a:lnTo>
                  <a:lnTo>
                    <a:pt x="0" y="1109472"/>
                  </a:lnTo>
                  <a:lnTo>
                    <a:pt x="5638800" y="1109472"/>
                  </a:lnTo>
                  <a:lnTo>
                    <a:pt x="5638800" y="1019556"/>
                  </a:lnTo>
                  <a:close/>
                </a:path>
              </a:pathLst>
            </a:custGeom>
            <a:solidFill>
              <a:srgbClr val="548ED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259580" y="1741931"/>
              <a:ext cx="1504315" cy="3487420"/>
            </a:xfrm>
            <a:custGeom>
              <a:avLst/>
              <a:gdLst/>
              <a:ahLst/>
              <a:cxnLst/>
              <a:rect l="l" t="t" r="r" b="b"/>
              <a:pathLst>
                <a:path w="1504314" h="3487420">
                  <a:moveTo>
                    <a:pt x="281940" y="3396996"/>
                  </a:moveTo>
                  <a:lnTo>
                    <a:pt x="0" y="3396996"/>
                  </a:lnTo>
                  <a:lnTo>
                    <a:pt x="0" y="3486912"/>
                  </a:lnTo>
                  <a:lnTo>
                    <a:pt x="281940" y="3486912"/>
                  </a:lnTo>
                  <a:lnTo>
                    <a:pt x="281940" y="3396996"/>
                  </a:lnTo>
                  <a:close/>
                </a:path>
                <a:path w="1504314" h="3487420">
                  <a:moveTo>
                    <a:pt x="281940" y="3057144"/>
                  </a:moveTo>
                  <a:lnTo>
                    <a:pt x="0" y="3057144"/>
                  </a:lnTo>
                  <a:lnTo>
                    <a:pt x="0" y="3147060"/>
                  </a:lnTo>
                  <a:lnTo>
                    <a:pt x="281940" y="3147060"/>
                  </a:lnTo>
                  <a:lnTo>
                    <a:pt x="281940" y="3057144"/>
                  </a:lnTo>
                  <a:close/>
                </a:path>
                <a:path w="1504314" h="3487420">
                  <a:moveTo>
                    <a:pt x="469392" y="2717292"/>
                  </a:moveTo>
                  <a:lnTo>
                    <a:pt x="0" y="2717292"/>
                  </a:lnTo>
                  <a:lnTo>
                    <a:pt x="0" y="2807208"/>
                  </a:lnTo>
                  <a:lnTo>
                    <a:pt x="469392" y="2807208"/>
                  </a:lnTo>
                  <a:lnTo>
                    <a:pt x="469392" y="2717292"/>
                  </a:lnTo>
                  <a:close/>
                </a:path>
                <a:path w="1504314" h="3487420">
                  <a:moveTo>
                    <a:pt x="469392" y="2378964"/>
                  </a:moveTo>
                  <a:lnTo>
                    <a:pt x="0" y="2378964"/>
                  </a:lnTo>
                  <a:lnTo>
                    <a:pt x="0" y="2467356"/>
                  </a:lnTo>
                  <a:lnTo>
                    <a:pt x="469392" y="2467356"/>
                  </a:lnTo>
                  <a:lnTo>
                    <a:pt x="469392" y="2378964"/>
                  </a:lnTo>
                  <a:close/>
                </a:path>
                <a:path w="1504314" h="3487420">
                  <a:moveTo>
                    <a:pt x="658368" y="2039112"/>
                  </a:moveTo>
                  <a:lnTo>
                    <a:pt x="0" y="2039112"/>
                  </a:lnTo>
                  <a:lnTo>
                    <a:pt x="0" y="2127504"/>
                  </a:lnTo>
                  <a:lnTo>
                    <a:pt x="658368" y="2127504"/>
                  </a:lnTo>
                  <a:lnTo>
                    <a:pt x="658368" y="2039112"/>
                  </a:lnTo>
                  <a:close/>
                </a:path>
                <a:path w="1504314" h="3487420">
                  <a:moveTo>
                    <a:pt x="845820" y="1699260"/>
                  </a:moveTo>
                  <a:lnTo>
                    <a:pt x="0" y="1699260"/>
                  </a:lnTo>
                  <a:lnTo>
                    <a:pt x="0" y="1787664"/>
                  </a:lnTo>
                  <a:lnTo>
                    <a:pt x="845820" y="1787664"/>
                  </a:lnTo>
                  <a:lnTo>
                    <a:pt x="845820" y="1699260"/>
                  </a:lnTo>
                  <a:close/>
                </a:path>
                <a:path w="1504314" h="3487420">
                  <a:moveTo>
                    <a:pt x="940308" y="1359408"/>
                  </a:moveTo>
                  <a:lnTo>
                    <a:pt x="0" y="1359408"/>
                  </a:lnTo>
                  <a:lnTo>
                    <a:pt x="0" y="1447800"/>
                  </a:lnTo>
                  <a:lnTo>
                    <a:pt x="940308" y="1447800"/>
                  </a:lnTo>
                  <a:lnTo>
                    <a:pt x="940308" y="1359408"/>
                  </a:lnTo>
                  <a:close/>
                </a:path>
                <a:path w="1504314" h="3487420">
                  <a:moveTo>
                    <a:pt x="940308" y="1019556"/>
                  </a:moveTo>
                  <a:lnTo>
                    <a:pt x="0" y="1019556"/>
                  </a:lnTo>
                  <a:lnTo>
                    <a:pt x="0" y="1107948"/>
                  </a:lnTo>
                  <a:lnTo>
                    <a:pt x="940308" y="1107948"/>
                  </a:lnTo>
                  <a:lnTo>
                    <a:pt x="940308" y="1019556"/>
                  </a:lnTo>
                  <a:close/>
                </a:path>
                <a:path w="1504314" h="3487420">
                  <a:moveTo>
                    <a:pt x="940308" y="679704"/>
                  </a:moveTo>
                  <a:lnTo>
                    <a:pt x="0" y="679704"/>
                  </a:lnTo>
                  <a:lnTo>
                    <a:pt x="0" y="768096"/>
                  </a:lnTo>
                  <a:lnTo>
                    <a:pt x="940308" y="768096"/>
                  </a:lnTo>
                  <a:lnTo>
                    <a:pt x="940308" y="679704"/>
                  </a:lnTo>
                  <a:close/>
                </a:path>
                <a:path w="1504314" h="3487420">
                  <a:moveTo>
                    <a:pt x="1033272" y="339852"/>
                  </a:moveTo>
                  <a:lnTo>
                    <a:pt x="0" y="339852"/>
                  </a:lnTo>
                  <a:lnTo>
                    <a:pt x="0" y="428244"/>
                  </a:lnTo>
                  <a:lnTo>
                    <a:pt x="1033272" y="428244"/>
                  </a:lnTo>
                  <a:lnTo>
                    <a:pt x="1033272" y="339852"/>
                  </a:lnTo>
                  <a:close/>
                </a:path>
                <a:path w="1504314" h="3487420">
                  <a:moveTo>
                    <a:pt x="1504188" y="0"/>
                  </a:moveTo>
                  <a:lnTo>
                    <a:pt x="0" y="0"/>
                  </a:lnTo>
                  <a:lnTo>
                    <a:pt x="0" y="88392"/>
                  </a:lnTo>
                  <a:lnTo>
                    <a:pt x="1504188" y="88392"/>
                  </a:lnTo>
                  <a:lnTo>
                    <a:pt x="1504188" y="0"/>
                  </a:lnTo>
                  <a:close/>
                </a:path>
              </a:pathLst>
            </a:custGeom>
            <a:solidFill>
              <a:srgbClr val="C0504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259579" y="1661160"/>
              <a:ext cx="0" cy="3736975"/>
            </a:xfrm>
            <a:custGeom>
              <a:avLst/>
              <a:gdLst/>
              <a:ahLst/>
              <a:cxnLst/>
              <a:rect l="l" t="t" r="r" b="b"/>
              <a:pathLst>
                <a:path w="0" h="3736975">
                  <a:moveTo>
                    <a:pt x="0" y="3736848"/>
                  </a:moveTo>
                  <a:lnTo>
                    <a:pt x="0" y="0"/>
                  </a:lnTo>
                </a:path>
              </a:pathLst>
            </a:custGeom>
            <a:ln w="941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4604765" y="4804409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97295" y="4404105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357240" y="4124959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51475" y="3785108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12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921502" y="3105404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963150" y="2765551"/>
            <a:ext cx="20637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60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861429" y="2425700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895335" y="2085543"/>
            <a:ext cx="20574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38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895335" y="1746250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38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579365" y="5055234"/>
            <a:ext cx="26035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3</a:t>
            </a:r>
            <a:r>
              <a:rPr dirty="0" baseline="-27777" sz="2100" spc="-37" b="1">
                <a:solidFill>
                  <a:srgbClr val="585858"/>
                </a:solidFill>
                <a:latin typeface="Calibri"/>
                <a:cs typeface="Calibri"/>
              </a:rPr>
              <a:t>4</a:t>
            </a:r>
            <a:endParaRPr baseline="-27777" sz="21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604765" y="4715078"/>
            <a:ext cx="11557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3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792726" y="4035933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5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980813" y="3696080"/>
            <a:ext cx="11557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7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143500" y="3445255"/>
            <a:ext cx="35052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dirty="0" baseline="27777" sz="2100" spc="-37" b="1">
                <a:solidFill>
                  <a:srgbClr val="585858"/>
                </a:solidFill>
                <a:latin typeface="Calibri"/>
                <a:cs typeface="Calibri"/>
              </a:rPr>
              <a:t>9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263388" y="3016376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263388" y="2676525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263388" y="2336368"/>
            <a:ext cx="20574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357240" y="1997201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11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827267" y="1657350"/>
            <a:ext cx="2057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16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222241" y="5445633"/>
            <a:ext cx="7683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50">
                <a:solidFill>
                  <a:srgbClr val="585858"/>
                </a:solidFill>
                <a:latin typeface="Calibri"/>
                <a:cs typeface="Calibri"/>
              </a:rPr>
              <a:t>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136641" y="5445633"/>
            <a:ext cx="12636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Calibri"/>
                <a:cs typeface="Calibri"/>
              </a:rPr>
              <a:t>10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076569" y="5445633"/>
            <a:ext cx="12636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Calibri"/>
                <a:cs typeface="Calibri"/>
              </a:rPr>
              <a:t>20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7016622" y="5445633"/>
            <a:ext cx="12636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Calibri"/>
                <a:cs typeface="Calibri"/>
              </a:rPr>
              <a:t>30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7956550" y="5445633"/>
            <a:ext cx="12636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Calibri"/>
                <a:cs typeface="Calibri"/>
              </a:rPr>
              <a:t>40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8896604" y="5445633"/>
            <a:ext cx="12636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Calibri"/>
                <a:cs typeface="Calibri"/>
              </a:rPr>
              <a:t>50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9836657" y="5445633"/>
            <a:ext cx="126364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25">
                <a:solidFill>
                  <a:srgbClr val="585858"/>
                </a:solidFill>
                <a:latin typeface="Calibri"/>
                <a:cs typeface="Calibri"/>
              </a:rPr>
              <a:t>60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3107817" y="5089905"/>
            <a:ext cx="1001394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Lietuva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75%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2846070" y="4749749"/>
            <a:ext cx="1262380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Norvēģija</a:t>
            </a:r>
            <a:r>
              <a:rPr dirty="0" sz="1400" spc="-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0" b="1">
                <a:solidFill>
                  <a:srgbClr val="585858"/>
                </a:solidFill>
                <a:latin typeface="Calibri"/>
                <a:cs typeface="Calibri"/>
              </a:rPr>
              <a:t>100%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2783204" y="4410583"/>
            <a:ext cx="132588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Uzbekistāna</a:t>
            </a:r>
            <a:r>
              <a:rPr dirty="0" sz="1400" spc="-1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24%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3154807" y="4070730"/>
            <a:ext cx="95440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Izraēla</a:t>
            </a:r>
            <a:r>
              <a:rPr dirty="0" sz="1400" spc="-3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45%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2804922" y="3730878"/>
            <a:ext cx="130429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Kazahstāna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58%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3358388" y="3391026"/>
            <a:ext cx="74993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ĶTR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90%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3008122" y="3051175"/>
            <a:ext cx="109982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Zviedrija</a:t>
            </a:r>
            <a:r>
              <a:rPr dirty="0" sz="1400" spc="-1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59%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2525014" y="2711323"/>
            <a:ext cx="158432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Azerbaidžāna</a:t>
            </a:r>
            <a:r>
              <a:rPr dirty="0" sz="1400" spc="-1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17%</a:t>
            </a:r>
            <a:r>
              <a:rPr dirty="0" sz="1400" spc="-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*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3072510" y="2371166"/>
            <a:ext cx="1036955" cy="2381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Vācija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37%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*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3015742" y="2031873"/>
            <a:ext cx="109283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Somija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29%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50" b="1">
                <a:solidFill>
                  <a:srgbClr val="585858"/>
                </a:solidFill>
                <a:latin typeface="Calibri"/>
                <a:cs typeface="Calibri"/>
              </a:rPr>
              <a:t>*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3066033" y="1692020"/>
            <a:ext cx="104457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Ukraina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25" b="1">
                <a:solidFill>
                  <a:srgbClr val="585858"/>
                </a:solidFill>
                <a:latin typeface="Calibri"/>
                <a:cs typeface="Calibri"/>
              </a:rPr>
              <a:t>42%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6" name="object 46" descr=""/>
          <p:cNvSpPr/>
          <p:nvPr/>
        </p:nvSpPr>
        <p:spPr>
          <a:xfrm>
            <a:off x="4663440" y="5852159"/>
            <a:ext cx="96520" cy="97790"/>
          </a:xfrm>
          <a:custGeom>
            <a:avLst/>
            <a:gdLst/>
            <a:ahLst/>
            <a:cxnLst/>
            <a:rect l="l" t="t" r="r" b="b"/>
            <a:pathLst>
              <a:path w="96520" h="97789">
                <a:moveTo>
                  <a:pt x="96012" y="0"/>
                </a:moveTo>
                <a:lnTo>
                  <a:pt x="0" y="0"/>
                </a:lnTo>
                <a:lnTo>
                  <a:pt x="0" y="97535"/>
                </a:lnTo>
                <a:lnTo>
                  <a:pt x="96012" y="97535"/>
                </a:lnTo>
                <a:lnTo>
                  <a:pt x="96012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 descr=""/>
          <p:cNvSpPr txBox="1"/>
          <p:nvPr/>
        </p:nvSpPr>
        <p:spPr>
          <a:xfrm>
            <a:off x="4791583" y="5762650"/>
            <a:ext cx="227711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Apstiprināto pieteikumu skaits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8" name="object 48" descr=""/>
          <p:cNvSpPr/>
          <p:nvPr/>
        </p:nvSpPr>
        <p:spPr>
          <a:xfrm>
            <a:off x="7554468" y="5852159"/>
            <a:ext cx="97790" cy="97790"/>
          </a:xfrm>
          <a:custGeom>
            <a:avLst/>
            <a:gdLst/>
            <a:ahLst/>
            <a:cxnLst/>
            <a:rect l="l" t="t" r="r" b="b"/>
            <a:pathLst>
              <a:path w="97790" h="97789">
                <a:moveTo>
                  <a:pt x="97535" y="0"/>
                </a:moveTo>
                <a:lnTo>
                  <a:pt x="0" y="0"/>
                </a:lnTo>
                <a:lnTo>
                  <a:pt x="0" y="97535"/>
                </a:lnTo>
                <a:lnTo>
                  <a:pt x="97535" y="97535"/>
                </a:lnTo>
                <a:lnTo>
                  <a:pt x="97535" y="0"/>
                </a:lnTo>
                <a:close/>
              </a:path>
            </a:pathLst>
          </a:custGeom>
          <a:solidFill>
            <a:srgbClr val="548E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 descr=""/>
          <p:cNvSpPr txBox="1"/>
          <p:nvPr/>
        </p:nvSpPr>
        <p:spPr>
          <a:xfrm>
            <a:off x="7683754" y="5762650"/>
            <a:ext cx="203581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solidFill>
                  <a:srgbClr val="585858"/>
                </a:solidFill>
                <a:latin typeface="Calibri"/>
                <a:cs typeface="Calibri"/>
              </a:rPr>
              <a:t>Iesniegto</a:t>
            </a:r>
            <a:r>
              <a:rPr dirty="0" sz="14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pieteikumu</a:t>
            </a:r>
            <a:r>
              <a:rPr dirty="0" sz="14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400" spc="-10" b="1">
                <a:solidFill>
                  <a:srgbClr val="585858"/>
                </a:solidFill>
                <a:latin typeface="Calibri"/>
                <a:cs typeface="Calibri"/>
              </a:rPr>
              <a:t>skaits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2060194" y="5435600"/>
            <a:ext cx="20104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*</a:t>
            </a:r>
            <a:r>
              <a:rPr dirty="0" sz="1200" spc="-4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Rādītāju</a:t>
            </a:r>
            <a:r>
              <a:rPr dirty="0" sz="1200" spc="-3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ietekmē</a:t>
            </a:r>
            <a:r>
              <a:rPr dirty="0" sz="1200" spc="-5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585858"/>
                </a:solidFill>
                <a:latin typeface="Calibri"/>
                <a:cs typeface="Calibri"/>
              </a:rPr>
              <a:t>valstu</a:t>
            </a:r>
            <a:r>
              <a:rPr dirty="0" sz="12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200" spc="-20" b="1">
                <a:solidFill>
                  <a:srgbClr val="585858"/>
                </a:solidFill>
                <a:latin typeface="Calibri"/>
                <a:cs typeface="Calibri"/>
              </a:rPr>
              <a:t>kvota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4228338" y="1327785"/>
            <a:ext cx="3987800" cy="314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900" b="1">
                <a:solidFill>
                  <a:srgbClr val="585858"/>
                </a:solidFill>
                <a:latin typeface="Calibri"/>
                <a:cs typeface="Calibri"/>
              </a:rPr>
              <a:t>"TOP"</a:t>
            </a:r>
            <a:r>
              <a:rPr dirty="0" sz="1900" spc="-4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900" b="1">
                <a:solidFill>
                  <a:srgbClr val="585858"/>
                </a:solidFill>
                <a:latin typeface="Calibri"/>
                <a:cs typeface="Calibri"/>
              </a:rPr>
              <a:t>11</a:t>
            </a:r>
            <a:r>
              <a:rPr dirty="0" sz="1900" spc="-7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900" b="1">
                <a:solidFill>
                  <a:srgbClr val="585858"/>
                </a:solidFill>
                <a:latin typeface="Calibri"/>
                <a:cs typeface="Calibri"/>
              </a:rPr>
              <a:t>valstis</a:t>
            </a:r>
            <a:r>
              <a:rPr dirty="0" sz="1900" spc="-6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900" b="1">
                <a:solidFill>
                  <a:srgbClr val="585858"/>
                </a:solidFill>
                <a:latin typeface="Calibri"/>
                <a:cs typeface="Calibri"/>
              </a:rPr>
              <a:t>un</a:t>
            </a:r>
            <a:r>
              <a:rPr dirty="0" sz="1900" spc="-5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900" b="1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dirty="0" sz="1900" spc="-55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900" b="1">
                <a:solidFill>
                  <a:srgbClr val="585858"/>
                </a:solidFill>
                <a:latin typeface="Calibri"/>
                <a:cs typeface="Calibri"/>
              </a:rPr>
              <a:t>sekmības</a:t>
            </a:r>
            <a:r>
              <a:rPr dirty="0" sz="1900" spc="-5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900" spc="-10" b="1">
                <a:solidFill>
                  <a:srgbClr val="585858"/>
                </a:solidFill>
                <a:latin typeface="Calibri"/>
                <a:cs typeface="Calibri"/>
              </a:rPr>
              <a:t>rādītājs</a:t>
            </a:r>
            <a:endParaRPr sz="1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200" y="1959864"/>
            <a:ext cx="8229600" cy="380695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Dagnija</dc:creator>
  <dc:title>PowerPoint Presentation</dc:title>
  <dcterms:created xsi:type="dcterms:W3CDTF">2025-11-27T12:46:04Z</dcterms:created>
  <dcterms:modified xsi:type="dcterms:W3CDTF">2025-11-27T12:46:04Z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2022-07-13T00:00:00Z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2025-11-27T00:00:00Z</vt:filetime>
  </property>
  <property fmtid="{D5CDD505-2E9C-101B-9397-08002B2CF9AE}" pid="5" name="Producer">
    <vt:lpwstr>Microsoft® PowerPoint® for Microsoft 365</vt:lpwstr>
  </property>
</Properties>
</file>