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x="9144000" cy="6858000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jpg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88888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2508" y="0"/>
            <a:ext cx="1029562" cy="146241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80644" y="1185672"/>
            <a:ext cx="8482584" cy="306019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88888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88888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88888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6621778"/>
            <a:ext cx="9143999" cy="23621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580343" y="0"/>
            <a:ext cx="1995786" cy="292345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88888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62508" y="0"/>
            <a:ext cx="1029562" cy="146241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99030" y="211328"/>
            <a:ext cx="6928484" cy="1385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571738" y="6388944"/>
            <a:ext cx="225425" cy="1797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888888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jpg"/><Relationship Id="rId3" Type="http://schemas.openxmlformats.org/officeDocument/2006/relationships/image" Target="../media/image3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5.pn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6.pn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7.png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8.png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viaa.gov.lv/eng/scholarships_gov/latvian_scholarships/scholarships_for_summer_school/?tl_id=22802&amp;tls_id=54841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8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9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0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1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3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80343" y="0"/>
            <a:ext cx="1995786" cy="292345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6621778"/>
            <a:ext cx="9143999" cy="236218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67536" y="3514471"/>
            <a:ext cx="7207884" cy="10020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024255" marR="5080" indent="-1012190">
              <a:lnSpc>
                <a:spcPct val="100000"/>
              </a:lnSpc>
              <a:spcBef>
                <a:spcPts val="105"/>
              </a:spcBef>
            </a:pPr>
            <a:r>
              <a:rPr dirty="0" sz="3200">
                <a:solidFill>
                  <a:srgbClr val="67468A"/>
                </a:solidFill>
              </a:rPr>
              <a:t>Latvijas</a:t>
            </a:r>
            <a:r>
              <a:rPr dirty="0" sz="3200" spc="-105">
                <a:solidFill>
                  <a:srgbClr val="67468A"/>
                </a:solidFill>
              </a:rPr>
              <a:t> </a:t>
            </a:r>
            <a:r>
              <a:rPr dirty="0" sz="3200">
                <a:solidFill>
                  <a:srgbClr val="67468A"/>
                </a:solidFill>
              </a:rPr>
              <a:t>valsts</a:t>
            </a:r>
            <a:r>
              <a:rPr dirty="0" sz="3200" spc="-90">
                <a:solidFill>
                  <a:srgbClr val="67468A"/>
                </a:solidFill>
              </a:rPr>
              <a:t> </a:t>
            </a:r>
            <a:r>
              <a:rPr dirty="0" sz="3200">
                <a:solidFill>
                  <a:srgbClr val="67468A"/>
                </a:solidFill>
              </a:rPr>
              <a:t>stipendiju</a:t>
            </a:r>
            <a:r>
              <a:rPr dirty="0" sz="3200" spc="-110">
                <a:solidFill>
                  <a:srgbClr val="67468A"/>
                </a:solidFill>
              </a:rPr>
              <a:t> </a:t>
            </a:r>
            <a:r>
              <a:rPr dirty="0" sz="3200" spc="-10">
                <a:solidFill>
                  <a:srgbClr val="67468A"/>
                </a:solidFill>
              </a:rPr>
              <a:t>konkursa</a:t>
            </a:r>
            <a:r>
              <a:rPr dirty="0" sz="3200" spc="-60">
                <a:solidFill>
                  <a:srgbClr val="67468A"/>
                </a:solidFill>
              </a:rPr>
              <a:t> </a:t>
            </a:r>
            <a:r>
              <a:rPr dirty="0" sz="3200" spc="-10">
                <a:solidFill>
                  <a:srgbClr val="67468A"/>
                </a:solidFill>
              </a:rPr>
              <a:t>rezultāti 2020./2021.akadēmiskais</a:t>
            </a:r>
            <a:r>
              <a:rPr dirty="0" sz="3200" spc="40">
                <a:solidFill>
                  <a:srgbClr val="67468A"/>
                </a:solidFill>
              </a:rPr>
              <a:t> </a:t>
            </a:r>
            <a:r>
              <a:rPr dirty="0" sz="3200" spc="-20">
                <a:solidFill>
                  <a:srgbClr val="67468A"/>
                </a:solidFill>
              </a:rPr>
              <a:t>gads</a:t>
            </a:r>
            <a:endParaRPr sz="32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7468" y="1455419"/>
            <a:ext cx="7493508" cy="483108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99516" rIns="0" bIns="0" rtlCol="0" vert="horz">
            <a:spAutoFit/>
          </a:bodyPr>
          <a:lstStyle/>
          <a:p>
            <a:pPr marL="2906395" marR="5080" indent="-2396490">
              <a:lnSpc>
                <a:spcPct val="100000"/>
              </a:lnSpc>
              <a:spcBef>
                <a:spcPts val="95"/>
              </a:spcBef>
            </a:pPr>
            <a:r>
              <a:rPr dirty="0">
                <a:solidFill>
                  <a:srgbClr val="67468A"/>
                </a:solidFill>
              </a:rPr>
              <a:t>Latvijas</a:t>
            </a:r>
            <a:r>
              <a:rPr dirty="0" spc="-70">
                <a:solidFill>
                  <a:srgbClr val="67468A"/>
                </a:solidFill>
              </a:rPr>
              <a:t> </a:t>
            </a:r>
            <a:r>
              <a:rPr dirty="0">
                <a:solidFill>
                  <a:srgbClr val="67468A"/>
                </a:solidFill>
              </a:rPr>
              <a:t>valsts</a:t>
            </a:r>
            <a:r>
              <a:rPr dirty="0" spc="-85">
                <a:solidFill>
                  <a:srgbClr val="67468A"/>
                </a:solidFill>
              </a:rPr>
              <a:t> </a:t>
            </a:r>
            <a:r>
              <a:rPr dirty="0">
                <a:solidFill>
                  <a:srgbClr val="67468A"/>
                </a:solidFill>
              </a:rPr>
              <a:t>stipendiju</a:t>
            </a:r>
            <a:r>
              <a:rPr dirty="0" spc="-75">
                <a:solidFill>
                  <a:srgbClr val="67468A"/>
                </a:solidFill>
              </a:rPr>
              <a:t> </a:t>
            </a:r>
            <a:r>
              <a:rPr dirty="0" u="sng">
                <a:solidFill>
                  <a:srgbClr val="67468A"/>
                </a:solidFill>
                <a:uFill>
                  <a:solidFill>
                    <a:srgbClr val="67468A"/>
                  </a:solidFill>
                </a:uFill>
              </a:rPr>
              <a:t>pētniecībai</a:t>
            </a:r>
            <a:r>
              <a:rPr dirty="0" u="sng" spc="-60">
                <a:solidFill>
                  <a:srgbClr val="67468A"/>
                </a:solidFill>
                <a:uFill>
                  <a:solidFill>
                    <a:srgbClr val="67468A"/>
                  </a:solidFill>
                </a:uFill>
              </a:rPr>
              <a:t> </a:t>
            </a:r>
            <a:r>
              <a:rPr dirty="0">
                <a:solidFill>
                  <a:srgbClr val="67468A"/>
                </a:solidFill>
              </a:rPr>
              <a:t>sadalījums</a:t>
            </a:r>
            <a:r>
              <a:rPr dirty="0" spc="-80">
                <a:solidFill>
                  <a:srgbClr val="67468A"/>
                </a:solidFill>
              </a:rPr>
              <a:t> </a:t>
            </a:r>
            <a:r>
              <a:rPr dirty="0" spc="-25">
                <a:solidFill>
                  <a:srgbClr val="67468A"/>
                </a:solidFill>
              </a:rPr>
              <a:t>pa </a:t>
            </a:r>
            <a:r>
              <a:rPr dirty="0" spc="-10">
                <a:solidFill>
                  <a:srgbClr val="67468A"/>
                </a:solidFill>
              </a:rPr>
              <a:t>nozarēm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3044825" marR="5080" indent="-2256155">
              <a:lnSpc>
                <a:spcPct val="100000"/>
              </a:lnSpc>
              <a:spcBef>
                <a:spcPts val="95"/>
              </a:spcBef>
            </a:pPr>
            <a:r>
              <a:rPr dirty="0">
                <a:solidFill>
                  <a:srgbClr val="67468A"/>
                </a:solidFill>
              </a:rPr>
              <a:t>Latvijas</a:t>
            </a:r>
            <a:r>
              <a:rPr dirty="0" spc="-70">
                <a:solidFill>
                  <a:srgbClr val="67468A"/>
                </a:solidFill>
              </a:rPr>
              <a:t> </a:t>
            </a:r>
            <a:r>
              <a:rPr dirty="0">
                <a:solidFill>
                  <a:srgbClr val="67468A"/>
                </a:solidFill>
              </a:rPr>
              <a:t>valsts</a:t>
            </a:r>
            <a:r>
              <a:rPr dirty="0" spc="-85">
                <a:solidFill>
                  <a:srgbClr val="67468A"/>
                </a:solidFill>
              </a:rPr>
              <a:t> </a:t>
            </a:r>
            <a:r>
              <a:rPr dirty="0">
                <a:solidFill>
                  <a:srgbClr val="67468A"/>
                </a:solidFill>
              </a:rPr>
              <a:t>stipendiju</a:t>
            </a:r>
            <a:r>
              <a:rPr dirty="0" spc="-75">
                <a:solidFill>
                  <a:srgbClr val="67468A"/>
                </a:solidFill>
              </a:rPr>
              <a:t> </a:t>
            </a:r>
            <a:r>
              <a:rPr dirty="0" u="sng">
                <a:solidFill>
                  <a:srgbClr val="67468A"/>
                </a:solidFill>
                <a:uFill>
                  <a:solidFill>
                    <a:srgbClr val="67468A"/>
                  </a:solidFill>
                </a:uFill>
              </a:rPr>
              <a:t>studijām</a:t>
            </a:r>
            <a:r>
              <a:rPr dirty="0" spc="-65">
                <a:solidFill>
                  <a:srgbClr val="67468A"/>
                </a:solidFill>
              </a:rPr>
              <a:t> </a:t>
            </a:r>
            <a:r>
              <a:rPr dirty="0">
                <a:solidFill>
                  <a:srgbClr val="67468A"/>
                </a:solidFill>
              </a:rPr>
              <a:t>sadalījums</a:t>
            </a:r>
            <a:r>
              <a:rPr dirty="0" spc="-85">
                <a:solidFill>
                  <a:srgbClr val="67468A"/>
                </a:solidFill>
              </a:rPr>
              <a:t> </a:t>
            </a:r>
            <a:r>
              <a:rPr dirty="0" spc="-25">
                <a:solidFill>
                  <a:srgbClr val="67468A"/>
                </a:solidFill>
              </a:rPr>
              <a:t>pa </a:t>
            </a:r>
            <a:r>
              <a:rPr dirty="0" spc="-10">
                <a:solidFill>
                  <a:srgbClr val="67468A"/>
                </a:solidFill>
              </a:rPr>
              <a:t>nozarēm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2000" y="1179575"/>
            <a:ext cx="8039100" cy="5376672"/>
          </a:xfrm>
          <a:prstGeom prst="rect">
            <a:avLst/>
          </a:prstGeom>
        </p:spPr>
      </p:pic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81961" y="301879"/>
            <a:ext cx="6726555" cy="10312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 marR="5080" indent="114300">
              <a:lnSpc>
                <a:spcPct val="100000"/>
              </a:lnSpc>
              <a:spcBef>
                <a:spcPts val="95"/>
              </a:spcBef>
            </a:pPr>
            <a:r>
              <a:rPr dirty="0"/>
              <a:t>Latvijas</a:t>
            </a:r>
            <a:r>
              <a:rPr dirty="0" spc="-75"/>
              <a:t> </a:t>
            </a:r>
            <a:r>
              <a:rPr dirty="0"/>
              <a:t>valsts</a:t>
            </a:r>
            <a:r>
              <a:rPr dirty="0" spc="-90"/>
              <a:t> </a:t>
            </a:r>
            <a:r>
              <a:rPr dirty="0"/>
              <a:t>stipendijas</a:t>
            </a:r>
            <a:r>
              <a:rPr dirty="0" spc="-75"/>
              <a:t> </a:t>
            </a:r>
            <a:r>
              <a:rPr dirty="0"/>
              <a:t>2020.gada</a:t>
            </a:r>
            <a:r>
              <a:rPr dirty="0" spc="-90"/>
              <a:t> </a:t>
            </a:r>
            <a:r>
              <a:rPr dirty="0" spc="-10"/>
              <a:t>vasaras</a:t>
            </a:r>
            <a:r>
              <a:rPr dirty="0" spc="-65"/>
              <a:t> </a:t>
            </a:r>
            <a:r>
              <a:rPr dirty="0"/>
              <a:t>skolām</a:t>
            </a:r>
            <a:r>
              <a:rPr dirty="0" spc="-60"/>
              <a:t> </a:t>
            </a:r>
            <a:r>
              <a:rPr dirty="0"/>
              <a:t>-</a:t>
            </a:r>
            <a:r>
              <a:rPr dirty="0" spc="-80"/>
              <a:t> </a:t>
            </a:r>
            <a:r>
              <a:rPr dirty="0" spc="-25"/>
              <a:t>no </a:t>
            </a:r>
            <a:r>
              <a:rPr dirty="0"/>
              <a:t>14</a:t>
            </a:r>
            <a:r>
              <a:rPr dirty="0" spc="-60"/>
              <a:t> </a:t>
            </a:r>
            <a:r>
              <a:rPr dirty="0" spc="-10"/>
              <a:t>pieteikumiem</a:t>
            </a:r>
            <a:r>
              <a:rPr dirty="0" spc="-60"/>
              <a:t> </a:t>
            </a:r>
            <a:r>
              <a:rPr dirty="0"/>
              <a:t>tika</a:t>
            </a:r>
            <a:r>
              <a:rPr dirty="0" spc="-60"/>
              <a:t> </a:t>
            </a:r>
            <a:r>
              <a:rPr dirty="0" spc="-10"/>
              <a:t>apstiprinātas</a:t>
            </a:r>
            <a:r>
              <a:rPr dirty="0" spc="-20"/>
              <a:t> </a:t>
            </a:r>
            <a:r>
              <a:rPr dirty="0"/>
              <a:t>8</a:t>
            </a:r>
            <a:r>
              <a:rPr dirty="0" spc="-55"/>
              <a:t> </a:t>
            </a:r>
            <a:r>
              <a:rPr dirty="0" spc="-10"/>
              <a:t>vasaras</a:t>
            </a:r>
            <a:r>
              <a:rPr dirty="0" spc="-45"/>
              <a:t> </a:t>
            </a:r>
            <a:r>
              <a:rPr dirty="0"/>
              <a:t>skolas,</a:t>
            </a:r>
            <a:r>
              <a:rPr dirty="0" spc="-60"/>
              <a:t> </a:t>
            </a:r>
            <a:r>
              <a:rPr dirty="0" spc="-10"/>
              <a:t>katrai</a:t>
            </a:r>
          </a:p>
          <a:p>
            <a:pPr marL="2567305">
              <a:lnSpc>
                <a:spcPct val="100000"/>
              </a:lnSpc>
            </a:pPr>
            <a:r>
              <a:rPr dirty="0"/>
              <a:t>10</a:t>
            </a:r>
            <a:r>
              <a:rPr dirty="0" spc="-5"/>
              <a:t> </a:t>
            </a:r>
            <a:r>
              <a:rPr dirty="0" spc="-10"/>
              <a:t>stipendijas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7072" y="1520952"/>
            <a:ext cx="7813548" cy="4972812"/>
          </a:xfrm>
          <a:prstGeom prst="rect">
            <a:avLst/>
          </a:prstGeom>
        </p:spPr>
      </p:pic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188719"/>
            <a:ext cx="8237220" cy="493166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02616" rIns="0" bIns="0" rtlCol="0" vert="horz">
            <a:spAutoFit/>
          </a:bodyPr>
          <a:lstStyle/>
          <a:p>
            <a:pPr marL="278130" marR="5080" indent="85090">
              <a:lnSpc>
                <a:spcPct val="100000"/>
              </a:lnSpc>
              <a:spcBef>
                <a:spcPts val="95"/>
              </a:spcBef>
            </a:pPr>
            <a:r>
              <a:rPr dirty="0"/>
              <a:t>Latvijas</a:t>
            </a:r>
            <a:r>
              <a:rPr dirty="0" spc="-70"/>
              <a:t> </a:t>
            </a:r>
            <a:r>
              <a:rPr dirty="0"/>
              <a:t>valsts</a:t>
            </a:r>
            <a:r>
              <a:rPr dirty="0" spc="-85"/>
              <a:t> </a:t>
            </a:r>
            <a:r>
              <a:rPr dirty="0"/>
              <a:t>stipendijas</a:t>
            </a:r>
            <a:r>
              <a:rPr dirty="0" spc="-65"/>
              <a:t> </a:t>
            </a:r>
            <a:r>
              <a:rPr dirty="0"/>
              <a:t>2020.gada</a:t>
            </a:r>
            <a:r>
              <a:rPr dirty="0" spc="-90"/>
              <a:t> </a:t>
            </a:r>
            <a:r>
              <a:rPr dirty="0" spc="-10"/>
              <a:t>vasaras</a:t>
            </a:r>
            <a:r>
              <a:rPr dirty="0" spc="-60"/>
              <a:t> </a:t>
            </a:r>
            <a:r>
              <a:rPr dirty="0" spc="-10"/>
              <a:t>skolām</a:t>
            </a:r>
            <a:r>
              <a:rPr dirty="0" spc="-100"/>
              <a:t> </a:t>
            </a:r>
            <a:r>
              <a:rPr dirty="0" spc="-50"/>
              <a:t>– </a:t>
            </a:r>
            <a:r>
              <a:rPr dirty="0"/>
              <a:t>piešķirto</a:t>
            </a:r>
            <a:r>
              <a:rPr dirty="0" spc="-10"/>
              <a:t> </a:t>
            </a:r>
            <a:r>
              <a:rPr dirty="0"/>
              <a:t>stipendiju</a:t>
            </a:r>
            <a:r>
              <a:rPr dirty="0" spc="-25"/>
              <a:t> </a:t>
            </a:r>
            <a:r>
              <a:rPr dirty="0"/>
              <a:t>un</a:t>
            </a:r>
            <a:r>
              <a:rPr dirty="0" spc="-35"/>
              <a:t> </a:t>
            </a:r>
            <a:r>
              <a:rPr dirty="0" spc="-10"/>
              <a:t>rezervistu</a:t>
            </a:r>
            <a:r>
              <a:rPr dirty="0" spc="-20"/>
              <a:t> </a:t>
            </a:r>
            <a:r>
              <a:rPr dirty="0"/>
              <a:t>sadalījums</a:t>
            </a:r>
            <a:r>
              <a:rPr dirty="0" spc="-25"/>
              <a:t> </a:t>
            </a:r>
            <a:r>
              <a:rPr dirty="0"/>
              <a:t>pa</a:t>
            </a:r>
            <a:r>
              <a:rPr dirty="0" spc="-35"/>
              <a:t> </a:t>
            </a:r>
            <a:r>
              <a:rPr dirty="0" spc="-10"/>
              <a:t>valstīm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48080" y="3437001"/>
            <a:ext cx="7713980" cy="156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53340" marR="37465">
              <a:lnSpc>
                <a:spcPct val="100000"/>
              </a:lnSpc>
              <a:spcBef>
                <a:spcPts val="100"/>
              </a:spcBef>
            </a:pPr>
            <a:r>
              <a:rPr dirty="0" sz="2400" spc="-10">
                <a:solidFill>
                  <a:srgbClr val="67468A"/>
                </a:solidFill>
                <a:latin typeface="Calibri"/>
                <a:cs typeface="Calibri"/>
              </a:rPr>
              <a:t>Apstiprināto</a:t>
            </a:r>
            <a:r>
              <a:rPr dirty="0" sz="2400" spc="-75">
                <a:solidFill>
                  <a:srgbClr val="67468A"/>
                </a:solidFill>
                <a:latin typeface="Calibri"/>
                <a:cs typeface="Calibri"/>
              </a:rPr>
              <a:t> </a:t>
            </a:r>
            <a:r>
              <a:rPr dirty="0" sz="2400" spc="-10">
                <a:solidFill>
                  <a:srgbClr val="67468A"/>
                </a:solidFill>
                <a:latin typeface="Calibri"/>
                <a:cs typeface="Calibri"/>
              </a:rPr>
              <a:t>vasaras</a:t>
            </a:r>
            <a:r>
              <a:rPr dirty="0" sz="2400" spc="-55">
                <a:solidFill>
                  <a:srgbClr val="67468A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67468A"/>
                </a:solidFill>
                <a:latin typeface="Calibri"/>
                <a:cs typeface="Calibri"/>
              </a:rPr>
              <a:t>skolu</a:t>
            </a:r>
            <a:r>
              <a:rPr dirty="0" sz="2400" spc="-55">
                <a:solidFill>
                  <a:srgbClr val="67468A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67468A"/>
                </a:solidFill>
                <a:latin typeface="Calibri"/>
                <a:cs typeface="Calibri"/>
              </a:rPr>
              <a:t>saraksts</a:t>
            </a:r>
            <a:r>
              <a:rPr dirty="0" sz="2400" spc="-70">
                <a:solidFill>
                  <a:srgbClr val="67468A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67468A"/>
                </a:solidFill>
                <a:latin typeface="Calibri"/>
                <a:cs typeface="Calibri"/>
              </a:rPr>
              <a:t>pieejams</a:t>
            </a:r>
            <a:r>
              <a:rPr dirty="0" sz="2400" spc="-65">
                <a:solidFill>
                  <a:srgbClr val="67468A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67468A"/>
                </a:solidFill>
                <a:latin typeface="Calibri"/>
                <a:cs typeface="Calibri"/>
              </a:rPr>
              <a:t>VIAA</a:t>
            </a:r>
            <a:r>
              <a:rPr dirty="0" sz="2400" spc="-60">
                <a:solidFill>
                  <a:srgbClr val="67468A"/>
                </a:solidFill>
                <a:latin typeface="Calibri"/>
                <a:cs typeface="Calibri"/>
              </a:rPr>
              <a:t> </a:t>
            </a:r>
            <a:r>
              <a:rPr dirty="0" sz="2400">
                <a:solidFill>
                  <a:srgbClr val="67468A"/>
                </a:solidFill>
                <a:latin typeface="Calibri"/>
                <a:cs typeface="Calibri"/>
              </a:rPr>
              <a:t>mājas</a:t>
            </a:r>
            <a:r>
              <a:rPr dirty="0" sz="2400" spc="-65">
                <a:solidFill>
                  <a:srgbClr val="67468A"/>
                </a:solidFill>
                <a:latin typeface="Calibri"/>
                <a:cs typeface="Calibri"/>
              </a:rPr>
              <a:t> </a:t>
            </a:r>
            <a:r>
              <a:rPr dirty="0" sz="2400" spc="-10">
                <a:solidFill>
                  <a:srgbClr val="67468A"/>
                </a:solidFill>
                <a:latin typeface="Calibri"/>
                <a:cs typeface="Calibri"/>
              </a:rPr>
              <a:t>lapas </a:t>
            </a:r>
            <a:r>
              <a:rPr dirty="0" sz="2400">
                <a:solidFill>
                  <a:srgbClr val="67468A"/>
                </a:solidFill>
                <a:latin typeface="Calibri"/>
                <a:cs typeface="Calibri"/>
              </a:rPr>
              <a:t>sadaļā</a:t>
            </a:r>
            <a:r>
              <a:rPr dirty="0" sz="2400" spc="-60">
                <a:solidFill>
                  <a:srgbClr val="67468A"/>
                </a:solidFill>
                <a:latin typeface="Calibri"/>
                <a:cs typeface="Calibri"/>
              </a:rPr>
              <a:t> </a:t>
            </a:r>
            <a:r>
              <a:rPr dirty="0" sz="2400" spc="-10">
                <a:solidFill>
                  <a:srgbClr val="67468A"/>
                </a:solidFill>
                <a:latin typeface="Calibri"/>
                <a:cs typeface="Calibri"/>
              </a:rPr>
              <a:t>«</a:t>
            </a:r>
            <a:r>
              <a:rPr dirty="0" sz="2400" spc="-10" i="1">
                <a:solidFill>
                  <a:srgbClr val="67468A"/>
                </a:solidFill>
                <a:latin typeface="Calibri"/>
                <a:cs typeface="Calibri"/>
              </a:rPr>
              <a:t>Scholarships»</a:t>
            </a:r>
            <a:r>
              <a:rPr dirty="0" sz="2400" spc="-30" i="1">
                <a:solidFill>
                  <a:srgbClr val="67468A"/>
                </a:solidFill>
                <a:latin typeface="Calibri"/>
                <a:cs typeface="Calibri"/>
              </a:rPr>
              <a:t> </a:t>
            </a:r>
            <a:r>
              <a:rPr dirty="0" sz="2400" i="1">
                <a:solidFill>
                  <a:srgbClr val="67468A"/>
                </a:solidFill>
                <a:latin typeface="Calibri"/>
                <a:cs typeface="Calibri"/>
              </a:rPr>
              <a:t>–</a:t>
            </a:r>
            <a:r>
              <a:rPr dirty="0" sz="2400" spc="-50" i="1">
                <a:solidFill>
                  <a:srgbClr val="67468A"/>
                </a:solidFill>
                <a:latin typeface="Calibri"/>
                <a:cs typeface="Calibri"/>
              </a:rPr>
              <a:t> </a:t>
            </a:r>
            <a:r>
              <a:rPr dirty="0" sz="2400" i="1">
                <a:solidFill>
                  <a:srgbClr val="67468A"/>
                </a:solidFill>
                <a:latin typeface="Calibri"/>
                <a:cs typeface="Calibri"/>
              </a:rPr>
              <a:t>«Summer</a:t>
            </a:r>
            <a:r>
              <a:rPr dirty="0" sz="2400" spc="-50" i="1">
                <a:solidFill>
                  <a:srgbClr val="67468A"/>
                </a:solidFill>
                <a:latin typeface="Calibri"/>
                <a:cs typeface="Calibri"/>
              </a:rPr>
              <a:t> </a:t>
            </a:r>
            <a:r>
              <a:rPr dirty="0" sz="2400" spc="-10" i="1">
                <a:solidFill>
                  <a:srgbClr val="67468A"/>
                </a:solidFill>
                <a:latin typeface="Calibri"/>
                <a:cs typeface="Calibri"/>
              </a:rPr>
              <a:t>schools</a:t>
            </a:r>
            <a:r>
              <a:rPr dirty="0" sz="2400" spc="-10">
                <a:solidFill>
                  <a:srgbClr val="67468A"/>
                </a:solidFill>
                <a:latin typeface="Calibri"/>
                <a:cs typeface="Calibri"/>
              </a:rPr>
              <a:t>»:</a:t>
            </a:r>
            <a:endParaRPr sz="2400">
              <a:latin typeface="Calibri"/>
              <a:cs typeface="Calibri"/>
            </a:endParaRPr>
          </a:p>
          <a:p>
            <a:pPr algn="ctr" marL="12065" marR="5080" indent="-57785">
              <a:lnSpc>
                <a:spcPct val="100000"/>
              </a:lnSpc>
              <a:spcBef>
                <a:spcPts val="575"/>
              </a:spcBef>
            </a:pPr>
            <a:r>
              <a:rPr dirty="0" u="sng" sz="2400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http://viaa.gov.lv/eng/scholarships_gov/latvian_scholarships/</a:t>
            </a:r>
            <a:r>
              <a:rPr dirty="0" sz="2400" spc="-1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 </a:t>
            </a:r>
            <a:r>
              <a:rPr dirty="0" u="sng" sz="2400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scholarships_for_summer_school/?tl_id=22802&amp;tls_id=54841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300227" y="0"/>
            <a:ext cx="8387080" cy="6858000"/>
            <a:chOff x="300227" y="0"/>
            <a:chExt cx="8387080" cy="685800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00227" y="4360164"/>
              <a:ext cx="8386572" cy="2497833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22147" y="2860548"/>
              <a:ext cx="7530083" cy="1749552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2147" y="1289303"/>
              <a:ext cx="7530083" cy="1749552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84327" rIns="0" bIns="0" rtlCol="0" vert="horz">
            <a:spAutoFit/>
          </a:bodyPr>
          <a:lstStyle/>
          <a:p>
            <a:pPr marL="1837055" marR="5080" indent="-158877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solidFill>
                  <a:srgbClr val="67468A"/>
                </a:solidFill>
              </a:rPr>
              <a:t>Latvijas</a:t>
            </a:r>
            <a:r>
              <a:rPr dirty="0" sz="2400" spc="-100">
                <a:solidFill>
                  <a:srgbClr val="67468A"/>
                </a:solidFill>
              </a:rPr>
              <a:t> </a:t>
            </a:r>
            <a:r>
              <a:rPr dirty="0" sz="2400">
                <a:solidFill>
                  <a:srgbClr val="67468A"/>
                </a:solidFill>
              </a:rPr>
              <a:t>valsts</a:t>
            </a:r>
            <a:r>
              <a:rPr dirty="0" sz="2400" spc="-100">
                <a:solidFill>
                  <a:srgbClr val="67468A"/>
                </a:solidFill>
              </a:rPr>
              <a:t> </a:t>
            </a:r>
            <a:r>
              <a:rPr dirty="0" sz="2400">
                <a:solidFill>
                  <a:srgbClr val="67468A"/>
                </a:solidFill>
              </a:rPr>
              <a:t>stipendiju</a:t>
            </a:r>
            <a:r>
              <a:rPr dirty="0" sz="2400" spc="-100">
                <a:solidFill>
                  <a:srgbClr val="67468A"/>
                </a:solidFill>
              </a:rPr>
              <a:t> </a:t>
            </a:r>
            <a:r>
              <a:rPr dirty="0" sz="2400" spc="-10">
                <a:solidFill>
                  <a:srgbClr val="67468A"/>
                </a:solidFill>
              </a:rPr>
              <a:t>konkursa</a:t>
            </a:r>
            <a:r>
              <a:rPr dirty="0" sz="2400" spc="-110">
                <a:solidFill>
                  <a:srgbClr val="67468A"/>
                </a:solidFill>
              </a:rPr>
              <a:t> </a:t>
            </a:r>
            <a:r>
              <a:rPr dirty="0" sz="2400" spc="-10">
                <a:solidFill>
                  <a:srgbClr val="67468A"/>
                </a:solidFill>
              </a:rPr>
              <a:t>rezultāti</a:t>
            </a:r>
            <a:r>
              <a:rPr dirty="0" sz="2400" spc="-100">
                <a:solidFill>
                  <a:srgbClr val="67468A"/>
                </a:solidFill>
              </a:rPr>
              <a:t> </a:t>
            </a:r>
            <a:r>
              <a:rPr dirty="0" sz="2400" spc="-10">
                <a:solidFill>
                  <a:srgbClr val="67468A"/>
                </a:solidFill>
              </a:rPr>
              <a:t>2018.- </a:t>
            </a:r>
            <a:r>
              <a:rPr dirty="0" sz="2400">
                <a:solidFill>
                  <a:srgbClr val="67468A"/>
                </a:solidFill>
              </a:rPr>
              <a:t>2021.</a:t>
            </a:r>
            <a:r>
              <a:rPr dirty="0" sz="2400" spc="-45">
                <a:solidFill>
                  <a:srgbClr val="67468A"/>
                </a:solidFill>
              </a:rPr>
              <a:t> </a:t>
            </a:r>
            <a:r>
              <a:rPr dirty="0" sz="2400">
                <a:solidFill>
                  <a:srgbClr val="67468A"/>
                </a:solidFill>
              </a:rPr>
              <a:t>-</a:t>
            </a:r>
            <a:r>
              <a:rPr dirty="0" sz="2400" spc="-40">
                <a:solidFill>
                  <a:srgbClr val="67468A"/>
                </a:solidFill>
              </a:rPr>
              <a:t> </a:t>
            </a:r>
            <a:r>
              <a:rPr dirty="0" sz="2400">
                <a:solidFill>
                  <a:srgbClr val="67468A"/>
                </a:solidFill>
              </a:rPr>
              <a:t>sekmības</a:t>
            </a:r>
            <a:r>
              <a:rPr dirty="0" sz="2400" spc="-20">
                <a:solidFill>
                  <a:srgbClr val="67468A"/>
                </a:solidFill>
              </a:rPr>
              <a:t> </a:t>
            </a:r>
            <a:r>
              <a:rPr dirty="0" sz="2400" spc="-10">
                <a:solidFill>
                  <a:srgbClr val="67468A"/>
                </a:solidFill>
              </a:rPr>
              <a:t>rādītāji</a:t>
            </a:r>
            <a:endParaRPr sz="2400"/>
          </a:p>
        </p:txBody>
      </p:sp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12927" rIns="0" bIns="0" rtlCol="0" vert="horz">
            <a:spAutoFit/>
          </a:bodyPr>
          <a:lstStyle/>
          <a:p>
            <a:pPr marL="2393950" marR="5080" indent="-2089785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solidFill>
                  <a:srgbClr val="67468A"/>
                </a:solidFill>
              </a:rPr>
              <a:t>Latvijas</a:t>
            </a:r>
            <a:r>
              <a:rPr dirty="0" sz="2400" spc="-75">
                <a:solidFill>
                  <a:srgbClr val="67468A"/>
                </a:solidFill>
              </a:rPr>
              <a:t> </a:t>
            </a:r>
            <a:r>
              <a:rPr dirty="0" sz="2400">
                <a:solidFill>
                  <a:srgbClr val="67468A"/>
                </a:solidFill>
              </a:rPr>
              <a:t>valsts</a:t>
            </a:r>
            <a:r>
              <a:rPr dirty="0" sz="2400" spc="-75">
                <a:solidFill>
                  <a:srgbClr val="67468A"/>
                </a:solidFill>
              </a:rPr>
              <a:t> </a:t>
            </a:r>
            <a:r>
              <a:rPr dirty="0" sz="2400" spc="-10">
                <a:solidFill>
                  <a:srgbClr val="67468A"/>
                </a:solidFill>
              </a:rPr>
              <a:t>stipendijām</a:t>
            </a:r>
            <a:r>
              <a:rPr dirty="0" sz="2400" spc="-75">
                <a:solidFill>
                  <a:srgbClr val="67468A"/>
                </a:solidFill>
              </a:rPr>
              <a:t> </a:t>
            </a:r>
            <a:r>
              <a:rPr dirty="0" sz="2400" spc="-10">
                <a:solidFill>
                  <a:srgbClr val="67468A"/>
                </a:solidFill>
              </a:rPr>
              <a:t>izmantotie</a:t>
            </a:r>
            <a:r>
              <a:rPr dirty="0" sz="2400" spc="-75">
                <a:solidFill>
                  <a:srgbClr val="67468A"/>
                </a:solidFill>
              </a:rPr>
              <a:t> </a:t>
            </a:r>
            <a:r>
              <a:rPr dirty="0" sz="2400" spc="-10">
                <a:solidFill>
                  <a:srgbClr val="67468A"/>
                </a:solidFill>
              </a:rPr>
              <a:t>finanšu </a:t>
            </a:r>
            <a:r>
              <a:rPr dirty="0" sz="2400">
                <a:solidFill>
                  <a:srgbClr val="67468A"/>
                </a:solidFill>
              </a:rPr>
              <a:t>līdzekļi,</a:t>
            </a:r>
            <a:r>
              <a:rPr dirty="0" sz="2400" spc="-110">
                <a:solidFill>
                  <a:srgbClr val="67468A"/>
                </a:solidFill>
              </a:rPr>
              <a:t> </a:t>
            </a:r>
            <a:r>
              <a:rPr dirty="0" sz="2400" spc="-25">
                <a:solidFill>
                  <a:srgbClr val="67468A"/>
                </a:solidFill>
              </a:rPr>
              <a:t>EUR</a:t>
            </a:r>
            <a:endParaRPr sz="2400"/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1312" y="1138426"/>
            <a:ext cx="8116824" cy="5678422"/>
          </a:xfrm>
          <a:prstGeom prst="rect">
            <a:avLst/>
          </a:prstGeom>
        </p:spPr>
      </p:pic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0895" y="1383790"/>
            <a:ext cx="8130540" cy="5457442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92023" rIns="0" bIns="0" rtlCol="0" vert="horz">
            <a:spAutoFit/>
          </a:bodyPr>
          <a:lstStyle/>
          <a:p>
            <a:pPr marL="2249805" marR="5080" indent="-2237740">
              <a:lnSpc>
                <a:spcPct val="101299"/>
              </a:lnSpc>
              <a:spcBef>
                <a:spcPts val="60"/>
              </a:spcBef>
            </a:pPr>
            <a:r>
              <a:rPr dirty="0" sz="2400" spc="-10">
                <a:solidFill>
                  <a:srgbClr val="67468A"/>
                </a:solidFill>
              </a:rPr>
              <a:t>Pārskats</a:t>
            </a:r>
            <a:r>
              <a:rPr dirty="0" sz="2400" spc="-80">
                <a:solidFill>
                  <a:srgbClr val="67468A"/>
                </a:solidFill>
              </a:rPr>
              <a:t> </a:t>
            </a:r>
            <a:r>
              <a:rPr dirty="0" sz="2400">
                <a:solidFill>
                  <a:srgbClr val="67468A"/>
                </a:solidFill>
              </a:rPr>
              <a:t>par</a:t>
            </a:r>
            <a:r>
              <a:rPr dirty="0" sz="2400" spc="-85">
                <a:solidFill>
                  <a:srgbClr val="67468A"/>
                </a:solidFill>
              </a:rPr>
              <a:t> </a:t>
            </a:r>
            <a:r>
              <a:rPr dirty="0" sz="2400" spc="-10">
                <a:solidFill>
                  <a:srgbClr val="67468A"/>
                </a:solidFill>
              </a:rPr>
              <a:t>piešķirtajām</a:t>
            </a:r>
            <a:r>
              <a:rPr dirty="0" sz="2400" spc="-75">
                <a:solidFill>
                  <a:srgbClr val="67468A"/>
                </a:solidFill>
              </a:rPr>
              <a:t> </a:t>
            </a:r>
            <a:r>
              <a:rPr dirty="0" sz="2400">
                <a:solidFill>
                  <a:srgbClr val="67468A"/>
                </a:solidFill>
              </a:rPr>
              <a:t>Latvijas</a:t>
            </a:r>
            <a:r>
              <a:rPr dirty="0" sz="2400" spc="-80">
                <a:solidFill>
                  <a:srgbClr val="67468A"/>
                </a:solidFill>
              </a:rPr>
              <a:t> </a:t>
            </a:r>
            <a:r>
              <a:rPr dirty="0" sz="2400">
                <a:solidFill>
                  <a:srgbClr val="67468A"/>
                </a:solidFill>
              </a:rPr>
              <a:t>valsts</a:t>
            </a:r>
            <a:r>
              <a:rPr dirty="0" sz="2400" spc="-75">
                <a:solidFill>
                  <a:srgbClr val="67468A"/>
                </a:solidFill>
              </a:rPr>
              <a:t> </a:t>
            </a:r>
            <a:r>
              <a:rPr dirty="0" sz="2400">
                <a:solidFill>
                  <a:srgbClr val="67468A"/>
                </a:solidFill>
              </a:rPr>
              <a:t>pētniecības</a:t>
            </a:r>
            <a:r>
              <a:rPr dirty="0" sz="2400" spc="-75">
                <a:solidFill>
                  <a:srgbClr val="67468A"/>
                </a:solidFill>
              </a:rPr>
              <a:t> </a:t>
            </a:r>
            <a:r>
              <a:rPr dirty="0" sz="2400" spc="-25">
                <a:solidFill>
                  <a:srgbClr val="67468A"/>
                </a:solidFill>
              </a:rPr>
              <a:t>un </a:t>
            </a:r>
            <a:r>
              <a:rPr dirty="0" sz="2400">
                <a:solidFill>
                  <a:srgbClr val="67468A"/>
                </a:solidFill>
              </a:rPr>
              <a:t>studiju</a:t>
            </a:r>
            <a:r>
              <a:rPr dirty="0" sz="2400" spc="-80">
                <a:solidFill>
                  <a:srgbClr val="67468A"/>
                </a:solidFill>
              </a:rPr>
              <a:t> </a:t>
            </a:r>
            <a:r>
              <a:rPr dirty="0" sz="2400" spc="-10">
                <a:solidFill>
                  <a:srgbClr val="67468A"/>
                </a:solidFill>
              </a:rPr>
              <a:t>stipendijām</a:t>
            </a:r>
            <a:endParaRPr sz="2400"/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4611" y="1339596"/>
            <a:ext cx="8260080" cy="5330952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97103" rIns="0" bIns="0" rtlCol="0" vert="horz">
            <a:spAutoFit/>
          </a:bodyPr>
          <a:lstStyle/>
          <a:p>
            <a:pPr marL="2249805" marR="5080" indent="-2237740">
              <a:lnSpc>
                <a:spcPct val="100000"/>
              </a:lnSpc>
              <a:spcBef>
                <a:spcPts val="100"/>
              </a:spcBef>
            </a:pPr>
            <a:r>
              <a:rPr dirty="0" sz="2400" spc="-10">
                <a:solidFill>
                  <a:srgbClr val="67468A"/>
                </a:solidFill>
              </a:rPr>
              <a:t>Pārskats</a:t>
            </a:r>
            <a:r>
              <a:rPr dirty="0" sz="2400" spc="-80">
                <a:solidFill>
                  <a:srgbClr val="67468A"/>
                </a:solidFill>
              </a:rPr>
              <a:t> </a:t>
            </a:r>
            <a:r>
              <a:rPr dirty="0" sz="2400">
                <a:solidFill>
                  <a:srgbClr val="67468A"/>
                </a:solidFill>
              </a:rPr>
              <a:t>par</a:t>
            </a:r>
            <a:r>
              <a:rPr dirty="0" sz="2400" spc="-85">
                <a:solidFill>
                  <a:srgbClr val="67468A"/>
                </a:solidFill>
              </a:rPr>
              <a:t> </a:t>
            </a:r>
            <a:r>
              <a:rPr dirty="0" sz="2400" spc="-10">
                <a:solidFill>
                  <a:srgbClr val="67468A"/>
                </a:solidFill>
              </a:rPr>
              <a:t>piešķirtajām</a:t>
            </a:r>
            <a:r>
              <a:rPr dirty="0" sz="2400" spc="-75">
                <a:solidFill>
                  <a:srgbClr val="67468A"/>
                </a:solidFill>
              </a:rPr>
              <a:t> </a:t>
            </a:r>
            <a:r>
              <a:rPr dirty="0" sz="2400">
                <a:solidFill>
                  <a:srgbClr val="67468A"/>
                </a:solidFill>
              </a:rPr>
              <a:t>Latvijas</a:t>
            </a:r>
            <a:r>
              <a:rPr dirty="0" sz="2400" spc="-80">
                <a:solidFill>
                  <a:srgbClr val="67468A"/>
                </a:solidFill>
              </a:rPr>
              <a:t> </a:t>
            </a:r>
            <a:r>
              <a:rPr dirty="0" sz="2400">
                <a:solidFill>
                  <a:srgbClr val="67468A"/>
                </a:solidFill>
              </a:rPr>
              <a:t>valsts</a:t>
            </a:r>
            <a:r>
              <a:rPr dirty="0" sz="2400" spc="-75">
                <a:solidFill>
                  <a:srgbClr val="67468A"/>
                </a:solidFill>
              </a:rPr>
              <a:t> </a:t>
            </a:r>
            <a:r>
              <a:rPr dirty="0" sz="2400">
                <a:solidFill>
                  <a:srgbClr val="67468A"/>
                </a:solidFill>
              </a:rPr>
              <a:t>pētniecības</a:t>
            </a:r>
            <a:r>
              <a:rPr dirty="0" sz="2400" spc="-75">
                <a:solidFill>
                  <a:srgbClr val="67468A"/>
                </a:solidFill>
              </a:rPr>
              <a:t> </a:t>
            </a:r>
            <a:r>
              <a:rPr dirty="0" sz="2400" spc="-25">
                <a:solidFill>
                  <a:srgbClr val="67468A"/>
                </a:solidFill>
              </a:rPr>
              <a:t>un </a:t>
            </a:r>
            <a:r>
              <a:rPr dirty="0" sz="2400">
                <a:solidFill>
                  <a:srgbClr val="67468A"/>
                </a:solidFill>
              </a:rPr>
              <a:t>studiju</a:t>
            </a:r>
            <a:r>
              <a:rPr dirty="0" sz="2400" spc="-80">
                <a:solidFill>
                  <a:srgbClr val="67468A"/>
                </a:solidFill>
              </a:rPr>
              <a:t> </a:t>
            </a:r>
            <a:r>
              <a:rPr dirty="0" sz="2400" spc="-10">
                <a:solidFill>
                  <a:srgbClr val="67468A"/>
                </a:solidFill>
              </a:rPr>
              <a:t>stipendijām</a:t>
            </a:r>
            <a:endParaRPr sz="2400"/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81910" y="216153"/>
            <a:ext cx="5918200" cy="1380490"/>
          </a:xfrm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algn="ctr" marL="12700" marR="5080">
              <a:lnSpc>
                <a:spcPct val="100699"/>
              </a:lnSpc>
              <a:spcBef>
                <a:spcPts val="80"/>
              </a:spcBef>
            </a:pPr>
            <a:r>
              <a:rPr dirty="0" sz="2400" spc="-10">
                <a:solidFill>
                  <a:srgbClr val="67468A"/>
                </a:solidFill>
              </a:rPr>
              <a:t>Pārskats</a:t>
            </a:r>
            <a:r>
              <a:rPr dirty="0" sz="2400" spc="-70">
                <a:solidFill>
                  <a:srgbClr val="67468A"/>
                </a:solidFill>
              </a:rPr>
              <a:t> </a:t>
            </a:r>
            <a:r>
              <a:rPr dirty="0" sz="2400">
                <a:solidFill>
                  <a:srgbClr val="67468A"/>
                </a:solidFill>
              </a:rPr>
              <a:t>par</a:t>
            </a:r>
            <a:r>
              <a:rPr dirty="0" sz="2400" spc="-65">
                <a:solidFill>
                  <a:srgbClr val="67468A"/>
                </a:solidFill>
              </a:rPr>
              <a:t> </a:t>
            </a:r>
            <a:r>
              <a:rPr dirty="0" sz="2400">
                <a:solidFill>
                  <a:srgbClr val="67468A"/>
                </a:solidFill>
              </a:rPr>
              <a:t>valstīm</a:t>
            </a:r>
            <a:r>
              <a:rPr dirty="0" sz="2400" spc="-70">
                <a:solidFill>
                  <a:srgbClr val="67468A"/>
                </a:solidFill>
              </a:rPr>
              <a:t> </a:t>
            </a:r>
            <a:r>
              <a:rPr dirty="0" sz="2400">
                <a:solidFill>
                  <a:srgbClr val="67468A"/>
                </a:solidFill>
              </a:rPr>
              <a:t>ar</a:t>
            </a:r>
            <a:r>
              <a:rPr dirty="0" sz="2400" spc="-80">
                <a:solidFill>
                  <a:srgbClr val="67468A"/>
                </a:solidFill>
              </a:rPr>
              <a:t> </a:t>
            </a:r>
            <a:r>
              <a:rPr dirty="0" sz="2400" spc="-10">
                <a:solidFill>
                  <a:srgbClr val="67468A"/>
                </a:solidFill>
              </a:rPr>
              <a:t>vislielāko</a:t>
            </a:r>
            <a:r>
              <a:rPr dirty="0" sz="2400" spc="-60">
                <a:solidFill>
                  <a:srgbClr val="67468A"/>
                </a:solidFill>
              </a:rPr>
              <a:t> </a:t>
            </a:r>
            <a:r>
              <a:rPr dirty="0" sz="2400">
                <a:solidFill>
                  <a:srgbClr val="67468A"/>
                </a:solidFill>
              </a:rPr>
              <a:t>Latvijas</a:t>
            </a:r>
            <a:r>
              <a:rPr dirty="0" sz="2400" spc="-65">
                <a:solidFill>
                  <a:srgbClr val="67468A"/>
                </a:solidFill>
              </a:rPr>
              <a:t> </a:t>
            </a:r>
            <a:r>
              <a:rPr dirty="0" sz="2400" spc="-10">
                <a:solidFill>
                  <a:srgbClr val="67468A"/>
                </a:solidFill>
              </a:rPr>
              <a:t>valsts </a:t>
            </a:r>
            <a:r>
              <a:rPr dirty="0" sz="2400">
                <a:solidFill>
                  <a:srgbClr val="67468A"/>
                </a:solidFill>
              </a:rPr>
              <a:t>pētniecības</a:t>
            </a:r>
            <a:r>
              <a:rPr dirty="0" sz="2400" spc="-70">
                <a:solidFill>
                  <a:srgbClr val="67468A"/>
                </a:solidFill>
              </a:rPr>
              <a:t> </a:t>
            </a:r>
            <a:r>
              <a:rPr dirty="0" sz="2400">
                <a:solidFill>
                  <a:srgbClr val="67468A"/>
                </a:solidFill>
              </a:rPr>
              <a:t>un</a:t>
            </a:r>
            <a:r>
              <a:rPr dirty="0" sz="2400" spc="-75">
                <a:solidFill>
                  <a:srgbClr val="67468A"/>
                </a:solidFill>
              </a:rPr>
              <a:t> </a:t>
            </a:r>
            <a:r>
              <a:rPr dirty="0" sz="2400">
                <a:solidFill>
                  <a:srgbClr val="67468A"/>
                </a:solidFill>
              </a:rPr>
              <a:t>studiju</a:t>
            </a:r>
            <a:r>
              <a:rPr dirty="0" sz="2400" spc="-75">
                <a:solidFill>
                  <a:srgbClr val="67468A"/>
                </a:solidFill>
              </a:rPr>
              <a:t> </a:t>
            </a:r>
            <a:r>
              <a:rPr dirty="0" sz="2400">
                <a:solidFill>
                  <a:srgbClr val="67468A"/>
                </a:solidFill>
              </a:rPr>
              <a:t>stipendiju</a:t>
            </a:r>
            <a:r>
              <a:rPr dirty="0" sz="2400" spc="-65">
                <a:solidFill>
                  <a:srgbClr val="67468A"/>
                </a:solidFill>
              </a:rPr>
              <a:t> </a:t>
            </a:r>
            <a:r>
              <a:rPr dirty="0" sz="2400" spc="-10">
                <a:solidFill>
                  <a:srgbClr val="67468A"/>
                </a:solidFill>
              </a:rPr>
              <a:t>pieteikumu skaitu</a:t>
            </a:r>
            <a:endParaRPr sz="2400"/>
          </a:p>
          <a:p>
            <a:pPr marL="1013460">
              <a:lnSpc>
                <a:spcPct val="100000"/>
              </a:lnSpc>
              <a:spcBef>
                <a:spcPts val="70"/>
              </a:spcBef>
            </a:pPr>
            <a:r>
              <a:rPr dirty="0" sz="1600">
                <a:solidFill>
                  <a:srgbClr val="585858"/>
                </a:solidFill>
              </a:rPr>
              <a:t>"TOP"</a:t>
            </a:r>
            <a:r>
              <a:rPr dirty="0" sz="1600" spc="-35">
                <a:solidFill>
                  <a:srgbClr val="585858"/>
                </a:solidFill>
              </a:rPr>
              <a:t> </a:t>
            </a:r>
            <a:r>
              <a:rPr dirty="0" sz="1600">
                <a:solidFill>
                  <a:srgbClr val="585858"/>
                </a:solidFill>
              </a:rPr>
              <a:t>10</a:t>
            </a:r>
            <a:r>
              <a:rPr dirty="0" sz="1600" spc="-25">
                <a:solidFill>
                  <a:srgbClr val="585858"/>
                </a:solidFill>
              </a:rPr>
              <a:t> </a:t>
            </a:r>
            <a:r>
              <a:rPr dirty="0" sz="1600">
                <a:solidFill>
                  <a:srgbClr val="585858"/>
                </a:solidFill>
              </a:rPr>
              <a:t>valstis</a:t>
            </a:r>
            <a:r>
              <a:rPr dirty="0" sz="1600" spc="-50">
                <a:solidFill>
                  <a:srgbClr val="585858"/>
                </a:solidFill>
              </a:rPr>
              <a:t> </a:t>
            </a:r>
            <a:r>
              <a:rPr dirty="0" sz="1600">
                <a:solidFill>
                  <a:srgbClr val="585858"/>
                </a:solidFill>
              </a:rPr>
              <a:t>un</a:t>
            </a:r>
            <a:r>
              <a:rPr dirty="0" sz="1600" spc="-20">
                <a:solidFill>
                  <a:srgbClr val="585858"/>
                </a:solidFill>
              </a:rPr>
              <a:t> </a:t>
            </a:r>
            <a:r>
              <a:rPr dirty="0" sz="1600">
                <a:solidFill>
                  <a:srgbClr val="585858"/>
                </a:solidFill>
              </a:rPr>
              <a:t>to</a:t>
            </a:r>
            <a:r>
              <a:rPr dirty="0" sz="1600" spc="-45">
                <a:solidFill>
                  <a:srgbClr val="585858"/>
                </a:solidFill>
              </a:rPr>
              <a:t> </a:t>
            </a:r>
            <a:r>
              <a:rPr dirty="0" sz="1600">
                <a:solidFill>
                  <a:srgbClr val="585858"/>
                </a:solidFill>
              </a:rPr>
              <a:t>sekmības</a:t>
            </a:r>
            <a:r>
              <a:rPr dirty="0" sz="1600" spc="-45">
                <a:solidFill>
                  <a:srgbClr val="585858"/>
                </a:solidFill>
              </a:rPr>
              <a:t> </a:t>
            </a:r>
            <a:r>
              <a:rPr dirty="0" sz="1600" spc="-10">
                <a:solidFill>
                  <a:srgbClr val="585858"/>
                </a:solidFill>
              </a:rPr>
              <a:t>rādītājs</a:t>
            </a:r>
            <a:endParaRPr sz="1600"/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4991" y="1686945"/>
            <a:ext cx="7437694" cy="4519243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987348" y="5563920"/>
            <a:ext cx="20104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*</a:t>
            </a:r>
            <a:r>
              <a:rPr dirty="0" sz="12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Rādītāju</a:t>
            </a:r>
            <a:r>
              <a:rPr dirty="0" sz="12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ietekmē</a:t>
            </a:r>
            <a:r>
              <a:rPr dirty="0" sz="1200" spc="-5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valstu</a:t>
            </a:r>
            <a:r>
              <a:rPr dirty="0" sz="1200" spc="-4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spc="-20" b="1">
                <a:solidFill>
                  <a:srgbClr val="585858"/>
                </a:solidFill>
                <a:latin typeface="Calibri"/>
                <a:cs typeface="Calibri"/>
              </a:rPr>
              <a:t>kvota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2427" rIns="0" bIns="0" rtlCol="0" vert="horz">
            <a:spAutoFit/>
          </a:bodyPr>
          <a:lstStyle/>
          <a:p>
            <a:pPr marL="1704975" marR="5080" indent="-105029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solidFill>
                  <a:srgbClr val="67468A"/>
                </a:solidFill>
              </a:rPr>
              <a:t>Piešķirto</a:t>
            </a:r>
            <a:r>
              <a:rPr dirty="0" sz="2400" spc="-80">
                <a:solidFill>
                  <a:srgbClr val="67468A"/>
                </a:solidFill>
              </a:rPr>
              <a:t> </a:t>
            </a:r>
            <a:r>
              <a:rPr dirty="0" sz="2400">
                <a:solidFill>
                  <a:srgbClr val="67468A"/>
                </a:solidFill>
              </a:rPr>
              <a:t>stipendiju</a:t>
            </a:r>
            <a:r>
              <a:rPr dirty="0" sz="2400" spc="-70">
                <a:solidFill>
                  <a:srgbClr val="67468A"/>
                </a:solidFill>
              </a:rPr>
              <a:t> </a:t>
            </a:r>
            <a:r>
              <a:rPr dirty="0" sz="2400">
                <a:solidFill>
                  <a:srgbClr val="67468A"/>
                </a:solidFill>
              </a:rPr>
              <a:t>studijām</a:t>
            </a:r>
            <a:r>
              <a:rPr dirty="0" sz="2400" spc="-75">
                <a:solidFill>
                  <a:srgbClr val="67468A"/>
                </a:solidFill>
              </a:rPr>
              <a:t> </a:t>
            </a:r>
            <a:r>
              <a:rPr dirty="0" sz="2400">
                <a:solidFill>
                  <a:srgbClr val="67468A"/>
                </a:solidFill>
              </a:rPr>
              <a:t>un</a:t>
            </a:r>
            <a:r>
              <a:rPr dirty="0" sz="2400" spc="-80">
                <a:solidFill>
                  <a:srgbClr val="67468A"/>
                </a:solidFill>
              </a:rPr>
              <a:t> </a:t>
            </a:r>
            <a:r>
              <a:rPr dirty="0" sz="2400" spc="-10">
                <a:solidFill>
                  <a:srgbClr val="67468A"/>
                </a:solidFill>
              </a:rPr>
              <a:t>pētniecībai </a:t>
            </a:r>
            <a:r>
              <a:rPr dirty="0" sz="2400">
                <a:solidFill>
                  <a:srgbClr val="67468A"/>
                </a:solidFill>
              </a:rPr>
              <a:t>sadalījums</a:t>
            </a:r>
            <a:r>
              <a:rPr dirty="0" sz="2400" spc="-70">
                <a:solidFill>
                  <a:srgbClr val="67468A"/>
                </a:solidFill>
              </a:rPr>
              <a:t> </a:t>
            </a:r>
            <a:r>
              <a:rPr dirty="0" sz="2400">
                <a:solidFill>
                  <a:srgbClr val="67468A"/>
                </a:solidFill>
              </a:rPr>
              <a:t>pa</a:t>
            </a:r>
            <a:r>
              <a:rPr dirty="0" sz="2400" spc="-70">
                <a:solidFill>
                  <a:srgbClr val="67468A"/>
                </a:solidFill>
              </a:rPr>
              <a:t> </a:t>
            </a:r>
            <a:r>
              <a:rPr dirty="0" sz="2400" spc="-10">
                <a:solidFill>
                  <a:srgbClr val="67468A"/>
                </a:solidFill>
              </a:rPr>
              <a:t>augstskolām</a:t>
            </a:r>
            <a:endParaRPr sz="2400"/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292100" y="4394200"/>
          <a:ext cx="8378825" cy="1864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2630"/>
                <a:gridCol w="510539"/>
                <a:gridCol w="510540"/>
                <a:gridCol w="510539"/>
                <a:gridCol w="510539"/>
                <a:gridCol w="510539"/>
                <a:gridCol w="510539"/>
                <a:gridCol w="510539"/>
                <a:gridCol w="510539"/>
                <a:gridCol w="510539"/>
                <a:gridCol w="510539"/>
                <a:gridCol w="510539"/>
                <a:gridCol w="510540"/>
                <a:gridCol w="510540"/>
                <a:gridCol w="930909"/>
              </a:tblGrid>
              <a:tr h="457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905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9050">
                      <a:solidFill>
                        <a:srgbClr val="6F2F9F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38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25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BA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905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9050">
                      <a:solidFill>
                        <a:srgbClr val="6F2F9F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7653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3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Turī </a:t>
                      </a:r>
                      <a:r>
                        <a:rPr dirty="0" sz="1200" spc="-25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ba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9050">
                      <a:solidFill>
                        <a:srgbClr val="6F2F9F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8796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25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LLU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9050">
                      <a:solidFill>
                        <a:srgbClr val="6F2F9F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676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25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REA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9050">
                      <a:solidFill>
                        <a:srgbClr val="6F2F9F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1717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25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DU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9050">
                      <a:solidFill>
                        <a:srgbClr val="6F2F9F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9431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25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RJA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9050">
                      <a:solidFill>
                        <a:srgbClr val="6F2F9F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066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25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ViA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9050">
                      <a:solidFill>
                        <a:srgbClr val="6F2F9F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7907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25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LKA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9050">
                      <a:solidFill>
                        <a:srgbClr val="6F2F9F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8986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25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JVL MA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9050">
                      <a:solidFill>
                        <a:srgbClr val="6F2F9F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27329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25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TSI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9050">
                      <a:solidFill>
                        <a:srgbClr val="6F2F9F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555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2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Liep </a:t>
                      </a: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U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9050">
                      <a:solidFill>
                        <a:srgbClr val="6F2F9F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25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EKA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9050">
                      <a:solidFill>
                        <a:srgbClr val="6F2F9F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25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BSA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9050">
                      <a:solidFill>
                        <a:srgbClr val="6F2F9F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9050">
                      <a:solidFill>
                        <a:srgbClr val="6F2F9F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243204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1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2020/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9050">
                      <a:solidFill>
                        <a:srgbClr val="6F2F9F"/>
                      </a:solidFill>
                      <a:prstDash val="solid"/>
                    </a:lnR>
                    <a:lnT w="19050">
                      <a:solidFill>
                        <a:srgbClr val="6F2F9F"/>
                      </a:solidFill>
                      <a:prstDash val="solid"/>
                    </a:lnT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8279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905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9050">
                      <a:solidFill>
                        <a:srgbClr val="6F2F9F"/>
                      </a:solidFill>
                      <a:prstDash val="solid"/>
                    </a:lnT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9050">
                      <a:solidFill>
                        <a:srgbClr val="6F2F9F"/>
                      </a:solidFill>
                      <a:prstDash val="solid"/>
                    </a:lnT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8279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9050">
                      <a:solidFill>
                        <a:srgbClr val="6F2F9F"/>
                      </a:solidFill>
                      <a:prstDash val="solid"/>
                    </a:lnT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8279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9050">
                      <a:solidFill>
                        <a:srgbClr val="6F2F9F"/>
                      </a:solidFill>
                      <a:prstDash val="solid"/>
                    </a:lnT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8279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9050">
                      <a:solidFill>
                        <a:srgbClr val="6F2F9F"/>
                      </a:solidFill>
                      <a:prstDash val="solid"/>
                    </a:lnT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9050">
                      <a:solidFill>
                        <a:srgbClr val="6F2F9F"/>
                      </a:solidFill>
                      <a:prstDash val="solid"/>
                    </a:lnT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9050">
                      <a:solidFill>
                        <a:srgbClr val="6F2F9F"/>
                      </a:solidFill>
                      <a:prstDash val="solid"/>
                    </a:lnT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9050">
                      <a:solidFill>
                        <a:srgbClr val="6F2F9F"/>
                      </a:solidFill>
                      <a:prstDash val="solid"/>
                    </a:lnT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9050">
                      <a:solidFill>
                        <a:srgbClr val="6F2F9F"/>
                      </a:solidFill>
                      <a:prstDash val="solid"/>
                    </a:lnT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9050">
                      <a:solidFill>
                        <a:srgbClr val="6F2F9F"/>
                      </a:solidFill>
                      <a:prstDash val="solid"/>
                    </a:lnT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9050">
                      <a:solidFill>
                        <a:srgbClr val="6F2F9F"/>
                      </a:solidFill>
                      <a:prstDash val="solid"/>
                    </a:lnT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9050">
                      <a:solidFill>
                        <a:srgbClr val="6F2F9F"/>
                      </a:solidFill>
                      <a:prstDash val="solid"/>
                    </a:lnT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9050">
                      <a:solidFill>
                        <a:srgbClr val="6F2F9F"/>
                      </a:solidFill>
                      <a:prstDash val="solid"/>
                    </a:lnT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Pirmo</a:t>
                      </a:r>
                      <a:r>
                        <a:rPr dirty="0" sz="1200" spc="-2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reizi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9050">
                      <a:solidFill>
                        <a:srgbClr val="6F2F9F"/>
                      </a:solidFill>
                      <a:prstDash val="solid"/>
                    </a:lnT>
                    <a:solidFill>
                      <a:srgbClr val="EBF0DE"/>
                    </a:solidFill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</a:pPr>
                      <a:r>
                        <a:rPr dirty="0" sz="1200" spc="-2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2021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9050">
                      <a:solidFill>
                        <a:srgbClr val="6F2F9F"/>
                      </a:solidFill>
                      <a:prstDash val="solid"/>
                    </a:lnR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260"/>
                        </a:lnSpc>
                      </a:pPr>
                      <a:r>
                        <a:rPr dirty="0" sz="1200" spc="-1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pētījums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solidFill>
                      <a:srgbClr val="EBF0DE"/>
                    </a:solidFill>
                  </a:tcPr>
                </a:tc>
              </a:tr>
              <a:tr h="43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9050">
                      <a:solidFill>
                        <a:srgbClr val="6F2F9F"/>
                      </a:solidFill>
                      <a:prstDash val="solid"/>
                    </a:lnR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marL="1905">
                        <a:lnSpc>
                          <a:spcPts val="1260"/>
                        </a:lnSpc>
                      </a:pPr>
                      <a:r>
                        <a:rPr dirty="0" sz="120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tiks</a:t>
                      </a:r>
                      <a:r>
                        <a:rPr dirty="0" sz="1200" spc="-3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veikts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200" spc="-1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Latvijas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algn="ctr" marL="1905">
                        <a:lnSpc>
                          <a:spcPct val="100000"/>
                        </a:lnSpc>
                      </a:pPr>
                      <a:r>
                        <a:rPr dirty="0" sz="1200" spc="-1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zinātniskajā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solidFill>
                      <a:srgbClr val="EBF0DE"/>
                    </a:solidFill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17272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1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2019/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204470">
                        <a:lnSpc>
                          <a:spcPct val="100000"/>
                        </a:lnSpc>
                      </a:pPr>
                      <a:r>
                        <a:rPr dirty="0" sz="1200" spc="-2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2020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905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8279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905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8279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8279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8279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solidFill>
                      <a:srgbClr val="EBF0DE"/>
                    </a:solidFill>
                  </a:tcPr>
                </a:tc>
              </a:tr>
              <a:tr h="34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905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solidFill>
                      <a:srgbClr val="DBEDF4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solidFill>
                      <a:srgbClr val="DBEDF4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solidFill>
                      <a:srgbClr val="DBEDF4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solidFill>
                      <a:srgbClr val="EBF0DE"/>
                    </a:solidFill>
                  </a:tcPr>
                </a:tc>
              </a:tr>
              <a:tr h="207645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200" spc="-1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2018/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12700">
                      <a:solidFill>
                        <a:srgbClr val="6F2F9F"/>
                      </a:solidFill>
                      <a:prstDash val="solid"/>
                    </a:lnL>
                    <a:lnR w="19050">
                      <a:solidFill>
                        <a:srgbClr val="6F2F9F"/>
                      </a:solidFill>
                      <a:prstDash val="solid"/>
                    </a:lnR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8279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1905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8279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solidFill>
                      <a:srgbClr val="DBEDF4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8279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solidFill>
                      <a:srgbClr val="DBEDF4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solidFill>
                      <a:srgbClr val="DBEDF4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60"/>
                        </a:lnSpc>
                      </a:pPr>
                      <a:r>
                        <a:rPr dirty="0" sz="1200" spc="-1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institūcijā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solidFill>
                      <a:srgbClr val="EBF0DE"/>
                    </a:solidFill>
                  </a:tcPr>
                </a:tc>
              </a:tr>
              <a:tr h="226060"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</a:pPr>
                      <a:r>
                        <a:rPr dirty="0" sz="1200" spc="-2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2019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9050">
                      <a:solidFill>
                        <a:srgbClr val="6F2F9F"/>
                      </a:solidFill>
                      <a:prstDash val="solid"/>
                    </a:lnR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</a:tbl>
          </a:graphicData>
        </a:graphic>
      </p:graphicFrame>
      <p:sp>
        <p:nvSpPr>
          <p:cNvPr id="4" name="object 4" descr=""/>
          <p:cNvSpPr txBox="1"/>
          <p:nvPr/>
        </p:nvSpPr>
        <p:spPr>
          <a:xfrm>
            <a:off x="2835655" y="4107941"/>
            <a:ext cx="321437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Pārējās</a:t>
            </a: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augstskolas/</a:t>
            </a:r>
            <a:r>
              <a:rPr dirty="0" sz="1400" spc="-6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zinātniskās</a:t>
            </a:r>
            <a:r>
              <a:rPr dirty="0" sz="14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institūcijas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59623" y="4401311"/>
            <a:ext cx="929640" cy="443483"/>
          </a:xfrm>
          <a:prstGeom prst="rect">
            <a:avLst/>
          </a:prstGeom>
        </p:spPr>
      </p:pic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54326" y="266827"/>
            <a:ext cx="5496560" cy="10312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algn="ctr" marL="12700" marR="5080" indent="-635">
              <a:lnSpc>
                <a:spcPct val="100000"/>
              </a:lnSpc>
              <a:spcBef>
                <a:spcPts val="95"/>
              </a:spcBef>
            </a:pPr>
            <a:r>
              <a:rPr dirty="0">
                <a:solidFill>
                  <a:srgbClr val="67468A"/>
                </a:solidFill>
              </a:rPr>
              <a:t>Sekmības</a:t>
            </a:r>
            <a:r>
              <a:rPr dirty="0" spc="-80">
                <a:solidFill>
                  <a:srgbClr val="67468A"/>
                </a:solidFill>
              </a:rPr>
              <a:t> </a:t>
            </a:r>
            <a:r>
              <a:rPr dirty="0">
                <a:solidFill>
                  <a:srgbClr val="67468A"/>
                </a:solidFill>
              </a:rPr>
              <a:t>rādītājs</a:t>
            </a:r>
            <a:r>
              <a:rPr dirty="0" spc="-60">
                <a:solidFill>
                  <a:srgbClr val="67468A"/>
                </a:solidFill>
              </a:rPr>
              <a:t> </a:t>
            </a:r>
            <a:r>
              <a:rPr dirty="0">
                <a:solidFill>
                  <a:srgbClr val="67468A"/>
                </a:solidFill>
              </a:rPr>
              <a:t>(</a:t>
            </a:r>
            <a:r>
              <a:rPr dirty="0" i="1">
                <a:solidFill>
                  <a:srgbClr val="67468A"/>
                </a:solidFill>
                <a:latin typeface="Calibri"/>
                <a:cs typeface="Calibri"/>
              </a:rPr>
              <a:t>success</a:t>
            </a:r>
            <a:r>
              <a:rPr dirty="0" spc="-95" i="1">
                <a:solidFill>
                  <a:srgbClr val="67468A"/>
                </a:solidFill>
                <a:latin typeface="Calibri"/>
                <a:cs typeface="Calibri"/>
              </a:rPr>
              <a:t> </a:t>
            </a:r>
            <a:r>
              <a:rPr dirty="0" i="1">
                <a:solidFill>
                  <a:srgbClr val="67468A"/>
                </a:solidFill>
                <a:latin typeface="Calibri"/>
                <a:cs typeface="Calibri"/>
              </a:rPr>
              <a:t>rate</a:t>
            </a:r>
            <a:r>
              <a:rPr dirty="0">
                <a:solidFill>
                  <a:srgbClr val="67468A"/>
                </a:solidFill>
              </a:rPr>
              <a:t>)</a:t>
            </a:r>
            <a:r>
              <a:rPr dirty="0" spc="-65">
                <a:solidFill>
                  <a:srgbClr val="67468A"/>
                </a:solidFill>
              </a:rPr>
              <a:t> </a:t>
            </a:r>
            <a:r>
              <a:rPr dirty="0" spc="-10">
                <a:solidFill>
                  <a:srgbClr val="67468A"/>
                </a:solidFill>
              </a:rPr>
              <a:t>augstskolu </a:t>
            </a:r>
            <a:r>
              <a:rPr dirty="0">
                <a:solidFill>
                  <a:srgbClr val="67468A"/>
                </a:solidFill>
              </a:rPr>
              <a:t>griezumā</a:t>
            </a:r>
            <a:r>
              <a:rPr dirty="0" spc="-60">
                <a:solidFill>
                  <a:srgbClr val="67468A"/>
                </a:solidFill>
              </a:rPr>
              <a:t> </a:t>
            </a:r>
            <a:r>
              <a:rPr dirty="0">
                <a:solidFill>
                  <a:srgbClr val="67468A"/>
                </a:solidFill>
              </a:rPr>
              <a:t>-</a:t>
            </a:r>
            <a:r>
              <a:rPr dirty="0" spc="-70">
                <a:solidFill>
                  <a:srgbClr val="67468A"/>
                </a:solidFill>
              </a:rPr>
              <a:t> </a:t>
            </a:r>
            <a:r>
              <a:rPr dirty="0">
                <a:solidFill>
                  <a:srgbClr val="67468A"/>
                </a:solidFill>
              </a:rPr>
              <a:t>Latvijas</a:t>
            </a:r>
            <a:r>
              <a:rPr dirty="0" spc="-65">
                <a:solidFill>
                  <a:srgbClr val="67468A"/>
                </a:solidFill>
              </a:rPr>
              <a:t> </a:t>
            </a:r>
            <a:r>
              <a:rPr dirty="0">
                <a:solidFill>
                  <a:srgbClr val="67468A"/>
                </a:solidFill>
              </a:rPr>
              <a:t>valsts</a:t>
            </a:r>
            <a:r>
              <a:rPr dirty="0" spc="-80">
                <a:solidFill>
                  <a:srgbClr val="67468A"/>
                </a:solidFill>
              </a:rPr>
              <a:t> </a:t>
            </a:r>
            <a:r>
              <a:rPr dirty="0">
                <a:solidFill>
                  <a:srgbClr val="67468A"/>
                </a:solidFill>
              </a:rPr>
              <a:t>pētniecības</a:t>
            </a:r>
            <a:r>
              <a:rPr dirty="0" spc="-50">
                <a:solidFill>
                  <a:srgbClr val="67468A"/>
                </a:solidFill>
              </a:rPr>
              <a:t> </a:t>
            </a:r>
            <a:r>
              <a:rPr dirty="0">
                <a:solidFill>
                  <a:srgbClr val="67468A"/>
                </a:solidFill>
              </a:rPr>
              <a:t>un</a:t>
            </a:r>
            <a:r>
              <a:rPr dirty="0" spc="-85">
                <a:solidFill>
                  <a:srgbClr val="67468A"/>
                </a:solidFill>
              </a:rPr>
              <a:t> </a:t>
            </a:r>
            <a:r>
              <a:rPr dirty="0" spc="-10">
                <a:solidFill>
                  <a:srgbClr val="67468A"/>
                </a:solidFill>
              </a:rPr>
              <a:t>studiju stipendijas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38605" y="1763226"/>
            <a:ext cx="6658968" cy="4424253"/>
          </a:xfrm>
          <a:prstGeom prst="rect">
            <a:avLst/>
          </a:prstGeom>
        </p:spPr>
      </p:pic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36904" y="1258824"/>
            <a:ext cx="7245096" cy="477316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92023" rIns="0" bIns="0" rtlCol="0" vert="horz">
            <a:spAutoFit/>
          </a:bodyPr>
          <a:lstStyle/>
          <a:p>
            <a:pPr marL="2319655" marR="5080" indent="-1952625">
              <a:lnSpc>
                <a:spcPct val="101299"/>
              </a:lnSpc>
              <a:spcBef>
                <a:spcPts val="60"/>
              </a:spcBef>
            </a:pPr>
            <a:r>
              <a:rPr dirty="0" sz="2400">
                <a:solidFill>
                  <a:srgbClr val="67468A"/>
                </a:solidFill>
              </a:rPr>
              <a:t>Latvijas</a:t>
            </a:r>
            <a:r>
              <a:rPr dirty="0" sz="2400" spc="-110">
                <a:solidFill>
                  <a:srgbClr val="67468A"/>
                </a:solidFill>
              </a:rPr>
              <a:t> </a:t>
            </a:r>
            <a:r>
              <a:rPr dirty="0" sz="2400">
                <a:solidFill>
                  <a:srgbClr val="67468A"/>
                </a:solidFill>
              </a:rPr>
              <a:t>valsts</a:t>
            </a:r>
            <a:r>
              <a:rPr dirty="0" sz="2400" spc="-105">
                <a:solidFill>
                  <a:srgbClr val="67468A"/>
                </a:solidFill>
              </a:rPr>
              <a:t> </a:t>
            </a:r>
            <a:r>
              <a:rPr dirty="0" sz="2400">
                <a:solidFill>
                  <a:srgbClr val="67468A"/>
                </a:solidFill>
              </a:rPr>
              <a:t>stipendiju</a:t>
            </a:r>
            <a:r>
              <a:rPr dirty="0" sz="2400" spc="-105">
                <a:solidFill>
                  <a:srgbClr val="67468A"/>
                </a:solidFill>
              </a:rPr>
              <a:t> </a:t>
            </a:r>
            <a:r>
              <a:rPr dirty="0" sz="2400">
                <a:solidFill>
                  <a:srgbClr val="67468A"/>
                </a:solidFill>
              </a:rPr>
              <a:t>studijām</a:t>
            </a:r>
            <a:r>
              <a:rPr dirty="0" sz="2400" spc="-100">
                <a:solidFill>
                  <a:srgbClr val="67468A"/>
                </a:solidFill>
              </a:rPr>
              <a:t> </a:t>
            </a:r>
            <a:r>
              <a:rPr dirty="0" sz="2400">
                <a:solidFill>
                  <a:srgbClr val="67468A"/>
                </a:solidFill>
              </a:rPr>
              <a:t>sadalījums</a:t>
            </a:r>
            <a:r>
              <a:rPr dirty="0" sz="2400" spc="-105">
                <a:solidFill>
                  <a:srgbClr val="67468A"/>
                </a:solidFill>
              </a:rPr>
              <a:t> </a:t>
            </a:r>
            <a:r>
              <a:rPr dirty="0" sz="2400" spc="-25">
                <a:solidFill>
                  <a:srgbClr val="67468A"/>
                </a:solidFill>
              </a:rPr>
              <a:t>pa </a:t>
            </a:r>
            <a:r>
              <a:rPr dirty="0" u="sng" sz="2400">
                <a:solidFill>
                  <a:srgbClr val="67468A"/>
                </a:solidFill>
                <a:uFill>
                  <a:solidFill>
                    <a:srgbClr val="67468A"/>
                  </a:solidFill>
                </a:uFill>
              </a:rPr>
              <a:t>studiju</a:t>
            </a:r>
            <a:r>
              <a:rPr dirty="0" sz="2400" spc="-80">
                <a:solidFill>
                  <a:srgbClr val="67468A"/>
                </a:solidFill>
              </a:rPr>
              <a:t> </a:t>
            </a:r>
            <a:r>
              <a:rPr dirty="0" sz="2400" spc="-10">
                <a:solidFill>
                  <a:srgbClr val="67468A"/>
                </a:solidFill>
              </a:rPr>
              <a:t>līmeņiem</a:t>
            </a:r>
            <a:endParaRPr sz="2400"/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Dagnija</dc:creator>
  <dc:title>PowerPoint Presentation</dc:title>
  <dcterms:created xsi:type="dcterms:W3CDTF">2025-11-27T13:01:41Z</dcterms:created>
  <dcterms:modified xsi:type="dcterms:W3CDTF">2025-11-27T13:01:41Z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2020-07-06T00:00:00Z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2025-11-27T00:00:00Z</vt:filetime>
  </property>
  <property fmtid="{D5CDD505-2E9C-101B-9397-08002B2CF9AE}" pid="5" name="Producer">
    <vt:lpwstr>Microsoft® PowerPoint® 2016</vt:lpwstr>
  </property>
</Properties>
</file>