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64" r:id="rId3"/>
    <p:sldId id="279" r:id="rId4"/>
    <p:sldId id="319" r:id="rId5"/>
    <p:sldId id="282" r:id="rId6"/>
    <p:sldId id="312" r:id="rId7"/>
    <p:sldId id="281" r:id="rId8"/>
    <p:sldId id="316" r:id="rId9"/>
    <p:sldId id="313" r:id="rId10"/>
    <p:sldId id="344" r:id="rId11"/>
    <p:sldId id="283" r:id="rId12"/>
    <p:sldId id="345" r:id="rId13"/>
    <p:sldId id="343" r:id="rId14"/>
    <p:sldId id="315" r:id="rId15"/>
    <p:sldId id="284" r:id="rId16"/>
    <p:sldId id="277" r:id="rId1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r:id="rId44" roundtripDataSignature="AMtx7mjWMpcFRY9Cygls4WlOe2Asd/2g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44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lv-L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025141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028874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>
          <a:extLst>
            <a:ext uri="{FF2B5EF4-FFF2-40B4-BE49-F238E27FC236}">
              <a16:creationId xmlns:a16="http://schemas.microsoft.com/office/drawing/2014/main" id="{AAE9903B-08AF-8DC0-4478-E16046D883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9:notes">
            <a:extLst>
              <a:ext uri="{FF2B5EF4-FFF2-40B4-BE49-F238E27FC236}">
                <a16:creationId xmlns:a16="http://schemas.microsoft.com/office/drawing/2014/main" id="{93A3732B-4B5D-1291-E01A-DD7B79BBA34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0" name="Google Shape;190;p9:notes">
            <a:extLst>
              <a:ext uri="{FF2B5EF4-FFF2-40B4-BE49-F238E27FC236}">
                <a16:creationId xmlns:a16="http://schemas.microsoft.com/office/drawing/2014/main" id="{4B7A0CA0-8981-07A8-DCB5-AC009F6334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9381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0" name="Google Shape;19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377800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7" name="Google Shape;317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2936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0" name="Google Shape;19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861872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0" name="Google Shape;19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637294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0" name="Google Shape;19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044795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>
          <a:extLst>
            <a:ext uri="{FF2B5EF4-FFF2-40B4-BE49-F238E27FC236}">
              <a16:creationId xmlns:a16="http://schemas.microsoft.com/office/drawing/2014/main" id="{0A8BCAFB-64A7-7B04-BF6A-7E2C66EB58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9:notes">
            <a:extLst>
              <a:ext uri="{FF2B5EF4-FFF2-40B4-BE49-F238E27FC236}">
                <a16:creationId xmlns:a16="http://schemas.microsoft.com/office/drawing/2014/main" id="{0F113BE9-7D36-E757-92E0-F494CDA2C74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0" name="Google Shape;190;p9:notes">
            <a:extLst>
              <a:ext uri="{FF2B5EF4-FFF2-40B4-BE49-F238E27FC236}">
                <a16:creationId xmlns:a16="http://schemas.microsoft.com/office/drawing/2014/main" id="{19A08393-CCB8-357E-C2AE-76AC7716848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144791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0" name="Google Shape;19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332874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>
          <a:extLst>
            <a:ext uri="{FF2B5EF4-FFF2-40B4-BE49-F238E27FC236}">
              <a16:creationId xmlns:a16="http://schemas.microsoft.com/office/drawing/2014/main" id="{AAAFF56F-37F3-352C-AD36-9708A16EA7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9:notes">
            <a:extLst>
              <a:ext uri="{FF2B5EF4-FFF2-40B4-BE49-F238E27FC236}">
                <a16:creationId xmlns:a16="http://schemas.microsoft.com/office/drawing/2014/main" id="{C3A48437-BAB1-E38F-755E-55800DA68C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0" name="Google Shape;190;p9:notes">
            <a:extLst>
              <a:ext uri="{FF2B5EF4-FFF2-40B4-BE49-F238E27FC236}">
                <a16:creationId xmlns:a16="http://schemas.microsoft.com/office/drawing/2014/main" id="{AC31DC35-6002-A7DD-345F-D242C526167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780840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>
          <a:extLst>
            <a:ext uri="{FF2B5EF4-FFF2-40B4-BE49-F238E27FC236}">
              <a16:creationId xmlns:a16="http://schemas.microsoft.com/office/drawing/2014/main" id="{6A22EC19-F08C-DBA8-DB48-FF2EED60A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9:notes">
            <a:extLst>
              <a:ext uri="{FF2B5EF4-FFF2-40B4-BE49-F238E27FC236}">
                <a16:creationId xmlns:a16="http://schemas.microsoft.com/office/drawing/2014/main" id="{3B3F0E18-F342-729D-4A66-66E937A69C3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0" name="Google Shape;190;p9:notes">
            <a:extLst>
              <a:ext uri="{FF2B5EF4-FFF2-40B4-BE49-F238E27FC236}">
                <a16:creationId xmlns:a16="http://schemas.microsoft.com/office/drawing/2014/main" id="{460B918C-E3FF-3590-4566-8130212CE31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272774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0" name="Google Shape;19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78444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 Slide 1">
    <p:bg>
      <p:bgPr>
        <a:solidFill>
          <a:schemeClr val="lt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4"/>
          <p:cNvSpPr/>
          <p:nvPr/>
        </p:nvSpPr>
        <p:spPr>
          <a:xfrm>
            <a:off x="0" y="2097742"/>
            <a:ext cx="12192000" cy="47602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" name="Google Shape;15;p24"/>
          <p:cNvSpPr txBox="1">
            <a:spLocks noGrp="1"/>
          </p:cNvSpPr>
          <p:nvPr>
            <p:ph type="ctrTitle"/>
          </p:nvPr>
        </p:nvSpPr>
        <p:spPr>
          <a:xfrm>
            <a:off x="1202554" y="2880220"/>
            <a:ext cx="7821917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Verdana"/>
              <a:buNone/>
              <a:defRPr sz="48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4"/>
          <p:cNvSpPr txBox="1">
            <a:spLocks noGrp="1"/>
          </p:cNvSpPr>
          <p:nvPr>
            <p:ph type="subTitle" idx="1"/>
          </p:nvPr>
        </p:nvSpPr>
        <p:spPr>
          <a:xfrm>
            <a:off x="1202554" y="5823631"/>
            <a:ext cx="6879772" cy="4785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17" name="Google Shape;17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5705" y="0"/>
            <a:ext cx="2393859" cy="181087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4"/>
          <p:cNvSpPr txBox="1">
            <a:spLocks noGrp="1"/>
          </p:cNvSpPr>
          <p:nvPr>
            <p:ph type="body" idx="2"/>
          </p:nvPr>
        </p:nvSpPr>
        <p:spPr>
          <a:xfrm rot="5400000">
            <a:off x="10671036" y="3683760"/>
            <a:ext cx="2062163" cy="455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">
  <p:cSld name="tex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5"/>
          <p:cNvSpPr/>
          <p:nvPr/>
        </p:nvSpPr>
        <p:spPr>
          <a:xfrm>
            <a:off x="0" y="1"/>
            <a:ext cx="12192000" cy="1658471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" name="Google Shape;21;p25"/>
          <p:cNvSpPr txBox="1">
            <a:spLocks noGrp="1"/>
          </p:cNvSpPr>
          <p:nvPr>
            <p:ph type="title"/>
          </p:nvPr>
        </p:nvSpPr>
        <p:spPr>
          <a:xfrm>
            <a:off x="616775" y="257547"/>
            <a:ext cx="5723068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200"/>
              <a:buFont typeface="Verdana"/>
              <a:buNone/>
              <a:defRPr sz="22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5"/>
          <p:cNvSpPr txBox="1">
            <a:spLocks noGrp="1"/>
          </p:cNvSpPr>
          <p:nvPr>
            <p:ph type="body" idx="1"/>
          </p:nvPr>
        </p:nvSpPr>
        <p:spPr>
          <a:xfrm>
            <a:off x="616775" y="2243979"/>
            <a:ext cx="10929767" cy="3932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None/>
              <a:defRPr>
                <a:solidFill>
                  <a:srgbClr val="6647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>
                <a:solidFill>
                  <a:srgbClr val="664790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>
                <a:solidFill>
                  <a:srgbClr val="664790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None/>
              <a:defRPr>
                <a:solidFill>
                  <a:srgbClr val="664790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None/>
              <a:defRPr>
                <a:solidFill>
                  <a:srgbClr val="66479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25"/>
          <p:cNvSpPr/>
          <p:nvPr/>
        </p:nvSpPr>
        <p:spPr>
          <a:xfrm>
            <a:off x="616775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4" name="Google Shape;24;p25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5"/>
          <p:cNvSpPr txBox="1">
            <a:spLocks noGrp="1"/>
          </p:cNvSpPr>
          <p:nvPr>
            <p:ph type="sldNum" idx="12"/>
          </p:nvPr>
        </p:nvSpPr>
        <p:spPr>
          <a:xfrm>
            <a:off x="616775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-L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3">
  <p:cSld name="text 3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7"/>
          <p:cNvSpPr txBox="1">
            <a:spLocks noGrp="1"/>
          </p:cNvSpPr>
          <p:nvPr>
            <p:ph type="title"/>
          </p:nvPr>
        </p:nvSpPr>
        <p:spPr>
          <a:xfrm>
            <a:off x="616774" y="681038"/>
            <a:ext cx="5938219" cy="755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400"/>
              <a:buFont typeface="Verdana"/>
              <a:buNone/>
              <a:defRPr sz="24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37"/>
          <p:cNvSpPr/>
          <p:nvPr/>
        </p:nvSpPr>
        <p:spPr>
          <a:xfrm>
            <a:off x="631117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9" name="Google Shape;99;p37"/>
          <p:cNvSpPr txBox="1">
            <a:spLocks noGrp="1"/>
          </p:cNvSpPr>
          <p:nvPr>
            <p:ph type="ftr" idx="11"/>
          </p:nvPr>
        </p:nvSpPr>
        <p:spPr>
          <a:xfrm>
            <a:off x="1022413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37"/>
          <p:cNvSpPr txBox="1">
            <a:spLocks noGrp="1"/>
          </p:cNvSpPr>
          <p:nvPr>
            <p:ph type="sldNum" idx="12"/>
          </p:nvPr>
        </p:nvSpPr>
        <p:spPr>
          <a:xfrm>
            <a:off x="631117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-LV"/>
              <a:t>‹#›</a:t>
            </a:fld>
            <a:endParaRPr/>
          </a:p>
        </p:txBody>
      </p:sp>
      <p:sp>
        <p:nvSpPr>
          <p:cNvPr id="101" name="Google Shape;101;p37"/>
          <p:cNvSpPr txBox="1">
            <a:spLocks noGrp="1"/>
          </p:cNvSpPr>
          <p:nvPr>
            <p:ph type="body" idx="1"/>
          </p:nvPr>
        </p:nvSpPr>
        <p:spPr>
          <a:xfrm>
            <a:off x="616775" y="1845946"/>
            <a:ext cx="10929767" cy="4199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None/>
              <a:defRPr>
                <a:solidFill>
                  <a:srgbClr val="6647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>
                <a:solidFill>
                  <a:srgbClr val="664790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>
                <a:solidFill>
                  <a:srgbClr val="664790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None/>
              <a:defRPr>
                <a:solidFill>
                  <a:srgbClr val="664790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None/>
              <a:defRPr>
                <a:solidFill>
                  <a:srgbClr val="66479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8"/>
          <p:cNvSpPr/>
          <p:nvPr/>
        </p:nvSpPr>
        <p:spPr>
          <a:xfrm>
            <a:off x="631117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04" name="Google Shape;104;p38"/>
          <p:cNvSpPr txBox="1">
            <a:spLocks noGrp="1"/>
          </p:cNvSpPr>
          <p:nvPr>
            <p:ph type="ftr" idx="11"/>
          </p:nvPr>
        </p:nvSpPr>
        <p:spPr>
          <a:xfrm>
            <a:off x="1022413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38"/>
          <p:cNvSpPr txBox="1">
            <a:spLocks noGrp="1"/>
          </p:cNvSpPr>
          <p:nvPr>
            <p:ph type="sldNum" idx="12"/>
          </p:nvPr>
        </p:nvSpPr>
        <p:spPr>
          <a:xfrm>
            <a:off x="631117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-L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andom 1">
  <p:cSld name="random 1">
    <p:bg>
      <p:bgPr>
        <a:solidFill>
          <a:schemeClr val="lt1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9"/>
          <p:cNvSpPr txBox="1">
            <a:spLocks noGrp="1"/>
          </p:cNvSpPr>
          <p:nvPr>
            <p:ph type="ctrTitle"/>
          </p:nvPr>
        </p:nvSpPr>
        <p:spPr>
          <a:xfrm>
            <a:off x="914400" y="2235200"/>
            <a:ext cx="8337176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5400"/>
              <a:buFont typeface="Verdana"/>
              <a:buNone/>
              <a:defRPr sz="5400" b="1">
                <a:solidFill>
                  <a:srgbClr val="66479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39"/>
          <p:cNvSpPr txBox="1">
            <a:spLocks noGrp="1"/>
          </p:cNvSpPr>
          <p:nvPr>
            <p:ph type="subTitle" idx="1"/>
          </p:nvPr>
        </p:nvSpPr>
        <p:spPr>
          <a:xfrm>
            <a:off x="838200" y="4861249"/>
            <a:ext cx="7296539" cy="1170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None/>
              <a:defRPr sz="2400">
                <a:solidFill>
                  <a:srgbClr val="664790"/>
                </a:solidFill>
              </a:defRPr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09" name="Google Shape;109;p39"/>
          <p:cNvSpPr/>
          <p:nvPr/>
        </p:nvSpPr>
        <p:spPr>
          <a:xfrm>
            <a:off x="0" y="2235200"/>
            <a:ext cx="645459" cy="2142864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andom 2">
  <p:cSld name="random 2">
    <p:bg>
      <p:bgPr>
        <a:solidFill>
          <a:srgbClr val="CBC7D8"/>
        </a:solidFill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0"/>
          <p:cNvSpPr txBox="1">
            <a:spLocks noGrp="1"/>
          </p:cNvSpPr>
          <p:nvPr>
            <p:ph type="ctrTitle"/>
          </p:nvPr>
        </p:nvSpPr>
        <p:spPr>
          <a:xfrm>
            <a:off x="914400" y="2235200"/>
            <a:ext cx="103632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5400"/>
              <a:buFont typeface="Verdana"/>
              <a:buNone/>
              <a:defRPr sz="5400" b="1">
                <a:solidFill>
                  <a:srgbClr val="66479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40"/>
          <p:cNvSpPr txBox="1">
            <a:spLocks noGrp="1"/>
          </p:cNvSpPr>
          <p:nvPr>
            <p:ph type="subTitle" idx="1"/>
          </p:nvPr>
        </p:nvSpPr>
        <p:spPr>
          <a:xfrm>
            <a:off x="838200" y="4861249"/>
            <a:ext cx="7296539" cy="1170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None/>
              <a:defRPr sz="2400">
                <a:solidFill>
                  <a:srgbClr val="664790"/>
                </a:solidFill>
              </a:defRPr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13" name="Google Shape;113;p40"/>
          <p:cNvSpPr/>
          <p:nvPr/>
        </p:nvSpPr>
        <p:spPr>
          <a:xfrm>
            <a:off x="0" y="2235200"/>
            <a:ext cx="645459" cy="21428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2">
  <p:cSld name="blank 2">
    <p:bg>
      <p:bgPr>
        <a:solidFill>
          <a:srgbClr val="CBC7D8"/>
        </a:solidFill>
        <a:effectLst/>
      </p:bgPr>
    </p:bg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eader">
  <p:cSld name="header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4"/>
          <p:cNvSpPr/>
          <p:nvPr/>
        </p:nvSpPr>
        <p:spPr>
          <a:xfrm>
            <a:off x="616775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79" name="Google Shape;179;p24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24"/>
          <p:cNvSpPr txBox="1">
            <a:spLocks noGrp="1"/>
          </p:cNvSpPr>
          <p:nvPr>
            <p:ph type="sldNum" idx="12"/>
          </p:nvPr>
        </p:nvSpPr>
        <p:spPr>
          <a:xfrm>
            <a:off x="616775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fld id="{00000000-1234-1234-1234-123412341234}" type="slidenum">
              <a:rPr lang="lv-LV" smtClean="0"/>
              <a:pPr/>
              <a:t>‹#›</a:t>
            </a:fld>
            <a:endParaRPr lang="lv-LV"/>
          </a:p>
        </p:txBody>
      </p:sp>
      <p:sp>
        <p:nvSpPr>
          <p:cNvPr id="181" name="Google Shape;181;p24"/>
          <p:cNvSpPr/>
          <p:nvPr/>
        </p:nvSpPr>
        <p:spPr>
          <a:xfrm>
            <a:off x="0" y="1"/>
            <a:ext cx="12192000" cy="1658471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82" name="Google Shape;182;p24"/>
          <p:cNvSpPr txBox="1">
            <a:spLocks noGrp="1"/>
          </p:cNvSpPr>
          <p:nvPr>
            <p:ph type="title"/>
          </p:nvPr>
        </p:nvSpPr>
        <p:spPr>
          <a:xfrm>
            <a:off x="616775" y="257547"/>
            <a:ext cx="5723068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200"/>
              <a:buFont typeface="Verdana"/>
              <a:buNone/>
              <a:defRPr sz="22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26090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3"/>
          <p:cNvSpPr txBox="1">
            <a:spLocks noGrp="1"/>
          </p:cNvSpPr>
          <p:nvPr>
            <p:ph type="title"/>
          </p:nvPr>
        </p:nvSpPr>
        <p:spPr>
          <a:xfrm>
            <a:off x="645461" y="320302"/>
            <a:ext cx="6554992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400"/>
              <a:buFont typeface="Verdana"/>
              <a:buNone/>
              <a:defRPr sz="2400" b="1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3"/>
          <p:cNvSpPr txBox="1">
            <a:spLocks noGrp="1"/>
          </p:cNvSpPr>
          <p:nvPr>
            <p:ph type="body" idx="1"/>
          </p:nvPr>
        </p:nvSpPr>
        <p:spPr>
          <a:xfrm>
            <a:off x="645462" y="1825625"/>
            <a:ext cx="1084370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marR="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2" name="Google Shape;12;p23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0" rIns="36000" bIns="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atbalsts@viaa.gov.lv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skolo.lv/course/view.php?id=190806" TargetMode="External"/><Relationship Id="rId13" Type="http://schemas.openxmlformats.org/officeDocument/2006/relationships/hyperlink" Target="https://phet.colorado.edu/en/simulations/filter?subjects=physics&amp;type=html&amp;sort=alpha" TargetMode="External"/><Relationship Id="rId3" Type="http://schemas.openxmlformats.org/officeDocument/2006/relationships/hyperlink" Target="https://www.viaa.gov.lv/lv/media/22083/download?attachment" TargetMode="External"/><Relationship Id="rId7" Type="http://schemas.openxmlformats.org/officeDocument/2006/relationships/hyperlink" Target="https://skolo.lv/course/view.php?id=18608%C2%A0" TargetMode="External"/><Relationship Id="rId12" Type="http://schemas.openxmlformats.org/officeDocument/2006/relationships/hyperlink" Target="https://www.fizmix.lv/eksamenu_uzdevumi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kolo.lv/course/view.php?id=159657" TargetMode="External"/><Relationship Id="rId11" Type="http://schemas.openxmlformats.org/officeDocument/2006/relationships/hyperlink" Target="https://www.uzdevumi.lv/p/fizika-skola2030/fizika-i" TargetMode="External"/><Relationship Id="rId5" Type="http://schemas.openxmlformats.org/officeDocument/2006/relationships/hyperlink" Target="https://www.viaa.gov.lv/lv/valsts-parbaudes-darbu-uzdevumi" TargetMode="External"/><Relationship Id="rId10" Type="http://schemas.openxmlformats.org/officeDocument/2006/relationships/hyperlink" Target="https://www.zvaigzne.lv/kategorijas/tiessaistes-papildmateriali-fizika-vidusskolai" TargetMode="External"/><Relationship Id="rId4" Type="http://schemas.openxmlformats.org/officeDocument/2006/relationships/hyperlink" Target="https://www.viaa.gov.lv/lv/media/22074/download?attachment" TargetMode="External"/><Relationship Id="rId9" Type="http://schemas.openxmlformats.org/officeDocument/2006/relationships/hyperlink" Target="https://maconis.zvaigzne.lv/" TargetMode="External"/><Relationship Id="rId14" Type="http://schemas.openxmlformats.org/officeDocument/2006/relationships/hyperlink" Target="https://www.ipi.lu.lv/publikacijas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iaa.gov.lv/lv/valsts-parbaudes-darbu-uzdevumi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iaa.gov.lv/lv/valsts-parbaudes-darbu-uzdevumi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iaa.gov.lv/lv/valsts-parbaudes-darbu-uzdevumi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iaa.gov.lv/lv/valsts-parbaudes-darbu-uzdevumi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"/>
          <p:cNvSpPr txBox="1">
            <a:spLocks noGrp="1"/>
          </p:cNvSpPr>
          <p:nvPr>
            <p:ph type="ctrTitle"/>
          </p:nvPr>
        </p:nvSpPr>
        <p:spPr>
          <a:xfrm>
            <a:off x="1202554" y="2880220"/>
            <a:ext cx="9546311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ctr"/>
            <a:r>
              <a:rPr lang="lv-LV" altLang="lv-LV" sz="3200" dirty="0">
                <a:ea typeface="MS PGothic" panose="020B0600070205080204" pitchFamily="34" charset="-128"/>
              </a:rPr>
              <a:t>Valsts pārbaudes darbi Fizikā un </a:t>
            </a:r>
            <a:r>
              <a:rPr lang="lv-LV" altLang="lv-LV" sz="3200" dirty="0" err="1">
                <a:ea typeface="MS PGothic" panose="020B0600070205080204" pitchFamily="34" charset="-128"/>
              </a:rPr>
              <a:t>Dabaszinībās</a:t>
            </a:r>
            <a:r>
              <a:rPr lang="lv-LV" altLang="lv-LV" sz="3200" dirty="0">
                <a:ea typeface="MS PGothic" panose="020B0600070205080204" pitchFamily="34" charset="-128"/>
              </a:rPr>
              <a:t> 2025./2026. mācību gadā</a:t>
            </a:r>
            <a:br>
              <a:rPr lang="lv-LV" altLang="lv-LV" sz="3200" dirty="0">
                <a:ea typeface="MS PGothic" panose="020B0600070205080204" pitchFamily="34" charset="-128"/>
              </a:rPr>
            </a:br>
            <a:r>
              <a:rPr lang="lv-LV" altLang="lv-LV" sz="3200" b="0" dirty="0">
                <a:ea typeface="MS PGothic" panose="020B0600070205080204" pitchFamily="34" charset="-128"/>
              </a:rPr>
              <a:t>(Metodiskais seminārs)</a:t>
            </a:r>
            <a:endParaRPr sz="3200" b="0" dirty="0"/>
          </a:p>
        </p:txBody>
      </p:sp>
      <p:sp>
        <p:nvSpPr>
          <p:cNvPr id="120" name="Google Shape;120;p1"/>
          <p:cNvSpPr txBox="1">
            <a:spLocks noGrp="1"/>
          </p:cNvSpPr>
          <p:nvPr>
            <p:ph type="subTitle" idx="1"/>
          </p:nvPr>
        </p:nvSpPr>
        <p:spPr>
          <a:xfrm>
            <a:off x="1290643" y="4942384"/>
            <a:ext cx="6879772" cy="4785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pPr>
              <a:defRPr/>
            </a:pPr>
            <a:r>
              <a:rPr lang="lv-LV" altLang="lv-LV" b="1" dirty="0">
                <a:ea typeface="MS PGothic" panose="020B0600070205080204" pitchFamily="34" charset="-128"/>
              </a:rPr>
              <a:t>Austris Cābelis</a:t>
            </a:r>
            <a:endParaRPr lang="en-US" dirty="0"/>
          </a:p>
          <a:p>
            <a:pPr>
              <a:defRPr/>
            </a:pPr>
            <a:r>
              <a:rPr lang="lv-LV" altLang="lv-LV" sz="1400" dirty="0">
                <a:ea typeface="MS PGothic" panose="020B0600070205080204" pitchFamily="34" charset="-128"/>
              </a:rPr>
              <a:t>Valsts izglītības attīstības aģentūras</a:t>
            </a:r>
          </a:p>
          <a:p>
            <a:pPr>
              <a:defRPr/>
            </a:pPr>
            <a:r>
              <a:rPr lang="lv-LV" altLang="lv-LV" sz="1400" dirty="0">
                <a:ea typeface="MS PGothic" panose="020B0600070205080204" pitchFamily="34" charset="-128"/>
              </a:rPr>
              <a:t>Valsts pārbaudījumu departamenta</a:t>
            </a:r>
          </a:p>
          <a:p>
            <a:pPr>
              <a:defRPr/>
            </a:pPr>
            <a:r>
              <a:rPr lang="lv-LV" altLang="lv-LV" sz="1400" dirty="0">
                <a:ea typeface="MS PGothic" panose="020B0600070205080204" pitchFamily="34" charset="-128"/>
              </a:rPr>
              <a:t>Vispārējās izglītības valsts pārbaudījumu nodaļas vecākais eksperts</a:t>
            </a:r>
          </a:p>
        </p:txBody>
      </p:sp>
      <p:sp>
        <p:nvSpPr>
          <p:cNvPr id="121" name="Google Shape;121;p1"/>
          <p:cNvSpPr txBox="1">
            <a:spLocks noGrp="1"/>
          </p:cNvSpPr>
          <p:nvPr>
            <p:ph type="body" idx="2"/>
          </p:nvPr>
        </p:nvSpPr>
        <p:spPr>
          <a:xfrm rot="5400000">
            <a:off x="10671036" y="3683760"/>
            <a:ext cx="2062163" cy="455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</a:pPr>
            <a:endParaRPr dirty="0"/>
          </a:p>
          <a:p>
            <a:pPr marL="4572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</a:pPr>
            <a:r>
              <a:rPr lang="lv-LV" dirty="0"/>
              <a:t>26/11/2025</a:t>
            </a:r>
            <a:endParaRPr dirty="0"/>
          </a:p>
          <a:p>
            <a:pPr marL="4572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</a:pPr>
            <a:endParaRPr dirty="0"/>
          </a:p>
        </p:txBody>
      </p:sp>
      <p:pic>
        <p:nvPicPr>
          <p:cNvPr id="122" name="Google Shape;122;p1"/>
          <p:cNvPicPr preferRelativeResize="0"/>
          <p:nvPr/>
        </p:nvPicPr>
        <p:blipFill rotWithShape="1">
          <a:blip r:embed="rId3">
            <a:alphaModFix/>
          </a:blip>
          <a:srcRect t="13488"/>
          <a:stretch/>
        </p:blipFill>
        <p:spPr>
          <a:xfrm>
            <a:off x="836343" y="0"/>
            <a:ext cx="2211072" cy="19128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4E650E2-D5D2-A3C8-CD6B-ED7641EA1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774" y="0"/>
            <a:ext cx="10610669" cy="1636463"/>
          </a:xfrm>
        </p:spPr>
        <p:txBody>
          <a:bodyPr/>
          <a:lstStyle/>
          <a:p>
            <a:r>
              <a:rPr lang="lv-LV" sz="2000" b="0" dirty="0">
                <a:solidFill>
                  <a:srgbClr val="FF0000"/>
                </a:solidFill>
              </a:rPr>
              <a:t>Jautājums no klausītājiem: Kādas tēmas noteikti būs eksāmenā vidusskolās?</a:t>
            </a:r>
            <a:br>
              <a:rPr lang="lv-LV" sz="2400" b="0" dirty="0">
                <a:solidFill>
                  <a:srgbClr val="FF0000"/>
                </a:solidFill>
                <a:latin typeface="Calibri" panose="020F0502020204030204" pitchFamily="34" charset="0"/>
              </a:rPr>
            </a:br>
            <a:br>
              <a:rPr lang="lv-LV" sz="2400" b="0" dirty="0">
                <a:solidFill>
                  <a:srgbClr val="FF0000"/>
                </a:solidFill>
                <a:latin typeface="Calibri" panose="020F0502020204030204" pitchFamily="34" charset="0"/>
              </a:rPr>
            </a:br>
            <a:r>
              <a:rPr lang="lv-LV" sz="2400" b="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No vidusskolas eksāmena programmas: </a:t>
            </a:r>
            <a:br>
              <a:rPr lang="lv-LV" sz="2400" b="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</a:br>
            <a:r>
              <a:rPr lang="lv-LV" dirty="0"/>
              <a:t>Sasniedzamo rezultātu (SR) veidi, grupas un to īpatsvars 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D066AF47-306B-513D-FA0A-2E60FF99D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6775" y="2025570"/>
            <a:ext cx="10929767" cy="4540500"/>
          </a:xfrm>
        </p:spPr>
        <p:txBody>
          <a:bodyPr/>
          <a:lstStyle/>
          <a:p>
            <a:pPr marL="571500" indent="-342900">
              <a:buFont typeface="Arial" panose="020B0604020202020204" pitchFamily="34" charset="0"/>
              <a:buChar char="•"/>
            </a:pPr>
            <a:r>
              <a:rPr lang="lv-LV" sz="18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Skaidro un pamato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procesus dabā un tehnikā;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lv-LV" sz="18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Argumentē ‒ 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veido un izvērtē zinātniskus argumentus;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lv-LV" sz="1800" b="1" dirty="0">
                <a:latin typeface="Verdana" panose="020B0604030504040204" pitchFamily="34" charset="0"/>
                <a:ea typeface="Verdana" panose="020B0604030504040204" pitchFamily="34" charset="0"/>
              </a:rPr>
              <a:t>Modelē ‒ 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dabas un tehnoloģiskos procesus; 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lv-LV" sz="1800" b="1" dirty="0">
                <a:latin typeface="Verdana" panose="020B0604030504040204" pitchFamily="34" charset="0"/>
                <a:ea typeface="Verdana" panose="020B0604030504040204" pitchFamily="34" charset="0"/>
              </a:rPr>
              <a:t>Analītiski spriež ‒ 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izmanto matemātikas zināšanas un prasmes atbilstošu problēmu risināšanā, veic aprēķinus. Spēj vispārīgas sakarības izmantot konkrētās situācijās. Saskata līdzīgo un atšķirīgo starp dažādām fizikas likumsakarībām, parādībām, tematiem, situācijām;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lv-LV" sz="1800" b="1" dirty="0">
                <a:latin typeface="Verdana" panose="020B0604030504040204" pitchFamily="34" charset="0"/>
                <a:ea typeface="Verdana" panose="020B0604030504040204" pitchFamily="34" charset="0"/>
              </a:rPr>
              <a:t>Reprezentē informāciju ‒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 lieto fizikas valodu (vispārpieņemtos terminus un apzīmējumus formulās), vizuālo informāciju (attēlus, shēmas, zīmējumus) dabaszinātnisko procesu skaidrošanai, kā arī veic grafiku analīzi vai datu pārveidošanu uz grafisko formu vai no tās;</a:t>
            </a:r>
            <a:endParaRPr lang="lv-LV" sz="1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514350" indent="-285750">
              <a:buFont typeface="Arial" panose="020B0604020202020204" pitchFamily="34" charset="0"/>
              <a:buChar char="•"/>
            </a:pP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lv-LV" sz="1800" b="1" dirty="0">
                <a:latin typeface="Verdana" panose="020B0604030504040204" pitchFamily="34" charset="0"/>
                <a:ea typeface="Verdana" panose="020B0604030504040204" pitchFamily="34" charset="0"/>
              </a:rPr>
              <a:t>Plāno pētījumu – 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izvēlas atbilstošus pētāmos lielumus, metodes, mērinstrumentus, piederumus un iekārtas, izstrādā eksperimenta gaitu, veido datu reģistrācijas tabulu.</a:t>
            </a:r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C59DE4E6-787B-FF10-21C2-26560BCB3B9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62304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9"/>
          <p:cNvSpPr txBox="1">
            <a:spLocks noGrp="1"/>
          </p:cNvSpPr>
          <p:nvPr>
            <p:ph type="title"/>
          </p:nvPr>
        </p:nvSpPr>
        <p:spPr>
          <a:xfrm>
            <a:off x="496111" y="257547"/>
            <a:ext cx="10641281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br>
              <a:rPr lang="lv-LV" sz="2400" b="0" dirty="0">
                <a:solidFill>
                  <a:srgbClr val="FF0000"/>
                </a:solidFill>
              </a:rPr>
            </a:br>
            <a:r>
              <a:rPr lang="lv-LV" b="0" dirty="0">
                <a:solidFill>
                  <a:srgbClr val="FF0000"/>
                </a:solidFill>
              </a:rPr>
              <a:t>Jautājums no klausītājiem: Kā iegūt iepriekšējo gadu monitoringa darbu rezultātus?</a:t>
            </a:r>
            <a:br>
              <a:rPr lang="lv-LV" sz="2400" dirty="0"/>
            </a:br>
            <a:endParaRPr lang="en-US" altLang="lv-LV" sz="2400" dirty="0">
              <a:solidFill>
                <a:srgbClr val="604A7B"/>
              </a:solidFill>
              <a:latin typeface="Verdana" panose="020B0604030504040204" pitchFamily="34" charset="0"/>
            </a:endParaRPr>
          </a:p>
        </p:txBody>
      </p:sp>
      <p:sp>
        <p:nvSpPr>
          <p:cNvPr id="193" name="Google Shape;193;p9"/>
          <p:cNvSpPr txBox="1">
            <a:spLocks noGrp="1"/>
          </p:cNvSpPr>
          <p:nvPr>
            <p:ph type="body" idx="1"/>
          </p:nvPr>
        </p:nvSpPr>
        <p:spPr>
          <a:xfrm>
            <a:off x="396506" y="1864837"/>
            <a:ext cx="11243806" cy="4690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r>
              <a:rPr lang="lv-LV" altLang="lv-LV" sz="1600" b="1" dirty="0">
                <a:cs typeface="Times New Roman"/>
              </a:rPr>
              <a:t> </a:t>
            </a:r>
            <a:r>
              <a:rPr lang="lv-LV" sz="1700" dirty="0"/>
              <a:t>2024./2025.m.g. kārtoto monitoringa darbu rezultātus izglītības iestāde var apskatīt Valsts izglītības informācijas sistēmā (VIIS) pie katra skolēna profila sadaļā “Mācību sasniegumi”</a:t>
            </a:r>
          </a:p>
          <a:p>
            <a:r>
              <a:rPr lang="lv-LV" sz="1700" dirty="0"/>
              <a:t>Senākie monitoringa darbu rezultāti ir pieejami VPS atverot konkrēto norisi (izglītības iestāde redz informāciju par savas skolas skolēniem). Ja informāciju neizdodas atrast, jāsazinās ar Lietotāju atbalsta dienestu </a:t>
            </a:r>
            <a:r>
              <a:rPr lang="lv-LV" sz="1700" dirty="0">
                <a:hlinkClick r:id="rId3" tooltip="mailto:atbalsts@viaa.gov.lv"/>
              </a:rPr>
              <a:t>atbalsts@viaa.gov.lv</a:t>
            </a:r>
            <a:r>
              <a:rPr lang="lv-LV" sz="1700" dirty="0"/>
              <a:t>. </a:t>
            </a:r>
            <a:r>
              <a:rPr lang="lv-LV" altLang="lv-LV" sz="1700" dirty="0">
                <a:cs typeface="Times New Roman"/>
              </a:rPr>
              <a:t>Vēstulē jānorāda skolēna personas kods. </a:t>
            </a:r>
            <a:endParaRPr lang="lv-LV" sz="1700" dirty="0"/>
          </a:p>
          <a:p>
            <a:r>
              <a:rPr lang="lv-LV" sz="1700" dirty="0"/>
              <a:t>Gadījumā, kad skolēns ir mainījis skolu un liecībā nav bijis norādīts monitoringa darbu rezultāts vai informācija par piedalīšanos, izglītības iestādei jāsazinās ar Lietotāju atbalsta dienestu </a:t>
            </a:r>
            <a:r>
              <a:rPr lang="lv-LV" sz="1700" dirty="0">
                <a:hlinkClick r:id="rId3" tooltip="mailto:atbalsts@viaa.gov.lv"/>
              </a:rPr>
              <a:t>atbalsts@viaa.gov.lv</a:t>
            </a:r>
            <a:r>
              <a:rPr lang="lv-LV" sz="1700" dirty="0"/>
              <a:t>. </a:t>
            </a:r>
          </a:p>
          <a:p>
            <a:endParaRPr lang="lv-LV" altLang="lv-LV" sz="1800" dirty="0">
              <a:cs typeface="Times New Roman"/>
            </a:endParaRPr>
          </a:p>
          <a:p>
            <a:r>
              <a:rPr lang="lv-LV" altLang="lv-LV" sz="1800" b="1" dirty="0">
                <a:cs typeface="Times New Roman"/>
              </a:rPr>
              <a:t> !</a:t>
            </a:r>
            <a:r>
              <a:rPr lang="lv-LV" altLang="lv-LV" sz="1800" dirty="0">
                <a:cs typeface="Times New Roman"/>
              </a:rPr>
              <a:t> Profesionālās izglītības iestāžu audzēkņiem eksāmeni </a:t>
            </a:r>
            <a:r>
              <a:rPr lang="lv-LV" altLang="lv-LV" sz="1800" dirty="0" err="1">
                <a:cs typeface="Times New Roman"/>
              </a:rPr>
              <a:t>dabaszinībās</a:t>
            </a:r>
            <a:r>
              <a:rPr lang="lv-LV" altLang="lv-LV" sz="1800" dirty="0">
                <a:cs typeface="Times New Roman"/>
              </a:rPr>
              <a:t> un fizikā nav obligāti, bet var pieteikties.</a:t>
            </a:r>
          </a:p>
        </p:txBody>
      </p:sp>
      <p:sp>
        <p:nvSpPr>
          <p:cNvPr id="195" name="Google Shape;195;p9"/>
          <p:cNvSpPr txBox="1">
            <a:spLocks noGrp="1"/>
          </p:cNvSpPr>
          <p:nvPr>
            <p:ph type="sldNum" idx="12"/>
          </p:nvPr>
        </p:nvSpPr>
        <p:spPr>
          <a:xfrm>
            <a:off x="1986581" y="6566070"/>
            <a:ext cx="293472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fld id="{00000000-1234-1234-1234-123412341234}" type="slidenum">
              <a:rPr lang="lv-LV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8286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>
          <a:extLst>
            <a:ext uri="{FF2B5EF4-FFF2-40B4-BE49-F238E27FC236}">
              <a16:creationId xmlns:a16="http://schemas.microsoft.com/office/drawing/2014/main" id="{15F767F7-0AD0-A0CE-5959-2133333D0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9">
            <a:extLst>
              <a:ext uri="{FF2B5EF4-FFF2-40B4-BE49-F238E27FC236}">
                <a16:creationId xmlns:a16="http://schemas.microsoft.com/office/drawing/2014/main" id="{722F02CF-9797-205C-6A0E-7B5E685935E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6111" y="257547"/>
            <a:ext cx="10641281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br>
              <a:rPr lang="lv-LV" sz="2400" b="0" dirty="0">
                <a:solidFill>
                  <a:srgbClr val="FF0000"/>
                </a:solidFill>
              </a:rPr>
            </a:br>
            <a:r>
              <a:rPr lang="lv-LV" b="0" dirty="0">
                <a:solidFill>
                  <a:srgbClr val="FF0000"/>
                </a:solidFill>
              </a:rPr>
              <a:t>Jautājums no klausītājiem: </a:t>
            </a:r>
            <a:r>
              <a:rPr lang="en-US" sz="2400" b="0" dirty="0" err="1">
                <a:solidFill>
                  <a:srgbClr val="FF0000"/>
                </a:solidFill>
              </a:rPr>
              <a:t>Kādos</a:t>
            </a:r>
            <a:r>
              <a:rPr lang="en-US" sz="2400" b="0" dirty="0">
                <a:solidFill>
                  <a:srgbClr val="FF0000"/>
                </a:solidFill>
              </a:rPr>
              <a:t> </a:t>
            </a:r>
            <a:r>
              <a:rPr lang="en-US" sz="2400" b="0" dirty="0" err="1">
                <a:solidFill>
                  <a:srgbClr val="FF0000"/>
                </a:solidFill>
              </a:rPr>
              <a:t>resursos</a:t>
            </a:r>
            <a:r>
              <a:rPr lang="en-US" sz="2400" b="0" dirty="0">
                <a:solidFill>
                  <a:srgbClr val="FF0000"/>
                </a:solidFill>
              </a:rPr>
              <a:t> </a:t>
            </a:r>
            <a:r>
              <a:rPr lang="en-US" sz="2400" b="0" dirty="0" err="1">
                <a:solidFill>
                  <a:srgbClr val="FF0000"/>
                </a:solidFill>
              </a:rPr>
              <a:t>meklēt</a:t>
            </a:r>
            <a:r>
              <a:rPr lang="en-US" sz="2400" b="0" dirty="0">
                <a:solidFill>
                  <a:srgbClr val="FF0000"/>
                </a:solidFill>
              </a:rPr>
              <a:t> </a:t>
            </a:r>
            <a:r>
              <a:rPr lang="en-US" sz="2400" b="0" dirty="0" err="1">
                <a:solidFill>
                  <a:srgbClr val="FF0000"/>
                </a:solidFill>
              </a:rPr>
              <a:t>sagatavošanas</a:t>
            </a:r>
            <a:r>
              <a:rPr lang="en-US" sz="2400" b="0" dirty="0">
                <a:solidFill>
                  <a:srgbClr val="FF0000"/>
                </a:solidFill>
              </a:rPr>
              <a:t> </a:t>
            </a:r>
            <a:r>
              <a:rPr lang="en-US" sz="2400" b="0" dirty="0" err="1">
                <a:solidFill>
                  <a:srgbClr val="FF0000"/>
                </a:solidFill>
              </a:rPr>
              <a:t>uzdevumus</a:t>
            </a:r>
            <a:r>
              <a:rPr lang="en-US" sz="2400" b="0" dirty="0">
                <a:solidFill>
                  <a:srgbClr val="FF0000"/>
                </a:solidFill>
              </a:rPr>
              <a:t>? </a:t>
            </a:r>
            <a:br>
              <a:rPr lang="lv-LV" sz="2400" dirty="0">
                <a:solidFill>
                  <a:schemeClr val="tx1"/>
                </a:solidFill>
              </a:rPr>
            </a:br>
            <a:br>
              <a:rPr lang="lv-LV" sz="2400" dirty="0"/>
            </a:br>
            <a:endParaRPr lang="en-US" altLang="lv-LV" sz="2400" dirty="0">
              <a:solidFill>
                <a:srgbClr val="604A7B"/>
              </a:solidFill>
              <a:latin typeface="Verdana" panose="020B0604030504040204" pitchFamily="34" charset="0"/>
            </a:endParaRPr>
          </a:p>
        </p:txBody>
      </p:sp>
      <p:sp>
        <p:nvSpPr>
          <p:cNvPr id="193" name="Google Shape;193;p9">
            <a:extLst>
              <a:ext uri="{FF2B5EF4-FFF2-40B4-BE49-F238E27FC236}">
                <a16:creationId xmlns:a16="http://schemas.microsoft.com/office/drawing/2014/main" id="{F8CC5087-1F65-6EFF-BD14-D6DB84032D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96506" y="1597307"/>
            <a:ext cx="11243806" cy="4957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lv-LV" sz="1200" dirty="0">
                <a:solidFill>
                  <a:schemeClr val="tx1"/>
                </a:solidFill>
              </a:rPr>
              <a:t>Metodiskie materiāli par monitoringa darbu un ieteikumi skolēniem 2023./2024. </a:t>
            </a:r>
          </a:p>
          <a:p>
            <a:r>
              <a:rPr lang="lv-LV" sz="1200" dirty="0">
                <a:solidFill>
                  <a:schemeClr val="tx1"/>
                </a:solidFill>
                <a:hlinkClick r:id="rId3"/>
              </a:rPr>
              <a:t>https://www.viaa.gov.lv/lv/media/22083/download?attachment</a:t>
            </a:r>
            <a:r>
              <a:rPr lang="lv-LV" sz="1200" dirty="0">
                <a:solidFill>
                  <a:schemeClr val="tx1"/>
                </a:solidFill>
              </a:rPr>
              <a:t> fizika</a:t>
            </a:r>
          </a:p>
          <a:p>
            <a:r>
              <a:rPr lang="lv-LV" sz="1200" dirty="0">
                <a:solidFill>
                  <a:schemeClr val="tx1"/>
                </a:solidFill>
                <a:hlinkClick r:id="rId4"/>
              </a:rPr>
              <a:t>https://www.viaa.gov.lv/lv/media/22074/download?attachment</a:t>
            </a:r>
            <a:r>
              <a:rPr lang="lv-LV" sz="1200" dirty="0">
                <a:solidFill>
                  <a:schemeClr val="tx1"/>
                </a:solidFill>
              </a:rPr>
              <a:t> </a:t>
            </a:r>
            <a:r>
              <a:rPr lang="lv-LV" sz="1200" dirty="0" err="1">
                <a:solidFill>
                  <a:schemeClr val="tx1"/>
                </a:solidFill>
              </a:rPr>
              <a:t>dabaszinības</a:t>
            </a:r>
            <a:endParaRPr lang="lv-LV" sz="12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lv-LV" sz="1200" dirty="0">
                <a:solidFill>
                  <a:schemeClr val="tx1"/>
                </a:solidFill>
              </a:rPr>
              <a:t>VIAA mājas lapā iepriekšējo gadu eksāmenu vai monitoringa darbu uzdevumi fizikā un </a:t>
            </a:r>
            <a:r>
              <a:rPr lang="lv-LV" sz="1200" dirty="0" err="1">
                <a:solidFill>
                  <a:schemeClr val="tx1"/>
                </a:solidFill>
              </a:rPr>
              <a:t>dabaszinībās</a:t>
            </a:r>
            <a:r>
              <a:rPr lang="lv-LV" sz="1200" dirty="0">
                <a:solidFill>
                  <a:schemeClr val="tx1"/>
                </a:solidFill>
              </a:rPr>
              <a:t>: </a:t>
            </a:r>
            <a:r>
              <a:rPr lang="lv-LV" sz="1200" dirty="0">
                <a:hlinkClick r:id="rId5"/>
              </a:rPr>
              <a:t>https://www.viaa.gov.lv/lv/valsts-parbaudes-darbu-uzdevumi</a:t>
            </a:r>
            <a:r>
              <a:rPr lang="lv-LV" sz="1200" dirty="0"/>
              <a:t> </a:t>
            </a:r>
            <a:r>
              <a:rPr lang="lv-LV" sz="1200" dirty="0">
                <a:solidFill>
                  <a:schemeClr val="tx1"/>
                </a:solidFill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v-LV" sz="1200" dirty="0">
                <a:solidFill>
                  <a:schemeClr val="tx1"/>
                </a:solidFill>
              </a:rPr>
              <a:t>Skola2030.LV </a:t>
            </a:r>
            <a:r>
              <a:rPr lang="lv-LV" sz="1200" dirty="0"/>
              <a:t>E-kursa paraugs”: </a:t>
            </a:r>
            <a:r>
              <a:rPr lang="lv-LV" sz="1200" dirty="0">
                <a:hlinkClick r:id="rId6"/>
              </a:rPr>
              <a:t>https://skolo.lv/course/view.php?id=159657</a:t>
            </a:r>
            <a:r>
              <a:rPr lang="lv-LV" sz="1200" dirty="0"/>
              <a:t>. »Fizika I»</a:t>
            </a:r>
          </a:p>
          <a:p>
            <a:r>
              <a:rPr lang="lv-LV" sz="1200" dirty="0">
                <a:hlinkClick r:id="rId7"/>
              </a:rPr>
              <a:t>https://skolo.lv/course/view.php?id=18608 </a:t>
            </a:r>
            <a:r>
              <a:rPr lang="lv-LV" sz="1200" dirty="0"/>
              <a:t> “Fizika II”: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v-LV" sz="1200" dirty="0"/>
              <a:t>Skolo.lv e-kursu </a:t>
            </a:r>
            <a:r>
              <a:rPr lang="lv-LV" sz="1200" dirty="0" err="1"/>
              <a:t>dabaszinībās</a:t>
            </a:r>
            <a:r>
              <a:rPr lang="lv-LV" sz="1200" dirty="0"/>
              <a:t>: </a:t>
            </a:r>
            <a:r>
              <a:rPr lang="lv-LV" sz="1200" dirty="0">
                <a:hlinkClick r:id="rId8" tooltip="https://skolo.lv/course/view.php?id=190806"/>
              </a:rPr>
              <a:t>Kurss: </a:t>
            </a:r>
            <a:r>
              <a:rPr lang="lv-LV" sz="1200" dirty="0" err="1">
                <a:hlinkClick r:id="rId8" tooltip="https://skolo.lv/course/view.php?id=190806"/>
              </a:rPr>
              <a:t>Dabaszinības</a:t>
            </a:r>
            <a:r>
              <a:rPr lang="lv-LV" sz="1200" dirty="0">
                <a:hlinkClick r:id="rId8" tooltip="https://skolo.lv/course/view.php?id=190806"/>
              </a:rPr>
              <a:t> vidusskolai | skolo.lv | Mācīšanās platforma</a:t>
            </a:r>
            <a:endParaRPr lang="lv-LV" sz="12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lv-LV" sz="1200" dirty="0"/>
              <a:t>Atkārto fizikas kursu. 22 temati. Tiešsaiste. Zvaigzne ABC., 2018; </a:t>
            </a:r>
            <a:r>
              <a:rPr lang="lv-LV" sz="1200" dirty="0">
                <a:hlinkClick r:id="rId9"/>
              </a:rPr>
              <a:t>https://maconis.zvaigzne.lv/</a:t>
            </a:r>
            <a:r>
              <a:rPr lang="lv-LV" sz="1200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v-LV" sz="1200" dirty="0"/>
              <a:t>Tiešsaistes testi fizikā. Komplekts. Zvaigzne ABC, 2018. ; </a:t>
            </a:r>
            <a:r>
              <a:rPr lang="lv-LV" sz="1200" dirty="0">
                <a:solidFill>
                  <a:schemeClr val="tx1"/>
                </a:solidFill>
                <a:hlinkClick r:id="rId10"/>
              </a:rPr>
              <a:t>https://www.zvaigzne.lv/kategorijas/tiessaistes-papildmateriali-fizika-vidusskolai</a:t>
            </a:r>
            <a:r>
              <a:rPr lang="lv-LV" sz="1200" dirty="0">
                <a:solidFill>
                  <a:schemeClr val="tx1"/>
                </a:solidFill>
              </a:rPr>
              <a:t> </a:t>
            </a:r>
          </a:p>
          <a:p>
            <a:r>
              <a:rPr lang="lv-LV" sz="1200" dirty="0"/>
              <a:t>•  </a:t>
            </a:r>
            <a:r>
              <a:rPr lang="lv-LV" sz="1200" dirty="0">
                <a:solidFill>
                  <a:schemeClr val="tx1"/>
                </a:solidFill>
              </a:rPr>
              <a:t>Uzdevumi.LV </a:t>
            </a:r>
            <a:r>
              <a:rPr lang="lv-LV" sz="1200" dirty="0">
                <a:solidFill>
                  <a:schemeClr val="tx1"/>
                </a:solidFill>
                <a:hlinkClick r:id="rId11"/>
              </a:rPr>
              <a:t>https://www.uzdevumi.lv/p/fizika-skola2030/fizika-i</a:t>
            </a:r>
            <a:r>
              <a:rPr lang="lv-LV" sz="1200" dirty="0">
                <a:solidFill>
                  <a:schemeClr val="tx1"/>
                </a:solidFill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v-LV" sz="1200" dirty="0">
                <a:solidFill>
                  <a:schemeClr val="tx1"/>
                </a:solidFill>
              </a:rPr>
              <a:t>FIZMIX Fizikas eksāmena uzdevumi ar atrisinājumiem un vērtēšanas kritērijiem </a:t>
            </a:r>
            <a:r>
              <a:rPr lang="lv-LV" sz="1200" dirty="0">
                <a:solidFill>
                  <a:schemeClr val="tx1"/>
                </a:solidFill>
                <a:hlinkClick r:id="rId12"/>
              </a:rPr>
              <a:t>https://www.fizmix.lv/eksamenu uzdevumi</a:t>
            </a:r>
            <a:r>
              <a:rPr lang="lv-LV" sz="1200" dirty="0">
                <a:solidFill>
                  <a:schemeClr val="tx1"/>
                </a:solidFill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v-LV" sz="1200" dirty="0" err="1"/>
              <a:t>PhET</a:t>
            </a:r>
            <a:r>
              <a:rPr lang="lv-LV" sz="1200" dirty="0"/>
              <a:t> virtuālās laboratorijas fizikā </a:t>
            </a:r>
            <a:r>
              <a:rPr lang="lv-LV" sz="1200" u="sng" dirty="0">
                <a:hlinkClick r:id="rId13"/>
              </a:rPr>
              <a:t>https://phet.colorado.edu/en/simulations/filter?subjects=physics&amp;type=html&amp;sort=alpha</a:t>
            </a:r>
            <a:r>
              <a:rPr lang="lv-LV" sz="1200" u="sng" dirty="0"/>
              <a:t> </a:t>
            </a:r>
            <a:endParaRPr lang="lv-LV" sz="12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lv-LV" sz="1200" dirty="0"/>
              <a:t>TIMSS, OECD uzdevumi. </a:t>
            </a:r>
            <a:r>
              <a:rPr lang="lv-LV" sz="1200" dirty="0">
                <a:hlinkClick r:id="rId14"/>
              </a:rPr>
              <a:t>https://www.ipi.lu.lv/publikacijas/</a:t>
            </a:r>
            <a:r>
              <a:rPr lang="lv-LV" sz="1200" dirty="0"/>
              <a:t>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v-LV" sz="1200" dirty="0">
                <a:solidFill>
                  <a:schemeClr val="tx1"/>
                </a:solidFill>
              </a:rPr>
              <a:t>Mācību grāmatas: uzdevumu krājumi</a:t>
            </a:r>
          </a:p>
          <a:p>
            <a:pPr>
              <a:buFont typeface="Arial" panose="020B0604020202020204" pitchFamily="34" charset="0"/>
              <a:buChar char="•"/>
            </a:pPr>
            <a:endParaRPr lang="lv-LV" sz="1200" dirty="0">
              <a:solidFill>
                <a:schemeClr val="tx1"/>
              </a:solidFill>
            </a:endParaRPr>
          </a:p>
        </p:txBody>
      </p:sp>
      <p:sp>
        <p:nvSpPr>
          <p:cNvPr id="195" name="Google Shape;195;p9">
            <a:extLst>
              <a:ext uri="{FF2B5EF4-FFF2-40B4-BE49-F238E27FC236}">
                <a16:creationId xmlns:a16="http://schemas.microsoft.com/office/drawing/2014/main" id="{31718A50-F579-90AC-32AC-D551118DC67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986581" y="6566070"/>
            <a:ext cx="293472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fld id="{00000000-1234-1234-1234-123412341234}" type="slidenum">
              <a:rPr lang="lv-LV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65178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5FFCA50-380B-9762-66B1-92C69112152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lv-LV" smtClean="0"/>
              <a:pPr/>
              <a:t>13</a:t>
            </a:fld>
            <a:endParaRPr lang="lv-LV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29A6326-8890-725F-E56B-DB19BFDBF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9128" y="604929"/>
            <a:ext cx="5723068" cy="873874"/>
          </a:xfrm>
        </p:spPr>
        <p:txBody>
          <a:bodyPr/>
          <a:lstStyle/>
          <a:p>
            <a:r>
              <a:rPr lang="en-US" b="0" dirty="0" err="1">
                <a:solidFill>
                  <a:srgbClr val="FF0000"/>
                </a:solidFill>
              </a:rPr>
              <a:t>Atbildes</a:t>
            </a:r>
            <a:r>
              <a:rPr lang="en-US" b="0" dirty="0">
                <a:solidFill>
                  <a:srgbClr val="FF0000"/>
                </a:solidFill>
              </a:rPr>
              <a:t> </a:t>
            </a:r>
            <a:r>
              <a:rPr lang="en-US" b="0" dirty="0" err="1">
                <a:solidFill>
                  <a:srgbClr val="FF0000"/>
                </a:solidFill>
              </a:rPr>
              <a:t>uz</a:t>
            </a:r>
            <a:r>
              <a:rPr lang="en-US" b="0" dirty="0">
                <a:solidFill>
                  <a:srgbClr val="FF0000"/>
                </a:solidFill>
              </a:rPr>
              <a:t> </a:t>
            </a:r>
            <a:r>
              <a:rPr lang="en-US" b="0" dirty="0" err="1">
                <a:solidFill>
                  <a:srgbClr val="FF0000"/>
                </a:solidFill>
              </a:rPr>
              <a:t>jautājumiem</a:t>
            </a:r>
            <a:endParaRPr lang="en-US" b="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0E0FD4-5B60-24D5-C191-7B6A3D71F167}"/>
              </a:ext>
            </a:extLst>
          </p:cNvPr>
          <p:cNvSpPr txBox="1"/>
          <p:nvPr/>
        </p:nvSpPr>
        <p:spPr>
          <a:xfrm>
            <a:off x="1158368" y="1820796"/>
            <a:ext cx="10374084" cy="32624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lv-LV" sz="1600" dirty="0">
                <a:solidFill>
                  <a:schemeClr val="tx1"/>
                </a:solidFill>
                <a:latin typeface="Verdana"/>
              </a:rPr>
              <a:t>Gadījumā, ja skolēns 11.klasē nenokārtos fizikas eksāmenu (nebūs 20%), vai viņš varēs to kārtot vēlreiz 12.klasē? </a:t>
            </a:r>
          </a:p>
          <a:p>
            <a:endParaRPr lang="lv-LV" sz="1600" dirty="0">
              <a:solidFill>
                <a:schemeClr val="tx1"/>
              </a:solidFill>
              <a:latin typeface="Verdana"/>
            </a:endParaRPr>
          </a:p>
          <a:p>
            <a:r>
              <a:rPr lang="lv-LV" sz="1600" dirty="0">
                <a:solidFill>
                  <a:srgbClr val="FF0000"/>
                </a:solidFill>
                <a:latin typeface="Verdana"/>
              </a:rPr>
              <a:t>Jā.</a:t>
            </a:r>
          </a:p>
          <a:p>
            <a:pPr marL="342900" indent="-342900">
              <a:buAutoNum type="arabicPeriod"/>
            </a:pPr>
            <a:endParaRPr lang="lv-LV" sz="1600" dirty="0">
              <a:solidFill>
                <a:schemeClr val="tx1"/>
              </a:solidFill>
              <a:latin typeface="Verdana"/>
            </a:endParaRPr>
          </a:p>
          <a:p>
            <a:r>
              <a:rPr lang="en-US" sz="1600" dirty="0">
                <a:solidFill>
                  <a:schemeClr val="tx1"/>
                </a:solidFill>
                <a:latin typeface="Verdana"/>
              </a:rPr>
              <a:t>Ja </a:t>
            </a:r>
            <a:r>
              <a:rPr lang="en-US" sz="1600" dirty="0" err="1">
                <a:solidFill>
                  <a:schemeClr val="tx1"/>
                </a:solidFill>
                <a:latin typeface="Verdana"/>
              </a:rPr>
              <a:t>vidusskolā</a:t>
            </a:r>
            <a:r>
              <a:rPr lang="en-US" sz="1600" dirty="0">
                <a:solidFill>
                  <a:schemeClr val="tx1"/>
                </a:solidFill>
                <a:latin typeface="Verdana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Verdana"/>
              </a:rPr>
              <a:t>dabazinības</a:t>
            </a:r>
            <a:r>
              <a:rPr lang="en-US" sz="1600" dirty="0">
                <a:solidFill>
                  <a:schemeClr val="tx1"/>
                </a:solidFill>
                <a:latin typeface="Verdana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Verdana"/>
              </a:rPr>
              <a:t>kā</a:t>
            </a:r>
            <a:r>
              <a:rPr lang="en-US" sz="1600" dirty="0">
                <a:solidFill>
                  <a:schemeClr val="tx1"/>
                </a:solidFill>
                <a:latin typeface="Verdana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Verdana"/>
              </a:rPr>
              <a:t>mācību</a:t>
            </a:r>
            <a:r>
              <a:rPr lang="en-US" sz="1600" dirty="0">
                <a:solidFill>
                  <a:schemeClr val="tx1"/>
                </a:solidFill>
                <a:latin typeface="Verdana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Verdana"/>
              </a:rPr>
              <a:t>priekšm</a:t>
            </a:r>
            <a:r>
              <a:rPr lang="lv-LV" sz="1600" dirty="0">
                <a:solidFill>
                  <a:schemeClr val="tx1"/>
                </a:solidFill>
                <a:latin typeface="Verdana"/>
              </a:rPr>
              <a:t>e</a:t>
            </a:r>
            <a:r>
              <a:rPr lang="en-US" sz="1600" dirty="0" err="1">
                <a:solidFill>
                  <a:schemeClr val="tx1"/>
                </a:solidFill>
                <a:latin typeface="Verdana"/>
              </a:rPr>
              <a:t>ts</a:t>
            </a:r>
            <a:r>
              <a:rPr lang="en-US" sz="1600" dirty="0">
                <a:solidFill>
                  <a:schemeClr val="tx1"/>
                </a:solidFill>
                <a:latin typeface="Verdana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Verdana"/>
              </a:rPr>
              <a:t>ir</a:t>
            </a:r>
            <a:r>
              <a:rPr lang="en-US" sz="1600" dirty="0">
                <a:solidFill>
                  <a:schemeClr val="tx1"/>
                </a:solidFill>
                <a:latin typeface="Verdana"/>
              </a:rPr>
              <a:t> no 10.- 11.kl</a:t>
            </a:r>
            <a:r>
              <a:rPr lang="lv-LV" sz="1600" dirty="0">
                <a:solidFill>
                  <a:schemeClr val="tx1"/>
                </a:solidFill>
                <a:latin typeface="Verdana"/>
              </a:rPr>
              <a:t>.</a:t>
            </a:r>
            <a:r>
              <a:rPr lang="en-US" sz="1600" dirty="0">
                <a:solidFill>
                  <a:schemeClr val="tx1"/>
                </a:solidFill>
                <a:latin typeface="Verdana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Verdana"/>
              </a:rPr>
              <a:t>kad</a:t>
            </a:r>
            <a:r>
              <a:rPr lang="en-US" sz="1600" dirty="0">
                <a:solidFill>
                  <a:schemeClr val="tx1"/>
                </a:solidFill>
                <a:latin typeface="Verdana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Verdana"/>
              </a:rPr>
              <a:t>būtu</a:t>
            </a:r>
            <a:r>
              <a:rPr lang="en-US" sz="1600" dirty="0">
                <a:solidFill>
                  <a:schemeClr val="tx1"/>
                </a:solidFill>
                <a:latin typeface="Verdana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Verdana"/>
              </a:rPr>
              <a:t>jākārto</a:t>
            </a:r>
            <a:r>
              <a:rPr lang="en-US" sz="1600" dirty="0">
                <a:solidFill>
                  <a:schemeClr val="tx1"/>
                </a:solidFill>
                <a:latin typeface="Verdana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Verdana"/>
              </a:rPr>
              <a:t>eks</a:t>
            </a:r>
            <a:r>
              <a:rPr lang="lv-LV" sz="1600" dirty="0">
                <a:solidFill>
                  <a:schemeClr val="tx1"/>
                </a:solidFill>
                <a:latin typeface="Verdana"/>
              </a:rPr>
              <a:t>ā</a:t>
            </a:r>
            <a:r>
              <a:rPr lang="en-US" sz="1600" dirty="0" err="1">
                <a:solidFill>
                  <a:schemeClr val="tx1"/>
                </a:solidFill>
                <a:latin typeface="Verdana"/>
              </a:rPr>
              <a:t>mens</a:t>
            </a:r>
            <a:r>
              <a:rPr lang="en-US" sz="1600" dirty="0">
                <a:solidFill>
                  <a:schemeClr val="tx1"/>
                </a:solidFill>
                <a:latin typeface="Verdana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Verdana"/>
              </a:rPr>
              <a:t>šajā</a:t>
            </a:r>
            <a:r>
              <a:rPr lang="en-US" sz="1600" dirty="0">
                <a:solidFill>
                  <a:schemeClr val="tx1"/>
                </a:solidFill>
                <a:latin typeface="Verdana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Verdana"/>
              </a:rPr>
              <a:t>priekšmetā</a:t>
            </a:r>
            <a:r>
              <a:rPr lang="en-US" sz="1600" dirty="0">
                <a:solidFill>
                  <a:schemeClr val="tx1"/>
                </a:solidFill>
                <a:latin typeface="Verdana"/>
              </a:rPr>
              <a:t> - </a:t>
            </a:r>
            <a:r>
              <a:rPr lang="en-US" sz="1600" dirty="0" err="1">
                <a:solidFill>
                  <a:schemeClr val="tx1"/>
                </a:solidFill>
                <a:latin typeface="Verdana"/>
              </a:rPr>
              <a:t>beidzot</a:t>
            </a:r>
            <a:r>
              <a:rPr lang="en-US" sz="1600" dirty="0">
                <a:solidFill>
                  <a:schemeClr val="tx1"/>
                </a:solidFill>
                <a:latin typeface="Verdana"/>
              </a:rPr>
              <a:t> 11.kl</a:t>
            </a:r>
            <a:r>
              <a:rPr lang="lv-LV" sz="1600" dirty="0">
                <a:solidFill>
                  <a:schemeClr val="tx1"/>
                </a:solidFill>
                <a:latin typeface="Verdana"/>
              </a:rPr>
              <a:t>.</a:t>
            </a:r>
            <a:r>
              <a:rPr lang="en-US" sz="1600" dirty="0">
                <a:solidFill>
                  <a:schemeClr val="tx1"/>
                </a:solidFill>
                <a:latin typeface="Verdana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Verdana"/>
              </a:rPr>
              <a:t>vai</a:t>
            </a:r>
            <a:r>
              <a:rPr lang="en-US" sz="1600" dirty="0">
                <a:solidFill>
                  <a:schemeClr val="tx1"/>
                </a:solidFill>
                <a:latin typeface="Verdana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Verdana"/>
              </a:rPr>
              <a:t>tikai</a:t>
            </a:r>
            <a:r>
              <a:rPr lang="en-US" sz="1600" dirty="0">
                <a:solidFill>
                  <a:schemeClr val="tx1"/>
                </a:solidFill>
                <a:latin typeface="Verdana"/>
              </a:rPr>
              <a:t> 12.kl</a:t>
            </a:r>
            <a:r>
              <a:rPr lang="lv-LV" sz="1600" dirty="0">
                <a:solidFill>
                  <a:schemeClr val="tx1"/>
                </a:solidFill>
                <a:latin typeface="Verdana"/>
              </a:rPr>
              <a:t>.</a:t>
            </a:r>
            <a:r>
              <a:rPr lang="en-US" sz="1600" dirty="0">
                <a:solidFill>
                  <a:schemeClr val="tx1"/>
                </a:solidFill>
                <a:latin typeface="Verdana"/>
              </a:rPr>
              <a:t> ? </a:t>
            </a:r>
            <a:endParaRPr lang="lv-LV" sz="1600" dirty="0">
              <a:solidFill>
                <a:schemeClr val="tx1"/>
              </a:solidFill>
              <a:latin typeface="Verdana"/>
            </a:endParaRPr>
          </a:p>
          <a:p>
            <a:endParaRPr lang="lv-LV" sz="1600" dirty="0">
              <a:solidFill>
                <a:schemeClr val="tx1"/>
              </a:solidFill>
              <a:latin typeface="Verdana"/>
            </a:endParaRPr>
          </a:p>
          <a:p>
            <a:r>
              <a:rPr lang="lv-LV" sz="1600" dirty="0">
                <a:solidFill>
                  <a:srgbClr val="FF0000"/>
                </a:solidFill>
                <a:latin typeface="Verdana"/>
              </a:rPr>
              <a:t>Eksāmenu vēlams kārtot kursa beigās.</a:t>
            </a:r>
          </a:p>
          <a:p>
            <a:pPr marL="342900" indent="-342900">
              <a:buAutoNum type="arabicPeriod"/>
            </a:pPr>
            <a:endParaRPr lang="lv-LV" sz="1600" dirty="0">
              <a:solidFill>
                <a:schemeClr val="tx1"/>
              </a:solidFill>
              <a:latin typeface="Verdana"/>
            </a:endParaRPr>
          </a:p>
          <a:p>
            <a:endParaRPr lang="lv-LV" sz="1600" dirty="0">
              <a:solidFill>
                <a:schemeClr val="tx1"/>
              </a:solidFill>
              <a:latin typeface="Verdana"/>
            </a:endParaRPr>
          </a:p>
          <a:p>
            <a:pPr marL="342900" indent="-342900">
              <a:buAutoNum type="arabicPeriod"/>
            </a:pPr>
            <a:endParaRPr lang="en-US" sz="1600" dirty="0">
              <a:solidFill>
                <a:schemeClr val="tx1"/>
              </a:solidFill>
              <a:latin typeface="Verdana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2994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B4EF502-2FA0-42AE-314A-42ADE813F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775" y="257547"/>
            <a:ext cx="10929766" cy="1142815"/>
          </a:xfrm>
        </p:spPr>
        <p:txBody>
          <a:bodyPr/>
          <a:lstStyle/>
          <a:p>
            <a:r>
              <a:rPr lang="lv-LV" sz="2400" dirty="0"/>
              <a:t>Grozījumi Ministru kabineta noteikumi Nr.416</a:t>
            </a:r>
            <a:br>
              <a:rPr lang="lv-LV" sz="2400" dirty="0"/>
            </a:br>
            <a:r>
              <a:rPr lang="lv-LV" sz="1600" b="0" dirty="0"/>
              <a:t>Rīgā 2025. gada 11. novembrī 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C10FD0F1-9074-B5B9-7531-D875D90807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6775" y="2243979"/>
            <a:ext cx="11463258" cy="3932984"/>
          </a:xfrm>
        </p:spPr>
        <p:txBody>
          <a:bodyPr/>
          <a:lstStyle/>
          <a:p>
            <a:r>
              <a:rPr lang="lv-LV" sz="1100" b="1" dirty="0"/>
              <a:t>Grozījums Ministru kabineta 2019. gada 3. septembra noteikumos Nr. 416 "Noteikumi par valsts vispārējās vidējās izglītības standartu un vispārējās vidējās izglītības programmu paraugiem"</a:t>
            </a:r>
          </a:p>
          <a:p>
            <a:r>
              <a:rPr lang="lv-LV" sz="1100" dirty="0"/>
              <a:t>Izdarīt Ministru kabineta 2019. gada 3. septembra noteikumos Nr. 416 "Noteikumi par valsts vispārējās vidējās izglītības standartu un vispārējās vidējās izglītības programmu paraugiem" (Latvijas Vēstnesis, 2019, 197. nr.; 2021, 21. nr.; 2022, 96., 175., 190. nr.; 2023, 164. nr.; 2024, 81., 123. nr.; 2025, 103. nr.) šādu grozījumu:</a:t>
            </a:r>
          </a:p>
          <a:p>
            <a:endParaRPr lang="lv-LV" sz="1100" dirty="0"/>
          </a:p>
          <a:p>
            <a:r>
              <a:rPr lang="lv-LV" sz="1800" dirty="0"/>
              <a:t>Izteikt 21.5. apakšpunktu šādā redakcijā:</a:t>
            </a:r>
          </a:p>
          <a:p>
            <a:r>
              <a:rPr lang="lv-LV" sz="1800" dirty="0"/>
              <a:t>"21.5. </a:t>
            </a:r>
            <a:r>
              <a:rPr lang="lv-LV" sz="1800" dirty="0">
                <a:solidFill>
                  <a:srgbClr val="FF0000"/>
                </a:solidFill>
              </a:rPr>
              <a:t>ne mazāk kā viens </a:t>
            </a:r>
            <a:r>
              <a:rPr lang="lv-LV" sz="1800" dirty="0"/>
              <a:t>valsts pārbaudes darbs padziļinātajos kursos augstākajā mācību satura apguves līmenī, tajā skaitā arī šo noteikumu 21.1., 21.2., 21.3. un 21.4. apakšpunktā minētie pārbaudes darbi."</a:t>
            </a:r>
          </a:p>
          <a:p>
            <a:endParaRPr lang="lv-LV" dirty="0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D5D1AF63-7BA0-6325-23F4-4CEFBA45A2B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-LV" smtClean="0"/>
              <a:t>14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123403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9"/>
          <p:cNvSpPr txBox="1">
            <a:spLocks noGrp="1"/>
          </p:cNvSpPr>
          <p:nvPr>
            <p:ph type="title"/>
          </p:nvPr>
        </p:nvSpPr>
        <p:spPr>
          <a:xfrm>
            <a:off x="1986582" y="257547"/>
            <a:ext cx="9150810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r>
              <a:rPr lang="en-US" altLang="lv-LV" sz="2400" err="1">
                <a:solidFill>
                  <a:srgbClr val="604A7B"/>
                </a:solidFill>
                <a:latin typeface="Verdana" panose="020B0604030504040204" pitchFamily="34" charset="0"/>
              </a:rPr>
              <a:t>Spēkā</a:t>
            </a:r>
            <a:r>
              <a:rPr lang="en-US" altLang="lv-LV" sz="2400">
                <a:solidFill>
                  <a:srgbClr val="604A7B"/>
                </a:solidFill>
                <a:latin typeface="Verdana" panose="020B0604030504040204" pitchFamily="34" charset="0"/>
              </a:rPr>
              <a:t> </a:t>
            </a:r>
            <a:r>
              <a:rPr lang="en-US" altLang="lv-LV" sz="2400" err="1">
                <a:solidFill>
                  <a:srgbClr val="604A7B"/>
                </a:solidFill>
                <a:latin typeface="Verdana" panose="020B0604030504040204" pitchFamily="34" charset="0"/>
              </a:rPr>
              <a:t>esošais</a:t>
            </a:r>
            <a:r>
              <a:rPr lang="en-US" altLang="lv-LV" sz="2400">
                <a:solidFill>
                  <a:srgbClr val="604A7B"/>
                </a:solidFill>
                <a:latin typeface="Verdana" panose="020B0604030504040204" pitchFamily="34" charset="0"/>
              </a:rPr>
              <a:t> </a:t>
            </a:r>
            <a:r>
              <a:rPr lang="en-US" altLang="lv-LV" sz="2400" err="1">
                <a:solidFill>
                  <a:srgbClr val="604A7B"/>
                </a:solidFill>
                <a:latin typeface="Verdana" panose="020B0604030504040204" pitchFamily="34" charset="0"/>
              </a:rPr>
              <a:t>normatīvais</a:t>
            </a:r>
            <a:r>
              <a:rPr lang="en-US" altLang="lv-LV" sz="2400">
                <a:solidFill>
                  <a:srgbClr val="604A7B"/>
                </a:solidFill>
                <a:latin typeface="Verdana" panose="020B0604030504040204" pitchFamily="34" charset="0"/>
              </a:rPr>
              <a:t> </a:t>
            </a:r>
            <a:r>
              <a:rPr lang="en-US" altLang="lv-LV" sz="2400" err="1">
                <a:solidFill>
                  <a:srgbClr val="604A7B"/>
                </a:solidFill>
                <a:latin typeface="Verdana" panose="020B0604030504040204" pitchFamily="34" charset="0"/>
              </a:rPr>
              <a:t>regulējums</a:t>
            </a:r>
            <a:r>
              <a:rPr lang="lv-LV" altLang="lv-LV" sz="2400">
                <a:solidFill>
                  <a:srgbClr val="604A7B"/>
                </a:solidFill>
                <a:latin typeface="Verdana" panose="020B0604030504040204" pitchFamily="34" charset="0"/>
              </a:rPr>
              <a:t> par valsts pārbaudes darbiem </a:t>
            </a:r>
            <a:r>
              <a:rPr lang="lv-LV" altLang="lv-LV" sz="2400" u="sng">
                <a:solidFill>
                  <a:srgbClr val="604A7B"/>
                </a:solidFill>
                <a:latin typeface="Verdana" panose="020B0604030504040204" pitchFamily="34" charset="0"/>
              </a:rPr>
              <a:t>vispārējā</a:t>
            </a:r>
            <a:r>
              <a:rPr lang="lv-LV" altLang="lv-LV" sz="2400">
                <a:solidFill>
                  <a:srgbClr val="604A7B"/>
                </a:solidFill>
                <a:latin typeface="Verdana" panose="020B0604030504040204" pitchFamily="34" charset="0"/>
              </a:rPr>
              <a:t> vidējā izglītībā</a:t>
            </a:r>
            <a:endParaRPr lang="en-US" altLang="lv-LV" sz="2400">
              <a:solidFill>
                <a:srgbClr val="604A7B"/>
              </a:solidFill>
              <a:latin typeface="Verdana" panose="020B0604030504040204" pitchFamily="34" charset="0"/>
            </a:endParaRPr>
          </a:p>
        </p:txBody>
      </p:sp>
      <p:sp>
        <p:nvSpPr>
          <p:cNvPr id="193" name="Google Shape;193;p9"/>
          <p:cNvSpPr txBox="1">
            <a:spLocks noGrp="1"/>
          </p:cNvSpPr>
          <p:nvPr>
            <p:ph type="body" idx="1"/>
          </p:nvPr>
        </p:nvSpPr>
        <p:spPr>
          <a:xfrm>
            <a:off x="564594" y="1864837"/>
            <a:ext cx="11075718" cy="4679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r>
              <a:rPr lang="en-US" altLang="lv-LV" sz="2000" dirty="0">
                <a:cs typeface="Times New Roman"/>
              </a:rPr>
              <a:t> MK </a:t>
            </a:r>
            <a:r>
              <a:rPr lang="lv-LV" altLang="lv-LV" sz="2000" dirty="0">
                <a:cs typeface="Times New Roman"/>
              </a:rPr>
              <a:t>2019. gada 3. septembra noteikumi Nr. 416 “Noteikumi par valsts vispārējās vidējās izglītības standartu un vispārējās vidējās izglītības programmu paraugiem”</a:t>
            </a:r>
            <a:r>
              <a:rPr lang="en-US" altLang="lv-LV" sz="2000" dirty="0">
                <a:cs typeface="Times New Roman"/>
              </a:rPr>
              <a:t>:</a:t>
            </a:r>
          </a:p>
          <a:p>
            <a:endParaRPr lang="en-US" altLang="lv-LV" sz="2000" dirty="0">
              <a:cs typeface="Times New Roman"/>
            </a:endParaRPr>
          </a:p>
          <a:p>
            <a:r>
              <a:rPr lang="lv-LV" altLang="en-US" sz="2000" b="1" dirty="0">
                <a:cs typeface="Times New Roman"/>
              </a:rPr>
              <a:t> 21.1 Valsts noteiktajā pārbaudes darbā vērtējums nav iegūts, ja darba kopvērtējums ir mazāks nekā </a:t>
            </a:r>
            <a:r>
              <a:rPr lang="lv-LV" altLang="en-US" sz="2000" b="1" dirty="0">
                <a:solidFill>
                  <a:srgbClr val="FF0000"/>
                </a:solidFill>
                <a:cs typeface="Times New Roman"/>
              </a:rPr>
              <a:t>20</a:t>
            </a:r>
            <a:r>
              <a:rPr lang="lv-LV" altLang="en-US" sz="2000" b="1" dirty="0">
                <a:cs typeface="Times New Roman"/>
              </a:rPr>
              <a:t> procenti.</a:t>
            </a:r>
          </a:p>
          <a:p>
            <a:endParaRPr lang="lv-LV" altLang="en-US" sz="2000" dirty="0">
              <a:cs typeface="Times New Roman"/>
            </a:endParaRPr>
          </a:p>
          <a:p>
            <a:r>
              <a:rPr lang="lv-LV" altLang="en-US" sz="2000" dirty="0">
                <a:cs typeface="Times New Roman"/>
              </a:rPr>
              <a:t> </a:t>
            </a:r>
            <a:r>
              <a:rPr lang="lv-LV" altLang="en-US" sz="2000" b="1" dirty="0">
                <a:cs typeface="Times New Roman"/>
              </a:rPr>
              <a:t>! </a:t>
            </a:r>
            <a:r>
              <a:rPr lang="lv-LV" altLang="en-US" sz="2000" dirty="0">
                <a:cs typeface="Times New Roman"/>
              </a:rPr>
              <a:t>Iepriekš iegūtie sertifikāti ar zemākiem procentiem ir derīgi.</a:t>
            </a:r>
            <a:endParaRPr lang="lv-LV" altLang="lv-LV" sz="2000" dirty="0">
              <a:cs typeface="Times New Roman"/>
            </a:endParaRPr>
          </a:p>
        </p:txBody>
      </p:sp>
      <p:sp>
        <p:nvSpPr>
          <p:cNvPr id="195" name="Google Shape;195;p9"/>
          <p:cNvSpPr txBox="1">
            <a:spLocks noGrp="1"/>
          </p:cNvSpPr>
          <p:nvPr>
            <p:ph type="sldNum" idx="12"/>
          </p:nvPr>
        </p:nvSpPr>
        <p:spPr>
          <a:xfrm>
            <a:off x="1986581" y="6566070"/>
            <a:ext cx="293472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fld id="{00000000-1234-1234-1234-123412341234}" type="slidenum">
              <a:rPr lang="lv-LV"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793083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22"/>
          <p:cNvSpPr txBox="1">
            <a:spLocks noGrp="1"/>
          </p:cNvSpPr>
          <p:nvPr>
            <p:ph type="ctrTitle"/>
          </p:nvPr>
        </p:nvSpPr>
        <p:spPr>
          <a:xfrm>
            <a:off x="1202554" y="2880220"/>
            <a:ext cx="7821917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Verdana"/>
              <a:buNone/>
            </a:pPr>
            <a:r>
              <a:rPr lang="lv-LV"/>
              <a:t>Paldies!</a:t>
            </a:r>
            <a:endParaRPr/>
          </a:p>
        </p:txBody>
      </p:sp>
      <p:sp>
        <p:nvSpPr>
          <p:cNvPr id="320" name="Google Shape;320;p22"/>
          <p:cNvSpPr txBox="1">
            <a:spLocks noGrp="1"/>
          </p:cNvSpPr>
          <p:nvPr>
            <p:ph type="subTitle" idx="1"/>
          </p:nvPr>
        </p:nvSpPr>
        <p:spPr>
          <a:xfrm>
            <a:off x="1295860" y="4703105"/>
            <a:ext cx="7170116" cy="4785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pPr>
              <a:defRPr/>
            </a:pPr>
            <a:r>
              <a:rPr lang="lv-LV" altLang="lv-LV" b="1" dirty="0">
                <a:ea typeface="MS PGothic" panose="020B0600070205080204" pitchFamily="34" charset="-128"/>
              </a:rPr>
              <a:t>Austris Cābelis</a:t>
            </a:r>
            <a:endParaRPr lang="en-US" dirty="0"/>
          </a:p>
          <a:p>
            <a:pPr>
              <a:defRPr/>
            </a:pPr>
            <a:r>
              <a:rPr lang="lv-LV" altLang="lv-LV" sz="1100" dirty="0">
                <a:ea typeface="MS PGothic" panose="020B0600070205080204" pitchFamily="34" charset="-128"/>
              </a:rPr>
              <a:t>Valsts izglītības attīstības aģentūras</a:t>
            </a:r>
          </a:p>
          <a:p>
            <a:pPr>
              <a:defRPr/>
            </a:pPr>
            <a:r>
              <a:rPr lang="lv-LV" altLang="lv-LV" sz="1100" dirty="0">
                <a:ea typeface="MS PGothic" panose="020B0600070205080204" pitchFamily="34" charset="-128"/>
              </a:rPr>
              <a:t>Valsts pārbaudījumu departamenta</a:t>
            </a:r>
          </a:p>
          <a:p>
            <a:pPr>
              <a:defRPr/>
            </a:pPr>
            <a:r>
              <a:rPr lang="lv-LV" altLang="lv-LV" sz="1100" dirty="0">
                <a:ea typeface="MS PGothic" panose="020B0600070205080204" pitchFamily="34" charset="-128"/>
              </a:rPr>
              <a:t>Vispārējās izglītības valsts pārbaudījumu nodaļas vecākais eksperts</a:t>
            </a:r>
          </a:p>
          <a:p>
            <a:pPr>
              <a:defRPr/>
            </a:pPr>
            <a:r>
              <a:rPr lang="lv-LV" altLang="lv-LV" sz="1100" dirty="0">
                <a:ea typeface="MS PGothic"/>
              </a:rPr>
              <a:t>t. 29183579, austris.cabelis@viaa.gov.lv</a:t>
            </a:r>
          </a:p>
          <a:p>
            <a:pPr marL="45720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endParaRPr dirty="0"/>
          </a:p>
        </p:txBody>
      </p:sp>
      <p:pic>
        <p:nvPicPr>
          <p:cNvPr id="322" name="Google Shape;322;p22"/>
          <p:cNvPicPr preferRelativeResize="0"/>
          <p:nvPr/>
        </p:nvPicPr>
        <p:blipFill rotWithShape="1">
          <a:blip r:embed="rId3">
            <a:alphaModFix/>
          </a:blip>
          <a:srcRect t="13488"/>
          <a:stretch/>
        </p:blipFill>
        <p:spPr>
          <a:xfrm>
            <a:off x="836343" y="0"/>
            <a:ext cx="2211072" cy="19128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9"/>
          <p:cNvSpPr txBox="1">
            <a:spLocks noGrp="1"/>
          </p:cNvSpPr>
          <p:nvPr>
            <p:ph type="title"/>
          </p:nvPr>
        </p:nvSpPr>
        <p:spPr>
          <a:xfrm>
            <a:off x="1986582" y="257547"/>
            <a:ext cx="8395279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pPr algn="ctr"/>
            <a:r>
              <a:rPr lang="lv-LV" altLang="lv-LV" sz="2400" dirty="0">
                <a:solidFill>
                  <a:srgbClr val="604A7B"/>
                </a:solidFill>
              </a:rPr>
              <a:t>Pārbaudes darbi </a:t>
            </a:r>
            <a:r>
              <a:rPr lang="lv-LV" altLang="lv-LV" sz="2400" dirty="0" err="1">
                <a:solidFill>
                  <a:srgbClr val="604A7B"/>
                </a:solidFill>
              </a:rPr>
              <a:t>dabaszinībās</a:t>
            </a:r>
            <a:r>
              <a:rPr lang="lv-LV" altLang="lv-LV" sz="2400" dirty="0">
                <a:solidFill>
                  <a:srgbClr val="604A7B"/>
                </a:solidFill>
              </a:rPr>
              <a:t> un fizikā</a:t>
            </a:r>
            <a:endParaRPr lang="en-US" altLang="lv-LV" sz="2400" dirty="0">
              <a:solidFill>
                <a:srgbClr val="604A7B"/>
              </a:solidFill>
            </a:endParaRPr>
          </a:p>
        </p:txBody>
      </p:sp>
      <p:sp>
        <p:nvSpPr>
          <p:cNvPr id="193" name="Google Shape;193;p9"/>
          <p:cNvSpPr txBox="1">
            <a:spLocks noGrp="1"/>
          </p:cNvSpPr>
          <p:nvPr>
            <p:ph type="body" idx="1"/>
          </p:nvPr>
        </p:nvSpPr>
        <p:spPr>
          <a:xfrm>
            <a:off x="708275" y="1718700"/>
            <a:ext cx="10953243" cy="4685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endParaRPr lang="lv-LV" dirty="0"/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lv-LV" dirty="0"/>
              <a:t>Diagnosticējošais darbs dabaszinātņu mācību jomā 9.klasei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lv-LV" dirty="0"/>
              <a:t>Fizika optimālajā mācību satura apguves līmenī (centralizētais eksāmens) </a:t>
            </a:r>
            <a:r>
              <a:rPr lang="lv-LV" dirty="0">
                <a:solidFill>
                  <a:srgbClr val="FF0000"/>
                </a:solidFill>
              </a:rPr>
              <a:t>20%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lv-LV" dirty="0"/>
              <a:t>Fizika augstākajā mācību satura apguves līmenī (centralizētais eksāmens)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lv-LV" dirty="0" err="1"/>
              <a:t>Dabaszinības</a:t>
            </a:r>
            <a:r>
              <a:rPr lang="lv-LV" dirty="0"/>
              <a:t> vispārīgajā mācību satura apguves līmenī </a:t>
            </a:r>
            <a:r>
              <a:rPr lang="lv-LV" dirty="0">
                <a:solidFill>
                  <a:srgbClr val="FF0000"/>
                </a:solidFill>
              </a:rPr>
              <a:t>20% </a:t>
            </a:r>
            <a:r>
              <a:rPr lang="lv-LV" dirty="0"/>
              <a:t>(centralizētais eksāmens)</a:t>
            </a:r>
            <a:br>
              <a:rPr lang="lv-LV" b="1" dirty="0"/>
            </a:br>
            <a:endParaRPr lang="lv-LV" b="1" dirty="0"/>
          </a:p>
          <a:p>
            <a:pPr marL="228600" indent="0" fontAlgn="base"/>
            <a:r>
              <a:rPr lang="lv-LV" sz="1400" dirty="0">
                <a:solidFill>
                  <a:srgbClr val="FF0000"/>
                </a:solidFill>
              </a:rPr>
              <a:t>Izmaiņas parādītas ar sarkano</a:t>
            </a:r>
          </a:p>
          <a:p>
            <a:br>
              <a:rPr lang="lv-LV" sz="900" dirty="0"/>
            </a:br>
            <a:endParaRPr lang="lv-LV" sz="900" dirty="0"/>
          </a:p>
        </p:txBody>
      </p:sp>
      <p:sp>
        <p:nvSpPr>
          <p:cNvPr id="195" name="Google Shape;195;p9"/>
          <p:cNvSpPr txBox="1">
            <a:spLocks noGrp="1"/>
          </p:cNvSpPr>
          <p:nvPr>
            <p:ph type="sldNum" idx="12"/>
          </p:nvPr>
        </p:nvSpPr>
        <p:spPr>
          <a:xfrm>
            <a:off x="1986581" y="6566070"/>
            <a:ext cx="293472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fld id="{00000000-1234-1234-1234-123412341234}" type="slidenum">
              <a:rPr lang="lv-LV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9"/>
          <p:cNvSpPr txBox="1">
            <a:spLocks noGrp="1"/>
          </p:cNvSpPr>
          <p:nvPr>
            <p:ph type="title"/>
          </p:nvPr>
        </p:nvSpPr>
        <p:spPr>
          <a:xfrm>
            <a:off x="1986582" y="257547"/>
            <a:ext cx="8395279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pPr algn="ctr"/>
            <a:r>
              <a:rPr lang="lv-LV" sz="2400" dirty="0"/>
              <a:t>Diagnosticējošais darbs dabaszinātņu mācību jomā </a:t>
            </a:r>
            <a:r>
              <a:rPr lang="lv-LV" altLang="en-US" sz="2400" dirty="0">
                <a:solidFill>
                  <a:srgbClr val="604A7B"/>
                </a:solidFill>
              </a:rPr>
              <a:t>9. klasei 2026.gada 28.aprīlī </a:t>
            </a:r>
            <a:endParaRPr lang="en-US" altLang="lv-LV" sz="2400" dirty="0">
              <a:solidFill>
                <a:srgbClr val="604A7B"/>
              </a:solidFill>
            </a:endParaRPr>
          </a:p>
        </p:txBody>
      </p:sp>
      <p:sp>
        <p:nvSpPr>
          <p:cNvPr id="193" name="Google Shape;193;p9"/>
          <p:cNvSpPr txBox="1">
            <a:spLocks noGrp="1"/>
          </p:cNvSpPr>
          <p:nvPr>
            <p:ph type="body" idx="1"/>
          </p:nvPr>
        </p:nvSpPr>
        <p:spPr>
          <a:xfrm>
            <a:off x="461898" y="1857811"/>
            <a:ext cx="10170367" cy="4329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pPr>
              <a:defRPr/>
            </a:pPr>
            <a:r>
              <a:rPr lang="lv-LV" sz="1600" b="1" dirty="0"/>
              <a:t>Diagnosticējošā darba programma būs </a:t>
            </a:r>
          </a:p>
          <a:p>
            <a:pPr>
              <a:defRPr/>
            </a:pPr>
            <a:r>
              <a:rPr lang="lv-LV" sz="1600" b="1" dirty="0"/>
              <a:t>					2026.g. 5.janvārī</a:t>
            </a:r>
          </a:p>
          <a:p>
            <a:pPr>
              <a:defRPr/>
            </a:pPr>
            <a:r>
              <a:rPr lang="lv-LV" sz="1600" b="1" dirty="0"/>
              <a:t>Pārbaudes darba norises darbību laiki būs</a:t>
            </a:r>
          </a:p>
          <a:p>
            <a:pPr>
              <a:defRPr/>
            </a:pPr>
            <a:r>
              <a:rPr lang="lv-LV" sz="1600" b="1" dirty="0"/>
              <a:t>(2026.g. martā)</a:t>
            </a:r>
          </a:p>
          <a:p>
            <a:pPr>
              <a:defRPr/>
            </a:pPr>
            <a:endParaRPr lang="lv-LV" sz="1600" b="1" dirty="0"/>
          </a:p>
        </p:txBody>
      </p:sp>
      <p:sp>
        <p:nvSpPr>
          <p:cNvPr id="195" name="Google Shape;195;p9"/>
          <p:cNvSpPr txBox="1">
            <a:spLocks noGrp="1"/>
          </p:cNvSpPr>
          <p:nvPr>
            <p:ph type="sldNum" idx="12"/>
          </p:nvPr>
        </p:nvSpPr>
        <p:spPr>
          <a:xfrm>
            <a:off x="1986581" y="6566070"/>
            <a:ext cx="293472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fld id="{00000000-1234-1234-1234-123412341234}" type="slidenum">
              <a:rPr lang="lv-LV"/>
              <a:t>3</a:t>
            </a:fld>
            <a:endParaRPr/>
          </a:p>
        </p:txBody>
      </p:sp>
      <p:sp>
        <p:nvSpPr>
          <p:cNvPr id="2" name="Rectangle 1"/>
          <p:cNvSpPr/>
          <p:nvPr/>
        </p:nvSpPr>
        <p:spPr>
          <a:xfrm>
            <a:off x="542921" y="3382801"/>
            <a:ext cx="10733469" cy="330859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lv-LV" altLang="en-US" sz="1500" dirty="0">
                <a:solidFill>
                  <a:srgbClr val="664790"/>
                </a:solidFill>
                <a:latin typeface="Verdana"/>
                <a:ea typeface="Verdana"/>
                <a:sym typeface="Verdana"/>
              </a:rPr>
              <a:t>Diagnosticējošā vērtēšana, lai izvērtētu skolēna mācīšanās stiprās un vājās puses un noskaidrotu nepieciešamo atbalstu. Diagnosticējošie vērtējumi neietekmē skolēna snieguma </a:t>
            </a:r>
            <a:r>
              <a:rPr lang="lv-LV" altLang="en-US" sz="1500" dirty="0" err="1">
                <a:solidFill>
                  <a:srgbClr val="664790"/>
                </a:solidFill>
                <a:latin typeface="Verdana"/>
                <a:ea typeface="Verdana"/>
                <a:sym typeface="Verdana"/>
              </a:rPr>
              <a:t>summatīvos</a:t>
            </a:r>
            <a:r>
              <a:rPr lang="lv-LV" altLang="en-US" sz="1500" dirty="0">
                <a:solidFill>
                  <a:srgbClr val="664790"/>
                </a:solidFill>
                <a:latin typeface="Verdana"/>
                <a:ea typeface="Verdana"/>
                <a:sym typeface="Verdana"/>
              </a:rPr>
              <a:t> vērtējumus. (MK 747)</a:t>
            </a:r>
            <a:endParaRPr lang="lv-LV" altLang="en-US" sz="1500" dirty="0">
              <a:solidFill>
                <a:srgbClr val="664790"/>
              </a:solidFill>
              <a:latin typeface="Verdana"/>
              <a:ea typeface="Verdana"/>
            </a:endParaRPr>
          </a:p>
          <a:p>
            <a:endParaRPr lang="lv-LV" altLang="en-US" sz="1500" dirty="0">
              <a:solidFill>
                <a:srgbClr val="664790"/>
              </a:solidFill>
              <a:latin typeface="Verdana"/>
              <a:ea typeface="Verdan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altLang="en-US" sz="1500" dirty="0">
                <a:solidFill>
                  <a:srgbClr val="664790"/>
                </a:solidFill>
                <a:latin typeface="Verdana"/>
                <a:ea typeface="Verdana"/>
                <a:sym typeface="Verdana"/>
              </a:rPr>
              <a:t>Ja skolēns nevar piedalīties 28.aprīļa pārbaudes darba norisē, izglītības iestāde var piedāvāt darbu veikt citā laikā.</a:t>
            </a:r>
            <a:endParaRPr lang="lv-LV" altLang="en-US" sz="1500" dirty="0">
              <a:solidFill>
                <a:srgbClr val="664790"/>
              </a:solidFill>
              <a:latin typeface="Verdana"/>
              <a:ea typeface="Verdan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altLang="en-US" sz="1500" dirty="0">
                <a:solidFill>
                  <a:srgbClr val="664790"/>
                </a:solidFill>
                <a:latin typeface="Verdana"/>
                <a:ea typeface="Verdana"/>
                <a:sym typeface="Verdana"/>
              </a:rPr>
              <a:t>Pārbaudes darbam ir divas daļas. Pirmo daļu pilda datorā (lielās skolas vairāki laiki), otro – uz papīra.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altLang="en-US" sz="1500" dirty="0">
                <a:solidFill>
                  <a:srgbClr val="664790"/>
                </a:solidFill>
                <a:latin typeface="Verdana"/>
                <a:ea typeface="Verdana"/>
                <a:sym typeface="Verdana"/>
              </a:rPr>
              <a:t>Otro daļu vērtē izglītības iestādes skolotāji maijā, ievērojot saņemtos vērtēšanas kritērijus. </a:t>
            </a:r>
            <a:endParaRPr lang="lv-LV" altLang="en-US" sz="1500" dirty="0">
              <a:solidFill>
                <a:srgbClr val="664790"/>
              </a:solidFill>
              <a:latin typeface="Verdana"/>
              <a:ea typeface="Verdan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altLang="en-US" sz="1500" dirty="0">
                <a:solidFill>
                  <a:srgbClr val="664790"/>
                </a:solidFill>
                <a:latin typeface="Verdana"/>
                <a:ea typeface="Verdana"/>
                <a:sym typeface="Verdana"/>
              </a:rPr>
              <a:t>Rezultātu skolēniem paziņo skolas noteiktā kārtībā.</a:t>
            </a:r>
            <a:endParaRPr lang="lv-LV" altLang="en-US" sz="1500" dirty="0">
              <a:solidFill>
                <a:srgbClr val="664790"/>
              </a:solidFill>
              <a:latin typeface="Verdana"/>
              <a:ea typeface="Verdan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altLang="en-US" sz="1500" dirty="0">
                <a:solidFill>
                  <a:srgbClr val="664790"/>
                </a:solidFill>
                <a:latin typeface="Verdana"/>
                <a:ea typeface="Verdana"/>
                <a:sym typeface="Verdana"/>
              </a:rPr>
              <a:t>Sekmju izrakstā vērtējums nav jāraksta.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altLang="en-US" sz="1500" dirty="0">
                <a:solidFill>
                  <a:srgbClr val="664790"/>
                </a:solidFill>
                <a:latin typeface="Verdana"/>
                <a:ea typeface="Verdana"/>
                <a:sym typeface="Verdana"/>
              </a:rPr>
              <a:t>Slieksnis nav. Piekļuves darbs nav. Atkārtošana var nenotikt.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500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Gatavošanās posmā var izmantot VIAA mājaslapā publicētos iepriekšējo gadu diagnosticējošā darba uzdevumus </a:t>
            </a: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  <a:hlinkClick r:id="rId3"/>
              </a:rPr>
              <a:t>https://www.viaa.gov.lv/lv/valsts-parbaudes-darbu-uzdevumi</a:t>
            </a:r>
            <a:endParaRPr lang="lv-LV" altLang="en-US" sz="1500" dirty="0">
              <a:solidFill>
                <a:srgbClr val="664790"/>
              </a:solidFill>
              <a:latin typeface="Verdana" panose="020B0604030504040204" pitchFamily="34" charset="0"/>
              <a:ea typeface="Verdana" panose="020B0604030504040204" pitchFamily="34" charset="0"/>
              <a:sym typeface="Verdan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altLang="en-US" dirty="0">
              <a:solidFill>
                <a:srgbClr val="664790"/>
              </a:solidFill>
              <a:latin typeface="Verdana"/>
              <a:ea typeface="Verdana"/>
              <a:sym typeface="Verdana"/>
            </a:endParaRPr>
          </a:p>
        </p:txBody>
      </p:sp>
      <p:graphicFrame>
        <p:nvGraphicFramePr>
          <p:cNvPr id="5" name="Tabula 4">
            <a:extLst>
              <a:ext uri="{FF2B5EF4-FFF2-40B4-BE49-F238E27FC236}">
                <a16:creationId xmlns:a16="http://schemas.microsoft.com/office/drawing/2014/main" id="{DE65CB41-358B-EB01-C7C6-130F853D9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852217"/>
              </p:ext>
            </p:extLst>
          </p:nvPr>
        </p:nvGraphicFramePr>
        <p:xfrm>
          <a:off x="6210221" y="1400362"/>
          <a:ext cx="5519881" cy="18959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2560">
                  <a:extLst>
                    <a:ext uri="{9D8B030D-6E8A-4147-A177-3AD203B41FA5}">
                      <a16:colId xmlns:a16="http://schemas.microsoft.com/office/drawing/2014/main" val="1610312128"/>
                    </a:ext>
                  </a:extLst>
                </a:gridCol>
                <a:gridCol w="2266629">
                  <a:extLst>
                    <a:ext uri="{9D8B030D-6E8A-4147-A177-3AD203B41FA5}">
                      <a16:colId xmlns:a16="http://schemas.microsoft.com/office/drawing/2014/main" val="1881568773"/>
                    </a:ext>
                  </a:extLst>
                </a:gridCol>
                <a:gridCol w="1330692">
                  <a:extLst>
                    <a:ext uri="{9D8B030D-6E8A-4147-A177-3AD203B41FA5}">
                      <a16:colId xmlns:a16="http://schemas.microsoft.com/office/drawing/2014/main" val="2837894006"/>
                    </a:ext>
                  </a:extLst>
                </a:gridCol>
              </a:tblGrid>
              <a:tr h="4748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dirty="0">
                          <a:effectLst/>
                        </a:rPr>
                        <a:t>Daļa</a:t>
                      </a:r>
                      <a:endParaRPr lang="lv-L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dirty="0">
                          <a:effectLst/>
                        </a:rPr>
                        <a:t>Maksimālais punktu skaits</a:t>
                      </a:r>
                      <a:endParaRPr lang="lv-L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dirty="0">
                          <a:effectLst/>
                        </a:rPr>
                        <a:t>Izpildes laiks, min</a:t>
                      </a:r>
                      <a:endParaRPr lang="lv-L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361648596"/>
                  </a:ext>
                </a:extLst>
              </a:tr>
              <a:tr h="4748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dirty="0">
                          <a:effectLst/>
                        </a:rPr>
                        <a:t>1. daļa. Zināšanas un izpratne</a:t>
                      </a:r>
                      <a:endParaRPr lang="lv-L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dirty="0">
                          <a:effectLst/>
                        </a:rPr>
                        <a:t>30</a:t>
                      </a:r>
                      <a:endParaRPr lang="lv-L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dirty="0">
                          <a:effectLst/>
                        </a:rPr>
                        <a:t>40</a:t>
                      </a:r>
                      <a:endParaRPr lang="lv-L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203829952"/>
                  </a:ext>
                </a:extLst>
              </a:tr>
              <a:tr h="610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dirty="0">
                          <a:effectLst/>
                        </a:rPr>
                        <a:t>2. daļa. Prasmes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Kompleksas prasmes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dirty="0">
                          <a:effectLst/>
                        </a:rPr>
                        <a:t>10bioloģija; 10fizika; 10ķīmija; 10 kompleksas prasmes </a:t>
                      </a:r>
                      <a:endParaRPr lang="lv-L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dirty="0">
                          <a:effectLst/>
                        </a:rPr>
                        <a:t>80</a:t>
                      </a:r>
                      <a:endParaRPr lang="lv-L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2541200031"/>
                  </a:ext>
                </a:extLst>
              </a:tr>
              <a:tr h="25179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>
                          <a:effectLst/>
                        </a:rPr>
                        <a:t>Kopā</a:t>
                      </a:r>
                      <a:endParaRPr lang="lv-L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dirty="0">
                          <a:effectLst/>
                        </a:rPr>
                        <a:t>70</a:t>
                      </a:r>
                      <a:endParaRPr lang="lv-L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400" dirty="0">
                          <a:effectLst/>
                        </a:rPr>
                        <a:t>120</a:t>
                      </a:r>
                      <a:endParaRPr lang="lv-L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4203327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7278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C250B71-2D75-AC47-E73B-8181CB8656A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lv-LV" smtClean="0"/>
              <a:pPr/>
              <a:t>4</a:t>
            </a:fld>
            <a:endParaRPr lang="lv-LV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7503F7E-1DF6-E2B5-C6EE-66A6429CA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80" y="357248"/>
            <a:ext cx="11570440" cy="902194"/>
          </a:xfrm>
        </p:spPr>
        <p:txBody>
          <a:bodyPr/>
          <a:lstStyle/>
          <a:p>
            <a:pPr algn="ctr"/>
            <a:r>
              <a:rPr lang="lv-LV" sz="3200" dirty="0">
                <a:solidFill>
                  <a:schemeClr val="tx1"/>
                </a:solidFill>
              </a:rPr>
              <a:t>Obligāts eksāmens centralizētais eksāmens (CE), lai iegūtu vidējo vispārējo izglītību 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255CB7-F179-ECC7-2188-1017E56FCE44}"/>
              </a:ext>
            </a:extLst>
          </p:cNvPr>
          <p:cNvSpPr txBox="1"/>
          <p:nvPr/>
        </p:nvSpPr>
        <p:spPr>
          <a:xfrm>
            <a:off x="310780" y="5013328"/>
            <a:ext cx="1157044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lv-LV" sz="1600" i="1" kern="1200" dirty="0">
                <a:solidFill>
                  <a:schemeClr val="tx1"/>
                </a:solidFill>
                <a:latin typeface="Verdana"/>
                <a:ea typeface="Verdana"/>
                <a:cs typeface="+mn-cs"/>
              </a:rPr>
              <a:t>Šāds valsts pārbaudes darbs noteikts ar 2022. gada 27. septembrī Ministru kabinetā pieņemtiem grozījumiem </a:t>
            </a:r>
            <a:br>
              <a:rPr lang="lv-LV" sz="1600" i="1" kern="1200" dirty="0">
                <a:latin typeface="Verdana"/>
                <a:ea typeface="+mn-ea"/>
                <a:cs typeface="+mn-cs"/>
              </a:rPr>
            </a:br>
            <a:r>
              <a:rPr lang="lv-LV" sz="1600" i="1" kern="1200" dirty="0">
                <a:solidFill>
                  <a:schemeClr val="tx1"/>
                </a:solidFill>
                <a:latin typeface="Verdana"/>
                <a:ea typeface="Verdana"/>
                <a:cs typeface="+mn-cs"/>
              </a:rPr>
              <a:t>2019. gada 3. septembra noteikumos Nr. 416 "Noteikumi par valsts vispārējās vidējās izglītības standartu un vispārējās vidējās izglītības programmu paraugiem", papildinot tos ar 21.4. apakšpunktu un 25.2 punktu.</a:t>
            </a:r>
            <a:endParaRPr lang="lv-LV" sz="1600" i="1" kern="1200" dirty="0">
              <a:solidFill>
                <a:schemeClr val="tx1"/>
              </a:solidFill>
              <a:latin typeface="Verdana"/>
              <a:ea typeface="Verdana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8A764A-323F-9716-13D1-9E4A3B3C436D}"/>
              </a:ext>
            </a:extLst>
          </p:cNvPr>
          <p:cNvSpPr txBox="1"/>
          <p:nvPr/>
        </p:nvSpPr>
        <p:spPr>
          <a:xfrm>
            <a:off x="791389" y="2661429"/>
            <a:ext cx="9796993" cy="45179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endParaRPr lang="lv-LV" sz="1800" kern="1200" dirty="0">
              <a:solidFill>
                <a:schemeClr val="tx1"/>
              </a:solidFill>
              <a:latin typeface="Verdana"/>
              <a:ea typeface="Verdana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4E5FE9-AAAC-8C69-2E32-3F7B8973A685}"/>
              </a:ext>
            </a:extLst>
          </p:cNvPr>
          <p:cNvSpPr txBox="1"/>
          <p:nvPr/>
        </p:nvSpPr>
        <p:spPr>
          <a:xfrm>
            <a:off x="638501" y="5707437"/>
            <a:ext cx="10226723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lv-LV" sz="1600" dirty="0">
              <a:solidFill>
                <a:schemeClr val="tx1"/>
              </a:solidFill>
              <a:latin typeface="Verdana"/>
            </a:endParaRPr>
          </a:p>
          <a:p>
            <a:r>
              <a:rPr lang="lv-LV" sz="1600" kern="1200" dirty="0">
                <a:solidFill>
                  <a:schemeClr val="tx1"/>
                </a:solidFill>
                <a:latin typeface="Verdana"/>
                <a:ea typeface="Verdana"/>
                <a:cs typeface="+mn-cs"/>
              </a:rPr>
              <a:t>12. klases skolēni 2025./2026.mācību gadā </a:t>
            </a:r>
            <a:r>
              <a:rPr lang="lv-LV" sz="1600" b="1" kern="1200" dirty="0">
                <a:solidFill>
                  <a:srgbClr val="C00000"/>
                </a:solidFill>
                <a:latin typeface="Verdana"/>
                <a:ea typeface="Verdana"/>
                <a:cs typeface="+mn-cs"/>
              </a:rPr>
              <a:t>var nekārtot</a:t>
            </a:r>
            <a:r>
              <a:rPr lang="lv-LV" sz="1600" b="1" kern="1200" dirty="0">
                <a:solidFill>
                  <a:schemeClr val="tx1"/>
                </a:solidFill>
                <a:latin typeface="Verdana"/>
                <a:ea typeface="Verdana"/>
                <a:cs typeface="+mn-cs"/>
              </a:rPr>
              <a:t> </a:t>
            </a:r>
            <a:r>
              <a:rPr lang="lv-LV" sz="1600" kern="1200" dirty="0">
                <a:solidFill>
                  <a:schemeClr val="tx1"/>
                </a:solidFill>
                <a:latin typeface="Verdana"/>
                <a:ea typeface="Verdana"/>
                <a:cs typeface="+mn-cs"/>
              </a:rPr>
              <a:t>šo centralizēto eksāmenu, ja:</a:t>
            </a:r>
            <a:endParaRPr lang="lv-LV" sz="1600" kern="1200" dirty="0">
              <a:solidFill>
                <a:schemeClr val="tx1"/>
              </a:solidFill>
              <a:latin typeface="Verdana"/>
              <a:ea typeface="Verdana"/>
              <a:cs typeface="Calibri"/>
            </a:endParaRPr>
          </a:p>
          <a:p>
            <a:pPr marL="457200"/>
            <a:r>
              <a:rPr lang="lv-LV" sz="1600" kern="1200" dirty="0">
                <a:solidFill>
                  <a:schemeClr val="tx1"/>
                </a:solidFill>
                <a:latin typeface="Verdana"/>
                <a:ea typeface="Verdana"/>
                <a:cs typeface="+mn-cs"/>
              </a:rPr>
              <a:t>2023./2024. vai 2024./2025. mācību gadā ir nokārtots monitoringa darbs.</a:t>
            </a:r>
            <a:endParaRPr lang="lv-LV" sz="1600" kern="1200" dirty="0">
              <a:solidFill>
                <a:schemeClr val="tx1"/>
              </a:solidFill>
              <a:latin typeface="Verdana"/>
              <a:ea typeface="Verdana"/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2D79B1-4912-3061-1A34-D0BC7E1380F6}"/>
              </a:ext>
            </a:extLst>
          </p:cNvPr>
          <p:cNvSpPr txBox="1"/>
          <p:nvPr/>
        </p:nvSpPr>
        <p:spPr>
          <a:xfrm>
            <a:off x="638501" y="1570393"/>
            <a:ext cx="101027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800" b="0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6">
            <a:extLst>
              <a:ext uri="{FF2B5EF4-FFF2-40B4-BE49-F238E27FC236}">
                <a16:creationId xmlns:a16="http://schemas.microsoft.com/office/drawing/2014/main" id="{B5DB5D8E-6A26-47DF-9C38-819332B5E5A2}"/>
              </a:ext>
            </a:extLst>
          </p:cNvPr>
          <p:cNvSpPr/>
          <p:nvPr/>
        </p:nvSpPr>
        <p:spPr>
          <a:xfrm>
            <a:off x="240360" y="1844672"/>
            <a:ext cx="11711279" cy="2673540"/>
          </a:xfrm>
          <a:prstGeom prst="roundRect">
            <a:avLst>
              <a:gd name="adj" fmla="val 5000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lv-LV" sz="2000" dirty="0">
                <a:solidFill>
                  <a:schemeClr val="tx1"/>
                </a:solidFill>
              </a:rPr>
              <a:t>	</a:t>
            </a:r>
          </a:p>
          <a:p>
            <a:r>
              <a:rPr lang="lv-LV" sz="2000" dirty="0">
                <a:solidFill>
                  <a:schemeClr val="tx1"/>
                </a:solidFill>
              </a:rPr>
              <a:t>	</a:t>
            </a:r>
            <a:r>
              <a:rPr lang="lv-LV" sz="1600" dirty="0" err="1">
                <a:solidFill>
                  <a:schemeClr val="tx1"/>
                </a:solidFill>
              </a:rPr>
              <a:t>Latv.valoda</a:t>
            </a:r>
            <a:r>
              <a:rPr lang="lv-LV" sz="1600" dirty="0">
                <a:solidFill>
                  <a:schemeClr val="tx1"/>
                </a:solidFill>
              </a:rPr>
              <a:t> OL</a:t>
            </a:r>
          </a:p>
          <a:p>
            <a:r>
              <a:rPr lang="lv-LV" sz="1600" dirty="0">
                <a:solidFill>
                  <a:schemeClr val="tx1"/>
                </a:solidFill>
              </a:rPr>
              <a:t>	Matemātika OL</a:t>
            </a:r>
          </a:p>
          <a:p>
            <a:r>
              <a:rPr lang="lv-LV" sz="1600" dirty="0">
                <a:solidFill>
                  <a:schemeClr val="tx1"/>
                </a:solidFill>
              </a:rPr>
              <a:t>	Svešvaloda OL</a:t>
            </a:r>
          </a:p>
          <a:p>
            <a:r>
              <a:rPr lang="lv-LV" sz="2000" dirty="0">
                <a:solidFill>
                  <a:schemeClr val="tx1"/>
                </a:solidFill>
              </a:rPr>
              <a:t>	        +</a:t>
            </a:r>
          </a:p>
          <a:p>
            <a:pPr algn="ctr"/>
            <a:r>
              <a:rPr lang="lv-LV" sz="2000" dirty="0">
                <a:solidFill>
                  <a:schemeClr val="tx1"/>
                </a:solidFill>
              </a:rPr>
              <a:t>B</a:t>
            </a:r>
            <a:r>
              <a:rPr lang="en-US" sz="2000" dirty="0" err="1">
                <a:solidFill>
                  <a:schemeClr val="tx1"/>
                </a:solidFill>
              </a:rPr>
              <a:t>ioloģijā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fizikā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ķīmijā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optimālajā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mācību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satura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apguves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līmenī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 err="1">
                <a:solidFill>
                  <a:schemeClr val="tx1"/>
                </a:solidFill>
              </a:rPr>
              <a:t>vai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br>
              <a:rPr lang="lv-LV" sz="2000" dirty="0">
                <a:solidFill>
                  <a:schemeClr val="tx1"/>
                </a:solidFill>
              </a:rPr>
            </a:br>
            <a:r>
              <a:rPr lang="en-US" sz="2000" dirty="0" err="1">
                <a:solidFill>
                  <a:schemeClr val="tx1"/>
                </a:solidFill>
              </a:rPr>
              <a:t>dabaszinībās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vispārīgajā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mācību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satura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apguves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līmenī</a:t>
            </a:r>
            <a:br>
              <a:rPr lang="lv-LV" sz="2000" dirty="0">
                <a:solidFill>
                  <a:schemeClr val="tx1"/>
                </a:solidFill>
              </a:rPr>
            </a:br>
            <a:r>
              <a:rPr lang="lv-LV" sz="2000" dirty="0">
                <a:solidFill>
                  <a:schemeClr val="tx1"/>
                </a:solidFill>
              </a:rPr>
              <a:t>vai </a:t>
            </a:r>
            <a:br>
              <a:rPr lang="lv-LV" sz="2000" dirty="0">
                <a:solidFill>
                  <a:schemeClr val="tx1"/>
                </a:solidFill>
              </a:rPr>
            </a:br>
            <a:r>
              <a:rPr lang="lv-LV" sz="2000" b="1" kern="1200" dirty="0">
                <a:solidFill>
                  <a:schemeClr val="tx1"/>
                </a:solidFill>
              </a:rPr>
              <a:t>augstākajā</a:t>
            </a:r>
            <a:r>
              <a:rPr lang="lv-LV" sz="2000" kern="1200" dirty="0">
                <a:solidFill>
                  <a:schemeClr val="tx1"/>
                </a:solidFill>
              </a:rPr>
              <a:t> mācību satura apguves līmeņa eksāmenu bioloģijā vai fizikā, vai ķīmijā.</a:t>
            </a:r>
            <a:endParaRPr lang="en-US" sz="2000" dirty="0">
              <a:solidFill>
                <a:schemeClr val="tx1"/>
              </a:solidFill>
            </a:endParaRPr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12768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9"/>
          <p:cNvSpPr txBox="1">
            <a:spLocks noGrp="1"/>
          </p:cNvSpPr>
          <p:nvPr>
            <p:ph type="title"/>
          </p:nvPr>
        </p:nvSpPr>
        <p:spPr>
          <a:xfrm>
            <a:off x="1986582" y="257547"/>
            <a:ext cx="9150810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pPr algn="ctr"/>
            <a:r>
              <a:rPr lang="lv-LV" dirty="0"/>
              <a:t>Valsts pārbaudes darbi par vispārējās vidējās izglītības ieguvi </a:t>
            </a:r>
            <a:br>
              <a:rPr lang="lv-LV" altLang="lv-LV" sz="2400" dirty="0">
                <a:solidFill>
                  <a:srgbClr val="604A7B"/>
                </a:solidFill>
                <a:latin typeface="Verdana" panose="020B0604030504040204" pitchFamily="34" charset="0"/>
              </a:rPr>
            </a:br>
            <a:r>
              <a:rPr kumimoji="0" lang="en-US" sz="1600" b="0" i="1" u="none" strike="noStrike" kern="0" cap="none" spc="0" normalizeH="0" baseline="0" noProof="0" dirty="0" err="1">
                <a:ln>
                  <a:noFill/>
                </a:ln>
                <a:solidFill>
                  <a:srgbClr val="664790"/>
                </a:solidFill>
                <a:effectLst/>
                <a:uLnTx/>
                <a:uFillTx/>
                <a:latin typeface="Verdana"/>
                <a:cs typeface="Arial"/>
                <a:sym typeface="Arial"/>
              </a:rPr>
              <a:t>Ministru</a:t>
            </a:r>
            <a:r>
              <a: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srgbClr val="664790"/>
                </a:solidFill>
                <a:effectLst/>
                <a:uLnTx/>
                <a:uFillTx/>
                <a:latin typeface="Verdana"/>
                <a:cs typeface="Arial"/>
                <a:sym typeface="Arial"/>
              </a:rPr>
              <a:t> </a:t>
            </a:r>
            <a:r>
              <a:rPr kumimoji="0" lang="en-US" sz="1600" b="0" i="1" u="none" strike="noStrike" kern="0" cap="none" spc="0" normalizeH="0" baseline="0" noProof="0" dirty="0" err="1">
                <a:ln>
                  <a:noFill/>
                </a:ln>
                <a:solidFill>
                  <a:srgbClr val="664790"/>
                </a:solidFill>
                <a:effectLst/>
                <a:uLnTx/>
                <a:uFillTx/>
                <a:latin typeface="Verdana"/>
                <a:cs typeface="Arial"/>
                <a:sym typeface="Arial"/>
              </a:rPr>
              <a:t>kabineta</a:t>
            </a:r>
            <a:r>
              <a: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srgbClr val="664790"/>
                </a:solidFill>
                <a:effectLst/>
                <a:uLnTx/>
                <a:uFillTx/>
                <a:latin typeface="Verdana"/>
                <a:cs typeface="Arial"/>
                <a:sym typeface="Arial"/>
              </a:rPr>
              <a:t> 2025. gada 4</a:t>
            </a:r>
            <a:r>
              <a:rPr kumimoji="0" lang="lv-LV" sz="1600" b="0" i="1" u="none" strike="noStrike" kern="0" cap="none" spc="0" normalizeH="0" baseline="0" noProof="0" dirty="0">
                <a:ln>
                  <a:noFill/>
                </a:ln>
                <a:solidFill>
                  <a:srgbClr val="664790"/>
                </a:solidFill>
                <a:effectLst/>
                <a:uLnTx/>
                <a:uFillTx/>
                <a:latin typeface="Verdana"/>
                <a:cs typeface="Arial"/>
                <a:sym typeface="Arial"/>
              </a:rPr>
              <a:t>.</a:t>
            </a:r>
            <a:r>
              <a:rPr kumimoji="0" lang="en-US" sz="1600" b="0" i="1" u="none" strike="noStrike" kern="0" cap="none" spc="0" normalizeH="0" baseline="0" noProof="0" dirty="0" err="1">
                <a:ln>
                  <a:noFill/>
                </a:ln>
                <a:solidFill>
                  <a:srgbClr val="664790"/>
                </a:solidFill>
                <a:effectLst/>
                <a:uLnTx/>
                <a:uFillTx/>
                <a:latin typeface="Verdana"/>
                <a:cs typeface="Arial"/>
                <a:sym typeface="Arial"/>
              </a:rPr>
              <a:t>novembra</a:t>
            </a:r>
            <a:r>
              <a: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srgbClr val="664790"/>
                </a:solidFill>
                <a:effectLst/>
                <a:uLnTx/>
                <a:uFillTx/>
                <a:latin typeface="Verdana"/>
                <a:cs typeface="Arial"/>
                <a:sym typeface="Arial"/>
              </a:rPr>
              <a:t> </a:t>
            </a:r>
            <a:r>
              <a:rPr kumimoji="0" lang="en-US" sz="1600" b="0" i="1" u="none" strike="noStrike" kern="0" cap="none" spc="0" normalizeH="0" baseline="0" noProof="0" dirty="0" err="1">
                <a:ln>
                  <a:noFill/>
                </a:ln>
                <a:solidFill>
                  <a:srgbClr val="664790"/>
                </a:solidFill>
                <a:effectLst/>
                <a:uLnTx/>
                <a:uFillTx/>
                <a:latin typeface="Verdana"/>
                <a:cs typeface="Arial"/>
                <a:sym typeface="Arial"/>
              </a:rPr>
              <a:t>Noteikumi</a:t>
            </a:r>
            <a:r>
              <a:rPr kumimoji="0" lang="lv-LV" sz="1600" b="0" i="1" u="none" strike="noStrike" kern="0" cap="none" spc="0" normalizeH="0" baseline="0" noProof="0" dirty="0">
                <a:ln>
                  <a:noFill/>
                </a:ln>
                <a:solidFill>
                  <a:srgbClr val="664790"/>
                </a:solidFill>
                <a:effectLst/>
                <a:uLnTx/>
                <a:uFillTx/>
                <a:latin typeface="Verdana"/>
                <a:cs typeface="Arial"/>
                <a:sym typeface="Arial"/>
              </a:rPr>
              <a:t> </a:t>
            </a:r>
            <a:r>
              <a:rPr lang="en-US" sz="1600" b="0" i="1" dirty="0">
                <a:cs typeface="Arial"/>
                <a:sym typeface="Arial"/>
              </a:rPr>
              <a:t>Nr. 656 </a:t>
            </a:r>
            <a:r>
              <a: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srgbClr val="664790"/>
                </a:solidFill>
                <a:effectLst/>
                <a:uLnTx/>
                <a:uFillTx/>
                <a:latin typeface="Verdana"/>
                <a:cs typeface="Arial"/>
                <a:sym typeface="Arial"/>
              </a:rPr>
              <a:t>par </a:t>
            </a:r>
            <a:r>
              <a:rPr kumimoji="0" lang="en-US" sz="1600" b="0" i="1" u="none" strike="noStrike" kern="0" cap="none" spc="0" normalizeH="0" baseline="0" noProof="0" dirty="0" err="1">
                <a:ln>
                  <a:noFill/>
                </a:ln>
                <a:solidFill>
                  <a:srgbClr val="664790"/>
                </a:solidFill>
                <a:effectLst/>
                <a:uLnTx/>
                <a:uFillTx/>
                <a:latin typeface="Verdana"/>
                <a:cs typeface="Arial"/>
                <a:sym typeface="Arial"/>
              </a:rPr>
              <a:t>valsts</a:t>
            </a:r>
            <a:r>
              <a: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srgbClr val="664790"/>
                </a:solidFill>
                <a:effectLst/>
                <a:uLnTx/>
                <a:uFillTx/>
                <a:latin typeface="Verdana"/>
                <a:cs typeface="Arial"/>
                <a:sym typeface="Arial"/>
              </a:rPr>
              <a:t> </a:t>
            </a:r>
            <a:r>
              <a:rPr kumimoji="0" lang="en-US" sz="1600" b="0" i="1" u="none" strike="noStrike" kern="0" cap="none" spc="0" normalizeH="0" baseline="0" noProof="0" dirty="0" err="1">
                <a:ln>
                  <a:noFill/>
                </a:ln>
                <a:solidFill>
                  <a:srgbClr val="664790"/>
                </a:solidFill>
                <a:effectLst/>
                <a:uLnTx/>
                <a:uFillTx/>
                <a:latin typeface="Verdana"/>
                <a:cs typeface="Arial"/>
                <a:sym typeface="Arial"/>
              </a:rPr>
              <a:t>pārbaudes</a:t>
            </a:r>
            <a:r>
              <a: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srgbClr val="664790"/>
                </a:solidFill>
                <a:effectLst/>
                <a:uLnTx/>
                <a:uFillTx/>
                <a:latin typeface="Verdana"/>
                <a:cs typeface="Arial"/>
                <a:sym typeface="Arial"/>
              </a:rPr>
              <a:t> </a:t>
            </a:r>
            <a:r>
              <a:rPr kumimoji="0" lang="en-US" sz="1600" b="0" i="1" u="none" strike="noStrike" kern="0" cap="none" spc="0" normalizeH="0" baseline="0" noProof="0" dirty="0" err="1">
                <a:ln>
                  <a:noFill/>
                </a:ln>
                <a:solidFill>
                  <a:srgbClr val="664790"/>
                </a:solidFill>
                <a:effectLst/>
                <a:uLnTx/>
                <a:uFillTx/>
                <a:latin typeface="Verdana"/>
                <a:cs typeface="Arial"/>
                <a:sym typeface="Arial"/>
              </a:rPr>
              <a:t>darbu</a:t>
            </a:r>
            <a:r>
              <a: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srgbClr val="664790"/>
                </a:solidFill>
                <a:effectLst/>
                <a:uLnTx/>
                <a:uFillTx/>
                <a:latin typeface="Verdana"/>
                <a:cs typeface="Arial"/>
                <a:sym typeface="Arial"/>
              </a:rPr>
              <a:t> </a:t>
            </a:r>
            <a:r>
              <a:rPr kumimoji="0" lang="en-US" sz="1600" b="0" i="1" u="none" strike="noStrike" kern="0" cap="none" spc="0" normalizeH="0" baseline="0" noProof="0" dirty="0" err="1">
                <a:ln>
                  <a:noFill/>
                </a:ln>
                <a:solidFill>
                  <a:srgbClr val="664790"/>
                </a:solidFill>
                <a:effectLst/>
                <a:uLnTx/>
                <a:uFillTx/>
                <a:latin typeface="Verdana"/>
                <a:cs typeface="Arial"/>
                <a:sym typeface="Arial"/>
              </a:rPr>
              <a:t>norises</a:t>
            </a:r>
            <a:r>
              <a: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srgbClr val="664790"/>
                </a:solidFill>
                <a:effectLst/>
                <a:uLnTx/>
                <a:uFillTx/>
                <a:latin typeface="Verdana"/>
                <a:cs typeface="Arial"/>
                <a:sym typeface="Arial"/>
              </a:rPr>
              <a:t> </a:t>
            </a:r>
            <a:r>
              <a:rPr kumimoji="0" lang="en-US" sz="1600" b="0" i="1" u="none" strike="noStrike" kern="0" cap="none" spc="0" normalizeH="0" baseline="0" noProof="0" dirty="0" err="1">
                <a:ln>
                  <a:noFill/>
                </a:ln>
                <a:solidFill>
                  <a:srgbClr val="664790"/>
                </a:solidFill>
                <a:effectLst/>
                <a:uLnTx/>
                <a:uFillTx/>
                <a:latin typeface="Verdana"/>
                <a:cs typeface="Arial"/>
                <a:sym typeface="Arial"/>
              </a:rPr>
              <a:t>laiku</a:t>
            </a:r>
            <a:br>
              <a: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</a:br>
            <a:endParaRPr lang="en-US" altLang="lv-LV" sz="2400" dirty="0">
              <a:solidFill>
                <a:srgbClr val="604A7B"/>
              </a:solidFill>
              <a:latin typeface="Verdana" panose="020B0604030504040204" pitchFamily="34" charset="0"/>
            </a:endParaRPr>
          </a:p>
        </p:txBody>
      </p:sp>
      <p:sp>
        <p:nvSpPr>
          <p:cNvPr id="193" name="Google Shape;193;p9"/>
          <p:cNvSpPr txBox="1">
            <a:spLocks noGrp="1"/>
          </p:cNvSpPr>
          <p:nvPr>
            <p:ph type="body" idx="1"/>
          </p:nvPr>
        </p:nvSpPr>
        <p:spPr>
          <a:xfrm>
            <a:off x="833535" y="1864838"/>
            <a:ext cx="10806777" cy="2610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endParaRPr lang="lv-LV" sz="2000" dirty="0"/>
          </a:p>
          <a:p>
            <a:r>
              <a:rPr lang="lv-LV" sz="2000" dirty="0"/>
              <a:t>Centralizētie eksāmeni notiek: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lv-LV" sz="2000" dirty="0"/>
              <a:t>vispārīgajā mācību satura apguves līmenī: </a:t>
            </a:r>
            <a:r>
              <a:rPr lang="lv-LV" sz="2000" b="1" dirty="0" err="1"/>
              <a:t>dabaszinībās</a:t>
            </a:r>
            <a:r>
              <a:rPr lang="lv-LV" sz="2000" dirty="0"/>
              <a:t> – </a:t>
            </a:r>
          </a:p>
          <a:p>
            <a:pPr marL="228600" indent="0"/>
            <a:r>
              <a:rPr lang="lv-LV" sz="2000" dirty="0"/>
              <a:t>					2026. gada 18. maijā (pēc kursa apguves);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lv-LV" sz="2000" dirty="0"/>
              <a:t>optimālajā mācību satura apguves līmenī (pēc kursa apguves 11.vai 12.klasē): </a:t>
            </a:r>
            <a:r>
              <a:rPr lang="lv-LV" sz="2000" b="1" dirty="0"/>
              <a:t>fizikā</a:t>
            </a:r>
            <a:r>
              <a:rPr lang="lv-LV" sz="2000" dirty="0"/>
              <a:t> – 2026. gada 20. maijā;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lv-LV" sz="2000" dirty="0"/>
              <a:t>augstākajā mācību satura apguves līmenī:</a:t>
            </a:r>
            <a:r>
              <a:rPr lang="pt-BR" sz="2000" dirty="0"/>
              <a:t> </a:t>
            </a:r>
            <a:r>
              <a:rPr lang="pt-BR" sz="2000" b="1" dirty="0"/>
              <a:t>fizikā</a:t>
            </a:r>
            <a:r>
              <a:rPr lang="pt-BR" sz="2000" dirty="0"/>
              <a:t> –  2026. gada 20. maijā;</a:t>
            </a:r>
            <a:br>
              <a:rPr lang="lv-LV" sz="2000" dirty="0"/>
            </a:br>
            <a:endParaRPr lang="lv-LV" altLang="lv-LV" sz="2000" b="1" dirty="0">
              <a:cs typeface="Times New Roman"/>
            </a:endParaRPr>
          </a:p>
          <a:p>
            <a:r>
              <a:rPr lang="lv-LV" altLang="lv-LV" sz="1600" dirty="0">
                <a:cs typeface="Times New Roman"/>
              </a:rPr>
              <a:t>	</a:t>
            </a:r>
          </a:p>
        </p:txBody>
      </p:sp>
      <p:sp>
        <p:nvSpPr>
          <p:cNvPr id="195" name="Google Shape;195;p9"/>
          <p:cNvSpPr txBox="1">
            <a:spLocks noGrp="1"/>
          </p:cNvSpPr>
          <p:nvPr>
            <p:ph type="sldNum" idx="12"/>
          </p:nvPr>
        </p:nvSpPr>
        <p:spPr>
          <a:xfrm>
            <a:off x="1986581" y="6566070"/>
            <a:ext cx="293472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fld id="{00000000-1234-1234-1234-123412341234}" type="slidenum">
              <a:rPr lang="lv-LV"/>
              <a:t>5</a:t>
            </a:fld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6EE6482-DDCC-9486-7C63-C1ACED52ACD8}"/>
              </a:ext>
            </a:extLst>
          </p:cNvPr>
          <p:cNvSpPr txBox="1"/>
          <p:nvPr/>
        </p:nvSpPr>
        <p:spPr>
          <a:xfrm>
            <a:off x="1240276" y="4803016"/>
            <a:ext cx="2328728" cy="104644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Verdana"/>
                <a:ea typeface="Verdana"/>
              </a:rPr>
              <a:t>Centralizētais</a:t>
            </a:r>
            <a:r>
              <a:rPr lang="en-US" dirty="0">
                <a:solidFill>
                  <a:schemeClr val="tx1"/>
                </a:solidFill>
                <a:latin typeface="Verdana"/>
                <a:ea typeface="Verdana"/>
              </a:rPr>
              <a:t> </a:t>
            </a:r>
          </a:p>
          <a:p>
            <a:pPr algn="ctr"/>
            <a:r>
              <a:rPr lang="en-US" dirty="0" err="1">
                <a:solidFill>
                  <a:schemeClr val="tx1"/>
                </a:solidFill>
                <a:latin typeface="Verdana"/>
                <a:ea typeface="Verdana"/>
              </a:rPr>
              <a:t>eksāmens</a:t>
            </a:r>
            <a:r>
              <a:rPr lang="en-US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Verdana"/>
                <a:ea typeface="Verdana"/>
              </a:rPr>
              <a:t>nokārtots</a:t>
            </a:r>
            <a:r>
              <a:rPr lang="en-US" dirty="0">
                <a:solidFill>
                  <a:schemeClr val="tx1"/>
                </a:solidFill>
                <a:latin typeface="Verdana"/>
                <a:ea typeface="Verdana"/>
              </a:rPr>
              <a:t>, 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Verdana"/>
                <a:ea typeface="Verdana"/>
              </a:rPr>
              <a:t>ja </a:t>
            </a:r>
            <a:r>
              <a:rPr lang="en-US" dirty="0" err="1">
                <a:solidFill>
                  <a:schemeClr val="tx1"/>
                </a:solidFill>
                <a:latin typeface="Verdana"/>
                <a:ea typeface="Verdana"/>
              </a:rPr>
              <a:t>iegū</a:t>
            </a:r>
            <a:r>
              <a:rPr lang="lv-LV" dirty="0">
                <a:solidFill>
                  <a:schemeClr val="tx1"/>
                </a:solidFill>
                <a:latin typeface="Verdana"/>
                <a:ea typeface="Verdana"/>
              </a:rPr>
              <a:t>t</a:t>
            </a:r>
            <a:r>
              <a:rPr lang="en-US" dirty="0">
                <a:solidFill>
                  <a:schemeClr val="tx1"/>
                </a:solidFill>
                <a:latin typeface="Verdana"/>
                <a:ea typeface="Verdana"/>
              </a:rPr>
              <a:t>s </a:t>
            </a:r>
            <a:r>
              <a:rPr lang="en-US" dirty="0" err="1">
                <a:solidFill>
                  <a:schemeClr val="tx1"/>
                </a:solidFill>
                <a:latin typeface="Verdana"/>
                <a:ea typeface="Verdana"/>
              </a:rPr>
              <a:t>vērtējums</a:t>
            </a:r>
            <a:endParaRPr lang="en-US" dirty="0">
              <a:solidFill>
                <a:schemeClr val="tx1"/>
              </a:solidFill>
              <a:latin typeface="Verdana"/>
              <a:ea typeface="Verdana"/>
            </a:endParaRPr>
          </a:p>
          <a:p>
            <a:pPr algn="ctr"/>
            <a:r>
              <a:rPr lang="en-US" sz="2000" b="1" dirty="0" err="1">
                <a:solidFill>
                  <a:schemeClr val="tx1"/>
                </a:solidFill>
                <a:latin typeface="Verdana"/>
                <a:ea typeface="Verdana"/>
              </a:rPr>
              <a:t>vismaz</a:t>
            </a:r>
            <a:r>
              <a:rPr lang="en-US" sz="2000" b="1" dirty="0">
                <a:solidFill>
                  <a:schemeClr val="tx1"/>
                </a:solidFill>
                <a:latin typeface="Verdana"/>
                <a:ea typeface="Verdana"/>
              </a:rPr>
              <a:t> </a:t>
            </a:r>
            <a:r>
              <a:rPr lang="lv-LV" sz="2000" b="1" dirty="0">
                <a:solidFill>
                  <a:schemeClr val="tx1"/>
                </a:solidFill>
                <a:latin typeface="Verdana"/>
                <a:ea typeface="Verdana"/>
              </a:rPr>
              <a:t>20</a:t>
            </a:r>
            <a:r>
              <a:rPr lang="en-US" sz="2000" b="1" dirty="0">
                <a:solidFill>
                  <a:schemeClr val="tx1"/>
                </a:solidFill>
                <a:latin typeface="Verdana"/>
                <a:ea typeface="Verdana"/>
              </a:rPr>
              <a:t>%</a:t>
            </a:r>
          </a:p>
        </p:txBody>
      </p:sp>
      <p:pic>
        <p:nvPicPr>
          <p:cNvPr id="3" name="Attēls 2">
            <a:extLst>
              <a:ext uri="{FF2B5EF4-FFF2-40B4-BE49-F238E27FC236}">
                <a16:creationId xmlns:a16="http://schemas.microsoft.com/office/drawing/2014/main" id="{6962C34D-88AF-2FBB-AD3E-84CD4BF39A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781" y="4939658"/>
            <a:ext cx="1859321" cy="176197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CAB884-C30B-A696-82C0-468AB0961273}"/>
              </a:ext>
            </a:extLst>
          </p:cNvPr>
          <p:cNvSpPr txBox="1"/>
          <p:nvPr/>
        </p:nvSpPr>
        <p:spPr>
          <a:xfrm>
            <a:off x="6561987" y="5141570"/>
            <a:ext cx="322156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sz="2000" dirty="0">
                <a:solidFill>
                  <a:schemeClr val="tx1"/>
                </a:solidFill>
                <a:highlight>
                  <a:srgbClr val="00FFFF"/>
                </a:highlight>
              </a:rPr>
              <a:t>Nav jāiesniedz </a:t>
            </a:r>
          </a:p>
          <a:p>
            <a:pPr algn="ctr"/>
            <a:r>
              <a:rPr lang="lv-LV" sz="2000" b="1" dirty="0">
                <a:solidFill>
                  <a:schemeClr val="tx1"/>
                </a:solidFill>
                <a:highlight>
                  <a:srgbClr val="00FFFF"/>
                </a:highlight>
              </a:rPr>
              <a:t>piekļuves darbs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38D9EB-534F-D9B2-4EAD-43757E6203C1}"/>
              </a:ext>
            </a:extLst>
          </p:cNvPr>
          <p:cNvSpPr txBox="1"/>
          <p:nvPr/>
        </p:nvSpPr>
        <p:spPr>
          <a:xfrm>
            <a:off x="9780991" y="5141570"/>
            <a:ext cx="18593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>
                <a:highlight>
                  <a:srgbClr val="00FF00"/>
                </a:highlight>
              </a:rPr>
              <a:t>Iepriekš iegūtie sertifikāti ar zemākiem procentiem ir derīgi</a:t>
            </a:r>
          </a:p>
        </p:txBody>
      </p:sp>
    </p:spTree>
    <p:extLst>
      <p:ext uri="{BB962C8B-B14F-4D97-AF65-F5344CB8AC3E}">
        <p14:creationId xmlns:p14="http://schemas.microsoft.com/office/powerpoint/2010/main" val="4039707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>
          <a:extLst>
            <a:ext uri="{FF2B5EF4-FFF2-40B4-BE49-F238E27FC236}">
              <a16:creationId xmlns:a16="http://schemas.microsoft.com/office/drawing/2014/main" id="{DAFFEB59-F32B-AF9C-84AC-390103227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9">
            <a:extLst>
              <a:ext uri="{FF2B5EF4-FFF2-40B4-BE49-F238E27FC236}">
                <a16:creationId xmlns:a16="http://schemas.microsoft.com/office/drawing/2014/main" id="{74BA3890-918D-D6C0-3188-84EEA0D444F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86582" y="257547"/>
            <a:ext cx="8395279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pPr algn="ctr"/>
            <a:r>
              <a:rPr lang="lv-LV" sz="2400" dirty="0"/>
              <a:t>Eksāmena programmas</a:t>
            </a:r>
            <a:br>
              <a:rPr lang="lv-LV" sz="2400" dirty="0"/>
            </a:br>
            <a:r>
              <a:rPr lang="lv-LV" sz="1800" b="0" dirty="0"/>
              <a:t>publicē 2026.g. 5.janvārī</a:t>
            </a:r>
            <a:endParaRPr lang="en-US" altLang="lv-LV" sz="1800" b="0" dirty="0">
              <a:solidFill>
                <a:srgbClr val="604A7B"/>
              </a:solidFill>
            </a:endParaRPr>
          </a:p>
        </p:txBody>
      </p:sp>
      <p:sp>
        <p:nvSpPr>
          <p:cNvPr id="193" name="Google Shape;193;p9">
            <a:extLst>
              <a:ext uri="{FF2B5EF4-FFF2-40B4-BE49-F238E27FC236}">
                <a16:creationId xmlns:a16="http://schemas.microsoft.com/office/drawing/2014/main" id="{8BE31F2C-1EEF-A877-1A03-5B6C5D1EB61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0124" y="1719161"/>
            <a:ext cx="11324572" cy="4690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r>
              <a:rPr lang="lv-LV" sz="1400" b="1" dirty="0"/>
              <a:t>Saturs </a:t>
            </a:r>
          </a:p>
          <a:p>
            <a:pPr lvl="0" fontAlgn="base"/>
            <a:r>
              <a:rPr lang="lv-LV" sz="1400" dirty="0"/>
              <a:t>Eksāmena mērķis un adresāts </a:t>
            </a:r>
          </a:p>
          <a:p>
            <a:pPr lvl="0" fontAlgn="base"/>
            <a:r>
              <a:rPr lang="lv-LV" sz="1400" dirty="0"/>
              <a:t>Vērtēšanas saturs </a:t>
            </a:r>
          </a:p>
          <a:p>
            <a:pPr lvl="0" fontAlgn="base"/>
            <a:r>
              <a:rPr lang="lv-LV" sz="1400" dirty="0"/>
              <a:t>Darba uzbūve </a:t>
            </a:r>
          </a:p>
          <a:p>
            <a:pPr lvl="0" fontAlgn="base"/>
            <a:r>
              <a:rPr lang="lv-LV" sz="1400" strike="sngStrike" dirty="0"/>
              <a:t>Monitoringa piekļuves nosacījumi </a:t>
            </a:r>
          </a:p>
          <a:p>
            <a:pPr lvl="0" fontAlgn="base"/>
            <a:r>
              <a:rPr lang="lv-LV" sz="1400" dirty="0"/>
              <a:t>Nepieciešamo resursu nodrošinājums  (dators) </a:t>
            </a:r>
          </a:p>
          <a:p>
            <a:pPr lvl="0" fontAlgn="base"/>
            <a:r>
              <a:rPr lang="lv-LV" sz="1400" dirty="0"/>
              <a:t>Vērtēšanas kārtība un kritēriji </a:t>
            </a:r>
          </a:p>
          <a:p>
            <a:pPr lvl="0" fontAlgn="base"/>
            <a:r>
              <a:rPr lang="lv-LV" sz="1400" dirty="0"/>
              <a:t>Palīglīdzekļi, kurus atļauts izmantot eksāmena laikā  Datu buklets, kalkulators</a:t>
            </a:r>
          </a:p>
          <a:p>
            <a:pPr algn="just">
              <a:defRPr/>
            </a:pPr>
            <a:r>
              <a:rPr lang="lv-LV" sz="1400" u="sng" dirty="0"/>
              <a:t>Pielikumā</a:t>
            </a:r>
          </a:p>
          <a:p>
            <a:pPr algn="just">
              <a:defRPr/>
            </a:pPr>
            <a:r>
              <a:rPr lang="lv-LV" sz="1400" dirty="0"/>
              <a:t>Indikatori</a:t>
            </a:r>
          </a:p>
          <a:p>
            <a:pPr algn="just">
              <a:defRPr/>
            </a:pPr>
            <a:r>
              <a:rPr lang="lv-LV" sz="1400" dirty="0"/>
              <a:t>Vispārīgie vērtēšanas kritēriji  </a:t>
            </a:r>
          </a:p>
          <a:p>
            <a:pPr algn="just">
              <a:defRPr/>
            </a:pPr>
            <a:r>
              <a:rPr lang="lv-LV" sz="1400" dirty="0"/>
              <a:t>Datu buklets </a:t>
            </a:r>
          </a:p>
          <a:p>
            <a:pPr algn="just">
              <a:defRPr/>
            </a:pPr>
            <a:endParaRPr lang="lv-LV" sz="1050" dirty="0"/>
          </a:p>
        </p:txBody>
      </p:sp>
      <p:sp>
        <p:nvSpPr>
          <p:cNvPr id="195" name="Google Shape;195;p9">
            <a:extLst>
              <a:ext uri="{FF2B5EF4-FFF2-40B4-BE49-F238E27FC236}">
                <a16:creationId xmlns:a16="http://schemas.microsoft.com/office/drawing/2014/main" id="{EDA2379D-F83F-A63A-6743-E042BABA725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986581" y="6566070"/>
            <a:ext cx="293472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fld id="{00000000-1234-1234-1234-123412341234}" type="slidenum">
              <a:rPr lang="lv-LV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3234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9"/>
          <p:cNvSpPr txBox="1">
            <a:spLocks noGrp="1"/>
          </p:cNvSpPr>
          <p:nvPr>
            <p:ph type="title"/>
          </p:nvPr>
        </p:nvSpPr>
        <p:spPr>
          <a:xfrm>
            <a:off x="1986582" y="257547"/>
            <a:ext cx="8395279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pPr algn="ctr"/>
            <a:r>
              <a:rPr lang="lv-LV" sz="2400" dirty="0"/>
              <a:t>Eksāmens fizikā optimālajā </a:t>
            </a:r>
            <a:r>
              <a:rPr lang="lv-LV" altLang="lv-LV" sz="2400" dirty="0">
                <a:cs typeface="Times New Roman"/>
              </a:rPr>
              <a:t>mācību satura apguves līmenī </a:t>
            </a:r>
            <a:r>
              <a:rPr lang="lv-LV" sz="2400" dirty="0"/>
              <a:t>2026. gada 20. maijā</a:t>
            </a:r>
            <a:br>
              <a:rPr lang="lv-LV" sz="2400" dirty="0"/>
            </a:br>
            <a:r>
              <a:rPr lang="lv-LV" sz="1400" b="0" dirty="0">
                <a:solidFill>
                  <a:srgbClr val="FF0000"/>
                </a:solidFill>
              </a:rPr>
              <a:t>Kārto, kad pabeidz kursa apguvi – 11. vai 12. klasē</a:t>
            </a:r>
            <a:br>
              <a:rPr lang="lv-LV" sz="1400" dirty="0">
                <a:solidFill>
                  <a:srgbClr val="FF0000"/>
                </a:solidFill>
              </a:rPr>
            </a:br>
            <a:endParaRPr lang="en-US" altLang="lv-LV" sz="1400" dirty="0">
              <a:solidFill>
                <a:srgbClr val="604A7B"/>
              </a:solidFill>
            </a:endParaRPr>
          </a:p>
        </p:txBody>
      </p:sp>
      <p:sp>
        <p:nvSpPr>
          <p:cNvPr id="193" name="Google Shape;193;p9"/>
          <p:cNvSpPr txBox="1">
            <a:spLocks noGrp="1"/>
          </p:cNvSpPr>
          <p:nvPr>
            <p:ph type="body" idx="1"/>
          </p:nvPr>
        </p:nvSpPr>
        <p:spPr>
          <a:xfrm>
            <a:off x="430124" y="1719161"/>
            <a:ext cx="11324572" cy="5005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pPr algn="just">
              <a:defRPr/>
            </a:pPr>
            <a:r>
              <a:rPr lang="lv-LV" sz="1600" dirty="0"/>
              <a:t>Eksāmena daļu īpatsvars un izpildei paredzētais laiks</a:t>
            </a:r>
          </a:p>
          <a:p>
            <a:pPr algn="just">
              <a:defRPr/>
            </a:pPr>
            <a:endParaRPr lang="lv-LV" sz="1600" dirty="0"/>
          </a:p>
          <a:p>
            <a:pPr algn="just">
              <a:defRPr/>
            </a:pPr>
            <a:endParaRPr lang="lv-LV" sz="1600" dirty="0"/>
          </a:p>
          <a:p>
            <a:pPr marL="514350" indent="-285750" algn="just">
              <a:buFont typeface="Arial" panose="020B0604020202020204" pitchFamily="34" charset="0"/>
              <a:buChar char="•"/>
              <a:defRPr/>
            </a:pPr>
            <a:r>
              <a:rPr lang="lv-LV" sz="1600" dirty="0"/>
              <a:t>1.daļa notiek tiešsaistē. </a:t>
            </a:r>
          </a:p>
          <a:p>
            <a:pPr algn="just">
              <a:defRPr/>
            </a:pPr>
            <a:r>
              <a:rPr lang="lv-LV" sz="1600" dirty="0"/>
              <a:t> Atgādinājums – katrā uzdevumā ir tikai viena pareiza atbilde, kura vislabāk atbilst uzdevuma saturam. </a:t>
            </a:r>
          </a:p>
          <a:p>
            <a:pPr algn="just">
              <a:defRPr/>
            </a:pPr>
            <a:r>
              <a:rPr lang="lv-LV" sz="1600" dirty="0"/>
              <a:t>•	2. daļā - 10 ļoti īso atbilžu uzdevumi; 4 izvērsto atbilžu uzdevumi un 1 strukturētais uzdevums pētniecisko prasmju pārbaudei. </a:t>
            </a:r>
          </a:p>
          <a:p>
            <a:pPr algn="just">
              <a:defRPr/>
            </a:pPr>
            <a:r>
              <a:rPr lang="lv-LV" sz="1600" dirty="0"/>
              <a:t>•	2. daļas uzdevumu atbildes skolēni raksta darba lapās, kuras tiks skenētas. Atgādinājums – censties rakstīt salasāmā rokrakstā atbildei atvēlētā vietā ar zilu vai melnu pildspalvu. </a:t>
            </a:r>
          </a:p>
          <a:p>
            <a:pPr algn="just">
              <a:defRPr/>
            </a:pPr>
            <a:r>
              <a:rPr lang="lv-LV" sz="1600" dirty="0"/>
              <a:t>•	2. daļas uzdevumus skolēni var pildīt sev ērtākā secībā. </a:t>
            </a:r>
          </a:p>
          <a:p>
            <a:pPr algn="just">
              <a:defRPr/>
            </a:pPr>
            <a:r>
              <a:rPr lang="lv-LV" sz="1600" b="1" dirty="0"/>
              <a:t>!Būtu jāplāno atkārtošana eksāmena kārtotājiem.</a:t>
            </a:r>
          </a:p>
          <a:p>
            <a:pPr algn="just">
              <a:defRPr/>
            </a:pPr>
            <a:r>
              <a:rPr lang="lv-LV" sz="1200" dirty="0"/>
              <a:t>Visa CE laikā skolēni var izmantot Datu bukletu. Šo Datu bukletu ieteicams izmantot arī mācību procesā.</a:t>
            </a:r>
          </a:p>
          <a:p>
            <a:pPr>
              <a:defRPr/>
            </a:pPr>
            <a:r>
              <a:rPr lang="lv-LV" sz="1200" dirty="0"/>
              <a:t>2026.g. janv­ārī tiks publicēti: eksāmena programma (vērtēšanas kritēriji, indikatori, datu buklets).</a:t>
            </a:r>
          </a:p>
          <a:p>
            <a:pPr>
              <a:defRPr/>
            </a:pPr>
            <a:r>
              <a:rPr lang="lv-LV" sz="1200" dirty="0"/>
              <a:t>Gatavošanās posmā var izmantot VIAA mājaslapā publicētos iepriekšējo gadu monitoringa darba uzdevumus </a:t>
            </a:r>
            <a:r>
              <a:rPr lang="lv-LV" sz="1200" dirty="0">
                <a:hlinkClick r:id="rId3"/>
              </a:rPr>
              <a:t>https://www.viaa.gov.lv/lv/valsts-parbaudes-darbu-uzdevumi</a:t>
            </a:r>
            <a:r>
              <a:rPr lang="lv-LV" sz="1200" dirty="0"/>
              <a:t> .  </a:t>
            </a:r>
          </a:p>
        </p:txBody>
      </p:sp>
      <p:sp>
        <p:nvSpPr>
          <p:cNvPr id="195" name="Google Shape;195;p9"/>
          <p:cNvSpPr txBox="1">
            <a:spLocks noGrp="1"/>
          </p:cNvSpPr>
          <p:nvPr>
            <p:ph type="sldNum" idx="12"/>
          </p:nvPr>
        </p:nvSpPr>
        <p:spPr>
          <a:xfrm>
            <a:off x="1986581" y="6566070"/>
            <a:ext cx="293472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fld id="{00000000-1234-1234-1234-123412341234}" type="slidenum">
              <a:rPr lang="lv-LV"/>
              <a:t>7</a:t>
            </a:fld>
            <a:endParaRPr/>
          </a:p>
        </p:txBody>
      </p:sp>
      <p:graphicFrame>
        <p:nvGraphicFramePr>
          <p:cNvPr id="2" name="Tabula 1">
            <a:extLst>
              <a:ext uri="{FF2B5EF4-FFF2-40B4-BE49-F238E27FC236}">
                <a16:creationId xmlns:a16="http://schemas.microsoft.com/office/drawing/2014/main" id="{EC286923-B3CA-351C-3497-ECC6AE0F60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8687562"/>
              </p:ext>
            </p:extLst>
          </p:nvPr>
        </p:nvGraphicFramePr>
        <p:xfrm>
          <a:off x="1062271" y="2225525"/>
          <a:ext cx="8529203" cy="7933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49239">
                  <a:extLst>
                    <a:ext uri="{9D8B030D-6E8A-4147-A177-3AD203B41FA5}">
                      <a16:colId xmlns:a16="http://schemas.microsoft.com/office/drawing/2014/main" val="1311981202"/>
                    </a:ext>
                  </a:extLst>
                </a:gridCol>
                <a:gridCol w="2774507">
                  <a:extLst>
                    <a:ext uri="{9D8B030D-6E8A-4147-A177-3AD203B41FA5}">
                      <a16:colId xmlns:a16="http://schemas.microsoft.com/office/drawing/2014/main" val="1569851601"/>
                    </a:ext>
                  </a:extLst>
                </a:gridCol>
                <a:gridCol w="2305457">
                  <a:extLst>
                    <a:ext uri="{9D8B030D-6E8A-4147-A177-3AD203B41FA5}">
                      <a16:colId xmlns:a16="http://schemas.microsoft.com/office/drawing/2014/main" val="2733568510"/>
                    </a:ext>
                  </a:extLst>
                </a:gridCol>
              </a:tblGrid>
              <a:tr h="21611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v-LV" sz="1200" dirty="0">
                          <a:effectLst/>
                        </a:rPr>
                        <a:t>Daļa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lv-LV" sz="1200" dirty="0">
                          <a:effectLst/>
                        </a:rPr>
                        <a:t>Maksimālais punktu skaits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lv-LV" sz="1200" dirty="0">
                          <a:effectLst/>
                        </a:rPr>
                        <a:t>Izpildes laiks, min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14450188"/>
                  </a:ext>
                </a:extLst>
              </a:tr>
              <a:tr h="190399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lv-LV" sz="1200">
                          <a:effectLst/>
                        </a:rPr>
                        <a:t>1. daļa. Zināšanas un izpratne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v-LV" sz="1200" dirty="0">
                          <a:effectLst/>
                        </a:rPr>
                        <a:t>24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v-LV" sz="1200">
                          <a:effectLst/>
                        </a:rPr>
                        <a:t>40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1205553458"/>
                  </a:ext>
                </a:extLst>
              </a:tr>
              <a:tr h="190399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lv-LV" sz="1200">
                          <a:effectLst/>
                        </a:rPr>
                        <a:t>2. daļa. Prasmes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v-LV" sz="1200" dirty="0">
                          <a:effectLst/>
                        </a:rPr>
                        <a:t>42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v-LV" sz="1200">
                          <a:effectLst/>
                        </a:rPr>
                        <a:t>95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2238183065"/>
                  </a:ext>
                </a:extLst>
              </a:tr>
              <a:tr h="190399"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lv-LV" sz="1200" dirty="0">
                          <a:effectLst/>
                        </a:rPr>
                        <a:t>Kopā 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v-LV" sz="1200">
                          <a:effectLst/>
                        </a:rPr>
                        <a:t>66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v-LV" sz="1200" dirty="0">
                          <a:effectLst/>
                        </a:rPr>
                        <a:t>135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18964845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0096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>
          <a:extLst>
            <a:ext uri="{FF2B5EF4-FFF2-40B4-BE49-F238E27FC236}">
              <a16:creationId xmlns:a16="http://schemas.microsoft.com/office/drawing/2014/main" id="{8CE6A579-768F-DD2A-66FC-41B85ADCA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9">
            <a:extLst>
              <a:ext uri="{FF2B5EF4-FFF2-40B4-BE49-F238E27FC236}">
                <a16:creationId xmlns:a16="http://schemas.microsoft.com/office/drawing/2014/main" id="{A33EA004-8A97-6E45-ABFC-0E2D98CE2AA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86582" y="257547"/>
            <a:ext cx="8395279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pPr algn="ctr"/>
            <a:r>
              <a:rPr lang="lv-LV" sz="2400" dirty="0"/>
              <a:t>Eksāmens vidējās izglītības posmā: </a:t>
            </a:r>
            <a:r>
              <a:rPr lang="lv-LV" sz="2400" dirty="0" err="1"/>
              <a:t>D</a:t>
            </a:r>
            <a:r>
              <a:rPr lang="lv-LV" altLang="lv-LV" sz="2400" dirty="0" err="1">
                <a:cs typeface="Times New Roman"/>
              </a:rPr>
              <a:t>abaszinībās</a:t>
            </a:r>
            <a:r>
              <a:rPr lang="lv-LV" altLang="lv-LV" sz="2400" dirty="0">
                <a:cs typeface="Times New Roman"/>
              </a:rPr>
              <a:t> vispārīgajā mācību satura apguves līmenī </a:t>
            </a:r>
            <a:br>
              <a:rPr lang="lv-LV" altLang="lv-LV" sz="2400" dirty="0">
                <a:cs typeface="Times New Roman"/>
              </a:rPr>
            </a:br>
            <a:r>
              <a:rPr lang="lv-LV" sz="1600" b="0" dirty="0">
                <a:solidFill>
                  <a:srgbClr val="FF0000"/>
                </a:solidFill>
              </a:rPr>
              <a:t>Kārto, kad pabeidz kursa apguvi – 11. vai 12. klasē</a:t>
            </a:r>
            <a:endParaRPr lang="en-US" altLang="lv-LV" sz="2400" dirty="0">
              <a:solidFill>
                <a:srgbClr val="604A7B"/>
              </a:solidFill>
            </a:endParaRPr>
          </a:p>
        </p:txBody>
      </p:sp>
      <p:sp>
        <p:nvSpPr>
          <p:cNvPr id="193" name="Google Shape;193;p9">
            <a:extLst>
              <a:ext uri="{FF2B5EF4-FFF2-40B4-BE49-F238E27FC236}">
                <a16:creationId xmlns:a16="http://schemas.microsoft.com/office/drawing/2014/main" id="{6307B676-AC5B-D6DD-9F8C-B04C0DC4AB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0124" y="1719161"/>
            <a:ext cx="11324572" cy="4690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pPr algn="just">
              <a:defRPr/>
            </a:pPr>
            <a:endParaRPr lang="lv-LV" sz="1600" dirty="0"/>
          </a:p>
          <a:p>
            <a:pPr algn="just">
              <a:defRPr/>
            </a:pPr>
            <a:endParaRPr lang="lv-LV" sz="1600" dirty="0"/>
          </a:p>
          <a:p>
            <a:pPr algn="just">
              <a:defRPr/>
            </a:pPr>
            <a:r>
              <a:rPr lang="lv-LV" sz="1500" dirty="0"/>
              <a:t>•	1.daļa notiek tiešsaistē – 24 atbilžu izvēles uzdevumi. </a:t>
            </a:r>
          </a:p>
          <a:p>
            <a:pPr algn="just">
              <a:defRPr/>
            </a:pPr>
            <a:r>
              <a:rPr lang="lv-LV" sz="1500" dirty="0"/>
              <a:t> Atgādinājums – katrā uzdevumā ir tikai viena pareiza atbilde, kura vislabāk atbilst uzdevuma saturam. </a:t>
            </a:r>
          </a:p>
          <a:p>
            <a:pPr algn="just">
              <a:defRPr/>
            </a:pPr>
            <a:r>
              <a:rPr lang="lv-LV" sz="1500" dirty="0"/>
              <a:t>•	2. daļā – 10 ļoti īso atbilžu uzdevumi; 4 izvērsto atbilžu uzdevumi un 1 strukturētais uzdevums pētniecisko prasmju pārbaudei. </a:t>
            </a:r>
          </a:p>
          <a:p>
            <a:pPr algn="just">
              <a:defRPr/>
            </a:pPr>
            <a:r>
              <a:rPr lang="lv-LV" sz="1500" dirty="0"/>
              <a:t>•	2. daļas uzdevumu atbildes skolēni raksta darba lapās, kuras tiks skenētas. Atgādinājums – censties rakstīt salasāmā rokrakstā atbildei atvēlētā vietā ar zilu vai melnu pildspalvu. </a:t>
            </a:r>
          </a:p>
          <a:p>
            <a:pPr algn="just">
              <a:defRPr/>
            </a:pPr>
            <a:r>
              <a:rPr lang="lv-LV" sz="1500" dirty="0"/>
              <a:t>•	2. daļas uzdevumus skolēni var pildīt sev ērtākā secībā. </a:t>
            </a:r>
          </a:p>
          <a:p>
            <a:pPr algn="just">
              <a:defRPr/>
            </a:pPr>
            <a:r>
              <a:rPr lang="lv-LV" sz="1500" dirty="0"/>
              <a:t>  Visa eksāmena laikā skolēni var izmantot Datu bukletu. Šo Datu bukletu ieteicams izmantot arī mācību procesā. </a:t>
            </a:r>
          </a:p>
          <a:p>
            <a:pPr algn="just">
              <a:defRPr/>
            </a:pPr>
            <a:r>
              <a:rPr lang="lv-LV" sz="1500" dirty="0"/>
              <a:t>Vērtējuma slieksnis </a:t>
            </a:r>
            <a:r>
              <a:rPr lang="lv-LV" sz="1500" b="1" dirty="0"/>
              <a:t>20 %. </a:t>
            </a:r>
          </a:p>
          <a:p>
            <a:pPr algn="just">
              <a:defRPr/>
            </a:pPr>
            <a:r>
              <a:rPr lang="lv-LV" sz="1200" b="1" dirty="0"/>
              <a:t>!Būtu jāplāno atkārtošana eksāmena kārtotājiem.</a:t>
            </a:r>
          </a:p>
          <a:p>
            <a:pPr algn="just">
              <a:defRPr/>
            </a:pPr>
            <a:r>
              <a:rPr lang="lv-LV" sz="1050" dirty="0"/>
              <a:t>2026.g. janv­ārī tiks publicēti: eksāmena programma (vērtēšanas kritēriji, indikatori, datu buklets).</a:t>
            </a:r>
            <a:endParaRPr lang="lv-LV" sz="800" dirty="0"/>
          </a:p>
          <a:p>
            <a:pPr algn="just">
              <a:defRPr/>
            </a:pPr>
            <a:r>
              <a:rPr lang="lv-LV" sz="1050" dirty="0"/>
              <a:t>Gatavošanās posmā var izmantot VIAA mājaslapā publicētos iepriekšējo gadu monitoringa darba uzdevumus </a:t>
            </a:r>
            <a:r>
              <a:rPr lang="lv-LV" sz="1050" dirty="0">
                <a:hlinkClick r:id="rId3"/>
              </a:rPr>
              <a:t>https://www.viaa.gov.lv/lv/valsts-parbaudes-darbu-uzdevumi</a:t>
            </a:r>
            <a:r>
              <a:rPr lang="lv-LV" sz="1050" dirty="0"/>
              <a:t> .  </a:t>
            </a:r>
          </a:p>
        </p:txBody>
      </p:sp>
      <p:sp>
        <p:nvSpPr>
          <p:cNvPr id="195" name="Google Shape;195;p9">
            <a:extLst>
              <a:ext uri="{FF2B5EF4-FFF2-40B4-BE49-F238E27FC236}">
                <a16:creationId xmlns:a16="http://schemas.microsoft.com/office/drawing/2014/main" id="{E954AAC0-8D34-A90F-DB40-B04FA3016D4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986581" y="6566070"/>
            <a:ext cx="293472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fld id="{00000000-1234-1234-1234-123412341234}" type="slidenum">
              <a:rPr lang="lv-LV"/>
              <a:t>8</a:t>
            </a:fld>
            <a:endParaRPr/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3C8AC249-7526-592E-25AD-8DC31098D4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146" y="1788617"/>
            <a:ext cx="8565622" cy="92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104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>
          <a:extLst>
            <a:ext uri="{FF2B5EF4-FFF2-40B4-BE49-F238E27FC236}">
              <a16:creationId xmlns:a16="http://schemas.microsoft.com/office/drawing/2014/main" id="{5139CB1D-2E9B-4169-6BFA-E9DD4EC58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9">
            <a:extLst>
              <a:ext uri="{FF2B5EF4-FFF2-40B4-BE49-F238E27FC236}">
                <a16:creationId xmlns:a16="http://schemas.microsoft.com/office/drawing/2014/main" id="{8F64351A-704D-EDC5-AD7C-A54CB23F632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86582" y="257547"/>
            <a:ext cx="8395279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pPr algn="ctr"/>
            <a:r>
              <a:rPr lang="lv-LV" sz="2400" dirty="0"/>
              <a:t>Eksāmens fizikā </a:t>
            </a:r>
            <a:r>
              <a:rPr lang="lv-LV" altLang="lv-LV" sz="2400" dirty="0">
                <a:cs typeface="Times New Roman"/>
              </a:rPr>
              <a:t>augstākajā mācību satura apguves līmenī </a:t>
            </a:r>
            <a:r>
              <a:rPr lang="lv-LV" sz="2400" dirty="0"/>
              <a:t>2026. gada 20. maijā</a:t>
            </a:r>
            <a:br>
              <a:rPr lang="lv-LV" sz="2400" dirty="0"/>
            </a:br>
            <a:endParaRPr lang="en-US" altLang="lv-LV" sz="2400" dirty="0">
              <a:solidFill>
                <a:srgbClr val="604A7B"/>
              </a:solidFill>
            </a:endParaRPr>
          </a:p>
        </p:txBody>
      </p:sp>
      <p:sp>
        <p:nvSpPr>
          <p:cNvPr id="193" name="Google Shape;193;p9">
            <a:extLst>
              <a:ext uri="{FF2B5EF4-FFF2-40B4-BE49-F238E27FC236}">
                <a16:creationId xmlns:a16="http://schemas.microsoft.com/office/drawing/2014/main" id="{27541504-7118-2227-8D51-3857D7BC297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0124" y="1719161"/>
            <a:ext cx="11324572" cy="4881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pPr algn="just">
              <a:defRPr/>
            </a:pPr>
            <a:endParaRPr lang="lv-LV" sz="1400" dirty="0"/>
          </a:p>
          <a:p>
            <a:pPr algn="just">
              <a:defRPr/>
            </a:pPr>
            <a:endParaRPr lang="lv-LV" sz="1400" dirty="0"/>
          </a:p>
          <a:p>
            <a:pPr algn="just">
              <a:defRPr/>
            </a:pPr>
            <a:r>
              <a:rPr lang="lv-LV" sz="1400" dirty="0"/>
              <a:t>1.daļa notiek tiešsaistē. 1.daļā uzdevumu skaits ir – 20 atbilžu izvēles uzdevumi.</a:t>
            </a:r>
          </a:p>
          <a:p>
            <a:pPr algn="just">
              <a:defRPr/>
            </a:pPr>
            <a:r>
              <a:rPr lang="lv-LV" sz="1400" dirty="0"/>
              <a:t>Atgādinājums – katrā uzdevumā ir tikai viena pareiza atbilde, kura vislabāk atbilst uzdevuma saturam. </a:t>
            </a:r>
          </a:p>
          <a:p>
            <a:pPr algn="just">
              <a:defRPr/>
            </a:pPr>
            <a:r>
              <a:rPr lang="lv-LV" sz="1400" dirty="0"/>
              <a:t>2. daļā ir 4 izvērsto atbilžu uzdevumi. </a:t>
            </a:r>
          </a:p>
          <a:p>
            <a:pPr algn="just">
              <a:defRPr/>
            </a:pPr>
            <a:r>
              <a:rPr lang="lv-LV" sz="1400" dirty="0"/>
              <a:t>3. daļā skolēni neveic praktiskās darbības eksperimenta datu iegūšanai. </a:t>
            </a:r>
          </a:p>
          <a:p>
            <a:pPr algn="just">
              <a:defRPr/>
            </a:pPr>
            <a:r>
              <a:rPr lang="lv-LV" sz="1400" dirty="0"/>
              <a:t>3. daļā ir 2 uzdevumi, kurus pildot, skolēns apliecina savas pētnieciskās prasmes, plānojot eksperimentu un apstrādājot piedāvātos eksperimenta datus.</a:t>
            </a:r>
          </a:p>
          <a:p>
            <a:pPr algn="just">
              <a:defRPr/>
            </a:pPr>
            <a:r>
              <a:rPr lang="lv-LV" sz="1400" dirty="0"/>
              <a:t>2. un 3. daļas uzdevumu atbildes skolēni raksta darba lapās, kuras tiks skenētas. Atgādinājums – censties rakstīt salasāmā rokrakstā atbildei atvēlētā vietā ar zilu vai melnu pildspalvu.</a:t>
            </a:r>
          </a:p>
          <a:p>
            <a:pPr algn="just">
              <a:defRPr/>
            </a:pPr>
            <a:r>
              <a:rPr lang="lv-LV" sz="1400" dirty="0"/>
              <a:t>2. un 3. daļas uzdevumus skolēni var pildīt sev ērtākā secībā. </a:t>
            </a:r>
          </a:p>
          <a:p>
            <a:pPr algn="just">
              <a:defRPr/>
            </a:pPr>
            <a:r>
              <a:rPr lang="lv-LV" sz="1400" dirty="0"/>
              <a:t>Visa CE laikā skolēni var izmantot Datu bukletu (skatīt. eksāmena programmu). </a:t>
            </a:r>
          </a:p>
          <a:p>
            <a:pPr algn="just">
              <a:defRPr/>
            </a:pPr>
            <a:r>
              <a:rPr lang="lv-LV" sz="1400" dirty="0"/>
              <a:t>2026.g. janv­ārī tiks publicēti: eksāmena programma (vērtēšanas kritēriji, indikatori, datu buklets).</a:t>
            </a:r>
            <a:endParaRPr lang="lv-LV" sz="1050" dirty="0"/>
          </a:p>
          <a:p>
            <a:pPr algn="just">
              <a:defRPr/>
            </a:pPr>
            <a:r>
              <a:rPr lang="lv-LV" sz="1400" dirty="0"/>
              <a:t>Gatavošanās posmā var izmantot VIAA mājaslapā publicētos iepriekšējo gadu monitoringa darba uzdevumus </a:t>
            </a:r>
            <a:r>
              <a:rPr lang="lv-LV" sz="1400" dirty="0">
                <a:hlinkClick r:id="rId3"/>
              </a:rPr>
              <a:t>https://www.viaa.gov.lv/lv/valsts-parbaudes-darbu-uzdevumi</a:t>
            </a:r>
            <a:r>
              <a:rPr lang="lv-LV" sz="1400" dirty="0"/>
              <a:t> .  </a:t>
            </a:r>
          </a:p>
        </p:txBody>
      </p:sp>
      <p:sp>
        <p:nvSpPr>
          <p:cNvPr id="195" name="Google Shape;195;p9">
            <a:extLst>
              <a:ext uri="{FF2B5EF4-FFF2-40B4-BE49-F238E27FC236}">
                <a16:creationId xmlns:a16="http://schemas.microsoft.com/office/drawing/2014/main" id="{148C89EA-7D62-CF8A-BB8E-E447FE941B2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986581" y="6566070"/>
            <a:ext cx="293472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fld id="{00000000-1234-1234-1234-123412341234}" type="slidenum">
              <a:rPr lang="lv-LV"/>
              <a:t>9</a:t>
            </a:fld>
            <a:endParaRPr/>
          </a:p>
        </p:txBody>
      </p:sp>
      <p:graphicFrame>
        <p:nvGraphicFramePr>
          <p:cNvPr id="2" name="Tabula 1">
            <a:extLst>
              <a:ext uri="{FF2B5EF4-FFF2-40B4-BE49-F238E27FC236}">
                <a16:creationId xmlns:a16="http://schemas.microsoft.com/office/drawing/2014/main" id="{AB6E9E1A-DFDF-762F-7C2E-549F54C85F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985251"/>
              </p:ext>
            </p:extLst>
          </p:nvPr>
        </p:nvGraphicFramePr>
        <p:xfrm>
          <a:off x="597475" y="1806734"/>
          <a:ext cx="10842624" cy="731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10656">
                  <a:extLst>
                    <a:ext uri="{9D8B030D-6E8A-4147-A177-3AD203B41FA5}">
                      <a16:colId xmlns:a16="http://schemas.microsoft.com/office/drawing/2014/main" val="3294489653"/>
                    </a:ext>
                  </a:extLst>
                </a:gridCol>
                <a:gridCol w="2710656">
                  <a:extLst>
                    <a:ext uri="{9D8B030D-6E8A-4147-A177-3AD203B41FA5}">
                      <a16:colId xmlns:a16="http://schemas.microsoft.com/office/drawing/2014/main" val="2000242927"/>
                    </a:ext>
                  </a:extLst>
                </a:gridCol>
                <a:gridCol w="2710656">
                  <a:extLst>
                    <a:ext uri="{9D8B030D-6E8A-4147-A177-3AD203B41FA5}">
                      <a16:colId xmlns:a16="http://schemas.microsoft.com/office/drawing/2014/main" val="1085290011"/>
                    </a:ext>
                  </a:extLst>
                </a:gridCol>
                <a:gridCol w="2710656">
                  <a:extLst>
                    <a:ext uri="{9D8B030D-6E8A-4147-A177-3AD203B41FA5}">
                      <a16:colId xmlns:a16="http://schemas.microsoft.com/office/drawing/2014/main" val="362486237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v-LV" sz="1200" dirty="0">
                          <a:effectLst/>
                        </a:rPr>
                        <a:t>Daļa</a:t>
                      </a:r>
                      <a:endParaRPr lang="lv-LV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v-LV" sz="1200">
                          <a:effectLst/>
                        </a:rPr>
                        <a:t>Maksimālais punktu skaits</a:t>
                      </a:r>
                      <a:endParaRPr lang="lv-LV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v-LV" sz="1200">
                          <a:effectLst/>
                        </a:rPr>
                        <a:t>Īpatsvars, %</a:t>
                      </a:r>
                      <a:endParaRPr lang="lv-LV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v-LV" sz="1200">
                          <a:effectLst/>
                        </a:rPr>
                        <a:t>Izpildes laiks, min</a:t>
                      </a:r>
                      <a:endParaRPr lang="lv-LV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22645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lv-LV" sz="1200">
                          <a:effectLst/>
                        </a:rPr>
                        <a:t>1. daļa. Zināšanas un izpratne</a:t>
                      </a:r>
                      <a:endParaRPr lang="lv-LV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v-LV" sz="1200">
                          <a:effectLst/>
                        </a:rPr>
                        <a:t>20</a:t>
                      </a:r>
                      <a:endParaRPr lang="lv-LV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v-LV" sz="1200">
                          <a:effectLst/>
                        </a:rPr>
                        <a:t>25</a:t>
                      </a:r>
                      <a:endParaRPr lang="lv-LV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v-LV" sz="1200">
                          <a:effectLst/>
                        </a:rPr>
                        <a:t>50</a:t>
                      </a:r>
                      <a:endParaRPr lang="lv-LV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998967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lv-LV" sz="1200">
                          <a:effectLst/>
                        </a:rPr>
                        <a:t>2. daļa. Prasmes</a:t>
                      </a:r>
                      <a:endParaRPr lang="lv-LV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v-LV" sz="1200">
                          <a:effectLst/>
                        </a:rPr>
                        <a:t>40</a:t>
                      </a:r>
                      <a:endParaRPr lang="lv-LV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v-LV" sz="1200">
                          <a:effectLst/>
                        </a:rPr>
                        <a:t>50</a:t>
                      </a:r>
                      <a:endParaRPr lang="lv-LV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v-LV" sz="1200">
                          <a:effectLst/>
                        </a:rPr>
                        <a:t>120</a:t>
                      </a:r>
                      <a:endParaRPr lang="lv-LV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50068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0320">
                        <a:buNone/>
                      </a:pPr>
                      <a:r>
                        <a:rPr lang="lv-LV" sz="1200">
                          <a:effectLst/>
                        </a:rPr>
                        <a:t>3. daļa. Komplekss pētījums</a:t>
                      </a:r>
                      <a:endParaRPr lang="lv-LV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v-LV" sz="1200">
                          <a:effectLst/>
                        </a:rPr>
                        <a:t>20</a:t>
                      </a:r>
                      <a:endParaRPr lang="lv-LV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v-LV" sz="1200">
                          <a:effectLst/>
                        </a:rPr>
                        <a:t>25</a:t>
                      </a:r>
                      <a:endParaRPr lang="lv-LV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v-LV" sz="1200" dirty="0">
                          <a:effectLst/>
                        </a:rPr>
                        <a:t>60</a:t>
                      </a:r>
                      <a:endParaRPr lang="lv-LV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84623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9058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664690"/>
      </a:dk1>
      <a:lt1>
        <a:srgbClr val="FFFFFF"/>
      </a:lt1>
      <a:dk2>
        <a:srgbClr val="00B2BB"/>
      </a:dk2>
      <a:lt2>
        <a:srgbClr val="FFFFFF"/>
      </a:lt2>
      <a:accent1>
        <a:srgbClr val="664690"/>
      </a:accent1>
      <a:accent2>
        <a:srgbClr val="00B2BB"/>
      </a:accent2>
      <a:accent3>
        <a:srgbClr val="A391BC"/>
      </a:accent3>
      <a:accent4>
        <a:srgbClr val="C2B5D3"/>
      </a:accent4>
      <a:accent5>
        <a:srgbClr val="E0DAE9"/>
      </a:accent5>
      <a:accent6>
        <a:srgbClr val="EFECF3"/>
      </a:accent6>
      <a:hlink>
        <a:srgbClr val="00B2BB"/>
      </a:hlink>
      <a:folHlink>
        <a:srgbClr val="00B2B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997</TotalTime>
  <Words>2219</Words>
  <Application>Microsoft Office PowerPoint</Application>
  <PresentationFormat>Platekrāna</PresentationFormat>
  <Paragraphs>218</Paragraphs>
  <Slides>16</Slides>
  <Notes>12</Notes>
  <HiddenSlides>0</HiddenSlides>
  <MMClips>0</MMClips>
  <ScaleCrop>false</ScaleCrop>
  <HeadingPairs>
    <vt:vector size="6" baseType="variant">
      <vt:variant>
        <vt:lpstr>Lietotie fonti</vt:lpstr>
      </vt:variant>
      <vt:variant>
        <vt:i4>6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16</vt:i4>
      </vt:variant>
    </vt:vector>
  </HeadingPairs>
  <TitlesOfParts>
    <vt:vector size="23" baseType="lpstr">
      <vt:lpstr>MS PGothic</vt:lpstr>
      <vt:lpstr>Arial</vt:lpstr>
      <vt:lpstr>Calibri</vt:lpstr>
      <vt:lpstr>Times New Roman</vt:lpstr>
      <vt:lpstr>Trebuchet MS</vt:lpstr>
      <vt:lpstr>Verdana</vt:lpstr>
      <vt:lpstr>Office Theme</vt:lpstr>
      <vt:lpstr>Valsts pārbaudes darbi Fizikā un Dabaszinībās 2025./2026. mācību gadā (Metodiskais seminārs)</vt:lpstr>
      <vt:lpstr>Pārbaudes darbi dabaszinībās un fizikā</vt:lpstr>
      <vt:lpstr>Diagnosticējošais darbs dabaszinātņu mācību jomā 9. klasei 2026.gada 28.aprīlī </vt:lpstr>
      <vt:lpstr>Obligāts eksāmens centralizētais eksāmens (CE), lai iegūtu vidējo vispārējo izglītību </vt:lpstr>
      <vt:lpstr>Valsts pārbaudes darbi par vispārējās vidējās izglītības ieguvi  Ministru kabineta 2025. gada 4.novembra Noteikumi Nr. 656 par valsts pārbaudes darbu norises laiku </vt:lpstr>
      <vt:lpstr>Eksāmena programmas publicē 2026.g. 5.janvārī</vt:lpstr>
      <vt:lpstr>Eksāmens fizikā optimālajā mācību satura apguves līmenī 2026. gada 20. maijā Kārto, kad pabeidz kursa apguvi – 11. vai 12. klasē </vt:lpstr>
      <vt:lpstr>Eksāmens vidējās izglītības posmā: Dabaszinībās vispārīgajā mācību satura apguves līmenī  Kārto, kad pabeidz kursa apguvi – 11. vai 12. klasē</vt:lpstr>
      <vt:lpstr>Eksāmens fizikā augstākajā mācību satura apguves līmenī 2026. gada 20. maijā </vt:lpstr>
      <vt:lpstr>Jautājums no klausītājiem: Kādas tēmas noteikti būs eksāmenā vidusskolās?  No vidusskolas eksāmena programmas:  Sasniedzamo rezultātu (SR) veidi, grupas un to īpatsvars </vt:lpstr>
      <vt:lpstr> Jautājums no klausītājiem: Kā iegūt iepriekšējo gadu monitoringa darbu rezultātus? </vt:lpstr>
      <vt:lpstr> Jautājums no klausītājiem: Kādos resursos meklēt sagatavošanas uzdevumus?   </vt:lpstr>
      <vt:lpstr>Atbildes uz jautājumiem</vt:lpstr>
      <vt:lpstr>Grozījumi Ministru kabineta noteikumi Nr.416 Rīgā 2025. gada 11. novembrī </vt:lpstr>
      <vt:lpstr>Spēkā esošais normatīvais regulējums par valsts pārbaudes darbiem vispārējā vidējā izglītībā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Valsts pārbaudes darbi  2024./2025. mācību gadā</dc:title>
  <dc:creator>Egita Diure</dc:creator>
  <cp:lastModifiedBy>Jana Veinberga</cp:lastModifiedBy>
  <cp:revision>50</cp:revision>
  <dcterms:modified xsi:type="dcterms:W3CDTF">2025-12-03T14:27:55Z</dcterms:modified>
</cp:coreProperties>
</file>