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8"/>
  </p:notesMasterIdLst>
  <p:sldIdLst>
    <p:sldId id="256" r:id="rId5"/>
    <p:sldId id="367" r:id="rId6"/>
    <p:sldId id="365" r:id="rId7"/>
    <p:sldId id="342" r:id="rId8"/>
    <p:sldId id="346" r:id="rId9"/>
    <p:sldId id="348" r:id="rId10"/>
    <p:sldId id="350" r:id="rId11"/>
    <p:sldId id="352" r:id="rId12"/>
    <p:sldId id="354" r:id="rId13"/>
    <p:sldId id="356" r:id="rId14"/>
    <p:sldId id="390" r:id="rId15"/>
    <p:sldId id="391" r:id="rId16"/>
    <p:sldId id="257" r:id="rId17"/>
    <p:sldId id="296" r:id="rId18"/>
    <p:sldId id="340" r:id="rId19"/>
    <p:sldId id="399" r:id="rId20"/>
    <p:sldId id="329" r:id="rId21"/>
    <p:sldId id="312" r:id="rId22"/>
    <p:sldId id="330" r:id="rId23"/>
    <p:sldId id="308" r:id="rId24"/>
    <p:sldId id="337" r:id="rId25"/>
    <p:sldId id="315" r:id="rId26"/>
    <p:sldId id="392" r:id="rId27"/>
    <p:sldId id="393" r:id="rId28"/>
    <p:sldId id="394" r:id="rId29"/>
    <p:sldId id="395" r:id="rId30"/>
    <p:sldId id="361" r:id="rId31"/>
    <p:sldId id="363" r:id="rId32"/>
    <p:sldId id="396" r:id="rId33"/>
    <p:sldId id="397" r:id="rId34"/>
    <p:sldId id="409" r:id="rId35"/>
    <p:sldId id="398" r:id="rId36"/>
    <p:sldId id="403" r:id="rId37"/>
    <p:sldId id="400" r:id="rId38"/>
    <p:sldId id="401" r:id="rId39"/>
    <p:sldId id="402" r:id="rId40"/>
    <p:sldId id="370" r:id="rId41"/>
    <p:sldId id="404" r:id="rId42"/>
    <p:sldId id="405" r:id="rId43"/>
    <p:sldId id="406" r:id="rId44"/>
    <p:sldId id="407" r:id="rId45"/>
    <p:sldId id="408" r:id="rId46"/>
    <p:sldId id="387" r:id="rId47"/>
  </p:sldIdLst>
  <p:sldSz cx="18288000" cy="10287000"/>
  <p:notesSz cx="6735763" cy="9866313"/>
  <p:embeddedFontLst>
    <p:embeddedFont>
      <p:font typeface="HK Grotesk Bold" panose="020B0604020202020204" charset="0"/>
      <p:regular r:id="rId49"/>
      <p:bold r:id="rId50"/>
    </p:embeddedFont>
    <p:embeddedFont>
      <p:font typeface="Open Sans" panose="020B0606030504020204" pitchFamily="34" charset="0"/>
      <p:regular r:id="rId51"/>
      <p:bold r:id="rId52"/>
      <p:italic r:id="rId53"/>
      <p:boldItalic r:id="rId54"/>
    </p:embeddedFont>
    <p:embeddedFont>
      <p:font typeface="Open Sans Bold" panose="020B0806030504020204" charset="0"/>
      <p:regular r:id="rId55"/>
      <p:bold r:id="rId56"/>
    </p:embeddedFont>
    <p:embeddedFont>
      <p:font typeface="Open Sans Bold Italics" panose="020B0604020202020204" charset="0"/>
      <p:regular r:id="rId57"/>
      <p:bold r:id="rId58"/>
      <p:italic r:id="rId59"/>
      <p:boldItalic r:id="rId60"/>
    </p:embeddedFont>
    <p:embeddedFont>
      <p:font typeface="Open Sans Italics" panose="020B0604020202020204" charset="0"/>
      <p:regular r:id="rId61"/>
      <p:italic r:id="rId62"/>
    </p:embeddedFont>
    <p:embeddedFont>
      <p:font typeface="Verdana" panose="020B0604030504040204" pitchFamily="34" charset="0"/>
      <p:regular r:id="rId63"/>
      <p:bold r:id="rId64"/>
      <p:italic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47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010933-E825-4EF4-91EE-6378D462CC77}" v="2" dt="2024-11-27T16:01:13.6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802"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5.fntdata"/><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5" Type="http://schemas.openxmlformats.org/officeDocument/2006/relationships/slide" Target="slides/slide1.xml"/><Relationship Id="rId61" Type="http://schemas.openxmlformats.org/officeDocument/2006/relationships/font" Target="fonts/font13.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1.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2.fntdata"/><Relationship Id="rId5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91774" cy="369987"/>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87685" y="0"/>
            <a:ext cx="3891774" cy="369987"/>
          </a:xfrm>
          <a:prstGeom prst="rect">
            <a:avLst/>
          </a:prstGeom>
        </p:spPr>
        <p:txBody>
          <a:bodyPr vert="horz" lIns="91440" tIns="45720" rIns="91440" bIns="45720" rtlCol="0"/>
          <a:lstStyle>
            <a:lvl1pPr algn="r">
              <a:defRPr sz="1200"/>
            </a:lvl1pPr>
          </a:lstStyle>
          <a:p>
            <a:fld id="{B7268E1E-0E44-426D-905E-8AD9B19D2182}" type="datetimeFigureOut">
              <a:rPr lang="cs-CZ" smtClean="0"/>
              <a:t>27.11.2024</a:t>
            </a:fld>
            <a:endParaRPr lang="cs-CZ"/>
          </a:p>
        </p:txBody>
      </p:sp>
      <p:sp>
        <p:nvSpPr>
          <p:cNvPr id="4" name="Slide Image Placeholder 3"/>
          <p:cNvSpPr>
            <a:spLocks noGrp="1" noRot="1" noChangeAspect="1"/>
          </p:cNvSpPr>
          <p:nvPr>
            <p:ph type="sldImg" idx="2"/>
          </p:nvPr>
        </p:nvSpPr>
        <p:spPr>
          <a:xfrm>
            <a:off x="2030413" y="554038"/>
            <a:ext cx="4919662" cy="27686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98102" y="3508023"/>
            <a:ext cx="7184814" cy="332474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7016046"/>
            <a:ext cx="3891774" cy="368274"/>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87685" y="7016046"/>
            <a:ext cx="3891774" cy="368274"/>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lv-LV"/>
              <a:t>2024.Gadā 18152</a:t>
            </a:r>
            <a:r>
              <a:rPr lang="lv-LV" baseline="0"/>
              <a:t> skolēni</a:t>
            </a:r>
            <a:endParaRPr lang="lv-LV"/>
          </a:p>
        </p:txBody>
      </p:sp>
      <p:sp>
        <p:nvSpPr>
          <p:cNvPr id="4" name="Slide Number Placeholder 3"/>
          <p:cNvSpPr>
            <a:spLocks noGrp="1"/>
          </p:cNvSpPr>
          <p:nvPr>
            <p:ph type="sldNum" sz="quarter" idx="10"/>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3623102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871B2431-D351-4C6E-A3CF-9DFAC0E3E050}" type="slidenum">
              <a:rPr lang="cs-CZ" smtClean="0"/>
              <a:t>40</a:t>
            </a:fld>
            <a:endParaRPr lang="cs-CZ"/>
          </a:p>
        </p:txBody>
      </p:sp>
    </p:spTree>
    <p:extLst>
      <p:ext uri="{BB962C8B-B14F-4D97-AF65-F5344CB8AC3E}">
        <p14:creationId xmlns:p14="http://schemas.microsoft.com/office/powerpoint/2010/main" val="3302688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871B2431-D351-4C6E-A3CF-9DFAC0E3E050}" type="slidenum">
              <a:rPr lang="cs-CZ" smtClean="0"/>
              <a:t>41</a:t>
            </a:fld>
            <a:endParaRPr lang="cs-CZ"/>
          </a:p>
        </p:txBody>
      </p:sp>
    </p:spTree>
    <p:extLst>
      <p:ext uri="{BB962C8B-B14F-4D97-AF65-F5344CB8AC3E}">
        <p14:creationId xmlns:p14="http://schemas.microsoft.com/office/powerpoint/2010/main" val="1834719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871B2431-D351-4C6E-A3CF-9DFAC0E3E050}" type="slidenum">
              <a:rPr lang="cs-CZ" smtClean="0"/>
              <a:t>42</a:t>
            </a:fld>
            <a:endParaRPr lang="cs-CZ"/>
          </a:p>
        </p:txBody>
      </p:sp>
    </p:spTree>
    <p:extLst>
      <p:ext uri="{BB962C8B-B14F-4D97-AF65-F5344CB8AC3E}">
        <p14:creationId xmlns:p14="http://schemas.microsoft.com/office/powerpoint/2010/main" val="3616379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2235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4225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52821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68391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21266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9397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7047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383322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visc.gov.lv/lv/valsts-parbaudes-darbi-20232024-mg-statistika" TargetMode="External"/><Relationship Id="rId4" Type="http://schemas.openxmlformats.org/officeDocument/2006/relationships/hyperlink" Target="http://www.latvija.l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likumi.lv/ta/id/356176-noteikumi-par-valsts-parbaudes-darbu-norises-laiku-20242025macibu-gada" TargetMode="Externa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hyperlink" Target="https://likumi.lv/ta/id/356176-noteikumi-par-valsts-parbaudes-darbu-norises-laiku-20242025macibu-gada"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likumi.lv/ta/id/340439-grozijumi-ministru-kabineta-2022-gada-5-julija-noteikumos-nr-398-noteikumi-par-centralizeto-eksamenu-saturu-un-norises-kartibu-"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likumi.lv/ta/id/351179-grozijums-ministru-kabineta-2018-gada-27-novembra-noteikumos-nr-747-noteikumi-par-valsts-pamatizglitibas-standartu-un-pamatizgl..."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likumi.lv/doc.php?id=%20303768&amp;version_date=01.09.2025#p17_1" TargetMode="External"/><Relationship Id="rId4" Type="http://schemas.openxmlformats.org/officeDocument/2006/relationships/hyperlink" Target="https://likumi.lv/ta/id/303768#p17_1"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likumi.lv/ta/id/332494-grozijumi-ministru-kabineta-2019-gada-3-septembra-noteikumos-nr-416-noteikumi-par-valsts-visparejas-videjas-izglitibas-standart..."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likumi.lv/ta/id/309597#p25_1" TargetMode="External"/><Relationship Id="rId4" Type="http://schemas.openxmlformats.org/officeDocument/2006/relationships/hyperlink" Target="https://likumi.lv/ta/id/309597-noteikumi-par-valsts-visparejas-videjas-izglitibas-standartu-un-visparejas-videjas-izglitibas-programmu-paraugiem/redakcijas-datums/2024/09/01"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visc.gov.lv/lv/valsts-parbaudes-darbi-20232024-mg-statistik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latvija.lv/" TargetMode="External"/><Relationship Id="rId5" Type="http://schemas.openxmlformats.org/officeDocument/2006/relationships/hyperlink" Target="https://eksameni.gov.lv/" TargetMode="Externa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809307" y="3776953"/>
            <a:ext cx="14782800" cy="5226670"/>
          </a:xfrm>
          <a:custGeom>
            <a:avLst/>
            <a:gdLst/>
            <a:ahLst/>
            <a:cxnLst/>
            <a:rect l="l" t="t" r="r" b="b"/>
            <a:pathLst>
              <a:path w="2722970" h="957478">
                <a:moveTo>
                  <a:pt x="38190" y="0"/>
                </a:moveTo>
                <a:lnTo>
                  <a:pt x="2684780" y="0"/>
                </a:lnTo>
                <a:cubicBezTo>
                  <a:pt x="2705872" y="0"/>
                  <a:pt x="2722970" y="17098"/>
                  <a:pt x="2722970" y="38190"/>
                </a:cubicBezTo>
                <a:lnTo>
                  <a:pt x="2722970" y="919288"/>
                </a:lnTo>
                <a:cubicBezTo>
                  <a:pt x="2722970" y="940380"/>
                  <a:pt x="2705872" y="957478"/>
                  <a:pt x="2684780" y="957478"/>
                </a:cubicBezTo>
                <a:lnTo>
                  <a:pt x="38190" y="957478"/>
                </a:lnTo>
                <a:cubicBezTo>
                  <a:pt x="17098" y="957478"/>
                  <a:pt x="0" y="940380"/>
                  <a:pt x="0" y="919288"/>
                </a:cubicBezTo>
                <a:lnTo>
                  <a:pt x="0" y="38190"/>
                </a:lnTo>
                <a:cubicBezTo>
                  <a:pt x="0" y="17098"/>
                  <a:pt x="17098" y="0"/>
                  <a:pt x="38190" y="0"/>
                </a:cubicBezTo>
                <a:close/>
              </a:path>
            </a:pathLst>
          </a:custGeom>
          <a:solidFill>
            <a:schemeClr val="accent4">
              <a:lumMod val="75000"/>
            </a:schemeClr>
          </a:solidFill>
        </p:spPr>
        <p:txBody>
          <a:bodyPr anchor="ctr"/>
          <a:lstStyle/>
          <a:p>
            <a:pPr algn="ctr"/>
            <a:r>
              <a:rPr lang="lv-LV" sz="6000" b="1" dirty="0">
                <a:solidFill>
                  <a:schemeClr val="bg1"/>
                </a:solidFill>
                <a:latin typeface="+mj-lt"/>
              </a:rPr>
              <a:t>2023./2024. mācību gada</a:t>
            </a:r>
            <a:br>
              <a:rPr lang="lv-LV" sz="6000" b="1" dirty="0">
                <a:solidFill>
                  <a:schemeClr val="bg1"/>
                </a:solidFill>
                <a:latin typeface="+mj-lt"/>
              </a:rPr>
            </a:br>
            <a:r>
              <a:rPr lang="lv-LV" sz="6000" b="1" dirty="0">
                <a:solidFill>
                  <a:schemeClr val="bg1"/>
                </a:solidFill>
                <a:latin typeface="+mj-lt"/>
              </a:rPr>
              <a:t>centralizēto eksāmenu rezultāti un 2024./2025. mācību gada valsts pārbaudes darbu norise</a:t>
            </a:r>
          </a:p>
        </p:txBody>
      </p:sp>
      <p:sp>
        <p:nvSpPr>
          <p:cNvPr id="5" name="Freeform 5"/>
          <p:cNvSpPr/>
          <p:nvPr/>
        </p:nvSpPr>
        <p:spPr>
          <a:xfrm>
            <a:off x="5054647" y="0"/>
            <a:ext cx="8178706" cy="3506620"/>
          </a:xfrm>
          <a:custGeom>
            <a:avLst/>
            <a:gdLst/>
            <a:ahLst/>
            <a:cxnLst/>
            <a:rect l="l" t="t" r="r" b="b"/>
            <a:pathLst>
              <a:path w="8178706" h="3506620">
                <a:moveTo>
                  <a:pt x="0" y="0"/>
                </a:moveTo>
                <a:lnTo>
                  <a:pt x="8178706" y="0"/>
                </a:lnTo>
                <a:lnTo>
                  <a:pt x="8178706" y="3506620"/>
                </a:lnTo>
                <a:lnTo>
                  <a:pt x="0" y="3506620"/>
                </a:lnTo>
                <a:lnTo>
                  <a:pt x="0" y="0"/>
                </a:lnTo>
                <a:close/>
              </a:path>
            </a:pathLst>
          </a:custGeom>
          <a:blipFill>
            <a:blip r:embed="rId2"/>
            <a:stretch>
              <a:fillRect/>
            </a:stretch>
          </a:blipFill>
        </p:spPr>
        <p:txBody>
          <a:bodyPr/>
          <a:lstStyle/>
          <a:p>
            <a:endParaRPr lang="lv-LV"/>
          </a:p>
        </p:txBody>
      </p:sp>
      <p:sp>
        <p:nvSpPr>
          <p:cNvPr id="7" name="TextBox 7"/>
          <p:cNvSpPr txBox="1"/>
          <p:nvPr/>
        </p:nvSpPr>
        <p:spPr>
          <a:xfrm>
            <a:off x="6052275" y="8700144"/>
            <a:ext cx="6183450" cy="419667"/>
          </a:xfrm>
          <a:prstGeom prst="rect">
            <a:avLst/>
          </a:prstGeom>
        </p:spPr>
        <p:txBody>
          <a:bodyPr lIns="0" tIns="0" rIns="0" bIns="0" rtlCol="0" anchor="t">
            <a:spAutoFit/>
          </a:bodyPr>
          <a:lstStyle/>
          <a:p>
            <a:pPr algn="ctr">
              <a:lnSpc>
                <a:spcPts val="3359"/>
              </a:lnSpc>
            </a:pPr>
            <a:endParaRPr lang="en-US" sz="2799">
              <a:solidFill>
                <a:srgbClr val="68478D"/>
              </a:solidFill>
              <a:latin typeface="Open Sans"/>
              <a:ea typeface="Open Sans"/>
              <a:cs typeface="Open Sans"/>
              <a:sym typeface="Open Sans"/>
            </a:endParaRPr>
          </a:p>
        </p:txBody>
      </p:sp>
      <p:sp>
        <p:nvSpPr>
          <p:cNvPr id="8" name="TextBox 8"/>
          <p:cNvSpPr txBox="1"/>
          <p:nvPr/>
        </p:nvSpPr>
        <p:spPr>
          <a:xfrm>
            <a:off x="8294961" y="9273957"/>
            <a:ext cx="1679878" cy="333425"/>
          </a:xfrm>
          <a:prstGeom prst="rect">
            <a:avLst/>
          </a:prstGeom>
        </p:spPr>
        <p:txBody>
          <a:bodyPr lIns="0" tIns="0" rIns="0" bIns="0" rtlCol="0" anchor="t">
            <a:spAutoFit/>
          </a:bodyPr>
          <a:lstStyle/>
          <a:p>
            <a:pPr algn="ctr">
              <a:lnSpc>
                <a:spcPts val="2647"/>
              </a:lnSpc>
            </a:pPr>
            <a:r>
              <a:rPr lang="lv-LV" sz="2200" dirty="0">
                <a:solidFill>
                  <a:srgbClr val="68478D"/>
                </a:solidFill>
                <a:latin typeface="Open Sans"/>
                <a:ea typeface="Open Sans"/>
                <a:cs typeface="Open Sans"/>
                <a:sym typeface="Open Sans"/>
              </a:rPr>
              <a:t>26.11.2024.</a:t>
            </a:r>
            <a:endParaRPr lang="lv-LV" sz="2206" dirty="0">
              <a:solidFill>
                <a:srgbClr val="68478D"/>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3807619" y="434877"/>
            <a:ext cx="13335000" cy="8589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dirty="0">
                <a:solidFill>
                  <a:srgbClr val="7030A0"/>
                </a:solidFill>
                <a:latin typeface="Verdana" panose="020B0604030504040204" pitchFamily="34" charset="0"/>
                <a:ea typeface="Verdana" panose="020B0604030504040204" pitchFamily="34" charset="0"/>
              </a:rPr>
              <a:t>Matemātika </a:t>
            </a:r>
            <a:r>
              <a:rPr lang="lv-LV" sz="2800" b="1" dirty="0">
                <a:solidFill>
                  <a:srgbClr val="7030A0"/>
                </a:solidFill>
                <a:latin typeface="Verdana" panose="020B0604030504040204" pitchFamily="34" charset="0"/>
                <a:ea typeface="Verdana" panose="020B0604030504040204" pitchFamily="34" charset="0"/>
              </a:rPr>
              <a:t>(skolu tipi)</a:t>
            </a:r>
          </a:p>
        </p:txBody>
      </p:sp>
      <p:pic>
        <p:nvPicPr>
          <p:cNvPr id="3" name="Picture 2"/>
          <p:cNvPicPr>
            <a:picLocks noChangeAspect="1"/>
          </p:cNvPicPr>
          <p:nvPr/>
        </p:nvPicPr>
        <p:blipFill>
          <a:blip r:embed="rId4"/>
          <a:stretch>
            <a:fillRect/>
          </a:stretch>
        </p:blipFill>
        <p:spPr>
          <a:xfrm>
            <a:off x="2784812" y="1339575"/>
            <a:ext cx="5899930" cy="4040772"/>
          </a:xfrm>
          <a:prstGeom prst="rect">
            <a:avLst/>
          </a:prstGeom>
        </p:spPr>
      </p:pic>
      <p:pic>
        <p:nvPicPr>
          <p:cNvPr id="4" name="Picture 3"/>
          <p:cNvPicPr>
            <a:picLocks noChangeAspect="1"/>
          </p:cNvPicPr>
          <p:nvPr/>
        </p:nvPicPr>
        <p:blipFill>
          <a:blip r:embed="rId5"/>
          <a:stretch>
            <a:fillRect/>
          </a:stretch>
        </p:blipFill>
        <p:spPr>
          <a:xfrm>
            <a:off x="10754646" y="1182731"/>
            <a:ext cx="5922708" cy="4056372"/>
          </a:xfrm>
          <a:prstGeom prst="rect">
            <a:avLst/>
          </a:prstGeom>
        </p:spPr>
      </p:pic>
      <p:pic>
        <p:nvPicPr>
          <p:cNvPr id="7" name="Picture 6"/>
          <p:cNvPicPr>
            <a:picLocks noChangeAspect="1"/>
          </p:cNvPicPr>
          <p:nvPr/>
        </p:nvPicPr>
        <p:blipFill>
          <a:blip r:embed="rId6"/>
          <a:stretch>
            <a:fillRect/>
          </a:stretch>
        </p:blipFill>
        <p:spPr>
          <a:xfrm>
            <a:off x="2784222" y="5753100"/>
            <a:ext cx="6054979" cy="4146963"/>
          </a:xfrm>
          <a:prstGeom prst="rect">
            <a:avLst/>
          </a:prstGeom>
        </p:spPr>
      </p:pic>
      <p:pic>
        <p:nvPicPr>
          <p:cNvPr id="8" name="Picture 7"/>
          <p:cNvPicPr>
            <a:picLocks noChangeAspect="1"/>
          </p:cNvPicPr>
          <p:nvPr/>
        </p:nvPicPr>
        <p:blipFill>
          <a:blip r:embed="rId7"/>
          <a:stretch>
            <a:fillRect/>
          </a:stretch>
        </p:blipFill>
        <p:spPr>
          <a:xfrm>
            <a:off x="10685505" y="5552808"/>
            <a:ext cx="6352638" cy="4350825"/>
          </a:xfrm>
          <a:prstGeom prst="rect">
            <a:avLst/>
          </a:prstGeom>
        </p:spPr>
      </p:pic>
      <p:cxnSp>
        <p:nvCxnSpPr>
          <p:cNvPr id="13" name="Straight Connector 12"/>
          <p:cNvCxnSpPr/>
          <p:nvPr/>
        </p:nvCxnSpPr>
        <p:spPr>
          <a:xfrm>
            <a:off x="13792200" y="1553853"/>
            <a:ext cx="0" cy="32086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020800" y="6057900"/>
            <a:ext cx="0" cy="3124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5000" y="6351445"/>
            <a:ext cx="0" cy="29502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943600" y="20193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5640173-ABBB-56E5-CE54-898DCBE77468}"/>
              </a:ext>
            </a:extLst>
          </p:cNvPr>
          <p:cNvSpPr txBox="1"/>
          <p:nvPr/>
        </p:nvSpPr>
        <p:spPr>
          <a:xfrm>
            <a:off x="3807619" y="202168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Pamatskola</a:t>
            </a:r>
            <a:r>
              <a:rPr lang="en-US"/>
              <a:t>​</a:t>
            </a:r>
          </a:p>
        </p:txBody>
      </p:sp>
      <p:sp>
        <p:nvSpPr>
          <p:cNvPr id="9" name="TextBox 8">
            <a:extLst>
              <a:ext uri="{FF2B5EF4-FFF2-40B4-BE49-F238E27FC236}">
                <a16:creationId xmlns:a16="http://schemas.microsoft.com/office/drawing/2014/main" id="{06AA29BA-DED7-F051-A215-87285B9DEC07}"/>
              </a:ext>
            </a:extLst>
          </p:cNvPr>
          <p:cNvSpPr txBox="1"/>
          <p:nvPr/>
        </p:nvSpPr>
        <p:spPr>
          <a:xfrm>
            <a:off x="11826478" y="182522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t>Vidusskola</a:t>
            </a:r>
            <a:r>
              <a:rPr lang="en-US"/>
              <a:t>​</a:t>
            </a:r>
          </a:p>
        </p:txBody>
      </p:sp>
      <p:sp>
        <p:nvSpPr>
          <p:cNvPr id="10" name="TextBox 9">
            <a:extLst>
              <a:ext uri="{FF2B5EF4-FFF2-40B4-BE49-F238E27FC236}">
                <a16:creationId xmlns:a16="http://schemas.microsoft.com/office/drawing/2014/main" id="{4EB7ADC7-E738-845E-058F-F949894D6187}"/>
              </a:ext>
            </a:extLst>
          </p:cNvPr>
          <p:cNvSpPr txBox="1"/>
          <p:nvPr/>
        </p:nvSpPr>
        <p:spPr>
          <a:xfrm>
            <a:off x="14112478" y="63436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Tālmācības vidusskola</a:t>
            </a:r>
            <a:endParaRPr lang="en-US"/>
          </a:p>
        </p:txBody>
      </p:sp>
      <p:sp>
        <p:nvSpPr>
          <p:cNvPr id="11" name="TextBox 10">
            <a:extLst>
              <a:ext uri="{FF2B5EF4-FFF2-40B4-BE49-F238E27FC236}">
                <a16:creationId xmlns:a16="http://schemas.microsoft.com/office/drawing/2014/main" id="{46195DA4-FBF0-69E1-A153-ACE22C9D8CE6}"/>
              </a:ext>
            </a:extLst>
          </p:cNvPr>
          <p:cNvSpPr txBox="1"/>
          <p:nvPr/>
        </p:nvSpPr>
        <p:spPr>
          <a:xfrm>
            <a:off x="5950744" y="63436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cs typeface="Calibri"/>
              </a:rPr>
              <a:t>Valsts</a:t>
            </a:r>
            <a:r>
              <a:rPr lang="en-US" b="1">
                <a:cs typeface="Calibri"/>
              </a:rPr>
              <a:t> </a:t>
            </a:r>
            <a:r>
              <a:rPr lang="en-US" b="1" err="1">
                <a:cs typeface="Calibri"/>
              </a:rPr>
              <a:t>ģimnāzija</a:t>
            </a:r>
          </a:p>
        </p:txBody>
      </p:sp>
      <p:sp>
        <p:nvSpPr>
          <p:cNvPr id="18" name="TextBox 17">
            <a:extLst>
              <a:ext uri="{FF2B5EF4-FFF2-40B4-BE49-F238E27FC236}">
                <a16:creationId xmlns:a16="http://schemas.microsoft.com/office/drawing/2014/main" id="{D04487CA-2A15-AE91-0FA8-BC038BE5A6CE}"/>
              </a:ext>
            </a:extLst>
          </p:cNvPr>
          <p:cNvSpPr txBox="1"/>
          <p:nvPr/>
        </p:nvSpPr>
        <p:spPr>
          <a:xfrm>
            <a:off x="6768679" y="6834770"/>
            <a:ext cx="1350217" cy="523220"/>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2800" dirty="0">
                <a:cs typeface="Calibri"/>
              </a:rPr>
              <a:t>61</a:t>
            </a:r>
            <a:r>
              <a:rPr lang="en-US" sz="2800" dirty="0">
                <a:cs typeface="Calibri"/>
              </a:rPr>
              <a:t>,</a:t>
            </a:r>
            <a:r>
              <a:rPr lang="lv-LV" sz="2800" dirty="0">
                <a:cs typeface="Calibri"/>
              </a:rPr>
              <a:t>3</a:t>
            </a:r>
            <a:r>
              <a:rPr lang="en-US" sz="2800" dirty="0">
                <a:cs typeface="Calibri"/>
              </a:rPr>
              <a:t>%</a:t>
            </a:r>
            <a:endParaRPr lang="en-US" sz="2800" dirty="0"/>
          </a:p>
        </p:txBody>
      </p:sp>
      <p:sp>
        <p:nvSpPr>
          <p:cNvPr id="19" name="TextBox 18">
            <a:extLst>
              <a:ext uri="{FF2B5EF4-FFF2-40B4-BE49-F238E27FC236}">
                <a16:creationId xmlns:a16="http://schemas.microsoft.com/office/drawing/2014/main" id="{D04487CA-2A15-AE91-0FA8-BC038BE5A6CE}"/>
              </a:ext>
            </a:extLst>
          </p:cNvPr>
          <p:cNvSpPr txBox="1"/>
          <p:nvPr/>
        </p:nvSpPr>
        <p:spPr>
          <a:xfrm>
            <a:off x="6662919" y="1982230"/>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2800" dirty="0">
                <a:cs typeface="Calibri"/>
              </a:rPr>
              <a:t>38</a:t>
            </a:r>
            <a:r>
              <a:rPr lang="en-US" sz="2800" dirty="0">
                <a:cs typeface="Calibri"/>
              </a:rPr>
              <a:t>,</a:t>
            </a:r>
            <a:r>
              <a:rPr lang="lv-LV" sz="2800" dirty="0">
                <a:cs typeface="Calibri"/>
              </a:rPr>
              <a:t>3</a:t>
            </a:r>
            <a:r>
              <a:rPr lang="en-US" sz="2800" dirty="0">
                <a:cs typeface="Calibri"/>
              </a:rPr>
              <a:t>%</a:t>
            </a:r>
            <a:endParaRPr lang="en-US" sz="2800" dirty="0"/>
          </a:p>
        </p:txBody>
      </p:sp>
      <p:sp>
        <p:nvSpPr>
          <p:cNvPr id="20" name="TextBox 19">
            <a:extLst>
              <a:ext uri="{FF2B5EF4-FFF2-40B4-BE49-F238E27FC236}">
                <a16:creationId xmlns:a16="http://schemas.microsoft.com/office/drawing/2014/main" id="{D04487CA-2A15-AE91-0FA8-BC038BE5A6CE}"/>
              </a:ext>
            </a:extLst>
          </p:cNvPr>
          <p:cNvSpPr txBox="1"/>
          <p:nvPr/>
        </p:nvSpPr>
        <p:spPr>
          <a:xfrm>
            <a:off x="14569678" y="1757690"/>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2800" dirty="0">
                <a:cs typeface="Calibri"/>
              </a:rPr>
              <a:t>42</a:t>
            </a:r>
            <a:r>
              <a:rPr lang="en-US" sz="2800" dirty="0">
                <a:cs typeface="Calibri"/>
              </a:rPr>
              <a:t>,</a:t>
            </a:r>
            <a:r>
              <a:rPr lang="lv-LV" sz="2800" dirty="0">
                <a:cs typeface="Calibri"/>
              </a:rPr>
              <a:t>5</a:t>
            </a:r>
            <a:r>
              <a:rPr lang="en-US" sz="2800" dirty="0">
                <a:cs typeface="Calibri"/>
              </a:rPr>
              <a:t>%</a:t>
            </a:r>
            <a:endParaRPr lang="en-US" sz="2800" dirty="0"/>
          </a:p>
        </p:txBody>
      </p:sp>
      <p:sp>
        <p:nvSpPr>
          <p:cNvPr id="21" name="TextBox 20">
            <a:extLst>
              <a:ext uri="{FF2B5EF4-FFF2-40B4-BE49-F238E27FC236}">
                <a16:creationId xmlns:a16="http://schemas.microsoft.com/office/drawing/2014/main" id="{D04487CA-2A15-AE91-0FA8-BC038BE5A6CE}"/>
              </a:ext>
            </a:extLst>
          </p:cNvPr>
          <p:cNvSpPr txBox="1"/>
          <p:nvPr/>
        </p:nvSpPr>
        <p:spPr>
          <a:xfrm>
            <a:off x="14808969" y="6925645"/>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2800" dirty="0">
                <a:cs typeface="Calibri"/>
              </a:rPr>
              <a:t>22</a:t>
            </a:r>
            <a:r>
              <a:rPr lang="en-US" sz="2800" dirty="0">
                <a:cs typeface="Calibri"/>
              </a:rPr>
              <a:t>,</a:t>
            </a:r>
            <a:r>
              <a:rPr lang="lv-LV" sz="2800" dirty="0">
                <a:cs typeface="Calibri"/>
              </a:rPr>
              <a:t>5</a:t>
            </a:r>
            <a:r>
              <a:rPr lang="en-US" sz="2800" dirty="0">
                <a:cs typeface="Calibri"/>
              </a:rPr>
              <a:t>%</a:t>
            </a:r>
            <a:endParaRPr lang="en-US" sz="2800" dirty="0"/>
          </a:p>
        </p:txBody>
      </p:sp>
    </p:spTree>
    <p:extLst>
      <p:ext uri="{BB962C8B-B14F-4D97-AF65-F5344CB8AC3E}">
        <p14:creationId xmlns:p14="http://schemas.microsoft.com/office/powerpoint/2010/main" val="3939495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3807619" y="434877"/>
            <a:ext cx="13335000" cy="8589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dirty="0">
                <a:solidFill>
                  <a:srgbClr val="7030A0"/>
                </a:solidFill>
                <a:latin typeface="Verdana" panose="020B0604030504040204" pitchFamily="34" charset="0"/>
                <a:ea typeface="Verdana" panose="020B0604030504040204" pitchFamily="34" charset="0"/>
              </a:rPr>
              <a:t>Starpdisciplinārais diagnosticējošais darbs</a:t>
            </a:r>
            <a:endParaRPr lang="lv-LV" sz="2800" b="1" dirty="0">
              <a:solidFill>
                <a:srgbClr val="7030A0"/>
              </a:solidFill>
              <a:latin typeface="Verdana" panose="020B0604030504040204" pitchFamily="34" charset="0"/>
              <a:ea typeface="Verdana" panose="020B0604030504040204" pitchFamily="34" charset="0"/>
            </a:endParaRPr>
          </a:p>
        </p:txBody>
      </p:sp>
      <p:pic>
        <p:nvPicPr>
          <p:cNvPr id="12" name="Picture 11"/>
          <p:cNvPicPr>
            <a:picLocks noChangeAspect="1"/>
          </p:cNvPicPr>
          <p:nvPr/>
        </p:nvPicPr>
        <p:blipFill>
          <a:blip r:embed="rId4"/>
          <a:stretch>
            <a:fillRect/>
          </a:stretch>
        </p:blipFill>
        <p:spPr>
          <a:xfrm>
            <a:off x="5154130" y="1517741"/>
            <a:ext cx="8627183" cy="8231828"/>
          </a:xfrm>
          <a:prstGeom prst="rect">
            <a:avLst/>
          </a:prstGeom>
        </p:spPr>
      </p:pic>
      <p:pic>
        <p:nvPicPr>
          <p:cNvPr id="17" name="Picture 16"/>
          <p:cNvPicPr>
            <a:picLocks noChangeAspect="1"/>
          </p:cNvPicPr>
          <p:nvPr/>
        </p:nvPicPr>
        <p:blipFill>
          <a:blip r:embed="rId5"/>
          <a:stretch>
            <a:fillRect/>
          </a:stretch>
        </p:blipFill>
        <p:spPr>
          <a:xfrm>
            <a:off x="7970390" y="2578295"/>
            <a:ext cx="45719" cy="6705300"/>
          </a:xfrm>
          <a:prstGeom prst="rect">
            <a:avLst/>
          </a:prstGeom>
        </p:spPr>
      </p:pic>
      <p:sp>
        <p:nvSpPr>
          <p:cNvPr id="22" name="TextBox 21"/>
          <p:cNvSpPr txBox="1"/>
          <p:nvPr/>
        </p:nvSpPr>
        <p:spPr>
          <a:xfrm>
            <a:off x="10269048" y="2267337"/>
            <a:ext cx="2997642" cy="646331"/>
          </a:xfrm>
          <a:prstGeom prst="rect">
            <a:avLst/>
          </a:prstGeom>
          <a:noFill/>
        </p:spPr>
        <p:txBody>
          <a:bodyPr wrap="square" rtlCol="0">
            <a:spAutoFit/>
          </a:bodyPr>
          <a:lstStyle/>
          <a:p>
            <a:r>
              <a:rPr lang="lv-LV" dirty="0"/>
              <a:t>Vidējais – 33%</a:t>
            </a:r>
          </a:p>
          <a:p>
            <a:r>
              <a:rPr lang="lv-LV" dirty="0"/>
              <a:t>Dalībnieku skaits 12 065</a:t>
            </a:r>
          </a:p>
        </p:txBody>
      </p:sp>
      <p:sp>
        <p:nvSpPr>
          <p:cNvPr id="23" name="Rectangle 22"/>
          <p:cNvSpPr/>
          <p:nvPr/>
        </p:nvSpPr>
        <p:spPr>
          <a:xfrm>
            <a:off x="8079946" y="3945123"/>
            <a:ext cx="9144000" cy="981423"/>
          </a:xfrm>
          <a:prstGeom prst="rect">
            <a:avLst/>
          </a:prstGeom>
        </p:spPr>
        <p:txBody>
          <a:bodyPr>
            <a:spAutoFit/>
          </a:bodyPr>
          <a:lstStyle/>
          <a:p>
            <a:pPr>
              <a:lnSpc>
                <a:spcPct val="107000"/>
              </a:lnSpc>
              <a:spcAft>
                <a:spcPts val="800"/>
              </a:spcAft>
            </a:pPr>
            <a:r>
              <a:rPr lang="lv-LV" dirty="0" err="1">
                <a:latin typeface="Calibri" panose="020F0502020204030204" pitchFamily="34" charset="0"/>
                <a:ea typeface="Calibri" panose="020F0502020204030204" pitchFamily="34" charset="0"/>
                <a:cs typeface="Times New Roman" panose="02020603050405020304" pitchFamily="18" charset="0"/>
              </a:rPr>
              <a:t>Ķopvērtējumā</a:t>
            </a:r>
            <a:r>
              <a:rPr lang="lv-LV" dirty="0">
                <a:latin typeface="Calibri" panose="020F0502020204030204" pitchFamily="34" charset="0"/>
                <a:ea typeface="Calibri" panose="020F0502020204030204" pitchFamily="34" charset="0"/>
                <a:cs typeface="Times New Roman" panose="02020603050405020304" pitchFamily="18" charset="0"/>
              </a:rPr>
              <a:t> un pārbaudījuma atsevišķās daļās iegūts nulle punktu, visticamāk, izskaidrojams ar to, ka izglītības iestāde  Valsts pārbaudījumu informācijas sistēmā ir atzīmējusi skolēna dalību, bet nav ievadījusi viņa rezultātu, vai arī skolēns nav piedalījies pārbaudījumā.</a:t>
            </a:r>
            <a:endParaRPr lang="lv-LV"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2932229" y="1698171"/>
            <a:ext cx="802432" cy="345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552377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3807619" y="434877"/>
            <a:ext cx="13335000" cy="8589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dirty="0">
                <a:solidFill>
                  <a:srgbClr val="7030A0"/>
                </a:solidFill>
                <a:latin typeface="Verdana" panose="020B0604030504040204" pitchFamily="34" charset="0"/>
                <a:ea typeface="Verdana" panose="020B0604030504040204" pitchFamily="34" charset="0"/>
              </a:rPr>
              <a:t>Starpdisciplinārais diagnosticējošais darbs</a:t>
            </a:r>
            <a:endParaRPr lang="lv-LV" sz="2800" b="1" dirty="0">
              <a:solidFill>
                <a:srgbClr val="7030A0"/>
              </a:solidFill>
              <a:latin typeface="Verdana" panose="020B0604030504040204" pitchFamily="34" charset="0"/>
              <a:ea typeface="Verdana" panose="020B0604030504040204" pitchFamily="34" charset="0"/>
            </a:endParaRPr>
          </a:p>
        </p:txBody>
      </p:sp>
      <p:pic>
        <p:nvPicPr>
          <p:cNvPr id="3" name="Picture 2"/>
          <p:cNvPicPr>
            <a:picLocks noChangeAspect="1"/>
          </p:cNvPicPr>
          <p:nvPr/>
        </p:nvPicPr>
        <p:blipFill>
          <a:blip r:embed="rId4"/>
          <a:stretch>
            <a:fillRect/>
          </a:stretch>
        </p:blipFill>
        <p:spPr>
          <a:xfrm>
            <a:off x="1216549" y="2643565"/>
            <a:ext cx="7695641" cy="5035529"/>
          </a:xfrm>
          <a:prstGeom prst="rect">
            <a:avLst/>
          </a:prstGeom>
        </p:spPr>
      </p:pic>
      <p:pic>
        <p:nvPicPr>
          <p:cNvPr id="11" name="Picture 10"/>
          <p:cNvPicPr/>
          <p:nvPr/>
        </p:nvPicPr>
        <p:blipFill>
          <a:blip r:embed="rId5"/>
          <a:stretch>
            <a:fillRect/>
          </a:stretch>
        </p:blipFill>
        <p:spPr>
          <a:xfrm>
            <a:off x="9590598" y="2529041"/>
            <a:ext cx="8193549" cy="5150053"/>
          </a:xfrm>
          <a:prstGeom prst="rect">
            <a:avLst/>
          </a:prstGeom>
        </p:spPr>
      </p:pic>
      <p:sp>
        <p:nvSpPr>
          <p:cNvPr id="4" name="TextBox 3"/>
          <p:cNvSpPr txBox="1"/>
          <p:nvPr/>
        </p:nvSpPr>
        <p:spPr>
          <a:xfrm>
            <a:off x="5637729" y="3249571"/>
            <a:ext cx="2608028" cy="584775"/>
          </a:xfrm>
          <a:prstGeom prst="rect">
            <a:avLst/>
          </a:prstGeom>
          <a:noFill/>
        </p:spPr>
        <p:txBody>
          <a:bodyPr wrap="square" rtlCol="0">
            <a:spAutoFit/>
          </a:bodyPr>
          <a:lstStyle/>
          <a:p>
            <a:r>
              <a:rPr lang="lv-LV" dirty="0"/>
              <a:t>Sociālo zinātņu joma </a:t>
            </a:r>
          </a:p>
          <a:p>
            <a:r>
              <a:rPr lang="lv-LV" sz="1400" dirty="0"/>
              <a:t>Zināšanas, izpratne un prasmes</a:t>
            </a:r>
          </a:p>
        </p:txBody>
      </p:sp>
      <p:sp>
        <p:nvSpPr>
          <p:cNvPr id="13" name="TextBox 12"/>
          <p:cNvSpPr txBox="1"/>
          <p:nvPr/>
        </p:nvSpPr>
        <p:spPr>
          <a:xfrm>
            <a:off x="13879214" y="3249572"/>
            <a:ext cx="2822581" cy="584775"/>
          </a:xfrm>
          <a:prstGeom prst="rect">
            <a:avLst/>
          </a:prstGeom>
          <a:noFill/>
        </p:spPr>
        <p:txBody>
          <a:bodyPr wrap="square" rtlCol="0">
            <a:spAutoFit/>
          </a:bodyPr>
          <a:lstStyle/>
          <a:p>
            <a:r>
              <a:rPr lang="lv-LV" dirty="0"/>
              <a:t>Dabaszinātņu joma</a:t>
            </a:r>
          </a:p>
          <a:p>
            <a:r>
              <a:rPr lang="lv-LV" sz="1400" dirty="0"/>
              <a:t>Kompleksas problēmas risināšana</a:t>
            </a:r>
          </a:p>
        </p:txBody>
      </p:sp>
      <p:cxnSp>
        <p:nvCxnSpPr>
          <p:cNvPr id="7" name="Straight Connector 6"/>
          <p:cNvCxnSpPr/>
          <p:nvPr/>
        </p:nvCxnSpPr>
        <p:spPr>
          <a:xfrm flipV="1">
            <a:off x="2218414" y="5225143"/>
            <a:ext cx="6487047" cy="1469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1083487" y="5291782"/>
            <a:ext cx="6399475"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073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119" y="0"/>
            <a:ext cx="9480976" cy="5320593"/>
            <a:chOff x="0" y="0"/>
            <a:chExt cx="2437702" cy="1368005"/>
          </a:xfrm>
        </p:grpSpPr>
        <p:sp>
          <p:nvSpPr>
            <p:cNvPr id="3" name="Freeform 3"/>
            <p:cNvSpPr/>
            <p:nvPr/>
          </p:nvSpPr>
          <p:spPr>
            <a:xfrm>
              <a:off x="0" y="0"/>
              <a:ext cx="2437702" cy="1368004"/>
            </a:xfrm>
            <a:custGeom>
              <a:avLst/>
              <a:gdLst/>
              <a:ahLst/>
              <a:cxnLst/>
              <a:rect l="l" t="t" r="r" b="b"/>
              <a:pathLst>
                <a:path w="2437702" h="1368004">
                  <a:moveTo>
                    <a:pt x="0" y="0"/>
                  </a:moveTo>
                  <a:lnTo>
                    <a:pt x="2437702" y="0"/>
                  </a:lnTo>
                  <a:lnTo>
                    <a:pt x="2437702" y="1368004"/>
                  </a:lnTo>
                  <a:lnTo>
                    <a:pt x="0" y="1368004"/>
                  </a:lnTo>
                  <a:close/>
                </a:path>
              </a:pathLst>
            </a:custGeom>
            <a:solidFill>
              <a:schemeClr val="accent3">
                <a:lumMod val="75000"/>
              </a:schemeClr>
            </a:solidFill>
          </p:spPr>
          <p:txBody>
            <a:bodyPr/>
            <a:lstStyle/>
            <a:p>
              <a:endParaRPr lang="lv-LV">
                <a:solidFill>
                  <a:schemeClr val="accent4">
                    <a:lumMod val="60000"/>
                    <a:lumOff val="40000"/>
                  </a:schemeClr>
                </a:solidFill>
              </a:endParaRPr>
            </a:p>
          </p:txBody>
        </p:sp>
      </p:grpSp>
      <p:grpSp>
        <p:nvGrpSpPr>
          <p:cNvPr id="4" name="Group 4"/>
          <p:cNvGrpSpPr/>
          <p:nvPr/>
        </p:nvGrpSpPr>
        <p:grpSpPr>
          <a:xfrm>
            <a:off x="9677400" y="-1437"/>
            <a:ext cx="8616523" cy="5320591"/>
            <a:chOff x="0" y="0"/>
            <a:chExt cx="2302331" cy="1450779"/>
          </a:xfrm>
        </p:grpSpPr>
        <p:sp>
          <p:nvSpPr>
            <p:cNvPr id="5" name="Freeform 5"/>
            <p:cNvSpPr/>
            <p:nvPr/>
          </p:nvSpPr>
          <p:spPr>
            <a:xfrm>
              <a:off x="0" y="0"/>
              <a:ext cx="2302331" cy="1450779"/>
            </a:xfrm>
            <a:custGeom>
              <a:avLst/>
              <a:gdLst/>
              <a:ahLst/>
              <a:cxnLst/>
              <a:rect l="l" t="t" r="r" b="b"/>
              <a:pathLst>
                <a:path w="2302331" h="1450779">
                  <a:moveTo>
                    <a:pt x="0" y="0"/>
                  </a:moveTo>
                  <a:lnTo>
                    <a:pt x="2302331" y="0"/>
                  </a:lnTo>
                  <a:lnTo>
                    <a:pt x="2302331" y="1450779"/>
                  </a:lnTo>
                  <a:lnTo>
                    <a:pt x="0" y="1450779"/>
                  </a:lnTo>
                  <a:close/>
                </a:path>
              </a:pathLst>
            </a:custGeom>
            <a:solidFill>
              <a:schemeClr val="accent2">
                <a:lumMod val="75000"/>
              </a:schemeClr>
            </a:solidFill>
          </p:spPr>
          <p:txBody>
            <a:bodyPr/>
            <a:lstStyle/>
            <a:p>
              <a:endParaRPr lang="lv-LV"/>
            </a:p>
          </p:txBody>
        </p:sp>
      </p:grpSp>
      <p:grpSp>
        <p:nvGrpSpPr>
          <p:cNvPr id="7" name="Group 7"/>
          <p:cNvGrpSpPr/>
          <p:nvPr/>
        </p:nvGrpSpPr>
        <p:grpSpPr>
          <a:xfrm>
            <a:off x="38844" y="8956418"/>
            <a:ext cx="18247347" cy="1435675"/>
            <a:chOff x="0" y="0"/>
            <a:chExt cx="4922838" cy="377333"/>
          </a:xfrm>
        </p:grpSpPr>
        <p:sp>
          <p:nvSpPr>
            <p:cNvPr id="8" name="Freeform 8"/>
            <p:cNvSpPr/>
            <p:nvPr/>
          </p:nvSpPr>
          <p:spPr>
            <a:xfrm>
              <a:off x="0" y="0"/>
              <a:ext cx="4922838" cy="377333"/>
            </a:xfrm>
            <a:custGeom>
              <a:avLst/>
              <a:gdLst/>
              <a:ahLst/>
              <a:cxnLst/>
              <a:rect l="l" t="t" r="r" b="b"/>
              <a:pathLst>
                <a:path w="4922838" h="377333">
                  <a:moveTo>
                    <a:pt x="0" y="0"/>
                  </a:moveTo>
                  <a:lnTo>
                    <a:pt x="4922838" y="0"/>
                  </a:lnTo>
                  <a:lnTo>
                    <a:pt x="4922838" y="377333"/>
                  </a:lnTo>
                  <a:lnTo>
                    <a:pt x="0" y="377333"/>
                  </a:lnTo>
                  <a:close/>
                </a:path>
              </a:pathLst>
            </a:custGeom>
            <a:solidFill>
              <a:srgbClr val="68478D"/>
            </a:solidFill>
          </p:spPr>
          <p:txBody>
            <a:bodyPr/>
            <a:lstStyle/>
            <a:p>
              <a:endParaRPr lang="lv-LV"/>
            </a:p>
          </p:txBody>
        </p:sp>
      </p:grpSp>
      <p:sp>
        <p:nvSpPr>
          <p:cNvPr id="9" name="AutoShape 9"/>
          <p:cNvSpPr/>
          <p:nvPr/>
        </p:nvSpPr>
        <p:spPr>
          <a:xfrm rot="16200000" flipV="1">
            <a:off x="-4932923" y="5105910"/>
            <a:ext cx="10096502" cy="97732"/>
          </a:xfrm>
          <a:prstGeom prst="line">
            <a:avLst/>
          </a:prstGeom>
          <a:ln w="381000" cap="rnd">
            <a:solidFill>
              <a:srgbClr val="68478D"/>
            </a:solidFill>
            <a:prstDash val="solid"/>
            <a:headEnd type="none" w="sm" len="sm"/>
            <a:tailEnd type="none" w="sm" len="sm"/>
          </a:ln>
        </p:spPr>
        <p:txBody>
          <a:bodyPr/>
          <a:lstStyle/>
          <a:p>
            <a:endParaRPr lang="lv-LV"/>
          </a:p>
        </p:txBody>
      </p:sp>
      <p:sp>
        <p:nvSpPr>
          <p:cNvPr id="10" name="Freeform 10"/>
          <p:cNvSpPr/>
          <p:nvPr/>
        </p:nvSpPr>
        <p:spPr>
          <a:xfrm rot="7139744">
            <a:off x="3878948" y="6652204"/>
            <a:ext cx="1213632" cy="553720"/>
          </a:xfrm>
          <a:custGeom>
            <a:avLst/>
            <a:gdLst/>
            <a:ahLst/>
            <a:cxnLst/>
            <a:rect l="l" t="t" r="r" b="b"/>
            <a:pathLst>
              <a:path w="1213632" h="553720">
                <a:moveTo>
                  <a:pt x="0" y="0"/>
                </a:moveTo>
                <a:lnTo>
                  <a:pt x="1213632" y="0"/>
                </a:lnTo>
                <a:lnTo>
                  <a:pt x="1213632" y="553719"/>
                </a:lnTo>
                <a:lnTo>
                  <a:pt x="0" y="553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11" name="TextBox 11"/>
          <p:cNvSpPr txBox="1"/>
          <p:nvPr/>
        </p:nvSpPr>
        <p:spPr>
          <a:xfrm>
            <a:off x="12705965" y="7398998"/>
            <a:ext cx="4824279" cy="1294145"/>
          </a:xfrm>
          <a:prstGeom prst="rect">
            <a:avLst/>
          </a:prstGeom>
        </p:spPr>
        <p:txBody>
          <a:bodyPr lIns="0" tIns="0" rIns="0" bIns="0" rtlCol="0" anchor="t">
            <a:spAutoFit/>
          </a:bodyPr>
          <a:lstStyle/>
          <a:p>
            <a:pPr algn="ctr">
              <a:lnSpc>
                <a:spcPts val="4081"/>
              </a:lnSpc>
            </a:pPr>
            <a:r>
              <a:rPr lang="en-US" sz="4081">
                <a:solidFill>
                  <a:srgbClr val="6C448C"/>
                </a:solidFill>
                <a:latin typeface="Open Sans Bold"/>
                <a:ea typeface="Open Sans Bold"/>
                <a:cs typeface="Open Sans Bold"/>
                <a:sym typeface="Open Sans Bold"/>
              </a:rPr>
              <a:t>Vispārīgais </a:t>
            </a:r>
          </a:p>
          <a:p>
            <a:pPr algn="ctr">
              <a:lnSpc>
                <a:spcPts val="4081"/>
              </a:lnSpc>
            </a:pPr>
            <a:r>
              <a:rPr lang="en-US" sz="4081">
                <a:solidFill>
                  <a:srgbClr val="6C448C"/>
                </a:solidFill>
                <a:latin typeface="Open Sans Bold"/>
                <a:ea typeface="Open Sans Bold"/>
                <a:cs typeface="Open Sans Bold"/>
                <a:sym typeface="Open Sans Bold"/>
              </a:rPr>
              <a:t>līmenis</a:t>
            </a:r>
          </a:p>
          <a:p>
            <a:pPr algn="ctr">
              <a:lnSpc>
                <a:spcPts val="2582"/>
              </a:lnSpc>
            </a:pPr>
            <a:r>
              <a:rPr lang="en-US" sz="1844">
                <a:solidFill>
                  <a:srgbClr val="68478D"/>
                </a:solidFill>
                <a:latin typeface="Open Sans Bold Italics"/>
                <a:ea typeface="Open Sans Bold Italics"/>
                <a:cs typeface="Open Sans Bold Italics"/>
                <a:sym typeface="Open Sans Bold Italics"/>
              </a:rPr>
              <a:t>(profesionālās izglītības iestādēs)</a:t>
            </a:r>
          </a:p>
        </p:txBody>
      </p:sp>
      <p:sp>
        <p:nvSpPr>
          <p:cNvPr id="12" name="TextBox 12"/>
          <p:cNvSpPr txBox="1"/>
          <p:nvPr/>
        </p:nvSpPr>
        <p:spPr>
          <a:xfrm>
            <a:off x="7514631" y="7465598"/>
            <a:ext cx="4312320" cy="1234925"/>
          </a:xfrm>
          <a:prstGeom prst="rect">
            <a:avLst/>
          </a:prstGeom>
        </p:spPr>
        <p:txBody>
          <a:bodyPr lIns="0" tIns="0" rIns="0" bIns="0" rtlCol="0" anchor="t">
            <a:spAutoFit/>
          </a:bodyPr>
          <a:lstStyle/>
          <a:p>
            <a:pPr algn="ctr">
              <a:lnSpc>
                <a:spcPts val="4744"/>
              </a:lnSpc>
            </a:pPr>
            <a:r>
              <a:rPr lang="en-US" sz="4744">
                <a:solidFill>
                  <a:srgbClr val="68478D"/>
                </a:solidFill>
                <a:latin typeface="Open Sans Bold"/>
                <a:ea typeface="Open Sans Bold"/>
                <a:cs typeface="Open Sans Bold"/>
                <a:sym typeface="Open Sans Bold"/>
              </a:rPr>
              <a:t>Augstākais</a:t>
            </a:r>
          </a:p>
          <a:p>
            <a:pPr algn="ctr">
              <a:lnSpc>
                <a:spcPts val="4744"/>
              </a:lnSpc>
            </a:pPr>
            <a:r>
              <a:rPr lang="en-US" sz="4744">
                <a:solidFill>
                  <a:srgbClr val="68478D"/>
                </a:solidFill>
                <a:latin typeface="Open Sans Bold"/>
                <a:ea typeface="Open Sans Bold"/>
                <a:cs typeface="Open Sans Bold"/>
                <a:sym typeface="Open Sans Bold"/>
              </a:rPr>
              <a:t> līmenis </a:t>
            </a:r>
          </a:p>
        </p:txBody>
      </p:sp>
      <p:sp>
        <p:nvSpPr>
          <p:cNvPr id="13" name="Freeform 13"/>
          <p:cNvSpPr/>
          <p:nvPr/>
        </p:nvSpPr>
        <p:spPr>
          <a:xfrm rot="5463705">
            <a:off x="8889462" y="6599084"/>
            <a:ext cx="1213632" cy="553720"/>
          </a:xfrm>
          <a:custGeom>
            <a:avLst/>
            <a:gdLst/>
            <a:ahLst/>
            <a:cxnLst/>
            <a:rect l="l" t="t" r="r" b="b"/>
            <a:pathLst>
              <a:path w="1213632" h="553720">
                <a:moveTo>
                  <a:pt x="0" y="0"/>
                </a:moveTo>
                <a:lnTo>
                  <a:pt x="1213632" y="0"/>
                </a:lnTo>
                <a:lnTo>
                  <a:pt x="1213632" y="553720"/>
                </a:lnTo>
                <a:lnTo>
                  <a:pt x="0" y="553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14" name="Freeform 14"/>
          <p:cNvSpPr/>
          <p:nvPr/>
        </p:nvSpPr>
        <p:spPr>
          <a:xfrm rot="4226634">
            <a:off x="14327590" y="6599561"/>
            <a:ext cx="1213632" cy="553720"/>
          </a:xfrm>
          <a:custGeom>
            <a:avLst/>
            <a:gdLst/>
            <a:ahLst/>
            <a:cxnLst/>
            <a:rect l="l" t="t" r="r" b="b"/>
            <a:pathLst>
              <a:path w="1213632" h="553720">
                <a:moveTo>
                  <a:pt x="0" y="0"/>
                </a:moveTo>
                <a:lnTo>
                  <a:pt x="1213632" y="0"/>
                </a:lnTo>
                <a:lnTo>
                  <a:pt x="1213632" y="553720"/>
                </a:lnTo>
                <a:lnTo>
                  <a:pt x="0" y="553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17" name="TextBox 17"/>
          <p:cNvSpPr txBox="1"/>
          <p:nvPr/>
        </p:nvSpPr>
        <p:spPr>
          <a:xfrm>
            <a:off x="1540038" y="3752583"/>
            <a:ext cx="6781900" cy="734175"/>
          </a:xfrm>
          <a:prstGeom prst="rect">
            <a:avLst/>
          </a:prstGeom>
        </p:spPr>
        <p:txBody>
          <a:bodyPr lIns="0" tIns="0" rIns="0" bIns="0" rtlCol="0" anchor="t">
            <a:spAutoFit/>
          </a:bodyPr>
          <a:lstStyle/>
          <a:p>
            <a:pPr algn="ctr">
              <a:lnSpc>
                <a:spcPts val="3020"/>
              </a:lnSpc>
            </a:pPr>
            <a:endParaRPr/>
          </a:p>
          <a:p>
            <a:pPr algn="ctr">
              <a:lnSpc>
                <a:spcPts val="3020"/>
              </a:lnSpc>
            </a:pPr>
            <a:endParaRPr/>
          </a:p>
        </p:txBody>
      </p:sp>
      <p:sp>
        <p:nvSpPr>
          <p:cNvPr id="18" name="TextBox 18"/>
          <p:cNvSpPr txBox="1"/>
          <p:nvPr/>
        </p:nvSpPr>
        <p:spPr>
          <a:xfrm>
            <a:off x="10333075" y="270279"/>
            <a:ext cx="7354976" cy="5347618"/>
          </a:xfrm>
          <a:prstGeom prst="rect">
            <a:avLst/>
          </a:prstGeom>
        </p:spPr>
        <p:txBody>
          <a:bodyPr lIns="0" tIns="0" rIns="0" bIns="0" rtlCol="0" anchor="t">
            <a:spAutoFit/>
          </a:bodyPr>
          <a:lstStyle/>
          <a:p>
            <a:pPr algn="ctr">
              <a:lnSpc>
                <a:spcPts val="3915"/>
              </a:lnSpc>
            </a:pPr>
            <a:endParaRPr lang="lv-LV" sz="3625" dirty="0">
              <a:solidFill>
                <a:srgbClr val="FFFFFF"/>
              </a:solidFill>
              <a:latin typeface="Open Sans Bold"/>
              <a:ea typeface="Open Sans Bold"/>
              <a:cs typeface="Open Sans Bold"/>
              <a:sym typeface="Open Sans Bold"/>
            </a:endParaRPr>
          </a:p>
          <a:p>
            <a:pPr algn="ctr">
              <a:lnSpc>
                <a:spcPts val="3915"/>
              </a:lnSpc>
            </a:pPr>
            <a:r>
              <a:rPr lang="en-US" sz="3625" dirty="0">
                <a:solidFill>
                  <a:srgbClr val="FFFFFF"/>
                </a:solidFill>
                <a:latin typeface="Open Sans Bold"/>
                <a:ea typeface="Open Sans Bold"/>
                <a:cs typeface="Open Sans Bold"/>
                <a:sym typeface="Open Sans Bold"/>
              </a:rPr>
              <a:t>CE </a:t>
            </a:r>
            <a:r>
              <a:rPr lang="en-US" sz="3625" dirty="0" err="1">
                <a:solidFill>
                  <a:srgbClr val="FFFFFF"/>
                </a:solidFill>
                <a:latin typeface="Open Sans Bold"/>
                <a:ea typeface="Open Sans Bold"/>
                <a:cs typeface="Open Sans Bold"/>
                <a:sym typeface="Open Sans Bold"/>
              </a:rPr>
              <a:t>slieksnis</a:t>
            </a:r>
            <a:r>
              <a:rPr lang="en-US" sz="3625" dirty="0">
                <a:solidFill>
                  <a:srgbClr val="FFFFFF"/>
                </a:solidFill>
                <a:latin typeface="Open Sans Bold"/>
                <a:ea typeface="Open Sans Bold"/>
                <a:cs typeface="Open Sans Bold"/>
                <a:sym typeface="Open Sans Bold"/>
              </a:rPr>
              <a:t> - 1</a:t>
            </a:r>
            <a:r>
              <a:rPr lang="lv-LV" sz="3625" dirty="0">
                <a:solidFill>
                  <a:srgbClr val="FFFFFF"/>
                </a:solidFill>
                <a:latin typeface="Open Sans Bold"/>
                <a:ea typeface="Open Sans Bold"/>
                <a:cs typeface="Open Sans Bold"/>
                <a:sym typeface="Open Sans Bold"/>
              </a:rPr>
              <a:t>5</a:t>
            </a:r>
            <a:r>
              <a:rPr lang="en-US" sz="3625" dirty="0">
                <a:solidFill>
                  <a:srgbClr val="FFFFFF"/>
                </a:solidFill>
                <a:latin typeface="Open Sans Bold"/>
                <a:ea typeface="Open Sans Bold"/>
                <a:cs typeface="Open Sans Bold"/>
                <a:sym typeface="Open Sans Bold"/>
              </a:rPr>
              <a:t>% </a:t>
            </a:r>
            <a:endParaRPr lang="lv-LV" sz="3625" dirty="0">
              <a:solidFill>
                <a:srgbClr val="FFFFFF"/>
              </a:solidFill>
              <a:latin typeface="Open Sans Bold"/>
              <a:ea typeface="Open Sans Bold"/>
              <a:cs typeface="Open Sans Bold"/>
              <a:sym typeface="Open Sans Bold"/>
            </a:endParaRPr>
          </a:p>
          <a:p>
            <a:pPr algn="ctr">
              <a:lnSpc>
                <a:spcPts val="3915"/>
              </a:lnSpc>
            </a:pPr>
            <a:endParaRPr lang="en-US" sz="3625" dirty="0">
              <a:solidFill>
                <a:srgbClr val="FFFFFF"/>
              </a:solidFill>
              <a:latin typeface="Open Sans Bold"/>
              <a:ea typeface="Open Sans Bold"/>
              <a:cs typeface="Open Sans Bold"/>
              <a:sym typeface="Open Sans Bold"/>
            </a:endParaRPr>
          </a:p>
          <a:p>
            <a:pPr algn="ctr">
              <a:lnSpc>
                <a:spcPts val="3026"/>
              </a:lnSpc>
            </a:pPr>
            <a:r>
              <a:rPr lang="en-US" sz="2802" i="1" dirty="0" err="1">
                <a:solidFill>
                  <a:srgbClr val="FFFFFF"/>
                </a:solidFill>
                <a:latin typeface="Open Sans Italics"/>
                <a:ea typeface="Open Sans Italics"/>
                <a:cs typeface="Open Sans Italics"/>
                <a:sym typeface="Open Sans Italics"/>
              </a:rPr>
              <a:t>Eksāmenu</a:t>
            </a:r>
            <a:r>
              <a:rPr lang="en-US" sz="2802" dirty="0">
                <a:solidFill>
                  <a:srgbClr val="FFFFFF"/>
                </a:solidFill>
                <a:latin typeface="Open Sans Italics"/>
                <a:ea typeface="Open Sans Italics"/>
                <a:cs typeface="Open Sans Italics"/>
                <a:sym typeface="Open Sans Italics"/>
              </a:rPr>
              <a:t> </a:t>
            </a:r>
            <a:r>
              <a:rPr lang="en-US" sz="2802" dirty="0" err="1">
                <a:solidFill>
                  <a:srgbClr val="FFFFFF"/>
                </a:solidFill>
                <a:latin typeface="Open Sans Italics"/>
                <a:ea typeface="Open Sans Italics"/>
                <a:cs typeface="Open Sans Italics"/>
                <a:sym typeface="Open Sans Italics"/>
              </a:rPr>
              <a:t>rezultāti</a:t>
            </a:r>
            <a:r>
              <a:rPr lang="en-US" sz="2802" dirty="0">
                <a:solidFill>
                  <a:srgbClr val="FFFFFF"/>
                </a:solidFill>
                <a:latin typeface="Open Sans Italics"/>
                <a:ea typeface="Open Sans Italics"/>
                <a:cs typeface="Open Sans Italics"/>
                <a:sym typeface="Open Sans Italics"/>
              </a:rPr>
              <a:t> </a:t>
            </a:r>
            <a:r>
              <a:rPr lang="lv-LV" sz="2802" dirty="0">
                <a:solidFill>
                  <a:srgbClr val="FFFFFF"/>
                </a:solidFill>
                <a:latin typeface="Open Sans Italics"/>
                <a:ea typeface="Open Sans Italics"/>
                <a:cs typeface="Open Sans Italics"/>
                <a:sym typeface="Open Sans Italics"/>
              </a:rPr>
              <a:t>un sertifikāti </a:t>
            </a:r>
            <a:r>
              <a:rPr lang="en-US" sz="2802" dirty="0" err="1">
                <a:solidFill>
                  <a:srgbClr val="FFFFFF"/>
                </a:solidFill>
                <a:latin typeface="Open Sans Italics"/>
                <a:ea typeface="Open Sans Italics"/>
                <a:cs typeface="Open Sans Italics"/>
                <a:sym typeface="Open Sans Italics"/>
              </a:rPr>
              <a:t>pieejami</a:t>
            </a:r>
            <a:r>
              <a:rPr lang="en-US" sz="2802" dirty="0">
                <a:solidFill>
                  <a:srgbClr val="FFFFFF"/>
                </a:solidFill>
                <a:latin typeface="Open Sans Italics"/>
                <a:ea typeface="Open Sans Italics"/>
                <a:cs typeface="Open Sans Italics"/>
                <a:sym typeface="Open Sans Italics"/>
              </a:rPr>
              <a:t> </a:t>
            </a:r>
            <a:r>
              <a:rPr lang="lv-LV" sz="2802" dirty="0">
                <a:solidFill>
                  <a:srgbClr val="FFFFFF"/>
                </a:solidFill>
                <a:latin typeface="Open Sans Italics"/>
                <a:ea typeface="Open Sans Italics"/>
                <a:cs typeface="Open Sans Italics"/>
                <a:sym typeface="Open Sans Italics"/>
              </a:rPr>
              <a:t>portālā </a:t>
            </a:r>
            <a:r>
              <a:rPr lang="en-US" sz="2802" dirty="0">
                <a:solidFill>
                  <a:srgbClr val="FFFFFF"/>
                </a:solidFill>
                <a:latin typeface="Open Sans Italics"/>
                <a:ea typeface="Open Sans Italics"/>
                <a:cs typeface="Open Sans Italics"/>
                <a:sym typeface="Open Sans Italics"/>
                <a:hlinkClick r:id="rId4"/>
              </a:rPr>
              <a:t>www.latvija.lv</a:t>
            </a:r>
            <a:endParaRPr lang="lv-LV" sz="2802" dirty="0">
              <a:solidFill>
                <a:srgbClr val="FFFFFF"/>
              </a:solidFill>
              <a:latin typeface="Open Sans Italics"/>
              <a:ea typeface="Open Sans Italics"/>
              <a:cs typeface="Open Sans Italics"/>
              <a:sym typeface="Open Sans Italics"/>
            </a:endParaRPr>
          </a:p>
          <a:p>
            <a:pPr algn="ctr">
              <a:lnSpc>
                <a:spcPts val="3026"/>
              </a:lnSpc>
            </a:pPr>
            <a:endParaRPr lang="lv-LV" sz="2800" dirty="0">
              <a:solidFill>
                <a:srgbClr val="FFFFFF"/>
              </a:solidFill>
              <a:latin typeface="Open Sans Italics"/>
              <a:ea typeface="Open Sans Italics"/>
              <a:cs typeface="Open Sans Italics"/>
              <a:sym typeface="Open Sans Italics"/>
            </a:endParaRPr>
          </a:p>
          <a:p>
            <a:pPr algn="ctr">
              <a:lnSpc>
                <a:spcPts val="3026"/>
              </a:lnSpc>
            </a:pPr>
            <a:r>
              <a:rPr lang="lv-LV" sz="2800" dirty="0">
                <a:solidFill>
                  <a:srgbClr val="FFFFFF"/>
                </a:solidFill>
                <a:latin typeface="Open Sans Italics"/>
                <a:ea typeface="Open Sans Italics"/>
                <a:cs typeface="Open Sans Italics"/>
                <a:sym typeface="Open Sans Italics"/>
              </a:rPr>
              <a:t>Kopējie statistikas dati pieejami VISC tīmekļvietnē</a:t>
            </a:r>
          </a:p>
          <a:p>
            <a:pPr algn="ctr">
              <a:lnSpc>
                <a:spcPts val="3026"/>
              </a:lnSpc>
            </a:pPr>
            <a:r>
              <a:rPr lang="en-US" sz="2800" dirty="0">
                <a:solidFill>
                  <a:srgbClr val="FFFF00"/>
                </a:solidFill>
                <a:latin typeface="Open Sans Italics"/>
                <a:ea typeface="Open Sans Italics"/>
                <a:cs typeface="Open Sans Italics"/>
                <a:sym typeface="Open Sans Italics"/>
                <a:hlinkClick r:id="rId5">
                  <a:extLst>
                    <a:ext uri="{A12FA001-AC4F-418D-AE19-62706E023703}">
                      <ahyp:hlinkClr xmlns:ahyp="http://schemas.microsoft.com/office/drawing/2018/hyperlinkcolor" val="tx"/>
                    </a:ext>
                  </a:extLst>
                </a:hlinkClick>
              </a:rPr>
              <a:t>https://www.visc.gov.lv/lv/valsts-parbaudes-darbi-20232024-mg-statistika</a:t>
            </a:r>
            <a:endParaRPr lang="lv-LV" sz="2800" dirty="0">
              <a:solidFill>
                <a:srgbClr val="FFFF00"/>
              </a:solidFill>
              <a:latin typeface="Open Sans Italics"/>
              <a:ea typeface="Open Sans Italics"/>
              <a:cs typeface="Open Sans Italics"/>
              <a:sym typeface="Open Sans Italics"/>
            </a:endParaRPr>
          </a:p>
          <a:p>
            <a:pPr algn="ctr">
              <a:lnSpc>
                <a:spcPts val="3026"/>
              </a:lnSpc>
            </a:pPr>
            <a:endParaRPr lang="en-US" sz="2802" dirty="0">
              <a:solidFill>
                <a:srgbClr val="FFFFFF"/>
              </a:solidFill>
              <a:latin typeface="Open Sans Italics"/>
              <a:ea typeface="Open Sans Italics"/>
              <a:cs typeface="Open Sans Italics"/>
              <a:sym typeface="Open Sans Italics"/>
            </a:endParaRPr>
          </a:p>
          <a:p>
            <a:pPr algn="ctr">
              <a:lnSpc>
                <a:spcPts val="3026"/>
              </a:lnSpc>
            </a:pPr>
            <a:endParaRPr lang="en-US" sz="2802" dirty="0">
              <a:solidFill>
                <a:srgbClr val="FFFFFF"/>
              </a:solidFill>
              <a:latin typeface="Open Sans Italics"/>
              <a:ea typeface="Open Sans Italics"/>
              <a:cs typeface="Open Sans Italics"/>
              <a:sym typeface="Open Sans Italics"/>
            </a:endParaRPr>
          </a:p>
          <a:p>
            <a:pPr algn="ctr">
              <a:lnSpc>
                <a:spcPts val="3026"/>
              </a:lnSpc>
            </a:pPr>
            <a:endParaRPr lang="en-US" sz="2802" dirty="0">
              <a:solidFill>
                <a:srgbClr val="FFFFFF"/>
              </a:solidFill>
              <a:latin typeface="Open Sans Italics"/>
              <a:ea typeface="Open Sans Italics"/>
              <a:cs typeface="Open Sans Italics"/>
              <a:sym typeface="Open Sans Italics"/>
            </a:endParaRPr>
          </a:p>
        </p:txBody>
      </p:sp>
      <p:sp>
        <p:nvSpPr>
          <p:cNvPr id="19" name="TextBox 19"/>
          <p:cNvSpPr txBox="1"/>
          <p:nvPr/>
        </p:nvSpPr>
        <p:spPr>
          <a:xfrm>
            <a:off x="477672" y="5509655"/>
            <a:ext cx="17673850" cy="551433"/>
          </a:xfrm>
          <a:prstGeom prst="rect">
            <a:avLst/>
          </a:prstGeom>
        </p:spPr>
        <p:txBody>
          <a:bodyPr wrap="square" lIns="0" tIns="0" rIns="0" bIns="0" rtlCol="0" anchor="t">
            <a:spAutoFit/>
          </a:bodyPr>
          <a:lstStyle/>
          <a:p>
            <a:pPr algn="ctr">
              <a:lnSpc>
                <a:spcPts val="4341"/>
              </a:lnSpc>
              <a:spcBef>
                <a:spcPct val="0"/>
              </a:spcBef>
            </a:pPr>
            <a:r>
              <a:rPr lang="lv-LV" sz="3101" dirty="0">
                <a:solidFill>
                  <a:srgbClr val="68478D"/>
                </a:solidFill>
                <a:latin typeface="Open Sans Bold"/>
                <a:ea typeface="Open Sans Bold"/>
                <a:cs typeface="Open Sans Bold"/>
                <a:sym typeface="Open Sans Bold"/>
              </a:rPr>
              <a:t>Otrais</a:t>
            </a:r>
            <a:r>
              <a:rPr lang="en-US" sz="3101" dirty="0">
                <a:solidFill>
                  <a:srgbClr val="68478D"/>
                </a:solidFill>
                <a:latin typeface="Open Sans Bold"/>
                <a:ea typeface="Open Sans Bold"/>
                <a:cs typeface="Open Sans Bold"/>
                <a:sym typeface="Open Sans Bold"/>
              </a:rPr>
              <a:t> </a:t>
            </a:r>
            <a:r>
              <a:rPr lang="en-US" sz="3101" dirty="0" err="1">
                <a:solidFill>
                  <a:srgbClr val="68478D"/>
                </a:solidFill>
                <a:latin typeface="Open Sans Bold"/>
                <a:ea typeface="Open Sans Bold"/>
                <a:cs typeface="Open Sans Bold"/>
                <a:sym typeface="Open Sans Bold"/>
              </a:rPr>
              <a:t>mācību</a:t>
            </a:r>
            <a:r>
              <a:rPr lang="en-US" sz="3101" dirty="0">
                <a:solidFill>
                  <a:srgbClr val="68478D"/>
                </a:solidFill>
                <a:latin typeface="Open Sans Bold"/>
                <a:ea typeface="Open Sans Bold"/>
                <a:cs typeface="Open Sans Bold"/>
                <a:sym typeface="Open Sans Bold"/>
              </a:rPr>
              <a:t> gads, </a:t>
            </a:r>
            <a:r>
              <a:rPr lang="en-US" sz="3101" dirty="0" err="1">
                <a:solidFill>
                  <a:srgbClr val="68478D"/>
                </a:solidFill>
                <a:latin typeface="Open Sans Bold"/>
                <a:ea typeface="Open Sans Bold"/>
                <a:cs typeface="Open Sans Bold"/>
                <a:sym typeface="Open Sans Bold"/>
              </a:rPr>
              <a:t>kad</a:t>
            </a:r>
            <a:r>
              <a:rPr lang="en-US" sz="3101" dirty="0">
                <a:solidFill>
                  <a:srgbClr val="68478D"/>
                </a:solidFill>
                <a:latin typeface="Open Sans Bold"/>
                <a:ea typeface="Open Sans Bold"/>
                <a:cs typeface="Open Sans Bold"/>
                <a:sym typeface="Open Sans Bold"/>
              </a:rPr>
              <a:t> </a:t>
            </a:r>
            <a:r>
              <a:rPr lang="lv-LV" sz="3101" dirty="0">
                <a:solidFill>
                  <a:srgbClr val="68478D"/>
                </a:solidFill>
                <a:latin typeface="Open Sans Bold"/>
                <a:ea typeface="Open Sans Bold"/>
                <a:cs typeface="Open Sans Bold"/>
                <a:sym typeface="Open Sans Bold"/>
              </a:rPr>
              <a:t>izglītojam</a:t>
            </a:r>
            <a:r>
              <a:rPr lang="en-US" sz="3101" dirty="0" err="1">
                <a:solidFill>
                  <a:srgbClr val="68478D"/>
                </a:solidFill>
                <a:latin typeface="Open Sans Bold"/>
                <a:ea typeface="Open Sans Bold"/>
                <a:cs typeface="Open Sans Bold"/>
                <a:sym typeface="Open Sans Bold"/>
              </a:rPr>
              <a:t>iem</a:t>
            </a:r>
            <a:r>
              <a:rPr lang="en-US" sz="3101" dirty="0">
                <a:solidFill>
                  <a:srgbClr val="68478D"/>
                </a:solidFill>
                <a:latin typeface="Open Sans Bold"/>
                <a:ea typeface="Open Sans Bold"/>
                <a:cs typeface="Open Sans Bold"/>
                <a:sym typeface="Open Sans Bold"/>
              </a:rPr>
              <a:t> </a:t>
            </a:r>
            <a:r>
              <a:rPr lang="en-US" sz="3101" dirty="0" err="1">
                <a:solidFill>
                  <a:srgbClr val="68478D"/>
                </a:solidFill>
                <a:latin typeface="Open Sans Bold"/>
                <a:ea typeface="Open Sans Bold"/>
                <a:cs typeface="Open Sans Bold"/>
                <a:sym typeface="Open Sans Bold"/>
              </a:rPr>
              <a:t>iespēja</a:t>
            </a:r>
            <a:r>
              <a:rPr lang="lv-LV" sz="3101" dirty="0">
                <a:solidFill>
                  <a:srgbClr val="68478D"/>
                </a:solidFill>
                <a:latin typeface="Open Sans Bold"/>
                <a:ea typeface="Open Sans Bold"/>
                <a:cs typeface="Open Sans Bold"/>
                <a:sym typeface="Open Sans Bold"/>
              </a:rPr>
              <a:t>ms</a:t>
            </a:r>
            <a:r>
              <a:rPr lang="en-US" sz="3101" dirty="0">
                <a:solidFill>
                  <a:srgbClr val="68478D"/>
                </a:solidFill>
                <a:latin typeface="Open Sans Bold"/>
                <a:ea typeface="Open Sans Bold"/>
                <a:cs typeface="Open Sans Bold"/>
                <a:sym typeface="Open Sans Bold"/>
              </a:rPr>
              <a:t> </a:t>
            </a:r>
            <a:r>
              <a:rPr lang="en-US" sz="3101" dirty="0" err="1">
                <a:solidFill>
                  <a:srgbClr val="68478D"/>
                </a:solidFill>
                <a:latin typeface="Open Sans Bold"/>
                <a:ea typeface="Open Sans Bold"/>
                <a:cs typeface="Open Sans Bold"/>
                <a:sym typeface="Open Sans Bold"/>
              </a:rPr>
              <a:t>kārtot</a:t>
            </a:r>
            <a:r>
              <a:rPr lang="en-US" sz="3101" dirty="0">
                <a:solidFill>
                  <a:srgbClr val="68478D"/>
                </a:solidFill>
                <a:latin typeface="Open Sans Bold"/>
                <a:ea typeface="Open Sans Bold"/>
                <a:cs typeface="Open Sans Bold"/>
                <a:sym typeface="Open Sans Bold"/>
              </a:rPr>
              <a:t> </a:t>
            </a:r>
            <a:r>
              <a:rPr lang="en-US" sz="3101" dirty="0" err="1">
                <a:solidFill>
                  <a:srgbClr val="68478D"/>
                </a:solidFill>
                <a:latin typeface="Open Sans Bold"/>
                <a:ea typeface="Open Sans Bold"/>
                <a:cs typeface="Open Sans Bold"/>
                <a:sym typeface="Open Sans Bold"/>
              </a:rPr>
              <a:t>eksāmenus</a:t>
            </a:r>
            <a:r>
              <a:rPr lang="en-US" sz="3101" dirty="0">
                <a:solidFill>
                  <a:srgbClr val="68478D"/>
                </a:solidFill>
                <a:latin typeface="Open Sans Bold"/>
                <a:ea typeface="Open Sans Bold"/>
                <a:cs typeface="Open Sans Bold"/>
                <a:sym typeface="Open Sans Bold"/>
              </a:rPr>
              <a:t> </a:t>
            </a:r>
            <a:r>
              <a:rPr lang="en-US" sz="3101" dirty="0" err="1">
                <a:solidFill>
                  <a:srgbClr val="68478D"/>
                </a:solidFill>
                <a:latin typeface="Open Sans Bold"/>
                <a:ea typeface="Open Sans Bold"/>
                <a:cs typeface="Open Sans Bold"/>
                <a:sym typeface="Open Sans Bold"/>
              </a:rPr>
              <a:t>trīs</a:t>
            </a:r>
            <a:r>
              <a:rPr lang="en-US" sz="3101" dirty="0">
                <a:solidFill>
                  <a:srgbClr val="68478D"/>
                </a:solidFill>
                <a:latin typeface="Open Sans Bold"/>
                <a:ea typeface="Open Sans Bold"/>
                <a:cs typeface="Open Sans Bold"/>
                <a:sym typeface="Open Sans Bold"/>
              </a:rPr>
              <a:t> </a:t>
            </a:r>
            <a:r>
              <a:rPr lang="en-US" sz="3101" dirty="0" err="1">
                <a:solidFill>
                  <a:srgbClr val="68478D"/>
                </a:solidFill>
                <a:latin typeface="Open Sans Bold"/>
                <a:ea typeface="Open Sans Bold"/>
                <a:cs typeface="Open Sans Bold"/>
                <a:sym typeface="Open Sans Bold"/>
              </a:rPr>
              <a:t>dažādos</a:t>
            </a:r>
            <a:r>
              <a:rPr lang="en-US" sz="3101" dirty="0">
                <a:solidFill>
                  <a:srgbClr val="68478D"/>
                </a:solidFill>
                <a:latin typeface="Open Sans Bold"/>
                <a:ea typeface="Open Sans Bold"/>
                <a:cs typeface="Open Sans Bold"/>
                <a:sym typeface="Open Sans Bold"/>
              </a:rPr>
              <a:t> </a:t>
            </a:r>
            <a:r>
              <a:rPr lang="en-US" sz="3101" dirty="0" err="1">
                <a:solidFill>
                  <a:srgbClr val="68478D"/>
                </a:solidFill>
                <a:latin typeface="Open Sans Bold"/>
                <a:ea typeface="Open Sans Bold"/>
                <a:cs typeface="Open Sans Bold"/>
                <a:sym typeface="Open Sans Bold"/>
              </a:rPr>
              <a:t>līmeņos</a:t>
            </a:r>
            <a:endParaRPr lang="en-US" sz="3101" dirty="0">
              <a:solidFill>
                <a:srgbClr val="68478D"/>
              </a:solidFill>
              <a:latin typeface="Open Sans Bold"/>
              <a:ea typeface="Open Sans Bold"/>
              <a:cs typeface="Open Sans Bold"/>
              <a:sym typeface="Open Sans Bold"/>
            </a:endParaRPr>
          </a:p>
        </p:txBody>
      </p:sp>
      <p:sp>
        <p:nvSpPr>
          <p:cNvPr id="20" name="TextBox 20"/>
          <p:cNvSpPr txBox="1"/>
          <p:nvPr/>
        </p:nvSpPr>
        <p:spPr>
          <a:xfrm>
            <a:off x="1974271" y="7389473"/>
            <a:ext cx="4312320" cy="1234925"/>
          </a:xfrm>
          <a:prstGeom prst="rect">
            <a:avLst/>
          </a:prstGeom>
        </p:spPr>
        <p:txBody>
          <a:bodyPr lIns="0" tIns="0" rIns="0" bIns="0" rtlCol="0" anchor="t">
            <a:spAutoFit/>
          </a:bodyPr>
          <a:lstStyle/>
          <a:p>
            <a:pPr algn="ctr">
              <a:lnSpc>
                <a:spcPts val="4744"/>
              </a:lnSpc>
            </a:pPr>
            <a:r>
              <a:rPr lang="en-US" sz="4744">
                <a:solidFill>
                  <a:srgbClr val="68478D"/>
                </a:solidFill>
                <a:latin typeface="Open Sans Bold"/>
                <a:ea typeface="Open Sans Bold"/>
                <a:cs typeface="Open Sans Bold"/>
                <a:sym typeface="Open Sans Bold"/>
              </a:rPr>
              <a:t>Optimālais</a:t>
            </a:r>
          </a:p>
          <a:p>
            <a:pPr algn="ctr">
              <a:lnSpc>
                <a:spcPts val="4744"/>
              </a:lnSpc>
            </a:pPr>
            <a:r>
              <a:rPr lang="en-US" sz="4744">
                <a:solidFill>
                  <a:srgbClr val="68478D"/>
                </a:solidFill>
                <a:latin typeface="Open Sans Bold"/>
                <a:ea typeface="Open Sans Bold"/>
                <a:cs typeface="Open Sans Bold"/>
                <a:sym typeface="Open Sans Bold"/>
              </a:rPr>
              <a:t> līmenis </a:t>
            </a:r>
          </a:p>
        </p:txBody>
      </p:sp>
      <p:sp>
        <p:nvSpPr>
          <p:cNvPr id="21" name="TextBox 21"/>
          <p:cNvSpPr txBox="1"/>
          <p:nvPr/>
        </p:nvSpPr>
        <p:spPr>
          <a:xfrm>
            <a:off x="789682" y="9370948"/>
            <a:ext cx="16082787" cy="692497"/>
          </a:xfrm>
          <a:prstGeom prst="rect">
            <a:avLst/>
          </a:prstGeom>
        </p:spPr>
        <p:txBody>
          <a:bodyPr lIns="0" tIns="0" rIns="0" bIns="0" rtlCol="0" anchor="t">
            <a:spAutoFit/>
          </a:bodyPr>
          <a:lstStyle/>
          <a:p>
            <a:pPr algn="ctr">
              <a:lnSpc>
                <a:spcPts val="2657"/>
              </a:lnSpc>
              <a:spcBef>
                <a:spcPct val="0"/>
              </a:spcBef>
            </a:pPr>
            <a:r>
              <a:rPr lang="en-US" sz="1898" dirty="0">
                <a:solidFill>
                  <a:srgbClr val="FFFFFF"/>
                </a:solidFill>
                <a:latin typeface="Open Sans"/>
                <a:ea typeface="Open Sans"/>
                <a:cs typeface="Open Sans"/>
                <a:sym typeface="Open Sans"/>
              </a:rPr>
              <a:t>Lai </a:t>
            </a:r>
            <a:r>
              <a:rPr lang="en-US" sz="1898" dirty="0" err="1">
                <a:solidFill>
                  <a:srgbClr val="FFFFFF"/>
                </a:solidFill>
                <a:latin typeface="Open Sans"/>
                <a:ea typeface="Open Sans"/>
                <a:cs typeface="Open Sans"/>
                <a:sym typeface="Open Sans"/>
              </a:rPr>
              <a:t>iegūtu</a:t>
            </a:r>
            <a:r>
              <a:rPr lang="en-US" sz="1898" dirty="0">
                <a:solidFill>
                  <a:srgbClr val="FFFFFF"/>
                </a:solidFill>
                <a:latin typeface="Open Sans"/>
                <a:ea typeface="Open Sans"/>
                <a:cs typeface="Open Sans"/>
                <a:sym typeface="Open Sans"/>
              </a:rPr>
              <a:t> </a:t>
            </a:r>
            <a:r>
              <a:rPr lang="en-US" sz="1898" dirty="0" err="1">
                <a:solidFill>
                  <a:srgbClr val="FFFFFF"/>
                </a:solidFill>
                <a:latin typeface="Open Sans"/>
                <a:ea typeface="Open Sans"/>
                <a:cs typeface="Open Sans"/>
                <a:sym typeface="Open Sans"/>
              </a:rPr>
              <a:t>apliecinājumu</a:t>
            </a:r>
            <a:r>
              <a:rPr lang="en-US" sz="1898" dirty="0">
                <a:solidFill>
                  <a:srgbClr val="FFFFFF"/>
                </a:solidFill>
                <a:latin typeface="Open Sans"/>
                <a:ea typeface="Open Sans"/>
                <a:cs typeface="Open Sans"/>
                <a:sym typeface="Open Sans"/>
              </a:rPr>
              <a:t> par </a:t>
            </a:r>
            <a:r>
              <a:rPr lang="en-US" sz="1898" dirty="0" err="1">
                <a:solidFill>
                  <a:srgbClr val="FFFFFF"/>
                </a:solidFill>
                <a:latin typeface="Open Sans"/>
                <a:ea typeface="Open Sans"/>
                <a:cs typeface="Open Sans"/>
                <a:sym typeface="Open Sans"/>
              </a:rPr>
              <a:t>vispārējās</a:t>
            </a:r>
            <a:r>
              <a:rPr lang="en-US" sz="1898" dirty="0">
                <a:solidFill>
                  <a:srgbClr val="FFFFFF"/>
                </a:solidFill>
                <a:latin typeface="Open Sans"/>
                <a:ea typeface="Open Sans"/>
                <a:cs typeface="Open Sans"/>
                <a:sym typeface="Open Sans"/>
              </a:rPr>
              <a:t> </a:t>
            </a:r>
            <a:r>
              <a:rPr lang="en-US" sz="1898" dirty="0" err="1">
                <a:solidFill>
                  <a:srgbClr val="FFFFFF"/>
                </a:solidFill>
                <a:latin typeface="Open Sans"/>
                <a:ea typeface="Open Sans"/>
                <a:cs typeface="Open Sans"/>
                <a:sym typeface="Open Sans"/>
              </a:rPr>
              <a:t>vidējās</a:t>
            </a:r>
            <a:r>
              <a:rPr lang="en-US" sz="1898" dirty="0">
                <a:solidFill>
                  <a:srgbClr val="FFFFFF"/>
                </a:solidFill>
                <a:latin typeface="Open Sans"/>
                <a:ea typeface="Open Sans"/>
                <a:cs typeface="Open Sans"/>
                <a:sym typeface="Open Sans"/>
              </a:rPr>
              <a:t> </a:t>
            </a:r>
            <a:r>
              <a:rPr lang="en-US" sz="1898" dirty="0" err="1">
                <a:solidFill>
                  <a:srgbClr val="FFFFFF"/>
                </a:solidFill>
                <a:latin typeface="Open Sans"/>
                <a:ea typeface="Open Sans"/>
                <a:cs typeface="Open Sans"/>
                <a:sym typeface="Open Sans"/>
              </a:rPr>
              <a:t>izglītības</a:t>
            </a:r>
            <a:r>
              <a:rPr lang="en-US" sz="1898" dirty="0">
                <a:solidFill>
                  <a:srgbClr val="FFFFFF"/>
                </a:solidFill>
                <a:latin typeface="Open Sans"/>
                <a:ea typeface="Open Sans"/>
                <a:cs typeface="Open Sans"/>
                <a:sym typeface="Open Sans"/>
              </a:rPr>
              <a:t> </a:t>
            </a:r>
            <a:r>
              <a:rPr lang="en-US" sz="1898" dirty="0" err="1">
                <a:solidFill>
                  <a:srgbClr val="FFFFFF"/>
                </a:solidFill>
                <a:latin typeface="Open Sans"/>
                <a:ea typeface="Open Sans"/>
                <a:cs typeface="Open Sans"/>
                <a:sym typeface="Open Sans"/>
              </a:rPr>
              <a:t>apguvi</a:t>
            </a:r>
            <a:r>
              <a:rPr lang="en-US" sz="1898" dirty="0">
                <a:solidFill>
                  <a:srgbClr val="FFFFFF"/>
                </a:solidFill>
                <a:latin typeface="Open Sans"/>
                <a:ea typeface="Open Sans"/>
                <a:cs typeface="Open Sans"/>
                <a:sym typeface="Open Sans"/>
              </a:rPr>
              <a:t>, </a:t>
            </a:r>
            <a:r>
              <a:rPr lang="en-US" sz="1898" dirty="0" err="1">
                <a:solidFill>
                  <a:srgbClr val="FFFFFF"/>
                </a:solidFill>
                <a:latin typeface="Open Sans"/>
                <a:ea typeface="Open Sans"/>
                <a:cs typeface="Open Sans"/>
                <a:sym typeface="Open Sans"/>
              </a:rPr>
              <a:t>vidusskolas</a:t>
            </a:r>
            <a:r>
              <a:rPr lang="en-US" sz="1898" dirty="0">
                <a:solidFill>
                  <a:srgbClr val="FFFFFF"/>
                </a:solidFill>
                <a:latin typeface="Open Sans"/>
                <a:ea typeface="Open Sans"/>
                <a:cs typeface="Open Sans"/>
                <a:sym typeface="Open Sans"/>
              </a:rPr>
              <a:t> </a:t>
            </a:r>
            <a:r>
              <a:rPr lang="en-US" sz="1898" dirty="0" err="1">
                <a:solidFill>
                  <a:srgbClr val="FFFFFF"/>
                </a:solidFill>
                <a:latin typeface="Open Sans"/>
                <a:ea typeface="Open Sans"/>
                <a:cs typeface="Open Sans"/>
                <a:sym typeface="Open Sans"/>
              </a:rPr>
              <a:t>posma</a:t>
            </a:r>
            <a:r>
              <a:rPr lang="en-US" sz="1898" dirty="0">
                <a:solidFill>
                  <a:srgbClr val="FFFFFF"/>
                </a:solidFill>
                <a:latin typeface="Open Sans"/>
                <a:ea typeface="Open Sans"/>
                <a:cs typeface="Open Sans"/>
                <a:sym typeface="Open Sans"/>
              </a:rPr>
              <a:t> </a:t>
            </a:r>
            <a:r>
              <a:rPr lang="en-US" sz="1898" dirty="0" err="1">
                <a:solidFill>
                  <a:srgbClr val="FFFFFF"/>
                </a:solidFill>
                <a:latin typeface="Open Sans"/>
                <a:ea typeface="Open Sans"/>
                <a:cs typeface="Open Sans"/>
                <a:sym typeface="Open Sans"/>
              </a:rPr>
              <a:t>noslēgumā</a:t>
            </a:r>
            <a:r>
              <a:rPr lang="en-US" sz="1898" dirty="0">
                <a:solidFill>
                  <a:srgbClr val="FFFFFF"/>
                </a:solidFill>
                <a:latin typeface="Open Sans"/>
                <a:ea typeface="Open Sans"/>
                <a:cs typeface="Open Sans"/>
                <a:sym typeface="Open Sans"/>
              </a:rPr>
              <a:t> </a:t>
            </a:r>
            <a:r>
              <a:rPr lang="en-US" sz="1898" dirty="0" err="1">
                <a:solidFill>
                  <a:srgbClr val="FFFFFF"/>
                </a:solidFill>
                <a:latin typeface="Open Sans"/>
                <a:ea typeface="Open Sans"/>
                <a:cs typeface="Open Sans"/>
                <a:sym typeface="Open Sans"/>
              </a:rPr>
              <a:t>jānokārto</a:t>
            </a:r>
            <a:r>
              <a:rPr lang="en-US" sz="1898" dirty="0">
                <a:solidFill>
                  <a:srgbClr val="FFFFFF"/>
                </a:solidFill>
                <a:latin typeface="Open Sans"/>
                <a:ea typeface="Open Sans"/>
                <a:cs typeface="Open Sans"/>
                <a:sym typeface="Open Sans"/>
              </a:rPr>
              <a:t> </a:t>
            </a:r>
            <a:r>
              <a:rPr lang="en-US" sz="1898" dirty="0" err="1">
                <a:solidFill>
                  <a:srgbClr val="FFFFFF"/>
                </a:solidFill>
                <a:latin typeface="Open Sans"/>
                <a:ea typeface="Open Sans"/>
                <a:cs typeface="Open Sans"/>
                <a:sym typeface="Open Sans"/>
              </a:rPr>
              <a:t>latviešu</a:t>
            </a:r>
            <a:r>
              <a:rPr lang="en-US" sz="1898" dirty="0">
                <a:solidFill>
                  <a:srgbClr val="FFFFFF"/>
                </a:solidFill>
                <a:latin typeface="Open Sans"/>
                <a:ea typeface="Open Sans"/>
                <a:cs typeface="Open Sans"/>
                <a:sym typeface="Open Sans"/>
              </a:rPr>
              <a:t> </a:t>
            </a:r>
            <a:r>
              <a:rPr lang="en-US" sz="1898" dirty="0" err="1">
                <a:solidFill>
                  <a:srgbClr val="FFFFFF"/>
                </a:solidFill>
                <a:latin typeface="Open Sans"/>
                <a:ea typeface="Open Sans"/>
                <a:cs typeface="Open Sans"/>
                <a:sym typeface="Open Sans"/>
              </a:rPr>
              <a:t>valodas</a:t>
            </a:r>
            <a:r>
              <a:rPr lang="en-US" sz="1898" dirty="0">
                <a:solidFill>
                  <a:srgbClr val="FFFFFF"/>
                </a:solidFill>
                <a:latin typeface="Open Sans"/>
                <a:ea typeface="Open Sans"/>
                <a:cs typeface="Open Sans"/>
                <a:sym typeface="Open Sans"/>
              </a:rPr>
              <a:t>, </a:t>
            </a:r>
            <a:r>
              <a:rPr lang="en-US" sz="1898" dirty="0" err="1">
                <a:solidFill>
                  <a:srgbClr val="FFFFFF"/>
                </a:solidFill>
                <a:latin typeface="Open Sans"/>
                <a:ea typeface="Open Sans"/>
                <a:cs typeface="Open Sans"/>
                <a:sym typeface="Open Sans"/>
              </a:rPr>
              <a:t>matemātikas</a:t>
            </a:r>
            <a:r>
              <a:rPr lang="en-US" sz="1898" dirty="0">
                <a:solidFill>
                  <a:srgbClr val="FFFFFF"/>
                </a:solidFill>
                <a:latin typeface="Open Sans"/>
                <a:ea typeface="Open Sans"/>
                <a:cs typeface="Open Sans"/>
                <a:sym typeface="Open Sans"/>
              </a:rPr>
              <a:t> un </a:t>
            </a:r>
            <a:r>
              <a:rPr lang="en-US" sz="1898" dirty="0" err="1">
                <a:solidFill>
                  <a:srgbClr val="FFFFFF"/>
                </a:solidFill>
                <a:latin typeface="Open Sans"/>
                <a:ea typeface="Open Sans"/>
                <a:cs typeface="Open Sans"/>
                <a:sym typeface="Open Sans"/>
              </a:rPr>
              <a:t>svešvalodas</a:t>
            </a:r>
            <a:r>
              <a:rPr lang="en-US" sz="1898" dirty="0">
                <a:solidFill>
                  <a:srgbClr val="FFFFFF"/>
                </a:solidFill>
                <a:latin typeface="Open Sans"/>
                <a:ea typeface="Open Sans"/>
                <a:cs typeface="Open Sans"/>
                <a:sym typeface="Open Sans"/>
              </a:rPr>
              <a:t> </a:t>
            </a:r>
            <a:r>
              <a:rPr lang="en-US" sz="1898" dirty="0" err="1">
                <a:solidFill>
                  <a:srgbClr val="FFFFFF"/>
                </a:solidFill>
                <a:latin typeface="Open Sans"/>
                <a:ea typeface="Open Sans"/>
                <a:cs typeface="Open Sans"/>
                <a:sym typeface="Open Sans"/>
              </a:rPr>
              <a:t>eksāmens</a:t>
            </a:r>
            <a:r>
              <a:rPr lang="en-US" sz="1898" dirty="0">
                <a:solidFill>
                  <a:srgbClr val="FFFFFF"/>
                </a:solidFill>
                <a:latin typeface="Open Sans"/>
                <a:ea typeface="Open Sans"/>
                <a:cs typeface="Open Sans"/>
                <a:sym typeface="Open Sans"/>
              </a:rPr>
              <a:t> </a:t>
            </a:r>
            <a:r>
              <a:rPr lang="en-US" sz="1898" dirty="0" err="1">
                <a:solidFill>
                  <a:srgbClr val="FFFFFF"/>
                </a:solidFill>
                <a:latin typeface="Open Sans"/>
                <a:ea typeface="Open Sans"/>
                <a:cs typeface="Open Sans"/>
                <a:sym typeface="Open Sans"/>
              </a:rPr>
              <a:t>vismaz</a:t>
            </a:r>
            <a:r>
              <a:rPr lang="en-US" sz="1898" dirty="0">
                <a:solidFill>
                  <a:srgbClr val="FFFFFF"/>
                </a:solidFill>
                <a:latin typeface="Open Sans"/>
                <a:ea typeface="Open Sans"/>
                <a:cs typeface="Open Sans"/>
                <a:sym typeface="Open Sans"/>
              </a:rPr>
              <a:t> </a:t>
            </a:r>
            <a:r>
              <a:rPr lang="en-US" sz="1898" dirty="0" err="1">
                <a:solidFill>
                  <a:srgbClr val="FFFFFF"/>
                </a:solidFill>
                <a:latin typeface="Open Sans"/>
                <a:ea typeface="Open Sans"/>
                <a:cs typeface="Open Sans"/>
                <a:sym typeface="Open Sans"/>
              </a:rPr>
              <a:t>optimālajā</a:t>
            </a:r>
            <a:r>
              <a:rPr lang="en-US" sz="1898" dirty="0">
                <a:solidFill>
                  <a:srgbClr val="FFFFFF"/>
                </a:solidFill>
                <a:latin typeface="Open Sans"/>
                <a:ea typeface="Open Sans"/>
                <a:cs typeface="Open Sans"/>
                <a:sym typeface="Open Sans"/>
              </a:rPr>
              <a:t> </a:t>
            </a:r>
            <a:r>
              <a:rPr lang="en-US" sz="1898" dirty="0" err="1">
                <a:solidFill>
                  <a:srgbClr val="FFFFFF"/>
                </a:solidFill>
                <a:latin typeface="Open Sans"/>
                <a:ea typeface="Open Sans"/>
                <a:cs typeface="Open Sans"/>
                <a:sym typeface="Open Sans"/>
              </a:rPr>
              <a:t>līmenī</a:t>
            </a:r>
            <a:r>
              <a:rPr lang="en-US" sz="1898" dirty="0">
                <a:solidFill>
                  <a:srgbClr val="FFFFFF"/>
                </a:solidFill>
                <a:latin typeface="Open Sans"/>
                <a:ea typeface="Open Sans"/>
                <a:cs typeface="Open Sans"/>
                <a:sym typeface="Open Sans"/>
              </a:rPr>
              <a:t> un </a:t>
            </a:r>
            <a:r>
              <a:rPr lang="en-US" sz="1898" dirty="0" err="1">
                <a:solidFill>
                  <a:srgbClr val="FFFFFF"/>
                </a:solidFill>
                <a:latin typeface="Open Sans"/>
                <a:ea typeface="Open Sans"/>
                <a:cs typeface="Open Sans"/>
                <a:sym typeface="Open Sans"/>
              </a:rPr>
              <a:t>vismaz</a:t>
            </a:r>
            <a:r>
              <a:rPr lang="en-US" sz="1898" dirty="0">
                <a:solidFill>
                  <a:srgbClr val="FFFFFF"/>
                </a:solidFill>
                <a:latin typeface="Open Sans"/>
                <a:ea typeface="Open Sans"/>
                <a:cs typeface="Open Sans"/>
                <a:sym typeface="Open Sans"/>
              </a:rPr>
              <a:t> </a:t>
            </a:r>
            <a:r>
              <a:rPr lang="en-US" sz="1898" dirty="0" err="1">
                <a:solidFill>
                  <a:srgbClr val="FFFFFF"/>
                </a:solidFill>
                <a:latin typeface="Open Sans"/>
                <a:ea typeface="Open Sans"/>
                <a:cs typeface="Open Sans"/>
                <a:sym typeface="Open Sans"/>
              </a:rPr>
              <a:t>divi</a:t>
            </a:r>
            <a:r>
              <a:rPr lang="en-US" sz="1898" dirty="0">
                <a:solidFill>
                  <a:srgbClr val="FFFFFF"/>
                </a:solidFill>
                <a:latin typeface="Open Sans"/>
                <a:ea typeface="Open Sans"/>
                <a:cs typeface="Open Sans"/>
                <a:sym typeface="Open Sans"/>
              </a:rPr>
              <a:t> </a:t>
            </a:r>
            <a:r>
              <a:rPr lang="en-US" sz="1898" dirty="0" err="1">
                <a:solidFill>
                  <a:srgbClr val="FFFFFF"/>
                </a:solidFill>
                <a:latin typeface="Open Sans"/>
                <a:ea typeface="Open Sans"/>
                <a:cs typeface="Open Sans"/>
                <a:sym typeface="Open Sans"/>
              </a:rPr>
              <a:t>eksāmeni</a:t>
            </a:r>
            <a:r>
              <a:rPr lang="en-US" sz="1898" dirty="0">
                <a:solidFill>
                  <a:srgbClr val="FFFFFF"/>
                </a:solidFill>
                <a:latin typeface="Open Sans"/>
                <a:ea typeface="Open Sans"/>
                <a:cs typeface="Open Sans"/>
                <a:sym typeface="Open Sans"/>
              </a:rPr>
              <a:t> </a:t>
            </a:r>
            <a:r>
              <a:rPr lang="en-US" sz="1898" dirty="0" err="1">
                <a:solidFill>
                  <a:srgbClr val="FFFFFF"/>
                </a:solidFill>
                <a:latin typeface="Open Sans"/>
                <a:ea typeface="Open Sans"/>
                <a:cs typeface="Open Sans"/>
                <a:sym typeface="Open Sans"/>
              </a:rPr>
              <a:t>augstākajā</a:t>
            </a:r>
            <a:r>
              <a:rPr lang="en-US" sz="1898" dirty="0">
                <a:solidFill>
                  <a:srgbClr val="FFFFFF"/>
                </a:solidFill>
                <a:latin typeface="Open Sans"/>
                <a:ea typeface="Open Sans"/>
                <a:cs typeface="Open Sans"/>
                <a:sym typeface="Open Sans"/>
              </a:rPr>
              <a:t> </a:t>
            </a:r>
            <a:r>
              <a:rPr lang="en-US" sz="1898" dirty="0" err="1">
                <a:solidFill>
                  <a:srgbClr val="FFFFFF"/>
                </a:solidFill>
                <a:latin typeface="Open Sans"/>
                <a:ea typeface="Open Sans"/>
                <a:cs typeface="Open Sans"/>
                <a:sym typeface="Open Sans"/>
              </a:rPr>
              <a:t>līmenī</a:t>
            </a:r>
            <a:endParaRPr lang="en-US" sz="1898" dirty="0">
              <a:solidFill>
                <a:srgbClr val="FFFFFF"/>
              </a:solidFill>
              <a:latin typeface="Open Sans"/>
              <a:ea typeface="Open Sans"/>
              <a:cs typeface="Open Sans"/>
              <a:sym typeface="Open Sans"/>
            </a:endParaRPr>
          </a:p>
        </p:txBody>
      </p:sp>
      <p:sp>
        <p:nvSpPr>
          <p:cNvPr id="6" name="Rectangle 5"/>
          <p:cNvSpPr/>
          <p:nvPr/>
        </p:nvSpPr>
        <p:spPr>
          <a:xfrm>
            <a:off x="184576" y="1074888"/>
            <a:ext cx="9144000" cy="2308324"/>
          </a:xfrm>
          <a:prstGeom prst="rect">
            <a:avLst/>
          </a:prstGeom>
        </p:spPr>
        <p:txBody>
          <a:bodyPr>
            <a:spAutoFit/>
          </a:bodyPr>
          <a:lstStyle/>
          <a:p>
            <a:pPr algn="ctr"/>
            <a:r>
              <a:rPr lang="lv-LV" sz="3600" dirty="0"/>
              <a:t>Par vispārējās vidējās izglītības ieguvi tika</a:t>
            </a:r>
          </a:p>
          <a:p>
            <a:pPr algn="ctr"/>
            <a:r>
              <a:rPr lang="lv-LV" sz="3600" dirty="0"/>
              <a:t>organizēts </a:t>
            </a:r>
            <a:r>
              <a:rPr lang="lv-LV" sz="3600" dirty="0">
                <a:solidFill>
                  <a:schemeClr val="bg1"/>
                </a:solidFill>
              </a:rPr>
              <a:t>21</a:t>
            </a:r>
            <a:r>
              <a:rPr lang="lv-LV" sz="3600" dirty="0"/>
              <a:t> centralizētais eksāmens,</a:t>
            </a:r>
          </a:p>
          <a:p>
            <a:pPr algn="ctr"/>
            <a:r>
              <a:rPr lang="lv-LV" sz="3600" dirty="0"/>
              <a:t>      novērtēti </a:t>
            </a:r>
            <a:r>
              <a:rPr lang="lv-LV" sz="3600" dirty="0">
                <a:solidFill>
                  <a:schemeClr val="bg1"/>
                </a:solidFill>
              </a:rPr>
              <a:t>59747</a:t>
            </a:r>
            <a:r>
              <a:rPr lang="lv-LV" sz="3600" dirty="0"/>
              <a:t> darbi,</a:t>
            </a:r>
          </a:p>
          <a:p>
            <a:pPr algn="ctr"/>
            <a:r>
              <a:rPr lang="lv-LV" sz="3600" dirty="0"/>
              <a:t>izsniegti   </a:t>
            </a:r>
            <a:r>
              <a:rPr lang="lv-LV" sz="3600" dirty="0">
                <a:solidFill>
                  <a:schemeClr val="bg1"/>
                </a:solidFill>
              </a:rPr>
              <a:t>55946 </a:t>
            </a:r>
            <a:r>
              <a:rPr lang="lv-LV" sz="3600" dirty="0"/>
              <a:t>sertifikāti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rot="-5400000" flipV="1">
            <a:off x="-4821597" y="5189885"/>
            <a:ext cx="10096502" cy="97732"/>
          </a:xfrm>
          <a:prstGeom prst="line">
            <a:avLst/>
          </a:prstGeom>
          <a:ln w="381000" cap="rnd">
            <a:solidFill>
              <a:srgbClr val="68478D"/>
            </a:solidFill>
            <a:prstDash val="solid"/>
            <a:headEnd type="none" w="sm" len="sm"/>
            <a:tailEnd type="none" w="sm" len="sm"/>
          </a:ln>
        </p:spPr>
        <p:txBody>
          <a:bodyPr/>
          <a:lstStyle/>
          <a:p>
            <a:endParaRPr lang="lv-LV"/>
          </a:p>
        </p:txBody>
      </p:sp>
      <p:sp>
        <p:nvSpPr>
          <p:cNvPr id="17" name="TextBox 17"/>
          <p:cNvSpPr txBox="1"/>
          <p:nvPr/>
        </p:nvSpPr>
        <p:spPr>
          <a:xfrm>
            <a:off x="1540038" y="3752583"/>
            <a:ext cx="6781900" cy="734175"/>
          </a:xfrm>
          <a:prstGeom prst="rect">
            <a:avLst/>
          </a:prstGeom>
        </p:spPr>
        <p:txBody>
          <a:bodyPr lIns="0" tIns="0" rIns="0" bIns="0" rtlCol="0" anchor="t">
            <a:spAutoFit/>
          </a:bodyPr>
          <a:lstStyle/>
          <a:p>
            <a:pPr algn="ctr">
              <a:lnSpc>
                <a:spcPts val="3020"/>
              </a:lnSpc>
            </a:pPr>
            <a:endParaRPr/>
          </a:p>
          <a:p>
            <a:pPr algn="ctr">
              <a:lnSpc>
                <a:spcPts val="3020"/>
              </a:lnSpc>
            </a:pPr>
            <a:endParaRPr/>
          </a:p>
        </p:txBody>
      </p:sp>
      <p:grpSp>
        <p:nvGrpSpPr>
          <p:cNvPr id="6" name="Group 3"/>
          <p:cNvGrpSpPr/>
          <p:nvPr/>
        </p:nvGrpSpPr>
        <p:grpSpPr>
          <a:xfrm>
            <a:off x="2754086" y="426032"/>
            <a:ext cx="13401476" cy="1357416"/>
            <a:chOff x="0" y="0"/>
            <a:chExt cx="3309049" cy="458365"/>
          </a:xfrm>
        </p:grpSpPr>
        <p:sp>
          <p:nvSpPr>
            <p:cNvPr id="7" name="Freeform 4"/>
            <p:cNvSpPr/>
            <p:nvPr/>
          </p:nvSpPr>
          <p:spPr>
            <a:xfrm>
              <a:off x="0" y="0"/>
              <a:ext cx="3309049" cy="458365"/>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txBody>
            <a:bodyPr/>
            <a:lstStyle/>
            <a:p>
              <a:endParaRPr lang="x-none"/>
            </a:p>
          </p:txBody>
        </p:sp>
        <p:sp>
          <p:nvSpPr>
            <p:cNvPr id="8" name="TextBox 5"/>
            <p:cNvSpPr txBox="1"/>
            <p:nvPr/>
          </p:nvSpPr>
          <p:spPr>
            <a:xfrm>
              <a:off x="0" y="-38100"/>
              <a:ext cx="3309049" cy="496465"/>
            </a:xfrm>
            <a:prstGeom prst="rect">
              <a:avLst/>
            </a:prstGeom>
          </p:spPr>
          <p:txBody>
            <a:bodyPr lIns="50801" tIns="50801" rIns="50801" bIns="50801" rtlCol="0" anchor="ctr"/>
            <a:lstStyle/>
            <a:p>
              <a:pPr algn="ctr">
                <a:lnSpc>
                  <a:spcPts val="2660"/>
                </a:lnSpc>
              </a:pPr>
              <a:endParaRPr/>
            </a:p>
          </p:txBody>
        </p:sp>
      </p:grpSp>
      <p:sp>
        <p:nvSpPr>
          <p:cNvPr id="2" name="Rectangle 1"/>
          <p:cNvSpPr/>
          <p:nvPr/>
        </p:nvSpPr>
        <p:spPr>
          <a:xfrm>
            <a:off x="5848065" y="4958834"/>
            <a:ext cx="6591869" cy="369332"/>
          </a:xfrm>
          <a:prstGeom prst="rect">
            <a:avLst/>
          </a:prstGeom>
        </p:spPr>
        <p:txBody>
          <a:bodyPr wrap="none">
            <a:spAutoFit/>
          </a:bodyPr>
          <a:lstStyle/>
          <a:p>
            <a:r>
              <a:rPr lang="lv-LV" b="1">
                <a:solidFill>
                  <a:schemeClr val="bg1"/>
                </a:solidFill>
                <a:latin typeface="Verdana" panose="020B0604030504040204" pitchFamily="34" charset="0"/>
                <a:ea typeface="Verdana" panose="020B0604030504040204" pitchFamily="34" charset="0"/>
              </a:rPr>
              <a:t>Centralizētie eksāmeni 2023./2024. mācību gadā</a:t>
            </a:r>
            <a:endParaRPr lang="lv-LV"/>
          </a:p>
        </p:txBody>
      </p:sp>
      <p:sp>
        <p:nvSpPr>
          <p:cNvPr id="3" name="Rectangle 2"/>
          <p:cNvSpPr/>
          <p:nvPr/>
        </p:nvSpPr>
        <p:spPr>
          <a:xfrm>
            <a:off x="5848065" y="4958834"/>
            <a:ext cx="6591869" cy="369332"/>
          </a:xfrm>
          <a:prstGeom prst="rect">
            <a:avLst/>
          </a:prstGeom>
        </p:spPr>
        <p:txBody>
          <a:bodyPr wrap="none">
            <a:spAutoFit/>
          </a:bodyPr>
          <a:lstStyle/>
          <a:p>
            <a:r>
              <a:rPr lang="lv-LV" b="1">
                <a:solidFill>
                  <a:schemeClr val="bg1"/>
                </a:solidFill>
                <a:latin typeface="Verdana" panose="020B0604030504040204" pitchFamily="34" charset="0"/>
                <a:ea typeface="Verdana" panose="020B0604030504040204" pitchFamily="34" charset="0"/>
              </a:rPr>
              <a:t>Centralizētie eksāmeni 2023./2024. mācību gadā</a:t>
            </a:r>
            <a:endParaRPr lang="lv-LV"/>
          </a:p>
        </p:txBody>
      </p:sp>
      <p:sp>
        <p:nvSpPr>
          <p:cNvPr id="4" name="Rectangle 3"/>
          <p:cNvSpPr/>
          <p:nvPr/>
        </p:nvSpPr>
        <p:spPr>
          <a:xfrm>
            <a:off x="2870200" y="860148"/>
            <a:ext cx="13401233" cy="584775"/>
          </a:xfrm>
          <a:prstGeom prst="rect">
            <a:avLst/>
          </a:prstGeom>
        </p:spPr>
        <p:txBody>
          <a:bodyPr wrap="none">
            <a:spAutoFit/>
          </a:bodyPr>
          <a:lstStyle/>
          <a:p>
            <a:r>
              <a:rPr lang="lv-LV" sz="3200" b="1" dirty="0">
                <a:solidFill>
                  <a:schemeClr val="bg1"/>
                </a:solidFill>
                <a:latin typeface="Open Sans Bold" panose="020B0806030504020204" charset="0"/>
                <a:ea typeface="Open Sans Bold" panose="020B0806030504020204" charset="0"/>
                <a:cs typeface="Open Sans Bold" panose="020B0806030504020204" charset="0"/>
              </a:rPr>
              <a:t>Centralizēto eksāmenu kārtotāju skaits 2023./2024. mācību gadā</a:t>
            </a:r>
            <a:endParaRPr lang="lv-LV" sz="3200" dirty="0">
              <a:solidFill>
                <a:schemeClr val="bg1"/>
              </a:solidFill>
              <a:latin typeface="Open Sans Bold" panose="020B0806030504020204" charset="0"/>
              <a:ea typeface="Open Sans Bold" panose="020B0806030504020204" charset="0"/>
              <a:cs typeface="Open Sans Bold" panose="020B080603050402020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381248055"/>
              </p:ext>
            </p:extLst>
          </p:nvPr>
        </p:nvGraphicFramePr>
        <p:xfrm>
          <a:off x="539087" y="1991869"/>
          <a:ext cx="7920473" cy="4902134"/>
        </p:xfrm>
        <a:graphic>
          <a:graphicData uri="http://schemas.openxmlformats.org/drawingml/2006/table">
            <a:tbl>
              <a:tblPr/>
              <a:tblGrid>
                <a:gridCol w="2179749">
                  <a:extLst>
                    <a:ext uri="{9D8B030D-6E8A-4147-A177-3AD203B41FA5}">
                      <a16:colId xmlns:a16="http://schemas.microsoft.com/office/drawing/2014/main" val="20000"/>
                    </a:ext>
                  </a:extLst>
                </a:gridCol>
                <a:gridCol w="3471240">
                  <a:extLst>
                    <a:ext uri="{9D8B030D-6E8A-4147-A177-3AD203B41FA5}">
                      <a16:colId xmlns:a16="http://schemas.microsoft.com/office/drawing/2014/main" val="20001"/>
                    </a:ext>
                  </a:extLst>
                </a:gridCol>
                <a:gridCol w="2269484">
                  <a:extLst>
                    <a:ext uri="{9D8B030D-6E8A-4147-A177-3AD203B41FA5}">
                      <a16:colId xmlns:a16="http://schemas.microsoft.com/office/drawing/2014/main" val="20002"/>
                    </a:ext>
                  </a:extLst>
                </a:gridCol>
              </a:tblGrid>
              <a:tr h="505473">
                <a:tc>
                  <a:txBody>
                    <a:bodyPr/>
                    <a:lstStyle/>
                    <a:p>
                      <a:pPr algn="ctr">
                        <a:lnSpc>
                          <a:spcPct val="100000"/>
                        </a:lnSpc>
                        <a:defRPr/>
                      </a:pPr>
                      <a:r>
                        <a:rPr lang="en-US" sz="2000" dirty="0">
                          <a:solidFill>
                            <a:srgbClr val="FFFFFF"/>
                          </a:solidFill>
                          <a:latin typeface="Verdana" panose="020B0604030504040204" pitchFamily="34" charset="0"/>
                          <a:ea typeface="Verdana" panose="020B0604030504040204" pitchFamily="34" charset="0"/>
                        </a:rPr>
                        <a:t>​</a:t>
                      </a:r>
                      <a:endParaRPr lang="en-US" sz="1100" dirty="0">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algn="ctr">
                        <a:lnSpc>
                          <a:spcPct val="100000"/>
                        </a:lnSpc>
                        <a:defRPr/>
                      </a:pPr>
                      <a:r>
                        <a:rPr lang="lv-LV" sz="2000" noProof="0" dirty="0">
                          <a:solidFill>
                            <a:srgbClr val="FFFFFF"/>
                          </a:solidFill>
                          <a:latin typeface="Verdana" panose="020B0604030504040204" pitchFamily="34" charset="0"/>
                          <a:ea typeface="Verdana" panose="020B0604030504040204" pitchFamily="34" charset="0"/>
                        </a:rPr>
                        <a:t>Eksāmens</a:t>
                      </a:r>
                      <a:endParaRPr lang="lv-LV" sz="1100" noProof="0" dirty="0">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algn="ctr">
                        <a:lnSpc>
                          <a:spcPct val="100000"/>
                        </a:lnSpc>
                        <a:defRPr/>
                      </a:pPr>
                      <a:r>
                        <a:rPr lang="lv-LV" sz="2000" noProof="0" dirty="0">
                          <a:solidFill>
                            <a:srgbClr val="FFFFFF"/>
                          </a:solidFill>
                          <a:latin typeface="Verdana" panose="020B0604030504040204" pitchFamily="34" charset="0"/>
                          <a:ea typeface="Verdana" panose="020B0604030504040204" pitchFamily="34" charset="0"/>
                        </a:rPr>
                        <a:t>Kārtotāju skaits</a:t>
                      </a:r>
                      <a:r>
                        <a:rPr lang="en-US" sz="2000" dirty="0">
                          <a:solidFill>
                            <a:srgbClr val="FFFFFF"/>
                          </a:solidFill>
                          <a:latin typeface="Verdana" panose="020B0604030504040204" pitchFamily="34" charset="0"/>
                          <a:ea typeface="Verdana" panose="020B0604030504040204" pitchFamily="34" charset="0"/>
                        </a:rPr>
                        <a:t>​</a:t>
                      </a:r>
                      <a:endParaRPr lang="en-US" sz="1100" dirty="0">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extLst>
                  <a:ext uri="{0D108BD9-81ED-4DB2-BD59-A6C34878D82A}">
                    <a16:rowId xmlns:a16="http://schemas.microsoft.com/office/drawing/2014/main" val="10000"/>
                  </a:ext>
                </a:extLst>
              </a:tr>
              <a:tr h="505473">
                <a:tc rowSpan="5">
                  <a:txBody>
                    <a:bodyPr/>
                    <a:lstStyle/>
                    <a:p>
                      <a:pPr algn="ctr">
                        <a:lnSpc>
                          <a:spcPct val="100000"/>
                        </a:lnSpc>
                        <a:defRPr/>
                      </a:pPr>
                      <a:r>
                        <a:rPr lang="lv-LV" sz="2000" noProof="0" dirty="0">
                          <a:solidFill>
                            <a:srgbClr val="FFFFFF"/>
                          </a:solidFill>
                          <a:latin typeface="Verdana" panose="020B0604030504040204" pitchFamily="34" charset="0"/>
                          <a:ea typeface="Verdana" panose="020B0604030504040204" pitchFamily="34" charset="0"/>
                        </a:rPr>
                        <a:t>Vidusskola (optimālais​​ līmenis)</a:t>
                      </a:r>
                      <a:endParaRPr lang="lv-LV" sz="1100" noProof="0" dirty="0">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defRPr/>
                      </a:pPr>
                      <a:r>
                        <a:rPr lang="lv-LV" sz="2000" noProof="0" dirty="0">
                          <a:solidFill>
                            <a:srgbClr val="7030A0"/>
                          </a:solidFill>
                          <a:latin typeface="Verdana" panose="020B0604030504040204" pitchFamily="34" charset="0"/>
                          <a:ea typeface="Verdana" panose="020B0604030504040204" pitchFamily="34" charset="0"/>
                        </a:rPr>
                        <a:t>Latviešu valoda​</a:t>
                      </a:r>
                      <a:endParaRPr lang="lv-LV" sz="1100" noProof="0" dirty="0">
                        <a:solidFill>
                          <a:srgbClr val="7030A0"/>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algn="ctr">
                        <a:lnSpc>
                          <a:spcPct val="100000"/>
                        </a:lnSpc>
                        <a:defRPr/>
                      </a:pPr>
                      <a:r>
                        <a:rPr lang="lv-LV" sz="2100" dirty="0">
                          <a:solidFill>
                            <a:schemeClr val="accent2"/>
                          </a:solidFill>
                          <a:latin typeface="Verdana" panose="020B0604030504040204" pitchFamily="34" charset="0"/>
                          <a:ea typeface="Verdana" panose="020B0604030504040204" pitchFamily="34" charset="0"/>
                        </a:rPr>
                        <a:t>12 887</a:t>
                      </a:r>
                      <a:endParaRPr lang="en-US" sz="2100" dirty="0">
                        <a:solidFill>
                          <a:schemeClr val="accent2"/>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1"/>
                  </a:ext>
                </a:extLst>
              </a:tr>
              <a:tr h="505473">
                <a:tc vMerge="1">
                  <a:txBody>
                    <a:bodyPr/>
                    <a:lstStyle/>
                    <a:p>
                      <a:pPr algn="ctr">
                        <a:lnSpc>
                          <a:spcPts val="2800"/>
                        </a:lnSpc>
                        <a:defRPr/>
                      </a:pPr>
                      <a:r>
                        <a:rPr lang="en-US" sz="2000">
                          <a:solidFill>
                            <a:srgbClr val="FFFFFF"/>
                          </a:solidFill>
                          <a:latin typeface="Open Sans Bold"/>
                        </a:rPr>
                        <a:t>Optimālais​</a:t>
                      </a:r>
                      <a:r>
                        <a:rPr lang="en-US" sz="2000">
                          <a:solidFill>
                            <a:srgbClr val="FFFFFF"/>
                          </a:solidFill>
                          <a:latin typeface="Open Sans"/>
                        </a:rPr>
                        <a:t>​</a:t>
                      </a:r>
                      <a:endParaRPr lang="en-US" sz="1100"/>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algn="ctr">
                        <a:lnSpc>
                          <a:spcPct val="100000"/>
                        </a:lnSpc>
                        <a:defRPr/>
                      </a:pPr>
                      <a:r>
                        <a:rPr lang="lv-LV" sz="2000" noProof="0" dirty="0">
                          <a:solidFill>
                            <a:srgbClr val="7030A0"/>
                          </a:solidFill>
                          <a:latin typeface="Verdana" panose="020B0604030504040204" pitchFamily="34" charset="0"/>
                          <a:ea typeface="Verdana" panose="020B0604030504040204" pitchFamily="34" charset="0"/>
                        </a:rPr>
                        <a:t>Matemātika​</a:t>
                      </a:r>
                      <a:endParaRPr lang="lv-LV" sz="1100" noProof="0" dirty="0">
                        <a:solidFill>
                          <a:srgbClr val="7030A0"/>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algn="ctr">
                        <a:lnSpc>
                          <a:spcPct val="100000"/>
                        </a:lnSpc>
                        <a:defRPr/>
                      </a:pPr>
                      <a:r>
                        <a:rPr lang="lv-LV" sz="2100" dirty="0">
                          <a:solidFill>
                            <a:schemeClr val="accent2"/>
                          </a:solidFill>
                          <a:latin typeface="Verdana" panose="020B0604030504040204" pitchFamily="34" charset="0"/>
                          <a:ea typeface="Verdana" panose="020B0604030504040204" pitchFamily="34" charset="0"/>
                        </a:rPr>
                        <a:t>13 512</a:t>
                      </a:r>
                      <a:endParaRPr lang="en-US" sz="2100" dirty="0">
                        <a:solidFill>
                          <a:schemeClr val="accent2"/>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2"/>
                  </a:ext>
                </a:extLst>
              </a:tr>
              <a:tr h="505473">
                <a:tc vMerge="1">
                  <a:txBody>
                    <a:bodyPr/>
                    <a:lstStyle/>
                    <a:p>
                      <a:pPr algn="ctr">
                        <a:lnSpc>
                          <a:spcPts val="2800"/>
                        </a:lnSpc>
                        <a:defRPr/>
                      </a:pPr>
                      <a:r>
                        <a:rPr lang="en-US" sz="2000">
                          <a:solidFill>
                            <a:srgbClr val="FFFFFF"/>
                          </a:solidFill>
                          <a:latin typeface="Open Sans Bold"/>
                        </a:rPr>
                        <a:t>Optimālais​</a:t>
                      </a:r>
                      <a:r>
                        <a:rPr lang="en-US" sz="2000">
                          <a:solidFill>
                            <a:srgbClr val="FFFFFF"/>
                          </a:solidFill>
                          <a:latin typeface="Open Sans"/>
                        </a:rPr>
                        <a:t>​</a:t>
                      </a:r>
                      <a:endParaRPr lang="en-US" sz="1100"/>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algn="ctr">
                        <a:lnSpc>
                          <a:spcPct val="100000"/>
                        </a:lnSpc>
                        <a:defRPr/>
                      </a:pPr>
                      <a:r>
                        <a:rPr lang="lv-LV" sz="2000" noProof="0" dirty="0">
                          <a:solidFill>
                            <a:srgbClr val="7030A0"/>
                          </a:solidFill>
                          <a:latin typeface="Verdana" panose="020B0604030504040204" pitchFamily="34" charset="0"/>
                          <a:ea typeface="Verdana" panose="020B0604030504040204" pitchFamily="34" charset="0"/>
                        </a:rPr>
                        <a:t>Angļu valoda​</a:t>
                      </a:r>
                      <a:endParaRPr lang="lv-LV" sz="1100" noProof="0" dirty="0">
                        <a:solidFill>
                          <a:srgbClr val="7030A0"/>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algn="ctr">
                        <a:lnSpc>
                          <a:spcPct val="100000"/>
                        </a:lnSpc>
                        <a:defRPr/>
                      </a:pPr>
                      <a:r>
                        <a:rPr lang="lv-LV" sz="2100" dirty="0">
                          <a:solidFill>
                            <a:schemeClr val="accent2"/>
                          </a:solidFill>
                          <a:latin typeface="Verdana" panose="020B0604030504040204" pitchFamily="34" charset="0"/>
                          <a:ea typeface="Verdana" panose="020B0604030504040204" pitchFamily="34" charset="0"/>
                        </a:rPr>
                        <a:t>12 004</a:t>
                      </a:r>
                      <a:endParaRPr lang="en-US" sz="2100" dirty="0">
                        <a:solidFill>
                          <a:schemeClr val="accent2"/>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3"/>
                  </a:ext>
                </a:extLst>
              </a:tr>
              <a:tr h="505473">
                <a:tc vMerge="1">
                  <a:txBody>
                    <a:bodyPr/>
                    <a:lstStyle/>
                    <a:p>
                      <a:pPr algn="ctr">
                        <a:lnSpc>
                          <a:spcPts val="2800"/>
                        </a:lnSpc>
                        <a:defRPr/>
                      </a:pPr>
                      <a:r>
                        <a:rPr lang="en-US" sz="2000">
                          <a:solidFill>
                            <a:srgbClr val="FFFFFF"/>
                          </a:solidFill>
                          <a:latin typeface="Open Sans Bold"/>
                        </a:rPr>
                        <a:t>Optimālais​</a:t>
                      </a:r>
                      <a:r>
                        <a:rPr lang="en-US" sz="2000">
                          <a:solidFill>
                            <a:srgbClr val="FFFFFF"/>
                          </a:solidFill>
                          <a:latin typeface="Open Sans"/>
                        </a:rPr>
                        <a:t>​</a:t>
                      </a:r>
                      <a:endParaRPr lang="en-US" sz="1100"/>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algn="ctr">
                        <a:lnSpc>
                          <a:spcPct val="100000"/>
                        </a:lnSpc>
                        <a:defRPr/>
                      </a:pPr>
                      <a:r>
                        <a:rPr lang="lv-LV" sz="2000" noProof="0" dirty="0">
                          <a:solidFill>
                            <a:srgbClr val="7030A0"/>
                          </a:solidFill>
                          <a:latin typeface="Verdana" panose="020B0604030504040204" pitchFamily="34" charset="0"/>
                          <a:ea typeface="Verdana" panose="020B0604030504040204" pitchFamily="34" charset="0"/>
                        </a:rPr>
                        <a:t>Vācu valoda​</a:t>
                      </a:r>
                      <a:endParaRPr lang="lv-LV" sz="1100" noProof="0" dirty="0">
                        <a:solidFill>
                          <a:srgbClr val="7030A0"/>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algn="ctr">
                        <a:lnSpc>
                          <a:spcPct val="100000"/>
                        </a:lnSpc>
                        <a:defRPr/>
                      </a:pPr>
                      <a:r>
                        <a:rPr lang="lv-LV" sz="2100" dirty="0">
                          <a:solidFill>
                            <a:schemeClr val="accent2"/>
                          </a:solidFill>
                          <a:latin typeface="Verdana" panose="020B0604030504040204" pitchFamily="34" charset="0"/>
                          <a:ea typeface="Verdana" panose="020B0604030504040204" pitchFamily="34" charset="0"/>
                        </a:rPr>
                        <a:t>14</a:t>
                      </a:r>
                      <a:endParaRPr lang="en-US" sz="2100" dirty="0">
                        <a:solidFill>
                          <a:schemeClr val="accent2"/>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4"/>
                  </a:ext>
                </a:extLst>
              </a:tr>
              <a:tr h="505473">
                <a:tc vMerge="1">
                  <a:txBody>
                    <a:bodyPr/>
                    <a:lstStyle/>
                    <a:p>
                      <a:pPr algn="ctr">
                        <a:lnSpc>
                          <a:spcPts val="2800"/>
                        </a:lnSpc>
                        <a:defRPr/>
                      </a:pPr>
                      <a:r>
                        <a:rPr lang="en-US" sz="2000">
                          <a:solidFill>
                            <a:srgbClr val="FFFFFF"/>
                          </a:solidFill>
                          <a:latin typeface="Open Sans Bold"/>
                        </a:rPr>
                        <a:t>Optimālais​</a:t>
                      </a:r>
                      <a:r>
                        <a:rPr lang="en-US" sz="2000">
                          <a:solidFill>
                            <a:srgbClr val="FFFFFF"/>
                          </a:solidFill>
                          <a:latin typeface="Open Sans"/>
                        </a:rPr>
                        <a:t>​</a:t>
                      </a:r>
                      <a:endParaRPr lang="en-US" sz="1100"/>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algn="ctr">
                        <a:lnSpc>
                          <a:spcPct val="100000"/>
                        </a:lnSpc>
                        <a:defRPr/>
                      </a:pPr>
                      <a:r>
                        <a:rPr lang="lv-LV" sz="2000" noProof="0" dirty="0">
                          <a:solidFill>
                            <a:srgbClr val="7030A0"/>
                          </a:solidFill>
                          <a:latin typeface="Verdana" panose="020B0604030504040204" pitchFamily="34" charset="0"/>
                          <a:ea typeface="Verdana" panose="020B0604030504040204" pitchFamily="34" charset="0"/>
                        </a:rPr>
                        <a:t>Franču valoda​</a:t>
                      </a:r>
                      <a:endParaRPr lang="lv-LV" sz="1100" noProof="0" dirty="0">
                        <a:solidFill>
                          <a:srgbClr val="7030A0"/>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algn="ctr">
                        <a:lnSpc>
                          <a:spcPct val="100000"/>
                        </a:lnSpc>
                        <a:defRPr/>
                      </a:pPr>
                      <a:r>
                        <a:rPr lang="lv-LV" sz="2100" dirty="0">
                          <a:solidFill>
                            <a:schemeClr val="accent2"/>
                          </a:solidFill>
                          <a:latin typeface="Verdana" panose="020B0604030504040204" pitchFamily="34" charset="0"/>
                          <a:ea typeface="Verdana" panose="020B0604030504040204" pitchFamily="34" charset="0"/>
                        </a:rPr>
                        <a:t>3</a:t>
                      </a:r>
                      <a:endParaRPr lang="en-US" sz="2100" dirty="0">
                        <a:solidFill>
                          <a:schemeClr val="accent2"/>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5"/>
                  </a:ext>
                </a:extLst>
              </a:tr>
              <a:tr h="858350">
                <a:tc rowSpan="3">
                  <a:txBody>
                    <a:bodyPr/>
                    <a:lstStyle/>
                    <a:p>
                      <a:pPr algn="ctr">
                        <a:lnSpc>
                          <a:spcPct val="100000"/>
                        </a:lnSpc>
                        <a:defRPr/>
                      </a:pPr>
                      <a:r>
                        <a:rPr lang="lv-LV" sz="2000" noProof="0" dirty="0">
                          <a:solidFill>
                            <a:srgbClr val="FFFFFF"/>
                          </a:solidFill>
                          <a:latin typeface="Verdana" panose="020B0604030504040204" pitchFamily="34" charset="0"/>
                          <a:ea typeface="Verdana" panose="020B0604030504040204" pitchFamily="34" charset="0"/>
                        </a:rPr>
                        <a:t>Vidusskola (augstākais līmenis)​</a:t>
                      </a:r>
                      <a:endParaRPr lang="lv-LV" sz="1100" noProof="0" dirty="0">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D88B6"/>
                    </a:solidFill>
                  </a:tcPr>
                </a:tc>
                <a:tc>
                  <a:txBody>
                    <a:bodyPr/>
                    <a:lstStyle/>
                    <a:p>
                      <a:pPr algn="ctr">
                        <a:lnSpc>
                          <a:spcPct val="100000"/>
                        </a:lnSpc>
                        <a:defRPr/>
                      </a:pPr>
                      <a:r>
                        <a:rPr lang="lv-LV" sz="2000" noProof="0" dirty="0">
                          <a:solidFill>
                            <a:srgbClr val="7030A0"/>
                          </a:solidFill>
                          <a:latin typeface="Verdana" panose="020B0604030504040204" pitchFamily="34" charset="0"/>
                          <a:ea typeface="Verdana" panose="020B0604030504040204" pitchFamily="34" charset="0"/>
                        </a:rPr>
                        <a:t>Latviešu valoda un literatūra​</a:t>
                      </a:r>
                      <a:endParaRPr lang="lv-LV" sz="1100" noProof="0" dirty="0">
                        <a:solidFill>
                          <a:srgbClr val="7030A0"/>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algn="ctr">
                        <a:lnSpc>
                          <a:spcPct val="100000"/>
                        </a:lnSpc>
                        <a:defRPr/>
                      </a:pPr>
                      <a:r>
                        <a:rPr lang="lv-LV" sz="2100" dirty="0">
                          <a:solidFill>
                            <a:schemeClr val="accent2"/>
                          </a:solidFill>
                          <a:latin typeface="Verdana" panose="020B0604030504040204" pitchFamily="34" charset="0"/>
                          <a:ea typeface="Verdana" panose="020B0604030504040204" pitchFamily="34" charset="0"/>
                        </a:rPr>
                        <a:t>2931</a:t>
                      </a:r>
                      <a:endParaRPr lang="en-US" sz="2100" dirty="0">
                        <a:solidFill>
                          <a:schemeClr val="accent2"/>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6"/>
                  </a:ext>
                </a:extLst>
              </a:tr>
              <a:tr h="505473">
                <a:tc vMerge="1">
                  <a:txBody>
                    <a:bodyPr/>
                    <a:lstStyle/>
                    <a:p>
                      <a:pPr algn="ctr">
                        <a:lnSpc>
                          <a:spcPts val="2800"/>
                        </a:lnSpc>
                        <a:defRPr/>
                      </a:pPr>
                      <a:r>
                        <a:rPr lang="en-US" sz="2000">
                          <a:solidFill>
                            <a:srgbClr val="FFFFFF"/>
                          </a:solidFill>
                          <a:latin typeface="Open Sans Bold"/>
                        </a:rPr>
                        <a:t>Augstākais​</a:t>
                      </a:r>
                      <a:endParaRPr lang="en-US" sz="1100"/>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algn="ctr">
                        <a:lnSpc>
                          <a:spcPct val="100000"/>
                        </a:lnSpc>
                        <a:defRPr/>
                      </a:pPr>
                      <a:r>
                        <a:rPr lang="lv-LV" sz="2000" noProof="0" dirty="0">
                          <a:solidFill>
                            <a:srgbClr val="7030A0"/>
                          </a:solidFill>
                          <a:latin typeface="Verdana" panose="020B0604030504040204" pitchFamily="34" charset="0"/>
                          <a:ea typeface="Verdana" panose="020B0604030504040204" pitchFamily="34" charset="0"/>
                        </a:rPr>
                        <a:t>Matemātika​</a:t>
                      </a:r>
                      <a:endParaRPr lang="lv-LV" sz="1100" noProof="0" dirty="0">
                        <a:solidFill>
                          <a:srgbClr val="7030A0"/>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algn="ctr">
                        <a:lnSpc>
                          <a:spcPct val="100000"/>
                        </a:lnSpc>
                        <a:defRPr/>
                      </a:pPr>
                      <a:r>
                        <a:rPr lang="lv-LV" sz="2100" dirty="0">
                          <a:solidFill>
                            <a:schemeClr val="accent2"/>
                          </a:solidFill>
                          <a:latin typeface="Verdana" panose="020B0604030504040204" pitchFamily="34" charset="0"/>
                          <a:ea typeface="Verdana" panose="020B0604030504040204" pitchFamily="34" charset="0"/>
                        </a:rPr>
                        <a:t>2974</a:t>
                      </a:r>
                      <a:endParaRPr lang="en-US" sz="2100" dirty="0">
                        <a:solidFill>
                          <a:schemeClr val="accent2"/>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7"/>
                  </a:ext>
                </a:extLst>
              </a:tr>
              <a:tr h="505473">
                <a:tc vMerge="1">
                  <a:txBody>
                    <a:bodyPr/>
                    <a:lstStyle/>
                    <a:p>
                      <a:pPr algn="ctr">
                        <a:lnSpc>
                          <a:spcPts val="2800"/>
                        </a:lnSpc>
                        <a:defRPr/>
                      </a:pPr>
                      <a:r>
                        <a:rPr lang="en-US" sz="2000">
                          <a:solidFill>
                            <a:srgbClr val="FFFFFF"/>
                          </a:solidFill>
                          <a:latin typeface="Open Sans Bold"/>
                        </a:rPr>
                        <a:t>Augstākais​</a:t>
                      </a:r>
                      <a:endParaRPr lang="en-US" sz="1100"/>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algn="ctr">
                        <a:lnSpc>
                          <a:spcPct val="100000"/>
                        </a:lnSpc>
                        <a:defRPr/>
                      </a:pPr>
                      <a:r>
                        <a:rPr lang="lv-LV" sz="2000" noProof="0" dirty="0">
                          <a:solidFill>
                            <a:srgbClr val="7030A0"/>
                          </a:solidFill>
                          <a:latin typeface="Verdana" panose="020B0604030504040204" pitchFamily="34" charset="0"/>
                          <a:ea typeface="Verdana" panose="020B0604030504040204" pitchFamily="34" charset="0"/>
                        </a:rPr>
                        <a:t>Angļu valoda​</a:t>
                      </a:r>
                      <a:endParaRPr lang="lv-LV" sz="1100" noProof="0" dirty="0">
                        <a:solidFill>
                          <a:srgbClr val="7030A0"/>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algn="ctr">
                        <a:lnSpc>
                          <a:spcPct val="100000"/>
                        </a:lnSpc>
                        <a:defRPr/>
                      </a:pPr>
                      <a:r>
                        <a:rPr lang="lv-LV" sz="2100" dirty="0">
                          <a:solidFill>
                            <a:schemeClr val="accent2"/>
                          </a:solidFill>
                          <a:latin typeface="Verdana" panose="020B0604030504040204" pitchFamily="34" charset="0"/>
                          <a:ea typeface="Verdana" panose="020B0604030504040204" pitchFamily="34" charset="0"/>
                        </a:rPr>
                        <a:t>6540</a:t>
                      </a:r>
                      <a:endParaRPr lang="en-US" sz="2100" dirty="0">
                        <a:solidFill>
                          <a:schemeClr val="accent2"/>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819022940"/>
              </p:ext>
            </p:extLst>
          </p:nvPr>
        </p:nvGraphicFramePr>
        <p:xfrm>
          <a:off x="8905165" y="1896278"/>
          <a:ext cx="8320212" cy="7907515"/>
        </p:xfrm>
        <a:graphic>
          <a:graphicData uri="http://schemas.openxmlformats.org/drawingml/2006/table">
            <a:tbl>
              <a:tblPr/>
              <a:tblGrid>
                <a:gridCol w="2038284">
                  <a:extLst>
                    <a:ext uri="{9D8B030D-6E8A-4147-A177-3AD203B41FA5}">
                      <a16:colId xmlns:a16="http://schemas.microsoft.com/office/drawing/2014/main" val="20000"/>
                    </a:ext>
                  </a:extLst>
                </a:gridCol>
                <a:gridCol w="4128516">
                  <a:extLst>
                    <a:ext uri="{9D8B030D-6E8A-4147-A177-3AD203B41FA5}">
                      <a16:colId xmlns:a16="http://schemas.microsoft.com/office/drawing/2014/main" val="20001"/>
                    </a:ext>
                  </a:extLst>
                </a:gridCol>
                <a:gridCol w="2153412">
                  <a:extLst>
                    <a:ext uri="{9D8B030D-6E8A-4147-A177-3AD203B41FA5}">
                      <a16:colId xmlns:a16="http://schemas.microsoft.com/office/drawing/2014/main" val="20002"/>
                    </a:ext>
                  </a:extLst>
                </a:gridCol>
              </a:tblGrid>
              <a:tr h="505505">
                <a:tc>
                  <a:txBody>
                    <a:bodyPr/>
                    <a:lstStyle/>
                    <a:p>
                      <a:pPr algn="l">
                        <a:lnSpc>
                          <a:spcPct val="100000"/>
                        </a:lnSpc>
                        <a:defRPr/>
                      </a:pPr>
                      <a:r>
                        <a:rPr lang="en-US" sz="2000" dirty="0">
                          <a:solidFill>
                            <a:srgbClr val="FFFFFF"/>
                          </a:solidFill>
                          <a:latin typeface="Verdana" panose="020B0604030504040204" pitchFamily="34" charset="0"/>
                          <a:ea typeface="Verdana" panose="020B0604030504040204" pitchFamily="34" charset="0"/>
                        </a:rPr>
                        <a:t>​</a:t>
                      </a:r>
                      <a:endParaRPr lang="en-US" sz="1100" dirty="0">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algn="ctr">
                        <a:lnSpc>
                          <a:spcPct val="100000"/>
                        </a:lnSpc>
                        <a:defRPr/>
                      </a:pPr>
                      <a:r>
                        <a:rPr lang="lv-LV" sz="2000" dirty="0">
                          <a:solidFill>
                            <a:srgbClr val="FFFFFF"/>
                          </a:solidFill>
                          <a:latin typeface="Verdana" panose="020B0604030504040204" pitchFamily="34" charset="0"/>
                          <a:ea typeface="Verdana" panose="020B0604030504040204" pitchFamily="34" charset="0"/>
                        </a:rPr>
                        <a:t>Eksāmens</a:t>
                      </a:r>
                      <a:endParaRPr lang="lv-LV" sz="1100" dirty="0">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algn="ctr">
                        <a:lnSpc>
                          <a:spcPct val="100000"/>
                        </a:lnSpc>
                        <a:defRPr/>
                      </a:pPr>
                      <a:r>
                        <a:rPr lang="lv-LV" sz="2000" noProof="0" dirty="0">
                          <a:solidFill>
                            <a:srgbClr val="FFFFFF"/>
                          </a:solidFill>
                          <a:latin typeface="Verdana" panose="020B0604030504040204" pitchFamily="34" charset="0"/>
                          <a:ea typeface="Verdana" panose="020B0604030504040204" pitchFamily="34" charset="0"/>
                        </a:rPr>
                        <a:t>Kārtotāju skaits</a:t>
                      </a:r>
                      <a:r>
                        <a:rPr lang="en-US" sz="2000" dirty="0">
                          <a:solidFill>
                            <a:srgbClr val="FFFFFF"/>
                          </a:solidFill>
                          <a:latin typeface="Verdana" panose="020B0604030504040204" pitchFamily="34" charset="0"/>
                          <a:ea typeface="Verdana" panose="020B0604030504040204" pitchFamily="34" charset="0"/>
                        </a:rPr>
                        <a:t>​</a:t>
                      </a:r>
                      <a:endParaRPr lang="en-US" sz="1100" dirty="0">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extLst>
                  <a:ext uri="{0D108BD9-81ED-4DB2-BD59-A6C34878D82A}">
                    <a16:rowId xmlns:a16="http://schemas.microsoft.com/office/drawing/2014/main" val="10000"/>
                  </a:ext>
                </a:extLst>
              </a:tr>
              <a:tr h="505505">
                <a:tc rowSpan="12">
                  <a:txBody>
                    <a:bodyPr/>
                    <a:lstStyle/>
                    <a:p>
                      <a:pPr algn="ctr">
                        <a:lnSpc>
                          <a:spcPct val="100000"/>
                        </a:lnSpc>
                        <a:defRPr/>
                      </a:pPr>
                      <a:r>
                        <a:rPr lang="lv-LV" sz="2000" noProof="0" dirty="0">
                          <a:solidFill>
                            <a:srgbClr val="FFFFFF"/>
                          </a:solidFill>
                          <a:latin typeface="Verdana" panose="020B0604030504040204" pitchFamily="34" charset="0"/>
                          <a:ea typeface="Verdana" panose="020B0604030504040204" pitchFamily="34" charset="0"/>
                        </a:rPr>
                        <a:t>Vidusskola (augstākais līmenis)</a:t>
                      </a:r>
                      <a:endParaRPr lang="lv-LV" sz="2000" noProof="0" dirty="0">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856B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solidFill>
                            <a:srgbClr val="7030A0"/>
                          </a:solidFill>
                          <a:latin typeface="Verdana" panose="020B0604030504040204" pitchFamily="34" charset="0"/>
                          <a:ea typeface="Verdana" panose="020B0604030504040204" pitchFamily="34" charset="0"/>
                        </a:rPr>
                        <a:t>Bioloģija​</a:t>
                      </a: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solidFill>
                            <a:schemeClr val="accent2"/>
                          </a:solidFill>
                          <a:latin typeface="Verdana" panose="020B0604030504040204" pitchFamily="34" charset="0"/>
                          <a:ea typeface="Verdana" panose="020B0604030504040204" pitchFamily="34" charset="0"/>
                        </a:rPr>
                        <a:t>2138</a:t>
                      </a:r>
                      <a:endParaRPr lang="en-US" sz="2000" dirty="0">
                        <a:solidFill>
                          <a:schemeClr val="accent2"/>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1"/>
                  </a:ext>
                </a:extLst>
              </a:tr>
              <a:tr h="505505">
                <a:tc vMerge="1">
                  <a:txBody>
                    <a:bodyPr/>
                    <a:lstStyle/>
                    <a:p>
                      <a:pPr algn="ctr">
                        <a:lnSpc>
                          <a:spcPts val="2800"/>
                        </a:lnSpc>
                        <a:defRPr/>
                      </a:pPr>
                      <a:r>
                        <a:rPr lang="en-US" sz="2000">
                          <a:solidFill>
                            <a:srgbClr val="FFFFFF"/>
                          </a:solidFill>
                          <a:latin typeface="Open Sans Bold"/>
                        </a:rPr>
                        <a:t>Augstākais</a:t>
                      </a:r>
                      <a:endParaRPr lang="en-US" sz="1100"/>
                    </a:p>
                    <a:p>
                      <a:pPr algn="ctr">
                        <a:lnSpc>
                          <a:spcPts val="2800"/>
                        </a:lnSpc>
                      </a:pPr>
                      <a:endParaRPr lang="en-US" sz="1100"/>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solidFill>
                            <a:srgbClr val="7030A0"/>
                          </a:solidFill>
                          <a:latin typeface="Verdana" panose="020B0604030504040204" pitchFamily="34" charset="0"/>
                          <a:ea typeface="Verdana" panose="020B0604030504040204" pitchFamily="34" charset="0"/>
                        </a:rPr>
                        <a:t>Sociālās zinātnes​</a:t>
                      </a:r>
                      <a:endParaRPr lang="lv-LV" sz="2000" dirty="0"/>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solidFill>
                            <a:schemeClr val="accent2"/>
                          </a:solidFill>
                          <a:latin typeface="Verdana" panose="020B0604030504040204" pitchFamily="34" charset="0"/>
                          <a:ea typeface="Verdana" panose="020B0604030504040204" pitchFamily="34" charset="0"/>
                        </a:rPr>
                        <a:t>1417</a:t>
                      </a:r>
                      <a:endParaRPr lang="lv-LV" sz="2000" dirty="0"/>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2"/>
                  </a:ext>
                </a:extLst>
              </a:tr>
              <a:tr h="505505">
                <a:tc vMerge="1">
                  <a:txBody>
                    <a:bodyPr/>
                    <a:lstStyle/>
                    <a:p>
                      <a:pPr algn="ctr">
                        <a:lnSpc>
                          <a:spcPts val="2800"/>
                        </a:lnSpc>
                        <a:defRPr/>
                      </a:pPr>
                      <a:r>
                        <a:rPr lang="en-US" sz="2000">
                          <a:solidFill>
                            <a:srgbClr val="FFFFFF"/>
                          </a:solidFill>
                          <a:latin typeface="Open Sans Bold"/>
                        </a:rPr>
                        <a:t>Augstākais</a:t>
                      </a:r>
                      <a:endParaRPr lang="en-US" sz="1100"/>
                    </a:p>
                    <a:p>
                      <a:pPr algn="ctr">
                        <a:lnSpc>
                          <a:spcPts val="2800"/>
                        </a:lnSpc>
                      </a:pPr>
                      <a:endParaRPr lang="en-US" sz="1100"/>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algn="ctr">
                        <a:lnSpc>
                          <a:spcPct val="100000"/>
                        </a:lnSpc>
                        <a:defRPr/>
                      </a:pPr>
                      <a:r>
                        <a:rPr lang="lv-LV" sz="2000" dirty="0">
                          <a:solidFill>
                            <a:srgbClr val="7030A0"/>
                          </a:solidFill>
                          <a:latin typeface="Verdana" panose="020B0604030504040204" pitchFamily="34" charset="0"/>
                          <a:ea typeface="Verdana" panose="020B0604030504040204" pitchFamily="34" charset="0"/>
                        </a:rPr>
                        <a:t>Ķīmija​</a:t>
                      </a: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algn="ctr">
                        <a:lnSpc>
                          <a:spcPct val="100000"/>
                        </a:lnSpc>
                        <a:defRPr/>
                      </a:pPr>
                      <a:r>
                        <a:rPr lang="lv-LV" sz="2000" dirty="0">
                          <a:solidFill>
                            <a:schemeClr val="accent2"/>
                          </a:solidFill>
                          <a:latin typeface="Verdana" panose="020B0604030504040204" pitchFamily="34" charset="0"/>
                          <a:ea typeface="Verdana" panose="020B0604030504040204" pitchFamily="34" charset="0"/>
                        </a:rPr>
                        <a:t>855</a:t>
                      </a:r>
                      <a:endParaRPr lang="en-US" sz="2000" dirty="0">
                        <a:solidFill>
                          <a:schemeClr val="accent2"/>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3"/>
                  </a:ext>
                </a:extLst>
              </a:tr>
              <a:tr h="505505">
                <a:tc vMerge="1">
                  <a:txBody>
                    <a:bodyPr/>
                    <a:lstStyle/>
                    <a:p>
                      <a:pPr algn="ctr">
                        <a:lnSpc>
                          <a:spcPts val="2800"/>
                        </a:lnSpc>
                        <a:defRPr/>
                      </a:pPr>
                      <a:r>
                        <a:rPr lang="en-US" sz="2000">
                          <a:solidFill>
                            <a:srgbClr val="FFFFFF"/>
                          </a:solidFill>
                          <a:latin typeface="Open Sans Bold"/>
                        </a:rPr>
                        <a:t>Augstākais</a:t>
                      </a:r>
                      <a:endParaRPr lang="en-US" sz="1100"/>
                    </a:p>
                    <a:p>
                      <a:pPr algn="ctr">
                        <a:lnSpc>
                          <a:spcPts val="2800"/>
                        </a:lnSpc>
                      </a:pPr>
                      <a:endParaRPr lang="en-US" sz="1100"/>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algn="ctr">
                        <a:lnSpc>
                          <a:spcPct val="100000"/>
                        </a:lnSpc>
                        <a:defRPr/>
                      </a:pPr>
                      <a:r>
                        <a:rPr lang="lv-LV" sz="2000" dirty="0">
                          <a:solidFill>
                            <a:srgbClr val="7030A0"/>
                          </a:solidFill>
                          <a:latin typeface="Verdana" panose="020B0604030504040204" pitchFamily="34" charset="0"/>
                          <a:ea typeface="Verdana" panose="020B0604030504040204" pitchFamily="34" charset="0"/>
                        </a:rPr>
                        <a:t>Dizains un tehnoloģijas​</a:t>
                      </a: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algn="ctr">
                        <a:lnSpc>
                          <a:spcPct val="100000"/>
                        </a:lnSpc>
                        <a:defRPr/>
                      </a:pPr>
                      <a:r>
                        <a:rPr lang="lv-LV" sz="2000" dirty="0">
                          <a:solidFill>
                            <a:schemeClr val="accent2"/>
                          </a:solidFill>
                          <a:latin typeface="Verdana" panose="020B0604030504040204" pitchFamily="34" charset="0"/>
                          <a:ea typeface="Verdana" panose="020B0604030504040204" pitchFamily="34" charset="0"/>
                        </a:rPr>
                        <a:t>782</a:t>
                      </a:r>
                      <a:endParaRPr lang="en-US" sz="2000" dirty="0">
                        <a:solidFill>
                          <a:schemeClr val="accent2"/>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4"/>
                  </a:ext>
                </a:extLst>
              </a:tr>
              <a:tr h="505505">
                <a:tc vMerge="1">
                  <a:txBody>
                    <a:bodyPr/>
                    <a:lstStyle/>
                    <a:p>
                      <a:pPr algn="ctr">
                        <a:lnSpc>
                          <a:spcPts val="2800"/>
                        </a:lnSpc>
                        <a:defRPr/>
                      </a:pPr>
                      <a:r>
                        <a:rPr lang="en-US" sz="2000">
                          <a:solidFill>
                            <a:srgbClr val="FFFFFF"/>
                          </a:solidFill>
                          <a:latin typeface="Open Sans Bold"/>
                        </a:rPr>
                        <a:t>Augstākais</a:t>
                      </a:r>
                      <a:endParaRPr lang="en-US" sz="1100"/>
                    </a:p>
                    <a:p>
                      <a:pPr algn="ctr">
                        <a:lnSpc>
                          <a:spcPts val="2800"/>
                        </a:lnSpc>
                      </a:pPr>
                      <a:endParaRPr lang="en-US" sz="1100"/>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algn="ctr">
                        <a:lnSpc>
                          <a:spcPct val="100000"/>
                        </a:lnSpc>
                        <a:defRPr/>
                      </a:pPr>
                      <a:r>
                        <a:rPr lang="lv-LV" sz="2000" dirty="0">
                          <a:solidFill>
                            <a:srgbClr val="7030A0"/>
                          </a:solidFill>
                          <a:latin typeface="Verdana" panose="020B0604030504040204" pitchFamily="34" charset="0"/>
                          <a:ea typeface="Verdana" panose="020B0604030504040204" pitchFamily="34" charset="0"/>
                        </a:rPr>
                        <a:t>Fizika​</a:t>
                      </a: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algn="ctr">
                        <a:lnSpc>
                          <a:spcPct val="100000"/>
                        </a:lnSpc>
                        <a:defRPr/>
                      </a:pPr>
                      <a:r>
                        <a:rPr lang="lv-LV" sz="2000" dirty="0">
                          <a:solidFill>
                            <a:schemeClr val="accent2"/>
                          </a:solidFill>
                          <a:latin typeface="Verdana" panose="020B0604030504040204" pitchFamily="34" charset="0"/>
                          <a:ea typeface="Verdana" panose="020B0604030504040204" pitchFamily="34" charset="0"/>
                        </a:rPr>
                        <a:t>765</a:t>
                      </a:r>
                      <a:endParaRPr lang="en-US" sz="2000" dirty="0">
                        <a:solidFill>
                          <a:schemeClr val="accent2"/>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5"/>
                  </a:ext>
                </a:extLst>
              </a:tr>
              <a:tr h="505505">
                <a:tc vMerge="1">
                  <a:txBody>
                    <a:bodyPr/>
                    <a:lstStyle/>
                    <a:p>
                      <a:pPr algn="ctr">
                        <a:lnSpc>
                          <a:spcPts val="2800"/>
                        </a:lnSpc>
                        <a:defRPr/>
                      </a:pPr>
                      <a:r>
                        <a:rPr lang="en-US" sz="2000">
                          <a:solidFill>
                            <a:srgbClr val="FFFFFF"/>
                          </a:solidFill>
                          <a:latin typeface="Open Sans Bold"/>
                        </a:rPr>
                        <a:t>Augstākais</a:t>
                      </a:r>
                      <a:endParaRPr lang="en-US" sz="1100"/>
                    </a:p>
                    <a:p>
                      <a:pPr algn="ctr">
                        <a:lnSpc>
                          <a:spcPts val="2800"/>
                        </a:lnSpc>
                      </a:pPr>
                      <a:endParaRPr lang="en-US" sz="1100"/>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algn="ctr">
                        <a:lnSpc>
                          <a:spcPct val="100000"/>
                        </a:lnSpc>
                        <a:defRPr/>
                      </a:pPr>
                      <a:r>
                        <a:rPr lang="lv-LV" sz="2000" dirty="0">
                          <a:solidFill>
                            <a:srgbClr val="7030A0"/>
                          </a:solidFill>
                          <a:latin typeface="Verdana" panose="020B0604030504040204" pitchFamily="34" charset="0"/>
                          <a:ea typeface="Verdana" panose="020B0604030504040204" pitchFamily="34" charset="0"/>
                        </a:rPr>
                        <a:t>Kultūra un māksla​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0" i="0" u="none" strike="noStrike" kern="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sym typeface="Arial"/>
                        </a:rPr>
                        <a:t>(tiešsaistē) </a:t>
                      </a:r>
                      <a:endParaRPr lang="lv-LV" sz="2000" dirty="0"/>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algn="ctr"/>
                      <a:r>
                        <a:rPr lang="lv-LV" sz="2000" dirty="0">
                          <a:solidFill>
                            <a:schemeClr val="accent2"/>
                          </a:solidFill>
                          <a:latin typeface="Verdana" panose="020B0604030504040204" pitchFamily="34" charset="0"/>
                          <a:ea typeface="Verdana" panose="020B0604030504040204" pitchFamily="34" charset="0"/>
                        </a:rPr>
                        <a:t>489</a:t>
                      </a:r>
                      <a:endParaRPr lang="lv-LV" sz="2000" dirty="0"/>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6"/>
                  </a:ext>
                </a:extLst>
              </a:tr>
              <a:tr h="505505">
                <a:tc vMerge="1">
                  <a:txBody>
                    <a:bodyPr/>
                    <a:lstStyle/>
                    <a:p>
                      <a:pPr algn="ctr">
                        <a:lnSpc>
                          <a:spcPts val="2800"/>
                        </a:lnSpc>
                        <a:defRPr/>
                      </a:pPr>
                      <a:r>
                        <a:rPr lang="en-US" sz="2000">
                          <a:solidFill>
                            <a:srgbClr val="FFFFFF"/>
                          </a:solidFill>
                          <a:latin typeface="Open Sans Bold"/>
                        </a:rPr>
                        <a:t>Augstākais</a:t>
                      </a:r>
                      <a:endParaRPr lang="en-US" sz="1100"/>
                    </a:p>
                    <a:p>
                      <a:pPr algn="ctr">
                        <a:lnSpc>
                          <a:spcPts val="2800"/>
                        </a:lnSpc>
                      </a:pPr>
                      <a:endParaRPr lang="en-US" sz="1100"/>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solidFill>
                            <a:srgbClr val="7030A0"/>
                          </a:solidFill>
                          <a:latin typeface="Verdana" panose="020B0604030504040204" pitchFamily="34" charset="0"/>
                          <a:ea typeface="Verdana" panose="020B0604030504040204" pitchFamily="34" charset="0"/>
                        </a:rPr>
                        <a:t>Vēsture​</a:t>
                      </a: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solidFill>
                            <a:schemeClr val="accent2"/>
                          </a:solidFill>
                          <a:latin typeface="Verdana" panose="020B0604030504040204" pitchFamily="34" charset="0"/>
                          <a:ea typeface="Verdana" panose="020B0604030504040204" pitchFamily="34" charset="0"/>
                        </a:rPr>
                        <a:t>486</a:t>
                      </a:r>
                      <a:endParaRPr lang="en-US" sz="2000" dirty="0">
                        <a:solidFill>
                          <a:schemeClr val="accent2"/>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7"/>
                  </a:ext>
                </a:extLst>
              </a:tr>
              <a:tr h="505505">
                <a:tc vMerge="1">
                  <a:txBody>
                    <a:bodyPr/>
                    <a:lstStyle/>
                    <a:p>
                      <a:pPr algn="ctr">
                        <a:lnSpc>
                          <a:spcPts val="2800"/>
                        </a:lnSpc>
                        <a:defRPr/>
                      </a:pPr>
                      <a:r>
                        <a:rPr lang="en-US" sz="2000">
                          <a:solidFill>
                            <a:srgbClr val="FFFFFF"/>
                          </a:solidFill>
                          <a:latin typeface="Open Sans Bold"/>
                        </a:rPr>
                        <a:t>Augstākais</a:t>
                      </a:r>
                      <a:endParaRPr lang="en-US" sz="1100"/>
                    </a:p>
                    <a:p>
                      <a:pPr algn="ctr">
                        <a:lnSpc>
                          <a:spcPts val="2800"/>
                        </a:lnSpc>
                      </a:pPr>
                      <a:endParaRPr lang="en-US" sz="1100"/>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solidFill>
                            <a:srgbClr val="7030A0"/>
                          </a:solidFill>
                          <a:latin typeface="Verdana" panose="020B0604030504040204" pitchFamily="34" charset="0"/>
                          <a:ea typeface="Verdana" panose="020B0604030504040204" pitchFamily="34" charset="0"/>
                        </a:rPr>
                        <a:t>Ģeogrāfija​</a:t>
                      </a:r>
                      <a:r>
                        <a:rPr lang="lv-LV" sz="2000" baseline="0" dirty="0">
                          <a:solidFill>
                            <a:srgbClr val="7030A0"/>
                          </a:solidFill>
                          <a:latin typeface="Verdana" panose="020B0604030504040204" pitchFamily="34" charset="0"/>
                          <a:ea typeface="Verdana" panose="020B0604030504040204" pitchFamily="34" charset="0"/>
                        </a:rPr>
                        <a:t> </a:t>
                      </a:r>
                      <a:r>
                        <a:rPr kumimoji="0" lang="lv-LV" sz="2000" b="0" i="0" u="none" strike="noStrike" kern="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sym typeface="Arial"/>
                        </a:rPr>
                        <a:t>(tiešsaistē)</a:t>
                      </a:r>
                      <a:endParaRPr lang="lv-LV" sz="2000" dirty="0">
                        <a:solidFill>
                          <a:srgbClr val="7030A0"/>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solidFill>
                            <a:schemeClr val="accent2"/>
                          </a:solidFill>
                          <a:latin typeface="Verdana" panose="020B0604030504040204" pitchFamily="34" charset="0"/>
                          <a:ea typeface="Verdana" panose="020B0604030504040204" pitchFamily="34" charset="0"/>
                        </a:rPr>
                        <a:t>387</a:t>
                      </a:r>
                      <a:endParaRPr lang="en-US" sz="2000" dirty="0">
                        <a:solidFill>
                          <a:schemeClr val="accent2"/>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8"/>
                  </a:ext>
                </a:extLst>
              </a:tr>
              <a:tr h="505505">
                <a:tc vMerge="1">
                  <a:txBody>
                    <a:bodyPr/>
                    <a:lstStyle/>
                    <a:p>
                      <a:pPr algn="ctr">
                        <a:lnSpc>
                          <a:spcPts val="2800"/>
                        </a:lnSpc>
                        <a:defRPr/>
                      </a:pPr>
                      <a:r>
                        <a:rPr lang="en-US" sz="2000">
                          <a:solidFill>
                            <a:srgbClr val="FFFFFF"/>
                          </a:solidFill>
                          <a:latin typeface="Open Sans Bold"/>
                        </a:rPr>
                        <a:t>Augstākais</a:t>
                      </a:r>
                      <a:endParaRPr lang="en-US" sz="1100"/>
                    </a:p>
                    <a:p>
                      <a:pPr algn="ctr">
                        <a:lnSpc>
                          <a:spcPts val="2800"/>
                        </a:lnSpc>
                      </a:pPr>
                      <a:endParaRPr lang="en-US" sz="1100"/>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algn="ctr">
                        <a:lnSpc>
                          <a:spcPct val="100000"/>
                        </a:lnSpc>
                        <a:defRPr/>
                      </a:pPr>
                      <a:r>
                        <a:rPr lang="lv-LV" sz="2000" dirty="0">
                          <a:solidFill>
                            <a:srgbClr val="7030A0"/>
                          </a:solidFill>
                          <a:latin typeface="Verdana" panose="020B0604030504040204" pitchFamily="34" charset="0"/>
                          <a:ea typeface="Verdana" panose="020B0604030504040204" pitchFamily="34" charset="0"/>
                        </a:rPr>
                        <a:t>Krievu valoda ​</a:t>
                      </a: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solidFill>
                            <a:schemeClr val="accent2"/>
                          </a:solidFill>
                          <a:latin typeface="Verdana" panose="020B0604030504040204" pitchFamily="34" charset="0"/>
                          <a:ea typeface="Verdana" panose="020B0604030504040204" pitchFamily="34" charset="0"/>
                        </a:rPr>
                        <a:t>333</a:t>
                      </a:r>
                      <a:endParaRPr lang="en-US" sz="2000" dirty="0">
                        <a:solidFill>
                          <a:schemeClr val="accent2"/>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9"/>
                  </a:ext>
                </a:extLst>
              </a:tr>
              <a:tr h="670560">
                <a:tc vMerge="1">
                  <a:txBody>
                    <a:bodyPr/>
                    <a:lstStyle/>
                    <a:p>
                      <a:pPr algn="ctr">
                        <a:lnSpc>
                          <a:spcPts val="2800"/>
                        </a:lnSpc>
                        <a:defRPr/>
                      </a:pPr>
                      <a:r>
                        <a:rPr lang="en-US" sz="2000">
                          <a:solidFill>
                            <a:srgbClr val="FFFFFF"/>
                          </a:solidFill>
                          <a:latin typeface="Open Sans Bold"/>
                        </a:rPr>
                        <a:t>Augstākais</a:t>
                      </a:r>
                      <a:endParaRPr lang="en-US" sz="1100"/>
                    </a:p>
                    <a:p>
                      <a:pPr algn="ctr">
                        <a:lnSpc>
                          <a:spcPts val="2800"/>
                        </a:lnSpc>
                      </a:pPr>
                      <a:endParaRPr lang="en-US" sz="1100"/>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algn="ctr">
                        <a:lnSpc>
                          <a:spcPct val="100000"/>
                        </a:lnSpc>
                        <a:defRPr/>
                      </a:pPr>
                      <a:r>
                        <a:rPr lang="lv-LV" sz="2000" dirty="0">
                          <a:solidFill>
                            <a:srgbClr val="7030A0"/>
                          </a:solidFill>
                          <a:latin typeface="Verdana" panose="020B0604030504040204" pitchFamily="34" charset="0"/>
                          <a:ea typeface="Verdana" panose="020B0604030504040204" pitchFamily="34" charset="0"/>
                        </a:rPr>
                        <a:t>Programmēšana​</a:t>
                      </a:r>
                      <a:r>
                        <a:rPr lang="lv-LV" sz="2000" baseline="0" dirty="0">
                          <a:solidFill>
                            <a:srgbClr val="7030A0"/>
                          </a:solidFill>
                          <a:latin typeface="Verdana" panose="020B0604030504040204" pitchFamily="34" charset="0"/>
                          <a:ea typeface="Verdana" panose="020B0604030504040204" pitchFamily="34" charset="0"/>
                        </a:rPr>
                        <a:t> </a:t>
                      </a:r>
                      <a:r>
                        <a:rPr lang="lv-LV" sz="2000" dirty="0">
                          <a:solidFill>
                            <a:srgbClr val="7030A0"/>
                          </a:solidFill>
                          <a:latin typeface="Verdana" panose="020B0604030504040204" pitchFamily="34" charset="0"/>
                          <a:ea typeface="Verdana" panose="020B0604030504040204" pitchFamily="34" charset="0"/>
                        </a:rPr>
                        <a:t>(tiešsaistē)</a:t>
                      </a: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algn="ctr">
                        <a:lnSpc>
                          <a:spcPct val="100000"/>
                        </a:lnSpc>
                        <a:defRPr/>
                      </a:pPr>
                      <a:r>
                        <a:rPr lang="lv-LV" sz="2000" dirty="0">
                          <a:solidFill>
                            <a:schemeClr val="accent2"/>
                          </a:solidFill>
                          <a:latin typeface="Verdana" panose="020B0604030504040204" pitchFamily="34" charset="0"/>
                          <a:ea typeface="Verdana" panose="020B0604030504040204" pitchFamily="34" charset="0"/>
                        </a:rPr>
                        <a:t>271</a:t>
                      </a:r>
                      <a:endParaRPr lang="en-US" sz="2000" dirty="0">
                        <a:solidFill>
                          <a:schemeClr val="accent2"/>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10"/>
                  </a:ext>
                </a:extLst>
              </a:tr>
              <a:tr h="505505">
                <a:tc vMerge="1">
                  <a:txBody>
                    <a:bodyPr/>
                    <a:lstStyle/>
                    <a:p>
                      <a:pPr algn="ctr">
                        <a:lnSpc>
                          <a:spcPts val="2800"/>
                        </a:lnSpc>
                        <a:defRPr/>
                      </a:pPr>
                      <a:r>
                        <a:rPr lang="en-US" sz="2000">
                          <a:solidFill>
                            <a:srgbClr val="FFFFFF"/>
                          </a:solidFill>
                          <a:latin typeface="Open Sans Bold"/>
                        </a:rPr>
                        <a:t>Augstākais</a:t>
                      </a:r>
                      <a:endParaRPr lang="en-US" sz="1100"/>
                    </a:p>
                    <a:p>
                      <a:pPr algn="ctr">
                        <a:lnSpc>
                          <a:spcPts val="2800"/>
                        </a:lnSpc>
                      </a:pPr>
                      <a:endParaRPr lang="en-US" sz="1100"/>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solidFill>
                            <a:srgbClr val="7030A0"/>
                          </a:solidFill>
                          <a:latin typeface="Verdana" panose="020B0604030504040204" pitchFamily="34" charset="0"/>
                          <a:ea typeface="Verdana" panose="020B0604030504040204" pitchFamily="34" charset="0"/>
                        </a:rPr>
                        <a:t>Vācu valoda​</a:t>
                      </a:r>
                      <a:endParaRPr lang="lv-LV" sz="2000" dirty="0"/>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solidFill>
                            <a:schemeClr val="accent2"/>
                          </a:solidFill>
                          <a:latin typeface="Verdana" panose="020B0604030504040204" pitchFamily="34" charset="0"/>
                          <a:ea typeface="Verdana" panose="020B0604030504040204" pitchFamily="34" charset="0"/>
                        </a:rPr>
                        <a:t>14</a:t>
                      </a:r>
                      <a:endParaRPr lang="lv-LV" sz="2000" dirty="0"/>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11"/>
                  </a:ext>
                </a:extLst>
              </a:tr>
              <a:tr h="505505">
                <a:tc vMerge="1">
                  <a:txBody>
                    <a:bodyPr/>
                    <a:lstStyle/>
                    <a:p>
                      <a:pPr algn="ctr">
                        <a:lnSpc>
                          <a:spcPts val="2800"/>
                        </a:lnSpc>
                        <a:defRPr/>
                      </a:pPr>
                      <a:r>
                        <a:rPr lang="en-US" sz="2000">
                          <a:solidFill>
                            <a:srgbClr val="FFFFFF"/>
                          </a:solidFill>
                          <a:latin typeface="Open Sans Bold"/>
                        </a:rPr>
                        <a:t>Augstākais</a:t>
                      </a:r>
                      <a:endParaRPr lang="en-US" sz="1100"/>
                    </a:p>
                    <a:p>
                      <a:pPr algn="ctr">
                        <a:lnSpc>
                          <a:spcPts val="2800"/>
                        </a:lnSpc>
                      </a:pPr>
                      <a:endParaRPr lang="en-US" sz="1100"/>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algn="ctr">
                        <a:lnSpc>
                          <a:spcPct val="100000"/>
                        </a:lnSpc>
                        <a:defRPr/>
                      </a:pPr>
                      <a:r>
                        <a:rPr lang="lv-LV" sz="2000" dirty="0">
                          <a:solidFill>
                            <a:srgbClr val="7030A0"/>
                          </a:solidFill>
                          <a:latin typeface="Verdana" panose="020B0604030504040204" pitchFamily="34" charset="0"/>
                          <a:ea typeface="Verdana" panose="020B0604030504040204" pitchFamily="34" charset="0"/>
                        </a:rPr>
                        <a:t>Franču valoda​</a:t>
                      </a: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algn="ctr">
                        <a:lnSpc>
                          <a:spcPct val="100000"/>
                        </a:lnSpc>
                        <a:defRPr/>
                      </a:pPr>
                      <a:r>
                        <a:rPr lang="lv-LV" sz="2000" dirty="0">
                          <a:solidFill>
                            <a:schemeClr val="accent2"/>
                          </a:solidFill>
                          <a:latin typeface="Verdana" panose="020B0604030504040204" pitchFamily="34" charset="0"/>
                          <a:ea typeface="Verdana" panose="020B0604030504040204" pitchFamily="34" charset="0"/>
                        </a:rPr>
                        <a:t>5</a:t>
                      </a:r>
                      <a:endParaRPr lang="en-US" sz="2000" dirty="0">
                        <a:solidFill>
                          <a:schemeClr val="accent2"/>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12"/>
                  </a:ext>
                </a:extLst>
              </a:tr>
              <a:tr h="505505">
                <a:tc>
                  <a:txBody>
                    <a:bodyPr/>
                    <a:lstStyle/>
                    <a:p>
                      <a:pPr algn="ctr">
                        <a:lnSpc>
                          <a:spcPct val="100000"/>
                        </a:lnSpc>
                        <a:defRPr/>
                      </a:pPr>
                      <a:r>
                        <a:rPr lang="lv-LV" sz="2000" dirty="0">
                          <a:solidFill>
                            <a:srgbClr val="FFFFFF"/>
                          </a:solidFill>
                          <a:latin typeface="Verdana" panose="020B0604030504040204" pitchFamily="34" charset="0"/>
                          <a:ea typeface="Verdana" panose="020B0604030504040204" pitchFamily="34" charset="0"/>
                        </a:rPr>
                        <a:t>Vidusskola (vispārīgais līmenis)</a:t>
                      </a:r>
                      <a:endParaRPr lang="en-US" sz="2000" dirty="0">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856BA5"/>
                    </a:solidFill>
                  </a:tcPr>
                </a:tc>
                <a:tc>
                  <a:txBody>
                    <a:bodyPr/>
                    <a:lstStyle/>
                    <a:p>
                      <a:pPr algn="ctr">
                        <a:lnSpc>
                          <a:spcPct val="100000"/>
                        </a:lnSpc>
                        <a:defRPr/>
                      </a:pPr>
                      <a:r>
                        <a:rPr lang="lv-LV" sz="2000" dirty="0">
                          <a:solidFill>
                            <a:srgbClr val="7030A0"/>
                          </a:solidFill>
                          <a:latin typeface="Verdana" panose="020B0604030504040204" pitchFamily="34" charset="0"/>
                          <a:ea typeface="Verdana" panose="020B0604030504040204" pitchFamily="34" charset="0"/>
                        </a:rPr>
                        <a:t>Matemātika​</a:t>
                      </a:r>
                      <a:endParaRPr lang="lv-LV" sz="1100" dirty="0">
                        <a:solidFill>
                          <a:srgbClr val="7030A0"/>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algn="ctr">
                        <a:lnSpc>
                          <a:spcPct val="100000"/>
                        </a:lnSpc>
                        <a:defRPr/>
                      </a:pPr>
                      <a:r>
                        <a:rPr lang="lv-LV" sz="2100" dirty="0">
                          <a:solidFill>
                            <a:schemeClr val="accent2"/>
                          </a:solidFill>
                          <a:latin typeface="Verdana" panose="020B0604030504040204" pitchFamily="34" charset="0"/>
                          <a:ea typeface="Verdana" panose="020B0604030504040204" pitchFamily="34" charset="0"/>
                        </a:rPr>
                        <a:t>1048</a:t>
                      </a:r>
                      <a:endParaRPr lang="en-US" sz="2100" dirty="0">
                        <a:solidFill>
                          <a:schemeClr val="accent2"/>
                        </a:solidFill>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548046747"/>
              </p:ext>
            </p:extLst>
          </p:nvPr>
        </p:nvGraphicFramePr>
        <p:xfrm>
          <a:off x="2060626" y="7411927"/>
          <a:ext cx="5740724" cy="2474371"/>
        </p:xfrm>
        <a:graphic>
          <a:graphicData uri="http://schemas.openxmlformats.org/drawingml/2006/table">
            <a:tbl>
              <a:tblPr/>
              <a:tblGrid>
                <a:gridCol w="3471240">
                  <a:extLst>
                    <a:ext uri="{9D8B030D-6E8A-4147-A177-3AD203B41FA5}">
                      <a16:colId xmlns:a16="http://schemas.microsoft.com/office/drawing/2014/main" val="20000"/>
                    </a:ext>
                  </a:extLst>
                </a:gridCol>
                <a:gridCol w="2269484">
                  <a:extLst>
                    <a:ext uri="{9D8B030D-6E8A-4147-A177-3AD203B41FA5}">
                      <a16:colId xmlns:a16="http://schemas.microsoft.com/office/drawing/2014/main" val="20001"/>
                    </a:ext>
                  </a:extLst>
                </a:gridCol>
              </a:tblGrid>
              <a:tr h="452479">
                <a:tc>
                  <a:txBody>
                    <a:bodyPr/>
                    <a:lstStyle/>
                    <a:p>
                      <a:pPr algn="ctr">
                        <a:lnSpc>
                          <a:spcPct val="100000"/>
                        </a:lnSpc>
                        <a:defRPr/>
                      </a:pPr>
                      <a:r>
                        <a:rPr lang="lv-LV" sz="2000" noProof="0" dirty="0">
                          <a:solidFill>
                            <a:srgbClr val="FFFFFF"/>
                          </a:solidFill>
                          <a:latin typeface="Verdana" panose="020B0604030504040204" pitchFamily="34" charset="0"/>
                          <a:ea typeface="Verdana" panose="020B0604030504040204" pitchFamily="34" charset="0"/>
                        </a:rPr>
                        <a:t>Monitoringa darbs</a:t>
                      </a:r>
                      <a:endParaRPr lang="lv-LV" sz="1100" noProof="0" dirty="0">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tc>
                  <a:txBody>
                    <a:bodyPr/>
                    <a:lstStyle/>
                    <a:p>
                      <a:pPr algn="ctr">
                        <a:lnSpc>
                          <a:spcPct val="100000"/>
                        </a:lnSpc>
                        <a:defRPr/>
                      </a:pPr>
                      <a:r>
                        <a:rPr lang="lv-LV" sz="2000" noProof="0" dirty="0">
                          <a:solidFill>
                            <a:srgbClr val="FFFFFF"/>
                          </a:solidFill>
                          <a:latin typeface="Verdana" panose="020B0604030504040204" pitchFamily="34" charset="0"/>
                          <a:ea typeface="Verdana" panose="020B0604030504040204" pitchFamily="34" charset="0"/>
                        </a:rPr>
                        <a:t>Kārtotāju skaits</a:t>
                      </a:r>
                      <a:r>
                        <a:rPr lang="en-US" sz="2000" dirty="0">
                          <a:solidFill>
                            <a:srgbClr val="FFFFFF"/>
                          </a:solidFill>
                          <a:latin typeface="Verdana" panose="020B0604030504040204" pitchFamily="34" charset="0"/>
                          <a:ea typeface="Verdana" panose="020B0604030504040204" pitchFamily="34" charset="0"/>
                        </a:rPr>
                        <a:t>​</a:t>
                      </a:r>
                      <a:endParaRPr lang="en-US" sz="1100" dirty="0">
                        <a:latin typeface="Verdana" panose="020B0604030504040204" pitchFamily="34" charset="0"/>
                        <a:ea typeface="Verdana" panose="020B0604030504040204" pitchFamily="34" charset="0"/>
                      </a:endParaRP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8478D"/>
                    </a:solidFill>
                  </a:tcPr>
                </a:tc>
                <a:extLst>
                  <a:ext uri="{0D108BD9-81ED-4DB2-BD59-A6C34878D82A}">
                    <a16:rowId xmlns:a16="http://schemas.microsoft.com/office/drawing/2014/main" val="10000"/>
                  </a:ext>
                </a:extLst>
              </a:tr>
              <a:tr h="505473">
                <a:tc>
                  <a:txBody>
                    <a:bodyPr/>
                    <a:lstStyle/>
                    <a:p>
                      <a:pPr algn="ctr"/>
                      <a:r>
                        <a:rPr lang="lv-LV" sz="2400" dirty="0" err="1"/>
                        <a:t>Dabaszinības</a:t>
                      </a:r>
                      <a:endParaRPr lang="lv-LV" sz="2400" dirty="0"/>
                    </a:p>
                  </a:txBody>
                  <a:tcPr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algn="ctr"/>
                      <a:r>
                        <a:rPr lang="lv-LV" sz="2400" dirty="0"/>
                        <a:t>1242</a:t>
                      </a:r>
                    </a:p>
                  </a:txBody>
                  <a:tcPr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1"/>
                  </a:ext>
                </a:extLst>
              </a:tr>
              <a:tr h="505473">
                <a:tc>
                  <a:txBody>
                    <a:bodyPr/>
                    <a:lstStyle/>
                    <a:p>
                      <a:pPr algn="ctr"/>
                      <a:r>
                        <a:rPr lang="lv-LV" sz="2400" dirty="0"/>
                        <a:t>Ķīmija</a:t>
                      </a:r>
                    </a:p>
                  </a:txBody>
                  <a:tcPr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algn="ctr"/>
                      <a:r>
                        <a:rPr lang="lv-LV" sz="2400" dirty="0"/>
                        <a:t>1652</a:t>
                      </a:r>
                    </a:p>
                  </a:txBody>
                  <a:tcPr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2"/>
                  </a:ext>
                </a:extLst>
              </a:tr>
              <a:tr h="505473">
                <a:tc>
                  <a:txBody>
                    <a:bodyPr/>
                    <a:lstStyle/>
                    <a:p>
                      <a:pPr algn="ctr"/>
                      <a:r>
                        <a:rPr lang="lv-LV" sz="2400" dirty="0"/>
                        <a:t>Fizika</a:t>
                      </a:r>
                    </a:p>
                  </a:txBody>
                  <a:tcPr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algn="ctr"/>
                      <a:r>
                        <a:rPr lang="lv-LV" sz="2400" dirty="0"/>
                        <a:t>1880</a:t>
                      </a:r>
                    </a:p>
                  </a:txBody>
                  <a:tcPr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3"/>
                  </a:ext>
                </a:extLst>
              </a:tr>
              <a:tr h="505473">
                <a:tc>
                  <a:txBody>
                    <a:bodyPr/>
                    <a:lstStyle/>
                    <a:p>
                      <a:pPr algn="ctr"/>
                      <a:r>
                        <a:rPr lang="lv-LV" sz="2400" dirty="0"/>
                        <a:t>Bioloģija</a:t>
                      </a:r>
                    </a:p>
                  </a:txBody>
                  <a:tcPr anchor="ctr">
                    <a:lnL w="9525" cap="flat" cmpd="sng" algn="ctr">
                      <a:solidFill>
                        <a:srgbClr val="FFFFFF"/>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tc>
                  <a:txBody>
                    <a:bodyPr/>
                    <a:lstStyle/>
                    <a:p>
                      <a:pPr algn="ctr"/>
                      <a:r>
                        <a:rPr lang="lv-LV" sz="2400" dirty="0"/>
                        <a:t>3742</a:t>
                      </a:r>
                    </a:p>
                  </a:txBody>
                  <a:tcPr anchor="ctr">
                    <a:lnL w="9525" cap="flat" cmpd="sng" algn="ctr">
                      <a:solidFill>
                        <a:srgbClr val="68478D"/>
                      </a:solidFill>
                      <a:prstDash val="solid"/>
                      <a:round/>
                      <a:headEnd type="none" w="med" len="med"/>
                      <a:tailEnd type="none" w="med" len="med"/>
                    </a:lnL>
                    <a:lnR w="9525" cap="flat" cmpd="sng" algn="ctr">
                      <a:solidFill>
                        <a:srgbClr val="68478D"/>
                      </a:solidFill>
                      <a:prstDash val="solid"/>
                      <a:round/>
                      <a:headEnd type="none" w="med" len="med"/>
                      <a:tailEnd type="none" w="med" len="med"/>
                    </a:lnR>
                    <a:lnT w="9525" cap="flat" cmpd="sng" algn="ctr">
                      <a:solidFill>
                        <a:srgbClr val="68478D"/>
                      </a:solidFill>
                      <a:prstDash val="solid"/>
                      <a:round/>
                      <a:headEnd type="none" w="med" len="med"/>
                      <a:tailEnd type="none" w="med" len="med"/>
                    </a:lnT>
                    <a:lnB w="9525" cap="flat" cmpd="sng" algn="ctr">
                      <a:solidFill>
                        <a:srgbClr val="68478D"/>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97157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5408552" y="459165"/>
            <a:ext cx="11632140" cy="1819510"/>
            <a:chOff x="0" y="0"/>
            <a:chExt cx="3230300" cy="479212"/>
          </a:xfrm>
        </p:grpSpPr>
        <p:sp>
          <p:nvSpPr>
            <p:cNvPr id="4" name="Freeform 4"/>
            <p:cNvSpPr/>
            <p:nvPr/>
          </p:nvSpPr>
          <p:spPr>
            <a:xfrm>
              <a:off x="0" y="0"/>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971025" y="459165"/>
            <a:ext cx="11963391" cy="1546257"/>
          </a:xfrm>
          <a:prstGeom prst="rect">
            <a:avLst/>
          </a:prstGeom>
        </p:spPr>
        <p:txBody>
          <a:bodyPr wrap="square" lIns="0" tIns="0" rIns="0" bIns="0" rtlCol="0" anchor="t">
            <a:spAutoFit/>
          </a:bodyPr>
          <a:lstStyle/>
          <a:p>
            <a:pPr algn="r">
              <a:lnSpc>
                <a:spcPts val="6300"/>
              </a:lnSpc>
            </a:pPr>
            <a:r>
              <a:rPr lang="lv-LV" sz="4000" spc="-225" dirty="0">
                <a:solidFill>
                  <a:srgbClr val="FFFFFF"/>
                </a:solidFill>
                <a:latin typeface="Open Sans Bold"/>
                <a:ea typeface="Open Sans Bold"/>
                <a:cs typeface="Open Sans Bold"/>
                <a:sym typeface="Open Sans Bold"/>
              </a:rPr>
              <a:t>Optimālā līmeņa e</a:t>
            </a:r>
            <a:r>
              <a:rPr lang="en-US" sz="4000" spc="-225" dirty="0" err="1">
                <a:solidFill>
                  <a:srgbClr val="FFFFFF"/>
                </a:solidFill>
                <a:latin typeface="Open Sans Bold"/>
                <a:ea typeface="Open Sans Bold"/>
                <a:cs typeface="Open Sans Bold"/>
                <a:sym typeface="Open Sans Bold"/>
              </a:rPr>
              <a:t>ksāmen</a:t>
            </a:r>
            <a:r>
              <a:rPr lang="lv-LV" sz="4000" spc="-225" dirty="0">
                <a:solidFill>
                  <a:srgbClr val="FFFFFF"/>
                </a:solidFill>
                <a:latin typeface="Open Sans Bold"/>
                <a:ea typeface="Open Sans Bold"/>
                <a:cs typeface="Open Sans Bold"/>
                <a:sym typeface="Open Sans Bold"/>
              </a:rPr>
              <a:t>u </a:t>
            </a:r>
          </a:p>
          <a:p>
            <a:pPr algn="r">
              <a:lnSpc>
                <a:spcPts val="6300"/>
              </a:lnSpc>
            </a:pPr>
            <a:r>
              <a:rPr lang="lv-LV" sz="4000" spc="-225" dirty="0">
                <a:solidFill>
                  <a:srgbClr val="FFFFFF"/>
                </a:solidFill>
                <a:latin typeface="Open Sans Bold"/>
                <a:ea typeface="Open Sans Bold"/>
                <a:cs typeface="Open Sans Bold"/>
                <a:sym typeface="Open Sans Bold"/>
              </a:rPr>
              <a:t>kārtotāju profils</a:t>
            </a:r>
            <a:endParaRPr lang="en-US" sz="4000" spc="-225" dirty="0">
              <a:solidFill>
                <a:srgbClr val="FFFFFF"/>
              </a:solidFill>
              <a:latin typeface="Open Sans Bold"/>
              <a:ea typeface="Open Sans Bold"/>
              <a:cs typeface="Open Sans Bold"/>
              <a:sym typeface="Open Sans Bold"/>
            </a:endParaRPr>
          </a:p>
        </p:txBody>
      </p:sp>
      <p:sp>
        <p:nvSpPr>
          <p:cNvPr id="10" name="AutoShape 10"/>
          <p:cNvSpPr/>
          <p:nvPr/>
        </p:nvSpPr>
        <p:spPr>
          <a:xfrm rot="-5400000" flipV="1">
            <a:off x="-4730288"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graphicFrame>
        <p:nvGraphicFramePr>
          <p:cNvPr id="33" name="Table 32"/>
          <p:cNvGraphicFramePr>
            <a:graphicFrameLocks noGrp="1"/>
          </p:cNvGraphicFramePr>
          <p:nvPr>
            <p:extLst>
              <p:ext uri="{D42A27DB-BD31-4B8C-83A1-F6EECF244321}">
                <p14:modId xmlns:p14="http://schemas.microsoft.com/office/powerpoint/2010/main" val="1595650386"/>
              </p:ext>
            </p:extLst>
          </p:nvPr>
        </p:nvGraphicFramePr>
        <p:xfrm>
          <a:off x="1828797" y="3138986"/>
          <a:ext cx="15817757" cy="6110464"/>
        </p:xfrm>
        <a:graphic>
          <a:graphicData uri="http://schemas.openxmlformats.org/drawingml/2006/table">
            <a:tbl>
              <a:tblPr>
                <a:tableStyleId>{5C22544A-7EE6-4342-B048-85BDC9FD1C3A}</a:tableStyleId>
              </a:tblPr>
              <a:tblGrid>
                <a:gridCol w="3794081">
                  <a:extLst>
                    <a:ext uri="{9D8B030D-6E8A-4147-A177-3AD203B41FA5}">
                      <a16:colId xmlns:a16="http://schemas.microsoft.com/office/drawing/2014/main" val="20000"/>
                    </a:ext>
                  </a:extLst>
                </a:gridCol>
                <a:gridCol w="2292823">
                  <a:extLst>
                    <a:ext uri="{9D8B030D-6E8A-4147-A177-3AD203B41FA5}">
                      <a16:colId xmlns:a16="http://schemas.microsoft.com/office/drawing/2014/main" val="20001"/>
                    </a:ext>
                  </a:extLst>
                </a:gridCol>
                <a:gridCol w="3066713">
                  <a:extLst>
                    <a:ext uri="{9D8B030D-6E8A-4147-A177-3AD203B41FA5}">
                      <a16:colId xmlns:a16="http://schemas.microsoft.com/office/drawing/2014/main" val="20002"/>
                    </a:ext>
                  </a:extLst>
                </a:gridCol>
                <a:gridCol w="2221380">
                  <a:extLst>
                    <a:ext uri="{9D8B030D-6E8A-4147-A177-3AD203B41FA5}">
                      <a16:colId xmlns:a16="http://schemas.microsoft.com/office/drawing/2014/main" val="20003"/>
                    </a:ext>
                  </a:extLst>
                </a:gridCol>
                <a:gridCol w="2221380">
                  <a:extLst>
                    <a:ext uri="{9D8B030D-6E8A-4147-A177-3AD203B41FA5}">
                      <a16:colId xmlns:a16="http://schemas.microsoft.com/office/drawing/2014/main" val="20004"/>
                    </a:ext>
                  </a:extLst>
                </a:gridCol>
                <a:gridCol w="2221380">
                  <a:extLst>
                    <a:ext uri="{9D8B030D-6E8A-4147-A177-3AD203B41FA5}">
                      <a16:colId xmlns:a16="http://schemas.microsoft.com/office/drawing/2014/main" val="20005"/>
                    </a:ext>
                  </a:extLst>
                </a:gridCol>
              </a:tblGrid>
              <a:tr h="1064524">
                <a:tc rowSpan="3">
                  <a:txBody>
                    <a:bodyPr/>
                    <a:lstStyle/>
                    <a:p>
                      <a:pPr algn="ctr" fontAlgn="b"/>
                      <a:r>
                        <a:rPr lang="lv-LV" sz="3600" u="none" strike="noStrike" dirty="0">
                          <a:solidFill>
                            <a:schemeClr val="accent4">
                              <a:lumMod val="75000"/>
                            </a:schemeClr>
                          </a:solidFill>
                          <a:effectLst/>
                          <a:latin typeface="+mn-lt"/>
                        </a:rPr>
                        <a:t>Eksāmens</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5">
                  <a:txBody>
                    <a:bodyPr/>
                    <a:lstStyle/>
                    <a:p>
                      <a:pPr algn="ctr" fontAlgn="b"/>
                      <a:r>
                        <a:rPr lang="lv-LV" sz="3600" b="0" i="0" u="none" strike="noStrike" dirty="0">
                          <a:solidFill>
                            <a:schemeClr val="accent4">
                              <a:lumMod val="75000"/>
                            </a:schemeClr>
                          </a:solidFill>
                          <a:effectLst/>
                          <a:latin typeface="+mn-lt"/>
                        </a:rPr>
                        <a:t>Kārtotāju skaits</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l" fontAlgn="b"/>
                      <a:endParaRPr lang="en-US" sz="3600" b="0" i="0" u="none" strike="noStrike">
                        <a:solidFill>
                          <a:srgbClr val="333333"/>
                        </a:solidFill>
                        <a:effectLst/>
                        <a:latin typeface="Arial" panose="020B0604020202020204" pitchFamily="34" charset="0"/>
                      </a:endParaRPr>
                    </a:p>
                  </a:txBody>
                  <a:tcPr marL="7620" marR="7620" marT="7620" marB="0" anchor="b"/>
                </a:tc>
                <a:tc hMerge="1">
                  <a:txBody>
                    <a:bodyPr/>
                    <a:lstStyle/>
                    <a:p>
                      <a:pPr algn="l" fontAlgn="b"/>
                      <a:endParaRPr lang="en-US" sz="3600" b="0" i="0" u="none" strike="noStrike" dirty="0">
                        <a:solidFill>
                          <a:srgbClr val="333333"/>
                        </a:solidFill>
                        <a:effectLst/>
                        <a:latin typeface="Arial" panose="020B0604020202020204" pitchFamily="34" charset="0"/>
                      </a:endParaRPr>
                    </a:p>
                  </a:txBody>
                  <a:tcPr marL="7620" marR="7620" marT="7620" marB="0" anchor="b"/>
                </a:tc>
                <a:tc hMerge="1">
                  <a:txBody>
                    <a:bodyPr/>
                    <a:lstStyle/>
                    <a:p>
                      <a:pPr algn="l" fontAlgn="b"/>
                      <a:endParaRPr lang="en-US" sz="3600" b="0" i="0" u="none" strike="noStrike">
                        <a:solidFill>
                          <a:srgbClr val="333333"/>
                        </a:solidFill>
                        <a:effectLst/>
                        <a:latin typeface="Arial" panose="020B0604020202020204" pitchFamily="34" charset="0"/>
                      </a:endParaRPr>
                    </a:p>
                  </a:txBody>
                  <a:tcPr marL="7620" marR="7620" marT="7620" marB="0" anchor="b"/>
                </a:tc>
                <a:tc hMerge="1">
                  <a:txBody>
                    <a:bodyPr/>
                    <a:lstStyle/>
                    <a:p>
                      <a:pPr algn="l" fontAlgn="b"/>
                      <a:endParaRPr lang="en-US" sz="3600" b="0" i="0" u="none" strike="noStrike" dirty="0">
                        <a:solidFill>
                          <a:srgbClr val="333333"/>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000"/>
                  </a:ext>
                </a:extLst>
              </a:tr>
              <a:tr h="668741">
                <a:tc vMerge="1">
                  <a:txBody>
                    <a:bodyPr/>
                    <a:lstStyle/>
                    <a:p>
                      <a:pPr algn="l" fontAlgn="b"/>
                      <a:endParaRPr lang="en-US" sz="3600" b="0" i="0" u="none" strike="noStrike" dirty="0">
                        <a:solidFill>
                          <a:srgbClr val="333333"/>
                        </a:solidFill>
                        <a:effectLst/>
                        <a:latin typeface="Arial" panose="020B0604020202020204" pitchFamily="34" charset="0"/>
                      </a:endParaRPr>
                    </a:p>
                  </a:txBody>
                  <a:tcPr marL="7620" marR="7620" marT="7620" marB="0" anchor="b"/>
                </a:tc>
                <a:tc rowSpan="2">
                  <a:txBody>
                    <a:bodyPr/>
                    <a:lstStyle/>
                    <a:p>
                      <a:pPr algn="ctr" fontAlgn="b"/>
                      <a:r>
                        <a:rPr lang="en-US" sz="3600" u="none" strike="noStrike" dirty="0" err="1">
                          <a:solidFill>
                            <a:schemeClr val="accent4">
                              <a:lumMod val="75000"/>
                            </a:schemeClr>
                          </a:solidFill>
                          <a:effectLst/>
                          <a:latin typeface="+mn-lt"/>
                        </a:rPr>
                        <a:t>Kopā</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algn="ctr" fontAlgn="b"/>
                      <a:r>
                        <a:rPr lang="lv-LV" sz="3600" u="none" strike="noStrike" dirty="0">
                          <a:solidFill>
                            <a:schemeClr val="accent4">
                              <a:lumMod val="75000"/>
                            </a:schemeClr>
                          </a:solidFill>
                          <a:effectLst/>
                          <a:latin typeface="+mn-lt"/>
                        </a:rPr>
                        <a:t>Profesionālās izglītības iestādes</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fontAlgn="b"/>
                      <a:r>
                        <a:rPr lang="lv-LV" sz="3600" b="0" i="0" u="none" strike="noStrike" dirty="0">
                          <a:solidFill>
                            <a:schemeClr val="accent4">
                              <a:lumMod val="75000"/>
                            </a:schemeClr>
                          </a:solidFill>
                          <a:effectLst/>
                          <a:latin typeface="+mn-lt"/>
                        </a:rPr>
                        <a:t>Vidusskolas</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5">
                        <a:lumMod val="20000"/>
                        <a:lumOff val="80000"/>
                      </a:schemeClr>
                    </a:solidFill>
                  </a:tcPr>
                </a:tc>
                <a:tc hMerge="1">
                  <a:txBody>
                    <a:bodyPr/>
                    <a:lstStyle/>
                    <a:p>
                      <a:pPr algn="ctr" fontAlgn="b"/>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5">
                        <a:lumMod val="20000"/>
                        <a:lumOff val="80000"/>
                      </a:schemeClr>
                    </a:solidFill>
                  </a:tcPr>
                </a:tc>
                <a:tc hMerge="1">
                  <a:txBody>
                    <a:bodyPr/>
                    <a:lstStyle/>
                    <a:p>
                      <a:pPr algn="ctr" fontAlgn="b"/>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9847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u="none" strike="noStrike" dirty="0">
                          <a:solidFill>
                            <a:schemeClr val="accent4">
                              <a:lumMod val="75000"/>
                            </a:schemeClr>
                          </a:solidFill>
                          <a:effectLst/>
                          <a:latin typeface="+mn-lt"/>
                        </a:rPr>
                        <a:t>10.klase</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3600" u="none" strike="noStrike" dirty="0">
                          <a:solidFill>
                            <a:schemeClr val="accent4">
                              <a:lumMod val="75000"/>
                            </a:schemeClr>
                          </a:solidFill>
                          <a:effectLst/>
                          <a:latin typeface="+mn-lt"/>
                        </a:rPr>
                        <a:t>11.klase</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3600" u="none" strike="noStrike" dirty="0">
                          <a:solidFill>
                            <a:schemeClr val="accent4">
                              <a:lumMod val="75000"/>
                            </a:schemeClr>
                          </a:solidFill>
                          <a:effectLst/>
                          <a:latin typeface="+mn-lt"/>
                        </a:rPr>
                        <a:t>12.klase</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1130800">
                <a:tc>
                  <a:txBody>
                    <a:bodyPr/>
                    <a:lstStyle/>
                    <a:p>
                      <a:pPr algn="l" fontAlgn="b"/>
                      <a:r>
                        <a:rPr lang="lv-LV" sz="3600" u="none" strike="noStrike" dirty="0">
                          <a:solidFill>
                            <a:schemeClr val="accent4">
                              <a:lumMod val="75000"/>
                            </a:schemeClr>
                          </a:solidFill>
                          <a:effectLst/>
                          <a:latin typeface="+mn-lt"/>
                        </a:rPr>
                        <a:t>Angļu valoda OL</a:t>
                      </a:r>
                      <a:endParaRPr lang="lv-LV"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3600" u="none" strike="noStrike" dirty="0">
                          <a:solidFill>
                            <a:schemeClr val="accent4">
                              <a:lumMod val="75000"/>
                            </a:schemeClr>
                          </a:solidFill>
                          <a:effectLst/>
                          <a:latin typeface="+mn-lt"/>
                        </a:rPr>
                        <a:t>1200</a:t>
                      </a:r>
                      <a:r>
                        <a:rPr lang="lv-LV" sz="3600" u="none" strike="noStrike" dirty="0">
                          <a:solidFill>
                            <a:schemeClr val="accent4">
                              <a:lumMod val="75000"/>
                            </a:schemeClr>
                          </a:solidFill>
                          <a:effectLst/>
                          <a:latin typeface="+mn-lt"/>
                        </a:rPr>
                        <a:t>4</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3600" u="none" strike="noStrike" dirty="0">
                          <a:solidFill>
                            <a:schemeClr val="accent4">
                              <a:lumMod val="75000"/>
                            </a:schemeClr>
                          </a:solidFill>
                          <a:effectLst/>
                          <a:latin typeface="+mn-lt"/>
                        </a:rPr>
                        <a:t>4657</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3600" u="none" strike="noStrike" dirty="0">
                          <a:solidFill>
                            <a:schemeClr val="accent4">
                              <a:lumMod val="75000"/>
                            </a:schemeClr>
                          </a:solidFill>
                          <a:effectLst/>
                          <a:latin typeface="+mn-lt"/>
                        </a:rPr>
                        <a:t>1</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3600" u="none" strike="noStrike" dirty="0">
                          <a:solidFill>
                            <a:schemeClr val="accent4">
                              <a:lumMod val="75000"/>
                            </a:schemeClr>
                          </a:solidFill>
                          <a:effectLst/>
                          <a:latin typeface="+mn-lt"/>
                        </a:rPr>
                        <a:t>632</a:t>
                      </a:r>
                      <a:r>
                        <a:rPr lang="lv-LV" sz="3600" u="none" strike="noStrike" dirty="0">
                          <a:solidFill>
                            <a:schemeClr val="accent4">
                              <a:lumMod val="75000"/>
                            </a:schemeClr>
                          </a:solidFill>
                          <a:effectLst/>
                          <a:latin typeface="+mn-lt"/>
                        </a:rPr>
                        <a:t>3</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3600" u="none" strike="noStrike" dirty="0">
                          <a:solidFill>
                            <a:schemeClr val="accent4">
                              <a:lumMod val="75000"/>
                            </a:schemeClr>
                          </a:solidFill>
                          <a:effectLst/>
                          <a:latin typeface="+mn-lt"/>
                        </a:rPr>
                        <a:t>1023</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1130800">
                <a:tc>
                  <a:txBody>
                    <a:bodyPr/>
                    <a:lstStyle/>
                    <a:p>
                      <a:pPr algn="l" fontAlgn="b"/>
                      <a:r>
                        <a:rPr lang="en-US" sz="3600" u="none" strike="noStrike">
                          <a:solidFill>
                            <a:schemeClr val="accent4">
                              <a:lumMod val="75000"/>
                            </a:schemeClr>
                          </a:solidFill>
                          <a:effectLst/>
                          <a:latin typeface="+mn-lt"/>
                        </a:rPr>
                        <a:t>Latviešu valoda OL</a:t>
                      </a:r>
                      <a:endParaRPr lang="en-US" sz="3600" b="0" i="0" u="none" strike="noStrike">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3600" u="none" strike="noStrike" dirty="0">
                          <a:solidFill>
                            <a:schemeClr val="accent4">
                              <a:lumMod val="75000"/>
                            </a:schemeClr>
                          </a:solidFill>
                          <a:effectLst/>
                          <a:latin typeface="+mn-lt"/>
                        </a:rPr>
                        <a:t>128</a:t>
                      </a:r>
                      <a:r>
                        <a:rPr lang="lv-LV" sz="3600" u="none" strike="noStrike" dirty="0">
                          <a:solidFill>
                            <a:schemeClr val="accent4">
                              <a:lumMod val="75000"/>
                            </a:schemeClr>
                          </a:solidFill>
                          <a:effectLst/>
                          <a:latin typeface="+mn-lt"/>
                        </a:rPr>
                        <a:t>87</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3600" u="none" strike="noStrike" dirty="0">
                          <a:solidFill>
                            <a:schemeClr val="accent4">
                              <a:lumMod val="75000"/>
                            </a:schemeClr>
                          </a:solidFill>
                          <a:effectLst/>
                          <a:latin typeface="+mn-lt"/>
                        </a:rPr>
                        <a:t>4702</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3600" u="none" strike="noStrike" dirty="0">
                          <a:solidFill>
                            <a:schemeClr val="accent4">
                              <a:lumMod val="75000"/>
                            </a:schemeClr>
                          </a:solidFill>
                          <a:effectLst/>
                          <a:latin typeface="+mn-lt"/>
                        </a:rPr>
                        <a:t>2</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3600" u="none" strike="noStrike" dirty="0">
                          <a:solidFill>
                            <a:schemeClr val="accent4">
                              <a:lumMod val="75000"/>
                            </a:schemeClr>
                          </a:solidFill>
                          <a:effectLst/>
                          <a:latin typeface="+mn-lt"/>
                        </a:rPr>
                        <a:t>3914</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3600" u="none" strike="noStrike" dirty="0">
                          <a:solidFill>
                            <a:schemeClr val="accent4">
                              <a:lumMod val="75000"/>
                            </a:schemeClr>
                          </a:solidFill>
                          <a:effectLst/>
                          <a:latin typeface="+mn-lt"/>
                        </a:rPr>
                        <a:t>42</a:t>
                      </a:r>
                      <a:r>
                        <a:rPr lang="lv-LV" sz="3600" u="none" strike="noStrike" dirty="0">
                          <a:solidFill>
                            <a:schemeClr val="accent4">
                              <a:lumMod val="75000"/>
                            </a:schemeClr>
                          </a:solidFill>
                          <a:effectLst/>
                          <a:latin typeface="+mn-lt"/>
                        </a:rPr>
                        <a:t>69</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1130800">
                <a:tc>
                  <a:txBody>
                    <a:bodyPr/>
                    <a:lstStyle/>
                    <a:p>
                      <a:pPr algn="l" fontAlgn="b"/>
                      <a:r>
                        <a:rPr lang="en-US" sz="3600" u="none" strike="noStrike">
                          <a:solidFill>
                            <a:schemeClr val="accent4">
                              <a:lumMod val="75000"/>
                            </a:schemeClr>
                          </a:solidFill>
                          <a:effectLst/>
                          <a:latin typeface="+mn-lt"/>
                        </a:rPr>
                        <a:t>Matemātika OL</a:t>
                      </a:r>
                      <a:endParaRPr lang="en-US" sz="3600" b="0" i="0" u="none" strike="noStrike">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3600" u="none" strike="noStrike" dirty="0">
                          <a:solidFill>
                            <a:schemeClr val="accent4">
                              <a:lumMod val="75000"/>
                            </a:schemeClr>
                          </a:solidFill>
                          <a:effectLst/>
                          <a:latin typeface="+mn-lt"/>
                        </a:rPr>
                        <a:t>13</a:t>
                      </a:r>
                      <a:r>
                        <a:rPr lang="lv-LV" sz="3600" u="none" strike="noStrike" dirty="0">
                          <a:solidFill>
                            <a:schemeClr val="accent4">
                              <a:lumMod val="75000"/>
                            </a:schemeClr>
                          </a:solidFill>
                          <a:effectLst/>
                          <a:latin typeface="+mn-lt"/>
                        </a:rPr>
                        <a:t>512</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3600" u="none" strike="noStrike" dirty="0">
                          <a:solidFill>
                            <a:schemeClr val="accent4">
                              <a:lumMod val="75000"/>
                            </a:schemeClr>
                          </a:solidFill>
                          <a:effectLst/>
                          <a:latin typeface="+mn-lt"/>
                        </a:rPr>
                        <a:t>4147</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3600" u="none" strike="noStrike" dirty="0">
                          <a:solidFill>
                            <a:schemeClr val="accent4">
                              <a:lumMod val="75000"/>
                            </a:schemeClr>
                          </a:solidFill>
                          <a:effectLst/>
                          <a:latin typeface="+mn-lt"/>
                        </a:rPr>
                        <a:t>2</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3600" u="none" strike="noStrike" dirty="0">
                          <a:solidFill>
                            <a:schemeClr val="accent4">
                              <a:lumMod val="75000"/>
                            </a:schemeClr>
                          </a:solidFill>
                          <a:effectLst/>
                          <a:latin typeface="+mn-lt"/>
                        </a:rPr>
                        <a:t>5</a:t>
                      </a:r>
                      <a:r>
                        <a:rPr lang="lv-LV" sz="3600" u="none" strike="noStrike" dirty="0">
                          <a:solidFill>
                            <a:schemeClr val="accent4">
                              <a:lumMod val="75000"/>
                            </a:schemeClr>
                          </a:solidFill>
                          <a:effectLst/>
                          <a:latin typeface="+mn-lt"/>
                        </a:rPr>
                        <a:t>33</a:t>
                      </a:r>
                      <a:r>
                        <a:rPr lang="en-US" sz="3600" u="none" strike="noStrike" dirty="0">
                          <a:solidFill>
                            <a:schemeClr val="accent4">
                              <a:lumMod val="75000"/>
                            </a:schemeClr>
                          </a:solidFill>
                          <a:effectLst/>
                          <a:latin typeface="+mn-lt"/>
                        </a:rPr>
                        <a:t>5</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3600" u="none" strike="noStrike" dirty="0">
                          <a:solidFill>
                            <a:schemeClr val="accent4">
                              <a:lumMod val="75000"/>
                            </a:schemeClr>
                          </a:solidFill>
                          <a:effectLst/>
                          <a:latin typeface="+mn-lt"/>
                        </a:rPr>
                        <a:t>4028</a:t>
                      </a:r>
                      <a:endParaRPr lang="en-US" sz="3600" b="0" i="0" u="none" strike="noStrike" dirty="0">
                        <a:solidFill>
                          <a:schemeClr val="accent4">
                            <a:lumMod val="7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87099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sp>
        <p:nvSpPr>
          <p:cNvPr id="10" name="AutoShape 10"/>
          <p:cNvSpPr/>
          <p:nvPr/>
        </p:nvSpPr>
        <p:spPr>
          <a:xfrm rot="-5400000" flipV="1">
            <a:off x="-4730288"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pic>
        <p:nvPicPr>
          <p:cNvPr id="7" name="Picture 6"/>
          <p:cNvPicPr>
            <a:picLocks noChangeAspect="1"/>
          </p:cNvPicPr>
          <p:nvPr/>
        </p:nvPicPr>
        <p:blipFill>
          <a:blip r:embed="rId3"/>
          <a:stretch>
            <a:fillRect/>
          </a:stretch>
        </p:blipFill>
        <p:spPr>
          <a:xfrm>
            <a:off x="538861" y="50685"/>
            <a:ext cx="17527519" cy="10272650"/>
          </a:xfrm>
          <a:prstGeom prst="rect">
            <a:avLst/>
          </a:prstGeom>
        </p:spPr>
      </p:pic>
    </p:spTree>
    <p:extLst>
      <p:ext uri="{BB962C8B-B14F-4D97-AF65-F5344CB8AC3E}">
        <p14:creationId xmlns:p14="http://schemas.microsoft.com/office/powerpoint/2010/main" val="1080049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5893852" y="129819"/>
            <a:ext cx="11632140" cy="1485900"/>
            <a:chOff x="0" y="0"/>
            <a:chExt cx="3230300" cy="479212"/>
          </a:xfrm>
        </p:grpSpPr>
        <p:sp>
          <p:nvSpPr>
            <p:cNvPr id="4" name="Freeform 4"/>
            <p:cNvSpPr/>
            <p:nvPr/>
          </p:nvSpPr>
          <p:spPr>
            <a:xfrm>
              <a:off x="0" y="0"/>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522858" y="148302"/>
            <a:ext cx="7003134" cy="1123384"/>
          </a:xfrm>
          <a:prstGeom prst="rect">
            <a:avLst/>
          </a:prstGeom>
        </p:spPr>
        <p:txBody>
          <a:bodyPr wrap="square" lIns="0" tIns="0" rIns="0" bIns="0" rtlCol="0" anchor="t">
            <a:spAutoFit/>
          </a:bodyPr>
          <a:lstStyle/>
          <a:p>
            <a:r>
              <a:rPr lang="lv-LV" sz="4500" spc="-225" dirty="0">
                <a:solidFill>
                  <a:srgbClr val="FFFFFF"/>
                </a:solidFill>
                <a:latin typeface="Open Sans Bold"/>
                <a:ea typeface="Open Sans Bold"/>
                <a:cs typeface="Open Sans Bold"/>
                <a:sym typeface="Open Sans Bold"/>
              </a:rPr>
              <a:t>Angļu valoda</a:t>
            </a:r>
          </a:p>
          <a:p>
            <a:r>
              <a:rPr lang="lv-LV" sz="2800" spc="-225" dirty="0">
                <a:solidFill>
                  <a:srgbClr val="FFFFFF"/>
                </a:solidFill>
                <a:latin typeface="Open Sans Bold"/>
                <a:ea typeface="Open Sans Bold"/>
                <a:cs typeface="Open Sans Bold"/>
                <a:sym typeface="Open Sans Bold"/>
              </a:rPr>
              <a:t>(optimālais līmenis)</a:t>
            </a:r>
            <a:endParaRPr lang="en-US" sz="2800" spc="-225" dirty="0">
              <a:solidFill>
                <a:srgbClr val="FFFFFF"/>
              </a:solidFill>
              <a:latin typeface="Open Sans Bold"/>
              <a:ea typeface="Open Sans Bold"/>
              <a:cs typeface="Open Sans Bold"/>
              <a:sym typeface="Open Sans Bold"/>
            </a:endParaRPr>
          </a:p>
        </p:txBody>
      </p:sp>
      <p:sp>
        <p:nvSpPr>
          <p:cNvPr id="10" name="AutoShape 10"/>
          <p:cNvSpPr/>
          <p:nvPr/>
        </p:nvSpPr>
        <p:spPr>
          <a:xfrm rot="-5400000" flipV="1">
            <a:off x="-4730288"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pic>
        <p:nvPicPr>
          <p:cNvPr id="7" name="Picture 6"/>
          <p:cNvPicPr>
            <a:picLocks noChangeAspect="1"/>
          </p:cNvPicPr>
          <p:nvPr/>
        </p:nvPicPr>
        <p:blipFill>
          <a:blip r:embed="rId3"/>
          <a:stretch>
            <a:fillRect/>
          </a:stretch>
        </p:blipFill>
        <p:spPr>
          <a:xfrm>
            <a:off x="3352800" y="1714500"/>
            <a:ext cx="12327361" cy="8012154"/>
          </a:xfrm>
          <a:prstGeom prst="rect">
            <a:avLst/>
          </a:prstGeom>
        </p:spPr>
      </p:pic>
      <p:cxnSp>
        <p:nvCxnSpPr>
          <p:cNvPr id="11" name="Straight Connector 10"/>
          <p:cNvCxnSpPr/>
          <p:nvPr/>
        </p:nvCxnSpPr>
        <p:spPr>
          <a:xfrm>
            <a:off x="11506200" y="3543300"/>
            <a:ext cx="0" cy="4648200"/>
          </a:xfrm>
          <a:prstGeom prst="line">
            <a:avLst/>
          </a:prstGeom>
          <a:ln w="47625" cmpd="sng">
            <a:solidFill>
              <a:srgbClr val="FF0000"/>
            </a:solidFill>
            <a:headEnd w="lg"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205321" y="4083763"/>
            <a:ext cx="5145126" cy="369332"/>
          </a:xfrm>
          <a:prstGeom prst="rect">
            <a:avLst/>
          </a:prstGeom>
        </p:spPr>
        <p:txBody>
          <a:bodyPr wrap="none">
            <a:spAutoFit/>
          </a:bodyPr>
          <a:lstStyle/>
          <a:p>
            <a:r>
              <a:rPr lang="lv-LV" dirty="0">
                <a:solidFill>
                  <a:srgbClr val="242424"/>
                </a:solidFill>
                <a:latin typeface="Calibri" panose="020F0502020204030204" pitchFamily="34" charset="0"/>
                <a:ea typeface="Calibri" panose="020F0502020204030204" pitchFamily="34" charset="0"/>
              </a:rPr>
              <a:t>B2 līmeņa iegūšanai nepieciešami </a:t>
            </a:r>
            <a:r>
              <a:rPr lang="lv-LV" b="1" dirty="0">
                <a:solidFill>
                  <a:srgbClr val="242424"/>
                </a:solidFill>
                <a:latin typeface="Calibri" panose="020F0502020204030204" pitchFamily="34" charset="0"/>
                <a:ea typeface="Calibri" panose="020F0502020204030204" pitchFamily="34" charset="0"/>
              </a:rPr>
              <a:t>65%</a:t>
            </a:r>
            <a:r>
              <a:rPr lang="lv-LV" dirty="0">
                <a:solidFill>
                  <a:srgbClr val="242424"/>
                </a:solidFill>
                <a:latin typeface="Calibri" panose="020F0502020204030204" pitchFamily="34" charset="0"/>
                <a:ea typeface="Calibri" panose="020F0502020204030204" pitchFamily="34" charset="0"/>
              </a:rPr>
              <a:t> kopvērtējumā</a:t>
            </a:r>
            <a:endParaRPr lang="lv-LV" dirty="0"/>
          </a:p>
        </p:txBody>
      </p:sp>
      <p:sp>
        <p:nvSpPr>
          <p:cNvPr id="9" name="Rectangle 8"/>
          <p:cNvSpPr/>
          <p:nvPr/>
        </p:nvSpPr>
        <p:spPr>
          <a:xfrm>
            <a:off x="11290493" y="3244334"/>
            <a:ext cx="583814" cy="369332"/>
          </a:xfrm>
          <a:prstGeom prst="rect">
            <a:avLst/>
          </a:prstGeom>
        </p:spPr>
        <p:txBody>
          <a:bodyPr wrap="none">
            <a:spAutoFit/>
          </a:bodyPr>
          <a:lstStyle/>
          <a:p>
            <a:r>
              <a:rPr lang="lv-LV" dirty="0"/>
              <a:t>62%</a:t>
            </a:r>
          </a:p>
        </p:txBody>
      </p:sp>
      <p:sp>
        <p:nvSpPr>
          <p:cNvPr id="12" name="Rectangle 11"/>
          <p:cNvSpPr/>
          <p:nvPr/>
        </p:nvSpPr>
        <p:spPr>
          <a:xfrm>
            <a:off x="13837894" y="4681695"/>
            <a:ext cx="2358338" cy="369332"/>
          </a:xfrm>
          <a:prstGeom prst="rect">
            <a:avLst/>
          </a:prstGeom>
        </p:spPr>
        <p:txBody>
          <a:bodyPr wrap="none">
            <a:spAutoFit/>
          </a:bodyPr>
          <a:lstStyle/>
          <a:p>
            <a:r>
              <a:rPr lang="lv-LV" dirty="0"/>
              <a:t>52% sasniedz B2 līmeni</a:t>
            </a:r>
          </a:p>
        </p:txBody>
      </p:sp>
    </p:spTree>
    <p:extLst>
      <p:ext uri="{BB962C8B-B14F-4D97-AF65-F5344CB8AC3E}">
        <p14:creationId xmlns:p14="http://schemas.microsoft.com/office/powerpoint/2010/main" val="4234032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6781800" y="0"/>
            <a:ext cx="11506200" cy="1485900"/>
            <a:chOff x="0" y="0"/>
            <a:chExt cx="3230300" cy="479212"/>
          </a:xfrm>
        </p:grpSpPr>
        <p:sp>
          <p:nvSpPr>
            <p:cNvPr id="4" name="Freeform 4"/>
            <p:cNvSpPr/>
            <p:nvPr/>
          </p:nvSpPr>
          <p:spPr>
            <a:xfrm>
              <a:off x="0" y="0"/>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8418287" y="148302"/>
            <a:ext cx="7315200" cy="1123384"/>
          </a:xfrm>
          <a:prstGeom prst="rect">
            <a:avLst/>
          </a:prstGeom>
        </p:spPr>
        <p:txBody>
          <a:bodyPr wrap="square" lIns="0" tIns="0" rIns="0" bIns="0" rtlCol="0" anchor="t">
            <a:spAutoFit/>
          </a:bodyPr>
          <a:lstStyle/>
          <a:p>
            <a:pPr algn="r"/>
            <a:r>
              <a:rPr lang="lv-LV" sz="4500" spc="-225" dirty="0">
                <a:solidFill>
                  <a:srgbClr val="FFFFFF"/>
                </a:solidFill>
                <a:latin typeface="Open Sans Bold"/>
                <a:ea typeface="Open Sans Bold"/>
                <a:cs typeface="Open Sans Bold"/>
                <a:sym typeface="Open Sans Bold"/>
              </a:rPr>
              <a:t>Angļu valoda</a:t>
            </a:r>
          </a:p>
          <a:p>
            <a:pPr algn="r"/>
            <a:r>
              <a:rPr lang="lv-LV" sz="2800" spc="-225" dirty="0">
                <a:solidFill>
                  <a:srgbClr val="FFFFFF"/>
                </a:solidFill>
                <a:latin typeface="Open Sans Bold"/>
                <a:ea typeface="Open Sans Bold"/>
                <a:cs typeface="Open Sans Bold"/>
                <a:sym typeface="Open Sans Bold"/>
              </a:rPr>
              <a:t>(optimālais līmenis)</a:t>
            </a:r>
            <a:endParaRPr lang="en-US" sz="2800" spc="-225" dirty="0">
              <a:solidFill>
                <a:srgbClr val="FFFFFF"/>
              </a:solidFill>
              <a:latin typeface="Open Sans Bold"/>
              <a:ea typeface="Open Sans Bold"/>
              <a:cs typeface="Open Sans Bold"/>
              <a:sym typeface="Open Sans Bold"/>
            </a:endParaRPr>
          </a:p>
        </p:txBody>
      </p:sp>
      <p:sp>
        <p:nvSpPr>
          <p:cNvPr id="10" name="AutoShape 10"/>
          <p:cNvSpPr/>
          <p:nvPr/>
        </p:nvSpPr>
        <p:spPr>
          <a:xfrm rot="-5400000" flipV="1">
            <a:off x="-4730288"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pic>
        <p:nvPicPr>
          <p:cNvPr id="8" name="Picture 7"/>
          <p:cNvPicPr>
            <a:picLocks noChangeAspect="1"/>
          </p:cNvPicPr>
          <p:nvPr/>
        </p:nvPicPr>
        <p:blipFill>
          <a:blip r:embed="rId3"/>
          <a:stretch>
            <a:fillRect/>
          </a:stretch>
        </p:blipFill>
        <p:spPr>
          <a:xfrm>
            <a:off x="3048000" y="1714500"/>
            <a:ext cx="6083362" cy="3953874"/>
          </a:xfrm>
          <a:prstGeom prst="rect">
            <a:avLst/>
          </a:prstGeom>
        </p:spPr>
      </p:pic>
      <p:pic>
        <p:nvPicPr>
          <p:cNvPr id="9" name="Picture 8"/>
          <p:cNvPicPr>
            <a:picLocks noChangeAspect="1"/>
          </p:cNvPicPr>
          <p:nvPr/>
        </p:nvPicPr>
        <p:blipFill>
          <a:blip r:embed="rId4"/>
          <a:stretch>
            <a:fillRect/>
          </a:stretch>
        </p:blipFill>
        <p:spPr>
          <a:xfrm>
            <a:off x="10220130" y="1714500"/>
            <a:ext cx="6177082" cy="4014787"/>
          </a:xfrm>
          <a:prstGeom prst="rect">
            <a:avLst/>
          </a:prstGeom>
        </p:spPr>
      </p:pic>
      <p:pic>
        <p:nvPicPr>
          <p:cNvPr id="12" name="Picture 11"/>
          <p:cNvPicPr>
            <a:picLocks noChangeAspect="1"/>
          </p:cNvPicPr>
          <p:nvPr/>
        </p:nvPicPr>
        <p:blipFill>
          <a:blip r:embed="rId5"/>
          <a:stretch>
            <a:fillRect/>
          </a:stretch>
        </p:blipFill>
        <p:spPr>
          <a:xfrm>
            <a:off x="3200400" y="5991808"/>
            <a:ext cx="5930962" cy="3854822"/>
          </a:xfrm>
          <a:prstGeom prst="rect">
            <a:avLst/>
          </a:prstGeom>
        </p:spPr>
      </p:pic>
      <p:pic>
        <p:nvPicPr>
          <p:cNvPr id="14" name="Picture 13"/>
          <p:cNvPicPr>
            <a:picLocks noChangeAspect="1"/>
          </p:cNvPicPr>
          <p:nvPr/>
        </p:nvPicPr>
        <p:blipFill>
          <a:blip r:embed="rId6"/>
          <a:stretch>
            <a:fillRect/>
          </a:stretch>
        </p:blipFill>
        <p:spPr>
          <a:xfrm>
            <a:off x="10227906" y="6141281"/>
            <a:ext cx="5643562" cy="3668027"/>
          </a:xfrm>
          <a:prstGeom prst="rect">
            <a:avLst/>
          </a:prstGeom>
        </p:spPr>
      </p:pic>
      <p:cxnSp>
        <p:nvCxnSpPr>
          <p:cNvPr id="16" name="Straight Connector 15"/>
          <p:cNvCxnSpPr/>
          <p:nvPr/>
        </p:nvCxnSpPr>
        <p:spPr>
          <a:xfrm>
            <a:off x="6966559" y="2347545"/>
            <a:ext cx="0" cy="2393851"/>
          </a:xfrm>
          <a:prstGeom prst="line">
            <a:avLst/>
          </a:prstGeom>
          <a:ln w="47625" cmpd="sng">
            <a:solidFill>
              <a:srgbClr val="FF0000"/>
            </a:solidFill>
            <a:headEnd w="lg"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097000" y="2552700"/>
            <a:ext cx="0" cy="2255081"/>
          </a:xfrm>
          <a:prstGeom prst="line">
            <a:avLst/>
          </a:prstGeom>
          <a:ln w="47625" cmpd="sng">
            <a:solidFill>
              <a:srgbClr val="FF0000"/>
            </a:solidFill>
            <a:headEnd w="lg"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124179" y="6677608"/>
            <a:ext cx="0" cy="2255081"/>
          </a:xfrm>
          <a:prstGeom prst="line">
            <a:avLst/>
          </a:prstGeom>
          <a:ln w="47625" cmpd="sng">
            <a:solidFill>
              <a:srgbClr val="FF0000"/>
            </a:solidFill>
            <a:headEnd w="lg"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868400" y="6743700"/>
            <a:ext cx="0" cy="2188989"/>
          </a:xfrm>
          <a:prstGeom prst="line">
            <a:avLst/>
          </a:prstGeom>
          <a:ln w="47625" cmpd="sng">
            <a:solidFill>
              <a:srgbClr val="FF0000"/>
            </a:solidFill>
            <a:headEnd w="lg"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8FEB059-24A2-0E1A-2FE4-B3A1032D80A1}"/>
              </a:ext>
            </a:extLst>
          </p:cNvPr>
          <p:cNvSpPr txBox="1"/>
          <p:nvPr/>
        </p:nvSpPr>
        <p:spPr>
          <a:xfrm>
            <a:off x="4032644" y="2588115"/>
            <a:ext cx="14846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cs typeface="Calibri"/>
              </a:rPr>
              <a:t>Vidusskola</a:t>
            </a:r>
            <a:endParaRPr lang="en-US" err="1"/>
          </a:p>
        </p:txBody>
      </p:sp>
      <p:sp>
        <p:nvSpPr>
          <p:cNvPr id="13" name="TextBox 12">
            <a:extLst>
              <a:ext uri="{FF2B5EF4-FFF2-40B4-BE49-F238E27FC236}">
                <a16:creationId xmlns:a16="http://schemas.microsoft.com/office/drawing/2014/main" id="{E909775F-D53C-EE14-1C46-9B10B5D1270B}"/>
              </a:ext>
            </a:extLst>
          </p:cNvPr>
          <p:cNvSpPr txBox="1"/>
          <p:nvPr/>
        </p:nvSpPr>
        <p:spPr>
          <a:xfrm>
            <a:off x="11171002" y="2566549"/>
            <a:ext cx="18297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cs typeface="Calibri"/>
              </a:rPr>
              <a:t>Valsts</a:t>
            </a:r>
            <a:r>
              <a:rPr lang="en-US">
                <a:cs typeface="Calibri"/>
              </a:rPr>
              <a:t> </a:t>
            </a:r>
            <a:r>
              <a:rPr lang="en-US" err="1">
                <a:cs typeface="Calibri"/>
              </a:rPr>
              <a:t>ģimnāzija</a:t>
            </a:r>
            <a:endParaRPr lang="en-US" err="1"/>
          </a:p>
        </p:txBody>
      </p:sp>
      <p:sp>
        <p:nvSpPr>
          <p:cNvPr id="15" name="TextBox 14">
            <a:extLst>
              <a:ext uri="{FF2B5EF4-FFF2-40B4-BE49-F238E27FC236}">
                <a16:creationId xmlns:a16="http://schemas.microsoft.com/office/drawing/2014/main" id="{8E5B8A9E-61D3-35A0-ADB3-50CB84F12FB4}"/>
              </a:ext>
            </a:extLst>
          </p:cNvPr>
          <p:cNvSpPr txBox="1"/>
          <p:nvPr/>
        </p:nvSpPr>
        <p:spPr>
          <a:xfrm>
            <a:off x="4019909" y="6618617"/>
            <a:ext cx="31960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Profesionālā izglītības iestāde</a:t>
            </a:r>
            <a:endParaRPr lang="en-US"/>
          </a:p>
        </p:txBody>
      </p:sp>
      <p:sp>
        <p:nvSpPr>
          <p:cNvPr id="17" name="TextBox 16">
            <a:extLst>
              <a:ext uri="{FF2B5EF4-FFF2-40B4-BE49-F238E27FC236}">
                <a16:creationId xmlns:a16="http://schemas.microsoft.com/office/drawing/2014/main" id="{B6DACC7C-C18D-E2F2-43B6-FE1F3E58C952}"/>
              </a:ext>
            </a:extLst>
          </p:cNvPr>
          <p:cNvSpPr txBox="1"/>
          <p:nvPr/>
        </p:nvSpPr>
        <p:spPr>
          <a:xfrm>
            <a:off x="11007306" y="681271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cs typeface="Calibri"/>
              </a:rPr>
              <a:t>Tālmācības</a:t>
            </a:r>
            <a:r>
              <a:rPr lang="en-US">
                <a:cs typeface="Calibri"/>
              </a:rPr>
              <a:t> </a:t>
            </a:r>
            <a:r>
              <a:rPr lang="en-US" err="1">
                <a:cs typeface="Calibri"/>
              </a:rPr>
              <a:t>vidusskola</a:t>
            </a:r>
          </a:p>
        </p:txBody>
      </p:sp>
      <p:sp>
        <p:nvSpPr>
          <p:cNvPr id="21" name="TextBox 20">
            <a:extLst>
              <a:ext uri="{FF2B5EF4-FFF2-40B4-BE49-F238E27FC236}">
                <a16:creationId xmlns:a16="http://schemas.microsoft.com/office/drawing/2014/main" id="{D04487CA-2A15-AE91-0FA8-BC038BE5A6CE}"/>
              </a:ext>
            </a:extLst>
          </p:cNvPr>
          <p:cNvSpPr txBox="1"/>
          <p:nvPr/>
        </p:nvSpPr>
        <p:spPr>
          <a:xfrm>
            <a:off x="4351148" y="6987949"/>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2800" dirty="0">
                <a:cs typeface="Calibri"/>
              </a:rPr>
              <a:t>55</a:t>
            </a:r>
            <a:r>
              <a:rPr lang="en-US" sz="2800" dirty="0">
                <a:cs typeface="Calibri"/>
              </a:rPr>
              <a:t>,</a:t>
            </a:r>
            <a:r>
              <a:rPr lang="lv-LV" sz="2800" dirty="0">
                <a:cs typeface="Calibri"/>
              </a:rPr>
              <a:t>5</a:t>
            </a:r>
            <a:r>
              <a:rPr lang="en-US" sz="2800" dirty="0">
                <a:cs typeface="Calibri"/>
              </a:rPr>
              <a:t>%</a:t>
            </a:r>
            <a:endParaRPr lang="en-US" sz="2800" dirty="0"/>
          </a:p>
        </p:txBody>
      </p:sp>
      <p:sp>
        <p:nvSpPr>
          <p:cNvPr id="23" name="TextBox 22">
            <a:extLst>
              <a:ext uri="{FF2B5EF4-FFF2-40B4-BE49-F238E27FC236}">
                <a16:creationId xmlns:a16="http://schemas.microsoft.com/office/drawing/2014/main" id="{D04487CA-2A15-AE91-0FA8-BC038BE5A6CE}"/>
              </a:ext>
            </a:extLst>
          </p:cNvPr>
          <p:cNvSpPr txBox="1"/>
          <p:nvPr/>
        </p:nvSpPr>
        <p:spPr>
          <a:xfrm>
            <a:off x="4032644" y="3021250"/>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2800" dirty="0">
                <a:cs typeface="Calibri"/>
              </a:rPr>
              <a:t>64</a:t>
            </a:r>
            <a:r>
              <a:rPr lang="en-US" sz="2800" dirty="0">
                <a:cs typeface="Calibri"/>
              </a:rPr>
              <a:t>,</a:t>
            </a:r>
            <a:r>
              <a:rPr lang="lv-LV" sz="2800" dirty="0">
                <a:cs typeface="Calibri"/>
              </a:rPr>
              <a:t>3</a:t>
            </a:r>
            <a:r>
              <a:rPr lang="en-US" sz="2800" dirty="0">
                <a:cs typeface="Calibri"/>
              </a:rPr>
              <a:t>%</a:t>
            </a:r>
            <a:endParaRPr lang="en-US" sz="2800" dirty="0"/>
          </a:p>
        </p:txBody>
      </p:sp>
      <p:sp>
        <p:nvSpPr>
          <p:cNvPr id="25" name="TextBox 24">
            <a:extLst>
              <a:ext uri="{FF2B5EF4-FFF2-40B4-BE49-F238E27FC236}">
                <a16:creationId xmlns:a16="http://schemas.microsoft.com/office/drawing/2014/main" id="{D04487CA-2A15-AE91-0FA8-BC038BE5A6CE}"/>
              </a:ext>
            </a:extLst>
          </p:cNvPr>
          <p:cNvSpPr txBox="1"/>
          <p:nvPr/>
        </p:nvSpPr>
        <p:spPr>
          <a:xfrm>
            <a:off x="11410748" y="3086265"/>
            <a:ext cx="1350217" cy="523220"/>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2800" dirty="0">
                <a:cs typeface="Calibri"/>
              </a:rPr>
              <a:t>77</a:t>
            </a:r>
            <a:r>
              <a:rPr lang="en-US" sz="2800" dirty="0">
                <a:cs typeface="Calibri"/>
              </a:rPr>
              <a:t>,</a:t>
            </a:r>
            <a:r>
              <a:rPr lang="lv-LV" sz="2800" dirty="0">
                <a:cs typeface="Calibri"/>
              </a:rPr>
              <a:t>1</a:t>
            </a:r>
            <a:r>
              <a:rPr lang="en-US" sz="2800" dirty="0">
                <a:cs typeface="Calibri"/>
              </a:rPr>
              <a:t>%</a:t>
            </a:r>
            <a:endParaRPr lang="en-US" sz="2800" dirty="0"/>
          </a:p>
        </p:txBody>
      </p:sp>
      <p:sp>
        <p:nvSpPr>
          <p:cNvPr id="26" name="TextBox 25">
            <a:extLst>
              <a:ext uri="{FF2B5EF4-FFF2-40B4-BE49-F238E27FC236}">
                <a16:creationId xmlns:a16="http://schemas.microsoft.com/office/drawing/2014/main" id="{D04487CA-2A15-AE91-0FA8-BC038BE5A6CE}"/>
              </a:ext>
            </a:extLst>
          </p:cNvPr>
          <p:cNvSpPr txBox="1"/>
          <p:nvPr/>
        </p:nvSpPr>
        <p:spPr>
          <a:xfrm>
            <a:off x="11641888" y="7220839"/>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2800" dirty="0">
                <a:cs typeface="Calibri"/>
              </a:rPr>
              <a:t>48</a:t>
            </a:r>
            <a:r>
              <a:rPr lang="en-US" sz="2800" dirty="0">
                <a:cs typeface="Calibri"/>
              </a:rPr>
              <a:t>,</a:t>
            </a:r>
            <a:r>
              <a:rPr lang="lv-LV" sz="2800" dirty="0">
                <a:cs typeface="Calibri"/>
              </a:rPr>
              <a:t>6</a:t>
            </a:r>
            <a:r>
              <a:rPr lang="en-US" sz="2800" dirty="0">
                <a:cs typeface="Calibri"/>
              </a:rPr>
              <a:t>%</a:t>
            </a:r>
            <a:endParaRPr lang="en-US" sz="2800" dirty="0"/>
          </a:p>
        </p:txBody>
      </p:sp>
    </p:spTree>
    <p:extLst>
      <p:ext uri="{BB962C8B-B14F-4D97-AF65-F5344CB8AC3E}">
        <p14:creationId xmlns:p14="http://schemas.microsoft.com/office/powerpoint/2010/main" val="1338692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6655860" y="-24597"/>
            <a:ext cx="11632140" cy="1485900"/>
            <a:chOff x="0" y="0"/>
            <a:chExt cx="3230300" cy="479212"/>
          </a:xfrm>
        </p:grpSpPr>
        <p:sp>
          <p:nvSpPr>
            <p:cNvPr id="4" name="Freeform 4"/>
            <p:cNvSpPr/>
            <p:nvPr/>
          </p:nvSpPr>
          <p:spPr>
            <a:xfrm>
              <a:off x="0" y="0"/>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798630" y="148302"/>
            <a:ext cx="6727362" cy="1123384"/>
          </a:xfrm>
          <a:prstGeom prst="rect">
            <a:avLst/>
          </a:prstGeom>
        </p:spPr>
        <p:txBody>
          <a:bodyPr wrap="square" lIns="0" tIns="0" rIns="0" bIns="0" rtlCol="0" anchor="t">
            <a:spAutoFit/>
          </a:bodyPr>
          <a:lstStyle/>
          <a:p>
            <a:pPr algn="ctr"/>
            <a:r>
              <a:rPr lang="lv-LV" sz="4500" spc="-225" dirty="0">
                <a:solidFill>
                  <a:srgbClr val="FFFFFF"/>
                </a:solidFill>
                <a:latin typeface="Open Sans Bold"/>
                <a:ea typeface="Open Sans Bold"/>
                <a:cs typeface="Open Sans Bold"/>
                <a:sym typeface="Open Sans Bold"/>
              </a:rPr>
              <a:t>Latviešu valoda</a:t>
            </a:r>
          </a:p>
          <a:p>
            <a:pPr algn="ctr"/>
            <a:r>
              <a:rPr lang="lv-LV" sz="2800" spc="-225" dirty="0">
                <a:solidFill>
                  <a:srgbClr val="FFFFFF"/>
                </a:solidFill>
                <a:latin typeface="Open Sans Bold"/>
                <a:ea typeface="Open Sans Bold"/>
                <a:cs typeface="Open Sans Bold"/>
                <a:sym typeface="Open Sans Bold"/>
              </a:rPr>
              <a:t>(optimālais līmenis)</a:t>
            </a:r>
            <a:endParaRPr lang="en-US" sz="2800" spc="-225" dirty="0">
              <a:solidFill>
                <a:srgbClr val="FFFFFF"/>
              </a:solidFill>
              <a:latin typeface="Open Sans Bold"/>
              <a:ea typeface="Open Sans Bold"/>
              <a:cs typeface="Open Sans Bold"/>
              <a:sym typeface="Open Sans Bold"/>
            </a:endParaRPr>
          </a:p>
        </p:txBody>
      </p:sp>
      <p:sp>
        <p:nvSpPr>
          <p:cNvPr id="10" name="AutoShape 10"/>
          <p:cNvSpPr/>
          <p:nvPr/>
        </p:nvSpPr>
        <p:spPr>
          <a:xfrm rot="-5400000" flipV="1">
            <a:off x="-4730288"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pic>
        <p:nvPicPr>
          <p:cNvPr id="37" name="Picture 36"/>
          <p:cNvPicPr>
            <a:picLocks noChangeAspect="1"/>
          </p:cNvPicPr>
          <p:nvPr/>
        </p:nvPicPr>
        <p:blipFill>
          <a:blip r:embed="rId3"/>
          <a:stretch>
            <a:fillRect/>
          </a:stretch>
        </p:blipFill>
        <p:spPr>
          <a:xfrm>
            <a:off x="3429000" y="1634201"/>
            <a:ext cx="13335000" cy="8667067"/>
          </a:xfrm>
          <a:prstGeom prst="rect">
            <a:avLst/>
          </a:prstGeom>
        </p:spPr>
      </p:pic>
      <p:cxnSp>
        <p:nvCxnSpPr>
          <p:cNvPr id="40" name="Straight Connector 39"/>
          <p:cNvCxnSpPr/>
          <p:nvPr/>
        </p:nvCxnSpPr>
        <p:spPr>
          <a:xfrm>
            <a:off x="11582400" y="3619500"/>
            <a:ext cx="0" cy="4648200"/>
          </a:xfrm>
          <a:prstGeom prst="line">
            <a:avLst/>
          </a:prstGeom>
          <a:ln w="47625" cmpd="sng">
            <a:solidFill>
              <a:srgbClr val="FF0000"/>
            </a:solidFill>
            <a:headEnd w="lg"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1290493" y="3250168"/>
            <a:ext cx="583814" cy="369332"/>
          </a:xfrm>
          <a:prstGeom prst="rect">
            <a:avLst/>
          </a:prstGeom>
        </p:spPr>
        <p:txBody>
          <a:bodyPr wrap="none">
            <a:spAutoFit/>
          </a:bodyPr>
          <a:lstStyle/>
          <a:p>
            <a:r>
              <a:rPr lang="lv-LV" dirty="0"/>
              <a:t>55%</a:t>
            </a:r>
          </a:p>
        </p:txBody>
      </p:sp>
    </p:spTree>
    <p:extLst>
      <p:ext uri="{BB962C8B-B14F-4D97-AF65-F5344CB8AC3E}">
        <p14:creationId xmlns:p14="http://schemas.microsoft.com/office/powerpoint/2010/main" val="156581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txBody>
          <a:bodyPr/>
          <a:lstStyle/>
          <a:p>
            <a:endParaRPr lang="lv-LV"/>
          </a:p>
        </p:txBody>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sp>
        <p:nvSpPr>
          <p:cNvPr id="5" name="Rectangle 4"/>
          <p:cNvSpPr/>
          <p:nvPr/>
        </p:nvSpPr>
        <p:spPr>
          <a:xfrm>
            <a:off x="6091617" y="1523366"/>
            <a:ext cx="9406890" cy="738664"/>
          </a:xfrm>
          <a:prstGeom prst="rect">
            <a:avLst/>
          </a:prstGeom>
        </p:spPr>
        <p:txBody>
          <a:bodyPr wrap="square">
            <a:spAutoFit/>
          </a:bodyPr>
          <a:lstStyle/>
          <a:p>
            <a:r>
              <a:rPr lang="lv-LV" sz="4200" b="1" dirty="0">
                <a:solidFill>
                  <a:schemeClr val="accent4">
                    <a:lumMod val="75000"/>
                  </a:schemeClr>
                </a:solidFill>
                <a:latin typeface="Verdana" panose="020B0604030504040204" pitchFamily="34" charset="0"/>
                <a:ea typeface="Verdana" panose="020B0604030504040204" pitchFamily="34" charset="0"/>
                <a:cs typeface="Times New Roman" panose="02020603050405020304" pitchFamily="18" charset="0"/>
              </a:rPr>
              <a:t>         Saturs</a:t>
            </a:r>
          </a:p>
        </p:txBody>
      </p:sp>
      <p:sp>
        <p:nvSpPr>
          <p:cNvPr id="7" name="Rectangle 6"/>
          <p:cNvSpPr/>
          <p:nvPr/>
        </p:nvSpPr>
        <p:spPr>
          <a:xfrm>
            <a:off x="2930540" y="3940704"/>
            <a:ext cx="14173201" cy="3046988"/>
          </a:xfrm>
          <a:prstGeom prst="rect">
            <a:avLst/>
          </a:prstGeom>
        </p:spPr>
        <p:txBody>
          <a:bodyPr wrap="square">
            <a:spAutoFit/>
          </a:bodyPr>
          <a:lstStyle/>
          <a:p>
            <a:pPr marL="514350" indent="-514350">
              <a:buAutoNum type="arabicPeriod"/>
            </a:pPr>
            <a:r>
              <a:rPr lang="lv-LV" sz="3200" dirty="0">
                <a:solidFill>
                  <a:schemeClr val="accent4">
                    <a:lumMod val="75000"/>
                  </a:schemeClr>
                </a:solidFill>
                <a:latin typeface="Verdana" panose="020B0604030504040204" pitchFamily="34" charset="0"/>
                <a:ea typeface="Verdana" panose="020B0604030504040204" pitchFamily="34" charset="0"/>
              </a:rPr>
              <a:t>2023./2024. mācību gada centralizēto eksāmenu rezultāti.</a:t>
            </a:r>
          </a:p>
          <a:p>
            <a:pPr marL="514350" indent="-514350">
              <a:buAutoNum type="arabicPeriod"/>
            </a:pPr>
            <a:endParaRPr lang="lv-LV" sz="3200" dirty="0">
              <a:solidFill>
                <a:schemeClr val="accent4">
                  <a:lumMod val="75000"/>
                </a:schemeClr>
              </a:solidFill>
              <a:latin typeface="Verdana" panose="020B0604030504040204" pitchFamily="34" charset="0"/>
              <a:ea typeface="Verdana" panose="020B0604030504040204" pitchFamily="34" charset="0"/>
            </a:endParaRPr>
          </a:p>
          <a:p>
            <a:pPr marL="514350" indent="-514350">
              <a:buAutoNum type="arabicPeriod"/>
            </a:pPr>
            <a:r>
              <a:rPr lang="lv-LV" sz="3200" dirty="0">
                <a:solidFill>
                  <a:schemeClr val="accent4">
                    <a:lumMod val="75000"/>
                  </a:schemeClr>
                </a:solidFill>
                <a:latin typeface="Verdana" panose="020B0604030504040204" pitchFamily="34" charset="0"/>
                <a:ea typeface="Verdana" panose="020B0604030504040204" pitchFamily="34" charset="0"/>
              </a:rPr>
              <a:t>Valsts pārbaudes darbi 2024./2025. mācību gadā.</a:t>
            </a:r>
          </a:p>
          <a:p>
            <a:endParaRPr lang="lv-LV" sz="3200" dirty="0">
              <a:solidFill>
                <a:schemeClr val="accent4">
                  <a:lumMod val="75000"/>
                </a:schemeClr>
              </a:solidFill>
              <a:latin typeface="Verdana" panose="020B0604030504040204" pitchFamily="34" charset="0"/>
              <a:ea typeface="Verdana" panose="020B0604030504040204" pitchFamily="34" charset="0"/>
            </a:endParaRPr>
          </a:p>
          <a:p>
            <a:endParaRPr lang="lv-LV" sz="3200" b="0" i="0" dirty="0">
              <a:solidFill>
                <a:schemeClr val="accent4">
                  <a:lumMod val="75000"/>
                </a:schemeClr>
              </a:solidFill>
              <a:effectLst/>
              <a:latin typeface="Verdana" panose="020B0604030504040204" pitchFamily="34" charset="0"/>
              <a:ea typeface="Verdana" panose="020B0604030504040204" pitchFamily="34" charset="0"/>
            </a:endParaRPr>
          </a:p>
          <a:p>
            <a:endParaRPr lang="en-US" sz="3200" b="0" i="0" dirty="0">
              <a:solidFill>
                <a:schemeClr val="accent4">
                  <a:lumMod val="75000"/>
                </a:schemeClr>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82221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6701108" y="4511"/>
            <a:ext cx="11632140" cy="1485900"/>
            <a:chOff x="0" y="0"/>
            <a:chExt cx="3230300" cy="479212"/>
          </a:xfrm>
        </p:grpSpPr>
        <p:sp>
          <p:nvSpPr>
            <p:cNvPr id="4" name="Freeform 4"/>
            <p:cNvSpPr/>
            <p:nvPr/>
          </p:nvSpPr>
          <p:spPr>
            <a:xfrm>
              <a:off x="0" y="0"/>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789885" y="86190"/>
            <a:ext cx="4876791" cy="1123384"/>
          </a:xfrm>
          <a:prstGeom prst="rect">
            <a:avLst/>
          </a:prstGeom>
        </p:spPr>
        <p:txBody>
          <a:bodyPr wrap="square" lIns="0" tIns="0" rIns="0" bIns="0" rtlCol="0" anchor="t">
            <a:spAutoFit/>
          </a:bodyPr>
          <a:lstStyle/>
          <a:p>
            <a:pPr algn="r"/>
            <a:r>
              <a:rPr lang="lv-LV" sz="4500" spc="-225" dirty="0">
                <a:solidFill>
                  <a:srgbClr val="FFFFFF"/>
                </a:solidFill>
                <a:latin typeface="Open Sans Bold"/>
                <a:ea typeface="Open Sans Bold"/>
                <a:cs typeface="Open Sans Bold"/>
                <a:sym typeface="Open Sans Bold"/>
              </a:rPr>
              <a:t>Latviešu valoda</a:t>
            </a:r>
          </a:p>
          <a:p>
            <a:pPr algn="r"/>
            <a:r>
              <a:rPr lang="lv-LV" sz="2800" spc="-225" dirty="0">
                <a:solidFill>
                  <a:srgbClr val="FFFFFF"/>
                </a:solidFill>
                <a:latin typeface="Open Sans Bold"/>
                <a:ea typeface="Open Sans Bold"/>
                <a:cs typeface="Open Sans Bold"/>
                <a:sym typeface="Open Sans Bold"/>
              </a:rPr>
              <a:t>(optimālais līmenis)</a:t>
            </a:r>
            <a:endParaRPr lang="en-US" sz="2800" spc="-225" dirty="0">
              <a:solidFill>
                <a:srgbClr val="FFFFFF"/>
              </a:solidFill>
              <a:latin typeface="Open Sans Bold"/>
              <a:ea typeface="Open Sans Bold"/>
              <a:cs typeface="Open Sans Bold"/>
              <a:sym typeface="Open Sans Bold"/>
            </a:endParaRPr>
          </a:p>
        </p:txBody>
      </p:sp>
      <p:sp>
        <p:nvSpPr>
          <p:cNvPr id="10" name="AutoShape 10"/>
          <p:cNvSpPr/>
          <p:nvPr/>
        </p:nvSpPr>
        <p:spPr>
          <a:xfrm rot="-5400000" flipV="1">
            <a:off x="-4730288"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788" y="1886182"/>
            <a:ext cx="6106175" cy="398961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9400" y="1832530"/>
            <a:ext cx="6008152" cy="3925572"/>
          </a:xfrm>
          <a:prstGeom prst="rect">
            <a:avLst/>
          </a:prstGeom>
        </p:spPr>
      </p:pic>
      <p:pic>
        <p:nvPicPr>
          <p:cNvPr id="9" name="Picture 8"/>
          <p:cNvPicPr>
            <a:picLocks noChangeAspect="1"/>
          </p:cNvPicPr>
          <p:nvPr/>
        </p:nvPicPr>
        <p:blipFill>
          <a:blip r:embed="rId5"/>
          <a:stretch>
            <a:fillRect/>
          </a:stretch>
        </p:blipFill>
        <p:spPr>
          <a:xfrm>
            <a:off x="2575788" y="6138328"/>
            <a:ext cx="6034812" cy="3942991"/>
          </a:xfrm>
          <a:prstGeom prst="rect">
            <a:avLst/>
          </a:prstGeom>
        </p:spPr>
      </p:pic>
      <p:pic>
        <p:nvPicPr>
          <p:cNvPr id="11" name="Picture 10"/>
          <p:cNvPicPr>
            <a:picLocks noChangeAspect="1"/>
          </p:cNvPicPr>
          <p:nvPr/>
        </p:nvPicPr>
        <p:blipFill>
          <a:blip r:embed="rId6"/>
          <a:stretch>
            <a:fillRect/>
          </a:stretch>
        </p:blipFill>
        <p:spPr>
          <a:xfrm>
            <a:off x="10262034" y="6031151"/>
            <a:ext cx="6362883" cy="4157344"/>
          </a:xfrm>
          <a:prstGeom prst="rect">
            <a:avLst/>
          </a:prstGeom>
        </p:spPr>
      </p:pic>
      <p:cxnSp>
        <p:nvCxnSpPr>
          <p:cNvPr id="15" name="Straight Connector 14"/>
          <p:cNvCxnSpPr/>
          <p:nvPr/>
        </p:nvCxnSpPr>
        <p:spPr>
          <a:xfrm>
            <a:off x="6400800" y="2599108"/>
            <a:ext cx="0" cy="2392416"/>
          </a:xfrm>
          <a:prstGeom prst="line">
            <a:avLst/>
          </a:prstGeom>
          <a:ln w="47625" cmpd="sng">
            <a:solidFill>
              <a:srgbClr val="FF0000"/>
            </a:solidFill>
            <a:headEnd w="lg"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248400" y="7200900"/>
            <a:ext cx="0" cy="2089867"/>
          </a:xfrm>
          <a:prstGeom prst="line">
            <a:avLst/>
          </a:prstGeom>
          <a:ln w="47625" cmpd="sng">
            <a:solidFill>
              <a:srgbClr val="FF0000"/>
            </a:solidFill>
            <a:headEnd w="lg"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401800" y="7125124"/>
            <a:ext cx="0" cy="2133176"/>
          </a:xfrm>
          <a:prstGeom prst="line">
            <a:avLst/>
          </a:prstGeom>
          <a:ln w="47625" cmpd="sng">
            <a:solidFill>
              <a:srgbClr val="FF0000"/>
            </a:solidFill>
            <a:headEnd w="lg"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792200" y="2599108"/>
            <a:ext cx="0" cy="2392416"/>
          </a:xfrm>
          <a:prstGeom prst="line">
            <a:avLst/>
          </a:prstGeom>
          <a:ln w="47625" cmpd="sng">
            <a:solidFill>
              <a:srgbClr val="FF0000"/>
            </a:solidFill>
            <a:headEnd w="lg"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EA53727-DE9B-B587-27A1-F851CB8E3CB3}"/>
              </a:ext>
            </a:extLst>
          </p:cNvPr>
          <p:cNvSpPr txBox="1"/>
          <p:nvPr/>
        </p:nvSpPr>
        <p:spPr>
          <a:xfrm>
            <a:off x="4032644" y="2588115"/>
            <a:ext cx="14846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cs typeface="Calibri"/>
              </a:rPr>
              <a:t>Vidusskola</a:t>
            </a:r>
            <a:endParaRPr lang="en-US" err="1"/>
          </a:p>
        </p:txBody>
      </p:sp>
      <p:sp>
        <p:nvSpPr>
          <p:cNvPr id="21" name="TextBox 20">
            <a:extLst>
              <a:ext uri="{FF2B5EF4-FFF2-40B4-BE49-F238E27FC236}">
                <a16:creationId xmlns:a16="http://schemas.microsoft.com/office/drawing/2014/main" id="{BF16A37E-74B3-4B6B-1996-93831876E7D7}"/>
              </a:ext>
            </a:extLst>
          </p:cNvPr>
          <p:cNvSpPr txBox="1"/>
          <p:nvPr/>
        </p:nvSpPr>
        <p:spPr>
          <a:xfrm>
            <a:off x="11602323" y="2782209"/>
            <a:ext cx="18297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cs typeface="Calibri"/>
              </a:rPr>
              <a:t>Valsts</a:t>
            </a:r>
            <a:r>
              <a:rPr lang="en-US">
                <a:cs typeface="Calibri"/>
              </a:rPr>
              <a:t> </a:t>
            </a:r>
            <a:r>
              <a:rPr lang="en-US" err="1">
                <a:cs typeface="Calibri"/>
              </a:rPr>
              <a:t>ģimnāzija</a:t>
            </a:r>
            <a:endParaRPr lang="en-US" err="1"/>
          </a:p>
        </p:txBody>
      </p:sp>
      <p:sp>
        <p:nvSpPr>
          <p:cNvPr id="22" name="TextBox 21">
            <a:extLst>
              <a:ext uri="{FF2B5EF4-FFF2-40B4-BE49-F238E27FC236}">
                <a16:creationId xmlns:a16="http://schemas.microsoft.com/office/drawing/2014/main" id="{97A895BF-D6A1-2D29-BE51-FFC983FCF515}"/>
              </a:ext>
            </a:extLst>
          </p:cNvPr>
          <p:cNvSpPr txBox="1"/>
          <p:nvPr/>
        </p:nvSpPr>
        <p:spPr>
          <a:xfrm>
            <a:off x="3610155" y="6942108"/>
            <a:ext cx="31529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Profesionālā izglītības iestāde</a:t>
            </a:r>
            <a:endParaRPr lang="en-US"/>
          </a:p>
        </p:txBody>
      </p:sp>
      <p:sp>
        <p:nvSpPr>
          <p:cNvPr id="23" name="TextBox 22">
            <a:extLst>
              <a:ext uri="{FF2B5EF4-FFF2-40B4-BE49-F238E27FC236}">
                <a16:creationId xmlns:a16="http://schemas.microsoft.com/office/drawing/2014/main" id="{27090B41-9EEC-5E30-076F-0926247E796C}"/>
              </a:ext>
            </a:extLst>
          </p:cNvPr>
          <p:cNvSpPr txBox="1"/>
          <p:nvPr/>
        </p:nvSpPr>
        <p:spPr>
          <a:xfrm>
            <a:off x="11248845" y="684646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Tālmācības vidusskola</a:t>
            </a:r>
            <a:endParaRPr lang="en-US"/>
          </a:p>
        </p:txBody>
      </p:sp>
      <p:sp>
        <p:nvSpPr>
          <p:cNvPr id="20" name="TextBox 19">
            <a:extLst>
              <a:ext uri="{FF2B5EF4-FFF2-40B4-BE49-F238E27FC236}">
                <a16:creationId xmlns:a16="http://schemas.microsoft.com/office/drawing/2014/main" id="{D04487CA-2A15-AE91-0FA8-BC038BE5A6CE}"/>
              </a:ext>
            </a:extLst>
          </p:cNvPr>
          <p:cNvSpPr txBox="1"/>
          <p:nvPr/>
        </p:nvSpPr>
        <p:spPr>
          <a:xfrm>
            <a:off x="4049292" y="3091608"/>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2800" dirty="0">
                <a:cs typeface="Calibri"/>
              </a:rPr>
              <a:t>57</a:t>
            </a:r>
            <a:r>
              <a:rPr lang="en-US" sz="2800" dirty="0">
                <a:cs typeface="Calibri"/>
              </a:rPr>
              <a:t>,</a:t>
            </a:r>
            <a:r>
              <a:rPr lang="lv-LV" sz="2800" dirty="0">
                <a:cs typeface="Calibri"/>
              </a:rPr>
              <a:t>2</a:t>
            </a:r>
            <a:r>
              <a:rPr lang="en-US" sz="2800" dirty="0">
                <a:cs typeface="Calibri"/>
              </a:rPr>
              <a:t>%</a:t>
            </a:r>
            <a:endParaRPr lang="en-US" sz="2800" dirty="0"/>
          </a:p>
        </p:txBody>
      </p:sp>
      <p:sp>
        <p:nvSpPr>
          <p:cNvPr id="24" name="TextBox 23">
            <a:extLst>
              <a:ext uri="{FF2B5EF4-FFF2-40B4-BE49-F238E27FC236}">
                <a16:creationId xmlns:a16="http://schemas.microsoft.com/office/drawing/2014/main" id="{D04487CA-2A15-AE91-0FA8-BC038BE5A6CE}"/>
              </a:ext>
            </a:extLst>
          </p:cNvPr>
          <p:cNvSpPr txBox="1"/>
          <p:nvPr/>
        </p:nvSpPr>
        <p:spPr>
          <a:xfrm>
            <a:off x="4099862" y="7320381"/>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2800" dirty="0">
                <a:cs typeface="Calibri"/>
              </a:rPr>
              <a:t>48</a:t>
            </a:r>
            <a:r>
              <a:rPr lang="en-US" sz="2800" dirty="0">
                <a:cs typeface="Calibri"/>
              </a:rPr>
              <a:t>,</a:t>
            </a:r>
            <a:r>
              <a:rPr lang="lv-LV" sz="2800" dirty="0">
                <a:cs typeface="Calibri"/>
              </a:rPr>
              <a:t>6</a:t>
            </a:r>
            <a:r>
              <a:rPr lang="en-US" sz="2800" dirty="0">
                <a:cs typeface="Calibri"/>
              </a:rPr>
              <a:t>%</a:t>
            </a:r>
            <a:endParaRPr lang="en-US" sz="2800" dirty="0"/>
          </a:p>
        </p:txBody>
      </p:sp>
      <p:sp>
        <p:nvSpPr>
          <p:cNvPr id="25" name="TextBox 24">
            <a:extLst>
              <a:ext uri="{FF2B5EF4-FFF2-40B4-BE49-F238E27FC236}">
                <a16:creationId xmlns:a16="http://schemas.microsoft.com/office/drawing/2014/main" id="{D04487CA-2A15-AE91-0FA8-BC038BE5A6CE}"/>
              </a:ext>
            </a:extLst>
          </p:cNvPr>
          <p:cNvSpPr txBox="1"/>
          <p:nvPr/>
        </p:nvSpPr>
        <p:spPr>
          <a:xfrm>
            <a:off x="11831866" y="3272096"/>
            <a:ext cx="1350217" cy="523220"/>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2800" dirty="0">
                <a:cs typeface="Calibri"/>
              </a:rPr>
              <a:t>70</a:t>
            </a:r>
            <a:r>
              <a:rPr lang="en-US" sz="2800" dirty="0">
                <a:cs typeface="Calibri"/>
              </a:rPr>
              <a:t>,</a:t>
            </a:r>
            <a:r>
              <a:rPr lang="lv-LV" sz="2800" dirty="0">
                <a:cs typeface="Calibri"/>
              </a:rPr>
              <a:t>8</a:t>
            </a:r>
            <a:r>
              <a:rPr lang="en-US" sz="2800" dirty="0">
                <a:cs typeface="Calibri"/>
              </a:rPr>
              <a:t>%</a:t>
            </a:r>
            <a:endParaRPr lang="en-US" sz="2800" dirty="0"/>
          </a:p>
        </p:txBody>
      </p:sp>
      <p:sp>
        <p:nvSpPr>
          <p:cNvPr id="26" name="TextBox 25">
            <a:extLst>
              <a:ext uri="{FF2B5EF4-FFF2-40B4-BE49-F238E27FC236}">
                <a16:creationId xmlns:a16="http://schemas.microsoft.com/office/drawing/2014/main" id="{D04487CA-2A15-AE91-0FA8-BC038BE5A6CE}"/>
              </a:ext>
            </a:extLst>
          </p:cNvPr>
          <p:cNvSpPr txBox="1"/>
          <p:nvPr/>
        </p:nvSpPr>
        <p:spPr>
          <a:xfrm>
            <a:off x="11676564" y="7227240"/>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2800" dirty="0">
                <a:cs typeface="Calibri"/>
              </a:rPr>
              <a:t>44</a:t>
            </a:r>
            <a:r>
              <a:rPr lang="en-US" sz="2800" dirty="0">
                <a:cs typeface="Calibri"/>
              </a:rPr>
              <a:t>,</a:t>
            </a:r>
            <a:r>
              <a:rPr lang="lv-LV" sz="2800" dirty="0">
                <a:cs typeface="Calibri"/>
              </a:rPr>
              <a:t>4</a:t>
            </a:r>
            <a:r>
              <a:rPr lang="en-US" sz="2800" dirty="0">
                <a:cs typeface="Calibri"/>
              </a:rPr>
              <a:t>%</a:t>
            </a:r>
            <a:endParaRPr lang="en-US" sz="2800" dirty="0"/>
          </a:p>
        </p:txBody>
      </p:sp>
    </p:spTree>
    <p:extLst>
      <p:ext uri="{BB962C8B-B14F-4D97-AF65-F5344CB8AC3E}">
        <p14:creationId xmlns:p14="http://schemas.microsoft.com/office/powerpoint/2010/main" val="3811542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6082522" y="-46960"/>
            <a:ext cx="11632140" cy="1604037"/>
            <a:chOff x="0" y="-38100"/>
            <a:chExt cx="3230300" cy="517312"/>
          </a:xfrm>
        </p:grpSpPr>
        <p:sp>
          <p:nvSpPr>
            <p:cNvPr id="4" name="Freeform 4"/>
            <p:cNvSpPr/>
            <p:nvPr/>
          </p:nvSpPr>
          <p:spPr>
            <a:xfrm>
              <a:off x="0" y="-5486"/>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660743" y="252435"/>
            <a:ext cx="4876791" cy="1123384"/>
          </a:xfrm>
          <a:prstGeom prst="rect">
            <a:avLst/>
          </a:prstGeom>
        </p:spPr>
        <p:txBody>
          <a:bodyPr wrap="square" lIns="0" tIns="0" rIns="0" bIns="0" rtlCol="0" anchor="t">
            <a:spAutoFit/>
          </a:bodyPr>
          <a:lstStyle/>
          <a:p>
            <a:pPr algn="ctr"/>
            <a:r>
              <a:rPr lang="lv-LV" sz="4500" spc="-225" dirty="0">
                <a:solidFill>
                  <a:srgbClr val="FFFFFF"/>
                </a:solidFill>
                <a:latin typeface="Open Sans Bold"/>
                <a:ea typeface="Open Sans Bold"/>
                <a:cs typeface="Open Sans Bold"/>
                <a:sym typeface="Open Sans Bold"/>
              </a:rPr>
              <a:t>Matemātika</a:t>
            </a:r>
          </a:p>
          <a:p>
            <a:pPr algn="ctr"/>
            <a:r>
              <a:rPr lang="lv-LV" sz="2800" spc="-225" dirty="0">
                <a:solidFill>
                  <a:srgbClr val="FFFFFF"/>
                </a:solidFill>
                <a:latin typeface="Open Sans Bold"/>
                <a:ea typeface="Open Sans Bold"/>
                <a:cs typeface="Open Sans Bold"/>
                <a:sym typeface="Open Sans Bold"/>
              </a:rPr>
              <a:t>(optimālais līmenis)</a:t>
            </a:r>
            <a:endParaRPr lang="en-US" sz="2800" spc="-225" dirty="0">
              <a:solidFill>
                <a:srgbClr val="FFFFFF"/>
              </a:solidFill>
              <a:latin typeface="Open Sans Bold"/>
              <a:ea typeface="Open Sans Bold"/>
              <a:cs typeface="Open Sans Bold"/>
              <a:sym typeface="Open Sans Bold"/>
            </a:endParaRPr>
          </a:p>
        </p:txBody>
      </p:sp>
      <p:sp>
        <p:nvSpPr>
          <p:cNvPr id="10" name="AutoShape 10"/>
          <p:cNvSpPr/>
          <p:nvPr/>
        </p:nvSpPr>
        <p:spPr>
          <a:xfrm rot="-5400000" flipV="1">
            <a:off x="-4884663"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pic>
        <p:nvPicPr>
          <p:cNvPr id="7" name="Picture 6"/>
          <p:cNvPicPr>
            <a:picLocks noChangeAspect="1"/>
          </p:cNvPicPr>
          <p:nvPr/>
        </p:nvPicPr>
        <p:blipFill>
          <a:blip r:embed="rId3"/>
          <a:stretch>
            <a:fillRect/>
          </a:stretch>
        </p:blipFill>
        <p:spPr>
          <a:xfrm>
            <a:off x="2858278" y="1540068"/>
            <a:ext cx="13811250" cy="8820150"/>
          </a:xfrm>
          <a:prstGeom prst="rect">
            <a:avLst/>
          </a:prstGeom>
        </p:spPr>
      </p:pic>
      <p:cxnSp>
        <p:nvCxnSpPr>
          <p:cNvPr id="11" name="Straight Connector 10"/>
          <p:cNvCxnSpPr/>
          <p:nvPr/>
        </p:nvCxnSpPr>
        <p:spPr>
          <a:xfrm>
            <a:off x="8556171" y="4031602"/>
            <a:ext cx="0" cy="4648200"/>
          </a:xfrm>
          <a:prstGeom prst="line">
            <a:avLst/>
          </a:prstGeom>
          <a:ln w="47625" cmpd="sng">
            <a:solidFill>
              <a:srgbClr val="FF0000"/>
            </a:solidFill>
            <a:headEnd w="lg"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338909" y="3662270"/>
            <a:ext cx="583814" cy="369332"/>
          </a:xfrm>
          <a:prstGeom prst="rect">
            <a:avLst/>
          </a:prstGeom>
        </p:spPr>
        <p:txBody>
          <a:bodyPr wrap="none">
            <a:spAutoFit/>
          </a:bodyPr>
          <a:lstStyle/>
          <a:p>
            <a:r>
              <a:rPr lang="lv-LV" dirty="0"/>
              <a:t>34%</a:t>
            </a:r>
          </a:p>
        </p:txBody>
      </p:sp>
    </p:spTree>
    <p:extLst>
      <p:ext uri="{BB962C8B-B14F-4D97-AF65-F5344CB8AC3E}">
        <p14:creationId xmlns:p14="http://schemas.microsoft.com/office/powerpoint/2010/main" val="1204348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6781801" y="107708"/>
            <a:ext cx="11390084" cy="1485900"/>
            <a:chOff x="0" y="0"/>
            <a:chExt cx="3230300" cy="479212"/>
          </a:xfrm>
        </p:grpSpPr>
        <p:sp>
          <p:nvSpPr>
            <p:cNvPr id="4" name="Freeform 4"/>
            <p:cNvSpPr/>
            <p:nvPr/>
          </p:nvSpPr>
          <p:spPr>
            <a:xfrm>
              <a:off x="0" y="0"/>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8713374" y="181448"/>
            <a:ext cx="4876791" cy="1123384"/>
          </a:xfrm>
          <a:prstGeom prst="rect">
            <a:avLst/>
          </a:prstGeom>
        </p:spPr>
        <p:txBody>
          <a:bodyPr wrap="square" lIns="0" tIns="0" rIns="0" bIns="0" rtlCol="0" anchor="t">
            <a:spAutoFit/>
          </a:bodyPr>
          <a:lstStyle/>
          <a:p>
            <a:pPr algn="r"/>
            <a:r>
              <a:rPr lang="lv-LV" sz="4500" spc="-225" dirty="0">
                <a:solidFill>
                  <a:srgbClr val="FFFFFF"/>
                </a:solidFill>
                <a:latin typeface="Open Sans Bold"/>
                <a:ea typeface="Open Sans Bold"/>
                <a:cs typeface="Open Sans Bold"/>
                <a:sym typeface="Open Sans Bold"/>
              </a:rPr>
              <a:t>Matemātika</a:t>
            </a:r>
          </a:p>
          <a:p>
            <a:pPr algn="r"/>
            <a:r>
              <a:rPr lang="lv-LV" sz="2800" spc="-225" dirty="0">
                <a:solidFill>
                  <a:srgbClr val="FFFFFF"/>
                </a:solidFill>
                <a:latin typeface="Open Sans Bold"/>
                <a:ea typeface="Open Sans Bold"/>
                <a:cs typeface="Open Sans Bold"/>
                <a:sym typeface="Open Sans Bold"/>
              </a:rPr>
              <a:t>(optimālais līmenis)</a:t>
            </a:r>
            <a:endParaRPr lang="en-US" sz="2800" spc="-225" dirty="0">
              <a:solidFill>
                <a:srgbClr val="FFFFFF"/>
              </a:solidFill>
              <a:latin typeface="Open Sans Bold"/>
              <a:ea typeface="Open Sans Bold"/>
              <a:cs typeface="Open Sans Bold"/>
              <a:sym typeface="Open Sans Bold"/>
            </a:endParaRPr>
          </a:p>
        </p:txBody>
      </p:sp>
      <p:sp>
        <p:nvSpPr>
          <p:cNvPr id="10" name="AutoShape 10"/>
          <p:cNvSpPr/>
          <p:nvPr/>
        </p:nvSpPr>
        <p:spPr>
          <a:xfrm rot="-5400000" flipV="1">
            <a:off x="-4730288"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pic>
        <p:nvPicPr>
          <p:cNvPr id="15" name="Picture 14"/>
          <p:cNvPicPr>
            <a:picLocks noChangeAspect="1"/>
          </p:cNvPicPr>
          <p:nvPr/>
        </p:nvPicPr>
        <p:blipFill>
          <a:blip r:embed="rId3"/>
          <a:stretch>
            <a:fillRect/>
          </a:stretch>
        </p:blipFill>
        <p:spPr>
          <a:xfrm>
            <a:off x="2983282" y="1604037"/>
            <a:ext cx="6371534" cy="4093175"/>
          </a:xfrm>
          <a:prstGeom prst="rect">
            <a:avLst/>
          </a:prstGeom>
        </p:spPr>
      </p:pic>
      <p:pic>
        <p:nvPicPr>
          <p:cNvPr id="16" name="Picture 15"/>
          <p:cNvPicPr>
            <a:picLocks noChangeAspect="1"/>
          </p:cNvPicPr>
          <p:nvPr/>
        </p:nvPicPr>
        <p:blipFill>
          <a:blip r:embed="rId4"/>
          <a:stretch>
            <a:fillRect/>
          </a:stretch>
        </p:blipFill>
        <p:spPr>
          <a:xfrm>
            <a:off x="10264487" y="1593608"/>
            <a:ext cx="6354014" cy="4080963"/>
          </a:xfrm>
          <a:prstGeom prst="rect">
            <a:avLst/>
          </a:prstGeom>
        </p:spPr>
      </p:pic>
      <p:pic>
        <p:nvPicPr>
          <p:cNvPr id="17" name="Picture 16"/>
          <p:cNvPicPr>
            <a:picLocks noChangeAspect="1"/>
          </p:cNvPicPr>
          <p:nvPr/>
        </p:nvPicPr>
        <p:blipFill>
          <a:blip r:embed="rId5"/>
          <a:stretch>
            <a:fillRect/>
          </a:stretch>
        </p:blipFill>
        <p:spPr>
          <a:xfrm>
            <a:off x="10264487" y="5534025"/>
            <a:ext cx="6739503" cy="4333875"/>
          </a:xfrm>
          <a:prstGeom prst="rect">
            <a:avLst/>
          </a:prstGeom>
        </p:spPr>
      </p:pic>
      <p:pic>
        <p:nvPicPr>
          <p:cNvPr id="18" name="Picture 17"/>
          <p:cNvPicPr>
            <a:picLocks noChangeAspect="1"/>
          </p:cNvPicPr>
          <p:nvPr/>
        </p:nvPicPr>
        <p:blipFill>
          <a:blip r:embed="rId6"/>
          <a:stretch>
            <a:fillRect/>
          </a:stretch>
        </p:blipFill>
        <p:spPr>
          <a:xfrm>
            <a:off x="2865060" y="5738491"/>
            <a:ext cx="6450878" cy="4029131"/>
          </a:xfrm>
          <a:prstGeom prst="rect">
            <a:avLst/>
          </a:prstGeom>
        </p:spPr>
      </p:pic>
      <p:cxnSp>
        <p:nvCxnSpPr>
          <p:cNvPr id="19" name="Straight Connector 18"/>
          <p:cNvCxnSpPr/>
          <p:nvPr/>
        </p:nvCxnSpPr>
        <p:spPr>
          <a:xfrm>
            <a:off x="5562600" y="2324100"/>
            <a:ext cx="0" cy="2458406"/>
          </a:xfrm>
          <a:prstGeom prst="line">
            <a:avLst/>
          </a:prstGeom>
          <a:ln w="47625" cmpd="sng">
            <a:solidFill>
              <a:srgbClr val="FF0000"/>
            </a:solidFill>
            <a:headEnd w="lg"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597870" y="2421421"/>
            <a:ext cx="0" cy="2458406"/>
          </a:xfrm>
          <a:prstGeom prst="line">
            <a:avLst/>
          </a:prstGeom>
          <a:ln w="47625" cmpd="sng">
            <a:solidFill>
              <a:srgbClr val="FF0000"/>
            </a:solidFill>
            <a:headEnd w="lg"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86400" y="6381361"/>
            <a:ext cx="0" cy="2458406"/>
          </a:xfrm>
          <a:prstGeom prst="line">
            <a:avLst/>
          </a:prstGeom>
          <a:ln w="47625" cmpd="sng">
            <a:solidFill>
              <a:srgbClr val="FF0000"/>
            </a:solidFill>
            <a:headEnd w="lg"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954000" y="6382811"/>
            <a:ext cx="0" cy="2458406"/>
          </a:xfrm>
          <a:prstGeom prst="line">
            <a:avLst/>
          </a:prstGeom>
          <a:ln w="47625" cmpd="sng">
            <a:solidFill>
              <a:srgbClr val="FF0000"/>
            </a:solidFill>
            <a:headEnd w="lg"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D71B31F-94AB-C925-B98C-27FD3018B5A6}"/>
              </a:ext>
            </a:extLst>
          </p:cNvPr>
          <p:cNvSpPr txBox="1"/>
          <p:nvPr/>
        </p:nvSpPr>
        <p:spPr>
          <a:xfrm>
            <a:off x="6081418" y="2415587"/>
            <a:ext cx="14846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cs typeface="Calibri"/>
              </a:rPr>
              <a:t>Vidusskola</a:t>
            </a:r>
            <a:endParaRPr lang="en-US" err="1"/>
          </a:p>
        </p:txBody>
      </p:sp>
      <p:sp>
        <p:nvSpPr>
          <p:cNvPr id="11" name="TextBox 10">
            <a:extLst>
              <a:ext uri="{FF2B5EF4-FFF2-40B4-BE49-F238E27FC236}">
                <a16:creationId xmlns:a16="http://schemas.microsoft.com/office/drawing/2014/main" id="{AB8F9B86-C8F0-BB41-D8DC-BF6A33B5E018}"/>
              </a:ext>
            </a:extLst>
          </p:cNvPr>
          <p:cNvSpPr txBox="1"/>
          <p:nvPr/>
        </p:nvSpPr>
        <p:spPr>
          <a:xfrm>
            <a:off x="13262908" y="2566549"/>
            <a:ext cx="18297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cs typeface="Calibri"/>
              </a:rPr>
              <a:t>Valsts</a:t>
            </a:r>
            <a:r>
              <a:rPr lang="en-US">
                <a:cs typeface="Calibri"/>
              </a:rPr>
              <a:t> </a:t>
            </a:r>
            <a:r>
              <a:rPr lang="en-US" err="1">
                <a:cs typeface="Calibri"/>
              </a:rPr>
              <a:t>ģimnāzija</a:t>
            </a:r>
            <a:endParaRPr lang="en-US" err="1"/>
          </a:p>
        </p:txBody>
      </p:sp>
      <p:sp>
        <p:nvSpPr>
          <p:cNvPr id="13" name="TextBox 12">
            <a:extLst>
              <a:ext uri="{FF2B5EF4-FFF2-40B4-BE49-F238E27FC236}">
                <a16:creationId xmlns:a16="http://schemas.microsoft.com/office/drawing/2014/main" id="{1ABB3686-C5BC-0158-36EC-14159E9CF106}"/>
              </a:ext>
            </a:extLst>
          </p:cNvPr>
          <p:cNvSpPr txBox="1"/>
          <p:nvPr/>
        </p:nvSpPr>
        <p:spPr>
          <a:xfrm>
            <a:off x="6038285" y="6383737"/>
            <a:ext cx="30589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cs typeface="Calibri"/>
              </a:rPr>
              <a:t>Profesionālā</a:t>
            </a:r>
            <a:r>
              <a:rPr lang="en-US">
                <a:cs typeface="Calibri"/>
              </a:rPr>
              <a:t> </a:t>
            </a:r>
            <a:r>
              <a:rPr lang="en-US" err="1">
                <a:cs typeface="Calibri"/>
              </a:rPr>
              <a:t>izglītības</a:t>
            </a:r>
            <a:r>
              <a:rPr lang="en-US">
                <a:cs typeface="Calibri"/>
              </a:rPr>
              <a:t> </a:t>
            </a:r>
            <a:r>
              <a:rPr lang="en-US" err="1">
                <a:cs typeface="Calibri"/>
              </a:rPr>
              <a:t>iestāde</a:t>
            </a:r>
          </a:p>
        </p:txBody>
      </p:sp>
      <p:sp>
        <p:nvSpPr>
          <p:cNvPr id="14" name="TextBox 13">
            <a:extLst>
              <a:ext uri="{FF2B5EF4-FFF2-40B4-BE49-F238E27FC236}">
                <a16:creationId xmlns:a16="http://schemas.microsoft.com/office/drawing/2014/main" id="{61A6919C-A5F8-9D87-F570-C60080E141DB}"/>
              </a:ext>
            </a:extLst>
          </p:cNvPr>
          <p:cNvSpPr txBox="1"/>
          <p:nvPr/>
        </p:nvSpPr>
        <p:spPr>
          <a:xfrm>
            <a:off x="13271740" y="638139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Tālmācības vidusskola</a:t>
            </a:r>
            <a:endParaRPr lang="en-US"/>
          </a:p>
        </p:txBody>
      </p:sp>
      <p:sp>
        <p:nvSpPr>
          <p:cNvPr id="20" name="TextBox 19">
            <a:extLst>
              <a:ext uri="{FF2B5EF4-FFF2-40B4-BE49-F238E27FC236}">
                <a16:creationId xmlns:a16="http://schemas.microsoft.com/office/drawing/2014/main" id="{D04487CA-2A15-AE91-0FA8-BC038BE5A6CE}"/>
              </a:ext>
            </a:extLst>
          </p:cNvPr>
          <p:cNvSpPr txBox="1"/>
          <p:nvPr/>
        </p:nvSpPr>
        <p:spPr>
          <a:xfrm>
            <a:off x="6768679" y="6834770"/>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2800" dirty="0">
                <a:cs typeface="Calibri"/>
              </a:rPr>
              <a:t>23</a:t>
            </a:r>
            <a:r>
              <a:rPr lang="en-US" sz="2800" dirty="0">
                <a:cs typeface="Calibri"/>
              </a:rPr>
              <a:t>,</a:t>
            </a:r>
            <a:r>
              <a:rPr lang="lv-LV" sz="2800" dirty="0">
                <a:cs typeface="Calibri"/>
              </a:rPr>
              <a:t>4</a:t>
            </a:r>
            <a:r>
              <a:rPr lang="en-US" sz="2800" dirty="0">
                <a:cs typeface="Calibri"/>
              </a:rPr>
              <a:t>%</a:t>
            </a:r>
            <a:endParaRPr lang="en-US" sz="2800" dirty="0"/>
          </a:p>
        </p:txBody>
      </p:sp>
      <p:sp>
        <p:nvSpPr>
          <p:cNvPr id="21" name="TextBox 20">
            <a:extLst>
              <a:ext uri="{FF2B5EF4-FFF2-40B4-BE49-F238E27FC236}">
                <a16:creationId xmlns:a16="http://schemas.microsoft.com/office/drawing/2014/main" id="{D04487CA-2A15-AE91-0FA8-BC038BE5A6CE}"/>
              </a:ext>
            </a:extLst>
          </p:cNvPr>
          <p:cNvSpPr txBox="1"/>
          <p:nvPr/>
        </p:nvSpPr>
        <p:spPr>
          <a:xfrm>
            <a:off x="6472272" y="2839274"/>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2800" dirty="0">
                <a:cs typeface="Calibri"/>
              </a:rPr>
              <a:t>39</a:t>
            </a:r>
            <a:r>
              <a:rPr lang="en-US" sz="2800" dirty="0">
                <a:cs typeface="Calibri"/>
              </a:rPr>
              <a:t>,</a:t>
            </a:r>
            <a:r>
              <a:rPr lang="lv-LV" sz="2800" dirty="0">
                <a:cs typeface="Calibri"/>
              </a:rPr>
              <a:t>7</a:t>
            </a:r>
            <a:r>
              <a:rPr lang="en-US" sz="2800" dirty="0">
                <a:cs typeface="Calibri"/>
              </a:rPr>
              <a:t>%</a:t>
            </a:r>
            <a:endParaRPr lang="en-US" sz="2800" dirty="0"/>
          </a:p>
        </p:txBody>
      </p:sp>
      <p:sp>
        <p:nvSpPr>
          <p:cNvPr id="25" name="TextBox 24">
            <a:extLst>
              <a:ext uri="{FF2B5EF4-FFF2-40B4-BE49-F238E27FC236}">
                <a16:creationId xmlns:a16="http://schemas.microsoft.com/office/drawing/2014/main" id="{D04487CA-2A15-AE91-0FA8-BC038BE5A6CE}"/>
              </a:ext>
            </a:extLst>
          </p:cNvPr>
          <p:cNvSpPr txBox="1"/>
          <p:nvPr/>
        </p:nvSpPr>
        <p:spPr>
          <a:xfrm>
            <a:off x="15210171" y="2628976"/>
            <a:ext cx="1350217" cy="523220"/>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2800" dirty="0">
                <a:cs typeface="Calibri"/>
              </a:rPr>
              <a:t>55</a:t>
            </a:r>
            <a:r>
              <a:rPr lang="en-US" sz="2800" dirty="0">
                <a:cs typeface="Calibri"/>
              </a:rPr>
              <a:t>,</a:t>
            </a:r>
            <a:r>
              <a:rPr lang="lv-LV" sz="2800" dirty="0">
                <a:cs typeface="Calibri"/>
              </a:rPr>
              <a:t>9</a:t>
            </a:r>
            <a:r>
              <a:rPr lang="en-US" sz="2800" dirty="0">
                <a:cs typeface="Calibri"/>
              </a:rPr>
              <a:t>%</a:t>
            </a:r>
            <a:endParaRPr lang="en-US" sz="2800" dirty="0"/>
          </a:p>
        </p:txBody>
      </p:sp>
      <p:sp>
        <p:nvSpPr>
          <p:cNvPr id="26" name="TextBox 25">
            <a:extLst>
              <a:ext uri="{FF2B5EF4-FFF2-40B4-BE49-F238E27FC236}">
                <a16:creationId xmlns:a16="http://schemas.microsoft.com/office/drawing/2014/main" id="{D04487CA-2A15-AE91-0FA8-BC038BE5A6CE}"/>
              </a:ext>
            </a:extLst>
          </p:cNvPr>
          <p:cNvSpPr txBox="1"/>
          <p:nvPr/>
        </p:nvSpPr>
        <p:spPr>
          <a:xfrm>
            <a:off x="14643340" y="6831003"/>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2800" dirty="0">
                <a:cs typeface="Calibri"/>
              </a:rPr>
              <a:t>17</a:t>
            </a:r>
            <a:r>
              <a:rPr lang="en-US" sz="2800" dirty="0">
                <a:cs typeface="Calibri"/>
              </a:rPr>
              <a:t>,</a:t>
            </a:r>
            <a:r>
              <a:rPr lang="lv-LV" sz="2800" dirty="0">
                <a:cs typeface="Calibri"/>
              </a:rPr>
              <a:t>2</a:t>
            </a:r>
            <a:r>
              <a:rPr lang="en-US" sz="2800" dirty="0">
                <a:cs typeface="Calibri"/>
              </a:rPr>
              <a:t>%</a:t>
            </a:r>
            <a:endParaRPr lang="en-US" sz="2800" dirty="0"/>
          </a:p>
        </p:txBody>
      </p:sp>
    </p:spTree>
    <p:extLst>
      <p:ext uri="{BB962C8B-B14F-4D97-AF65-F5344CB8AC3E}">
        <p14:creationId xmlns:p14="http://schemas.microsoft.com/office/powerpoint/2010/main" val="55160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6090474" y="-84895"/>
            <a:ext cx="11632140" cy="1604037"/>
            <a:chOff x="0" y="-38100"/>
            <a:chExt cx="3230300" cy="517312"/>
          </a:xfrm>
        </p:grpSpPr>
        <p:sp>
          <p:nvSpPr>
            <p:cNvPr id="4" name="Freeform 4"/>
            <p:cNvSpPr/>
            <p:nvPr/>
          </p:nvSpPr>
          <p:spPr>
            <a:xfrm>
              <a:off x="0" y="-5486"/>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660743" y="252435"/>
            <a:ext cx="4876791" cy="1123384"/>
          </a:xfrm>
          <a:prstGeom prst="rect">
            <a:avLst/>
          </a:prstGeom>
        </p:spPr>
        <p:txBody>
          <a:bodyPr wrap="square" lIns="0" tIns="0" rIns="0" bIns="0" rtlCol="0" anchor="t">
            <a:spAutoFit/>
          </a:bodyPr>
          <a:lstStyle/>
          <a:p>
            <a:pPr algn="ctr"/>
            <a:r>
              <a:rPr lang="lv-LV" sz="4500" spc="-225" dirty="0" err="1">
                <a:solidFill>
                  <a:srgbClr val="FFFFFF"/>
                </a:solidFill>
                <a:latin typeface="Open Sans Bold"/>
                <a:ea typeface="Open Sans Bold"/>
                <a:cs typeface="Open Sans Bold"/>
                <a:sym typeface="Open Sans Bold"/>
              </a:rPr>
              <a:t>Dabaszinības</a:t>
            </a:r>
            <a:endParaRPr lang="lv-LV" sz="4500" spc="-225" dirty="0">
              <a:solidFill>
                <a:srgbClr val="FFFFFF"/>
              </a:solidFill>
              <a:latin typeface="Open Sans Bold"/>
              <a:ea typeface="Open Sans Bold"/>
              <a:cs typeface="Open Sans Bold"/>
              <a:sym typeface="Open Sans Bold"/>
            </a:endParaRPr>
          </a:p>
          <a:p>
            <a:pPr algn="ctr"/>
            <a:r>
              <a:rPr lang="lv-LV" sz="2800" spc="-225" dirty="0">
                <a:solidFill>
                  <a:srgbClr val="FFFFFF"/>
                </a:solidFill>
                <a:latin typeface="Open Sans Bold"/>
                <a:ea typeface="Open Sans Bold"/>
                <a:cs typeface="Open Sans Bold"/>
                <a:sym typeface="Open Sans Bold"/>
              </a:rPr>
              <a:t>(vispārīgais līmenis)</a:t>
            </a:r>
            <a:endParaRPr lang="en-US" sz="2800" spc="-225" dirty="0">
              <a:solidFill>
                <a:srgbClr val="FFFFFF"/>
              </a:solidFill>
              <a:latin typeface="Open Sans Bold"/>
              <a:ea typeface="Open Sans Bold"/>
              <a:cs typeface="Open Sans Bold"/>
              <a:sym typeface="Open Sans Bold"/>
            </a:endParaRPr>
          </a:p>
        </p:txBody>
      </p:sp>
      <p:sp>
        <p:nvSpPr>
          <p:cNvPr id="10" name="AutoShape 10"/>
          <p:cNvSpPr/>
          <p:nvPr/>
        </p:nvSpPr>
        <p:spPr>
          <a:xfrm rot="-5400000" flipV="1">
            <a:off x="-4884663"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sp>
        <p:nvSpPr>
          <p:cNvPr id="16" name="Rectangle 15"/>
          <p:cNvSpPr/>
          <p:nvPr/>
        </p:nvSpPr>
        <p:spPr>
          <a:xfrm>
            <a:off x="7909316" y="2395392"/>
            <a:ext cx="1035901" cy="316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Rectangle 16"/>
          <p:cNvSpPr/>
          <p:nvPr/>
        </p:nvSpPr>
        <p:spPr>
          <a:xfrm>
            <a:off x="858416" y="6955039"/>
            <a:ext cx="17084351" cy="2726900"/>
          </a:xfrm>
          <a:prstGeom prst="rect">
            <a:avLst/>
          </a:prstGeom>
        </p:spPr>
        <p:txBody>
          <a:bodyPr wrap="square">
            <a:spAutoFit/>
          </a:bodyPr>
          <a:lstStyle/>
          <a:p>
            <a:pPr algn="just">
              <a:lnSpc>
                <a:spcPct val="107000"/>
              </a:lnSpc>
              <a:spcAft>
                <a:spcPts val="0"/>
              </a:spcAft>
            </a:pPr>
            <a:r>
              <a:rPr lang="lv-LV" sz="2000" dirty="0">
                <a:latin typeface="Calibri" panose="020F0502020204030204" pitchFamily="34" charset="0"/>
                <a:ea typeface="Calibri" panose="020F0502020204030204" pitchFamily="34" charset="0"/>
                <a:cs typeface="Times New Roman" panose="02020603050405020304" pitchFamily="18" charset="0"/>
              </a:rPr>
              <a:t>Skolēni slikti prot vai pat neprot izmantot ķīmisko elementu periodisko tabulu un šķīdības tabulu. </a:t>
            </a:r>
          </a:p>
          <a:p>
            <a:pPr algn="just">
              <a:lnSpc>
                <a:spcPct val="107000"/>
              </a:lnSpc>
              <a:spcAft>
                <a:spcPts val="0"/>
              </a:spcAft>
            </a:pPr>
            <a:r>
              <a:rPr lang="lv-LV" sz="2000" dirty="0">
                <a:latin typeface="Calibri" panose="020F0502020204030204" pitchFamily="34" charset="0"/>
                <a:ea typeface="Calibri" panose="020F0502020204030204" pitchFamily="34" charset="0"/>
                <a:cs typeface="Times New Roman" panose="02020603050405020304" pitchFamily="18" charset="0"/>
              </a:rPr>
              <a:t>Ar ķīmiju saistītajos jautājumos rezultāti ir sliktāki nekā pārējā monitoringa darbā. To var saistīt ar to, ka ķīmiju apgūst 10.klases sākumā un līdz monitoringa darbam 11.klases beigās daudz kas jau ir aizmirsies.</a:t>
            </a:r>
          </a:p>
          <a:p>
            <a:pPr algn="just">
              <a:lnSpc>
                <a:spcPct val="107000"/>
              </a:lnSpc>
              <a:spcAft>
                <a:spcPts val="0"/>
              </a:spcAft>
            </a:pPr>
            <a:r>
              <a:rPr lang="lv-LV" sz="2000" dirty="0">
                <a:latin typeface="Calibri" panose="020F0502020204030204" pitchFamily="34" charset="0"/>
                <a:ea typeface="Calibri" panose="020F0502020204030204" pitchFamily="34" charset="0"/>
                <a:cs typeface="Times New Roman" panose="02020603050405020304" pitchFamily="18" charset="0"/>
              </a:rPr>
              <a:t>Skolēnu nespēja veidot sakarīgus spriedumu, argumentēt, pierādīt, piedāvāt savu risinājumu – atbildēs ir visai haotiska vārdu plūsma un pieraksti, kas ne vienmēr attiecas uz konkrēto uzdevumu. </a:t>
            </a:r>
          </a:p>
          <a:p>
            <a:pPr algn="just">
              <a:lnSpc>
                <a:spcPct val="107000"/>
              </a:lnSpc>
              <a:spcAft>
                <a:spcPts val="0"/>
              </a:spcAft>
            </a:pPr>
            <a:r>
              <a:rPr lang="lv-LV" sz="2000" dirty="0">
                <a:latin typeface="Calibri" panose="020F0502020204030204" pitchFamily="34" charset="0"/>
                <a:ea typeface="Calibri" panose="020F0502020204030204" pitchFamily="34" charset="0"/>
                <a:cs typeface="Times New Roman" panose="02020603050405020304" pitchFamily="18" charset="0"/>
              </a:rPr>
              <a:t>Pamatproblēma – rakstītprasme, vājas valodas zināšanas, nespēja izteikties. Grūtības pabeigt garāku teikumu. Tas pats arī par garāka teikuma lasītprasmi –  ļoti daudzi jaunieši nespēja atrisināt, piemēram, matemātikas teksta uzdevumu, jo nespēj no tā </a:t>
            </a:r>
            <a:r>
              <a:rPr lang="lv-LV" sz="2000" dirty="0" err="1">
                <a:latin typeface="Calibri" panose="020F0502020204030204" pitchFamily="34" charset="0"/>
                <a:ea typeface="Calibri" panose="020F0502020204030204" pitchFamily="34" charset="0"/>
                <a:cs typeface="Times New Roman" panose="02020603050405020304" pitchFamily="18" charset="0"/>
              </a:rPr>
              <a:t>ekstraģēt</a:t>
            </a:r>
            <a:r>
              <a:rPr lang="lv-LV" sz="2000" dirty="0">
                <a:latin typeface="Calibri" panose="020F0502020204030204" pitchFamily="34" charset="0"/>
                <a:ea typeface="Calibri" panose="020F0502020204030204" pitchFamily="34" charset="0"/>
                <a:cs typeface="Times New Roman" panose="02020603050405020304" pitchFamily="18" charset="0"/>
              </a:rPr>
              <a:t> jautājuma būtību un apjūk, ja teikumā ir minēti vairāki skaitļi. Tā ir netrenēta atmiņa un zudusi spēja koncentrēties.</a:t>
            </a:r>
            <a:endParaRPr lang="lv-LV"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descr="C:\Users\Kaspars\AppData\Local\Packages\Microsoft.Windows.Photos_8wekyb3d8bbwe\TempState\ShareServiceTempFolder\MDDAB_kopvertejums_%.jpeg"/>
          <p:cNvPicPr/>
          <p:nvPr/>
        </p:nvPicPr>
        <p:blipFill>
          <a:blip r:embed="rId3">
            <a:extLst>
              <a:ext uri="{28A0092B-C50C-407E-A947-70E740481C1C}">
                <a14:useLocalDpi xmlns:a14="http://schemas.microsoft.com/office/drawing/2010/main" val="0"/>
              </a:ext>
            </a:extLst>
          </a:blip>
          <a:srcRect/>
          <a:stretch>
            <a:fillRect/>
          </a:stretch>
        </p:blipFill>
        <p:spPr bwMode="auto">
          <a:xfrm>
            <a:off x="3700326" y="2109630"/>
            <a:ext cx="10090319" cy="4682130"/>
          </a:xfrm>
          <a:prstGeom prst="rect">
            <a:avLst/>
          </a:prstGeom>
          <a:noFill/>
          <a:ln>
            <a:noFill/>
          </a:ln>
        </p:spPr>
      </p:pic>
      <p:cxnSp>
        <p:nvCxnSpPr>
          <p:cNvPr id="19" name="Straight Connector 18"/>
          <p:cNvCxnSpPr/>
          <p:nvPr/>
        </p:nvCxnSpPr>
        <p:spPr>
          <a:xfrm>
            <a:off x="7333861" y="3582955"/>
            <a:ext cx="7804" cy="2466956"/>
          </a:xfrm>
          <a:prstGeom prst="line">
            <a:avLst/>
          </a:prstGeom>
          <a:ln w="47625" cmpd="sng">
            <a:solidFill>
              <a:srgbClr val="FF0000"/>
            </a:solidFill>
            <a:headEnd w="lg"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1778758" y="2921824"/>
            <a:ext cx="2442528" cy="646331"/>
          </a:xfrm>
          <a:prstGeom prst="rect">
            <a:avLst/>
          </a:prstGeom>
        </p:spPr>
        <p:txBody>
          <a:bodyPr wrap="none">
            <a:spAutoFit/>
          </a:bodyPr>
          <a:lstStyle/>
          <a:p>
            <a:r>
              <a:rPr lang="lv-LV" dirty="0"/>
              <a:t>Vidējais – 28,7%</a:t>
            </a:r>
          </a:p>
          <a:p>
            <a:r>
              <a:rPr lang="lv-LV" dirty="0"/>
              <a:t>Dalībnieku skaits – 1242</a:t>
            </a:r>
          </a:p>
        </p:txBody>
      </p:sp>
    </p:spTree>
    <p:extLst>
      <p:ext uri="{BB962C8B-B14F-4D97-AF65-F5344CB8AC3E}">
        <p14:creationId xmlns:p14="http://schemas.microsoft.com/office/powerpoint/2010/main" val="2687750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6082522" y="-46960"/>
            <a:ext cx="11632140" cy="1604037"/>
            <a:chOff x="0" y="-38100"/>
            <a:chExt cx="3230300" cy="517312"/>
          </a:xfrm>
        </p:grpSpPr>
        <p:sp>
          <p:nvSpPr>
            <p:cNvPr id="4" name="Freeform 4"/>
            <p:cNvSpPr/>
            <p:nvPr/>
          </p:nvSpPr>
          <p:spPr>
            <a:xfrm>
              <a:off x="0" y="-5486"/>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660743" y="252435"/>
            <a:ext cx="4876791" cy="1123384"/>
          </a:xfrm>
          <a:prstGeom prst="rect">
            <a:avLst/>
          </a:prstGeom>
        </p:spPr>
        <p:txBody>
          <a:bodyPr wrap="square" lIns="0" tIns="0" rIns="0" bIns="0" rtlCol="0" anchor="t">
            <a:spAutoFit/>
          </a:bodyPr>
          <a:lstStyle/>
          <a:p>
            <a:pPr algn="ctr"/>
            <a:r>
              <a:rPr lang="lv-LV" sz="4500" spc="-225" dirty="0">
                <a:solidFill>
                  <a:srgbClr val="FFFFFF"/>
                </a:solidFill>
                <a:latin typeface="Open Sans Bold"/>
                <a:ea typeface="Open Sans Bold"/>
                <a:cs typeface="Open Sans Bold"/>
                <a:sym typeface="Open Sans Bold"/>
              </a:rPr>
              <a:t>Ķīmija</a:t>
            </a:r>
          </a:p>
          <a:p>
            <a:pPr algn="ctr"/>
            <a:r>
              <a:rPr lang="lv-LV" sz="2800" spc="-225" dirty="0">
                <a:solidFill>
                  <a:srgbClr val="FFFFFF"/>
                </a:solidFill>
                <a:latin typeface="Open Sans Bold"/>
                <a:ea typeface="Open Sans Bold"/>
                <a:cs typeface="Open Sans Bold"/>
                <a:sym typeface="Open Sans Bold"/>
              </a:rPr>
              <a:t>(optimālais līmenis)</a:t>
            </a:r>
            <a:endParaRPr lang="en-US" sz="2800" spc="-225" dirty="0">
              <a:solidFill>
                <a:srgbClr val="FFFFFF"/>
              </a:solidFill>
              <a:latin typeface="Open Sans Bold"/>
              <a:ea typeface="Open Sans Bold"/>
              <a:cs typeface="Open Sans Bold"/>
              <a:sym typeface="Open Sans Bold"/>
            </a:endParaRPr>
          </a:p>
        </p:txBody>
      </p:sp>
      <p:sp>
        <p:nvSpPr>
          <p:cNvPr id="10" name="AutoShape 10"/>
          <p:cNvSpPr/>
          <p:nvPr/>
        </p:nvSpPr>
        <p:spPr>
          <a:xfrm rot="-5400000" flipV="1">
            <a:off x="-4884663"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sp>
        <p:nvSpPr>
          <p:cNvPr id="16" name="Rectangle 15"/>
          <p:cNvSpPr/>
          <p:nvPr/>
        </p:nvSpPr>
        <p:spPr>
          <a:xfrm>
            <a:off x="7909316" y="2395392"/>
            <a:ext cx="1035901" cy="316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Rectangle 16"/>
          <p:cNvSpPr/>
          <p:nvPr/>
        </p:nvSpPr>
        <p:spPr>
          <a:xfrm>
            <a:off x="921214" y="7001692"/>
            <a:ext cx="16974900" cy="3046988"/>
          </a:xfrm>
          <a:prstGeom prst="rect">
            <a:avLst/>
          </a:prstGeom>
        </p:spPr>
        <p:txBody>
          <a:bodyPr wrap="square">
            <a:spAutoFit/>
          </a:bodyPr>
          <a:lstStyle/>
          <a:p>
            <a:r>
              <a:rPr lang="lv-LV" sz="2400" dirty="0"/>
              <a:t>Ķīmijas monitoringa darbā pārbauda standarta sasniedzamos rezultātus, kuri prasa skolēniem lietot priekšmeta specifiskās zināšanas un </a:t>
            </a:r>
            <a:r>
              <a:rPr lang="lv-LV" sz="2400" dirty="0" err="1"/>
              <a:t>pamatprasmes</a:t>
            </a:r>
            <a:r>
              <a:rPr lang="lv-LV" sz="2400" dirty="0"/>
              <a:t>.</a:t>
            </a:r>
          </a:p>
          <a:p>
            <a:r>
              <a:rPr lang="lv-LV" sz="2400" dirty="0"/>
              <a:t>Monitoringa darbā trīs uzdevumi (1.-3.uzd.) pārbauda </a:t>
            </a:r>
            <a:r>
              <a:rPr lang="lv-LV" sz="2400" dirty="0" err="1"/>
              <a:t>pamatprasmes</a:t>
            </a:r>
            <a:r>
              <a:rPr lang="lv-LV" sz="2400" dirty="0"/>
              <a:t> un zināšanas. Skolēnu sniegums šajos uzdevumos ir apmierinošs – 1.uzd. –  49%, 2.uzd. – 50 %, bet 3.uzd. – 38 %.</a:t>
            </a:r>
          </a:p>
          <a:p>
            <a:r>
              <a:rPr lang="lv-LV" sz="2400" dirty="0"/>
              <a:t>Grūtāk skolēniem veicās ar uzdevumiem, kuros jādemonstrē prasme skaidrot, modelēt, plānot pētījumu un argumentēt, jo šajos uzdevumos ir jādemonstrē prasmes un zināšanas nestandarta vai nepazīstamās situācijās. Šādos uzdevumos, skolēna sniegumu vērtē, izmantojot snieguma līmeņa aprakstu, kas ļauj mērīt katra skolēna izpratnes dziļumu. Šādu veida uzdevumos skolēnu sniegums ir visai zems, no 16 - 30 %.  </a:t>
            </a:r>
          </a:p>
        </p:txBody>
      </p:sp>
      <p:pic>
        <p:nvPicPr>
          <p:cNvPr id="15" name="Picture 14" descr="C:\Users\Kaspars\AppData\Local\Packages\Microsoft.Windows.Photos_8wekyb3d8bbwe\TempState\ShareServiceTempFolder\MDKIM_kopvertejums_%.jpeg"/>
          <p:cNvPicPr/>
          <p:nvPr/>
        </p:nvPicPr>
        <p:blipFill>
          <a:blip r:embed="rId3">
            <a:extLst>
              <a:ext uri="{28A0092B-C50C-407E-A947-70E740481C1C}">
                <a14:useLocalDpi xmlns:a14="http://schemas.microsoft.com/office/drawing/2010/main" val="0"/>
              </a:ext>
            </a:extLst>
          </a:blip>
          <a:srcRect/>
          <a:stretch>
            <a:fillRect/>
          </a:stretch>
        </p:blipFill>
        <p:spPr bwMode="auto">
          <a:xfrm>
            <a:off x="3724137" y="1658204"/>
            <a:ext cx="8946834" cy="5162230"/>
          </a:xfrm>
          <a:prstGeom prst="rect">
            <a:avLst/>
          </a:prstGeom>
          <a:noFill/>
          <a:ln>
            <a:noFill/>
          </a:ln>
        </p:spPr>
      </p:pic>
      <p:cxnSp>
        <p:nvCxnSpPr>
          <p:cNvPr id="18" name="Straight Connector 17"/>
          <p:cNvCxnSpPr/>
          <p:nvPr/>
        </p:nvCxnSpPr>
        <p:spPr>
          <a:xfrm>
            <a:off x="8377609" y="3538462"/>
            <a:ext cx="15903" cy="2454904"/>
          </a:xfrm>
          <a:prstGeom prst="line">
            <a:avLst/>
          </a:prstGeom>
          <a:ln w="47625" cmpd="sng">
            <a:solidFill>
              <a:srgbClr val="FF0000"/>
            </a:solidFill>
            <a:headEnd w="lg"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0334371" y="2482153"/>
            <a:ext cx="2442528" cy="646331"/>
          </a:xfrm>
          <a:prstGeom prst="rect">
            <a:avLst/>
          </a:prstGeom>
        </p:spPr>
        <p:txBody>
          <a:bodyPr wrap="none">
            <a:spAutoFit/>
          </a:bodyPr>
          <a:lstStyle/>
          <a:p>
            <a:r>
              <a:rPr lang="lv-LV" dirty="0"/>
              <a:t>Vidējais – 45%</a:t>
            </a:r>
          </a:p>
          <a:p>
            <a:r>
              <a:rPr lang="lv-LV" dirty="0"/>
              <a:t>Dalībnieku skaits – 1652</a:t>
            </a:r>
          </a:p>
        </p:txBody>
      </p:sp>
    </p:spTree>
    <p:extLst>
      <p:ext uri="{BB962C8B-B14F-4D97-AF65-F5344CB8AC3E}">
        <p14:creationId xmlns:p14="http://schemas.microsoft.com/office/powerpoint/2010/main" val="3910729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6082522" y="-46960"/>
            <a:ext cx="11632140" cy="1604037"/>
            <a:chOff x="0" y="-38100"/>
            <a:chExt cx="3230300" cy="517312"/>
          </a:xfrm>
        </p:grpSpPr>
        <p:sp>
          <p:nvSpPr>
            <p:cNvPr id="4" name="Freeform 4"/>
            <p:cNvSpPr/>
            <p:nvPr/>
          </p:nvSpPr>
          <p:spPr>
            <a:xfrm>
              <a:off x="0" y="-5486"/>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660743" y="252435"/>
            <a:ext cx="4876791" cy="1123384"/>
          </a:xfrm>
          <a:prstGeom prst="rect">
            <a:avLst/>
          </a:prstGeom>
        </p:spPr>
        <p:txBody>
          <a:bodyPr wrap="square" lIns="0" tIns="0" rIns="0" bIns="0" rtlCol="0" anchor="t">
            <a:spAutoFit/>
          </a:bodyPr>
          <a:lstStyle/>
          <a:p>
            <a:pPr algn="ctr"/>
            <a:r>
              <a:rPr lang="lv-LV" sz="4500" spc="-225" dirty="0">
                <a:solidFill>
                  <a:srgbClr val="FFFFFF"/>
                </a:solidFill>
                <a:latin typeface="Open Sans Bold"/>
                <a:ea typeface="Open Sans Bold"/>
                <a:cs typeface="Open Sans Bold"/>
                <a:sym typeface="Open Sans Bold"/>
              </a:rPr>
              <a:t>Fizika</a:t>
            </a:r>
          </a:p>
          <a:p>
            <a:pPr algn="ctr"/>
            <a:r>
              <a:rPr lang="lv-LV" sz="2800" spc="-225" dirty="0">
                <a:solidFill>
                  <a:srgbClr val="FFFFFF"/>
                </a:solidFill>
                <a:latin typeface="Open Sans Bold"/>
                <a:ea typeface="Open Sans Bold"/>
                <a:cs typeface="Open Sans Bold"/>
                <a:sym typeface="Open Sans Bold"/>
              </a:rPr>
              <a:t>(optimālais līmenis)</a:t>
            </a:r>
            <a:endParaRPr lang="en-US" sz="2800" spc="-225" dirty="0">
              <a:solidFill>
                <a:srgbClr val="FFFFFF"/>
              </a:solidFill>
              <a:latin typeface="Open Sans Bold"/>
              <a:ea typeface="Open Sans Bold"/>
              <a:cs typeface="Open Sans Bold"/>
              <a:sym typeface="Open Sans Bold"/>
            </a:endParaRPr>
          </a:p>
        </p:txBody>
      </p:sp>
      <p:sp>
        <p:nvSpPr>
          <p:cNvPr id="10" name="AutoShape 10"/>
          <p:cNvSpPr/>
          <p:nvPr/>
        </p:nvSpPr>
        <p:spPr>
          <a:xfrm rot="-5400000" flipV="1">
            <a:off x="-4884663"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sp>
        <p:nvSpPr>
          <p:cNvPr id="16" name="Rectangle 15"/>
          <p:cNvSpPr/>
          <p:nvPr/>
        </p:nvSpPr>
        <p:spPr>
          <a:xfrm>
            <a:off x="7909316" y="2395392"/>
            <a:ext cx="1035901" cy="316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Rectangle 16"/>
          <p:cNvSpPr/>
          <p:nvPr/>
        </p:nvSpPr>
        <p:spPr>
          <a:xfrm>
            <a:off x="821839" y="6576791"/>
            <a:ext cx="17180174" cy="4031873"/>
          </a:xfrm>
          <a:prstGeom prst="rect">
            <a:avLst/>
          </a:prstGeom>
        </p:spPr>
        <p:txBody>
          <a:bodyPr wrap="square">
            <a:spAutoFit/>
          </a:bodyPr>
          <a:lstStyle/>
          <a:p>
            <a:r>
              <a:rPr lang="lv-LV" sz="2400" dirty="0"/>
              <a:t>Darbs skolēniem bija vidēji grūts. Labāki rezultāti uzdevumos ar zemu kognitīvo līmeni (MD 1. daļa un 2. daļas 1. uzdevums, kuros mēra zināšanas un izpratni). </a:t>
            </a:r>
          </a:p>
          <a:p>
            <a:r>
              <a:rPr lang="lv-LV" sz="2400" dirty="0"/>
              <a:t>Jāpilnveido prasme skaidrot un pamatot, kā arī prasme argumentēt. Pat, ja skolēni neturpina apgūt fiziku augstākajā līmenī, šīs prasmes  var attīstīt citos mācību priekšmetos.</a:t>
            </a:r>
          </a:p>
          <a:p>
            <a:r>
              <a:rPr lang="lv-LV" sz="2400" dirty="0"/>
              <a:t>Ir arī negaidīti secinājumi. Piemēram, prasme plānot pētījumu monitoringa darbā  ir demonstrēta salīdzinoši augstā līmenī (tuvu 50%), bet, aplūkojot CE pētījuma plānošanas </a:t>
            </a:r>
            <a:r>
              <a:rPr lang="lv-LV" sz="2400" dirty="0" err="1"/>
              <a:t>testelementu</a:t>
            </a:r>
            <a:r>
              <a:rPr lang="lv-LV" sz="2400" dirty="0"/>
              <a:t> izpildes līmeni ,var konstatēt, ka tas ir pat zemāks - acīmredzot, apgūstot Fizika II kursu, šai </a:t>
            </a:r>
            <a:r>
              <a:rPr lang="lv-LV" sz="2400" dirty="0" err="1"/>
              <a:t>pamatprasmei</a:t>
            </a:r>
            <a:r>
              <a:rPr lang="lv-LV" sz="2400" dirty="0"/>
              <a:t> pievērsts pārāk maz uzmanības.</a:t>
            </a:r>
          </a:p>
          <a:p>
            <a:r>
              <a:rPr lang="lv-LV" sz="2400" dirty="0"/>
              <a:t>Lielākais šā darba trūkums ir skolēnu ļoti zemā motivācija, darbu veicot. Redzams, ka skolēni nav pielikuši pūles </a:t>
            </a:r>
            <a:r>
              <a:rPr lang="lv-LV" sz="2400" dirty="0" err="1"/>
              <a:t>testelementiem</a:t>
            </a:r>
            <a:r>
              <a:rPr lang="lv-LV" sz="2400" dirty="0"/>
              <a:t>, kas prasa vairāk laika un darba. Tas padara ‘’mērījuma rezultātu’’ mazāk ticamu. </a:t>
            </a:r>
          </a:p>
          <a:p>
            <a:r>
              <a:rPr lang="lv-LV" sz="2400" dirty="0"/>
              <a:t>Fizikas apguvē nepieciešamās matemātikas zināšanas un prasmes, ko fizikas skolotāji izjūt visu laiku.</a:t>
            </a:r>
            <a:endParaRPr lang="lv-LV" dirty="0"/>
          </a:p>
          <a:p>
            <a:endParaRPr lang="lv-LV" sz="1600" dirty="0"/>
          </a:p>
        </p:txBody>
      </p:sp>
      <p:pic>
        <p:nvPicPr>
          <p:cNvPr id="13" name="Picture 12" descr="C:\Users\Kaspars\AppData\Local\Packages\Microsoft.Windows.Photos_8wekyb3d8bbwe\TempState\ShareServiceTempFolder\MDFIZ_kopvertejums_%.jpeg"/>
          <p:cNvPicPr/>
          <p:nvPr/>
        </p:nvPicPr>
        <p:blipFill>
          <a:blip r:embed="rId3">
            <a:extLst>
              <a:ext uri="{28A0092B-C50C-407E-A947-70E740481C1C}">
                <a14:useLocalDpi xmlns:a14="http://schemas.microsoft.com/office/drawing/2010/main" val="0"/>
              </a:ext>
            </a:extLst>
          </a:blip>
          <a:srcRect/>
          <a:stretch>
            <a:fillRect/>
          </a:stretch>
        </p:blipFill>
        <p:spPr bwMode="auto">
          <a:xfrm>
            <a:off x="2909115" y="1613421"/>
            <a:ext cx="9174027" cy="4890016"/>
          </a:xfrm>
          <a:prstGeom prst="rect">
            <a:avLst/>
          </a:prstGeom>
          <a:noFill/>
          <a:ln>
            <a:noFill/>
          </a:ln>
        </p:spPr>
      </p:pic>
      <p:cxnSp>
        <p:nvCxnSpPr>
          <p:cNvPr id="14" name="Straight Connector 13"/>
          <p:cNvCxnSpPr/>
          <p:nvPr/>
        </p:nvCxnSpPr>
        <p:spPr>
          <a:xfrm flipH="1">
            <a:off x="7373726" y="2629597"/>
            <a:ext cx="16117" cy="3081398"/>
          </a:xfrm>
          <a:prstGeom prst="line">
            <a:avLst/>
          </a:prstGeom>
          <a:ln w="47625" cmpd="sng">
            <a:solidFill>
              <a:srgbClr val="FF0000"/>
            </a:solidFill>
            <a:headEnd w="lg"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411926" y="2230227"/>
            <a:ext cx="2442528" cy="646331"/>
          </a:xfrm>
          <a:prstGeom prst="rect">
            <a:avLst/>
          </a:prstGeom>
        </p:spPr>
        <p:txBody>
          <a:bodyPr wrap="none">
            <a:spAutoFit/>
          </a:bodyPr>
          <a:lstStyle/>
          <a:p>
            <a:r>
              <a:rPr lang="lv-LV" dirty="0"/>
              <a:t>Vidējais – 42%</a:t>
            </a:r>
          </a:p>
          <a:p>
            <a:r>
              <a:rPr lang="lv-LV" dirty="0"/>
              <a:t>Dalībnieku skaits – 1880</a:t>
            </a:r>
          </a:p>
        </p:txBody>
      </p:sp>
    </p:spTree>
    <p:extLst>
      <p:ext uri="{BB962C8B-B14F-4D97-AF65-F5344CB8AC3E}">
        <p14:creationId xmlns:p14="http://schemas.microsoft.com/office/powerpoint/2010/main" val="3486452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6082522" y="-46960"/>
            <a:ext cx="11632140" cy="1604037"/>
            <a:chOff x="0" y="-38100"/>
            <a:chExt cx="3230300" cy="517312"/>
          </a:xfrm>
        </p:grpSpPr>
        <p:sp>
          <p:nvSpPr>
            <p:cNvPr id="4" name="Freeform 4"/>
            <p:cNvSpPr/>
            <p:nvPr/>
          </p:nvSpPr>
          <p:spPr>
            <a:xfrm>
              <a:off x="0" y="-5486"/>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660743" y="252435"/>
            <a:ext cx="4876791" cy="1123384"/>
          </a:xfrm>
          <a:prstGeom prst="rect">
            <a:avLst/>
          </a:prstGeom>
        </p:spPr>
        <p:txBody>
          <a:bodyPr wrap="square" lIns="0" tIns="0" rIns="0" bIns="0" rtlCol="0" anchor="t">
            <a:spAutoFit/>
          </a:bodyPr>
          <a:lstStyle/>
          <a:p>
            <a:pPr algn="ctr"/>
            <a:r>
              <a:rPr lang="lv-LV" sz="4500" spc="-225" dirty="0">
                <a:solidFill>
                  <a:srgbClr val="FFFFFF"/>
                </a:solidFill>
                <a:latin typeface="Open Sans Bold"/>
                <a:ea typeface="Open Sans Bold"/>
                <a:cs typeface="Open Sans Bold"/>
                <a:sym typeface="Open Sans Bold"/>
              </a:rPr>
              <a:t>Bioloģija</a:t>
            </a:r>
          </a:p>
          <a:p>
            <a:pPr algn="ctr"/>
            <a:r>
              <a:rPr lang="lv-LV" sz="2800" spc="-225" dirty="0">
                <a:solidFill>
                  <a:srgbClr val="FFFFFF"/>
                </a:solidFill>
                <a:latin typeface="Open Sans Bold"/>
                <a:ea typeface="Open Sans Bold"/>
                <a:cs typeface="Open Sans Bold"/>
                <a:sym typeface="Open Sans Bold"/>
              </a:rPr>
              <a:t>(optimālais līmenis)</a:t>
            </a:r>
            <a:endParaRPr lang="en-US" sz="2800" spc="-225" dirty="0">
              <a:solidFill>
                <a:srgbClr val="FFFFFF"/>
              </a:solidFill>
              <a:latin typeface="Open Sans Bold"/>
              <a:ea typeface="Open Sans Bold"/>
              <a:cs typeface="Open Sans Bold"/>
              <a:sym typeface="Open Sans Bold"/>
            </a:endParaRPr>
          </a:p>
        </p:txBody>
      </p:sp>
      <p:sp>
        <p:nvSpPr>
          <p:cNvPr id="10" name="AutoShape 10"/>
          <p:cNvSpPr/>
          <p:nvPr/>
        </p:nvSpPr>
        <p:spPr>
          <a:xfrm rot="-5400000" flipV="1">
            <a:off x="-4884663"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sp>
        <p:nvSpPr>
          <p:cNvPr id="16" name="Rectangle 15"/>
          <p:cNvSpPr/>
          <p:nvPr/>
        </p:nvSpPr>
        <p:spPr>
          <a:xfrm>
            <a:off x="7909316" y="2395392"/>
            <a:ext cx="1035901" cy="316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Rectangle 16"/>
          <p:cNvSpPr/>
          <p:nvPr/>
        </p:nvSpPr>
        <p:spPr>
          <a:xfrm>
            <a:off x="823040" y="7234573"/>
            <a:ext cx="16076403" cy="2585323"/>
          </a:xfrm>
          <a:prstGeom prst="rect">
            <a:avLst/>
          </a:prstGeom>
        </p:spPr>
        <p:txBody>
          <a:bodyPr wrap="square">
            <a:spAutoFit/>
          </a:bodyPr>
          <a:lstStyle/>
          <a:p>
            <a:r>
              <a:rPr lang="lv-LV" dirty="0"/>
              <a:t>1. daļā, kur tiek pārbaudītas zināšanas, skolēniem veicies labi, izpilde – 55.4%, nav neviens uzdevums, kas būtu skolēniem ļoti grūts vai ļoti viegls.</a:t>
            </a:r>
          </a:p>
          <a:p>
            <a:r>
              <a:rPr lang="lv-LV" dirty="0"/>
              <a:t>2. daļā, kurā tiek pārbaudītas prasmes, samērā labi veicies uzdevumos, kuros jāanalizē dati vai jāskaidro tekstā dotā situācija.</a:t>
            </a:r>
          </a:p>
          <a:p>
            <a:r>
              <a:rPr lang="lv-LV" dirty="0"/>
              <a:t> </a:t>
            </a:r>
          </a:p>
          <a:p>
            <a:r>
              <a:rPr lang="lv-LV" dirty="0"/>
              <a:t>1. Grūtības sagādāja uzdevumi, kuros </a:t>
            </a:r>
            <a:r>
              <a:rPr lang="lv-LV" b="1" dirty="0"/>
              <a:t>jāspriež </a:t>
            </a:r>
            <a:r>
              <a:rPr lang="lv-LV" dirty="0"/>
              <a:t>par uzbūves pielāgotību funkcijām un </a:t>
            </a:r>
            <a:r>
              <a:rPr lang="lv-LV" b="1" dirty="0"/>
              <a:t>jāanalizē </a:t>
            </a:r>
            <a:r>
              <a:rPr lang="lv-LV" dirty="0"/>
              <a:t>šūnā notiekoši procesi. Varētu pieņemt, ka tā kā monitoringa darbu pildīja aprīļa beigās, bet temats par šūnā notīkošajiem procesiem ir pēdējais, tad, iespējams, daļa skolēnu šo tematu līdz  galam nebija apguvuši. </a:t>
            </a:r>
          </a:p>
          <a:p>
            <a:r>
              <a:rPr lang="lv-LV" dirty="0"/>
              <a:t>2. Grūti izrādījušies arī uzdevumi, kuros </a:t>
            </a:r>
            <a:r>
              <a:rPr lang="lv-LV" b="1" dirty="0"/>
              <a:t>jāskaidro </a:t>
            </a:r>
            <a:r>
              <a:rPr lang="lv-LV" dirty="0"/>
              <a:t>iedzimtības likumi un jāanalizē dzimtas ciltskoks.</a:t>
            </a:r>
          </a:p>
          <a:p>
            <a:r>
              <a:rPr lang="lv-LV" dirty="0"/>
              <a:t>3. Par pētnieciskajām prasmēm. Ja salīdzina monitoringa darba rezultātus ar centralizētā eksāmena rezultātiem, tad CE hipotēzes formulēšana, pētījuma lielumi un pētījuma plānošana grūtības nesagādā, tad monitoringa darbā pētījuma lielumi un pētījuma plānošana izrādījušies ļoti grūti uzdevumi, līdz ar to var pieņemt, ka daļā skolu maz vai nemaz skolēni veic pētnieciskos darbu, maz uzmanības pievērš plānošanai.</a:t>
            </a:r>
          </a:p>
        </p:txBody>
      </p:sp>
      <p:pic>
        <p:nvPicPr>
          <p:cNvPr id="18" name="Picture 17" descr="C:\Users\Kaspars\AppData\Local\Packages\Microsoft.Windows.Photos_8wekyb3d8bbwe\TempState\ShareServiceTempFolder\MDBIO_kopvertejums_%.jpeg"/>
          <p:cNvPicPr/>
          <p:nvPr/>
        </p:nvPicPr>
        <p:blipFill>
          <a:blip r:embed="rId3">
            <a:extLst>
              <a:ext uri="{28A0092B-C50C-407E-A947-70E740481C1C}">
                <a14:useLocalDpi xmlns:a14="http://schemas.microsoft.com/office/drawing/2010/main" val="0"/>
              </a:ext>
            </a:extLst>
          </a:blip>
          <a:srcRect/>
          <a:stretch>
            <a:fillRect/>
          </a:stretch>
        </p:blipFill>
        <p:spPr bwMode="auto">
          <a:xfrm>
            <a:off x="3276131" y="2263043"/>
            <a:ext cx="8956302" cy="4807282"/>
          </a:xfrm>
          <a:prstGeom prst="rect">
            <a:avLst/>
          </a:prstGeom>
          <a:noFill/>
          <a:ln>
            <a:noFill/>
          </a:ln>
        </p:spPr>
      </p:pic>
      <p:cxnSp>
        <p:nvCxnSpPr>
          <p:cNvPr id="19" name="Straight Connector 18"/>
          <p:cNvCxnSpPr/>
          <p:nvPr/>
        </p:nvCxnSpPr>
        <p:spPr>
          <a:xfrm>
            <a:off x="7567123" y="3676261"/>
            <a:ext cx="10472" cy="2637703"/>
          </a:xfrm>
          <a:prstGeom prst="line">
            <a:avLst/>
          </a:prstGeom>
          <a:ln w="47625" cmpd="sng">
            <a:solidFill>
              <a:srgbClr val="FF0000"/>
            </a:solidFill>
            <a:headEnd w="lg"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335796" y="3029930"/>
            <a:ext cx="2442528" cy="646331"/>
          </a:xfrm>
          <a:prstGeom prst="rect">
            <a:avLst/>
          </a:prstGeom>
        </p:spPr>
        <p:txBody>
          <a:bodyPr wrap="none">
            <a:spAutoFit/>
          </a:bodyPr>
          <a:lstStyle/>
          <a:p>
            <a:r>
              <a:rPr lang="lv-LV" dirty="0"/>
              <a:t>Vidējais – 40%</a:t>
            </a:r>
          </a:p>
          <a:p>
            <a:r>
              <a:rPr lang="lv-LV" dirty="0"/>
              <a:t>Dalībnieku skaits – 3742</a:t>
            </a:r>
          </a:p>
        </p:txBody>
      </p:sp>
    </p:spTree>
    <p:extLst>
      <p:ext uri="{BB962C8B-B14F-4D97-AF65-F5344CB8AC3E}">
        <p14:creationId xmlns:p14="http://schemas.microsoft.com/office/powerpoint/2010/main" val="2683333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3399501" y="3829066"/>
            <a:ext cx="12390957" cy="3049405"/>
            <a:chOff x="0" y="0"/>
            <a:chExt cx="3230300" cy="479212"/>
          </a:xfrm>
        </p:grpSpPr>
        <p:sp>
          <p:nvSpPr>
            <p:cNvPr id="4" name="Freeform 4"/>
            <p:cNvSpPr/>
            <p:nvPr/>
          </p:nvSpPr>
          <p:spPr>
            <a:xfrm>
              <a:off x="0" y="0"/>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681785" y="4555437"/>
            <a:ext cx="9826388" cy="1354217"/>
          </a:xfrm>
          <a:prstGeom prst="rect">
            <a:avLst/>
          </a:prstGeom>
        </p:spPr>
        <p:txBody>
          <a:bodyPr wrap="square" lIns="0" tIns="0" rIns="0" bIns="0" rtlCol="0" anchor="t">
            <a:spAutoFit/>
          </a:bodyPr>
          <a:lstStyle/>
          <a:p>
            <a:pPr algn="ctr"/>
            <a:r>
              <a:rPr lang="lv-LV" sz="4400" spc="-225" dirty="0">
                <a:solidFill>
                  <a:srgbClr val="FFFFFF"/>
                </a:solidFill>
                <a:latin typeface="Open Sans Bold"/>
                <a:ea typeface="Open Sans Bold"/>
                <a:cs typeface="Open Sans Bold"/>
                <a:sym typeface="Open Sans Bold"/>
              </a:rPr>
              <a:t>Valsts pārbaudes darbi </a:t>
            </a:r>
          </a:p>
          <a:p>
            <a:pPr algn="ctr"/>
            <a:r>
              <a:rPr lang="lv-LV" sz="4400" spc="-225" dirty="0">
                <a:solidFill>
                  <a:srgbClr val="FFFFFF"/>
                </a:solidFill>
                <a:latin typeface="Open Sans Bold"/>
                <a:ea typeface="Open Sans Bold"/>
                <a:cs typeface="Open Sans Bold"/>
                <a:sym typeface="Open Sans Bold"/>
              </a:rPr>
              <a:t>2024./2025. mācību gadā</a:t>
            </a:r>
            <a:endParaRPr lang="en-US" sz="4400" spc="-225" dirty="0">
              <a:solidFill>
                <a:srgbClr val="FFFFFF"/>
              </a:solidFill>
              <a:latin typeface="Open Sans Bold"/>
              <a:ea typeface="Open Sans Bold"/>
              <a:cs typeface="Open Sans Bold"/>
              <a:sym typeface="Open Sans Bold"/>
            </a:endParaRPr>
          </a:p>
        </p:txBody>
      </p:sp>
      <p:sp>
        <p:nvSpPr>
          <p:cNvPr id="10" name="AutoShape 10"/>
          <p:cNvSpPr/>
          <p:nvPr/>
        </p:nvSpPr>
        <p:spPr>
          <a:xfrm rot="-5400000" flipV="1">
            <a:off x="-4730288"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spTree>
    <p:extLst>
      <p:ext uri="{BB962C8B-B14F-4D97-AF65-F5344CB8AC3E}">
        <p14:creationId xmlns:p14="http://schemas.microsoft.com/office/powerpoint/2010/main" val="3586877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4608564" y="362933"/>
            <a:ext cx="11632140" cy="1604037"/>
            <a:chOff x="0" y="-38100"/>
            <a:chExt cx="3230300" cy="517312"/>
          </a:xfrm>
        </p:grpSpPr>
        <p:sp>
          <p:nvSpPr>
            <p:cNvPr id="4" name="Freeform 4"/>
            <p:cNvSpPr/>
            <p:nvPr/>
          </p:nvSpPr>
          <p:spPr>
            <a:xfrm>
              <a:off x="0" y="-5486"/>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5704764" y="603259"/>
            <a:ext cx="9730854" cy="1107996"/>
          </a:xfrm>
          <a:prstGeom prst="rect">
            <a:avLst/>
          </a:prstGeom>
        </p:spPr>
        <p:txBody>
          <a:bodyPr wrap="square" lIns="0" tIns="0" rIns="0" bIns="0" rtlCol="0" anchor="t">
            <a:spAutoFit/>
          </a:bodyPr>
          <a:lstStyle/>
          <a:p>
            <a:pPr algn="ctr"/>
            <a:r>
              <a:rPr lang="lv-LV" sz="3600" spc="-225" dirty="0">
                <a:solidFill>
                  <a:srgbClr val="FFFFFF"/>
                </a:solidFill>
                <a:latin typeface="Open Sans Bold"/>
                <a:ea typeface="Open Sans Bold"/>
                <a:cs typeface="Open Sans Bold"/>
                <a:sym typeface="Open Sans Bold"/>
              </a:rPr>
              <a:t>Valsts pārbaudes darbu norises laiki </a:t>
            </a:r>
          </a:p>
          <a:p>
            <a:pPr algn="ctr"/>
            <a:r>
              <a:rPr lang="lv-LV" sz="3600" spc="-225" dirty="0">
                <a:solidFill>
                  <a:srgbClr val="FFFFFF"/>
                </a:solidFill>
                <a:latin typeface="Open Sans Bold"/>
                <a:ea typeface="Open Sans Bold"/>
                <a:cs typeface="Open Sans Bold"/>
                <a:sym typeface="Open Sans Bold"/>
              </a:rPr>
              <a:t>2024./2025. mācību gadā</a:t>
            </a:r>
            <a:endParaRPr lang="en-US" sz="3600" spc="-225" dirty="0">
              <a:solidFill>
                <a:srgbClr val="FFFFFF"/>
              </a:solidFill>
              <a:latin typeface="Open Sans Bold"/>
              <a:ea typeface="Open Sans Bold"/>
              <a:cs typeface="Open Sans Bold"/>
              <a:sym typeface="Open Sans Bold"/>
            </a:endParaRPr>
          </a:p>
        </p:txBody>
      </p:sp>
      <p:sp>
        <p:nvSpPr>
          <p:cNvPr id="10" name="AutoShape 10"/>
          <p:cNvSpPr/>
          <p:nvPr/>
        </p:nvSpPr>
        <p:spPr>
          <a:xfrm rot="-5400000" flipV="1">
            <a:off x="-4884663"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pic>
        <p:nvPicPr>
          <p:cNvPr id="12" name="Picture 2" descr="https://www.visc.gov.lv/sites/visc/files/gallery_images/vpd2024.2025.-vidusskol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5485" y="2243636"/>
            <a:ext cx="7200568" cy="72005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visc.gov.lv/sites/visc/files/gallery_images/vpd2024.2025.-pamatizglitib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2488" y="2243637"/>
            <a:ext cx="7200568" cy="72005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02487" y="9444204"/>
            <a:ext cx="13847585" cy="646331"/>
          </a:xfrm>
          <a:prstGeom prst="rect">
            <a:avLst/>
          </a:prstGeom>
        </p:spPr>
        <p:txBody>
          <a:bodyPr wrap="square">
            <a:spAutoFit/>
          </a:bodyPr>
          <a:lstStyle/>
          <a:p>
            <a:r>
              <a:rPr lang="lv-LV" dirty="0"/>
              <a:t>Ministru kabineta noteikumi Nr.695 «Noteikumi par valsts pārbaudes darbu norises laiku 2024./2025.mācību gadā»: </a:t>
            </a:r>
            <a:r>
              <a:rPr lang="lv-LV" dirty="0">
                <a:hlinkClick r:id="rId5"/>
              </a:rPr>
              <a:t>https://likumi.lv/ta/id/356176-noteikumi-par-valsts-parbaudes-darbu-norises-laiku-20242025macibu-gada</a:t>
            </a:r>
            <a:r>
              <a:rPr lang="lv-LV" dirty="0"/>
              <a:t> </a:t>
            </a:r>
            <a:endParaRPr lang="en-US" dirty="0"/>
          </a:p>
        </p:txBody>
      </p:sp>
    </p:spTree>
    <p:extLst>
      <p:ext uri="{BB962C8B-B14F-4D97-AF65-F5344CB8AC3E}">
        <p14:creationId xmlns:p14="http://schemas.microsoft.com/office/powerpoint/2010/main" val="3548652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sp>
        <p:nvSpPr>
          <p:cNvPr id="6" name="TextBox 6"/>
          <p:cNvSpPr txBox="1"/>
          <p:nvPr/>
        </p:nvSpPr>
        <p:spPr>
          <a:xfrm>
            <a:off x="5704764" y="603259"/>
            <a:ext cx="9730854" cy="1107996"/>
          </a:xfrm>
          <a:prstGeom prst="rect">
            <a:avLst/>
          </a:prstGeom>
        </p:spPr>
        <p:txBody>
          <a:bodyPr wrap="square" lIns="0" tIns="0" rIns="0" bIns="0" rtlCol="0" anchor="t">
            <a:spAutoFit/>
          </a:bodyPr>
          <a:lstStyle/>
          <a:p>
            <a:pPr algn="ctr"/>
            <a:r>
              <a:rPr lang="lv-LV" sz="3600" spc="-225" dirty="0">
                <a:solidFill>
                  <a:srgbClr val="FFFFFF"/>
                </a:solidFill>
                <a:latin typeface="Open Sans Bold"/>
                <a:ea typeface="Open Sans Bold"/>
                <a:cs typeface="Open Sans Bold"/>
                <a:sym typeface="Open Sans Bold"/>
              </a:rPr>
              <a:t>Valsts pārbaudes darbu norises laiki </a:t>
            </a:r>
          </a:p>
          <a:p>
            <a:pPr algn="ctr"/>
            <a:r>
              <a:rPr lang="lv-LV" sz="3600" spc="-225" dirty="0">
                <a:solidFill>
                  <a:srgbClr val="FFFFFF"/>
                </a:solidFill>
                <a:latin typeface="Open Sans Bold"/>
                <a:ea typeface="Open Sans Bold"/>
                <a:cs typeface="Open Sans Bold"/>
                <a:sym typeface="Open Sans Bold"/>
              </a:rPr>
              <a:t>2024./2025. mācību gadā</a:t>
            </a:r>
            <a:endParaRPr lang="en-US" sz="3600" spc="-225" dirty="0">
              <a:solidFill>
                <a:srgbClr val="FFFFFF"/>
              </a:solidFill>
              <a:latin typeface="Open Sans Bold"/>
              <a:ea typeface="Open Sans Bold"/>
              <a:cs typeface="Open Sans Bold"/>
              <a:sym typeface="Open Sans Bold"/>
            </a:endParaRPr>
          </a:p>
        </p:txBody>
      </p:sp>
      <p:sp>
        <p:nvSpPr>
          <p:cNvPr id="10" name="AutoShape 10"/>
          <p:cNvSpPr/>
          <p:nvPr/>
        </p:nvSpPr>
        <p:spPr>
          <a:xfrm rot="-5400000" flipV="1">
            <a:off x="-4884663"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sp>
        <p:nvSpPr>
          <p:cNvPr id="9" name="TextBox 8"/>
          <p:cNvSpPr txBox="1"/>
          <p:nvPr/>
        </p:nvSpPr>
        <p:spPr>
          <a:xfrm>
            <a:off x="1419367" y="9553433"/>
            <a:ext cx="16486496" cy="646331"/>
          </a:xfrm>
          <a:prstGeom prst="rect">
            <a:avLst/>
          </a:prstGeom>
          <a:noFill/>
        </p:spPr>
        <p:txBody>
          <a:bodyPr wrap="square" rtlCol="0">
            <a:spAutoFit/>
          </a:bodyPr>
          <a:lstStyle/>
          <a:p>
            <a:r>
              <a:rPr lang="lv-LV" dirty="0"/>
              <a:t>Ministru kabineta noteikumi Nr.695 «Noteikumi par valsts pārbaudes darbu norises laiku 2024./2025.mācību gadā»  </a:t>
            </a:r>
            <a:r>
              <a:rPr lang="lv-LV" dirty="0">
                <a:hlinkClick r:id="rId3"/>
              </a:rPr>
              <a:t>https://likumi.lv/ta/id/356176-noteikumi-par-valsts-parbaudes-darbu-norises-laiku-20242025macibu-gada</a:t>
            </a:r>
            <a:r>
              <a:rPr lang="lv-LV" dirty="0"/>
              <a:t> </a:t>
            </a:r>
            <a:endParaRPr lang="en-US" dirty="0"/>
          </a:p>
        </p:txBody>
      </p:sp>
      <p:pic>
        <p:nvPicPr>
          <p:cNvPr id="11" name="Picture 10"/>
          <p:cNvPicPr>
            <a:picLocks noChangeAspect="1"/>
          </p:cNvPicPr>
          <p:nvPr/>
        </p:nvPicPr>
        <p:blipFill>
          <a:blip r:embed="rId4"/>
          <a:stretch>
            <a:fillRect/>
          </a:stretch>
        </p:blipFill>
        <p:spPr>
          <a:xfrm>
            <a:off x="2743201" y="396252"/>
            <a:ext cx="14889708" cy="9131796"/>
          </a:xfrm>
          <a:prstGeom prst="rect">
            <a:avLst/>
          </a:prstGeom>
        </p:spPr>
      </p:pic>
    </p:spTree>
    <p:extLst>
      <p:ext uri="{BB962C8B-B14F-4D97-AF65-F5344CB8AC3E}">
        <p14:creationId xmlns:p14="http://schemas.microsoft.com/office/powerpoint/2010/main" val="1411476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3399501" y="3829066"/>
            <a:ext cx="12390957" cy="3049405"/>
            <a:chOff x="0" y="0"/>
            <a:chExt cx="3230300" cy="479212"/>
          </a:xfrm>
        </p:grpSpPr>
        <p:sp>
          <p:nvSpPr>
            <p:cNvPr id="4" name="Freeform 4"/>
            <p:cNvSpPr/>
            <p:nvPr/>
          </p:nvSpPr>
          <p:spPr>
            <a:xfrm>
              <a:off x="0" y="0"/>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681785" y="4555437"/>
            <a:ext cx="9826388" cy="1354217"/>
          </a:xfrm>
          <a:prstGeom prst="rect">
            <a:avLst/>
          </a:prstGeom>
        </p:spPr>
        <p:txBody>
          <a:bodyPr wrap="square" lIns="0" tIns="0" rIns="0" bIns="0" rtlCol="0" anchor="t">
            <a:spAutoFit/>
          </a:bodyPr>
          <a:lstStyle/>
          <a:p>
            <a:pPr algn="ctr"/>
            <a:r>
              <a:rPr lang="lv-LV" sz="4400" b="1" dirty="0">
                <a:solidFill>
                  <a:schemeClr val="bg1"/>
                </a:solidFill>
              </a:rPr>
              <a:t>2023./2024. mācību gada</a:t>
            </a:r>
            <a:br>
              <a:rPr lang="lv-LV" sz="4400" b="1" dirty="0">
                <a:solidFill>
                  <a:schemeClr val="bg1"/>
                </a:solidFill>
              </a:rPr>
            </a:br>
            <a:r>
              <a:rPr lang="lv-LV" sz="4400" b="1" dirty="0">
                <a:solidFill>
                  <a:schemeClr val="bg1"/>
                </a:solidFill>
              </a:rPr>
              <a:t>centralizēto eksāmenu rezultāti</a:t>
            </a:r>
            <a:endParaRPr lang="en-US" sz="4400" spc="-225" dirty="0">
              <a:solidFill>
                <a:srgbClr val="FFFFFF"/>
              </a:solidFill>
              <a:latin typeface="Open Sans Bold"/>
              <a:ea typeface="Open Sans Bold"/>
              <a:cs typeface="Open Sans Bold"/>
              <a:sym typeface="Open Sans Bold"/>
            </a:endParaRPr>
          </a:p>
        </p:txBody>
      </p:sp>
      <p:sp>
        <p:nvSpPr>
          <p:cNvPr id="10" name="AutoShape 10"/>
          <p:cNvSpPr/>
          <p:nvPr/>
        </p:nvSpPr>
        <p:spPr>
          <a:xfrm rot="-5400000" flipV="1">
            <a:off x="-4730288"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spTree>
    <p:extLst>
      <p:ext uri="{BB962C8B-B14F-4D97-AF65-F5344CB8AC3E}">
        <p14:creationId xmlns:p14="http://schemas.microsoft.com/office/powerpoint/2010/main" val="297858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3821373" y="362934"/>
            <a:ext cx="13156310" cy="1302094"/>
            <a:chOff x="0" y="-38100"/>
            <a:chExt cx="3230300" cy="517312"/>
          </a:xfrm>
        </p:grpSpPr>
        <p:sp>
          <p:nvSpPr>
            <p:cNvPr id="4" name="Freeform 4"/>
            <p:cNvSpPr/>
            <p:nvPr/>
          </p:nvSpPr>
          <p:spPr>
            <a:xfrm>
              <a:off x="0" y="-5486"/>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353635" y="603259"/>
            <a:ext cx="12269337" cy="553998"/>
          </a:xfrm>
          <a:prstGeom prst="rect">
            <a:avLst/>
          </a:prstGeom>
        </p:spPr>
        <p:txBody>
          <a:bodyPr wrap="square" lIns="0" tIns="0" rIns="0" bIns="0" rtlCol="0" anchor="t">
            <a:spAutoFit/>
          </a:bodyPr>
          <a:lstStyle/>
          <a:p>
            <a:r>
              <a:rPr lang="lv-LV" sz="3600" b="1" dirty="0">
                <a:solidFill>
                  <a:schemeClr val="bg1"/>
                </a:solidFill>
                <a:latin typeface="Verdana" panose="020B0604030504040204" pitchFamily="34" charset="0"/>
                <a:ea typeface="Verdana" panose="020B0604030504040204" pitchFamily="34" charset="0"/>
              </a:rPr>
              <a:t>Pieteikšanās valsts pārbaudes darbiem</a:t>
            </a:r>
          </a:p>
        </p:txBody>
      </p:sp>
      <p:sp>
        <p:nvSpPr>
          <p:cNvPr id="10" name="AutoShape 10"/>
          <p:cNvSpPr/>
          <p:nvPr/>
        </p:nvSpPr>
        <p:spPr>
          <a:xfrm rot="-5400000" flipV="1">
            <a:off x="-4884663"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sp>
        <p:nvSpPr>
          <p:cNvPr id="7" name="Rectangle 6"/>
          <p:cNvSpPr/>
          <p:nvPr/>
        </p:nvSpPr>
        <p:spPr>
          <a:xfrm>
            <a:off x="1255595" y="2996759"/>
            <a:ext cx="16650268" cy="7355860"/>
          </a:xfrm>
          <a:prstGeom prst="rect">
            <a:avLst/>
          </a:prstGeom>
        </p:spPr>
        <p:txBody>
          <a:bodyPr wrap="square">
            <a:spAutoFit/>
          </a:bodyPr>
          <a:lstStyle/>
          <a:p>
            <a:pPr algn="just"/>
            <a:r>
              <a:rPr lang="lv-LV" sz="3200" dirty="0"/>
              <a:t>31. No attiecīgā mācību gada 1. novembra līdz 15. decembrim informācijas sistēmā:</a:t>
            </a:r>
          </a:p>
          <a:p>
            <a:pPr algn="just"/>
            <a:r>
              <a:rPr lang="lv-LV" sz="3200" dirty="0"/>
              <a:t>31.1. </a:t>
            </a:r>
            <a:r>
              <a:rPr lang="lv-LV" sz="3200" b="1" dirty="0"/>
              <a:t>izglītības iestāde piesaka </a:t>
            </a:r>
            <a:r>
              <a:rPr lang="lv-LV" sz="3200" dirty="0"/>
              <a:t>izglītojamos vispārējās pamatizglītības eksāmeniem, pamatojoties uz </a:t>
            </a:r>
            <a:r>
              <a:rPr lang="lv-LV" sz="3200" b="1" dirty="0"/>
              <a:t>9. klases </a:t>
            </a:r>
            <a:r>
              <a:rPr lang="lv-LV" sz="3200" dirty="0"/>
              <a:t>izglītojamā vai viņa likumiskā pārstāvja, vai par izglītojamā ieslodzītā </a:t>
            </a:r>
            <a:r>
              <a:rPr lang="lv-LV" sz="3200" dirty="0" err="1"/>
              <a:t>resocializāciju</a:t>
            </a:r>
            <a:r>
              <a:rPr lang="lv-LV" sz="3200" dirty="0"/>
              <a:t> atbildīgās amatpersonas iesniegumu, kurā norādīti eksāmeni, kurus izglītojamais kārtos;</a:t>
            </a:r>
          </a:p>
          <a:p>
            <a:pPr algn="just"/>
            <a:r>
              <a:rPr lang="lv-LV" sz="3200" dirty="0"/>
              <a:t>31.2. </a:t>
            </a:r>
            <a:r>
              <a:rPr lang="lv-LV" sz="3200" b="1" dirty="0"/>
              <a:t>izglītojamais vispārējās vidējās izglītības eksāmeniem piesakās</a:t>
            </a:r>
            <a:r>
              <a:rPr lang="lv-LV" sz="3200" dirty="0"/>
              <a:t>, atzīmējot, kurus eksāmenus un kādā mācību satura apguves līmenī kārtos;</a:t>
            </a:r>
          </a:p>
          <a:p>
            <a:pPr algn="just"/>
            <a:r>
              <a:rPr lang="lv-LV" sz="3200" dirty="0"/>
              <a:t>31.3. izglītības </a:t>
            </a:r>
            <a:r>
              <a:rPr lang="lv-LV" sz="3200" b="1" dirty="0"/>
              <a:t>iestādes vadītāja norīkotā persona</a:t>
            </a:r>
            <a:r>
              <a:rPr lang="lv-LV" sz="3200" dirty="0"/>
              <a:t>, pamatojoties </a:t>
            </a:r>
            <a:r>
              <a:rPr lang="lv-LV" sz="3200" b="1" dirty="0"/>
              <a:t>uz tā izglītojamā iesniegumu</a:t>
            </a:r>
            <a:r>
              <a:rPr lang="lv-LV" sz="3200" dirty="0"/>
              <a:t>, kas atrodas ieslodzījuma vietā vai kuram nav subjekta identitātes pārbaudes iespēju informācijas sistēmā, atzīmē, kurus eksāmenus un kādā mācību satura apguves līmenī izglītojamais kārtos;</a:t>
            </a:r>
          </a:p>
          <a:p>
            <a:pPr algn="just"/>
            <a:endParaRPr lang="lv-LV" sz="3200" dirty="0"/>
          </a:p>
          <a:p>
            <a:pPr algn="just"/>
            <a:r>
              <a:rPr lang="lv-LV" sz="3200" dirty="0"/>
              <a:t>31.4. izglītības iestāde pārliecinās, vai visi izglītojamie ir pieteikušies minimāli nepieciešamajam eksāmenu skaitam vidējās izglītības iegūšanai un, ja nepieciešams, sazinās ar izglītojamo, lai precizētu vai papildinātu ierakstus informācijas sistēmā.</a:t>
            </a:r>
          </a:p>
          <a:p>
            <a:r>
              <a:rPr lang="lv-LV" sz="3200" dirty="0"/>
              <a:t>						(Grozīts ar MK </a:t>
            </a:r>
            <a:r>
              <a:rPr lang="lv-LV" sz="3200" dirty="0">
                <a:hlinkClick r:id="rId3"/>
              </a:rPr>
              <a:t>21.03.2023.</a:t>
            </a:r>
            <a:r>
              <a:rPr lang="lv-LV" sz="3200" dirty="0"/>
              <a:t> noteikumiem Nr. 129)</a:t>
            </a:r>
          </a:p>
          <a:p>
            <a:endParaRPr lang="lv-LV" sz="2400" dirty="0">
              <a:solidFill>
                <a:schemeClr val="accent4">
                  <a:lumMod val="75000"/>
                </a:schemeClr>
              </a:solidFill>
              <a:latin typeface="Open Sans" panose="020B0604020202020204" charset="0"/>
              <a:ea typeface="Open Sans" panose="020B0604020202020204" charset="0"/>
              <a:cs typeface="Open Sans" panose="020B0604020202020204" charset="0"/>
            </a:endParaRPr>
          </a:p>
        </p:txBody>
      </p:sp>
      <p:sp>
        <p:nvSpPr>
          <p:cNvPr id="8" name="TextBox 7"/>
          <p:cNvSpPr txBox="1"/>
          <p:nvPr/>
        </p:nvSpPr>
        <p:spPr>
          <a:xfrm flipH="1">
            <a:off x="5368345" y="2109630"/>
            <a:ext cx="11131797" cy="584775"/>
          </a:xfrm>
          <a:prstGeom prst="rect">
            <a:avLst/>
          </a:prstGeom>
          <a:noFill/>
        </p:spPr>
        <p:txBody>
          <a:bodyPr wrap="square" rtlCol="0">
            <a:spAutoFit/>
          </a:bodyPr>
          <a:lstStyle/>
          <a:p>
            <a:r>
              <a:rPr lang="lv-LV" sz="3200" dirty="0">
                <a:solidFill>
                  <a:srgbClr val="FF0000"/>
                </a:solidFill>
              </a:rPr>
              <a:t>Līdz 2024.gada 15.decembrim</a:t>
            </a:r>
          </a:p>
        </p:txBody>
      </p:sp>
    </p:spTree>
    <p:extLst>
      <p:ext uri="{BB962C8B-B14F-4D97-AF65-F5344CB8AC3E}">
        <p14:creationId xmlns:p14="http://schemas.microsoft.com/office/powerpoint/2010/main" val="3652947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3821373" y="362934"/>
            <a:ext cx="13156310" cy="1302094"/>
            <a:chOff x="0" y="-38100"/>
            <a:chExt cx="3230300" cy="517312"/>
          </a:xfrm>
        </p:grpSpPr>
        <p:sp>
          <p:nvSpPr>
            <p:cNvPr id="4" name="Freeform 4"/>
            <p:cNvSpPr/>
            <p:nvPr/>
          </p:nvSpPr>
          <p:spPr>
            <a:xfrm>
              <a:off x="0" y="-5486"/>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353635" y="603259"/>
            <a:ext cx="12269337" cy="553998"/>
          </a:xfrm>
          <a:prstGeom prst="rect">
            <a:avLst/>
          </a:prstGeom>
        </p:spPr>
        <p:txBody>
          <a:bodyPr wrap="square" lIns="0" tIns="0" rIns="0" bIns="0" rtlCol="0" anchor="t">
            <a:spAutoFit/>
          </a:bodyPr>
          <a:lstStyle/>
          <a:p>
            <a:r>
              <a:rPr lang="lv-LV" sz="3600" b="1">
                <a:solidFill>
                  <a:schemeClr val="bg1"/>
                </a:solidFill>
                <a:latin typeface="Verdana" panose="020B0604030504040204" pitchFamily="34" charset="0"/>
                <a:ea typeface="Verdana" panose="020B0604030504040204" pitchFamily="34" charset="0"/>
              </a:rPr>
              <a:t>Atbrīvošana no valsts pārbaudes darbiem (I)</a:t>
            </a:r>
            <a:endParaRPr lang="lv-LV" sz="3600" b="1" dirty="0">
              <a:solidFill>
                <a:schemeClr val="bg1"/>
              </a:solidFill>
              <a:latin typeface="Verdana" panose="020B0604030504040204" pitchFamily="34" charset="0"/>
              <a:ea typeface="Verdana" panose="020B0604030504040204" pitchFamily="34" charset="0"/>
            </a:endParaRPr>
          </a:p>
        </p:txBody>
      </p:sp>
      <p:sp>
        <p:nvSpPr>
          <p:cNvPr id="10" name="AutoShape 10"/>
          <p:cNvSpPr/>
          <p:nvPr/>
        </p:nvSpPr>
        <p:spPr>
          <a:xfrm rot="-5400000" flipV="1">
            <a:off x="-4884663"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sp>
        <p:nvSpPr>
          <p:cNvPr id="7" name="Rectangle 6"/>
          <p:cNvSpPr/>
          <p:nvPr/>
        </p:nvSpPr>
        <p:spPr>
          <a:xfrm>
            <a:off x="1255595" y="2996759"/>
            <a:ext cx="16650268" cy="5678478"/>
          </a:xfrm>
          <a:prstGeom prst="rect">
            <a:avLst/>
          </a:prstGeom>
        </p:spPr>
        <p:txBody>
          <a:bodyPr wrap="square">
            <a:spAutoFit/>
          </a:bodyPr>
          <a:lstStyle/>
          <a:p>
            <a:r>
              <a:rPr lang="lv-LV" sz="2800" dirty="0">
                <a:solidFill>
                  <a:schemeClr val="accent4">
                    <a:lumMod val="75000"/>
                  </a:schemeClr>
                </a:solidFill>
                <a:latin typeface="Open Sans"/>
              </a:rPr>
              <a:t>2023. gada 24. janvāra MK noteikumu Nr. 31 «</a:t>
            </a:r>
            <a:r>
              <a:rPr lang="en-US" sz="2800" dirty="0" err="1">
                <a:solidFill>
                  <a:schemeClr val="accent4">
                    <a:lumMod val="75000"/>
                  </a:schemeClr>
                </a:solidFill>
                <a:latin typeface="Open Sans"/>
              </a:rPr>
              <a:t>Kārtība</a:t>
            </a:r>
            <a:r>
              <a:rPr lang="en-US" sz="2800" dirty="0">
                <a:solidFill>
                  <a:schemeClr val="accent4">
                    <a:lumMod val="75000"/>
                  </a:schemeClr>
                </a:solidFill>
                <a:latin typeface="Open Sans"/>
              </a:rPr>
              <a:t>, </a:t>
            </a:r>
            <a:r>
              <a:rPr lang="en-US" sz="2800" dirty="0" err="1">
                <a:solidFill>
                  <a:schemeClr val="accent4">
                    <a:lumMod val="75000"/>
                  </a:schemeClr>
                </a:solidFill>
                <a:latin typeface="Open Sans"/>
              </a:rPr>
              <a:t>kādā</a:t>
            </a:r>
            <a:r>
              <a:rPr lang="en-US" sz="2800" dirty="0">
                <a:solidFill>
                  <a:schemeClr val="accent4">
                    <a:lumMod val="75000"/>
                  </a:schemeClr>
                </a:solidFill>
                <a:latin typeface="Open Sans"/>
              </a:rPr>
              <a:t> </a:t>
            </a:r>
            <a:r>
              <a:rPr lang="en-US" sz="2800" dirty="0" err="1">
                <a:solidFill>
                  <a:schemeClr val="accent4">
                    <a:lumMod val="75000"/>
                  </a:schemeClr>
                </a:solidFill>
                <a:latin typeface="Open Sans"/>
              </a:rPr>
              <a:t>izglītojamie</a:t>
            </a:r>
            <a:r>
              <a:rPr lang="en-US" sz="2800" dirty="0">
                <a:solidFill>
                  <a:schemeClr val="accent4">
                    <a:lumMod val="75000"/>
                  </a:schemeClr>
                </a:solidFill>
                <a:latin typeface="Open Sans"/>
              </a:rPr>
              <a:t> </a:t>
            </a:r>
            <a:r>
              <a:rPr lang="en-US" sz="2800" dirty="0" err="1">
                <a:solidFill>
                  <a:schemeClr val="accent4">
                    <a:lumMod val="75000"/>
                  </a:schemeClr>
                </a:solidFill>
                <a:latin typeface="Open Sans"/>
              </a:rPr>
              <a:t>atbrīvojami</a:t>
            </a:r>
            <a:r>
              <a:rPr lang="en-US" sz="2800" dirty="0">
                <a:solidFill>
                  <a:schemeClr val="accent4">
                    <a:lumMod val="75000"/>
                  </a:schemeClr>
                </a:solidFill>
                <a:latin typeface="Open Sans"/>
              </a:rPr>
              <a:t> no </a:t>
            </a:r>
            <a:r>
              <a:rPr lang="en-US" sz="2800" dirty="0" err="1">
                <a:solidFill>
                  <a:schemeClr val="accent4">
                    <a:lumMod val="75000"/>
                  </a:schemeClr>
                </a:solidFill>
                <a:latin typeface="Open Sans"/>
              </a:rPr>
              <a:t>noteiktajiem</a:t>
            </a:r>
            <a:r>
              <a:rPr lang="en-US" sz="2800" dirty="0">
                <a:solidFill>
                  <a:schemeClr val="accent4">
                    <a:lumMod val="75000"/>
                  </a:schemeClr>
                </a:solidFill>
                <a:latin typeface="Open Sans"/>
              </a:rPr>
              <a:t> </a:t>
            </a:r>
            <a:r>
              <a:rPr lang="en-US" sz="2800" dirty="0" err="1">
                <a:solidFill>
                  <a:schemeClr val="accent4">
                    <a:lumMod val="75000"/>
                  </a:schemeClr>
                </a:solidFill>
                <a:latin typeface="Open Sans"/>
              </a:rPr>
              <a:t>valsts</a:t>
            </a:r>
            <a:r>
              <a:rPr lang="en-US" sz="2800" dirty="0">
                <a:solidFill>
                  <a:schemeClr val="accent4">
                    <a:lumMod val="75000"/>
                  </a:schemeClr>
                </a:solidFill>
                <a:latin typeface="Open Sans"/>
              </a:rPr>
              <a:t> </a:t>
            </a:r>
            <a:r>
              <a:rPr lang="en-US" sz="2800" dirty="0" err="1">
                <a:solidFill>
                  <a:schemeClr val="accent4">
                    <a:lumMod val="75000"/>
                  </a:schemeClr>
                </a:solidFill>
                <a:latin typeface="Open Sans"/>
              </a:rPr>
              <a:t>pārbaudījumiem</a:t>
            </a:r>
            <a:r>
              <a:rPr lang="lv-LV" sz="2800" dirty="0">
                <a:solidFill>
                  <a:schemeClr val="accent4">
                    <a:lumMod val="75000"/>
                  </a:schemeClr>
                </a:solidFill>
                <a:latin typeface="Open Sans"/>
              </a:rPr>
              <a:t>» 2. punkts:</a:t>
            </a:r>
            <a:endParaRPr lang="en-US" sz="2800" dirty="0">
              <a:solidFill>
                <a:schemeClr val="accent4">
                  <a:lumMod val="75000"/>
                </a:schemeClr>
              </a:solidFill>
            </a:endParaRPr>
          </a:p>
          <a:p>
            <a:endParaRPr lang="lv-LV" sz="1100" dirty="0">
              <a:solidFill>
                <a:schemeClr val="accent4">
                  <a:lumMod val="75000"/>
                </a:schemeClr>
              </a:solidFill>
              <a:latin typeface="Open Sans Bold" panose="020B0604020202020204" charset="0"/>
              <a:ea typeface="Open Sans Bold" panose="020B0604020202020204" charset="0"/>
              <a:cs typeface="Open Sans Bold" panose="020B0604020202020204" charset="0"/>
            </a:endParaRPr>
          </a:p>
          <a:p>
            <a:r>
              <a:rPr lang="lv-LV" sz="2800" dirty="0">
                <a:solidFill>
                  <a:schemeClr val="accent4">
                    <a:lumMod val="75000"/>
                  </a:schemeClr>
                </a:solidFill>
                <a:latin typeface="Open Sans Bold" panose="020B0604020202020204" charset="0"/>
                <a:ea typeface="Open Sans Bold" panose="020B0604020202020204" charset="0"/>
                <a:cs typeface="Open Sans Bold" panose="020B0604020202020204" charset="0"/>
              </a:rPr>
              <a:t>No valsts pārbaudījumiem izglītojamo atbrīvo ar izglītības iestādes vadītāja rīkojumu, pamatojoties uz:</a:t>
            </a:r>
          </a:p>
          <a:p>
            <a:pPr marL="514350" indent="-514350">
              <a:buFont typeface="Wingdings" panose="05000000000000000000" pitchFamily="2" charset="2"/>
              <a:buChar char="Ø"/>
            </a:pPr>
            <a:r>
              <a:rPr lang="en-US" sz="2400" dirty="0" err="1">
                <a:solidFill>
                  <a:schemeClr val="accent4">
                    <a:lumMod val="75000"/>
                  </a:schemeClr>
                </a:solidFill>
                <a:latin typeface="Open Sans" panose="020B0604020202020204" charset="0"/>
                <a:ea typeface="Open Sans" panose="020B0604020202020204" charset="0"/>
                <a:cs typeface="Open Sans" panose="020B0604020202020204" charset="0"/>
              </a:rPr>
              <a:t>pilngadīga</a:t>
            </a:r>
            <a:r>
              <a:rPr lang="en-US" sz="24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400" dirty="0" err="1">
                <a:solidFill>
                  <a:schemeClr val="accent4">
                    <a:lumMod val="75000"/>
                  </a:schemeClr>
                </a:solidFill>
                <a:latin typeface="Open Sans" panose="020B0604020202020204" charset="0"/>
                <a:ea typeface="Open Sans" panose="020B0604020202020204" charset="0"/>
                <a:cs typeface="Open Sans" panose="020B0604020202020204" charset="0"/>
              </a:rPr>
              <a:t>izglītojamā</a:t>
            </a:r>
            <a:r>
              <a:rPr lang="en-US" sz="24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400" dirty="0" err="1">
                <a:solidFill>
                  <a:schemeClr val="accent4">
                    <a:lumMod val="75000"/>
                  </a:schemeClr>
                </a:solidFill>
                <a:latin typeface="Open Sans" panose="020B0604020202020204" charset="0"/>
                <a:ea typeface="Open Sans" panose="020B0604020202020204" charset="0"/>
                <a:cs typeface="Open Sans" panose="020B0604020202020204" charset="0"/>
              </a:rPr>
              <a:t>vai</a:t>
            </a:r>
            <a:r>
              <a:rPr lang="en-US" sz="24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400" dirty="0" err="1">
                <a:solidFill>
                  <a:schemeClr val="accent4">
                    <a:lumMod val="75000"/>
                  </a:schemeClr>
                </a:solidFill>
                <a:latin typeface="Open Sans" panose="020B0604020202020204" charset="0"/>
                <a:ea typeface="Open Sans" panose="020B0604020202020204" charset="0"/>
                <a:cs typeface="Open Sans" panose="020B0604020202020204" charset="0"/>
              </a:rPr>
              <a:t>nepilngadīga</a:t>
            </a:r>
            <a:r>
              <a:rPr lang="en-US" sz="24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400" dirty="0" err="1">
                <a:solidFill>
                  <a:schemeClr val="accent4">
                    <a:lumMod val="75000"/>
                  </a:schemeClr>
                </a:solidFill>
                <a:latin typeface="Open Sans" panose="020B0604020202020204" charset="0"/>
                <a:ea typeface="Open Sans" panose="020B0604020202020204" charset="0"/>
                <a:cs typeface="Open Sans" panose="020B0604020202020204" charset="0"/>
              </a:rPr>
              <a:t>izglītojamā</a:t>
            </a:r>
            <a:r>
              <a:rPr lang="en-US" sz="24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400" dirty="0" err="1">
                <a:solidFill>
                  <a:schemeClr val="accent4">
                    <a:lumMod val="75000"/>
                  </a:schemeClr>
                </a:solidFill>
                <a:latin typeface="Open Sans" panose="020B0604020202020204" charset="0"/>
                <a:ea typeface="Open Sans" panose="020B0604020202020204" charset="0"/>
                <a:cs typeface="Open Sans" panose="020B0604020202020204" charset="0"/>
              </a:rPr>
              <a:t>likumiskā</a:t>
            </a:r>
            <a:r>
              <a:rPr lang="en-US" sz="24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400" dirty="0" err="1">
                <a:solidFill>
                  <a:schemeClr val="accent4">
                    <a:lumMod val="75000"/>
                  </a:schemeClr>
                </a:solidFill>
                <a:latin typeface="Open Sans" panose="020B0604020202020204" charset="0"/>
                <a:ea typeface="Open Sans" panose="020B0604020202020204" charset="0"/>
                <a:cs typeface="Open Sans" panose="020B0604020202020204" charset="0"/>
              </a:rPr>
              <a:t>pārstāvja</a:t>
            </a:r>
            <a:r>
              <a:rPr lang="en-US" sz="24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400" b="1" dirty="0" err="1">
                <a:solidFill>
                  <a:schemeClr val="accent4">
                    <a:lumMod val="75000"/>
                  </a:schemeClr>
                </a:solidFill>
                <a:latin typeface="Open Sans" panose="020B0604020202020204" charset="0"/>
                <a:ea typeface="Open Sans" panose="020B0604020202020204" charset="0"/>
                <a:cs typeface="Open Sans" panose="020B0604020202020204" charset="0"/>
              </a:rPr>
              <a:t>iesniegumu</a:t>
            </a:r>
            <a:r>
              <a:rPr lang="en-US" sz="24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400" dirty="0" err="1">
                <a:solidFill>
                  <a:schemeClr val="accent4">
                    <a:lumMod val="75000"/>
                  </a:schemeClr>
                </a:solidFill>
                <a:latin typeface="Open Sans" panose="020B0604020202020204" charset="0"/>
                <a:ea typeface="Open Sans" panose="020B0604020202020204" charset="0"/>
                <a:cs typeface="Open Sans" panose="020B0604020202020204" charset="0"/>
              </a:rPr>
              <a:t>ar</a:t>
            </a:r>
            <a:r>
              <a:rPr lang="en-US" sz="24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400" dirty="0" err="1">
                <a:solidFill>
                  <a:schemeClr val="accent4">
                    <a:lumMod val="75000"/>
                  </a:schemeClr>
                </a:solidFill>
                <a:latin typeface="Open Sans" panose="020B0604020202020204" charset="0"/>
                <a:ea typeface="Open Sans" panose="020B0604020202020204" charset="0"/>
                <a:cs typeface="Open Sans" panose="020B0604020202020204" charset="0"/>
              </a:rPr>
              <a:t>lūgumu</a:t>
            </a:r>
            <a:r>
              <a:rPr lang="en-US" sz="24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400" dirty="0" err="1">
                <a:solidFill>
                  <a:schemeClr val="accent4">
                    <a:lumMod val="75000"/>
                  </a:schemeClr>
                </a:solidFill>
                <a:latin typeface="Open Sans" panose="020B0604020202020204" charset="0"/>
                <a:ea typeface="Open Sans" panose="020B0604020202020204" charset="0"/>
                <a:cs typeface="Open Sans" panose="020B0604020202020204" charset="0"/>
              </a:rPr>
              <a:t>atbrīvot</a:t>
            </a:r>
            <a:r>
              <a:rPr lang="en-US" sz="2400" dirty="0">
                <a:solidFill>
                  <a:schemeClr val="accent4">
                    <a:lumMod val="75000"/>
                  </a:schemeClr>
                </a:solidFill>
                <a:latin typeface="Open Sans" panose="020B0604020202020204" charset="0"/>
                <a:ea typeface="Open Sans" panose="020B0604020202020204" charset="0"/>
                <a:cs typeface="Open Sans" panose="020B0604020202020204" charset="0"/>
              </a:rPr>
              <a:t> no </a:t>
            </a:r>
            <a:r>
              <a:rPr lang="en-US" sz="2400" dirty="0" err="1">
                <a:solidFill>
                  <a:schemeClr val="accent4">
                    <a:lumMod val="75000"/>
                  </a:schemeClr>
                </a:solidFill>
                <a:latin typeface="Open Sans" panose="020B0604020202020204" charset="0"/>
                <a:ea typeface="Open Sans" panose="020B0604020202020204" charset="0"/>
                <a:cs typeface="Open Sans" panose="020B0604020202020204" charset="0"/>
              </a:rPr>
              <a:t>noteiktajiem</a:t>
            </a:r>
            <a:r>
              <a:rPr lang="en-US" sz="24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400" dirty="0" err="1">
                <a:solidFill>
                  <a:schemeClr val="accent4">
                    <a:lumMod val="75000"/>
                  </a:schemeClr>
                </a:solidFill>
                <a:latin typeface="Open Sans" panose="020B0604020202020204" charset="0"/>
                <a:ea typeface="Open Sans" panose="020B0604020202020204" charset="0"/>
                <a:cs typeface="Open Sans" panose="020B0604020202020204" charset="0"/>
              </a:rPr>
              <a:t>valsts</a:t>
            </a:r>
            <a:r>
              <a:rPr lang="en-US" sz="24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400" dirty="0" err="1">
                <a:solidFill>
                  <a:schemeClr val="accent4">
                    <a:lumMod val="75000"/>
                  </a:schemeClr>
                </a:solidFill>
                <a:latin typeface="Open Sans" panose="020B0604020202020204" charset="0"/>
                <a:ea typeface="Open Sans" panose="020B0604020202020204" charset="0"/>
                <a:cs typeface="Open Sans" panose="020B0604020202020204" charset="0"/>
              </a:rPr>
              <a:t>pārbaudījumiem</a:t>
            </a:r>
            <a:r>
              <a:rPr lang="lv-LV" sz="2400" dirty="0">
                <a:solidFill>
                  <a:schemeClr val="accent4">
                    <a:lumMod val="75000"/>
                  </a:schemeClr>
                </a:solidFill>
                <a:latin typeface="Open Sans" panose="020B0604020202020204" charset="0"/>
                <a:ea typeface="Open Sans" panose="020B0604020202020204" charset="0"/>
                <a:cs typeface="Open Sans" panose="020B0604020202020204" charset="0"/>
              </a:rPr>
              <a:t>;</a:t>
            </a:r>
            <a:endParaRPr lang="lv-LV" sz="2400" b="1" dirty="0">
              <a:solidFill>
                <a:schemeClr val="accent4">
                  <a:lumMod val="75000"/>
                </a:schemeClr>
              </a:solidFill>
              <a:latin typeface="Open Sans" panose="020B0604020202020204" charset="0"/>
              <a:ea typeface="Open Sans" panose="020B0604020202020204" charset="0"/>
              <a:cs typeface="Open Sans" panose="020B0604020202020204" charset="0"/>
            </a:endParaRPr>
          </a:p>
          <a:p>
            <a:pPr marL="514350" indent="-514350">
              <a:buFont typeface="Wingdings" panose="05000000000000000000" pitchFamily="2" charset="2"/>
              <a:buChar char="Ø"/>
            </a:pPr>
            <a:r>
              <a:rPr lang="lv-LV" sz="2400" b="1" dirty="0">
                <a:solidFill>
                  <a:schemeClr val="accent4">
                    <a:lumMod val="75000"/>
                  </a:schemeClr>
                </a:solidFill>
                <a:latin typeface="Open Sans" panose="020B0604020202020204" charset="0"/>
                <a:ea typeface="Open Sans" panose="020B0604020202020204" charset="0"/>
                <a:cs typeface="Open Sans" panose="020B0604020202020204" charset="0"/>
              </a:rPr>
              <a:t>psihiatra, neirologa vai </a:t>
            </a:r>
            <a:r>
              <a:rPr lang="lv-LV" sz="2400" b="1" dirty="0" err="1">
                <a:solidFill>
                  <a:schemeClr val="accent4">
                    <a:lumMod val="75000"/>
                  </a:schemeClr>
                </a:solidFill>
                <a:latin typeface="Open Sans" panose="020B0604020202020204" charset="0"/>
                <a:ea typeface="Open Sans" panose="020B0604020202020204" charset="0"/>
                <a:cs typeface="Open Sans" panose="020B0604020202020204" charset="0"/>
              </a:rPr>
              <a:t>hematoonkologa</a:t>
            </a:r>
            <a:r>
              <a:rPr lang="lv-LV" sz="2400" b="1"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lv-LV" sz="2400" dirty="0">
                <a:solidFill>
                  <a:schemeClr val="accent4">
                    <a:lumMod val="75000"/>
                  </a:schemeClr>
                </a:solidFill>
                <a:latin typeface="Open Sans" panose="020B0604020202020204" charset="0"/>
                <a:ea typeface="Open Sans" panose="020B0604020202020204" charset="0"/>
                <a:cs typeface="Open Sans" panose="020B0604020202020204" charset="0"/>
              </a:rPr>
              <a:t>(turpmāk – speciālists), </a:t>
            </a:r>
            <a:r>
              <a:rPr lang="lv-LV" sz="2400" b="1" dirty="0">
                <a:solidFill>
                  <a:schemeClr val="accent4">
                    <a:lumMod val="75000"/>
                  </a:schemeClr>
                </a:solidFill>
                <a:latin typeface="Open Sans" panose="020B0604020202020204" charset="0"/>
                <a:ea typeface="Open Sans" panose="020B0604020202020204" charset="0"/>
                <a:cs typeface="Open Sans" panose="020B0604020202020204" charset="0"/>
              </a:rPr>
              <a:t>vai ārstu konsīlija izsniegtu izrakstu </a:t>
            </a:r>
            <a:r>
              <a:rPr lang="lv-LV" sz="2400" dirty="0">
                <a:solidFill>
                  <a:schemeClr val="accent4">
                    <a:lumMod val="75000"/>
                  </a:schemeClr>
                </a:solidFill>
                <a:latin typeface="Open Sans" panose="020B0604020202020204" charset="0"/>
                <a:ea typeface="Open Sans" panose="020B0604020202020204" charset="0"/>
                <a:cs typeface="Open Sans" panose="020B0604020202020204" charset="0"/>
              </a:rPr>
              <a:t>no stacionārā/ambulatorā pacienta medicīniskās kartes (veidlapu </a:t>
            </a:r>
            <a:br>
              <a:rPr lang="lv-LV" sz="2400" dirty="0">
                <a:solidFill>
                  <a:schemeClr val="accent4">
                    <a:lumMod val="75000"/>
                  </a:schemeClr>
                </a:solidFill>
                <a:latin typeface="Open Sans" panose="020B0604020202020204" charset="0"/>
                <a:ea typeface="Open Sans" panose="020B0604020202020204" charset="0"/>
                <a:cs typeface="Open Sans" panose="020B0604020202020204" charset="0"/>
              </a:rPr>
            </a:br>
            <a:r>
              <a:rPr lang="lv-LV" sz="2400" dirty="0">
                <a:solidFill>
                  <a:schemeClr val="accent4">
                    <a:lumMod val="75000"/>
                  </a:schemeClr>
                </a:solidFill>
                <a:latin typeface="Open Sans" panose="020B0604020202020204" charset="0"/>
                <a:ea typeface="Open Sans" panose="020B0604020202020204" charset="0"/>
                <a:cs typeface="Open Sans" panose="020B0604020202020204" charset="0"/>
              </a:rPr>
              <a:t>Nr. 027/u) ar tajā iekļautu informāciju par ieteikumu atbrīvot izglītojamo no valsts pārbaudījumiem. Speciālista vai ārstu konsīlija izrakstu izglītības iestādē iesniedz ne vēlāk kā </a:t>
            </a:r>
            <a:r>
              <a:rPr lang="lv-LV" sz="2400" b="1" dirty="0">
                <a:solidFill>
                  <a:schemeClr val="accent4">
                    <a:lumMod val="75000"/>
                  </a:schemeClr>
                </a:solidFill>
                <a:latin typeface="Open Sans" panose="020B0604020202020204" charset="0"/>
                <a:ea typeface="Open Sans" panose="020B0604020202020204" charset="0"/>
                <a:cs typeface="Open Sans" panose="020B0604020202020204" charset="0"/>
              </a:rPr>
              <a:t>līdz attiecīgā mācību gada 1. martam</a:t>
            </a:r>
            <a:r>
              <a:rPr lang="lv-LV" sz="2400" dirty="0">
                <a:solidFill>
                  <a:schemeClr val="accent4">
                    <a:lumMod val="75000"/>
                  </a:schemeClr>
                </a:solidFill>
                <a:latin typeface="Open Sans" panose="020B0604020202020204" charset="0"/>
                <a:ea typeface="Open Sans" panose="020B0604020202020204" charset="0"/>
                <a:cs typeface="Open Sans" panose="020B0604020202020204" charset="0"/>
              </a:rPr>
              <a:t>;</a:t>
            </a:r>
          </a:p>
          <a:p>
            <a:pPr marL="514350" indent="-514350">
              <a:buFont typeface="Wingdings" panose="05000000000000000000" pitchFamily="2" charset="2"/>
              <a:buChar char="Ø"/>
            </a:pPr>
            <a:r>
              <a:rPr lang="lv-LV" sz="2400" b="1" dirty="0">
                <a:solidFill>
                  <a:schemeClr val="accent4">
                    <a:lumMod val="75000"/>
                  </a:schemeClr>
                </a:solidFill>
                <a:latin typeface="Open Sans" panose="020B0604020202020204" charset="0"/>
                <a:ea typeface="Open Sans" panose="020B0604020202020204" charset="0"/>
                <a:cs typeface="Open Sans" panose="020B0604020202020204" charset="0"/>
              </a:rPr>
              <a:t>ārstējošā ārsta izsniegtu izrakstu</a:t>
            </a:r>
            <a:r>
              <a:rPr lang="lv-LV" sz="2400" dirty="0">
                <a:solidFill>
                  <a:schemeClr val="accent4">
                    <a:lumMod val="75000"/>
                  </a:schemeClr>
                </a:solidFill>
                <a:latin typeface="Open Sans" panose="020B0604020202020204" charset="0"/>
                <a:ea typeface="Open Sans" panose="020B0604020202020204" charset="0"/>
                <a:cs typeface="Open Sans" panose="020B0604020202020204" charset="0"/>
              </a:rPr>
              <a:t> ar iekļautu informāciju par ieteikumu atbrīvot izglītojamo no valsts pārbaudījumiem attiecīgajā mācību gadā, ja </a:t>
            </a:r>
            <a:r>
              <a:rPr lang="lv-LV" sz="2400" b="1" dirty="0">
                <a:solidFill>
                  <a:schemeClr val="accent4">
                    <a:lumMod val="75000"/>
                  </a:schemeClr>
                </a:solidFill>
                <a:latin typeface="Open Sans" panose="020B0604020202020204" charset="0"/>
                <a:ea typeface="Open Sans" panose="020B0604020202020204" charset="0"/>
                <a:cs typeface="Open Sans" panose="020B0604020202020204" charset="0"/>
              </a:rPr>
              <a:t>izglītojamais pēc attiecīgā mācību gada 1. marta vai valsts pārbaudījumu norises laikā</a:t>
            </a:r>
            <a:r>
              <a:rPr lang="lv-LV" sz="2400" dirty="0">
                <a:solidFill>
                  <a:schemeClr val="accent4">
                    <a:lumMod val="75000"/>
                  </a:schemeClr>
                </a:solidFill>
                <a:latin typeface="Open Sans" panose="020B0604020202020204" charset="0"/>
                <a:ea typeface="Open Sans" panose="020B0604020202020204" charset="0"/>
                <a:cs typeface="Open Sans" panose="020B0604020202020204" charset="0"/>
              </a:rPr>
              <a:t> akūtas saslimšanas, infekcijas vai traumas radīto veselības traucējumu dēļ ārstējas stacionārā ārstniecības iestādē vai ambulatori un tādējādi neapmeklē izglītības iestādi.</a:t>
            </a:r>
          </a:p>
        </p:txBody>
      </p:sp>
      <p:sp>
        <p:nvSpPr>
          <p:cNvPr id="8" name="TextBox 7"/>
          <p:cNvSpPr txBox="1"/>
          <p:nvPr/>
        </p:nvSpPr>
        <p:spPr>
          <a:xfrm flipH="1">
            <a:off x="5368345" y="2109630"/>
            <a:ext cx="11131797" cy="584775"/>
          </a:xfrm>
          <a:prstGeom prst="rect">
            <a:avLst/>
          </a:prstGeom>
          <a:noFill/>
        </p:spPr>
        <p:txBody>
          <a:bodyPr wrap="square" rtlCol="0">
            <a:spAutoFit/>
          </a:bodyPr>
          <a:lstStyle/>
          <a:p>
            <a:r>
              <a:rPr lang="lv-LV" sz="3200" dirty="0">
                <a:solidFill>
                  <a:srgbClr val="FF0000"/>
                </a:solidFill>
              </a:rPr>
              <a:t>Pārbaudīt atbrīvojuma termiņu – vai nav norādīts konkrēts laiks</a:t>
            </a:r>
          </a:p>
        </p:txBody>
      </p:sp>
    </p:spTree>
    <p:extLst>
      <p:ext uri="{BB962C8B-B14F-4D97-AF65-F5344CB8AC3E}">
        <p14:creationId xmlns:p14="http://schemas.microsoft.com/office/powerpoint/2010/main" val="2121194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3821373" y="362934"/>
            <a:ext cx="13156310" cy="1302094"/>
            <a:chOff x="0" y="-38100"/>
            <a:chExt cx="3230300" cy="517312"/>
          </a:xfrm>
        </p:grpSpPr>
        <p:sp>
          <p:nvSpPr>
            <p:cNvPr id="4" name="Freeform 4"/>
            <p:cNvSpPr/>
            <p:nvPr/>
          </p:nvSpPr>
          <p:spPr>
            <a:xfrm>
              <a:off x="0" y="-5486"/>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353635" y="603259"/>
            <a:ext cx="12269337" cy="553998"/>
          </a:xfrm>
          <a:prstGeom prst="rect">
            <a:avLst/>
          </a:prstGeom>
        </p:spPr>
        <p:txBody>
          <a:bodyPr wrap="square" lIns="0" tIns="0" rIns="0" bIns="0" rtlCol="0" anchor="t">
            <a:spAutoFit/>
          </a:bodyPr>
          <a:lstStyle/>
          <a:p>
            <a:r>
              <a:rPr lang="lv-LV" sz="3600" b="1" dirty="0">
                <a:solidFill>
                  <a:schemeClr val="bg1"/>
                </a:solidFill>
                <a:latin typeface="Verdana" panose="020B0604030504040204" pitchFamily="34" charset="0"/>
                <a:ea typeface="Verdana" panose="020B0604030504040204" pitchFamily="34" charset="0"/>
              </a:rPr>
              <a:t>Atbrīvošana no valsts pārbaudes darbiem (II)</a:t>
            </a:r>
          </a:p>
        </p:txBody>
      </p:sp>
      <p:sp>
        <p:nvSpPr>
          <p:cNvPr id="10" name="AutoShape 10"/>
          <p:cNvSpPr/>
          <p:nvPr/>
        </p:nvSpPr>
        <p:spPr>
          <a:xfrm rot="-5400000" flipV="1">
            <a:off x="-4884663"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sp>
        <p:nvSpPr>
          <p:cNvPr id="9" name="Rectangle 8"/>
          <p:cNvSpPr/>
          <p:nvPr/>
        </p:nvSpPr>
        <p:spPr>
          <a:xfrm>
            <a:off x="673859" y="2466967"/>
            <a:ext cx="8265425" cy="7048083"/>
          </a:xfrm>
          <a:prstGeom prst="rect">
            <a:avLst/>
          </a:prstGeom>
        </p:spPr>
        <p:txBody>
          <a:bodyPr wrap="square">
            <a:spAutoFit/>
          </a:bodyPr>
          <a:lstStyle/>
          <a:p>
            <a:r>
              <a:rPr lang="lv-LV" sz="3600" dirty="0">
                <a:solidFill>
                  <a:schemeClr val="accent4">
                    <a:lumMod val="75000"/>
                  </a:schemeClr>
                </a:solidFill>
                <a:latin typeface="Open Sans" panose="020B0604020202020204" charset="0"/>
                <a:ea typeface="Open Sans" panose="020B0604020202020204" charset="0"/>
                <a:cs typeface="Open Sans" panose="020B0604020202020204" charset="0"/>
              </a:rPr>
              <a:t>Medicīnisko dokumentu lietvedības kārtība attiecībā uz </a:t>
            </a:r>
            <a:r>
              <a:rPr lang="en-GB" sz="3600" dirty="0" err="1">
                <a:solidFill>
                  <a:schemeClr val="accent4">
                    <a:lumMod val="75000"/>
                  </a:schemeClr>
                </a:solidFill>
                <a:latin typeface="Open Sans" panose="020B0604020202020204" charset="0"/>
                <a:ea typeface="Open Sans" panose="020B0604020202020204" charset="0"/>
                <a:cs typeface="Open Sans" panose="020B0604020202020204" charset="0"/>
              </a:rPr>
              <a:t>izrakstu</a:t>
            </a:r>
            <a:r>
              <a:rPr lang="en-GB" sz="3600" dirty="0">
                <a:solidFill>
                  <a:schemeClr val="accent4">
                    <a:lumMod val="75000"/>
                  </a:schemeClr>
                </a:solidFill>
                <a:latin typeface="Open Sans" panose="020B0604020202020204" charset="0"/>
                <a:ea typeface="Open Sans" panose="020B0604020202020204" charset="0"/>
                <a:cs typeface="Open Sans" panose="020B0604020202020204" charset="0"/>
              </a:rPr>
              <a:t> no </a:t>
            </a:r>
            <a:r>
              <a:rPr lang="en-GB" sz="3600" dirty="0" err="1">
                <a:solidFill>
                  <a:schemeClr val="accent4">
                    <a:lumMod val="75000"/>
                  </a:schemeClr>
                </a:solidFill>
                <a:latin typeface="Open Sans" panose="020B0604020202020204" charset="0"/>
                <a:ea typeface="Open Sans" panose="020B0604020202020204" charset="0"/>
                <a:cs typeface="Open Sans" panose="020B0604020202020204" charset="0"/>
              </a:rPr>
              <a:t>stacionārā</a:t>
            </a:r>
            <a:r>
              <a:rPr lang="en-GB" sz="3600" dirty="0">
                <a:solidFill>
                  <a:schemeClr val="accent4">
                    <a:lumMod val="75000"/>
                  </a:schemeClr>
                </a:solidFill>
                <a:latin typeface="Open Sans" panose="020B0604020202020204" charset="0"/>
                <a:ea typeface="Open Sans" panose="020B0604020202020204" charset="0"/>
                <a:cs typeface="Open Sans" panose="020B0604020202020204" charset="0"/>
              </a:rPr>
              <a:t>/</a:t>
            </a:r>
            <a:r>
              <a:rPr lang="en-GB" sz="3600" dirty="0" err="1">
                <a:solidFill>
                  <a:schemeClr val="accent4">
                    <a:lumMod val="75000"/>
                  </a:schemeClr>
                </a:solidFill>
                <a:latin typeface="Open Sans" panose="020B0604020202020204" charset="0"/>
                <a:ea typeface="Open Sans" panose="020B0604020202020204" charset="0"/>
                <a:cs typeface="Open Sans" panose="020B0604020202020204" charset="0"/>
              </a:rPr>
              <a:t>ambulatorā</a:t>
            </a:r>
            <a:r>
              <a:rPr lang="en-GB" sz="36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GB" sz="3600" dirty="0" err="1">
                <a:solidFill>
                  <a:schemeClr val="accent4">
                    <a:lumMod val="75000"/>
                  </a:schemeClr>
                </a:solidFill>
                <a:latin typeface="Open Sans" panose="020B0604020202020204" charset="0"/>
                <a:ea typeface="Open Sans" panose="020B0604020202020204" charset="0"/>
                <a:cs typeface="Open Sans" panose="020B0604020202020204" charset="0"/>
              </a:rPr>
              <a:t>pacienta</a:t>
            </a:r>
            <a:r>
              <a:rPr lang="en-GB" sz="36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GB" sz="3600" dirty="0" err="1">
                <a:solidFill>
                  <a:schemeClr val="accent4">
                    <a:lumMod val="75000"/>
                  </a:schemeClr>
                </a:solidFill>
                <a:latin typeface="Open Sans" panose="020B0604020202020204" charset="0"/>
                <a:ea typeface="Open Sans" panose="020B0604020202020204" charset="0"/>
                <a:cs typeface="Open Sans" panose="020B0604020202020204" charset="0"/>
              </a:rPr>
              <a:t>medicīniskās</a:t>
            </a:r>
            <a:r>
              <a:rPr lang="en-GB" sz="36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GB" sz="3600" dirty="0" err="1">
                <a:solidFill>
                  <a:schemeClr val="accent4">
                    <a:lumMod val="75000"/>
                  </a:schemeClr>
                </a:solidFill>
                <a:latin typeface="Open Sans" panose="020B0604020202020204" charset="0"/>
                <a:ea typeface="Open Sans" panose="020B0604020202020204" charset="0"/>
                <a:cs typeface="Open Sans" panose="020B0604020202020204" charset="0"/>
              </a:rPr>
              <a:t>kartes</a:t>
            </a:r>
            <a:r>
              <a:rPr lang="en-GB" sz="36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GB" sz="3600" dirty="0" err="1">
                <a:solidFill>
                  <a:schemeClr val="accent4">
                    <a:lumMod val="75000"/>
                  </a:schemeClr>
                </a:solidFill>
                <a:latin typeface="Open Sans" panose="020B0604020202020204" charset="0"/>
                <a:ea typeface="Open Sans" panose="020B0604020202020204" charset="0"/>
                <a:cs typeface="Open Sans" panose="020B0604020202020204" charset="0"/>
              </a:rPr>
              <a:t>veidlapu</a:t>
            </a:r>
            <a:r>
              <a:rPr lang="en-GB" sz="36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GB" sz="3600" dirty="0" err="1">
                <a:solidFill>
                  <a:schemeClr val="accent4">
                    <a:lumMod val="75000"/>
                  </a:schemeClr>
                </a:solidFill>
                <a:latin typeface="Open Sans" panose="020B0604020202020204" charset="0"/>
                <a:ea typeface="Open Sans" panose="020B0604020202020204" charset="0"/>
                <a:cs typeface="Open Sans" panose="020B0604020202020204" charset="0"/>
              </a:rPr>
              <a:t>Nr</a:t>
            </a:r>
            <a:r>
              <a:rPr lang="en-GB" sz="3600" dirty="0">
                <a:solidFill>
                  <a:schemeClr val="accent4">
                    <a:lumMod val="75000"/>
                  </a:schemeClr>
                </a:solidFill>
                <a:latin typeface="Open Sans" panose="020B0604020202020204" charset="0"/>
                <a:ea typeface="Open Sans" panose="020B0604020202020204" charset="0"/>
                <a:cs typeface="Open Sans" panose="020B0604020202020204" charset="0"/>
              </a:rPr>
              <a:t>. 027/u) </a:t>
            </a:r>
            <a:r>
              <a:rPr lang="lv-LV" sz="3600" dirty="0">
                <a:solidFill>
                  <a:schemeClr val="accent4">
                    <a:lumMod val="75000"/>
                  </a:schemeClr>
                </a:solidFill>
                <a:latin typeface="Open Sans" panose="020B0604020202020204" charset="0"/>
                <a:ea typeface="Open Sans" panose="020B0604020202020204" charset="0"/>
                <a:cs typeface="Open Sans" panose="020B0604020202020204" charset="0"/>
              </a:rPr>
              <a:t>noteikta Ministru kabineta 2006. gada 4. aprīļa noteikumu Nr. 265 “Medicīnas dokumentu lietvedības kārtība” 12. pielikumā.</a:t>
            </a:r>
          </a:p>
          <a:p>
            <a:endParaRPr lang="lv-LV" sz="3600" dirty="0">
              <a:solidFill>
                <a:schemeClr val="accent4">
                  <a:lumMod val="75000"/>
                </a:schemeClr>
              </a:solidFill>
              <a:latin typeface="Open Sans" panose="020B0604020202020204" charset="0"/>
              <a:ea typeface="Open Sans" panose="020B0604020202020204" charset="0"/>
              <a:cs typeface="Open Sans" panose="020B0604020202020204" charset="0"/>
            </a:endParaRPr>
          </a:p>
          <a:p>
            <a:r>
              <a:rPr lang="lv-LV" sz="3200" i="1" dirty="0">
                <a:solidFill>
                  <a:schemeClr val="accent4">
                    <a:lumMod val="75000"/>
                  </a:schemeClr>
                </a:solidFill>
                <a:latin typeface="Open Sans" panose="020B0604020202020204" charset="0"/>
                <a:ea typeface="Open Sans" panose="020B0604020202020204" charset="0"/>
                <a:cs typeface="Open Sans" panose="020B0604020202020204" charset="0"/>
              </a:rPr>
              <a:t>Izraksta veidlapā ar dzeltenu krāsu atzīmēts, kādai informācijai ir jābūt norādītai izrakstā ar ieteikumu atbrīvot izglītojamo no valsts pārbaudes darbiem.</a:t>
            </a:r>
            <a:endParaRPr lang="en-US" sz="3200" i="1" dirty="0">
              <a:solidFill>
                <a:schemeClr val="accent4">
                  <a:lumMod val="75000"/>
                </a:schemeClr>
              </a:solidFill>
              <a:latin typeface="Open Sans" panose="020B0604020202020204" charset="0"/>
              <a:ea typeface="Open Sans" panose="020B0604020202020204" charset="0"/>
              <a:cs typeface="Open Sans" panose="020B0604020202020204" charset="0"/>
            </a:endParaRPr>
          </a:p>
        </p:txBody>
      </p:sp>
      <p:pic>
        <p:nvPicPr>
          <p:cNvPr id="11" name="Picture 10"/>
          <p:cNvPicPr>
            <a:picLocks noChangeAspect="1"/>
          </p:cNvPicPr>
          <p:nvPr/>
        </p:nvPicPr>
        <p:blipFill>
          <a:blip r:embed="rId3"/>
          <a:stretch>
            <a:fillRect/>
          </a:stretch>
        </p:blipFill>
        <p:spPr>
          <a:xfrm>
            <a:off x="10699845" y="1684620"/>
            <a:ext cx="5835555" cy="8488079"/>
          </a:xfrm>
          <a:prstGeom prst="rect">
            <a:avLst/>
          </a:prstGeom>
        </p:spPr>
      </p:pic>
    </p:spTree>
    <p:extLst>
      <p:ext uri="{BB962C8B-B14F-4D97-AF65-F5344CB8AC3E}">
        <p14:creationId xmlns:p14="http://schemas.microsoft.com/office/powerpoint/2010/main" val="2392258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3821373" y="362934"/>
            <a:ext cx="13156310" cy="1302094"/>
            <a:chOff x="0" y="-38100"/>
            <a:chExt cx="3230300" cy="517312"/>
          </a:xfrm>
        </p:grpSpPr>
        <p:sp>
          <p:nvSpPr>
            <p:cNvPr id="4" name="Freeform 4"/>
            <p:cNvSpPr/>
            <p:nvPr/>
          </p:nvSpPr>
          <p:spPr>
            <a:xfrm>
              <a:off x="0" y="-5486"/>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353635" y="603259"/>
            <a:ext cx="12269337" cy="553998"/>
          </a:xfrm>
          <a:prstGeom prst="rect">
            <a:avLst/>
          </a:prstGeom>
        </p:spPr>
        <p:txBody>
          <a:bodyPr wrap="square" lIns="0" tIns="0" rIns="0" bIns="0" rtlCol="0" anchor="t">
            <a:spAutoFit/>
          </a:bodyPr>
          <a:lstStyle/>
          <a:p>
            <a:r>
              <a:rPr lang="lv-LV" sz="3600" b="1" dirty="0">
                <a:solidFill>
                  <a:schemeClr val="bg1"/>
                </a:solidFill>
                <a:latin typeface="Verdana" panose="020B0604030504040204" pitchFamily="34" charset="0"/>
                <a:ea typeface="Verdana" panose="020B0604030504040204" pitchFamily="34" charset="0"/>
              </a:rPr>
              <a:t>Atbrīvošana no valsts pārbaudes darbiem (III)</a:t>
            </a:r>
          </a:p>
        </p:txBody>
      </p:sp>
      <p:sp>
        <p:nvSpPr>
          <p:cNvPr id="10" name="AutoShape 10"/>
          <p:cNvSpPr/>
          <p:nvPr/>
        </p:nvSpPr>
        <p:spPr>
          <a:xfrm rot="-5400000" flipV="1">
            <a:off x="-4884663"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sp>
        <p:nvSpPr>
          <p:cNvPr id="7" name="Rectangle 6"/>
          <p:cNvSpPr/>
          <p:nvPr/>
        </p:nvSpPr>
        <p:spPr>
          <a:xfrm>
            <a:off x="849086" y="2576924"/>
            <a:ext cx="16020661" cy="3785652"/>
          </a:xfrm>
          <a:prstGeom prst="rect">
            <a:avLst/>
          </a:prstGeom>
        </p:spPr>
        <p:txBody>
          <a:bodyPr wrap="square">
            <a:spAutoFit/>
          </a:bodyPr>
          <a:lstStyle/>
          <a:p>
            <a:pPr lvl="0" algn="just"/>
            <a:r>
              <a:rPr lang="lv-LV" sz="2400" dirty="0">
                <a:solidFill>
                  <a:schemeClr val="accent4">
                    <a:lumMod val="75000"/>
                  </a:schemeClr>
                </a:solidFill>
                <a:latin typeface="Verdana" panose="020B0604030504040204" pitchFamily="34" charset="0"/>
                <a:ea typeface="Verdana" panose="020B0604030504040204" pitchFamily="34" charset="0"/>
              </a:rPr>
              <a:t>Ar izglītības un zinātnes ministra lēmumu ir iespējams atbrīvot no valsts pārbaudes darbiem,</a:t>
            </a:r>
            <a:r>
              <a:rPr lang="en-US" sz="2400" dirty="0">
                <a:solidFill>
                  <a:schemeClr val="accent4">
                    <a:lumMod val="75000"/>
                  </a:schemeClr>
                </a:solidFill>
                <a:latin typeface="Verdana" panose="020B0604030504040204" pitchFamily="34" charset="0"/>
                <a:ea typeface="Verdana" panose="020B0604030504040204" pitchFamily="34" charset="0"/>
              </a:rPr>
              <a:t> ja </a:t>
            </a:r>
            <a:r>
              <a:rPr lang="en-US" sz="2400" dirty="0" err="1">
                <a:solidFill>
                  <a:schemeClr val="accent4">
                    <a:lumMod val="75000"/>
                  </a:schemeClr>
                </a:solidFill>
                <a:latin typeface="Verdana" panose="020B0604030504040204" pitchFamily="34" charset="0"/>
                <a:ea typeface="Verdana" panose="020B0604030504040204" pitchFamily="34" charset="0"/>
              </a:rPr>
              <a:t>izglītojamais</a:t>
            </a:r>
            <a:r>
              <a:rPr lang="en-US" sz="2400" dirty="0">
                <a:solidFill>
                  <a:schemeClr val="accent4">
                    <a:lumMod val="75000"/>
                  </a:schemeClr>
                </a:solidFill>
                <a:latin typeface="Verdana" panose="020B0604030504040204" pitchFamily="34" charset="0"/>
                <a:ea typeface="Verdana" panose="020B0604030504040204" pitchFamily="34" charset="0"/>
              </a:rPr>
              <a:t> </a:t>
            </a:r>
            <a:endParaRPr lang="lv-LV" sz="2400" dirty="0">
              <a:solidFill>
                <a:schemeClr val="accent4">
                  <a:lumMod val="75000"/>
                </a:schemeClr>
              </a:solidFill>
              <a:latin typeface="Verdana" panose="020B0604030504040204" pitchFamily="34" charset="0"/>
              <a:ea typeface="Verdana" panose="020B0604030504040204" pitchFamily="34" charset="0"/>
            </a:endParaRPr>
          </a:p>
          <a:p>
            <a:pPr lvl="0" algn="just"/>
            <a:r>
              <a:rPr lang="lv-LV" sz="2400" dirty="0">
                <a:solidFill>
                  <a:schemeClr val="accent4">
                    <a:lumMod val="75000"/>
                  </a:schemeClr>
                </a:solidFill>
                <a:latin typeface="Verdana" panose="020B0604030504040204" pitchFamily="34" charset="0"/>
                <a:ea typeface="Verdana" panose="020B0604030504040204" pitchFamily="34" charset="0"/>
              </a:rPr>
              <a:t>	</a:t>
            </a:r>
          </a:p>
          <a:p>
            <a:pPr marL="457200" lvl="0" indent="-457200" algn="just">
              <a:buFont typeface="Wingdings" panose="05000000000000000000" pitchFamily="2" charset="2"/>
              <a:buChar char="Ø"/>
            </a:pPr>
            <a:r>
              <a:rPr lang="en-US" sz="2400" dirty="0" err="1">
                <a:solidFill>
                  <a:schemeClr val="accent4">
                    <a:lumMod val="75000"/>
                  </a:schemeClr>
                </a:solidFill>
                <a:latin typeface="Verdana" panose="020B0604030504040204" pitchFamily="34" charset="0"/>
                <a:ea typeface="Verdana" panose="020B0604030504040204" pitchFamily="34" charset="0"/>
              </a:rPr>
              <a:t>uzsācis</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mācības</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tajā</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pašā</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mācību</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gadā</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kad</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izsniegts</a:t>
            </a:r>
            <a:r>
              <a:rPr lang="en-US" sz="2400" dirty="0">
                <a:solidFill>
                  <a:schemeClr val="accent4">
                    <a:lumMod val="75000"/>
                  </a:schemeClr>
                </a:solidFill>
                <a:latin typeface="Verdana" panose="020B0604030504040204" pitchFamily="34" charset="0"/>
                <a:ea typeface="Verdana" panose="020B0604030504040204" pitchFamily="34" charset="0"/>
              </a:rPr>
              <a:t> </a:t>
            </a:r>
            <a:r>
              <a:rPr lang="lv-LV" sz="2400" b="1" dirty="0">
                <a:solidFill>
                  <a:schemeClr val="accent4">
                    <a:lumMod val="75000"/>
                  </a:schemeClr>
                </a:solidFill>
                <a:latin typeface="Verdana" panose="020B0604030504040204" pitchFamily="34" charset="0"/>
                <a:ea typeface="Verdana" panose="020B0604030504040204" pitchFamily="34" charset="0"/>
              </a:rPr>
              <a:t>patvēruma meklētāja vai bēgļa</a:t>
            </a:r>
            <a:r>
              <a:rPr lang="en-US" sz="2400" b="1" dirty="0">
                <a:solidFill>
                  <a:schemeClr val="accent4">
                    <a:lumMod val="75000"/>
                  </a:schemeClr>
                </a:solidFill>
                <a:latin typeface="Verdana" panose="020B0604030504040204" pitchFamily="34" charset="0"/>
                <a:ea typeface="Verdana" panose="020B0604030504040204" pitchFamily="34" charset="0"/>
              </a:rPr>
              <a:t> </a:t>
            </a:r>
            <a:r>
              <a:rPr lang="en-US" sz="2400" b="1" dirty="0" err="1">
                <a:solidFill>
                  <a:schemeClr val="accent4">
                    <a:lumMod val="75000"/>
                  </a:schemeClr>
                </a:solidFill>
                <a:latin typeface="Verdana" panose="020B0604030504040204" pitchFamily="34" charset="0"/>
                <a:ea typeface="Verdana" panose="020B0604030504040204" pitchFamily="34" charset="0"/>
              </a:rPr>
              <a:t>statusu</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apliecinošais</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dokuments</a:t>
            </a:r>
            <a:r>
              <a:rPr lang="lv-LV" sz="2400" dirty="0">
                <a:solidFill>
                  <a:schemeClr val="accent4">
                    <a:lumMod val="75000"/>
                  </a:schemeClr>
                </a:solidFill>
                <a:latin typeface="Verdana" panose="020B0604030504040204" pitchFamily="34" charset="0"/>
                <a:ea typeface="Verdana" panose="020B0604030504040204" pitchFamily="34" charset="0"/>
              </a:rPr>
              <a:t>;</a:t>
            </a:r>
          </a:p>
          <a:p>
            <a:pPr lvl="0" algn="just"/>
            <a:r>
              <a:rPr lang="lv-LV" sz="2400" dirty="0">
                <a:solidFill>
                  <a:schemeClr val="accent4">
                    <a:lumMod val="75000"/>
                  </a:schemeClr>
                </a:solidFill>
                <a:latin typeface="Verdana" panose="020B0604030504040204" pitchFamily="34" charset="0"/>
                <a:ea typeface="Verdana" panose="020B0604030504040204" pitchFamily="34" charset="0"/>
              </a:rPr>
              <a:t>										</a:t>
            </a:r>
          </a:p>
          <a:p>
            <a:pPr marL="342900" lvl="0" indent="-342900" algn="just">
              <a:buFont typeface="Wingdings" panose="05000000000000000000" pitchFamily="2" charset="2"/>
              <a:buChar char="Ø"/>
            </a:pPr>
            <a:r>
              <a:rPr lang="lv-LV" sz="2400" dirty="0">
                <a:solidFill>
                  <a:schemeClr val="accent4">
                    <a:lumMod val="75000"/>
                  </a:schemeClr>
                </a:solidFill>
                <a:latin typeface="Verdana" panose="020B0604030504040204" pitchFamily="34" charset="0"/>
                <a:ea typeface="Verdana" panose="020B0604030504040204" pitchFamily="34" charset="0"/>
              </a:rPr>
              <a:t>ir attiecīgās sporta federācijas pārstāvētā olimpiskā sporta veida </a:t>
            </a:r>
            <a:r>
              <a:rPr lang="lv-LV" sz="2400" b="1" dirty="0">
                <a:solidFill>
                  <a:schemeClr val="accent4">
                    <a:lumMod val="75000"/>
                  </a:schemeClr>
                </a:solidFill>
                <a:latin typeface="Verdana" panose="020B0604030504040204" pitchFamily="34" charset="0"/>
                <a:ea typeface="Verdana" panose="020B0604030504040204" pitchFamily="34" charset="0"/>
              </a:rPr>
              <a:t>valsts pieaugušo izlases komandas dalībnieks</a:t>
            </a:r>
            <a:r>
              <a:rPr lang="lv-LV" sz="2400" dirty="0">
                <a:solidFill>
                  <a:schemeClr val="accent4">
                    <a:lumMod val="75000"/>
                  </a:schemeClr>
                </a:solidFill>
                <a:latin typeface="Verdana" panose="020B0604030504040204" pitchFamily="34" charset="0"/>
                <a:ea typeface="Verdana" panose="020B0604030504040204" pitchFamily="34" charset="0"/>
              </a:rPr>
              <a:t> un valsts pārbaudījumu norises laikā piedalās sporta federācijas apstiprinātā sporta sacensību kalendārā iekļautajās starptautiskajās sporta sacensībās vai sporta nometnē ārpus Latvijas teritorijas.</a:t>
            </a:r>
          </a:p>
        </p:txBody>
      </p:sp>
      <p:sp>
        <p:nvSpPr>
          <p:cNvPr id="12" name="Rectangle 11"/>
          <p:cNvSpPr/>
          <p:nvPr/>
        </p:nvSpPr>
        <p:spPr>
          <a:xfrm>
            <a:off x="1028700" y="6951306"/>
            <a:ext cx="15719749" cy="830997"/>
          </a:xfrm>
          <a:prstGeom prst="rect">
            <a:avLst/>
          </a:prstGeom>
        </p:spPr>
        <p:txBody>
          <a:bodyPr wrap="square">
            <a:spAutoFit/>
          </a:bodyPr>
          <a:lstStyle/>
          <a:p>
            <a:r>
              <a:rPr lang="lv-LV" sz="2400" dirty="0">
                <a:solidFill>
                  <a:schemeClr val="accent4">
                    <a:lumMod val="75000"/>
                  </a:schemeClr>
                </a:solidFill>
                <a:latin typeface="Verdana" panose="020B0604030504040204" pitchFamily="34" charset="0"/>
                <a:ea typeface="Verdana" panose="020B0604030504040204" pitchFamily="34" charset="0"/>
              </a:rPr>
              <a:t>Dokumenti par atbrīvošanu jāiesniedz IZM </a:t>
            </a:r>
            <a:r>
              <a:rPr lang="en-US" sz="2400" b="1" dirty="0">
                <a:solidFill>
                  <a:schemeClr val="accent4">
                    <a:lumMod val="75000"/>
                  </a:schemeClr>
                </a:solidFill>
                <a:latin typeface="Verdana" panose="020B0604030504040204" pitchFamily="34" charset="0"/>
                <a:ea typeface="Verdana" panose="020B0604030504040204" pitchFamily="34" charset="0"/>
              </a:rPr>
              <a:t>ne </a:t>
            </a:r>
            <a:r>
              <a:rPr lang="en-US" sz="2400" b="1" dirty="0" err="1">
                <a:solidFill>
                  <a:schemeClr val="accent4">
                    <a:lumMod val="75000"/>
                  </a:schemeClr>
                </a:solidFill>
                <a:latin typeface="Verdana" panose="020B0604030504040204" pitchFamily="34" charset="0"/>
                <a:ea typeface="Verdana" panose="020B0604030504040204" pitchFamily="34" charset="0"/>
              </a:rPr>
              <a:t>vēlāk</a:t>
            </a:r>
            <a:r>
              <a:rPr lang="en-US" sz="2400" b="1" dirty="0">
                <a:solidFill>
                  <a:schemeClr val="accent4">
                    <a:lumMod val="75000"/>
                  </a:schemeClr>
                </a:solidFill>
                <a:latin typeface="Verdana" panose="020B0604030504040204" pitchFamily="34" charset="0"/>
                <a:ea typeface="Verdana" panose="020B0604030504040204" pitchFamily="34" charset="0"/>
              </a:rPr>
              <a:t> </a:t>
            </a:r>
            <a:r>
              <a:rPr lang="en-US" sz="2400" b="1" dirty="0" err="1">
                <a:solidFill>
                  <a:schemeClr val="accent4">
                    <a:lumMod val="75000"/>
                  </a:schemeClr>
                </a:solidFill>
                <a:latin typeface="Verdana" panose="020B0604030504040204" pitchFamily="34" charset="0"/>
                <a:ea typeface="Verdana" panose="020B0604030504040204" pitchFamily="34" charset="0"/>
              </a:rPr>
              <a:t>kā</a:t>
            </a:r>
            <a:r>
              <a:rPr lang="en-US" sz="2400" b="1" dirty="0">
                <a:solidFill>
                  <a:schemeClr val="accent4">
                    <a:lumMod val="75000"/>
                  </a:schemeClr>
                </a:solidFill>
                <a:latin typeface="Verdana" panose="020B0604030504040204" pitchFamily="34" charset="0"/>
                <a:ea typeface="Verdana" panose="020B0604030504040204" pitchFamily="34" charset="0"/>
              </a:rPr>
              <a:t> </a:t>
            </a:r>
            <a:r>
              <a:rPr lang="en-US" sz="2400" b="1" dirty="0" err="1">
                <a:solidFill>
                  <a:schemeClr val="accent4">
                    <a:lumMod val="75000"/>
                  </a:schemeClr>
                </a:solidFill>
                <a:latin typeface="Verdana" panose="020B0604030504040204" pitchFamily="34" charset="0"/>
                <a:ea typeface="Verdana" panose="020B0604030504040204" pitchFamily="34" charset="0"/>
              </a:rPr>
              <a:t>mēnesi</a:t>
            </a:r>
            <a:r>
              <a:rPr lang="en-US" sz="2400" b="1"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pirms</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izglītojamā</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pirmā</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valsts</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pārbaudījuma</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norises</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dienas</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attiecīgajā</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mācību</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gadā</a:t>
            </a:r>
            <a:r>
              <a:rPr lang="lv-LV" sz="2400" dirty="0">
                <a:solidFill>
                  <a:srgbClr val="8064A2">
                    <a:lumMod val="75000"/>
                  </a:srgbClr>
                </a:solidFill>
                <a:latin typeface="Verdana" panose="020B0604030504040204" pitchFamily="34" charset="0"/>
                <a:ea typeface="Verdana" panose="020B0604030504040204" pitchFamily="34" charset="0"/>
              </a:rPr>
              <a:t>.</a:t>
            </a:r>
            <a:endParaRPr lang="lv-LV" dirty="0">
              <a:solidFill>
                <a:srgbClr val="8064A2">
                  <a:lumMod val="75000"/>
                </a:srgbClr>
              </a:solidFill>
              <a:latin typeface="Verdana" panose="020B0604030504040204" pitchFamily="34" charset="0"/>
              <a:ea typeface="Verdana" panose="020B0604030504040204" pitchFamily="34" charset="0"/>
            </a:endParaRPr>
          </a:p>
        </p:txBody>
      </p:sp>
      <p:sp>
        <p:nvSpPr>
          <p:cNvPr id="13" name="Rectangle 12"/>
          <p:cNvSpPr/>
          <p:nvPr/>
        </p:nvSpPr>
        <p:spPr>
          <a:xfrm>
            <a:off x="1028699" y="8050186"/>
            <a:ext cx="15948983" cy="1200329"/>
          </a:xfrm>
          <a:prstGeom prst="rect">
            <a:avLst/>
          </a:prstGeom>
        </p:spPr>
        <p:txBody>
          <a:bodyPr wrap="square">
            <a:spAutoFit/>
          </a:bodyPr>
          <a:lstStyle/>
          <a:p>
            <a:r>
              <a:rPr lang="lv-LV" sz="2400" dirty="0">
                <a:solidFill>
                  <a:schemeClr val="accent4">
                    <a:lumMod val="75000"/>
                  </a:schemeClr>
                </a:solidFill>
                <a:latin typeface="Verdana" panose="020B0604030504040204" pitchFamily="34" charset="0"/>
                <a:ea typeface="Verdana" panose="020B0604030504040204" pitchFamily="34" charset="0"/>
              </a:rPr>
              <a:t>Izglītojamie, kuri atbrīvoti no valsts pārbaudījumiem </a:t>
            </a:r>
            <a:r>
              <a:rPr lang="lv-LV" sz="2400" b="1" dirty="0">
                <a:solidFill>
                  <a:schemeClr val="accent4">
                    <a:lumMod val="75000"/>
                  </a:schemeClr>
                </a:solidFill>
                <a:latin typeface="Verdana" panose="020B0604030504040204" pitchFamily="34" charset="0"/>
                <a:ea typeface="Verdana" panose="020B0604030504040204" pitchFamily="34" charset="0"/>
              </a:rPr>
              <a:t>veselības stāvokļa dēļ,</a:t>
            </a:r>
            <a:r>
              <a:rPr lang="lv-LV" sz="2400" dirty="0">
                <a:solidFill>
                  <a:schemeClr val="accent4">
                    <a:lumMod val="75000"/>
                  </a:schemeClr>
                </a:solidFill>
                <a:latin typeface="Verdana" panose="020B0604030504040204" pitchFamily="34" charset="0"/>
                <a:ea typeface="Verdana" panose="020B0604030504040204" pitchFamily="34" charset="0"/>
              </a:rPr>
              <a:t> </a:t>
            </a:r>
            <a:r>
              <a:rPr lang="lv-LV" sz="2400" b="1" dirty="0">
                <a:solidFill>
                  <a:schemeClr val="accent4">
                    <a:lumMod val="75000"/>
                  </a:schemeClr>
                </a:solidFill>
                <a:latin typeface="Verdana" panose="020B0604030504040204" pitchFamily="34" charset="0"/>
                <a:ea typeface="Verdana" panose="020B0604030504040204" pitchFamily="34" charset="0"/>
              </a:rPr>
              <a:t>nevar kārtot </a:t>
            </a:r>
            <a:r>
              <a:rPr lang="lv-LV" sz="2400" dirty="0">
                <a:solidFill>
                  <a:schemeClr val="accent4">
                    <a:lumMod val="75000"/>
                  </a:schemeClr>
                </a:solidFill>
                <a:latin typeface="Verdana" panose="020B0604030504040204" pitchFamily="34" charset="0"/>
                <a:ea typeface="Verdana" panose="020B0604030504040204" pitchFamily="34" charset="0"/>
              </a:rPr>
              <a:t>noteiktos valsts pārbaudījumus attiecīgajā mācību gadā, jo primāra ir izglītojamā veselības stāvokļa uzlabošanās</a:t>
            </a:r>
            <a:r>
              <a:rPr lang="lv-LV" sz="2400" dirty="0">
                <a:solidFill>
                  <a:schemeClr val="accent4">
                    <a:lumMod val="75000"/>
                  </a:schemeClr>
                </a:solidFill>
              </a:rPr>
              <a:t>.</a:t>
            </a:r>
            <a:endParaRPr lang="lv-LV" sz="2400" dirty="0">
              <a:solidFill>
                <a:schemeClr val="accent4">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00105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3821373" y="362934"/>
            <a:ext cx="13156310" cy="1302094"/>
            <a:chOff x="0" y="-38100"/>
            <a:chExt cx="3230300" cy="517312"/>
          </a:xfrm>
        </p:grpSpPr>
        <p:sp>
          <p:nvSpPr>
            <p:cNvPr id="4" name="Freeform 4"/>
            <p:cNvSpPr/>
            <p:nvPr/>
          </p:nvSpPr>
          <p:spPr>
            <a:xfrm>
              <a:off x="0" y="-5486"/>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353635" y="603259"/>
            <a:ext cx="12269337" cy="553998"/>
          </a:xfrm>
          <a:prstGeom prst="rect">
            <a:avLst/>
          </a:prstGeom>
        </p:spPr>
        <p:txBody>
          <a:bodyPr wrap="square" lIns="0" tIns="0" rIns="0" bIns="0" rtlCol="0" anchor="t">
            <a:spAutoFit/>
          </a:bodyPr>
          <a:lstStyle/>
          <a:p>
            <a:r>
              <a:rPr lang="lv-LV" sz="36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Atbalsta pasākumi (I)</a:t>
            </a:r>
          </a:p>
        </p:txBody>
      </p:sp>
      <p:sp>
        <p:nvSpPr>
          <p:cNvPr id="10" name="AutoShape 10"/>
          <p:cNvSpPr/>
          <p:nvPr/>
        </p:nvSpPr>
        <p:spPr>
          <a:xfrm rot="-5400000" flipV="1">
            <a:off x="-4884663"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sp>
        <p:nvSpPr>
          <p:cNvPr id="12" name="Rectangle 11"/>
          <p:cNvSpPr/>
          <p:nvPr/>
        </p:nvSpPr>
        <p:spPr>
          <a:xfrm>
            <a:off x="2565464" y="1895580"/>
            <a:ext cx="15140314" cy="8156079"/>
          </a:xfrm>
          <a:prstGeom prst="rect">
            <a:avLst/>
          </a:prstGeom>
        </p:spPr>
        <p:txBody>
          <a:bodyPr wrap="square">
            <a:spAutoFit/>
          </a:bodyPr>
          <a:lstStyle/>
          <a:p>
            <a:pPr marL="514350" lvl="0" indent="-514350" algn="just">
              <a:buFont typeface="Wingdings" panose="05000000000000000000" pitchFamily="2" charset="2"/>
              <a:buChar char="Ø"/>
            </a:pPr>
            <a:r>
              <a:rPr lang="lv-LV" sz="2800" dirty="0">
                <a:solidFill>
                  <a:srgbClr val="8064A2">
                    <a:lumMod val="75000"/>
                  </a:srgbClr>
                </a:solidFill>
                <a:latin typeface="Verdana" panose="020B0604030504040204" pitchFamily="34" charset="0"/>
                <a:ea typeface="Verdana" panose="020B0604030504040204" pitchFamily="34" charset="0"/>
                <a:cs typeface="Open Sans" panose="020B0604020202020204" charset="0"/>
              </a:rPr>
              <a:t>Gan 9. klases pārbaudes darbu, gan vidējās izglītības pakāpes pārbaudes darbu norisē nosaka atšķirīgus pārbaudes darbu norises darbību laikus un atbalsta pasākumus izglītojamiem, kuriem ir: </a:t>
            </a:r>
          </a:p>
          <a:p>
            <a:pPr marL="2286000" lvl="4" indent="-457200" algn="just">
              <a:buFont typeface="Courier New" panose="02070309020205020404" pitchFamily="49" charset="0"/>
              <a:buChar char="o"/>
            </a:pPr>
            <a:r>
              <a:rPr lang="lv-LV" sz="2800" dirty="0">
                <a:solidFill>
                  <a:srgbClr val="8064A2">
                    <a:lumMod val="75000"/>
                  </a:srgbClr>
                </a:solidFill>
                <a:latin typeface="Verdana" panose="020B0604030504040204" pitchFamily="34" charset="0"/>
                <a:ea typeface="Verdana" panose="020B0604030504040204" pitchFamily="34" charset="0"/>
                <a:cs typeface="Open Sans" panose="020B0604020202020204" charset="0"/>
              </a:rPr>
              <a:t>	valsts pedagoģiski medicīniskās komisijas vai pašvaldības pedagoģiski medicīniskās komisijas atzinums par atbilstošas speciālās izglītības programmas īstenošanu </a:t>
            </a:r>
            <a:r>
              <a:rPr lang="lv-LV" sz="2800" b="1" dirty="0">
                <a:solidFill>
                  <a:srgbClr val="8064A2">
                    <a:lumMod val="75000"/>
                  </a:srgbClr>
                </a:solidFill>
                <a:latin typeface="Verdana" panose="020B0604030504040204" pitchFamily="34" charset="0"/>
                <a:ea typeface="Verdana" panose="020B0604030504040204" pitchFamily="34" charset="0"/>
                <a:cs typeface="Open Sans" panose="020B0604020202020204" charset="0"/>
              </a:rPr>
              <a:t>vai</a:t>
            </a:r>
            <a:r>
              <a:rPr lang="lv-LV" sz="2800" dirty="0">
                <a:solidFill>
                  <a:srgbClr val="8064A2">
                    <a:lumMod val="75000"/>
                  </a:srgbClr>
                </a:solidFill>
                <a:latin typeface="Verdana" panose="020B0604030504040204" pitchFamily="34" charset="0"/>
                <a:ea typeface="Verdana" panose="020B0604030504040204" pitchFamily="34" charset="0"/>
                <a:cs typeface="Open Sans" panose="020B0604020202020204" charset="0"/>
              </a:rPr>
              <a:t> </a:t>
            </a:r>
          </a:p>
          <a:p>
            <a:pPr marL="2286000" lvl="4" indent="-457200" algn="just">
              <a:buFont typeface="Courier New" panose="02070309020205020404" pitchFamily="49" charset="0"/>
              <a:buChar char="o"/>
            </a:pPr>
            <a:r>
              <a:rPr lang="lv-LV" sz="2800" dirty="0">
                <a:solidFill>
                  <a:srgbClr val="8064A2">
                    <a:lumMod val="75000"/>
                  </a:srgbClr>
                </a:solidFill>
                <a:latin typeface="Verdana" panose="020B0604030504040204" pitchFamily="34" charset="0"/>
                <a:ea typeface="Verdana" panose="020B0604030504040204" pitchFamily="34" charset="0"/>
                <a:cs typeface="Open Sans" panose="020B0604020202020204" charset="0"/>
              </a:rPr>
              <a:t>	pedagoģiski medicīniskās komisijas, </a:t>
            </a:r>
          </a:p>
          <a:p>
            <a:pPr marL="2286000" lvl="4" indent="-457200" algn="just">
              <a:buFont typeface="Courier New" panose="02070309020205020404" pitchFamily="49" charset="0"/>
              <a:buChar char="o"/>
            </a:pPr>
            <a:r>
              <a:rPr lang="lv-LV" sz="2800" dirty="0">
                <a:solidFill>
                  <a:srgbClr val="8064A2">
                    <a:lumMod val="75000"/>
                  </a:srgbClr>
                </a:solidFill>
                <a:latin typeface="Verdana" panose="020B0604030504040204" pitchFamily="34" charset="0"/>
                <a:ea typeface="Verdana" panose="020B0604030504040204" pitchFamily="34" charset="0"/>
                <a:cs typeface="Open Sans" panose="020B0604020202020204" charset="0"/>
              </a:rPr>
              <a:t>	logopēda, </a:t>
            </a:r>
          </a:p>
          <a:p>
            <a:pPr marL="2286000" lvl="4" indent="-457200" algn="just">
              <a:buFont typeface="Courier New" panose="02070309020205020404" pitchFamily="49" charset="0"/>
              <a:buChar char="o"/>
            </a:pPr>
            <a:r>
              <a:rPr lang="lv-LV" sz="2800" dirty="0">
                <a:solidFill>
                  <a:srgbClr val="8064A2">
                    <a:lumMod val="75000"/>
                  </a:srgbClr>
                </a:solidFill>
                <a:latin typeface="Verdana" panose="020B0604030504040204" pitchFamily="34" charset="0"/>
                <a:ea typeface="Verdana" panose="020B0604030504040204" pitchFamily="34" charset="0"/>
                <a:cs typeface="Open Sans" panose="020B0604020202020204" charset="0"/>
              </a:rPr>
              <a:t>	skolotāja logopēda, </a:t>
            </a:r>
          </a:p>
          <a:p>
            <a:pPr marL="2286000" lvl="4" indent="-457200" algn="just">
              <a:buFont typeface="Courier New" panose="02070309020205020404" pitchFamily="49" charset="0"/>
              <a:buChar char="o"/>
            </a:pPr>
            <a:r>
              <a:rPr lang="lv-LV" sz="2800" dirty="0">
                <a:solidFill>
                  <a:srgbClr val="8064A2">
                    <a:lumMod val="75000"/>
                  </a:srgbClr>
                </a:solidFill>
                <a:latin typeface="Verdana" panose="020B0604030504040204" pitchFamily="34" charset="0"/>
                <a:ea typeface="Verdana" panose="020B0604030504040204" pitchFamily="34" charset="0"/>
                <a:cs typeface="Open Sans" panose="020B0604020202020204" charset="0"/>
              </a:rPr>
              <a:t>	speciālā pedagoga, </a:t>
            </a:r>
          </a:p>
          <a:p>
            <a:pPr marL="2286000" lvl="4" indent="-457200" algn="just">
              <a:buFont typeface="Courier New" panose="02070309020205020404" pitchFamily="49" charset="0"/>
              <a:buChar char="o"/>
            </a:pPr>
            <a:r>
              <a:rPr lang="lv-LV" sz="2800" dirty="0">
                <a:solidFill>
                  <a:srgbClr val="8064A2">
                    <a:lumMod val="75000"/>
                  </a:srgbClr>
                </a:solidFill>
                <a:latin typeface="Verdana" panose="020B0604030504040204" pitchFamily="34" charset="0"/>
                <a:ea typeface="Verdana" panose="020B0604030504040204" pitchFamily="34" charset="0"/>
                <a:cs typeface="Open Sans" panose="020B0604020202020204" charset="0"/>
              </a:rPr>
              <a:t>	izglītības vai klīniskā psihologa </a:t>
            </a:r>
          </a:p>
          <a:p>
            <a:pPr lvl="0" algn="just"/>
            <a:r>
              <a:rPr lang="lv-LV" sz="2800" dirty="0">
                <a:solidFill>
                  <a:srgbClr val="8064A2">
                    <a:lumMod val="75000"/>
                  </a:srgbClr>
                </a:solidFill>
                <a:latin typeface="Verdana" panose="020B0604030504040204" pitchFamily="34" charset="0"/>
                <a:ea typeface="Verdana" panose="020B0604030504040204" pitchFamily="34" charset="0"/>
                <a:cs typeface="Open Sans" panose="020B0604020202020204" charset="0"/>
              </a:rPr>
              <a:t>atzinums par izglītojamam nepieciešamajiem atbalsta pasākumiem mācību procesa un valsts pārbaudes darbu laikā.</a:t>
            </a:r>
          </a:p>
          <a:p>
            <a:pPr lvl="0"/>
            <a:r>
              <a:rPr lang="lv-LV" sz="2800" dirty="0">
                <a:solidFill>
                  <a:srgbClr val="8064A2">
                    <a:lumMod val="75000"/>
                  </a:srgbClr>
                </a:solidFill>
                <a:latin typeface="Verdana" panose="020B0604030504040204" pitchFamily="34" charset="0"/>
                <a:ea typeface="Verdana" panose="020B0604030504040204" pitchFamily="34" charset="0"/>
                <a:cs typeface="Open Sans" panose="020B0604020202020204" charset="0"/>
              </a:rPr>
              <a:t> </a:t>
            </a:r>
          </a:p>
          <a:p>
            <a:pPr marL="514350" lvl="0" indent="-514350" algn="just">
              <a:buFont typeface="Wingdings" panose="05000000000000000000" pitchFamily="2" charset="2"/>
              <a:buChar char="Ø"/>
            </a:pPr>
            <a:r>
              <a:rPr lang="lv-LV" sz="2800" dirty="0">
                <a:solidFill>
                  <a:srgbClr val="8064A2">
                    <a:lumMod val="75000"/>
                  </a:srgbClr>
                </a:solidFill>
                <a:latin typeface="Verdana" panose="020B0604030504040204" pitchFamily="34" charset="0"/>
                <a:ea typeface="Verdana" panose="020B0604030504040204" pitchFamily="34" charset="0"/>
                <a:cs typeface="Open Sans" panose="020B0604020202020204" charset="0"/>
              </a:rPr>
              <a:t>Atbalsta pasākumus nosaka ar izglītības iestādes vadītāja rīkojumu, pamatojoties uz pilngadīga izglītojamā vai nepilngadīga izglītojamā likumiskā pārstāvja iesniegumu, kas </a:t>
            </a:r>
            <a:r>
              <a:rPr lang="lv-LV" sz="2800" b="1" dirty="0">
                <a:solidFill>
                  <a:srgbClr val="8064A2">
                    <a:lumMod val="75000"/>
                  </a:srgbClr>
                </a:solidFill>
                <a:latin typeface="Verdana" panose="020B0604030504040204" pitchFamily="34" charset="0"/>
                <a:ea typeface="Verdana" panose="020B0604030504040204" pitchFamily="34" charset="0"/>
                <a:cs typeface="Open Sans" panose="020B0604020202020204" charset="0"/>
              </a:rPr>
              <a:t>līdz attiecīgā mācību gada 1. martam </a:t>
            </a:r>
            <a:r>
              <a:rPr lang="lv-LV" sz="2800" dirty="0">
                <a:solidFill>
                  <a:srgbClr val="8064A2">
                    <a:lumMod val="75000"/>
                  </a:srgbClr>
                </a:solidFill>
                <a:latin typeface="Verdana" panose="020B0604030504040204" pitchFamily="34" charset="0"/>
                <a:ea typeface="Verdana" panose="020B0604030504040204" pitchFamily="34" charset="0"/>
                <a:cs typeface="Open Sans" panose="020B0604020202020204" charset="0"/>
              </a:rPr>
              <a:t>iesniegts izglītības iestādes vadītājam, kurš to atzīmē VPS. </a:t>
            </a:r>
          </a:p>
          <a:p>
            <a:pPr lvl="0" algn="ctr"/>
            <a:r>
              <a:rPr lang="lv-LV" sz="2000" dirty="0">
                <a:solidFill>
                  <a:srgbClr val="8064A2">
                    <a:lumMod val="75000"/>
                  </a:srgbClr>
                </a:solidFill>
                <a:latin typeface="Verdana" panose="020B0604030504040204" pitchFamily="34" charset="0"/>
                <a:ea typeface="Verdana" panose="020B0604030504040204" pitchFamily="34" charset="0"/>
              </a:rPr>
              <a:t>2022. gada 5. jūlija noteikumu Nr. 398 «Noteikumi par centralizēto eksāmenu saturu un norises kārtību» IV. nodaļa</a:t>
            </a:r>
          </a:p>
        </p:txBody>
      </p:sp>
      <p:sp>
        <p:nvSpPr>
          <p:cNvPr id="7" name="Down Arrow 12">
            <a:extLst>
              <a:ext uri="{FF2B5EF4-FFF2-40B4-BE49-F238E27FC236}">
                <a16:creationId xmlns:a16="http://schemas.microsoft.com/office/drawing/2014/main" id="{45B6BD06-0462-367D-C5BF-05D1F202050D}"/>
              </a:ext>
            </a:extLst>
          </p:cNvPr>
          <p:cNvSpPr/>
          <p:nvPr/>
        </p:nvSpPr>
        <p:spPr>
          <a:xfrm rot="13921940">
            <a:off x="2096340" y="8850703"/>
            <a:ext cx="454008" cy="128411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FF0000"/>
              </a:solidFill>
            </a:endParaRPr>
          </a:p>
        </p:txBody>
      </p:sp>
    </p:spTree>
    <p:extLst>
      <p:ext uri="{BB962C8B-B14F-4D97-AF65-F5344CB8AC3E}">
        <p14:creationId xmlns:p14="http://schemas.microsoft.com/office/powerpoint/2010/main" val="1276920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3821373" y="362934"/>
            <a:ext cx="13156310" cy="1302094"/>
            <a:chOff x="0" y="-38100"/>
            <a:chExt cx="3230300" cy="517312"/>
          </a:xfrm>
        </p:grpSpPr>
        <p:sp>
          <p:nvSpPr>
            <p:cNvPr id="4" name="Freeform 4"/>
            <p:cNvSpPr/>
            <p:nvPr/>
          </p:nvSpPr>
          <p:spPr>
            <a:xfrm>
              <a:off x="0" y="-5486"/>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353635" y="603259"/>
            <a:ext cx="12269337" cy="553998"/>
          </a:xfrm>
          <a:prstGeom prst="rect">
            <a:avLst/>
          </a:prstGeom>
        </p:spPr>
        <p:txBody>
          <a:bodyPr wrap="square" lIns="0" tIns="0" rIns="0" bIns="0" rtlCol="0" anchor="t">
            <a:spAutoFit/>
          </a:bodyPr>
          <a:lstStyle/>
          <a:p>
            <a:r>
              <a:rPr lang="lv-LV" sz="36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Atbalsta pasākumi (II)</a:t>
            </a:r>
          </a:p>
        </p:txBody>
      </p:sp>
      <p:sp>
        <p:nvSpPr>
          <p:cNvPr id="10" name="AutoShape 10"/>
          <p:cNvSpPr/>
          <p:nvPr/>
        </p:nvSpPr>
        <p:spPr>
          <a:xfrm rot="-5400000" flipV="1">
            <a:off x="-4884663"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sp>
        <p:nvSpPr>
          <p:cNvPr id="13" name="Down Arrow 12"/>
          <p:cNvSpPr/>
          <p:nvPr/>
        </p:nvSpPr>
        <p:spPr>
          <a:xfrm rot="13921940">
            <a:off x="2215905" y="4402965"/>
            <a:ext cx="454008" cy="128411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FF0000"/>
              </a:solidFill>
            </a:endParaRPr>
          </a:p>
        </p:txBody>
      </p:sp>
      <p:sp>
        <p:nvSpPr>
          <p:cNvPr id="9" name="Rectangle 8"/>
          <p:cNvSpPr/>
          <p:nvPr/>
        </p:nvSpPr>
        <p:spPr>
          <a:xfrm>
            <a:off x="2565464" y="3234724"/>
            <a:ext cx="13016658" cy="5078313"/>
          </a:xfrm>
          <a:prstGeom prst="rect">
            <a:avLst/>
          </a:prstGeom>
        </p:spPr>
        <p:txBody>
          <a:bodyPr wrap="square">
            <a:spAutoFit/>
          </a:bodyPr>
          <a:lstStyle/>
          <a:p>
            <a:r>
              <a:rPr lang="lv-LV" sz="3600" dirty="0">
                <a:solidFill>
                  <a:schemeClr val="accent4">
                    <a:lumMod val="75000"/>
                  </a:schemeClr>
                </a:solidFill>
              </a:rPr>
              <a:t>Atbalsta pasākumi Ukrainas civiliedzīvotājiem valsts pārbaudes darbos:  </a:t>
            </a:r>
          </a:p>
          <a:p>
            <a:r>
              <a:rPr lang="lv-LV" sz="3600" dirty="0">
                <a:solidFill>
                  <a:schemeClr val="accent4">
                    <a:lumMod val="75000"/>
                  </a:schemeClr>
                </a:solidFill>
              </a:rPr>
              <a:t>	Matemātikā – atsevišķa uzdevumu lapa-tulkojums ukraiņu valodā (jāpiesaka VPS līdz 1. martam)</a:t>
            </a:r>
          </a:p>
          <a:p>
            <a:r>
              <a:rPr lang="lv-LV" sz="3600" dirty="0">
                <a:solidFill>
                  <a:schemeClr val="accent4">
                    <a:lumMod val="75000"/>
                  </a:schemeClr>
                </a:solidFill>
              </a:rPr>
              <a:t>		       darbu veic darba lapā latviešu valodā</a:t>
            </a:r>
          </a:p>
          <a:p>
            <a:endParaRPr lang="lv-LV" sz="3600" dirty="0">
              <a:solidFill>
                <a:schemeClr val="accent4">
                  <a:lumMod val="75000"/>
                </a:schemeClr>
              </a:solidFill>
            </a:endParaRPr>
          </a:p>
          <a:p>
            <a:r>
              <a:rPr lang="lv-LV" sz="3600" dirty="0">
                <a:solidFill>
                  <a:schemeClr val="accent4">
                    <a:lumMod val="75000"/>
                  </a:schemeClr>
                </a:solidFill>
              </a:rPr>
              <a:t>Pārējos mācību priekšmetos atbilstoši  MK Noteikumiem par valsts pārbaudes darbu/centralizēto eksāmenu norisi un kārtību – mācību procesa laikā sniegtie atbalsta pasākumi</a:t>
            </a:r>
          </a:p>
        </p:txBody>
      </p:sp>
    </p:spTree>
    <p:extLst>
      <p:ext uri="{BB962C8B-B14F-4D97-AF65-F5344CB8AC3E}">
        <p14:creationId xmlns:p14="http://schemas.microsoft.com/office/powerpoint/2010/main" val="702355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3821373" y="362934"/>
            <a:ext cx="13156310" cy="1302094"/>
            <a:chOff x="0" y="-38100"/>
            <a:chExt cx="3230300" cy="517312"/>
          </a:xfrm>
        </p:grpSpPr>
        <p:sp>
          <p:nvSpPr>
            <p:cNvPr id="4" name="Freeform 4"/>
            <p:cNvSpPr/>
            <p:nvPr/>
          </p:nvSpPr>
          <p:spPr>
            <a:xfrm>
              <a:off x="0" y="-5486"/>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353635" y="603259"/>
            <a:ext cx="12269337" cy="553998"/>
          </a:xfrm>
          <a:prstGeom prst="rect">
            <a:avLst/>
          </a:prstGeom>
        </p:spPr>
        <p:txBody>
          <a:bodyPr wrap="square" lIns="0" tIns="0" rIns="0" bIns="0" rtlCol="0" anchor="t">
            <a:spAutoFit/>
          </a:bodyPr>
          <a:lstStyle/>
          <a:p>
            <a:r>
              <a:rPr lang="lv-LV" sz="36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Atbalsta pasākumi (III)</a:t>
            </a:r>
          </a:p>
        </p:txBody>
      </p:sp>
      <p:sp>
        <p:nvSpPr>
          <p:cNvPr id="10" name="AutoShape 10"/>
          <p:cNvSpPr/>
          <p:nvPr/>
        </p:nvSpPr>
        <p:spPr>
          <a:xfrm rot="-5400000" flipV="1">
            <a:off x="-4884663" y="5173716"/>
            <a:ext cx="10050829" cy="1"/>
          </a:xfrm>
          <a:prstGeom prst="line">
            <a:avLst/>
          </a:prstGeom>
          <a:ln w="381000" cap="rnd">
            <a:solidFill>
              <a:srgbClr val="68478D"/>
            </a:solidFill>
            <a:prstDash val="solid"/>
            <a:headEnd type="none" w="sm" len="sm"/>
            <a:tailEnd type="none" w="sm" len="sm"/>
          </a:ln>
        </p:spPr>
        <p:txBody>
          <a:bodyPr/>
          <a:lstStyle/>
          <a:p>
            <a:endParaRPr lang="lv-LV"/>
          </a:p>
        </p:txBody>
      </p:sp>
      <p:sp>
        <p:nvSpPr>
          <p:cNvPr id="13" name="Down Arrow 12"/>
          <p:cNvSpPr/>
          <p:nvPr/>
        </p:nvSpPr>
        <p:spPr>
          <a:xfrm rot="13921940">
            <a:off x="681635" y="5671107"/>
            <a:ext cx="454008" cy="128411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FF0000"/>
              </a:solidFill>
            </a:endParaRPr>
          </a:p>
        </p:txBody>
      </p:sp>
      <p:sp>
        <p:nvSpPr>
          <p:cNvPr id="7" name="Rectangle 6"/>
          <p:cNvSpPr/>
          <p:nvPr/>
        </p:nvSpPr>
        <p:spPr>
          <a:xfrm>
            <a:off x="1028700" y="2191721"/>
            <a:ext cx="16375224" cy="7925246"/>
          </a:xfrm>
          <a:prstGeom prst="rect">
            <a:avLst/>
          </a:prstGeom>
        </p:spPr>
        <p:txBody>
          <a:bodyPr wrap="square">
            <a:spAutoFit/>
          </a:bodyPr>
          <a:lstStyle/>
          <a:p>
            <a:pPr marL="514350" lvl="0" indent="-514350" algn="just">
              <a:buFont typeface="Wingdings" panose="05000000000000000000" pitchFamily="2" charset="2"/>
              <a:buChar char="Ø"/>
            </a:pPr>
            <a:r>
              <a:rPr lang="lv-LV" sz="2700" dirty="0">
                <a:solidFill>
                  <a:srgbClr val="8064A2">
                    <a:lumMod val="75000"/>
                  </a:srgbClr>
                </a:solidFill>
                <a:latin typeface="Open Sans" panose="020B0604020202020204" charset="0"/>
                <a:ea typeface="Open Sans" panose="020B0604020202020204" charset="0"/>
                <a:cs typeface="Open Sans" panose="020B0604020202020204" charset="0"/>
              </a:rPr>
              <a:t>Pārbaudes </a:t>
            </a:r>
            <a:r>
              <a:rPr lang="lv-LV" sz="2700" b="1" dirty="0">
                <a:solidFill>
                  <a:srgbClr val="8064A2">
                    <a:lumMod val="75000"/>
                  </a:srgbClr>
                </a:solidFill>
                <a:latin typeface="Open Sans" panose="020B0604020202020204" charset="0"/>
                <a:ea typeface="Open Sans" panose="020B0604020202020204" charset="0"/>
                <a:cs typeface="Open Sans" panose="020B0604020202020204" charset="0"/>
              </a:rPr>
              <a:t>darbos piemēro tos atbalsta pasākumus, kādus izglītojamais ir saņēmis izglītības programmas īstenošanas procesā </a:t>
            </a:r>
            <a:r>
              <a:rPr lang="lv-LV" sz="2700" dirty="0">
                <a:solidFill>
                  <a:srgbClr val="8064A2">
                    <a:lumMod val="75000"/>
                  </a:srgbClr>
                </a:solidFill>
                <a:latin typeface="Open Sans" panose="020B0604020202020204" charset="0"/>
                <a:ea typeface="Open Sans" panose="020B0604020202020204" charset="0"/>
                <a:cs typeface="Open Sans" panose="020B0604020202020204" charset="0"/>
              </a:rPr>
              <a:t>un kuru piemērošanu paredz MK noteikumi Nr. 556. «</a:t>
            </a:r>
            <a:r>
              <a:rPr lang="lv-LV" sz="2600" dirty="0">
                <a:solidFill>
                  <a:srgbClr val="8064A2">
                    <a:lumMod val="75000"/>
                  </a:srgbClr>
                </a:solidFill>
                <a:latin typeface="Verdana" panose="020B0604030504040204" pitchFamily="34" charset="0"/>
                <a:ea typeface="Verdana" panose="020B0604030504040204" pitchFamily="34" charset="0"/>
              </a:rPr>
              <a:t>Prasības vispārējās izglītības iestādēm, lai to īstenotajās izglītības programmās uzņemtu izglītojamos ar speciālām vajadzībām» </a:t>
            </a:r>
            <a:r>
              <a:rPr lang="lv-LV" sz="2700" dirty="0">
                <a:solidFill>
                  <a:srgbClr val="8064A2">
                    <a:lumMod val="75000"/>
                  </a:srgbClr>
                </a:solidFill>
                <a:latin typeface="Open Sans" panose="020B0604020202020204" charset="0"/>
                <a:ea typeface="Open Sans" panose="020B0604020202020204" charset="0"/>
                <a:cs typeface="Open Sans" panose="020B0604020202020204" charset="0"/>
              </a:rPr>
              <a:t>un VISC izstrādātie </a:t>
            </a:r>
            <a:r>
              <a:rPr lang="lv-LV" sz="2700" i="1" dirty="0">
                <a:solidFill>
                  <a:srgbClr val="8064A2">
                    <a:lumMod val="75000"/>
                  </a:srgbClr>
                </a:solidFill>
                <a:latin typeface="Open Sans" panose="020B0604020202020204" charset="0"/>
                <a:ea typeface="Open Sans" panose="020B0604020202020204" charset="0"/>
                <a:cs typeface="Open Sans" panose="020B0604020202020204" charset="0"/>
              </a:rPr>
              <a:t>Pārbaudes darbu norises darbību laiki</a:t>
            </a:r>
            <a:r>
              <a:rPr lang="lv-LV" sz="2700" dirty="0">
                <a:solidFill>
                  <a:srgbClr val="8064A2">
                    <a:lumMod val="75000"/>
                  </a:srgbClr>
                </a:solidFill>
                <a:latin typeface="Open Sans" panose="020B0604020202020204" charset="0"/>
                <a:ea typeface="Open Sans" panose="020B0604020202020204" charset="0"/>
                <a:cs typeface="Open Sans" panose="020B0604020202020204" charset="0"/>
              </a:rPr>
              <a:t>.</a:t>
            </a:r>
          </a:p>
          <a:p>
            <a:pPr marL="514350" lvl="0" indent="-514350" algn="just">
              <a:buFont typeface="Wingdings" panose="05000000000000000000" pitchFamily="2" charset="2"/>
              <a:buChar char="Ø"/>
            </a:pPr>
            <a:endParaRPr lang="lv-LV" sz="800" dirty="0">
              <a:solidFill>
                <a:srgbClr val="8064A2">
                  <a:lumMod val="75000"/>
                </a:srgbClr>
              </a:solidFill>
              <a:latin typeface="Open Sans" panose="020B0604020202020204" charset="0"/>
              <a:ea typeface="Open Sans" panose="020B0604020202020204" charset="0"/>
              <a:cs typeface="Open Sans" panose="020B0604020202020204" charset="0"/>
            </a:endParaRPr>
          </a:p>
          <a:p>
            <a:pPr marL="514350" lvl="0" indent="-514350" algn="just">
              <a:buFont typeface="Wingdings" panose="05000000000000000000" pitchFamily="2" charset="2"/>
              <a:buChar char="Ø"/>
            </a:pPr>
            <a:r>
              <a:rPr lang="lv-LV" sz="2700" dirty="0">
                <a:solidFill>
                  <a:srgbClr val="8064A2">
                    <a:lumMod val="75000"/>
                  </a:srgbClr>
                </a:solidFill>
                <a:latin typeface="Open Sans" panose="020B0604020202020204" charset="0"/>
                <a:ea typeface="Open Sans" panose="020B0604020202020204" charset="0"/>
                <a:cs typeface="Open Sans" panose="020B0604020202020204" charset="0"/>
              </a:rPr>
              <a:t>Par atbalsta pasākumu piemērošanu izglītojamam pārbaudes darbā </a:t>
            </a:r>
            <a:r>
              <a:rPr lang="lv-LV" sz="2700" b="1" dirty="0">
                <a:solidFill>
                  <a:srgbClr val="8064A2">
                    <a:lumMod val="75000"/>
                  </a:srgbClr>
                </a:solidFill>
                <a:latin typeface="Open Sans" panose="020B0604020202020204" charset="0"/>
                <a:ea typeface="Open Sans" panose="020B0604020202020204" charset="0"/>
                <a:cs typeface="Open Sans" panose="020B0604020202020204" charset="0"/>
              </a:rPr>
              <a:t>izglītības iestāde ne vēlāk kā vienu mēnesi</a:t>
            </a:r>
            <a:r>
              <a:rPr lang="lv-LV" sz="2700" dirty="0">
                <a:solidFill>
                  <a:srgbClr val="8064A2">
                    <a:lumMod val="75000"/>
                  </a:srgbClr>
                </a:solidFill>
                <a:latin typeface="Open Sans" panose="020B0604020202020204" charset="0"/>
                <a:ea typeface="Open Sans" panose="020B0604020202020204" charset="0"/>
                <a:cs typeface="Open Sans" panose="020B0604020202020204" charset="0"/>
              </a:rPr>
              <a:t> pirms attiecīgā pārbaudes darba norises dienas </a:t>
            </a:r>
            <a:r>
              <a:rPr lang="lv-LV" sz="2700" b="1" dirty="0">
                <a:solidFill>
                  <a:srgbClr val="8064A2">
                    <a:lumMod val="75000"/>
                  </a:srgbClr>
                </a:solidFill>
                <a:latin typeface="Open Sans" panose="020B0604020202020204" charset="0"/>
                <a:ea typeface="Open Sans" panose="020B0604020202020204" charset="0"/>
                <a:cs typeface="Open Sans" panose="020B0604020202020204" charset="0"/>
              </a:rPr>
              <a:t>VPS ieraksta izglītojamam pārbaudes darbā piemērojamos atbalsta pasākumus</a:t>
            </a:r>
            <a:r>
              <a:rPr lang="lv-LV" sz="2700" dirty="0">
                <a:solidFill>
                  <a:srgbClr val="8064A2">
                    <a:lumMod val="75000"/>
                  </a:srgbClr>
                </a:solidFill>
                <a:latin typeface="Open Sans" panose="020B0604020202020204" charset="0"/>
                <a:ea typeface="Open Sans" panose="020B0604020202020204" charset="0"/>
                <a:cs typeface="Open Sans" panose="020B0604020202020204" charset="0"/>
              </a:rPr>
              <a:t>.</a:t>
            </a:r>
          </a:p>
          <a:p>
            <a:pPr marL="514350" lvl="0" indent="-514350" algn="just">
              <a:buFont typeface="Wingdings" panose="05000000000000000000" pitchFamily="2" charset="2"/>
              <a:buChar char="Ø"/>
            </a:pPr>
            <a:endParaRPr lang="lv-LV" sz="800" dirty="0">
              <a:solidFill>
                <a:srgbClr val="8064A2">
                  <a:lumMod val="75000"/>
                </a:srgbClr>
              </a:solidFill>
              <a:latin typeface="Open Sans" panose="020B0604020202020204" charset="0"/>
              <a:ea typeface="Open Sans" panose="020B0604020202020204" charset="0"/>
              <a:cs typeface="Open Sans" panose="020B0604020202020204" charset="0"/>
            </a:endParaRPr>
          </a:p>
          <a:p>
            <a:pPr marL="514350" lvl="0" indent="-514350" algn="just">
              <a:buFont typeface="Wingdings" panose="05000000000000000000" pitchFamily="2" charset="2"/>
              <a:buChar char="Ø"/>
            </a:pPr>
            <a:r>
              <a:rPr lang="lv-LV" sz="2700" b="1" u="sng" dirty="0">
                <a:solidFill>
                  <a:srgbClr val="8064A2">
                    <a:lumMod val="75000"/>
                  </a:srgbClr>
                </a:solidFill>
                <a:latin typeface="Open Sans" panose="020B0604020202020204" charset="0"/>
                <a:ea typeface="Open Sans" panose="020B0604020202020204" charset="0"/>
                <a:cs typeface="Open Sans" panose="020B0604020202020204" charset="0"/>
              </a:rPr>
              <a:t>Izglītības iestādei nav jāsaskaņo ar VISC izglītojamiem nepieciešamie atbalsta pasākumi </a:t>
            </a:r>
            <a:br>
              <a:rPr lang="lv-LV" sz="2700" b="1" u="sng" dirty="0">
                <a:solidFill>
                  <a:srgbClr val="8064A2">
                    <a:lumMod val="75000"/>
                  </a:srgbClr>
                </a:solidFill>
                <a:latin typeface="Open Sans" panose="020B0604020202020204" charset="0"/>
                <a:ea typeface="Open Sans" panose="020B0604020202020204" charset="0"/>
                <a:cs typeface="Open Sans" panose="020B0604020202020204" charset="0"/>
              </a:rPr>
            </a:br>
            <a:r>
              <a:rPr lang="lv-LV" sz="2700" b="1" u="sng" dirty="0">
                <a:solidFill>
                  <a:srgbClr val="8064A2">
                    <a:lumMod val="75000"/>
                  </a:srgbClr>
                </a:solidFill>
                <a:latin typeface="Open Sans" panose="020B0604020202020204" charset="0"/>
                <a:ea typeface="Open Sans" panose="020B0604020202020204" charset="0"/>
                <a:cs typeface="Open Sans" panose="020B0604020202020204" charset="0"/>
              </a:rPr>
              <a:t>9. klases vai vidējās izglītības pakāpes valsts pārbaudījumos</a:t>
            </a:r>
            <a:r>
              <a:rPr lang="lv-LV" sz="2700" b="1" dirty="0">
                <a:solidFill>
                  <a:srgbClr val="8064A2">
                    <a:lumMod val="75000"/>
                  </a:srgbClr>
                </a:solidFill>
                <a:latin typeface="Open Sans" panose="020B0604020202020204" charset="0"/>
                <a:ea typeface="Open Sans" panose="020B0604020202020204" charset="0"/>
                <a:cs typeface="Open Sans" panose="020B0604020202020204" charset="0"/>
              </a:rPr>
              <a:t>. Atzīmē VPS.</a:t>
            </a:r>
          </a:p>
          <a:p>
            <a:pPr marL="514350" lvl="0" indent="-514350" algn="just">
              <a:buFont typeface="Wingdings" panose="05000000000000000000" pitchFamily="2" charset="2"/>
              <a:buChar char="Ø"/>
            </a:pPr>
            <a:endParaRPr lang="lv-LV" sz="800" b="1" dirty="0">
              <a:solidFill>
                <a:srgbClr val="8064A2">
                  <a:lumMod val="75000"/>
                </a:srgbClr>
              </a:solidFill>
              <a:latin typeface="Open Sans" panose="020B0604020202020204" charset="0"/>
              <a:ea typeface="Open Sans" panose="020B0604020202020204" charset="0"/>
              <a:cs typeface="Open Sans" panose="020B0604020202020204" charset="0"/>
            </a:endParaRPr>
          </a:p>
          <a:p>
            <a:pPr marL="514350" lvl="0" indent="-514350" algn="just">
              <a:buFont typeface="Wingdings" panose="05000000000000000000" pitchFamily="2" charset="2"/>
              <a:buChar char="Ø"/>
            </a:pPr>
            <a:r>
              <a:rPr lang="lv-LV" sz="2700" dirty="0">
                <a:solidFill>
                  <a:srgbClr val="8064A2">
                    <a:lumMod val="75000"/>
                  </a:srgbClr>
                </a:solidFill>
                <a:latin typeface="Open Sans" panose="020B0604020202020204" charset="0"/>
                <a:ea typeface="Open Sans" panose="020B0604020202020204" charset="0"/>
                <a:cs typeface="Open Sans" panose="020B0604020202020204" charset="0"/>
              </a:rPr>
              <a:t>Ja 9.klases izglītojamais vai izglītojamais vidējās izglītības pakāpē, kuram ir </a:t>
            </a:r>
            <a:r>
              <a:rPr lang="lv-LV" sz="2700" b="1" dirty="0">
                <a:solidFill>
                  <a:srgbClr val="8064A2">
                    <a:lumMod val="75000"/>
                  </a:srgbClr>
                </a:solidFill>
                <a:latin typeface="Open Sans" panose="020B0604020202020204" charset="0"/>
                <a:ea typeface="Open Sans" panose="020B0604020202020204" charset="0"/>
                <a:cs typeface="Open Sans" panose="020B0604020202020204" charset="0"/>
              </a:rPr>
              <a:t>runas vai dzirdes </a:t>
            </a:r>
            <a:r>
              <a:rPr lang="lv-LV" sz="2700" dirty="0">
                <a:solidFill>
                  <a:srgbClr val="8064A2">
                    <a:lumMod val="75000"/>
                  </a:srgbClr>
                </a:solidFill>
                <a:latin typeface="Open Sans" panose="020B0604020202020204" charset="0"/>
                <a:ea typeface="Open Sans" panose="020B0604020202020204" charset="0"/>
                <a:cs typeface="Open Sans" panose="020B0604020202020204" charset="0"/>
              </a:rPr>
              <a:t>traucējumi, </a:t>
            </a:r>
            <a:r>
              <a:rPr lang="lv-LV" sz="2700" b="1" dirty="0">
                <a:solidFill>
                  <a:srgbClr val="8064A2">
                    <a:lumMod val="75000"/>
                  </a:srgbClr>
                </a:solidFill>
                <a:latin typeface="Open Sans" panose="020B0604020202020204" charset="0"/>
                <a:ea typeface="Open Sans" panose="020B0604020202020204" charset="0"/>
                <a:cs typeface="Open Sans" panose="020B0604020202020204" charset="0"/>
              </a:rPr>
              <a:t>traucējumu dēļ nevar kārtot kādu no valodu centralizēto eksāmenu daļām</a:t>
            </a:r>
            <a:r>
              <a:rPr lang="lv-LV" sz="2700" dirty="0">
                <a:solidFill>
                  <a:srgbClr val="8064A2">
                    <a:lumMod val="75000"/>
                  </a:srgbClr>
                </a:solidFill>
                <a:latin typeface="Open Sans" panose="020B0604020202020204" charset="0"/>
                <a:ea typeface="Open Sans" panose="020B0604020202020204" charset="0"/>
                <a:cs typeface="Open Sans" panose="020B0604020202020204" charset="0"/>
              </a:rPr>
              <a:t>, tad attiecīgā eksāmena daļas norises dienā izglītības iestādes vadītājs sastāda </a:t>
            </a:r>
            <a:r>
              <a:rPr lang="lv-LV" sz="2700" b="1" dirty="0">
                <a:solidFill>
                  <a:srgbClr val="8064A2">
                    <a:lumMod val="75000"/>
                  </a:srgbClr>
                </a:solidFill>
                <a:latin typeface="Open Sans" panose="020B0604020202020204" charset="0"/>
                <a:ea typeface="Open Sans" panose="020B0604020202020204" charset="0"/>
                <a:cs typeface="Open Sans" panose="020B0604020202020204" charset="0"/>
              </a:rPr>
              <a:t>aktu par izglītojamā nepiedalīšanos centralizētā eksāmena klausīšanās daļā vai mutvārdu daļā</a:t>
            </a:r>
            <a:r>
              <a:rPr lang="lv-LV" sz="2700" dirty="0">
                <a:solidFill>
                  <a:srgbClr val="8064A2">
                    <a:lumMod val="75000"/>
                  </a:srgbClr>
                </a:solidFill>
                <a:latin typeface="Open Sans" panose="020B0604020202020204" charset="0"/>
                <a:ea typeface="Open Sans" panose="020B0604020202020204" charset="0"/>
                <a:cs typeface="Open Sans" panose="020B0604020202020204" charset="0"/>
              </a:rPr>
              <a:t>, ko pievieno centralizētā eksāmena materiāliem, kurus izglītības iestāde </a:t>
            </a:r>
            <a:r>
              <a:rPr lang="lv-LV" sz="2700" dirty="0" err="1">
                <a:solidFill>
                  <a:srgbClr val="8064A2">
                    <a:lumMod val="75000"/>
                  </a:srgbClr>
                </a:solidFill>
                <a:latin typeface="Open Sans" panose="020B0604020202020204" charset="0"/>
                <a:ea typeface="Open Sans" panose="020B0604020202020204" charset="0"/>
                <a:cs typeface="Open Sans" panose="020B0604020202020204" charset="0"/>
              </a:rPr>
              <a:t>nosūta</a:t>
            </a:r>
            <a:r>
              <a:rPr lang="lv-LV" sz="2700" dirty="0">
                <a:solidFill>
                  <a:srgbClr val="8064A2">
                    <a:lumMod val="75000"/>
                  </a:srgbClr>
                </a:solidFill>
                <a:latin typeface="Open Sans" panose="020B0604020202020204" charset="0"/>
                <a:ea typeface="Open Sans" panose="020B0604020202020204" charset="0"/>
                <a:cs typeface="Open Sans" panose="020B0604020202020204" charset="0"/>
              </a:rPr>
              <a:t> uz VISC. </a:t>
            </a:r>
            <a:r>
              <a:rPr lang="lv-LV" sz="2700" b="1" dirty="0">
                <a:solidFill>
                  <a:srgbClr val="8064A2">
                    <a:lumMod val="75000"/>
                  </a:srgbClr>
                </a:solidFill>
                <a:latin typeface="Open Sans" panose="020B0604020202020204" charset="0"/>
                <a:ea typeface="Open Sans" panose="020B0604020202020204" charset="0"/>
                <a:cs typeface="Open Sans" panose="020B0604020202020204" charset="0"/>
              </a:rPr>
              <a:t>Izglītojamā eksāmena kopvērtējumu aprēķina no to eksāmenu daļu rezultātiem, no kurām izglītojamais nav bijis atbrīvots</a:t>
            </a:r>
            <a:r>
              <a:rPr lang="lv-LV" sz="2700" dirty="0">
                <a:solidFill>
                  <a:srgbClr val="8064A2">
                    <a:lumMod val="75000"/>
                  </a:srgbClr>
                </a:solidFill>
                <a:latin typeface="Open Sans" panose="020B0604020202020204" charset="0"/>
                <a:ea typeface="Open Sans" panose="020B0604020202020204" charset="0"/>
                <a:cs typeface="Open Sans" panose="020B0604020202020204" charset="0"/>
              </a:rPr>
              <a:t>.</a:t>
            </a:r>
          </a:p>
          <a:p>
            <a:pPr lvl="0" algn="just"/>
            <a:r>
              <a:rPr lang="lv-LV" sz="2700" dirty="0">
                <a:solidFill>
                  <a:srgbClr val="8064A2">
                    <a:lumMod val="75000"/>
                  </a:srgbClr>
                </a:solidFill>
                <a:latin typeface="Open Sans" panose="020B0604020202020204" charset="0"/>
                <a:ea typeface="Open Sans" panose="020B0604020202020204" charset="0"/>
                <a:cs typeface="Open Sans" panose="020B0604020202020204" charset="0"/>
              </a:rPr>
              <a:t>     </a:t>
            </a:r>
          </a:p>
          <a:p>
            <a:pPr lvl="0" algn="just"/>
            <a:r>
              <a:rPr lang="lv-LV" sz="2700" b="1" dirty="0">
                <a:solidFill>
                  <a:srgbClr val="8064A2">
                    <a:lumMod val="75000"/>
                  </a:srgbClr>
                </a:solidFill>
                <a:latin typeface="Open Sans" panose="020B0604020202020204" charset="0"/>
                <a:ea typeface="Open Sans" panose="020B0604020202020204" charset="0"/>
                <a:cs typeface="Open Sans" panose="020B0604020202020204" charset="0"/>
              </a:rPr>
              <a:t>Akta paraugs </a:t>
            </a:r>
            <a:r>
              <a:rPr lang="lv-LV" sz="2700" dirty="0">
                <a:solidFill>
                  <a:srgbClr val="8064A2">
                    <a:lumMod val="75000"/>
                  </a:srgbClr>
                </a:solidFill>
                <a:latin typeface="Open Sans" panose="020B0604020202020204" charset="0"/>
                <a:ea typeface="Open Sans" panose="020B0604020202020204" charset="0"/>
                <a:cs typeface="Open Sans" panose="020B0604020202020204" charset="0"/>
              </a:rPr>
              <a:t>ir publicēts </a:t>
            </a:r>
            <a:r>
              <a:rPr lang="lv-LV" sz="2700" i="1" dirty="0">
                <a:solidFill>
                  <a:srgbClr val="8064A2">
                    <a:lumMod val="75000"/>
                  </a:srgbClr>
                </a:solidFill>
                <a:latin typeface="Open Sans" panose="020B0604020202020204" charset="0"/>
                <a:ea typeface="Open Sans" panose="020B0604020202020204" charset="0"/>
                <a:cs typeface="Open Sans" panose="020B0604020202020204" charset="0"/>
              </a:rPr>
              <a:t>Pārbaudes darbu norises darbību laikos</a:t>
            </a:r>
            <a:r>
              <a:rPr lang="lv-LV" sz="2700" dirty="0">
                <a:solidFill>
                  <a:srgbClr val="8064A2">
                    <a:lumMod val="75000"/>
                  </a:srgbClr>
                </a:solidFill>
                <a:latin typeface="Open Sans" panose="020B0604020202020204" charset="0"/>
                <a:ea typeface="Open Sans" panose="020B0604020202020204" charset="0"/>
                <a:cs typeface="Open Sans" panose="020B0604020202020204" charset="0"/>
              </a:rPr>
              <a:t>.</a:t>
            </a:r>
            <a:endParaRPr lang="en-US" sz="2700" dirty="0">
              <a:solidFill>
                <a:srgbClr val="8064A2">
                  <a:lumMod val="75000"/>
                </a:srgbClr>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780776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txBody>
          <a:bodyPr/>
          <a:lstStyle/>
          <a:p>
            <a:endParaRPr lang="lv-LV"/>
          </a:p>
        </p:txBody>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aphicFrame>
        <p:nvGraphicFramePr>
          <p:cNvPr id="3" name="Table 2"/>
          <p:cNvGraphicFramePr>
            <a:graphicFrameLocks noGrp="1"/>
          </p:cNvGraphicFramePr>
          <p:nvPr>
            <p:extLst>
              <p:ext uri="{D42A27DB-BD31-4B8C-83A1-F6EECF244321}">
                <p14:modId xmlns:p14="http://schemas.microsoft.com/office/powerpoint/2010/main" val="675086340"/>
              </p:ext>
            </p:extLst>
          </p:nvPr>
        </p:nvGraphicFramePr>
        <p:xfrm>
          <a:off x="1374646" y="5490283"/>
          <a:ext cx="16078200" cy="2169894"/>
        </p:xfrm>
        <a:graphic>
          <a:graphicData uri="http://schemas.openxmlformats.org/drawingml/2006/table">
            <a:tbl>
              <a:tblPr firstRow="1" bandRow="1">
                <a:tableStyleId>{5C22544A-7EE6-4342-B048-85BDC9FD1C3A}</a:tableStyleId>
              </a:tblPr>
              <a:tblGrid>
                <a:gridCol w="3215640">
                  <a:extLst>
                    <a:ext uri="{9D8B030D-6E8A-4147-A177-3AD203B41FA5}">
                      <a16:colId xmlns:a16="http://schemas.microsoft.com/office/drawing/2014/main" val="20000"/>
                    </a:ext>
                  </a:extLst>
                </a:gridCol>
                <a:gridCol w="3215640">
                  <a:extLst>
                    <a:ext uri="{9D8B030D-6E8A-4147-A177-3AD203B41FA5}">
                      <a16:colId xmlns:a16="http://schemas.microsoft.com/office/drawing/2014/main" val="20001"/>
                    </a:ext>
                  </a:extLst>
                </a:gridCol>
                <a:gridCol w="3093720">
                  <a:extLst>
                    <a:ext uri="{9D8B030D-6E8A-4147-A177-3AD203B41FA5}">
                      <a16:colId xmlns:a16="http://schemas.microsoft.com/office/drawing/2014/main" val="20002"/>
                    </a:ext>
                  </a:extLst>
                </a:gridCol>
                <a:gridCol w="3505200">
                  <a:extLst>
                    <a:ext uri="{9D8B030D-6E8A-4147-A177-3AD203B41FA5}">
                      <a16:colId xmlns:a16="http://schemas.microsoft.com/office/drawing/2014/main" val="20003"/>
                    </a:ext>
                  </a:extLst>
                </a:gridCol>
                <a:gridCol w="3048000">
                  <a:extLst>
                    <a:ext uri="{9D8B030D-6E8A-4147-A177-3AD203B41FA5}">
                      <a16:colId xmlns:a16="http://schemas.microsoft.com/office/drawing/2014/main" val="20004"/>
                    </a:ext>
                  </a:extLst>
                </a:gridCol>
              </a:tblGrid>
              <a:tr h="686534">
                <a:tc>
                  <a:txBody>
                    <a:bodyPr/>
                    <a:lstStyle/>
                    <a:p>
                      <a:pPr algn="ctr"/>
                      <a:r>
                        <a:rPr lang="lv-LV" dirty="0">
                          <a:solidFill>
                            <a:schemeClr val="accent4">
                              <a:lumMod val="75000"/>
                            </a:schemeClr>
                          </a:solidFill>
                        </a:rPr>
                        <a:t>Eksāmens</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0-9%</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10-14%</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Kopā, ja eksāmena nokārtošanas slieksnis būtu 15%</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lv-LV" dirty="0">
                          <a:solidFill>
                            <a:schemeClr val="accent4">
                              <a:lumMod val="75000"/>
                            </a:schemeClr>
                          </a:solidFill>
                        </a:rPr>
                        <a:t>15% nesasniegušie</a:t>
                      </a:r>
                      <a:r>
                        <a:rPr lang="lv-LV" baseline="0" dirty="0">
                          <a:solidFill>
                            <a:schemeClr val="accent4">
                              <a:lumMod val="75000"/>
                            </a:schemeClr>
                          </a:solidFill>
                        </a:rPr>
                        <a:t> no kopējā kārtotāju skaita</a:t>
                      </a:r>
                      <a:endParaRPr lang="lv-LV"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lv-LV" dirty="0">
                          <a:solidFill>
                            <a:schemeClr val="accent4">
                              <a:lumMod val="75000"/>
                            </a:schemeClr>
                          </a:solidFill>
                        </a:rPr>
                        <a:t>Latviešu valoda</a:t>
                      </a:r>
                      <a:endParaRPr lang="en-US" dirty="0">
                        <a:solidFill>
                          <a:schemeClr val="accent4">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89</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150</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239</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lv-LV" dirty="0">
                          <a:solidFill>
                            <a:schemeClr val="accent4">
                              <a:lumMod val="75000"/>
                            </a:schemeClr>
                          </a:solidFill>
                        </a:rPr>
                        <a:t>1,3%</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lv-LV" dirty="0">
                          <a:solidFill>
                            <a:schemeClr val="accent4">
                              <a:lumMod val="75000"/>
                            </a:schemeClr>
                          </a:solidFill>
                        </a:rPr>
                        <a:t>Matemātika</a:t>
                      </a:r>
                      <a:endParaRPr lang="en-US" dirty="0">
                        <a:solidFill>
                          <a:schemeClr val="accent4">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604</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957</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1561</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lv-LV" dirty="0">
                          <a:solidFill>
                            <a:schemeClr val="accent4">
                              <a:lumMod val="75000"/>
                            </a:schemeClr>
                          </a:solidFill>
                        </a:rPr>
                        <a:t>8,3%</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lv-LV" dirty="0">
                          <a:solidFill>
                            <a:schemeClr val="accent4">
                              <a:lumMod val="75000"/>
                            </a:schemeClr>
                          </a:solidFill>
                        </a:rPr>
                        <a:t>Svešvaloda</a:t>
                      </a:r>
                      <a:endParaRPr lang="en-US" dirty="0">
                        <a:solidFill>
                          <a:schemeClr val="accent4">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159</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339</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498</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lv-LV" dirty="0">
                          <a:solidFill>
                            <a:schemeClr val="accent4">
                              <a:lumMod val="75000"/>
                            </a:schemeClr>
                          </a:solidFill>
                        </a:rPr>
                        <a:t>2,7%</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r"/>
                      <a:r>
                        <a:rPr lang="lv-LV" b="1" dirty="0">
                          <a:solidFill>
                            <a:schemeClr val="accent4">
                              <a:lumMod val="75000"/>
                            </a:schemeClr>
                          </a:solidFill>
                        </a:rPr>
                        <a:t>KOPĀ</a:t>
                      </a:r>
                      <a:endParaRPr lang="en-US" b="1" dirty="0">
                        <a:solidFill>
                          <a:schemeClr val="accent4">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b="1" dirty="0">
                          <a:solidFill>
                            <a:schemeClr val="accent4">
                              <a:lumMod val="75000"/>
                            </a:schemeClr>
                          </a:solidFill>
                        </a:rPr>
                        <a:t>852</a:t>
                      </a:r>
                      <a:endParaRPr lang="en-US"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b="1" dirty="0">
                          <a:solidFill>
                            <a:schemeClr val="accent4">
                              <a:lumMod val="75000"/>
                            </a:schemeClr>
                          </a:solidFill>
                        </a:rPr>
                        <a:t>1446</a:t>
                      </a:r>
                      <a:endParaRPr lang="en-US"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b="1" dirty="0">
                          <a:solidFill>
                            <a:schemeClr val="accent4">
                              <a:lumMod val="75000"/>
                            </a:schemeClr>
                          </a:solidFill>
                        </a:rPr>
                        <a:t>2298</a:t>
                      </a:r>
                      <a:endParaRPr lang="en-US"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Content Placeholder 2">
            <a:extLst>
              <a:ext uri="{FF2B5EF4-FFF2-40B4-BE49-F238E27FC236}">
                <a16:creationId xmlns:a16="http://schemas.microsoft.com/office/drawing/2014/main" id="{9BD662DC-A426-5BC0-84A4-DE7D29AE4828}"/>
              </a:ext>
            </a:extLst>
          </p:cNvPr>
          <p:cNvSpPr txBox="1">
            <a:spLocks/>
          </p:cNvSpPr>
          <p:nvPr/>
        </p:nvSpPr>
        <p:spPr>
          <a:xfrm>
            <a:off x="1374646" y="4820440"/>
            <a:ext cx="15735300" cy="61643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lv-LV" sz="2400" dirty="0">
                <a:solidFill>
                  <a:schemeClr val="accent4">
                    <a:lumMod val="75000"/>
                  </a:schemeClr>
                </a:solidFill>
                <a:ea typeface="Verdana" panose="020B0604030504040204" pitchFamily="34" charset="0"/>
              </a:rPr>
              <a:t>9. klases skolēnu skaits, kas nesasniedza 15% vērtējumu 2023./2024. mācību gadā</a:t>
            </a:r>
            <a:r>
              <a:rPr lang="en-US" sz="2400" dirty="0">
                <a:solidFill>
                  <a:schemeClr val="accent4">
                    <a:lumMod val="75000"/>
                  </a:schemeClr>
                </a:solidFill>
                <a:ea typeface="Verdana" panose="020B0604030504040204" pitchFamily="34" charset="0"/>
              </a:rPr>
              <a:t>:</a:t>
            </a:r>
            <a:endParaRPr lang="lv-LV" sz="2400" dirty="0">
              <a:solidFill>
                <a:schemeClr val="accent4">
                  <a:lumMod val="75000"/>
                </a:schemeClr>
              </a:solidFill>
              <a:ea typeface="Verdana" panose="020B0604030504040204" pitchFamily="34" charset="0"/>
            </a:endParaRPr>
          </a:p>
        </p:txBody>
      </p:sp>
      <p:sp>
        <p:nvSpPr>
          <p:cNvPr id="9" name="Title 1">
            <a:extLst>
              <a:ext uri="{FF2B5EF4-FFF2-40B4-BE49-F238E27FC236}">
                <a16:creationId xmlns:a16="http://schemas.microsoft.com/office/drawing/2014/main" id="{78555E5A-DFBF-4CDE-F06A-CFAB6BA6D2F0}"/>
              </a:ext>
            </a:extLst>
          </p:cNvPr>
          <p:cNvSpPr txBox="1">
            <a:spLocks/>
          </p:cNvSpPr>
          <p:nvPr/>
        </p:nvSpPr>
        <p:spPr>
          <a:xfrm>
            <a:off x="2130879" y="2546736"/>
            <a:ext cx="13335000" cy="11428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200" dirty="0">
                <a:solidFill>
                  <a:schemeClr val="accent4">
                    <a:lumMod val="75000"/>
                  </a:schemeClr>
                </a:solidFill>
              </a:rPr>
              <a:t>27.</a:t>
            </a:r>
            <a:r>
              <a:rPr lang="lv-LV" sz="3200" baseline="30000" dirty="0">
                <a:solidFill>
                  <a:schemeClr val="accent4">
                    <a:lumMod val="75000"/>
                  </a:schemeClr>
                </a:solidFill>
              </a:rPr>
              <a:t>1</a:t>
            </a:r>
            <a:r>
              <a:rPr lang="lv-LV" sz="3200" dirty="0">
                <a:solidFill>
                  <a:schemeClr val="accent4">
                    <a:lumMod val="75000"/>
                  </a:schemeClr>
                </a:solidFill>
              </a:rPr>
              <a:t>2. Valsts noteiktajā pārbaudes darbā vērtējums nav iegūts, ja darba kopvērtējums 2024./2025. mācību gadā ir mazāks nekā </a:t>
            </a:r>
            <a:r>
              <a:rPr lang="lv-LV" sz="4000" dirty="0">
                <a:solidFill>
                  <a:schemeClr val="accent4">
                    <a:lumMod val="75000"/>
                  </a:schemeClr>
                </a:solidFill>
              </a:rPr>
              <a:t>15</a:t>
            </a:r>
            <a:r>
              <a:rPr lang="lv-LV" sz="3200" dirty="0">
                <a:solidFill>
                  <a:schemeClr val="accent4">
                    <a:lumMod val="75000"/>
                  </a:schemeClr>
                </a:solidFill>
              </a:rPr>
              <a:t> procenti</a:t>
            </a:r>
            <a:r>
              <a:rPr lang="lv-LV" sz="3200" dirty="0"/>
              <a:t>.</a:t>
            </a:r>
          </a:p>
          <a:p>
            <a:r>
              <a:rPr lang="lv-LV" sz="2400" dirty="0"/>
              <a:t>(MK </a:t>
            </a:r>
            <a:r>
              <a:rPr lang="lv-LV" sz="2400" dirty="0">
                <a:hlinkClick r:id="rId3"/>
              </a:rPr>
              <a:t>09.04.2024.</a:t>
            </a:r>
            <a:r>
              <a:rPr lang="lv-LV" sz="2400" dirty="0"/>
              <a:t> noteikumu Nr. 221 redakcijā; </a:t>
            </a:r>
            <a:r>
              <a:rPr lang="lv-LV" sz="2400" dirty="0">
                <a:hlinkClick r:id="rId4"/>
              </a:rPr>
              <a:t>17.</a:t>
            </a:r>
            <a:r>
              <a:rPr lang="lv-LV" sz="2400" baseline="30000" dirty="0">
                <a:hlinkClick r:id="rId4"/>
              </a:rPr>
              <a:t>1</a:t>
            </a:r>
            <a:r>
              <a:rPr lang="lv-LV" sz="2400" dirty="0">
                <a:hlinkClick r:id="rId4"/>
              </a:rPr>
              <a:t> punkts</a:t>
            </a:r>
            <a:r>
              <a:rPr lang="lv-LV" sz="2400" dirty="0"/>
              <a:t> iekļauts noteikumu redakcijā uz </a:t>
            </a:r>
            <a:r>
              <a:rPr lang="lv-LV" sz="2400" dirty="0">
                <a:hlinkClick r:id="rId5"/>
              </a:rPr>
              <a:t>01.09.2025.</a:t>
            </a:r>
            <a:r>
              <a:rPr lang="lv-LV" sz="2400" dirty="0"/>
              <a:t>)</a:t>
            </a:r>
          </a:p>
        </p:txBody>
      </p:sp>
      <p:grpSp>
        <p:nvGrpSpPr>
          <p:cNvPr id="10" name="Group 3"/>
          <p:cNvGrpSpPr/>
          <p:nvPr/>
        </p:nvGrpSpPr>
        <p:grpSpPr>
          <a:xfrm>
            <a:off x="3821373" y="362934"/>
            <a:ext cx="13156310" cy="1302094"/>
            <a:chOff x="0" y="-38100"/>
            <a:chExt cx="3230300" cy="517312"/>
          </a:xfrm>
        </p:grpSpPr>
        <p:sp>
          <p:nvSpPr>
            <p:cNvPr id="11" name="Freeform 4"/>
            <p:cNvSpPr/>
            <p:nvPr/>
          </p:nvSpPr>
          <p:spPr>
            <a:xfrm>
              <a:off x="0" y="-5486"/>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12"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13" name="TextBox 12"/>
          <p:cNvSpPr txBox="1"/>
          <p:nvPr/>
        </p:nvSpPr>
        <p:spPr>
          <a:xfrm>
            <a:off x="5253135" y="863456"/>
            <a:ext cx="11308702" cy="646331"/>
          </a:xfrm>
          <a:prstGeom prst="rect">
            <a:avLst/>
          </a:prstGeom>
          <a:noFill/>
        </p:spPr>
        <p:txBody>
          <a:bodyPr wrap="square" rtlCol="0">
            <a:spAutoFit/>
          </a:bodyPr>
          <a:lstStyle/>
          <a:p>
            <a:r>
              <a:rPr lang="lv-LV" sz="3600" b="1" dirty="0">
                <a:solidFill>
                  <a:schemeClr val="bg1"/>
                </a:solidFill>
              </a:rPr>
              <a:t>Pamatizglītības sertifikāts - no 2025. gada 25. jūnija</a:t>
            </a:r>
          </a:p>
        </p:txBody>
      </p:sp>
    </p:spTree>
    <p:extLst>
      <p:ext uri="{BB962C8B-B14F-4D97-AF65-F5344CB8AC3E}">
        <p14:creationId xmlns:p14="http://schemas.microsoft.com/office/powerpoint/2010/main" val="1415112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txBody>
          <a:bodyPr/>
          <a:lstStyle/>
          <a:p>
            <a:endParaRPr lang="lv-LV"/>
          </a:p>
        </p:txBody>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sp>
        <p:nvSpPr>
          <p:cNvPr id="8" name="Content Placeholder 2">
            <a:extLst>
              <a:ext uri="{FF2B5EF4-FFF2-40B4-BE49-F238E27FC236}">
                <a16:creationId xmlns:a16="http://schemas.microsoft.com/office/drawing/2014/main" id="{9BD662DC-A426-5BC0-84A4-DE7D29AE4828}"/>
              </a:ext>
            </a:extLst>
          </p:cNvPr>
          <p:cNvSpPr txBox="1">
            <a:spLocks/>
          </p:cNvSpPr>
          <p:nvPr/>
        </p:nvSpPr>
        <p:spPr>
          <a:xfrm>
            <a:off x="1110342" y="4982390"/>
            <a:ext cx="15867333" cy="616430"/>
          </a:xfrm>
          <a:prstGeom prst="rect">
            <a:avLst/>
          </a:prstGeom>
          <a:solidFill>
            <a:schemeClr val="bg1"/>
          </a:solidFill>
          <a:ln>
            <a:solidFill>
              <a:schemeClr val="bg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lv-LV" sz="2400" dirty="0">
                <a:solidFill>
                  <a:schemeClr val="accent4">
                    <a:lumMod val="75000"/>
                  </a:schemeClr>
                </a:solidFill>
                <a:ea typeface="Verdana" panose="020B0604030504040204" pitchFamily="34" charset="0"/>
              </a:rPr>
              <a:t>Vidējās izglītības pakāpes izglītojamo skaits, kas obligātajos eksāmenos nesasniedza 20% vērtējumu </a:t>
            </a:r>
            <a:r>
              <a:rPr lang="lv-LV" sz="2400" dirty="0">
                <a:solidFill>
                  <a:schemeClr val="bg1"/>
                </a:solidFill>
                <a:ea typeface="Verdana" panose="020B0604030504040204" pitchFamily="34" charset="0"/>
              </a:rPr>
              <a:t> </a:t>
            </a:r>
            <a:r>
              <a:rPr lang="lv-LV" sz="2400" dirty="0">
                <a:solidFill>
                  <a:schemeClr val="accent4">
                    <a:lumMod val="75000"/>
                  </a:schemeClr>
                </a:solidFill>
                <a:ea typeface="Verdana" panose="020B0604030504040204" pitchFamily="34" charset="0"/>
              </a:rPr>
              <a:t>2023./2024. mācību gadā</a:t>
            </a:r>
            <a:r>
              <a:rPr lang="en-US" sz="2400" dirty="0">
                <a:solidFill>
                  <a:schemeClr val="accent4">
                    <a:lumMod val="75000"/>
                  </a:schemeClr>
                </a:solidFill>
                <a:ea typeface="Verdana" panose="020B0604030504040204" pitchFamily="34" charset="0"/>
              </a:rPr>
              <a:t>:</a:t>
            </a:r>
          </a:p>
          <a:p>
            <a:pPr marL="0" indent="0" fontAlgn="base">
              <a:buNone/>
            </a:pPr>
            <a:endParaRPr lang="en-US" sz="2400" dirty="0">
              <a:solidFill>
                <a:schemeClr val="accent4">
                  <a:lumMod val="75000"/>
                </a:schemeClr>
              </a:solidFill>
              <a:ea typeface="Verdana" panose="020B0604030504040204" pitchFamily="34" charset="0"/>
            </a:endParaRPr>
          </a:p>
        </p:txBody>
      </p:sp>
      <p:sp>
        <p:nvSpPr>
          <p:cNvPr id="9" name="Title 1">
            <a:extLst>
              <a:ext uri="{FF2B5EF4-FFF2-40B4-BE49-F238E27FC236}">
                <a16:creationId xmlns:a16="http://schemas.microsoft.com/office/drawing/2014/main" id="{78555E5A-DFBF-4CDE-F06A-CFAB6BA6D2F0}"/>
              </a:ext>
            </a:extLst>
          </p:cNvPr>
          <p:cNvSpPr txBox="1">
            <a:spLocks/>
          </p:cNvSpPr>
          <p:nvPr/>
        </p:nvSpPr>
        <p:spPr>
          <a:xfrm>
            <a:off x="2130878" y="2546736"/>
            <a:ext cx="14048403" cy="11428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200" dirty="0">
                <a:solidFill>
                  <a:schemeClr val="accent4">
                    <a:lumMod val="75000"/>
                  </a:schemeClr>
                </a:solidFill>
              </a:rPr>
              <a:t>21.</a:t>
            </a:r>
            <a:r>
              <a:rPr lang="lv-LV" sz="3200" baseline="30000" dirty="0">
                <a:solidFill>
                  <a:schemeClr val="accent4">
                    <a:lumMod val="75000"/>
                  </a:schemeClr>
                </a:solidFill>
              </a:rPr>
              <a:t>1</a:t>
            </a:r>
            <a:r>
              <a:rPr lang="lv-LV" sz="3200" dirty="0">
                <a:solidFill>
                  <a:schemeClr val="accent4">
                    <a:lumMod val="75000"/>
                  </a:schemeClr>
                </a:solidFill>
              </a:rPr>
              <a:t> Valsts noteiktajā pārbaudes darbā vērtējums nav iegūts, ja darba kopvērtējums ir mazāks nekā </a:t>
            </a:r>
            <a:r>
              <a:rPr lang="lv-LV" sz="4000" dirty="0">
                <a:solidFill>
                  <a:schemeClr val="accent4">
                    <a:lumMod val="75000"/>
                  </a:schemeClr>
                </a:solidFill>
              </a:rPr>
              <a:t>20 </a:t>
            </a:r>
            <a:r>
              <a:rPr lang="lv-LV" sz="3200" dirty="0">
                <a:solidFill>
                  <a:schemeClr val="accent4">
                    <a:lumMod val="75000"/>
                  </a:schemeClr>
                </a:solidFill>
              </a:rPr>
              <a:t>procenti.</a:t>
            </a:r>
          </a:p>
          <a:p>
            <a:r>
              <a:rPr lang="lv-LV" sz="2400" dirty="0"/>
              <a:t>(MK </a:t>
            </a:r>
            <a:r>
              <a:rPr lang="lv-LV" sz="2400" dirty="0">
                <a:hlinkClick r:id="rId3"/>
              </a:rPr>
              <a:t>17.05.2022.</a:t>
            </a:r>
            <a:r>
              <a:rPr lang="lv-LV" sz="2400" dirty="0"/>
              <a:t> noteikumu Nr. 298 redakcijā; punkts stājas spēkā </a:t>
            </a:r>
            <a:r>
              <a:rPr lang="lv-LV" sz="2400" dirty="0">
                <a:hlinkClick r:id="rId4"/>
              </a:rPr>
              <a:t>01.09.2024.</a:t>
            </a:r>
            <a:r>
              <a:rPr lang="lv-LV" sz="2400" dirty="0"/>
              <a:t>, sk. </a:t>
            </a:r>
            <a:r>
              <a:rPr lang="lv-LV" sz="2400" dirty="0">
                <a:hlinkClick r:id="rId5"/>
              </a:rPr>
              <a:t>25.</a:t>
            </a:r>
            <a:r>
              <a:rPr lang="lv-LV" sz="2400" baseline="30000" dirty="0">
                <a:hlinkClick r:id="rId5"/>
              </a:rPr>
              <a:t>1</a:t>
            </a:r>
            <a:r>
              <a:rPr lang="lv-LV" sz="2400" dirty="0">
                <a:hlinkClick r:id="rId5"/>
              </a:rPr>
              <a:t> punktu</a:t>
            </a:r>
            <a:r>
              <a:rPr lang="lv-LV" sz="2400" dirty="0"/>
              <a:t>)</a:t>
            </a:r>
          </a:p>
        </p:txBody>
      </p:sp>
      <p:grpSp>
        <p:nvGrpSpPr>
          <p:cNvPr id="10" name="Group 3"/>
          <p:cNvGrpSpPr/>
          <p:nvPr/>
        </p:nvGrpSpPr>
        <p:grpSpPr>
          <a:xfrm>
            <a:off x="3821373" y="362934"/>
            <a:ext cx="13156310" cy="1302094"/>
            <a:chOff x="0" y="-38100"/>
            <a:chExt cx="3230300" cy="517312"/>
          </a:xfrm>
        </p:grpSpPr>
        <p:sp>
          <p:nvSpPr>
            <p:cNvPr id="11" name="Freeform 4"/>
            <p:cNvSpPr/>
            <p:nvPr/>
          </p:nvSpPr>
          <p:spPr>
            <a:xfrm>
              <a:off x="0" y="-5486"/>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12"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13" name="TextBox 12"/>
          <p:cNvSpPr txBox="1"/>
          <p:nvPr/>
        </p:nvSpPr>
        <p:spPr>
          <a:xfrm>
            <a:off x="4301413" y="692721"/>
            <a:ext cx="12176448" cy="830997"/>
          </a:xfrm>
          <a:prstGeom prst="rect">
            <a:avLst/>
          </a:prstGeom>
          <a:noFill/>
        </p:spPr>
        <p:txBody>
          <a:bodyPr wrap="square" rtlCol="0">
            <a:spAutoFit/>
          </a:bodyPr>
          <a:lstStyle/>
          <a:p>
            <a:r>
              <a:rPr lang="lv-LV" sz="3600" dirty="0">
                <a:solidFill>
                  <a:schemeClr val="bg1"/>
                </a:solidFill>
              </a:rPr>
              <a:t>Vispārējās vidējās izglītības sertifik</a:t>
            </a:r>
            <a:r>
              <a:rPr lang="lv-LV" sz="3200" dirty="0">
                <a:solidFill>
                  <a:schemeClr val="bg1"/>
                </a:solidFill>
              </a:rPr>
              <a:t>āts       no 2025.gada </a:t>
            </a:r>
            <a:r>
              <a:rPr lang="lv-LV" sz="4800" dirty="0">
                <a:solidFill>
                  <a:schemeClr val="bg1"/>
                </a:solidFill>
              </a:rPr>
              <a:t>3.jūlija</a:t>
            </a:r>
          </a:p>
        </p:txBody>
      </p:sp>
      <p:graphicFrame>
        <p:nvGraphicFramePr>
          <p:cNvPr id="4" name="Table 3"/>
          <p:cNvGraphicFramePr>
            <a:graphicFrameLocks noGrp="1"/>
          </p:cNvGraphicFramePr>
          <p:nvPr>
            <p:extLst>
              <p:ext uri="{D42A27DB-BD31-4B8C-83A1-F6EECF244321}">
                <p14:modId xmlns:p14="http://schemas.microsoft.com/office/powerpoint/2010/main" val="706529009"/>
              </p:ext>
            </p:extLst>
          </p:nvPr>
        </p:nvGraphicFramePr>
        <p:xfrm>
          <a:off x="923731" y="5784979"/>
          <a:ext cx="16154400" cy="3032760"/>
        </p:xfrm>
        <a:graphic>
          <a:graphicData uri="http://schemas.openxmlformats.org/drawingml/2006/table">
            <a:tbl>
              <a:tblPr firstRow="1" bandRow="1">
                <a:tableStyleId>{5C22544A-7EE6-4342-B048-85BDC9FD1C3A}</a:tableStyleId>
              </a:tblPr>
              <a:tblGrid>
                <a:gridCol w="3230880">
                  <a:extLst>
                    <a:ext uri="{9D8B030D-6E8A-4147-A177-3AD203B41FA5}">
                      <a16:colId xmlns:a16="http://schemas.microsoft.com/office/drawing/2014/main" val="20000"/>
                    </a:ext>
                  </a:extLst>
                </a:gridCol>
                <a:gridCol w="3302678">
                  <a:extLst>
                    <a:ext uri="{9D8B030D-6E8A-4147-A177-3AD203B41FA5}">
                      <a16:colId xmlns:a16="http://schemas.microsoft.com/office/drawing/2014/main" val="20001"/>
                    </a:ext>
                  </a:extLst>
                </a:gridCol>
                <a:gridCol w="2991442">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gridCol w="2971800">
                  <a:extLst>
                    <a:ext uri="{9D8B030D-6E8A-4147-A177-3AD203B41FA5}">
                      <a16:colId xmlns:a16="http://schemas.microsoft.com/office/drawing/2014/main" val="20004"/>
                    </a:ext>
                  </a:extLst>
                </a:gridCol>
              </a:tblGrid>
              <a:tr h="607423">
                <a:tc>
                  <a:txBody>
                    <a:bodyPr/>
                    <a:lstStyle/>
                    <a:p>
                      <a:pPr algn="ctr"/>
                      <a:r>
                        <a:rPr lang="lv-LV" dirty="0">
                          <a:solidFill>
                            <a:schemeClr val="accent4">
                              <a:lumMod val="75000"/>
                            </a:schemeClr>
                          </a:solidFill>
                        </a:rPr>
                        <a:t>Eksāmens</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0-14%</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15-19%</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Kopā, ja eksāmena nokārtošanas slieksnis būtu 20%</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lv-LV" dirty="0">
                          <a:solidFill>
                            <a:schemeClr val="accent4">
                              <a:lumMod val="75000"/>
                            </a:schemeClr>
                          </a:solidFill>
                        </a:rPr>
                        <a:t>20% nesasniegušie</a:t>
                      </a:r>
                      <a:r>
                        <a:rPr lang="lv-LV" baseline="0" dirty="0">
                          <a:solidFill>
                            <a:schemeClr val="accent4">
                              <a:lumMod val="75000"/>
                            </a:schemeClr>
                          </a:solidFill>
                        </a:rPr>
                        <a:t> no kopējā kārtotāju skaita</a:t>
                      </a:r>
                      <a:endParaRPr lang="lv-LV"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lv-LV" dirty="0">
                          <a:solidFill>
                            <a:schemeClr val="accent4">
                              <a:lumMod val="75000"/>
                            </a:schemeClr>
                          </a:solidFill>
                        </a:rPr>
                        <a:t>Latviešu valoda (optimālajā līmenī)</a:t>
                      </a:r>
                      <a:endParaRPr lang="en-US" dirty="0">
                        <a:solidFill>
                          <a:schemeClr val="accent4">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176</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168</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344</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lv-LV" dirty="0">
                          <a:solidFill>
                            <a:schemeClr val="accent4">
                              <a:lumMod val="75000"/>
                            </a:schemeClr>
                          </a:solidFill>
                        </a:rPr>
                        <a:t>2,7%</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solidFill>
                            <a:schemeClr val="accent4">
                              <a:lumMod val="75000"/>
                            </a:schemeClr>
                          </a:solidFill>
                        </a:rPr>
                        <a:t>Matemātika (optimālajā līmenī)</a:t>
                      </a:r>
                      <a:endParaRPr lang="en-US" dirty="0">
                        <a:solidFill>
                          <a:schemeClr val="accent4">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2781</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1759</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4540</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lv-LV" b="1" dirty="0">
                          <a:solidFill>
                            <a:schemeClr val="accent4">
                              <a:lumMod val="75000"/>
                            </a:schemeClr>
                          </a:solidFill>
                        </a:rPr>
                        <a:t>33,6%</a:t>
                      </a:r>
                      <a:endParaRPr lang="en-US"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lv-LV" dirty="0">
                          <a:solidFill>
                            <a:schemeClr val="accent4">
                              <a:lumMod val="75000"/>
                            </a:schemeClr>
                          </a:solidFill>
                        </a:rPr>
                        <a:t>Angļu</a:t>
                      </a:r>
                      <a:r>
                        <a:rPr lang="lv-LV" baseline="0" dirty="0">
                          <a:solidFill>
                            <a:schemeClr val="accent4">
                              <a:lumMod val="75000"/>
                            </a:schemeClr>
                          </a:solidFill>
                        </a:rPr>
                        <a:t> </a:t>
                      </a:r>
                      <a:r>
                        <a:rPr lang="lv-LV" dirty="0">
                          <a:solidFill>
                            <a:schemeClr val="accent4">
                              <a:lumMod val="75000"/>
                            </a:schemeClr>
                          </a:solidFill>
                        </a:rPr>
                        <a:t>valoda (optimālajā līmenī)</a:t>
                      </a:r>
                      <a:endParaRPr lang="en-US" dirty="0">
                        <a:solidFill>
                          <a:schemeClr val="accent4">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256</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280</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536</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lv-LV" dirty="0">
                          <a:solidFill>
                            <a:schemeClr val="accent4">
                              <a:lumMod val="75000"/>
                            </a:schemeClr>
                          </a:solidFill>
                        </a:rPr>
                        <a:t>4,5%</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21632">
                <a:tc>
                  <a:txBody>
                    <a:bodyPr/>
                    <a:lstStyle/>
                    <a:p>
                      <a:r>
                        <a:rPr lang="lv-LV" dirty="0">
                          <a:solidFill>
                            <a:schemeClr val="accent4">
                              <a:lumMod val="75000"/>
                            </a:schemeClr>
                          </a:solidFill>
                        </a:rPr>
                        <a:t>Matemātika (vispārīgajā līmenī profesionālās izglītības iestādēs)</a:t>
                      </a:r>
                      <a:endParaRPr lang="en-US" dirty="0">
                        <a:solidFill>
                          <a:schemeClr val="accent4">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251</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167</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a:solidFill>
                            <a:schemeClr val="accent4">
                              <a:lumMod val="75000"/>
                            </a:schemeClr>
                          </a:solidFill>
                        </a:rPr>
                        <a:t>418</a:t>
                      </a:r>
                      <a:endParaRPr lang="en-US"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lv-LV" b="1" dirty="0">
                          <a:solidFill>
                            <a:schemeClr val="accent4">
                              <a:lumMod val="75000"/>
                            </a:schemeClr>
                          </a:solidFill>
                        </a:rPr>
                        <a:t>39,7%</a:t>
                      </a:r>
                      <a:endParaRPr lang="en-US"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r"/>
                      <a:r>
                        <a:rPr lang="lv-LV" b="1" dirty="0">
                          <a:solidFill>
                            <a:schemeClr val="accent4">
                              <a:lumMod val="75000"/>
                            </a:schemeClr>
                          </a:solidFill>
                        </a:rPr>
                        <a:t>KOPĀ</a:t>
                      </a:r>
                      <a:endParaRPr lang="en-US" b="1" dirty="0">
                        <a:solidFill>
                          <a:schemeClr val="accent4">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b="1" dirty="0">
                          <a:solidFill>
                            <a:schemeClr val="accent4">
                              <a:lumMod val="75000"/>
                            </a:schemeClr>
                          </a:solidFill>
                        </a:rPr>
                        <a:t>3464</a:t>
                      </a:r>
                      <a:endParaRPr lang="en-US"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b="1" dirty="0">
                          <a:solidFill>
                            <a:schemeClr val="accent4">
                              <a:lumMod val="75000"/>
                            </a:schemeClr>
                          </a:solidFill>
                        </a:rPr>
                        <a:t>2374</a:t>
                      </a:r>
                      <a:endParaRPr lang="en-US"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b="1" dirty="0">
                          <a:solidFill>
                            <a:schemeClr val="accent4">
                              <a:lumMod val="75000"/>
                            </a:schemeClr>
                          </a:solidFill>
                        </a:rPr>
                        <a:t>5838</a:t>
                      </a:r>
                      <a:endParaRPr lang="en-US"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1110343" y="4385388"/>
            <a:ext cx="15867339" cy="369332"/>
          </a:xfrm>
          <a:prstGeom prst="rect">
            <a:avLst/>
          </a:prstGeom>
          <a:noFill/>
        </p:spPr>
        <p:txBody>
          <a:bodyPr wrap="square" rtlCol="0">
            <a:spAutoFit/>
          </a:bodyPr>
          <a:lstStyle/>
          <a:p>
            <a:r>
              <a:rPr lang="lv-LV" dirty="0"/>
              <a:t>Lai saņemtu atestātu par vispārējo vidējo izglītību, jābūt kārtotiem optimālā vai augstākā līmeņa eksāmeniem un saņemtiem  sertifikātiem par vispārējo vidējo izglītību.</a:t>
            </a:r>
          </a:p>
        </p:txBody>
      </p:sp>
    </p:spTree>
    <p:extLst>
      <p:ext uri="{BB962C8B-B14F-4D97-AF65-F5344CB8AC3E}">
        <p14:creationId xmlns:p14="http://schemas.microsoft.com/office/powerpoint/2010/main" val="3231878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txBody>
          <a:bodyPr/>
          <a:lstStyle/>
          <a:p>
            <a:endParaRPr lang="lv-LV"/>
          </a:p>
        </p:txBody>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sp>
        <p:nvSpPr>
          <p:cNvPr id="9" name="Title 1">
            <a:extLst>
              <a:ext uri="{FF2B5EF4-FFF2-40B4-BE49-F238E27FC236}">
                <a16:creationId xmlns:a16="http://schemas.microsoft.com/office/drawing/2014/main" id="{78555E5A-DFBF-4CDE-F06A-CFAB6BA6D2F0}"/>
              </a:ext>
            </a:extLst>
          </p:cNvPr>
          <p:cNvSpPr txBox="1">
            <a:spLocks/>
          </p:cNvSpPr>
          <p:nvPr/>
        </p:nvSpPr>
        <p:spPr>
          <a:xfrm>
            <a:off x="2196192" y="2262030"/>
            <a:ext cx="14645563" cy="802497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sz="3200" dirty="0">
                <a:solidFill>
                  <a:schemeClr val="accent4">
                    <a:lumMod val="75000"/>
                  </a:schemeClr>
                </a:solidFill>
              </a:rPr>
              <a:t>DABASZINĀTŅU UN TEHNOLOĢIJU jomas, </a:t>
            </a:r>
          </a:p>
          <a:p>
            <a:pPr algn="l"/>
            <a:r>
              <a:rPr lang="lv-LV" sz="3200" dirty="0">
                <a:solidFill>
                  <a:schemeClr val="accent4">
                    <a:lumMod val="75000"/>
                  </a:schemeClr>
                </a:solidFill>
              </a:rPr>
              <a:t>proporcionāli sadalot uzdevumus starp:	bioloģiju, </a:t>
            </a:r>
          </a:p>
          <a:p>
            <a:pPr algn="l"/>
            <a:r>
              <a:rPr lang="lv-LV" sz="3200" dirty="0">
                <a:solidFill>
                  <a:schemeClr val="accent4">
                    <a:lumMod val="75000"/>
                  </a:schemeClr>
                </a:solidFill>
              </a:rPr>
              <a:t>								ķīmiju,</a:t>
            </a:r>
          </a:p>
          <a:p>
            <a:pPr algn="l"/>
            <a:r>
              <a:rPr lang="lv-LV" sz="3200" dirty="0">
                <a:solidFill>
                  <a:schemeClr val="accent4">
                    <a:lumMod val="75000"/>
                  </a:schemeClr>
                </a:solidFill>
              </a:rPr>
              <a:t>								fiziku,</a:t>
            </a:r>
          </a:p>
          <a:p>
            <a:pPr algn="l"/>
            <a:r>
              <a:rPr lang="lv-LV" sz="3200" dirty="0">
                <a:solidFill>
                  <a:schemeClr val="accent4">
                    <a:lumMod val="75000"/>
                  </a:schemeClr>
                </a:solidFill>
              </a:rPr>
              <a:t>								ģeogrāfiju,</a:t>
            </a:r>
          </a:p>
          <a:p>
            <a:pPr algn="l"/>
            <a:r>
              <a:rPr lang="lv-LV" sz="3200" dirty="0">
                <a:solidFill>
                  <a:schemeClr val="accent4">
                    <a:lumMod val="75000"/>
                  </a:schemeClr>
                </a:solidFill>
              </a:rPr>
              <a:t>								dizains un tehnoloģiju</a:t>
            </a:r>
          </a:p>
          <a:p>
            <a:pPr algn="l"/>
            <a:r>
              <a:rPr lang="lv-LV" sz="3200" dirty="0">
                <a:solidFill>
                  <a:schemeClr val="accent4">
                    <a:lumMod val="75000"/>
                  </a:schemeClr>
                </a:solidFill>
              </a:rPr>
              <a:t>Katram priekšmetam 16 punkti</a:t>
            </a:r>
          </a:p>
          <a:p>
            <a:pPr algn="l"/>
            <a:r>
              <a:rPr lang="lv-LV" sz="3200" dirty="0">
                <a:solidFill>
                  <a:schemeClr val="accent4">
                    <a:lumMod val="75000"/>
                  </a:schemeClr>
                </a:solidFill>
              </a:rPr>
              <a:t>Pārbaudes darbam 2 daļas:</a:t>
            </a:r>
          </a:p>
          <a:p>
            <a:pPr algn="l"/>
            <a:r>
              <a:rPr lang="lv-LV" sz="3200" dirty="0">
                <a:solidFill>
                  <a:schemeClr val="accent4">
                    <a:lumMod val="75000"/>
                  </a:schemeClr>
                </a:solidFill>
              </a:rPr>
              <a:t>1. daļā (40 punkti),  90 min. zināšanas un izpratne: testa, īso atbilžu uzdevumi</a:t>
            </a:r>
          </a:p>
          <a:p>
            <a:pPr algn="l"/>
            <a:r>
              <a:rPr lang="lv-LV" sz="3200" dirty="0">
                <a:solidFill>
                  <a:schemeClr val="accent4">
                    <a:lumMod val="75000"/>
                  </a:schemeClr>
                </a:solidFill>
              </a:rPr>
              <a:t>2. daļā (40 punkti), 90 min. kompleksu problēmu risināšana, kopīga situācija, dažādu ar to saistītu problēmu risināšana, gadījumu analīze, pētniecība</a:t>
            </a:r>
          </a:p>
          <a:p>
            <a:pPr algn="l"/>
            <a:endParaRPr lang="lv-LV" sz="3200" dirty="0">
              <a:solidFill>
                <a:schemeClr val="accent4">
                  <a:lumMod val="75000"/>
                </a:schemeClr>
              </a:solidFill>
            </a:endParaRPr>
          </a:p>
          <a:p>
            <a:pPr algn="l"/>
            <a:r>
              <a:rPr lang="lv-LV" sz="3200" dirty="0">
                <a:solidFill>
                  <a:schemeClr val="accent4">
                    <a:lumMod val="75000"/>
                  </a:schemeClr>
                </a:solidFill>
              </a:rPr>
              <a:t>Vērtējums </a:t>
            </a:r>
          </a:p>
          <a:p>
            <a:pPr marL="457200" indent="-457200" algn="l">
              <a:buFont typeface="Courier New" panose="02070309020205020404" pitchFamily="49" charset="0"/>
              <a:buChar char="o"/>
            </a:pPr>
            <a:r>
              <a:rPr lang="lv-LV" sz="3200" dirty="0">
                <a:solidFill>
                  <a:schemeClr val="accent4">
                    <a:lumMod val="75000"/>
                  </a:schemeClr>
                </a:solidFill>
              </a:rPr>
              <a:t>	procentos, kurus ieraksta sekmju izrakstā</a:t>
            </a:r>
          </a:p>
          <a:p>
            <a:pPr marL="457200" indent="-457200" algn="l">
              <a:buFont typeface="Courier New" panose="02070309020205020404" pitchFamily="49" charset="0"/>
              <a:buChar char="o"/>
            </a:pPr>
            <a:r>
              <a:rPr lang="lv-LV" sz="3200" dirty="0">
                <a:solidFill>
                  <a:schemeClr val="accent4">
                    <a:lumMod val="75000"/>
                  </a:schemeClr>
                </a:solidFill>
              </a:rPr>
              <a:t>	nav minimālā sliekšņa, </a:t>
            </a:r>
          </a:p>
          <a:p>
            <a:pPr marL="457200" indent="-457200" algn="l">
              <a:buFont typeface="Courier New" panose="02070309020205020404" pitchFamily="49" charset="0"/>
              <a:buChar char="o"/>
            </a:pPr>
            <a:r>
              <a:rPr lang="lv-LV" sz="3200" dirty="0">
                <a:solidFill>
                  <a:schemeClr val="accent4">
                    <a:lumMod val="75000"/>
                  </a:schemeClr>
                </a:solidFill>
              </a:rPr>
              <a:t>	neietekmē skolas beigšanu</a:t>
            </a:r>
          </a:p>
          <a:p>
            <a:pPr algn="l"/>
            <a:r>
              <a:rPr lang="lv-LV" sz="3200" dirty="0">
                <a:solidFill>
                  <a:schemeClr val="accent4">
                    <a:lumMod val="75000"/>
                  </a:schemeClr>
                </a:solidFill>
              </a:rPr>
              <a:t> </a:t>
            </a:r>
          </a:p>
        </p:txBody>
      </p:sp>
      <p:grpSp>
        <p:nvGrpSpPr>
          <p:cNvPr id="10" name="Group 3"/>
          <p:cNvGrpSpPr/>
          <p:nvPr/>
        </p:nvGrpSpPr>
        <p:grpSpPr>
          <a:xfrm>
            <a:off x="3821373" y="362933"/>
            <a:ext cx="13156310" cy="1633817"/>
            <a:chOff x="0" y="-38100"/>
            <a:chExt cx="3230300" cy="517312"/>
          </a:xfrm>
        </p:grpSpPr>
        <p:sp>
          <p:nvSpPr>
            <p:cNvPr id="11" name="Freeform 4"/>
            <p:cNvSpPr/>
            <p:nvPr/>
          </p:nvSpPr>
          <p:spPr>
            <a:xfrm>
              <a:off x="0" y="-5486"/>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12"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13" name="TextBox 12"/>
          <p:cNvSpPr txBox="1"/>
          <p:nvPr/>
        </p:nvSpPr>
        <p:spPr>
          <a:xfrm>
            <a:off x="4301413" y="692721"/>
            <a:ext cx="12176448" cy="1200329"/>
          </a:xfrm>
          <a:prstGeom prst="rect">
            <a:avLst/>
          </a:prstGeom>
          <a:noFill/>
        </p:spPr>
        <p:txBody>
          <a:bodyPr wrap="square" rtlCol="0">
            <a:spAutoFit/>
          </a:bodyPr>
          <a:lstStyle/>
          <a:p>
            <a:r>
              <a:rPr lang="lv-LV" sz="3600" dirty="0">
                <a:solidFill>
                  <a:schemeClr val="bg1"/>
                </a:solidFill>
              </a:rPr>
              <a:t>Starpdisciplinārais darbs 9. klasē</a:t>
            </a:r>
          </a:p>
          <a:p>
            <a:r>
              <a:rPr lang="lv-LV" sz="3600" dirty="0">
                <a:solidFill>
                  <a:schemeClr val="bg1"/>
                </a:solidFill>
              </a:rPr>
              <a:t>							2025. gada 25. aprīlī</a:t>
            </a:r>
            <a:endParaRPr lang="lv-LV" sz="4800" dirty="0">
              <a:solidFill>
                <a:schemeClr val="bg1"/>
              </a:solidFill>
            </a:endParaRPr>
          </a:p>
        </p:txBody>
      </p:sp>
    </p:spTree>
    <p:extLst>
      <p:ext uri="{BB962C8B-B14F-4D97-AF65-F5344CB8AC3E}">
        <p14:creationId xmlns:p14="http://schemas.microsoft.com/office/powerpoint/2010/main" val="189040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500" y="-1437"/>
            <a:ext cx="9480976" cy="5320593"/>
            <a:chOff x="0" y="0"/>
            <a:chExt cx="2437702" cy="1368005"/>
          </a:xfrm>
        </p:grpSpPr>
        <p:sp>
          <p:nvSpPr>
            <p:cNvPr id="3" name="Freeform 3"/>
            <p:cNvSpPr/>
            <p:nvPr/>
          </p:nvSpPr>
          <p:spPr>
            <a:xfrm>
              <a:off x="0" y="0"/>
              <a:ext cx="2437702" cy="1368004"/>
            </a:xfrm>
            <a:custGeom>
              <a:avLst/>
              <a:gdLst/>
              <a:ahLst/>
              <a:cxnLst/>
              <a:rect l="l" t="t" r="r" b="b"/>
              <a:pathLst>
                <a:path w="2437702" h="1368004">
                  <a:moveTo>
                    <a:pt x="0" y="0"/>
                  </a:moveTo>
                  <a:lnTo>
                    <a:pt x="2437702" y="0"/>
                  </a:lnTo>
                  <a:lnTo>
                    <a:pt x="2437702" y="1368004"/>
                  </a:lnTo>
                  <a:lnTo>
                    <a:pt x="0" y="1368004"/>
                  </a:lnTo>
                  <a:close/>
                </a:path>
              </a:pathLst>
            </a:custGeom>
            <a:solidFill>
              <a:schemeClr val="accent3">
                <a:lumMod val="75000"/>
              </a:schemeClr>
            </a:solidFill>
          </p:spPr>
          <p:txBody>
            <a:bodyPr/>
            <a:lstStyle/>
            <a:p>
              <a:endParaRPr lang="lv-LV">
                <a:solidFill>
                  <a:schemeClr val="accent4">
                    <a:lumMod val="60000"/>
                    <a:lumOff val="40000"/>
                  </a:schemeClr>
                </a:solidFill>
              </a:endParaRPr>
            </a:p>
          </p:txBody>
        </p:sp>
      </p:grpSp>
      <p:grpSp>
        <p:nvGrpSpPr>
          <p:cNvPr id="4" name="Group 4"/>
          <p:cNvGrpSpPr/>
          <p:nvPr/>
        </p:nvGrpSpPr>
        <p:grpSpPr>
          <a:xfrm>
            <a:off x="9644139" y="-1437"/>
            <a:ext cx="8616523" cy="5320591"/>
            <a:chOff x="0" y="0"/>
            <a:chExt cx="2302331" cy="1450779"/>
          </a:xfrm>
        </p:grpSpPr>
        <p:sp>
          <p:nvSpPr>
            <p:cNvPr id="5" name="Freeform 5"/>
            <p:cNvSpPr/>
            <p:nvPr/>
          </p:nvSpPr>
          <p:spPr>
            <a:xfrm>
              <a:off x="0" y="0"/>
              <a:ext cx="2302331" cy="1450779"/>
            </a:xfrm>
            <a:custGeom>
              <a:avLst/>
              <a:gdLst/>
              <a:ahLst/>
              <a:cxnLst/>
              <a:rect l="l" t="t" r="r" b="b"/>
              <a:pathLst>
                <a:path w="2302331" h="1450779">
                  <a:moveTo>
                    <a:pt x="0" y="0"/>
                  </a:moveTo>
                  <a:lnTo>
                    <a:pt x="2302331" y="0"/>
                  </a:lnTo>
                  <a:lnTo>
                    <a:pt x="2302331" y="1450779"/>
                  </a:lnTo>
                  <a:lnTo>
                    <a:pt x="0" y="1450779"/>
                  </a:lnTo>
                  <a:close/>
                </a:path>
              </a:pathLst>
            </a:custGeom>
            <a:solidFill>
              <a:schemeClr val="accent2">
                <a:lumMod val="75000"/>
              </a:schemeClr>
            </a:solidFill>
          </p:spPr>
          <p:txBody>
            <a:bodyPr/>
            <a:lstStyle/>
            <a:p>
              <a:endParaRPr lang="lv-LV"/>
            </a:p>
          </p:txBody>
        </p:sp>
      </p:grpSp>
      <p:grpSp>
        <p:nvGrpSpPr>
          <p:cNvPr id="7" name="Group 7"/>
          <p:cNvGrpSpPr/>
          <p:nvPr/>
        </p:nvGrpSpPr>
        <p:grpSpPr>
          <a:xfrm>
            <a:off x="105810" y="9091048"/>
            <a:ext cx="18182189" cy="1435675"/>
            <a:chOff x="0" y="0"/>
            <a:chExt cx="4922838" cy="377333"/>
          </a:xfrm>
        </p:grpSpPr>
        <p:sp>
          <p:nvSpPr>
            <p:cNvPr id="8" name="Freeform 8"/>
            <p:cNvSpPr/>
            <p:nvPr/>
          </p:nvSpPr>
          <p:spPr>
            <a:xfrm>
              <a:off x="0" y="0"/>
              <a:ext cx="4922838" cy="377333"/>
            </a:xfrm>
            <a:custGeom>
              <a:avLst/>
              <a:gdLst/>
              <a:ahLst/>
              <a:cxnLst/>
              <a:rect l="l" t="t" r="r" b="b"/>
              <a:pathLst>
                <a:path w="4922838" h="377333">
                  <a:moveTo>
                    <a:pt x="0" y="0"/>
                  </a:moveTo>
                  <a:lnTo>
                    <a:pt x="4922838" y="0"/>
                  </a:lnTo>
                  <a:lnTo>
                    <a:pt x="4922838" y="377333"/>
                  </a:lnTo>
                  <a:lnTo>
                    <a:pt x="0" y="377333"/>
                  </a:lnTo>
                  <a:close/>
                </a:path>
              </a:pathLst>
            </a:custGeom>
            <a:solidFill>
              <a:srgbClr val="68478D"/>
            </a:solidFill>
          </p:spPr>
          <p:txBody>
            <a:bodyPr/>
            <a:lstStyle/>
            <a:p>
              <a:endParaRPr lang="lv-LV"/>
            </a:p>
          </p:txBody>
        </p:sp>
      </p:grpSp>
      <p:sp>
        <p:nvSpPr>
          <p:cNvPr id="9" name="AutoShape 9"/>
          <p:cNvSpPr/>
          <p:nvPr/>
        </p:nvSpPr>
        <p:spPr>
          <a:xfrm rot="-5400000" flipV="1">
            <a:off x="-4821597" y="5189885"/>
            <a:ext cx="10096502" cy="97732"/>
          </a:xfrm>
          <a:prstGeom prst="line">
            <a:avLst/>
          </a:prstGeom>
          <a:ln w="381000" cap="rnd">
            <a:solidFill>
              <a:srgbClr val="68478D"/>
            </a:solidFill>
            <a:prstDash val="solid"/>
            <a:headEnd type="none" w="sm" len="sm"/>
            <a:tailEnd type="none" w="sm" len="sm"/>
          </a:ln>
        </p:spPr>
        <p:txBody>
          <a:bodyPr/>
          <a:lstStyle/>
          <a:p>
            <a:endParaRPr lang="lv-LV"/>
          </a:p>
        </p:txBody>
      </p:sp>
      <p:sp>
        <p:nvSpPr>
          <p:cNvPr id="10" name="Freeform 10"/>
          <p:cNvSpPr/>
          <p:nvPr/>
        </p:nvSpPr>
        <p:spPr>
          <a:xfrm rot="7139744">
            <a:off x="3646785" y="6637748"/>
            <a:ext cx="1213632" cy="553720"/>
          </a:xfrm>
          <a:custGeom>
            <a:avLst/>
            <a:gdLst/>
            <a:ahLst/>
            <a:cxnLst/>
            <a:rect l="l" t="t" r="r" b="b"/>
            <a:pathLst>
              <a:path w="1213632" h="553720">
                <a:moveTo>
                  <a:pt x="0" y="0"/>
                </a:moveTo>
                <a:lnTo>
                  <a:pt x="1213632" y="0"/>
                </a:lnTo>
                <a:lnTo>
                  <a:pt x="1213632" y="553719"/>
                </a:lnTo>
                <a:lnTo>
                  <a:pt x="0" y="553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11" name="TextBox 11"/>
          <p:cNvSpPr txBox="1"/>
          <p:nvPr/>
        </p:nvSpPr>
        <p:spPr>
          <a:xfrm>
            <a:off x="12683123" y="7639773"/>
            <a:ext cx="4824279" cy="859210"/>
          </a:xfrm>
          <a:prstGeom prst="rect">
            <a:avLst/>
          </a:prstGeom>
        </p:spPr>
        <p:txBody>
          <a:bodyPr lIns="0" tIns="0" rIns="0" bIns="0" rtlCol="0" anchor="t">
            <a:spAutoFit/>
          </a:bodyPr>
          <a:lstStyle/>
          <a:p>
            <a:pPr algn="ctr">
              <a:lnSpc>
                <a:spcPts val="4081"/>
              </a:lnSpc>
            </a:pPr>
            <a:r>
              <a:rPr lang="lv-LV" sz="4081" dirty="0">
                <a:solidFill>
                  <a:srgbClr val="6C448C"/>
                </a:solidFill>
                <a:latin typeface="Open Sans Bold"/>
                <a:ea typeface="Open Sans Bold"/>
                <a:cs typeface="Open Sans Bold"/>
                <a:sym typeface="Open Sans Bold"/>
              </a:rPr>
              <a:t>Svešvaloda</a:t>
            </a:r>
            <a:endParaRPr lang="en-US" sz="4081" dirty="0">
              <a:solidFill>
                <a:srgbClr val="6C448C"/>
              </a:solidFill>
              <a:latin typeface="Open Sans Bold"/>
              <a:ea typeface="Open Sans Bold"/>
              <a:cs typeface="Open Sans Bold"/>
              <a:sym typeface="Open Sans Bold"/>
            </a:endParaRPr>
          </a:p>
          <a:p>
            <a:pPr algn="ctr">
              <a:lnSpc>
                <a:spcPts val="2582"/>
              </a:lnSpc>
            </a:pPr>
            <a:r>
              <a:rPr lang="en-US" sz="1844" dirty="0">
                <a:solidFill>
                  <a:srgbClr val="68478D"/>
                </a:solidFill>
                <a:latin typeface="Open Sans Bold Italics"/>
                <a:ea typeface="Open Sans Bold Italics"/>
                <a:cs typeface="Open Sans Bold Italics"/>
                <a:sym typeface="Open Sans Bold Italics"/>
              </a:rPr>
              <a:t>(</a:t>
            </a:r>
            <a:r>
              <a:rPr lang="lv-LV" sz="1844" dirty="0">
                <a:solidFill>
                  <a:srgbClr val="68478D"/>
                </a:solidFill>
                <a:latin typeface="Open Sans Bold Italics"/>
                <a:ea typeface="Open Sans Bold Italics"/>
                <a:cs typeface="Open Sans Bold Italics"/>
                <a:sym typeface="Open Sans Bold Italics"/>
              </a:rPr>
              <a:t>angļu/vācu/franču</a:t>
            </a:r>
            <a:r>
              <a:rPr lang="en-US" sz="1844" dirty="0">
                <a:solidFill>
                  <a:srgbClr val="68478D"/>
                </a:solidFill>
                <a:latin typeface="Open Sans Bold Italics"/>
                <a:ea typeface="Open Sans Bold Italics"/>
                <a:cs typeface="Open Sans Bold Italics"/>
                <a:sym typeface="Open Sans Bold Italics"/>
              </a:rPr>
              <a:t>)</a:t>
            </a:r>
          </a:p>
        </p:txBody>
      </p:sp>
      <p:sp>
        <p:nvSpPr>
          <p:cNvPr id="12" name="TextBox 12"/>
          <p:cNvSpPr txBox="1"/>
          <p:nvPr/>
        </p:nvSpPr>
        <p:spPr>
          <a:xfrm>
            <a:off x="7514631" y="7698258"/>
            <a:ext cx="4312320" cy="609141"/>
          </a:xfrm>
          <a:prstGeom prst="rect">
            <a:avLst/>
          </a:prstGeom>
        </p:spPr>
        <p:txBody>
          <a:bodyPr lIns="0" tIns="0" rIns="0" bIns="0" rtlCol="0" anchor="t">
            <a:spAutoFit/>
          </a:bodyPr>
          <a:lstStyle/>
          <a:p>
            <a:pPr algn="ctr">
              <a:lnSpc>
                <a:spcPts val="4744"/>
              </a:lnSpc>
            </a:pPr>
            <a:r>
              <a:rPr lang="lv-LV" sz="4744" dirty="0">
                <a:solidFill>
                  <a:srgbClr val="68478D"/>
                </a:solidFill>
                <a:latin typeface="Open Sans Bold"/>
                <a:ea typeface="Open Sans Bold"/>
                <a:cs typeface="Open Sans Bold"/>
                <a:sym typeface="Open Sans Bold"/>
              </a:rPr>
              <a:t>Matemātika</a:t>
            </a:r>
            <a:endParaRPr lang="en-US" sz="4744" dirty="0">
              <a:solidFill>
                <a:srgbClr val="68478D"/>
              </a:solidFill>
              <a:latin typeface="Open Sans Bold"/>
              <a:ea typeface="Open Sans Bold"/>
              <a:cs typeface="Open Sans Bold"/>
              <a:sym typeface="Open Sans Bold"/>
            </a:endParaRPr>
          </a:p>
        </p:txBody>
      </p:sp>
      <p:sp>
        <p:nvSpPr>
          <p:cNvPr id="13" name="Freeform 13"/>
          <p:cNvSpPr/>
          <p:nvPr/>
        </p:nvSpPr>
        <p:spPr>
          <a:xfrm rot="5463705">
            <a:off x="8903975" y="6877179"/>
            <a:ext cx="1213632" cy="553720"/>
          </a:xfrm>
          <a:custGeom>
            <a:avLst/>
            <a:gdLst/>
            <a:ahLst/>
            <a:cxnLst/>
            <a:rect l="l" t="t" r="r" b="b"/>
            <a:pathLst>
              <a:path w="1213632" h="553720">
                <a:moveTo>
                  <a:pt x="0" y="0"/>
                </a:moveTo>
                <a:lnTo>
                  <a:pt x="1213632" y="0"/>
                </a:lnTo>
                <a:lnTo>
                  <a:pt x="1213632" y="553720"/>
                </a:lnTo>
                <a:lnTo>
                  <a:pt x="0" y="553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14" name="Freeform 14"/>
          <p:cNvSpPr/>
          <p:nvPr/>
        </p:nvSpPr>
        <p:spPr>
          <a:xfrm rot="4226634">
            <a:off x="14235374" y="6778603"/>
            <a:ext cx="1213632" cy="553720"/>
          </a:xfrm>
          <a:custGeom>
            <a:avLst/>
            <a:gdLst/>
            <a:ahLst/>
            <a:cxnLst/>
            <a:rect l="l" t="t" r="r" b="b"/>
            <a:pathLst>
              <a:path w="1213632" h="553720">
                <a:moveTo>
                  <a:pt x="0" y="0"/>
                </a:moveTo>
                <a:lnTo>
                  <a:pt x="1213632" y="0"/>
                </a:lnTo>
                <a:lnTo>
                  <a:pt x="1213632" y="553720"/>
                </a:lnTo>
                <a:lnTo>
                  <a:pt x="0" y="553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16" name="TextBox 16"/>
          <p:cNvSpPr txBox="1"/>
          <p:nvPr/>
        </p:nvSpPr>
        <p:spPr>
          <a:xfrm>
            <a:off x="789682" y="1120952"/>
            <a:ext cx="8322713" cy="3180358"/>
          </a:xfrm>
          <a:prstGeom prst="rect">
            <a:avLst/>
          </a:prstGeom>
        </p:spPr>
        <p:txBody>
          <a:bodyPr wrap="square" lIns="0" tIns="0" rIns="0" bIns="0" rtlCol="0" anchor="t">
            <a:spAutoFit/>
          </a:bodyPr>
          <a:lstStyle/>
          <a:p>
            <a:pPr algn="ctr">
              <a:lnSpc>
                <a:spcPts val="3802"/>
              </a:lnSpc>
            </a:pPr>
            <a:endParaRPr lang="en-US" sz="3200" dirty="0">
              <a:solidFill>
                <a:srgbClr val="FFFFFF"/>
              </a:solidFill>
              <a:latin typeface="Open Sans Bold" panose="020B0604020202020204" charset="0"/>
              <a:ea typeface="Open Sans Bold" panose="020B0604020202020204" charset="0"/>
              <a:cs typeface="Open Sans Bold" panose="020B0604020202020204" charset="0"/>
              <a:sym typeface="Open Sans"/>
            </a:endParaRPr>
          </a:p>
          <a:p>
            <a:pPr algn="ctr">
              <a:lnSpc>
                <a:spcPts val="3478"/>
              </a:lnSpc>
              <a:spcBef>
                <a:spcPct val="0"/>
              </a:spcBef>
            </a:pPr>
            <a:r>
              <a:rPr lang="lv-LV" sz="3200" dirty="0">
                <a:solidFill>
                  <a:srgbClr val="FFFFFF"/>
                </a:solidFill>
                <a:latin typeface="Open Sans Bold"/>
                <a:ea typeface="Open Sans Bold"/>
                <a:cs typeface="Open Sans Bold"/>
                <a:sym typeface="Open Sans Bold"/>
              </a:rPr>
              <a:t>Centralizētajos eksāmenos par pamatizglītības programmas apguvi</a:t>
            </a:r>
          </a:p>
          <a:p>
            <a:pPr algn="ctr">
              <a:lnSpc>
                <a:spcPts val="3478"/>
              </a:lnSpc>
              <a:spcBef>
                <a:spcPct val="0"/>
              </a:spcBef>
            </a:pPr>
            <a:r>
              <a:rPr lang="lv-LV" sz="3200" dirty="0">
                <a:solidFill>
                  <a:srgbClr val="FFFFFF"/>
                </a:solidFill>
                <a:latin typeface="Open Sans Bold"/>
                <a:ea typeface="Open Sans Bold"/>
                <a:cs typeface="Open Sans Bold"/>
                <a:sym typeface="Open Sans Bold"/>
              </a:rPr>
              <a:t>piedalījās </a:t>
            </a:r>
            <a:r>
              <a:rPr lang="lv-LV" sz="3200" dirty="0">
                <a:solidFill>
                  <a:schemeClr val="tx2"/>
                </a:solidFill>
                <a:latin typeface="Open Sans Bold"/>
                <a:ea typeface="Open Sans Bold"/>
                <a:cs typeface="Open Sans Bold"/>
                <a:sym typeface="Open Sans Bold"/>
              </a:rPr>
              <a:t>18 944</a:t>
            </a:r>
            <a:r>
              <a:rPr lang="lv-LV" sz="3200" dirty="0">
                <a:solidFill>
                  <a:srgbClr val="FFFFFF"/>
                </a:solidFill>
                <a:latin typeface="Open Sans Bold"/>
                <a:ea typeface="Open Sans Bold"/>
                <a:cs typeface="Open Sans Bold"/>
                <a:sym typeface="Open Sans Bold"/>
              </a:rPr>
              <a:t> skolēni</a:t>
            </a:r>
            <a:endParaRPr lang="lv-LV" sz="3200" dirty="0">
              <a:solidFill>
                <a:srgbClr val="FFFFFF"/>
              </a:solidFill>
              <a:latin typeface="Open Sans Bold"/>
              <a:ea typeface="Open Sans Bold"/>
              <a:cs typeface="Open Sans Bold"/>
            </a:endParaRPr>
          </a:p>
          <a:p>
            <a:pPr algn="ctr">
              <a:lnSpc>
                <a:spcPts val="3478"/>
              </a:lnSpc>
              <a:spcBef>
                <a:spcPct val="0"/>
              </a:spcBef>
            </a:pPr>
            <a:r>
              <a:rPr lang="lv-LV" sz="3200" dirty="0">
                <a:solidFill>
                  <a:srgbClr val="FFFFFF"/>
                </a:solidFill>
                <a:latin typeface="Open Sans Bold"/>
                <a:ea typeface="Open Sans Bold"/>
                <a:cs typeface="Open Sans Bold"/>
                <a:sym typeface="Open Sans Bold"/>
              </a:rPr>
              <a:t>novērtēti </a:t>
            </a:r>
            <a:r>
              <a:rPr lang="lv-LV" sz="3200" dirty="0">
                <a:solidFill>
                  <a:schemeClr val="tx2"/>
                </a:solidFill>
                <a:latin typeface="Open Sans Bold"/>
                <a:ea typeface="Open Sans Bold"/>
                <a:cs typeface="Open Sans Bold"/>
                <a:sym typeface="Open Sans Bold"/>
              </a:rPr>
              <a:t>55 718</a:t>
            </a:r>
            <a:r>
              <a:rPr lang="lv-LV" sz="3200" dirty="0">
                <a:solidFill>
                  <a:srgbClr val="FFFFFF"/>
                </a:solidFill>
                <a:latin typeface="Open Sans Bold"/>
                <a:ea typeface="Open Sans Bold"/>
                <a:cs typeface="Open Sans Bold"/>
                <a:sym typeface="Open Sans Bold"/>
              </a:rPr>
              <a:t> darbi</a:t>
            </a:r>
            <a:endParaRPr lang="lv-LV" sz="3200" dirty="0">
              <a:solidFill>
                <a:srgbClr val="FFFFFF"/>
              </a:solidFill>
              <a:latin typeface="Open Sans Bold"/>
              <a:ea typeface="Open Sans Bold"/>
              <a:cs typeface="Open Sans Bold"/>
            </a:endParaRPr>
          </a:p>
          <a:p>
            <a:pPr algn="ctr">
              <a:lnSpc>
                <a:spcPts val="3478"/>
              </a:lnSpc>
              <a:spcBef>
                <a:spcPct val="0"/>
              </a:spcBef>
            </a:pPr>
            <a:r>
              <a:rPr lang="lv-LV" sz="3200" dirty="0">
                <a:solidFill>
                  <a:srgbClr val="FFFFFF"/>
                </a:solidFill>
                <a:latin typeface="Open Sans Bold"/>
                <a:ea typeface="Open Sans Bold"/>
                <a:cs typeface="Open Sans Bold"/>
                <a:sym typeface="Open Sans Bold"/>
              </a:rPr>
              <a:t>izsniegti  </a:t>
            </a:r>
            <a:r>
              <a:rPr lang="lv-LV" sz="3200" b="1" dirty="0">
                <a:latin typeface="Open Sans Bold"/>
                <a:ea typeface="Open Sans Bold"/>
                <a:cs typeface="Open Sans Bold"/>
              </a:rPr>
              <a:t> </a:t>
            </a:r>
            <a:r>
              <a:rPr lang="lv-LV" sz="3200" b="1" dirty="0">
                <a:solidFill>
                  <a:schemeClr val="tx2"/>
                </a:solidFill>
                <a:latin typeface="Open Sans Bold"/>
                <a:ea typeface="Open Sans Bold"/>
                <a:cs typeface="Open Sans Bold"/>
                <a:sym typeface="Open Sans Bold"/>
              </a:rPr>
              <a:t>54 881 </a:t>
            </a:r>
            <a:r>
              <a:rPr lang="lv-LV" sz="3200" dirty="0">
                <a:solidFill>
                  <a:srgbClr val="FFFFFF"/>
                </a:solidFill>
                <a:latin typeface="Open Sans Bold"/>
                <a:ea typeface="Open Sans Bold"/>
                <a:cs typeface="Open Sans Bold"/>
                <a:sym typeface="Open Sans Bold"/>
              </a:rPr>
              <a:t>sertifikāti</a:t>
            </a:r>
            <a:endParaRPr lang="lv-LV" sz="3200" dirty="0">
              <a:solidFill>
                <a:srgbClr val="FFFFFF"/>
              </a:solidFill>
              <a:latin typeface="Open Sans Bold"/>
              <a:ea typeface="Open Sans Bold"/>
              <a:cs typeface="Open Sans Bold"/>
            </a:endParaRPr>
          </a:p>
          <a:p>
            <a:pPr algn="ctr">
              <a:lnSpc>
                <a:spcPts val="3478"/>
              </a:lnSpc>
              <a:spcBef>
                <a:spcPct val="0"/>
              </a:spcBef>
            </a:pPr>
            <a:endParaRPr lang="lv-LV" sz="3200" dirty="0">
              <a:solidFill>
                <a:srgbClr val="FFFFFF"/>
              </a:solidFill>
              <a:latin typeface="Open Sans Bold"/>
              <a:ea typeface="Open Sans Bold"/>
              <a:cs typeface="Open Sans Bold"/>
            </a:endParaRPr>
          </a:p>
        </p:txBody>
      </p:sp>
      <p:sp>
        <p:nvSpPr>
          <p:cNvPr id="17" name="TextBox 17"/>
          <p:cNvSpPr txBox="1"/>
          <p:nvPr/>
        </p:nvSpPr>
        <p:spPr>
          <a:xfrm>
            <a:off x="1540038" y="3752583"/>
            <a:ext cx="6781900" cy="734175"/>
          </a:xfrm>
          <a:prstGeom prst="rect">
            <a:avLst/>
          </a:prstGeom>
        </p:spPr>
        <p:txBody>
          <a:bodyPr lIns="0" tIns="0" rIns="0" bIns="0" rtlCol="0" anchor="t">
            <a:spAutoFit/>
          </a:bodyPr>
          <a:lstStyle/>
          <a:p>
            <a:pPr algn="ctr">
              <a:lnSpc>
                <a:spcPts val="3020"/>
              </a:lnSpc>
            </a:pPr>
            <a:endParaRPr/>
          </a:p>
          <a:p>
            <a:pPr algn="ctr">
              <a:lnSpc>
                <a:spcPts val="3020"/>
              </a:lnSpc>
            </a:pPr>
            <a:endParaRPr/>
          </a:p>
        </p:txBody>
      </p:sp>
      <p:sp>
        <p:nvSpPr>
          <p:cNvPr id="18" name="TextBox 18"/>
          <p:cNvSpPr txBox="1"/>
          <p:nvPr/>
        </p:nvSpPr>
        <p:spPr>
          <a:xfrm>
            <a:off x="10376913" y="141154"/>
            <a:ext cx="7696483" cy="6322244"/>
          </a:xfrm>
          <a:prstGeom prst="rect">
            <a:avLst/>
          </a:prstGeom>
        </p:spPr>
        <p:txBody>
          <a:bodyPr wrap="square" lIns="0" tIns="0" rIns="0" bIns="0" rtlCol="0" anchor="t">
            <a:spAutoFit/>
          </a:bodyPr>
          <a:lstStyle/>
          <a:p>
            <a:pPr algn="ctr">
              <a:lnSpc>
                <a:spcPts val="3915"/>
              </a:lnSpc>
            </a:pPr>
            <a:r>
              <a:rPr lang="lv-LV" sz="3200" dirty="0">
                <a:solidFill>
                  <a:srgbClr val="FFFFFF"/>
                </a:solidFill>
                <a:latin typeface="Open Sans Bold"/>
                <a:ea typeface="Open Sans Bold"/>
                <a:cs typeface="Open Sans Bold"/>
                <a:sym typeface="Open Sans Bold"/>
              </a:rPr>
              <a:t>Mācību sasniegumi centralizētajos eksāmenos izteikti procentos</a:t>
            </a:r>
          </a:p>
          <a:p>
            <a:pPr algn="ctr">
              <a:lnSpc>
                <a:spcPts val="2300"/>
              </a:lnSpc>
            </a:pPr>
            <a:endParaRPr lang="lv-LV" sz="3625" dirty="0">
              <a:solidFill>
                <a:srgbClr val="FFFFFF"/>
              </a:solidFill>
              <a:latin typeface="Open Sans Bold"/>
              <a:ea typeface="Open Sans Bold"/>
              <a:cs typeface="Open Sans Bold"/>
              <a:sym typeface="Open Sans Bold"/>
            </a:endParaRPr>
          </a:p>
          <a:p>
            <a:pPr algn="ctr">
              <a:lnSpc>
                <a:spcPts val="2300"/>
              </a:lnSpc>
            </a:pPr>
            <a:r>
              <a:rPr lang="lv-LV" sz="3625" dirty="0">
                <a:solidFill>
                  <a:srgbClr val="FFFFFF"/>
                </a:solidFill>
                <a:latin typeface="Open Sans Bold"/>
                <a:ea typeface="Open Sans Bold"/>
                <a:cs typeface="Open Sans Bold"/>
                <a:sym typeface="Open Sans Bold"/>
              </a:rPr>
              <a:t>CE slieksnis - 10% </a:t>
            </a:r>
          </a:p>
          <a:p>
            <a:pPr algn="ctr">
              <a:lnSpc>
                <a:spcPts val="3915"/>
              </a:lnSpc>
            </a:pPr>
            <a:endParaRPr lang="lv-LV" sz="3625" dirty="0">
              <a:solidFill>
                <a:srgbClr val="FFFFFF"/>
              </a:solidFill>
              <a:latin typeface="Open Sans Bold"/>
              <a:ea typeface="Open Sans Bold"/>
              <a:cs typeface="Open Sans Bold"/>
              <a:sym typeface="Open Sans Bold"/>
            </a:endParaRPr>
          </a:p>
          <a:p>
            <a:pPr algn="ctr">
              <a:lnSpc>
                <a:spcPts val="3026"/>
              </a:lnSpc>
            </a:pPr>
            <a:r>
              <a:rPr lang="lv-LV" sz="3000" dirty="0">
                <a:solidFill>
                  <a:srgbClr val="FFFFFF"/>
                </a:solidFill>
                <a:latin typeface="Open Sans Italics"/>
                <a:ea typeface="Open Sans Italics"/>
                <a:cs typeface="Open Sans Italics"/>
                <a:sym typeface="Open Sans Italics"/>
              </a:rPr>
              <a:t>Skolēniem eksāmenu rezultāti un sertifikāti pieejami portālos </a:t>
            </a:r>
            <a:r>
              <a:rPr lang="lv-LV" sz="3000" u="sng" dirty="0">
                <a:solidFill>
                  <a:srgbClr val="FFFF00"/>
                </a:solidFill>
                <a:latin typeface="Open Sans Italics"/>
                <a:ea typeface="Open Sans Italics"/>
                <a:cs typeface="Open Sans Italics"/>
                <a:sym typeface="Open Sans Italics"/>
                <a:hlinkClick r:id="rId5">
                  <a:extLst>
                    <a:ext uri="{A12FA001-AC4F-418D-AE19-62706E023703}">
                      <ahyp:hlinkClr xmlns:ahyp="http://schemas.microsoft.com/office/drawing/2018/hyperlinkcolor" val="tx"/>
                    </a:ext>
                  </a:extLst>
                </a:hlinkClick>
              </a:rPr>
              <a:t>https://eksameni.gov.lv/</a:t>
            </a:r>
            <a:r>
              <a:rPr lang="lv-LV" sz="3000" dirty="0">
                <a:solidFill>
                  <a:schemeClr val="bg1"/>
                </a:solidFill>
                <a:latin typeface="Open Sans Italics"/>
                <a:ea typeface="Open Sans Italics"/>
                <a:cs typeface="Open Sans Italics"/>
                <a:sym typeface="Open Sans Italics"/>
              </a:rPr>
              <a:t> </a:t>
            </a:r>
            <a:r>
              <a:rPr lang="lv-LV" sz="3000" dirty="0">
                <a:solidFill>
                  <a:srgbClr val="FFFF00"/>
                </a:solidFill>
                <a:latin typeface="Open Sans Italics"/>
                <a:ea typeface="Open Sans Italics"/>
                <a:cs typeface="Open Sans Italics"/>
                <a:sym typeface="Open Sans Italics"/>
              </a:rPr>
              <a:t> </a:t>
            </a:r>
            <a:r>
              <a:rPr lang="lv-LV" sz="3000" dirty="0">
                <a:solidFill>
                  <a:schemeClr val="bg1"/>
                </a:solidFill>
                <a:latin typeface="Open Sans Italics"/>
                <a:ea typeface="Open Sans Italics"/>
                <a:cs typeface="Open Sans Italics"/>
                <a:sym typeface="Open Sans Italics"/>
              </a:rPr>
              <a:t>un</a:t>
            </a:r>
            <a:r>
              <a:rPr lang="lv-LV" sz="3000" dirty="0">
                <a:solidFill>
                  <a:srgbClr val="FFFF00"/>
                </a:solidFill>
                <a:latin typeface="Open Sans Italics"/>
                <a:ea typeface="Open Sans Italics"/>
                <a:cs typeface="Open Sans Italics"/>
                <a:sym typeface="Open Sans Italics"/>
              </a:rPr>
              <a:t> </a:t>
            </a:r>
            <a:r>
              <a:rPr lang="lv-LV" sz="3000" dirty="0">
                <a:solidFill>
                  <a:srgbClr val="FFFF00"/>
                </a:solidFill>
                <a:latin typeface="Open Sans Italics"/>
                <a:ea typeface="Open Sans Italics"/>
                <a:cs typeface="Open Sans Italics"/>
                <a:sym typeface="Open Sans Italics"/>
                <a:hlinkClick r:id="rId6">
                  <a:extLst>
                    <a:ext uri="{A12FA001-AC4F-418D-AE19-62706E023703}">
                      <ahyp:hlinkClr xmlns:ahyp="http://schemas.microsoft.com/office/drawing/2018/hyperlinkcolor" val="tx"/>
                    </a:ext>
                  </a:extLst>
                </a:hlinkClick>
              </a:rPr>
              <a:t>www.latvija.lv</a:t>
            </a:r>
            <a:endParaRPr lang="lv-LV" sz="3000" dirty="0">
              <a:solidFill>
                <a:srgbClr val="FFFF00"/>
              </a:solidFill>
              <a:latin typeface="Open Sans Italics"/>
              <a:ea typeface="Open Sans Italics"/>
              <a:cs typeface="Open Sans Italics"/>
              <a:sym typeface="Open Sans Italics"/>
            </a:endParaRPr>
          </a:p>
          <a:p>
            <a:pPr algn="ctr">
              <a:lnSpc>
                <a:spcPts val="3026"/>
              </a:lnSpc>
            </a:pPr>
            <a:endParaRPr lang="lv-LV" sz="2000" dirty="0">
              <a:solidFill>
                <a:srgbClr val="FFFFFF"/>
              </a:solidFill>
              <a:latin typeface="Open Sans Italics"/>
              <a:ea typeface="Open Sans Italics"/>
              <a:cs typeface="Open Sans Italics"/>
              <a:sym typeface="Open Sans Italics"/>
            </a:endParaRPr>
          </a:p>
          <a:p>
            <a:pPr algn="ctr">
              <a:lnSpc>
                <a:spcPts val="3026"/>
              </a:lnSpc>
            </a:pPr>
            <a:r>
              <a:rPr lang="lv-LV" sz="3000" dirty="0">
                <a:solidFill>
                  <a:srgbClr val="FFFFFF"/>
                </a:solidFill>
                <a:latin typeface="Open Sans Italics"/>
                <a:ea typeface="Open Sans Italics"/>
                <a:cs typeface="Open Sans Italics"/>
                <a:sym typeface="Open Sans Italics"/>
              </a:rPr>
              <a:t>Kopējie statistikas dati pieejami VISC tīmekļvietnē</a:t>
            </a:r>
          </a:p>
          <a:p>
            <a:pPr algn="ctr">
              <a:lnSpc>
                <a:spcPts val="3026"/>
              </a:lnSpc>
            </a:pPr>
            <a:r>
              <a:rPr lang="en-US" sz="3000" dirty="0">
                <a:solidFill>
                  <a:srgbClr val="FFFF00"/>
                </a:solidFill>
                <a:latin typeface="Open Sans Italics"/>
                <a:ea typeface="Open Sans Italics"/>
                <a:cs typeface="Open Sans Italics"/>
                <a:sym typeface="Open Sans Italics"/>
                <a:hlinkClick r:id="rId7">
                  <a:extLst>
                    <a:ext uri="{A12FA001-AC4F-418D-AE19-62706E023703}">
                      <ahyp:hlinkClr xmlns:ahyp="http://schemas.microsoft.com/office/drawing/2018/hyperlinkcolor" val="tx"/>
                    </a:ext>
                  </a:extLst>
                </a:hlinkClick>
              </a:rPr>
              <a:t>https://www.visc.gov.lv/lv/valsts-parbaudes-darbi-20232024-mg-statistika</a:t>
            </a:r>
            <a:endParaRPr lang="lv-LV" sz="3000" dirty="0">
              <a:solidFill>
                <a:srgbClr val="FFFF00"/>
              </a:solidFill>
              <a:latin typeface="Open Sans Italics"/>
              <a:ea typeface="Open Sans Italics"/>
              <a:cs typeface="Open Sans Italics"/>
              <a:sym typeface="Open Sans Italics"/>
            </a:endParaRPr>
          </a:p>
          <a:p>
            <a:pPr algn="ctr">
              <a:lnSpc>
                <a:spcPts val="3026"/>
              </a:lnSpc>
            </a:pPr>
            <a:endParaRPr lang="en-US" sz="2802" dirty="0">
              <a:solidFill>
                <a:srgbClr val="FFFFFF"/>
              </a:solidFill>
              <a:latin typeface="Open Sans Italics"/>
              <a:ea typeface="Open Sans Italics"/>
              <a:cs typeface="Open Sans Italics"/>
              <a:sym typeface="Open Sans Italics"/>
            </a:endParaRPr>
          </a:p>
          <a:p>
            <a:pPr algn="ctr">
              <a:lnSpc>
                <a:spcPts val="3026"/>
              </a:lnSpc>
            </a:pPr>
            <a:endParaRPr lang="en-US" sz="2802" dirty="0">
              <a:solidFill>
                <a:srgbClr val="FFFFFF"/>
              </a:solidFill>
              <a:latin typeface="Open Sans Italics"/>
              <a:ea typeface="Open Sans Italics"/>
              <a:cs typeface="Open Sans Italics"/>
              <a:sym typeface="Open Sans Italics"/>
            </a:endParaRPr>
          </a:p>
          <a:p>
            <a:pPr algn="ctr">
              <a:lnSpc>
                <a:spcPts val="3026"/>
              </a:lnSpc>
            </a:pPr>
            <a:endParaRPr lang="en-US" sz="2802" dirty="0">
              <a:solidFill>
                <a:srgbClr val="FFFFFF"/>
              </a:solidFill>
              <a:latin typeface="Open Sans Italics"/>
              <a:ea typeface="Open Sans Italics"/>
              <a:cs typeface="Open Sans Italics"/>
              <a:sym typeface="Open Sans Italics"/>
            </a:endParaRPr>
          </a:p>
        </p:txBody>
      </p:sp>
      <p:sp>
        <p:nvSpPr>
          <p:cNvPr id="19" name="TextBox 19"/>
          <p:cNvSpPr txBox="1"/>
          <p:nvPr/>
        </p:nvSpPr>
        <p:spPr>
          <a:xfrm>
            <a:off x="789682" y="5509655"/>
            <a:ext cx="17109593" cy="1097480"/>
          </a:xfrm>
          <a:prstGeom prst="rect">
            <a:avLst/>
          </a:prstGeom>
        </p:spPr>
        <p:txBody>
          <a:bodyPr wrap="square" lIns="0" tIns="0" rIns="0" bIns="0" rtlCol="0" anchor="t">
            <a:spAutoFit/>
          </a:bodyPr>
          <a:lstStyle/>
          <a:p>
            <a:pPr indent="457200" algn="ctr">
              <a:lnSpc>
                <a:spcPct val="115000"/>
              </a:lnSpc>
            </a:pPr>
            <a:r>
              <a:rPr lang="lv-LV" sz="3101" dirty="0">
                <a:solidFill>
                  <a:srgbClr val="68478D"/>
                </a:solidFill>
                <a:latin typeface="Open Sans Bold"/>
                <a:ea typeface="Open Sans Bold"/>
                <a:cs typeface="Open Sans Bold"/>
                <a:sym typeface="Open Sans Bold"/>
              </a:rPr>
              <a:t>2023./2024. mācību gads </a:t>
            </a:r>
            <a:r>
              <a:rPr lang="lv-LV" sz="3101" dirty="0">
                <a:solidFill>
                  <a:srgbClr val="68478D"/>
                </a:solidFill>
                <a:latin typeface="Open Sans Bold"/>
                <a:ea typeface="Open Sans Bold"/>
                <a:cs typeface="Open Sans Bold"/>
              </a:rPr>
              <a:t>– </a:t>
            </a:r>
            <a:r>
              <a:rPr lang="lv-LV" sz="3101" dirty="0">
                <a:solidFill>
                  <a:srgbClr val="68478D"/>
                </a:solidFill>
                <a:latin typeface="Open Sans Bold"/>
                <a:ea typeface="Open Sans Bold"/>
                <a:cs typeface="Open Sans Bold"/>
                <a:sym typeface="Open Sans Bold"/>
              </a:rPr>
              <a:t>otrais mācību gads, kad 9. klases skolēni kārtoja centralizētos eksāmenus atbilstoši jaunajam kompetenču standartam.</a:t>
            </a:r>
          </a:p>
        </p:txBody>
      </p:sp>
      <p:sp>
        <p:nvSpPr>
          <p:cNvPr id="20" name="TextBox 20"/>
          <p:cNvSpPr txBox="1"/>
          <p:nvPr/>
        </p:nvSpPr>
        <p:spPr>
          <a:xfrm>
            <a:off x="1983623" y="7400099"/>
            <a:ext cx="4312320" cy="1205458"/>
          </a:xfrm>
          <a:prstGeom prst="rect">
            <a:avLst/>
          </a:prstGeom>
        </p:spPr>
        <p:txBody>
          <a:bodyPr lIns="0" tIns="0" rIns="0" bIns="0" rtlCol="0" anchor="t">
            <a:spAutoFit/>
          </a:bodyPr>
          <a:lstStyle/>
          <a:p>
            <a:pPr algn="ctr">
              <a:lnSpc>
                <a:spcPts val="4744"/>
              </a:lnSpc>
            </a:pPr>
            <a:r>
              <a:rPr lang="lv-LV" sz="4700" dirty="0">
                <a:solidFill>
                  <a:srgbClr val="68478D"/>
                </a:solidFill>
                <a:latin typeface="Open Sans Bold"/>
                <a:ea typeface="Open Sans Bold"/>
                <a:cs typeface="Open Sans Bold"/>
                <a:sym typeface="Open Sans Bold"/>
              </a:rPr>
              <a:t>Latviešu valoda</a:t>
            </a:r>
          </a:p>
        </p:txBody>
      </p:sp>
    </p:spTree>
    <p:extLst>
      <p:ext uri="{BB962C8B-B14F-4D97-AF65-F5344CB8AC3E}">
        <p14:creationId xmlns:p14="http://schemas.microsoft.com/office/powerpoint/2010/main" val="3187680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txBody>
          <a:bodyPr/>
          <a:lstStyle/>
          <a:p>
            <a:endParaRPr lang="lv-LV"/>
          </a:p>
        </p:txBody>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9" name="Title 1">
            <a:extLst>
              <a:ext uri="{FF2B5EF4-FFF2-40B4-BE49-F238E27FC236}">
                <a16:creationId xmlns:a16="http://schemas.microsoft.com/office/drawing/2014/main" id="{78555E5A-DFBF-4CDE-F06A-CFAB6BA6D2F0}"/>
              </a:ext>
            </a:extLst>
          </p:cNvPr>
          <p:cNvSpPr txBox="1">
            <a:spLocks/>
          </p:cNvSpPr>
          <p:nvPr/>
        </p:nvSpPr>
        <p:spPr>
          <a:xfrm>
            <a:off x="2196192" y="2262030"/>
            <a:ext cx="14645563" cy="802497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sz="3200" dirty="0">
                <a:solidFill>
                  <a:schemeClr val="accent4">
                    <a:lumMod val="75000"/>
                  </a:schemeClr>
                </a:solidFill>
              </a:rPr>
              <a:t>		</a:t>
            </a:r>
            <a:r>
              <a:rPr lang="lv-LV" dirty="0">
                <a:solidFill>
                  <a:schemeClr val="accent4">
                    <a:lumMod val="75000"/>
                  </a:schemeClr>
                </a:solidFill>
              </a:rPr>
              <a:t>Ķīmija  		Fizika 		Bioloģija 		</a:t>
            </a:r>
            <a:r>
              <a:rPr lang="lv-LV" dirty="0" err="1">
                <a:solidFill>
                  <a:schemeClr val="accent4">
                    <a:lumMod val="75000"/>
                  </a:schemeClr>
                </a:solidFill>
              </a:rPr>
              <a:t>Dabaszinības</a:t>
            </a:r>
            <a:endParaRPr lang="lv-LV" dirty="0">
              <a:solidFill>
                <a:schemeClr val="accent4">
                  <a:lumMod val="75000"/>
                </a:schemeClr>
              </a:solidFill>
            </a:endParaRPr>
          </a:p>
          <a:p>
            <a:pPr algn="l"/>
            <a:r>
              <a:rPr lang="lv-LV" sz="3200" dirty="0">
                <a:solidFill>
                  <a:schemeClr val="accent4">
                    <a:lumMod val="75000"/>
                  </a:schemeClr>
                </a:solidFill>
              </a:rPr>
              <a:t>Pārbaudes darbs –  2 daļas</a:t>
            </a:r>
          </a:p>
          <a:p>
            <a:pPr algn="l"/>
            <a:r>
              <a:rPr lang="lv-LV" sz="3200" dirty="0">
                <a:solidFill>
                  <a:schemeClr val="accent4">
                    <a:lumMod val="75000"/>
                  </a:schemeClr>
                </a:solidFill>
              </a:rPr>
              <a:t>1. daļa notiek tiešsaistē</a:t>
            </a:r>
          </a:p>
          <a:p>
            <a:pPr algn="l"/>
            <a:r>
              <a:rPr lang="lv-LV" sz="3200" dirty="0">
                <a:solidFill>
                  <a:schemeClr val="accent4">
                    <a:lumMod val="75000"/>
                  </a:schemeClr>
                </a:solidFill>
              </a:rPr>
              <a:t>2. daļa – papīra formātā</a:t>
            </a:r>
          </a:p>
          <a:p>
            <a:pPr algn="l"/>
            <a:r>
              <a:rPr lang="lv-LV" sz="3200" dirty="0">
                <a:solidFill>
                  <a:schemeClr val="accent4">
                    <a:lumMod val="75000"/>
                  </a:schemeClr>
                </a:solidFill>
              </a:rPr>
              <a:t>Tiešsaistē notiks paralēli divi darbi  - bioloģija un </a:t>
            </a:r>
            <a:r>
              <a:rPr lang="lv-LV" sz="3200" dirty="0" err="1">
                <a:solidFill>
                  <a:schemeClr val="accent4">
                    <a:lumMod val="75000"/>
                  </a:schemeClr>
                </a:solidFill>
              </a:rPr>
              <a:t>dabaszinības</a:t>
            </a:r>
            <a:endParaRPr lang="lv-LV" sz="3200" dirty="0">
              <a:solidFill>
                <a:schemeClr val="accent4">
                  <a:lumMod val="75000"/>
                </a:schemeClr>
              </a:solidFill>
            </a:endParaRPr>
          </a:p>
          <a:p>
            <a:pPr algn="l"/>
            <a:r>
              <a:rPr lang="lv-LV" sz="3200" dirty="0">
                <a:solidFill>
                  <a:schemeClr val="accent4">
                    <a:lumMod val="75000"/>
                  </a:schemeClr>
                </a:solidFill>
              </a:rPr>
              <a:t>						     ķīmija un fizika</a:t>
            </a:r>
          </a:p>
          <a:p>
            <a:pPr algn="l"/>
            <a:r>
              <a:rPr lang="lv-LV" sz="3200" dirty="0">
                <a:solidFill>
                  <a:schemeClr val="accent4">
                    <a:lumMod val="75000"/>
                  </a:schemeClr>
                </a:solidFill>
              </a:rPr>
              <a:t>Vērtē - centralizēti</a:t>
            </a:r>
          </a:p>
          <a:p>
            <a:pPr algn="l"/>
            <a:r>
              <a:rPr lang="lv-LV" sz="3200" dirty="0">
                <a:solidFill>
                  <a:schemeClr val="accent4">
                    <a:lumMod val="75000"/>
                  </a:schemeClr>
                </a:solidFill>
              </a:rPr>
              <a:t>Vērtējums </a:t>
            </a:r>
          </a:p>
          <a:p>
            <a:pPr marL="457200" indent="-457200" algn="l">
              <a:buFont typeface="Courier New" panose="02070309020205020404" pitchFamily="49" charset="0"/>
              <a:buChar char="o"/>
            </a:pPr>
            <a:r>
              <a:rPr lang="lv-LV" sz="3200" dirty="0">
                <a:solidFill>
                  <a:schemeClr val="accent4">
                    <a:lumMod val="75000"/>
                  </a:schemeClr>
                </a:solidFill>
              </a:rPr>
              <a:t>	procentos, </a:t>
            </a:r>
          </a:p>
          <a:p>
            <a:pPr marL="457200" indent="-457200" algn="l">
              <a:buFont typeface="Courier New" panose="02070309020205020404" pitchFamily="49" charset="0"/>
              <a:buChar char="o"/>
            </a:pPr>
            <a:r>
              <a:rPr lang="lv-LV" sz="3200" dirty="0">
                <a:solidFill>
                  <a:schemeClr val="accent4">
                    <a:lumMod val="75000"/>
                  </a:schemeClr>
                </a:solidFill>
              </a:rPr>
              <a:t>	nav minimālā sliekšņa, </a:t>
            </a:r>
          </a:p>
          <a:p>
            <a:pPr marL="457200" indent="-457200" algn="l">
              <a:buFont typeface="Courier New" panose="02070309020205020404" pitchFamily="49" charset="0"/>
              <a:buChar char="o"/>
            </a:pPr>
            <a:r>
              <a:rPr lang="lv-LV" sz="3200" dirty="0">
                <a:solidFill>
                  <a:schemeClr val="accent4">
                    <a:lumMod val="75000"/>
                  </a:schemeClr>
                </a:solidFill>
              </a:rPr>
              <a:t>	neietekmē skolas beigšanu</a:t>
            </a:r>
          </a:p>
          <a:p>
            <a:pPr algn="l"/>
            <a:endParaRPr lang="lv-LV" sz="3200" dirty="0">
              <a:solidFill>
                <a:schemeClr val="accent4">
                  <a:lumMod val="75000"/>
                </a:schemeClr>
              </a:solidFill>
            </a:endParaRPr>
          </a:p>
          <a:p>
            <a:pPr algn="l"/>
            <a:r>
              <a:rPr lang="lv-LV" sz="3200" dirty="0">
                <a:solidFill>
                  <a:schemeClr val="accent4">
                    <a:lumMod val="75000"/>
                  </a:schemeClr>
                </a:solidFill>
              </a:rPr>
              <a:t>Vērtējumu saņems izglītības iestādes, kuras savukārt to paziņos skolēniem un ierakstīs sekmju izrakstā.</a:t>
            </a:r>
          </a:p>
          <a:p>
            <a:pPr algn="l"/>
            <a:endParaRPr lang="lv-LV" sz="3200" dirty="0">
              <a:solidFill>
                <a:schemeClr val="accent4">
                  <a:lumMod val="75000"/>
                </a:schemeClr>
              </a:solidFill>
            </a:endParaRPr>
          </a:p>
          <a:p>
            <a:pPr algn="l"/>
            <a:endParaRPr lang="lv-LV" sz="3200" dirty="0">
              <a:solidFill>
                <a:schemeClr val="accent4">
                  <a:lumMod val="75000"/>
                </a:schemeClr>
              </a:solidFill>
            </a:endParaRPr>
          </a:p>
          <a:p>
            <a:pPr algn="l"/>
            <a:r>
              <a:rPr lang="lv-LV" sz="3200" dirty="0">
                <a:solidFill>
                  <a:schemeClr val="accent4">
                    <a:lumMod val="75000"/>
                  </a:schemeClr>
                </a:solidFill>
              </a:rPr>
              <a:t> </a:t>
            </a:r>
          </a:p>
        </p:txBody>
      </p:sp>
      <p:grpSp>
        <p:nvGrpSpPr>
          <p:cNvPr id="10" name="Group 3"/>
          <p:cNvGrpSpPr/>
          <p:nvPr/>
        </p:nvGrpSpPr>
        <p:grpSpPr>
          <a:xfrm>
            <a:off x="3811482" y="177916"/>
            <a:ext cx="13156310" cy="2084114"/>
            <a:chOff x="0" y="-38100"/>
            <a:chExt cx="3230300" cy="517312"/>
          </a:xfrm>
        </p:grpSpPr>
        <p:sp>
          <p:nvSpPr>
            <p:cNvPr id="11" name="Freeform 4"/>
            <p:cNvSpPr/>
            <p:nvPr/>
          </p:nvSpPr>
          <p:spPr>
            <a:xfrm>
              <a:off x="0" y="-5486"/>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12"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13" name="TextBox 12"/>
          <p:cNvSpPr txBox="1"/>
          <p:nvPr/>
        </p:nvSpPr>
        <p:spPr>
          <a:xfrm>
            <a:off x="4301413" y="397455"/>
            <a:ext cx="12176448" cy="1754326"/>
          </a:xfrm>
          <a:prstGeom prst="rect">
            <a:avLst/>
          </a:prstGeom>
          <a:noFill/>
        </p:spPr>
        <p:txBody>
          <a:bodyPr wrap="square" rtlCol="0">
            <a:spAutoFit/>
          </a:bodyPr>
          <a:lstStyle/>
          <a:p>
            <a:r>
              <a:rPr lang="lv-LV" sz="3600" dirty="0">
                <a:solidFill>
                  <a:schemeClr val="bg1"/>
                </a:solidFill>
              </a:rPr>
              <a:t>Monitoringa darbi dabaszinātņu jomā</a:t>
            </a:r>
          </a:p>
          <a:p>
            <a:r>
              <a:rPr lang="lv-LV" sz="3600" dirty="0">
                <a:solidFill>
                  <a:schemeClr val="bg1"/>
                </a:solidFill>
              </a:rPr>
              <a:t>							2025. gada 23. aprīlī</a:t>
            </a:r>
          </a:p>
          <a:p>
            <a:r>
              <a:rPr lang="lv-LV" sz="3600" dirty="0">
                <a:solidFill>
                  <a:schemeClr val="bg1"/>
                </a:solidFill>
              </a:rPr>
              <a:t>								           7. maijā (</a:t>
            </a:r>
            <a:r>
              <a:rPr lang="lv-LV" sz="3600" dirty="0" err="1">
                <a:solidFill>
                  <a:schemeClr val="bg1"/>
                </a:solidFill>
              </a:rPr>
              <a:t>ppt</a:t>
            </a:r>
            <a:r>
              <a:rPr lang="lv-LV" sz="3600" dirty="0">
                <a:solidFill>
                  <a:schemeClr val="bg1"/>
                </a:solidFill>
              </a:rPr>
              <a:t>)</a:t>
            </a:r>
            <a:endParaRPr lang="lv-LV" sz="4800" dirty="0">
              <a:solidFill>
                <a:schemeClr val="bg1"/>
              </a:solidFill>
            </a:endParaRPr>
          </a:p>
        </p:txBody>
      </p:sp>
    </p:spTree>
    <p:extLst>
      <p:ext uri="{BB962C8B-B14F-4D97-AF65-F5344CB8AC3E}">
        <p14:creationId xmlns:p14="http://schemas.microsoft.com/office/powerpoint/2010/main" val="92409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txBody>
          <a:bodyPr/>
          <a:lstStyle/>
          <a:p>
            <a:endParaRPr lang="lv-LV"/>
          </a:p>
        </p:txBody>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9" name="Title 1">
            <a:extLst>
              <a:ext uri="{FF2B5EF4-FFF2-40B4-BE49-F238E27FC236}">
                <a16:creationId xmlns:a16="http://schemas.microsoft.com/office/drawing/2014/main" id="{78555E5A-DFBF-4CDE-F06A-CFAB6BA6D2F0}"/>
              </a:ext>
            </a:extLst>
          </p:cNvPr>
          <p:cNvSpPr txBox="1">
            <a:spLocks/>
          </p:cNvSpPr>
          <p:nvPr/>
        </p:nvSpPr>
        <p:spPr>
          <a:xfrm>
            <a:off x="2196192" y="2603241"/>
            <a:ext cx="14645563" cy="753913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lv-LV" sz="3200" dirty="0">
              <a:solidFill>
                <a:schemeClr val="accent4">
                  <a:lumMod val="75000"/>
                </a:schemeClr>
              </a:solidFill>
            </a:endParaRPr>
          </a:p>
          <a:p>
            <a:pPr algn="l"/>
            <a:endParaRPr lang="lv-LV" sz="3200" dirty="0">
              <a:solidFill>
                <a:schemeClr val="accent4">
                  <a:lumMod val="75000"/>
                </a:schemeClr>
              </a:solidFill>
            </a:endParaRPr>
          </a:p>
          <a:p>
            <a:pPr algn="l"/>
            <a:r>
              <a:rPr lang="lv-LV" sz="3200" dirty="0">
                <a:solidFill>
                  <a:schemeClr val="accent4">
                    <a:lumMod val="75000"/>
                  </a:schemeClr>
                </a:solidFill>
              </a:rPr>
              <a:t> </a:t>
            </a:r>
          </a:p>
        </p:txBody>
      </p:sp>
      <p:grpSp>
        <p:nvGrpSpPr>
          <p:cNvPr id="10" name="Group 3"/>
          <p:cNvGrpSpPr/>
          <p:nvPr/>
        </p:nvGrpSpPr>
        <p:grpSpPr>
          <a:xfrm>
            <a:off x="3811482" y="177916"/>
            <a:ext cx="13156310" cy="2084114"/>
            <a:chOff x="0" y="-38100"/>
            <a:chExt cx="3230300" cy="517312"/>
          </a:xfrm>
        </p:grpSpPr>
        <p:sp>
          <p:nvSpPr>
            <p:cNvPr id="11" name="Freeform 4"/>
            <p:cNvSpPr/>
            <p:nvPr/>
          </p:nvSpPr>
          <p:spPr>
            <a:xfrm>
              <a:off x="0" y="-5486"/>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12"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13" name="TextBox 12"/>
          <p:cNvSpPr txBox="1"/>
          <p:nvPr/>
        </p:nvSpPr>
        <p:spPr>
          <a:xfrm>
            <a:off x="4301413" y="397455"/>
            <a:ext cx="12176448" cy="2308324"/>
          </a:xfrm>
          <a:prstGeom prst="rect">
            <a:avLst/>
          </a:prstGeom>
          <a:noFill/>
        </p:spPr>
        <p:txBody>
          <a:bodyPr wrap="square" rtlCol="0">
            <a:spAutoFit/>
          </a:bodyPr>
          <a:lstStyle/>
          <a:p>
            <a:r>
              <a:rPr lang="lv-LV" sz="3600" dirty="0">
                <a:solidFill>
                  <a:schemeClr val="bg1"/>
                </a:solidFill>
              </a:rPr>
              <a:t>Augstākā līmeņa eksāmeni</a:t>
            </a:r>
          </a:p>
          <a:p>
            <a:r>
              <a:rPr lang="lv-LV" sz="3600" dirty="0">
                <a:solidFill>
                  <a:schemeClr val="bg1"/>
                </a:solidFill>
              </a:rPr>
              <a:t>fizikā, ķīmijā, bioloģijā, ģeogrāfijā</a:t>
            </a:r>
          </a:p>
          <a:p>
            <a:r>
              <a:rPr lang="lv-LV" sz="3600" dirty="0">
                <a:solidFill>
                  <a:schemeClr val="bg1"/>
                </a:solidFill>
              </a:rPr>
              <a:t>							Praktiskā daļa								</a:t>
            </a:r>
            <a:endParaRPr lang="lv-LV" sz="48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55312614"/>
              </p:ext>
            </p:extLst>
          </p:nvPr>
        </p:nvGraphicFramePr>
        <p:xfrm>
          <a:off x="2313992" y="3445570"/>
          <a:ext cx="12660086" cy="4480560"/>
        </p:xfrm>
        <a:graphic>
          <a:graphicData uri="http://schemas.openxmlformats.org/drawingml/2006/table">
            <a:tbl>
              <a:tblPr firstRow="1" bandRow="1">
                <a:tableStyleId>{5C22544A-7EE6-4342-B048-85BDC9FD1C3A}</a:tableStyleId>
              </a:tblPr>
              <a:tblGrid>
                <a:gridCol w="895739">
                  <a:extLst>
                    <a:ext uri="{9D8B030D-6E8A-4147-A177-3AD203B41FA5}">
                      <a16:colId xmlns:a16="http://schemas.microsoft.com/office/drawing/2014/main" val="20000"/>
                    </a:ext>
                  </a:extLst>
                </a:gridCol>
                <a:gridCol w="2381304">
                  <a:extLst>
                    <a:ext uri="{9D8B030D-6E8A-4147-A177-3AD203B41FA5}">
                      <a16:colId xmlns:a16="http://schemas.microsoft.com/office/drawing/2014/main" val="20001"/>
                    </a:ext>
                  </a:extLst>
                </a:gridCol>
                <a:gridCol w="6436124">
                  <a:extLst>
                    <a:ext uri="{9D8B030D-6E8A-4147-A177-3AD203B41FA5}">
                      <a16:colId xmlns:a16="http://schemas.microsoft.com/office/drawing/2014/main" val="20002"/>
                    </a:ext>
                  </a:extLst>
                </a:gridCol>
                <a:gridCol w="2946919">
                  <a:extLst>
                    <a:ext uri="{9D8B030D-6E8A-4147-A177-3AD203B41FA5}">
                      <a16:colId xmlns:a16="http://schemas.microsoft.com/office/drawing/2014/main" val="20003"/>
                    </a:ext>
                  </a:extLst>
                </a:gridCol>
              </a:tblGrid>
              <a:tr h="370840">
                <a:tc>
                  <a:txBody>
                    <a:bodyPr/>
                    <a:lstStyle/>
                    <a:p>
                      <a:pPr algn="ctr"/>
                      <a:r>
                        <a:rPr lang="lv-LV" sz="2400" dirty="0"/>
                        <a:t>Daļa</a:t>
                      </a:r>
                    </a:p>
                  </a:txBody>
                  <a:tcPr/>
                </a:tc>
                <a:tc>
                  <a:txBody>
                    <a:bodyPr/>
                    <a:lstStyle/>
                    <a:p>
                      <a:pPr algn="ctr"/>
                      <a:r>
                        <a:rPr lang="lv-LV" sz="2400" dirty="0"/>
                        <a:t>Daļas</a:t>
                      </a:r>
                      <a:r>
                        <a:rPr lang="lv-LV" sz="2400" baseline="0" dirty="0"/>
                        <a:t> nosaukums</a:t>
                      </a:r>
                      <a:endParaRPr lang="lv-LV" sz="2400" dirty="0"/>
                    </a:p>
                  </a:txBody>
                  <a:tcPr/>
                </a:tc>
                <a:tc>
                  <a:txBody>
                    <a:bodyPr/>
                    <a:lstStyle/>
                    <a:p>
                      <a:pPr algn="ctr"/>
                      <a:endParaRPr lang="lv-LV" sz="2400" dirty="0"/>
                    </a:p>
                  </a:txBody>
                  <a:tcPr/>
                </a:tc>
                <a:tc>
                  <a:txBody>
                    <a:bodyPr/>
                    <a:lstStyle/>
                    <a:p>
                      <a:pPr algn="ctr"/>
                      <a:r>
                        <a:rPr lang="lv-LV" sz="2400" dirty="0"/>
                        <a:t>Laiks</a:t>
                      </a:r>
                    </a:p>
                  </a:txBody>
                  <a:tcPr/>
                </a:tc>
                <a:extLst>
                  <a:ext uri="{0D108BD9-81ED-4DB2-BD59-A6C34878D82A}">
                    <a16:rowId xmlns:a16="http://schemas.microsoft.com/office/drawing/2014/main" val="10000"/>
                  </a:ext>
                </a:extLst>
              </a:tr>
              <a:tr h="370840">
                <a:tc>
                  <a:txBody>
                    <a:bodyPr/>
                    <a:lstStyle/>
                    <a:p>
                      <a:pPr algn="ctr"/>
                      <a:r>
                        <a:rPr lang="lv-LV" sz="2400" dirty="0"/>
                        <a:t>1.</a:t>
                      </a:r>
                    </a:p>
                  </a:txBody>
                  <a:tcPr/>
                </a:tc>
                <a:tc>
                  <a:txBody>
                    <a:bodyPr/>
                    <a:lstStyle/>
                    <a:p>
                      <a:r>
                        <a:rPr lang="lv-LV" sz="2400" dirty="0"/>
                        <a:t>Zināšanas un </a:t>
                      </a:r>
                      <a:r>
                        <a:rPr lang="lv-LV" sz="2400" dirty="0" err="1"/>
                        <a:t>pamatprasmes</a:t>
                      </a:r>
                      <a:endParaRPr lang="lv-LV" sz="2400" dirty="0"/>
                    </a:p>
                  </a:txBody>
                  <a:tcPr/>
                </a:tc>
                <a:tc>
                  <a:txBody>
                    <a:bodyPr/>
                    <a:lstStyle/>
                    <a:p>
                      <a:r>
                        <a:rPr lang="lv-LV" sz="2400" baseline="0" dirty="0"/>
                        <a:t>Atbilžu izvēles tests (p</a:t>
                      </a:r>
                      <a:r>
                        <a:rPr lang="lv-LV" sz="2400" dirty="0"/>
                        <a:t>lānots tiešsaistē)</a:t>
                      </a:r>
                      <a:r>
                        <a:rPr lang="lv-LV" sz="2400" baseline="0" dirty="0"/>
                        <a:t> </a:t>
                      </a:r>
                      <a:endParaRPr lang="lv-LV" sz="2400" dirty="0"/>
                    </a:p>
                  </a:txBody>
                  <a:tcPr/>
                </a:tc>
                <a:tc>
                  <a:txBody>
                    <a:bodyPr/>
                    <a:lstStyle/>
                    <a:p>
                      <a:pPr algn="l"/>
                      <a:r>
                        <a:rPr lang="lv-LV" sz="2400" dirty="0"/>
                        <a:t>50 min</a:t>
                      </a:r>
                    </a:p>
                  </a:txBody>
                  <a:tcPr/>
                </a:tc>
                <a:extLst>
                  <a:ext uri="{0D108BD9-81ED-4DB2-BD59-A6C34878D82A}">
                    <a16:rowId xmlns:a16="http://schemas.microsoft.com/office/drawing/2014/main" val="10001"/>
                  </a:ext>
                </a:extLst>
              </a:tr>
              <a:tr h="370840">
                <a:tc gridSpan="4">
                  <a:txBody>
                    <a:bodyPr/>
                    <a:lstStyle/>
                    <a:p>
                      <a:pPr algn="ctr"/>
                      <a:r>
                        <a:rPr lang="lv-LV" sz="2400" dirty="0"/>
                        <a:t>Starpbrīdis</a:t>
                      </a:r>
                    </a:p>
                  </a:txBody>
                  <a:tcPr/>
                </a:tc>
                <a:tc hMerge="1">
                  <a:txBody>
                    <a:bodyPr/>
                    <a:lstStyle/>
                    <a:p>
                      <a:endParaRPr lang="lv-LV" sz="2400" dirty="0"/>
                    </a:p>
                  </a:txBody>
                  <a:tcPr/>
                </a:tc>
                <a:tc hMerge="1">
                  <a:txBody>
                    <a:bodyPr/>
                    <a:lstStyle/>
                    <a:p>
                      <a:endParaRPr lang="lv-LV" sz="2400" dirty="0"/>
                    </a:p>
                  </a:txBody>
                  <a:tcPr/>
                </a:tc>
                <a:tc hMerge="1">
                  <a:txBody>
                    <a:bodyPr/>
                    <a:lstStyle/>
                    <a:p>
                      <a:pPr algn="l"/>
                      <a:endParaRPr lang="lv-LV" sz="2400" dirty="0"/>
                    </a:p>
                  </a:txBody>
                  <a:tcPr/>
                </a:tc>
                <a:extLst>
                  <a:ext uri="{0D108BD9-81ED-4DB2-BD59-A6C34878D82A}">
                    <a16:rowId xmlns:a16="http://schemas.microsoft.com/office/drawing/2014/main" val="10002"/>
                  </a:ext>
                </a:extLst>
              </a:tr>
              <a:tr h="370840">
                <a:tc>
                  <a:txBody>
                    <a:bodyPr/>
                    <a:lstStyle/>
                    <a:p>
                      <a:pPr algn="ctr"/>
                      <a:r>
                        <a:rPr lang="lv-LV" sz="2400" dirty="0"/>
                        <a:t>2.</a:t>
                      </a:r>
                    </a:p>
                  </a:txBody>
                  <a:tcPr/>
                </a:tc>
                <a:tc>
                  <a:txBody>
                    <a:bodyPr/>
                    <a:lstStyle/>
                    <a:p>
                      <a:r>
                        <a:rPr lang="lv-LV" sz="2400" dirty="0"/>
                        <a:t>Prasmes</a:t>
                      </a:r>
                    </a:p>
                  </a:txBody>
                  <a:tcPr/>
                </a:tc>
                <a:tc>
                  <a:txBody>
                    <a:bodyPr/>
                    <a:lstStyle/>
                    <a:p>
                      <a:r>
                        <a:rPr lang="lv-LV" sz="2400" dirty="0"/>
                        <a:t>Vairāki uzdevumi</a:t>
                      </a:r>
                    </a:p>
                  </a:txBody>
                  <a:tcPr/>
                </a:tc>
                <a:tc>
                  <a:txBody>
                    <a:bodyPr/>
                    <a:lstStyle/>
                    <a:p>
                      <a:pPr algn="l"/>
                      <a:r>
                        <a:rPr lang="lv-LV" sz="2400" dirty="0"/>
                        <a:t>120 min</a:t>
                      </a:r>
                    </a:p>
                  </a:txBody>
                  <a:tcPr/>
                </a:tc>
                <a:extLst>
                  <a:ext uri="{0D108BD9-81ED-4DB2-BD59-A6C34878D82A}">
                    <a16:rowId xmlns:a16="http://schemas.microsoft.com/office/drawing/2014/main" val="10003"/>
                  </a:ext>
                </a:extLst>
              </a:tr>
              <a:tr h="370840">
                <a:tc>
                  <a:txBody>
                    <a:bodyPr/>
                    <a:lstStyle/>
                    <a:p>
                      <a:pPr algn="ctr"/>
                      <a:r>
                        <a:rPr lang="lv-LV" sz="2400" dirty="0"/>
                        <a:t>3.</a:t>
                      </a:r>
                    </a:p>
                  </a:txBody>
                  <a:tcPr/>
                </a:tc>
                <a:tc>
                  <a:txBody>
                    <a:bodyPr/>
                    <a:lstStyle/>
                    <a:p>
                      <a:r>
                        <a:rPr lang="lv-LV" sz="2400" dirty="0"/>
                        <a:t>Komplekss</a:t>
                      </a:r>
                      <a:r>
                        <a:rPr lang="lv-LV" sz="2400" baseline="0" dirty="0"/>
                        <a:t> pētījums</a:t>
                      </a:r>
                      <a:endParaRPr lang="lv-LV" sz="2400"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v-LV" sz="2400" dirty="0"/>
                        <a:t>Jāplāno eksperimenta gaita, bet nav jāveic praktiski</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v-LV" sz="2400" dirty="0"/>
                        <a:t>Jāapstrādā</a:t>
                      </a:r>
                      <a:r>
                        <a:rPr lang="lv-LV" sz="2400" baseline="0" dirty="0"/>
                        <a:t> dotais datu masīvs/ dotā informācija; jāzīmē grafiks; jāaprēķina kļūda</a:t>
                      </a:r>
                      <a:endParaRPr lang="lv-LV" sz="2400" dirty="0"/>
                    </a:p>
                    <a:p>
                      <a:endParaRPr lang="lv-LV" sz="2400" dirty="0"/>
                    </a:p>
                  </a:txBody>
                  <a:tcPr/>
                </a:tc>
                <a:tc>
                  <a:txBody>
                    <a:bodyPr/>
                    <a:lstStyle/>
                    <a:p>
                      <a:pPr algn="l"/>
                      <a:r>
                        <a:rPr lang="lv-LV" sz="2400" dirty="0"/>
                        <a:t>60</a:t>
                      </a:r>
                      <a:r>
                        <a:rPr lang="lv-LV" sz="2400" baseline="0" dirty="0"/>
                        <a:t> min</a:t>
                      </a:r>
                      <a:endParaRPr lang="lv-LV" sz="2400"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2717864" y="2581139"/>
            <a:ext cx="7284552" cy="523220"/>
          </a:xfrm>
          <a:prstGeom prst="rect">
            <a:avLst/>
          </a:prstGeom>
          <a:noFill/>
        </p:spPr>
        <p:txBody>
          <a:bodyPr wrap="square" rtlCol="0">
            <a:spAutoFit/>
          </a:bodyPr>
          <a:lstStyle/>
          <a:p>
            <a:r>
              <a:rPr lang="lv-LV" sz="2800" dirty="0"/>
              <a:t>Piekļuves materiāls – laboratorijas darbs</a:t>
            </a:r>
          </a:p>
        </p:txBody>
      </p:sp>
      <p:sp>
        <p:nvSpPr>
          <p:cNvPr id="7" name="TextBox 6"/>
          <p:cNvSpPr txBox="1"/>
          <p:nvPr/>
        </p:nvSpPr>
        <p:spPr>
          <a:xfrm>
            <a:off x="2313991" y="8332237"/>
            <a:ext cx="13734661" cy="830997"/>
          </a:xfrm>
          <a:prstGeom prst="rect">
            <a:avLst/>
          </a:prstGeom>
          <a:noFill/>
        </p:spPr>
        <p:txBody>
          <a:bodyPr wrap="square" rtlCol="0">
            <a:spAutoFit/>
          </a:bodyPr>
          <a:lstStyle/>
          <a:p>
            <a:r>
              <a:rPr lang="lv-LV" sz="2400" dirty="0"/>
              <a:t>Tiešsaistes izmēģinājums 17. decembrī 14.00</a:t>
            </a:r>
          </a:p>
          <a:p>
            <a:r>
              <a:rPr lang="lv-LV" sz="2400" dirty="0"/>
              <a:t>Sīkāku informāciju par eksāmena saturu un formu skatīties eksāmena programmā </a:t>
            </a:r>
            <a:r>
              <a:rPr lang="lv-LV" sz="2000" dirty="0"/>
              <a:t>(2025.gada 6.janvāris)</a:t>
            </a:r>
          </a:p>
        </p:txBody>
      </p:sp>
    </p:spTree>
    <p:extLst>
      <p:ext uri="{BB962C8B-B14F-4D97-AF65-F5344CB8AC3E}">
        <p14:creationId xmlns:p14="http://schemas.microsoft.com/office/powerpoint/2010/main" val="4112387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txBody>
          <a:bodyPr/>
          <a:lstStyle/>
          <a:p>
            <a:endParaRPr lang="lv-LV"/>
          </a:p>
        </p:txBody>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9" name="Title 1">
            <a:extLst>
              <a:ext uri="{FF2B5EF4-FFF2-40B4-BE49-F238E27FC236}">
                <a16:creationId xmlns:a16="http://schemas.microsoft.com/office/drawing/2014/main" id="{78555E5A-DFBF-4CDE-F06A-CFAB6BA6D2F0}"/>
              </a:ext>
            </a:extLst>
          </p:cNvPr>
          <p:cNvSpPr txBox="1">
            <a:spLocks/>
          </p:cNvSpPr>
          <p:nvPr/>
        </p:nvSpPr>
        <p:spPr>
          <a:xfrm>
            <a:off x="2196192" y="2603241"/>
            <a:ext cx="14645563" cy="753913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lv-LV" sz="3200" dirty="0">
              <a:solidFill>
                <a:schemeClr val="accent4">
                  <a:lumMod val="75000"/>
                </a:schemeClr>
              </a:solidFill>
            </a:endParaRPr>
          </a:p>
          <a:p>
            <a:pPr algn="l"/>
            <a:endParaRPr lang="lv-LV" sz="3200" dirty="0">
              <a:solidFill>
                <a:schemeClr val="accent4">
                  <a:lumMod val="75000"/>
                </a:schemeClr>
              </a:solidFill>
            </a:endParaRPr>
          </a:p>
          <a:p>
            <a:pPr algn="l"/>
            <a:r>
              <a:rPr lang="lv-LV" sz="3200" dirty="0">
                <a:solidFill>
                  <a:schemeClr val="accent4">
                    <a:lumMod val="75000"/>
                  </a:schemeClr>
                </a:solidFill>
              </a:rPr>
              <a:t> </a:t>
            </a:r>
          </a:p>
        </p:txBody>
      </p:sp>
      <p:grpSp>
        <p:nvGrpSpPr>
          <p:cNvPr id="10" name="Group 3"/>
          <p:cNvGrpSpPr/>
          <p:nvPr/>
        </p:nvGrpSpPr>
        <p:grpSpPr>
          <a:xfrm>
            <a:off x="2940818" y="4256560"/>
            <a:ext cx="13156310" cy="1744190"/>
            <a:chOff x="0" y="-38100"/>
            <a:chExt cx="3230300" cy="517312"/>
          </a:xfrm>
        </p:grpSpPr>
        <p:sp>
          <p:nvSpPr>
            <p:cNvPr id="11" name="Freeform 4"/>
            <p:cNvSpPr/>
            <p:nvPr/>
          </p:nvSpPr>
          <p:spPr>
            <a:xfrm>
              <a:off x="0" y="-5486"/>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12"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13" name="TextBox 12"/>
          <p:cNvSpPr txBox="1"/>
          <p:nvPr/>
        </p:nvSpPr>
        <p:spPr>
          <a:xfrm>
            <a:off x="5409933" y="4613306"/>
            <a:ext cx="12176448" cy="1569660"/>
          </a:xfrm>
          <a:prstGeom prst="rect">
            <a:avLst/>
          </a:prstGeom>
          <a:noFill/>
        </p:spPr>
        <p:txBody>
          <a:bodyPr wrap="square" rtlCol="0">
            <a:spAutoFit/>
          </a:bodyPr>
          <a:lstStyle/>
          <a:p>
            <a:r>
              <a:rPr lang="lv-LV" sz="6000" dirty="0">
                <a:solidFill>
                  <a:schemeClr val="bg1"/>
                </a:solidFill>
              </a:rPr>
              <a:t>Atbildes uz jautājumiem	</a:t>
            </a:r>
            <a:r>
              <a:rPr lang="lv-LV" sz="4800" dirty="0">
                <a:solidFill>
                  <a:schemeClr val="bg1"/>
                </a:solidFill>
              </a:rPr>
              <a:t>	</a:t>
            </a:r>
            <a:r>
              <a:rPr lang="lv-LV" sz="3600" dirty="0">
                <a:solidFill>
                  <a:schemeClr val="bg1"/>
                </a:solidFill>
              </a:rPr>
              <a:t>				</a:t>
            </a:r>
            <a:endParaRPr lang="lv-LV" sz="4800" dirty="0">
              <a:solidFill>
                <a:schemeClr val="bg1"/>
              </a:solidFill>
            </a:endParaRPr>
          </a:p>
        </p:txBody>
      </p:sp>
    </p:spTree>
    <p:extLst>
      <p:ext uri="{BB962C8B-B14F-4D97-AF65-F5344CB8AC3E}">
        <p14:creationId xmlns:p14="http://schemas.microsoft.com/office/powerpoint/2010/main" val="797600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61977" y="4273323"/>
            <a:ext cx="12564046" cy="3065870"/>
            <a:chOff x="0" y="0"/>
            <a:chExt cx="3309049" cy="807472"/>
          </a:xfrm>
        </p:grpSpPr>
        <p:sp>
          <p:nvSpPr>
            <p:cNvPr id="3" name="Freeform 3"/>
            <p:cNvSpPr/>
            <p:nvPr/>
          </p:nvSpPr>
          <p:spPr>
            <a:xfrm>
              <a:off x="0" y="0"/>
              <a:ext cx="3309049" cy="807472"/>
            </a:xfrm>
            <a:custGeom>
              <a:avLst/>
              <a:gdLst/>
              <a:ahLst/>
              <a:cxnLst/>
              <a:rect l="l" t="t" r="r" b="b"/>
              <a:pathLst>
                <a:path w="3309049" h="807472">
                  <a:moveTo>
                    <a:pt x="31426" y="0"/>
                  </a:moveTo>
                  <a:lnTo>
                    <a:pt x="3277623" y="0"/>
                  </a:lnTo>
                  <a:cubicBezTo>
                    <a:pt x="3285958" y="0"/>
                    <a:pt x="3293951" y="3311"/>
                    <a:pt x="3299845" y="9204"/>
                  </a:cubicBezTo>
                  <a:cubicBezTo>
                    <a:pt x="3305738" y="15098"/>
                    <a:pt x="3309049" y="23091"/>
                    <a:pt x="3309049" y="31426"/>
                  </a:cubicBezTo>
                  <a:lnTo>
                    <a:pt x="3309049" y="776046"/>
                  </a:lnTo>
                  <a:cubicBezTo>
                    <a:pt x="3309049" y="784381"/>
                    <a:pt x="3305738" y="792374"/>
                    <a:pt x="3299845" y="798267"/>
                  </a:cubicBezTo>
                  <a:cubicBezTo>
                    <a:pt x="3293951" y="804161"/>
                    <a:pt x="3285958" y="807472"/>
                    <a:pt x="3277623" y="807472"/>
                  </a:cubicBezTo>
                  <a:lnTo>
                    <a:pt x="31426" y="807472"/>
                  </a:lnTo>
                  <a:cubicBezTo>
                    <a:pt x="23091" y="807472"/>
                    <a:pt x="15098" y="804161"/>
                    <a:pt x="9204" y="798267"/>
                  </a:cubicBezTo>
                  <a:cubicBezTo>
                    <a:pt x="3311" y="792374"/>
                    <a:pt x="0" y="784381"/>
                    <a:pt x="0" y="776046"/>
                  </a:cubicBezTo>
                  <a:lnTo>
                    <a:pt x="0" y="31426"/>
                  </a:lnTo>
                  <a:cubicBezTo>
                    <a:pt x="0" y="23091"/>
                    <a:pt x="3311" y="15098"/>
                    <a:pt x="9204" y="9204"/>
                  </a:cubicBezTo>
                  <a:cubicBezTo>
                    <a:pt x="15098" y="3311"/>
                    <a:pt x="23091" y="0"/>
                    <a:pt x="31426" y="0"/>
                  </a:cubicBezTo>
                  <a:close/>
                </a:path>
              </a:pathLst>
            </a:custGeom>
            <a:solidFill>
              <a:srgbClr val="68478D"/>
            </a:solidFill>
          </p:spPr>
          <p:txBody>
            <a:bodyPr/>
            <a:lstStyle/>
            <a:p>
              <a:endParaRPr lang="lv-LV"/>
            </a:p>
          </p:txBody>
        </p:sp>
        <p:sp>
          <p:nvSpPr>
            <p:cNvPr id="4" name="TextBox 4"/>
            <p:cNvSpPr txBox="1"/>
            <p:nvPr/>
          </p:nvSpPr>
          <p:spPr>
            <a:xfrm>
              <a:off x="0" y="-38100"/>
              <a:ext cx="3309049" cy="845572"/>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239010" y="662391"/>
            <a:ext cx="3809980" cy="2858457"/>
          </a:xfrm>
          <a:custGeom>
            <a:avLst/>
            <a:gdLst/>
            <a:ahLst/>
            <a:cxnLst/>
            <a:rect l="l" t="t" r="r" b="b"/>
            <a:pathLst>
              <a:path w="3809980" h="2858457">
                <a:moveTo>
                  <a:pt x="0" y="0"/>
                </a:moveTo>
                <a:lnTo>
                  <a:pt x="3809980" y="0"/>
                </a:lnTo>
                <a:lnTo>
                  <a:pt x="3809980" y="2858457"/>
                </a:lnTo>
                <a:lnTo>
                  <a:pt x="0" y="2858457"/>
                </a:lnTo>
                <a:lnTo>
                  <a:pt x="0" y="0"/>
                </a:lnTo>
                <a:close/>
              </a:path>
            </a:pathLst>
          </a:custGeom>
          <a:blipFill>
            <a:blip r:embed="rId2"/>
            <a:stretch>
              <a:fillRect l="-40108" r="-30404"/>
            </a:stretch>
          </a:blipFill>
        </p:spPr>
        <p:txBody>
          <a:bodyPr/>
          <a:lstStyle/>
          <a:p>
            <a:endParaRPr lang="lv-LV"/>
          </a:p>
        </p:txBody>
      </p:sp>
      <p:sp>
        <p:nvSpPr>
          <p:cNvPr id="7" name="TextBox 7"/>
          <p:cNvSpPr txBox="1"/>
          <p:nvPr/>
        </p:nvSpPr>
        <p:spPr>
          <a:xfrm>
            <a:off x="3824576" y="5369472"/>
            <a:ext cx="10638848" cy="873572"/>
          </a:xfrm>
          <a:prstGeom prst="rect">
            <a:avLst/>
          </a:prstGeom>
        </p:spPr>
        <p:txBody>
          <a:bodyPr lIns="0" tIns="0" rIns="0" bIns="0" rtlCol="0" anchor="t">
            <a:spAutoFit/>
          </a:bodyPr>
          <a:lstStyle/>
          <a:p>
            <a:pPr algn="ctr">
              <a:lnSpc>
                <a:spcPts val="6335"/>
              </a:lnSpc>
            </a:pPr>
            <a:r>
              <a:rPr lang="lv-LV" sz="6962" dirty="0">
                <a:solidFill>
                  <a:srgbClr val="FFFFFF"/>
                </a:solidFill>
                <a:latin typeface="HK Grotesk Bold"/>
              </a:rPr>
              <a:t>PALDIES!</a:t>
            </a:r>
            <a:endParaRPr lang="en-US" sz="6962" dirty="0">
              <a:solidFill>
                <a:srgbClr val="FFFFFF"/>
              </a:solidFill>
              <a:latin typeface="HK Grotesk Bold"/>
            </a:endParaRPr>
          </a:p>
        </p:txBody>
      </p:sp>
    </p:spTree>
    <p:extLst>
      <p:ext uri="{BB962C8B-B14F-4D97-AF65-F5344CB8AC3E}">
        <p14:creationId xmlns:p14="http://schemas.microsoft.com/office/powerpoint/2010/main" val="4139403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pic>
        <p:nvPicPr>
          <p:cNvPr id="8" name="Picture 7"/>
          <p:cNvPicPr>
            <a:picLocks noChangeAspect="1"/>
          </p:cNvPicPr>
          <p:nvPr/>
        </p:nvPicPr>
        <p:blipFill>
          <a:blip r:embed="rId4"/>
          <a:stretch>
            <a:fillRect/>
          </a:stretch>
        </p:blipFill>
        <p:spPr>
          <a:xfrm>
            <a:off x="3441764" y="1485900"/>
            <a:ext cx="13093636" cy="8967631"/>
          </a:xfrm>
          <a:prstGeom prst="rect">
            <a:avLst/>
          </a:prstGeom>
        </p:spPr>
      </p:pic>
      <p:sp>
        <p:nvSpPr>
          <p:cNvPr id="9" name="TextBox 8"/>
          <p:cNvSpPr txBox="1"/>
          <p:nvPr/>
        </p:nvSpPr>
        <p:spPr>
          <a:xfrm>
            <a:off x="13639800" y="2857501"/>
            <a:ext cx="2057400" cy="923330"/>
          </a:xfrm>
          <a:prstGeom prst="rect">
            <a:avLst/>
          </a:prstGeom>
          <a:noFill/>
        </p:spPr>
        <p:txBody>
          <a:bodyPr wrap="square" lIns="91440" tIns="45720" rIns="91440" bIns="45720" rtlCol="0" anchor="t">
            <a:spAutoFit/>
          </a:bodyPr>
          <a:lstStyle/>
          <a:p>
            <a:r>
              <a:rPr lang="lv-LV"/>
              <a:t>Vidējais– 59%</a:t>
            </a:r>
          </a:p>
          <a:p>
            <a:r>
              <a:rPr lang="lv-LV"/>
              <a:t>Skaits - 18440</a:t>
            </a:r>
            <a:endParaRPr lang="lv-LV">
              <a:ea typeface="Calibri"/>
              <a:cs typeface="Calibri"/>
            </a:endParaRPr>
          </a:p>
          <a:p>
            <a:endParaRPr lang="lv-LV"/>
          </a:p>
        </p:txBody>
      </p:sp>
      <p:cxnSp>
        <p:nvCxnSpPr>
          <p:cNvPr id="11" name="Straight Connector 10"/>
          <p:cNvCxnSpPr/>
          <p:nvPr/>
        </p:nvCxnSpPr>
        <p:spPr>
          <a:xfrm>
            <a:off x="11811000" y="3319166"/>
            <a:ext cx="0" cy="55636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a:stretch>
            <a:fillRect/>
          </a:stretch>
        </p:blipFill>
        <p:spPr>
          <a:xfrm>
            <a:off x="6662919" y="-181390"/>
            <a:ext cx="11638273" cy="1963082"/>
          </a:xfrm>
          <a:prstGeom prst="rect">
            <a:avLst/>
          </a:prstGeom>
        </p:spPr>
      </p:pic>
      <p:sp>
        <p:nvSpPr>
          <p:cNvPr id="14" name="Rectangle 13"/>
          <p:cNvSpPr/>
          <p:nvPr/>
        </p:nvSpPr>
        <p:spPr>
          <a:xfrm>
            <a:off x="11125200" y="545201"/>
            <a:ext cx="4232249" cy="646331"/>
          </a:xfrm>
          <a:prstGeom prst="rect">
            <a:avLst/>
          </a:prstGeom>
        </p:spPr>
        <p:txBody>
          <a:bodyPr wrap="none">
            <a:spAutoFit/>
          </a:bodyPr>
          <a:lstStyle/>
          <a:p>
            <a:r>
              <a:rPr lang="lv-LV" sz="3600" b="1" dirty="0">
                <a:solidFill>
                  <a:schemeClr val="bg1"/>
                </a:solidFill>
                <a:latin typeface="Verdana" panose="020B0604030504040204" pitchFamily="34" charset="0"/>
                <a:ea typeface="Verdana" panose="020B0604030504040204" pitchFamily="34" charset="0"/>
              </a:rPr>
              <a:t>Latviešu valoda</a:t>
            </a:r>
          </a:p>
        </p:txBody>
      </p:sp>
    </p:spTree>
    <p:extLst>
      <p:ext uri="{BB962C8B-B14F-4D97-AF65-F5344CB8AC3E}">
        <p14:creationId xmlns:p14="http://schemas.microsoft.com/office/powerpoint/2010/main" val="422042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5" name="TextBox 5"/>
          <p:cNvSpPr txBox="1"/>
          <p:nvPr/>
        </p:nvSpPr>
        <p:spPr>
          <a:xfrm>
            <a:off x="-210850" y="-216710"/>
            <a:ext cx="12334929" cy="1964171"/>
          </a:xfrm>
          <a:prstGeom prst="rect">
            <a:avLst/>
          </a:prstGeom>
        </p:spPr>
        <p:txBody>
          <a:bodyPr lIns="50800" tIns="50800" rIns="50800" bIns="50800" rtlCol="0" anchor="ctr"/>
          <a:lstStyle/>
          <a:p>
            <a:pPr algn="ctr">
              <a:lnSpc>
                <a:spcPts val="2659"/>
              </a:lnSpc>
            </a:pPr>
            <a:endParaRPr/>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10" name="TextBox 13">
            <a:extLst>
              <a:ext uri="{FF2B5EF4-FFF2-40B4-BE49-F238E27FC236}">
                <a16:creationId xmlns:a16="http://schemas.microsoft.com/office/drawing/2014/main" id="{0002121E-63FD-8602-1555-B8CE7DE74601}"/>
              </a:ext>
            </a:extLst>
          </p:cNvPr>
          <p:cNvSpPr txBox="1"/>
          <p:nvPr/>
        </p:nvSpPr>
        <p:spPr>
          <a:xfrm>
            <a:off x="658256" y="4069628"/>
            <a:ext cx="8277215" cy="754950"/>
          </a:xfrm>
          <a:prstGeom prst="rect">
            <a:avLst/>
          </a:prstGeom>
        </p:spPr>
        <p:txBody>
          <a:bodyPr wrap="square" lIns="0" tIns="0" rIns="0" bIns="0" rtlCol="0" anchor="t">
            <a:spAutoFit/>
          </a:bodyPr>
          <a:lstStyle/>
          <a:p>
            <a:pPr>
              <a:lnSpc>
                <a:spcPts val="6300"/>
              </a:lnSpc>
            </a:pPr>
            <a:r>
              <a:rPr lang="lv-LV" sz="4500" spc="-225">
                <a:solidFill>
                  <a:srgbClr val="FFFFFF"/>
                </a:solidFill>
                <a:latin typeface="Open Sans Bold"/>
                <a:ea typeface="Open Sans Bold"/>
                <a:cs typeface="Open Sans Bold"/>
                <a:sym typeface="Open Sans Bold"/>
              </a:rPr>
              <a:t>Ģeogrāfija (tiešsaistē) AL</a:t>
            </a:r>
            <a:endParaRPr lang="en-US" sz="4500" spc="-225">
              <a:solidFill>
                <a:srgbClr val="FFFFFF"/>
              </a:solidFill>
              <a:latin typeface="Open Sans Bold"/>
              <a:ea typeface="Open Sans Bold"/>
              <a:cs typeface="Open Sans Bold"/>
              <a:sym typeface="Open Sans Bold"/>
            </a:endParaRPr>
          </a:p>
        </p:txBody>
      </p:sp>
      <p:sp>
        <p:nvSpPr>
          <p:cNvPr id="23" name="TextBox 10">
            <a:extLst>
              <a:ext uri="{FF2B5EF4-FFF2-40B4-BE49-F238E27FC236}">
                <a16:creationId xmlns:a16="http://schemas.microsoft.com/office/drawing/2014/main" id="{82FA2B0C-E52C-6A15-3772-23109BE6A4F1}"/>
              </a:ext>
            </a:extLst>
          </p:cNvPr>
          <p:cNvSpPr txBox="1"/>
          <p:nvPr/>
        </p:nvSpPr>
        <p:spPr>
          <a:xfrm>
            <a:off x="658256" y="6026706"/>
            <a:ext cx="8389728" cy="754950"/>
          </a:xfrm>
          <a:prstGeom prst="rect">
            <a:avLst/>
          </a:prstGeom>
        </p:spPr>
        <p:txBody>
          <a:bodyPr wrap="square" lIns="0" tIns="0" rIns="0" bIns="0" rtlCol="0" anchor="t">
            <a:spAutoFit/>
          </a:bodyPr>
          <a:lstStyle/>
          <a:p>
            <a:pPr>
              <a:lnSpc>
                <a:spcPts val="6300"/>
              </a:lnSpc>
            </a:pPr>
            <a:r>
              <a:rPr lang="lv-LV" sz="4500" spc="-225">
                <a:solidFill>
                  <a:srgbClr val="FFFFFF"/>
                </a:solidFill>
                <a:latin typeface="Open Sans Bold"/>
                <a:ea typeface="Open Sans Bold"/>
                <a:cs typeface="Open Sans Bold"/>
                <a:sym typeface="Open Sans Bold"/>
              </a:rPr>
              <a:t>Programmēšana (tiešsaistē) AL</a:t>
            </a:r>
            <a:endParaRPr lang="en-US" sz="4500" spc="-225">
              <a:solidFill>
                <a:srgbClr val="FFFFFF"/>
              </a:solidFill>
              <a:latin typeface="Open Sans Bold"/>
              <a:ea typeface="Open Sans Bold"/>
              <a:cs typeface="Open Sans Bold"/>
              <a:sym typeface="Open Sans Bold"/>
            </a:endParaRPr>
          </a:p>
        </p:txBody>
      </p:sp>
      <p:sp>
        <p:nvSpPr>
          <p:cNvPr id="28" name="TextBox 14">
            <a:extLst>
              <a:ext uri="{FF2B5EF4-FFF2-40B4-BE49-F238E27FC236}">
                <a16:creationId xmlns:a16="http://schemas.microsoft.com/office/drawing/2014/main" id="{A4FDAFA3-BA06-B871-8510-2018FC50EC4B}"/>
              </a:ext>
            </a:extLst>
          </p:cNvPr>
          <p:cNvSpPr txBox="1"/>
          <p:nvPr/>
        </p:nvSpPr>
        <p:spPr>
          <a:xfrm>
            <a:off x="670836" y="2534076"/>
            <a:ext cx="8170921" cy="754950"/>
          </a:xfrm>
          <a:prstGeom prst="rect">
            <a:avLst/>
          </a:prstGeom>
        </p:spPr>
        <p:txBody>
          <a:bodyPr wrap="square" lIns="0" tIns="0" rIns="0" bIns="0" rtlCol="0" anchor="t">
            <a:spAutoFit/>
          </a:bodyPr>
          <a:lstStyle/>
          <a:p>
            <a:pPr>
              <a:lnSpc>
                <a:spcPts val="6300"/>
              </a:lnSpc>
            </a:pPr>
            <a:r>
              <a:rPr lang="lv-LV" sz="4500" spc="-225">
                <a:solidFill>
                  <a:srgbClr val="FFFFFF"/>
                </a:solidFill>
                <a:latin typeface="Open Sans Bold"/>
                <a:ea typeface="Open Sans Bold"/>
                <a:cs typeface="Open Sans Bold"/>
                <a:sym typeface="Open Sans Bold"/>
              </a:rPr>
              <a:t>Kultūra un māksla AL</a:t>
            </a:r>
            <a:endParaRPr lang="en-US" sz="4500" spc="-225">
              <a:solidFill>
                <a:srgbClr val="FFFFFF"/>
              </a:solidFill>
              <a:latin typeface="Open Sans Bold"/>
              <a:ea typeface="Open Sans Bold"/>
              <a:cs typeface="Open Sans Bold"/>
              <a:sym typeface="Open Sans Bold"/>
            </a:endParaRPr>
          </a:p>
        </p:txBody>
      </p:sp>
      <p:sp>
        <p:nvSpPr>
          <p:cNvPr id="17" name="TextBox 10">
            <a:extLst>
              <a:ext uri="{FF2B5EF4-FFF2-40B4-BE49-F238E27FC236}">
                <a16:creationId xmlns:a16="http://schemas.microsoft.com/office/drawing/2014/main" id="{83182778-BD3A-D5EE-C5BA-919C00A482AC}"/>
              </a:ext>
            </a:extLst>
          </p:cNvPr>
          <p:cNvSpPr txBox="1"/>
          <p:nvPr/>
        </p:nvSpPr>
        <p:spPr>
          <a:xfrm>
            <a:off x="658255" y="8186935"/>
            <a:ext cx="9933545" cy="807913"/>
          </a:xfrm>
          <a:prstGeom prst="rect">
            <a:avLst/>
          </a:prstGeom>
        </p:spPr>
        <p:txBody>
          <a:bodyPr wrap="square" lIns="0" tIns="0" rIns="0" bIns="0" rtlCol="0" anchor="t">
            <a:spAutoFit/>
          </a:bodyPr>
          <a:lstStyle/>
          <a:p>
            <a:pPr>
              <a:lnSpc>
                <a:spcPts val="6300"/>
              </a:lnSpc>
            </a:pPr>
            <a:r>
              <a:rPr lang="lv-LV" sz="4500" spc="-225">
                <a:solidFill>
                  <a:srgbClr val="FFFFFF"/>
                </a:solidFill>
                <a:latin typeface="Open Sans Bold"/>
                <a:ea typeface="Open Sans Bold"/>
                <a:cs typeface="Open Sans Bold"/>
                <a:sym typeface="Open Sans Bold"/>
              </a:rPr>
              <a:t>Dizains un tehnoloģijas  AL</a:t>
            </a:r>
            <a:endParaRPr lang="en-US" sz="4500" spc="-225">
              <a:solidFill>
                <a:srgbClr val="FFFFFF"/>
              </a:solidFill>
              <a:latin typeface="Open Sans Bold"/>
              <a:ea typeface="Open Sans Bold"/>
              <a:cs typeface="Open Sans Bold"/>
              <a:sym typeface="Open Sans Bold"/>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993" y="1016099"/>
            <a:ext cx="6758766" cy="4291141"/>
          </a:xfrm>
          <a:prstGeom prst="rect">
            <a:avLst/>
          </a:prstGeom>
        </p:spPr>
      </p:pic>
      <p:pic>
        <p:nvPicPr>
          <p:cNvPr id="8" name="Picture 7"/>
          <p:cNvPicPr>
            <a:picLocks noChangeAspect="1"/>
          </p:cNvPicPr>
          <p:nvPr/>
        </p:nvPicPr>
        <p:blipFill>
          <a:blip r:embed="rId5"/>
          <a:stretch>
            <a:fillRect/>
          </a:stretch>
        </p:blipFill>
        <p:spPr>
          <a:xfrm>
            <a:off x="10433718" y="5433128"/>
            <a:ext cx="6742849" cy="4618074"/>
          </a:xfrm>
          <a:prstGeom prst="rect">
            <a:avLst/>
          </a:prstGeom>
        </p:spPr>
      </p:pic>
      <p:pic>
        <p:nvPicPr>
          <p:cNvPr id="9" name="Picture 8"/>
          <p:cNvPicPr>
            <a:picLocks noChangeAspect="1"/>
          </p:cNvPicPr>
          <p:nvPr/>
        </p:nvPicPr>
        <p:blipFill>
          <a:blip r:embed="rId6"/>
          <a:stretch>
            <a:fillRect/>
          </a:stretch>
        </p:blipFill>
        <p:spPr>
          <a:xfrm>
            <a:off x="2463136" y="5321996"/>
            <a:ext cx="7067376" cy="4840338"/>
          </a:xfrm>
          <a:prstGeom prst="rect">
            <a:avLst/>
          </a:prstGeom>
        </p:spPr>
      </p:pic>
      <p:pic>
        <p:nvPicPr>
          <p:cNvPr id="11" name="Picture 10"/>
          <p:cNvPicPr>
            <a:picLocks noChangeAspect="1"/>
          </p:cNvPicPr>
          <p:nvPr/>
        </p:nvPicPr>
        <p:blipFill>
          <a:blip r:embed="rId7"/>
          <a:stretch>
            <a:fillRect/>
          </a:stretch>
        </p:blipFill>
        <p:spPr>
          <a:xfrm>
            <a:off x="10539480" y="995571"/>
            <a:ext cx="6709918" cy="4326425"/>
          </a:xfrm>
          <a:prstGeom prst="rect">
            <a:avLst/>
          </a:prstGeom>
        </p:spPr>
      </p:pic>
      <p:sp>
        <p:nvSpPr>
          <p:cNvPr id="12" name="Rectangle 11"/>
          <p:cNvSpPr/>
          <p:nvPr/>
        </p:nvSpPr>
        <p:spPr>
          <a:xfrm>
            <a:off x="8282976" y="197940"/>
            <a:ext cx="6646371" cy="646331"/>
          </a:xfrm>
          <a:prstGeom prst="rect">
            <a:avLst/>
          </a:prstGeom>
        </p:spPr>
        <p:txBody>
          <a:bodyPr wrap="none">
            <a:spAutoFit/>
          </a:bodyPr>
          <a:lstStyle/>
          <a:p>
            <a:r>
              <a:rPr lang="lv-LV" sz="3600" b="1" dirty="0">
                <a:solidFill>
                  <a:srgbClr val="7030A0"/>
                </a:solidFill>
                <a:latin typeface="Verdana" panose="020B0604030504040204" pitchFamily="34" charset="0"/>
                <a:ea typeface="Verdana" panose="020B0604030504040204" pitchFamily="34" charset="0"/>
              </a:rPr>
              <a:t>Latviešu valoda </a:t>
            </a:r>
            <a:r>
              <a:rPr lang="lv-LV" sz="2800" b="1" dirty="0">
                <a:solidFill>
                  <a:srgbClr val="7030A0"/>
                </a:solidFill>
                <a:latin typeface="Verdana" panose="020B0604030504040204" pitchFamily="34" charset="0"/>
                <a:ea typeface="Verdana" panose="020B0604030504040204" pitchFamily="34" charset="0"/>
              </a:rPr>
              <a:t>(skolu tipi)</a:t>
            </a:r>
          </a:p>
        </p:txBody>
      </p:sp>
      <p:cxnSp>
        <p:nvCxnSpPr>
          <p:cNvPr id="16" name="Straight Connector 15"/>
          <p:cNvCxnSpPr/>
          <p:nvPr/>
        </p:nvCxnSpPr>
        <p:spPr>
          <a:xfrm>
            <a:off x="7322312" y="1978962"/>
            <a:ext cx="22459" cy="25900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00800" y="5905500"/>
            <a:ext cx="0" cy="35824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706600" y="1485900"/>
            <a:ext cx="0" cy="30831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935200" y="6026706"/>
            <a:ext cx="0" cy="33376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4F1E5D9-5FA1-F125-6801-A23492D3ED89}"/>
              </a:ext>
            </a:extLst>
          </p:cNvPr>
          <p:cNvSpPr txBox="1"/>
          <p:nvPr/>
        </p:nvSpPr>
        <p:spPr>
          <a:xfrm>
            <a:off x="4793568" y="1739857"/>
            <a:ext cx="19245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err="1">
                <a:cs typeface="Calibri"/>
              </a:rPr>
              <a:t>Pamatskola</a:t>
            </a:r>
            <a:endParaRPr lang="en-US" b="1">
              <a:cs typeface="Calibri"/>
            </a:endParaRPr>
          </a:p>
        </p:txBody>
      </p:sp>
      <p:sp>
        <p:nvSpPr>
          <p:cNvPr id="4" name="TextBox 3">
            <a:extLst>
              <a:ext uri="{FF2B5EF4-FFF2-40B4-BE49-F238E27FC236}">
                <a16:creationId xmlns:a16="http://schemas.microsoft.com/office/drawing/2014/main" id="{67830188-BFC1-6168-EC14-4D20682F668B}"/>
              </a:ext>
            </a:extLst>
          </p:cNvPr>
          <p:cNvSpPr txBox="1"/>
          <p:nvPr/>
        </p:nvSpPr>
        <p:spPr>
          <a:xfrm>
            <a:off x="11951494" y="173593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cs typeface="Calibri"/>
              </a:rPr>
              <a:t>Vidusskola</a:t>
            </a:r>
            <a:endParaRPr lang="en-US" err="1"/>
          </a:p>
        </p:txBody>
      </p:sp>
      <p:sp>
        <p:nvSpPr>
          <p:cNvPr id="13" name="TextBox 12">
            <a:extLst>
              <a:ext uri="{FF2B5EF4-FFF2-40B4-BE49-F238E27FC236}">
                <a16:creationId xmlns:a16="http://schemas.microsoft.com/office/drawing/2014/main" id="{472FC760-5E15-3D39-13DF-DD6CFFEBAB49}"/>
              </a:ext>
            </a:extLst>
          </p:cNvPr>
          <p:cNvSpPr txBox="1"/>
          <p:nvPr/>
        </p:nvSpPr>
        <p:spPr>
          <a:xfrm>
            <a:off x="11665744" y="62186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cs typeface="Calibri"/>
              </a:rPr>
              <a:t>Tālmācības</a:t>
            </a:r>
            <a:r>
              <a:rPr lang="en-US" b="1">
                <a:cs typeface="Calibri"/>
              </a:rPr>
              <a:t> vidusskola</a:t>
            </a:r>
            <a:endParaRPr lang="en-US"/>
          </a:p>
        </p:txBody>
      </p:sp>
      <p:sp>
        <p:nvSpPr>
          <p:cNvPr id="14" name="TextBox 13">
            <a:extLst>
              <a:ext uri="{FF2B5EF4-FFF2-40B4-BE49-F238E27FC236}">
                <a16:creationId xmlns:a16="http://schemas.microsoft.com/office/drawing/2014/main" id="{806B5E2F-8E4B-8DE3-2C01-7E8A3806F1C1}"/>
              </a:ext>
            </a:extLst>
          </p:cNvPr>
          <p:cNvSpPr txBox="1"/>
          <p:nvPr/>
        </p:nvSpPr>
        <p:spPr>
          <a:xfrm>
            <a:off x="3968353" y="62186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Valsts ģimnāzija</a:t>
            </a:r>
            <a:endParaRPr lang="en-US"/>
          </a:p>
        </p:txBody>
      </p:sp>
      <p:sp>
        <p:nvSpPr>
          <p:cNvPr id="22" name="TextBox 21">
            <a:extLst>
              <a:ext uri="{FF2B5EF4-FFF2-40B4-BE49-F238E27FC236}">
                <a16:creationId xmlns:a16="http://schemas.microsoft.com/office/drawing/2014/main" id="{D04487CA-2A15-AE91-0FA8-BC038BE5A6CE}"/>
              </a:ext>
            </a:extLst>
          </p:cNvPr>
          <p:cNvSpPr txBox="1"/>
          <p:nvPr/>
        </p:nvSpPr>
        <p:spPr>
          <a:xfrm>
            <a:off x="6846375" y="6042833"/>
            <a:ext cx="1350217" cy="523220"/>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cs typeface="Calibri"/>
              </a:rPr>
              <a:t>7</a:t>
            </a:r>
            <a:r>
              <a:rPr lang="lv-LV" sz="2800" dirty="0">
                <a:cs typeface="Calibri"/>
              </a:rPr>
              <a:t>1</a:t>
            </a:r>
            <a:r>
              <a:rPr lang="en-US" sz="2800" dirty="0">
                <a:cs typeface="Calibri"/>
              </a:rPr>
              <a:t>,</a:t>
            </a:r>
            <a:r>
              <a:rPr lang="lv-LV" sz="2800" dirty="0">
                <a:cs typeface="Calibri"/>
              </a:rPr>
              <a:t>6</a:t>
            </a:r>
            <a:r>
              <a:rPr lang="en-US" sz="2800" dirty="0">
                <a:cs typeface="Calibri"/>
              </a:rPr>
              <a:t>%</a:t>
            </a:r>
            <a:endParaRPr lang="en-US" sz="2800" dirty="0"/>
          </a:p>
        </p:txBody>
      </p:sp>
      <p:sp>
        <p:nvSpPr>
          <p:cNvPr id="24" name="TextBox 23">
            <a:extLst>
              <a:ext uri="{FF2B5EF4-FFF2-40B4-BE49-F238E27FC236}">
                <a16:creationId xmlns:a16="http://schemas.microsoft.com/office/drawing/2014/main" id="{D04487CA-2A15-AE91-0FA8-BC038BE5A6CE}"/>
              </a:ext>
            </a:extLst>
          </p:cNvPr>
          <p:cNvSpPr txBox="1"/>
          <p:nvPr/>
        </p:nvSpPr>
        <p:spPr>
          <a:xfrm>
            <a:off x="7727106" y="1674173"/>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2800" dirty="0">
                <a:cs typeface="Calibri"/>
              </a:rPr>
              <a:t>57</a:t>
            </a:r>
            <a:r>
              <a:rPr lang="en-US" sz="2800" dirty="0">
                <a:cs typeface="Calibri"/>
              </a:rPr>
              <a:t>,1%</a:t>
            </a:r>
            <a:endParaRPr lang="en-US" sz="2800" dirty="0"/>
          </a:p>
        </p:txBody>
      </p:sp>
      <p:sp>
        <p:nvSpPr>
          <p:cNvPr id="25" name="TextBox 24">
            <a:extLst>
              <a:ext uri="{FF2B5EF4-FFF2-40B4-BE49-F238E27FC236}">
                <a16:creationId xmlns:a16="http://schemas.microsoft.com/office/drawing/2014/main" id="{D04487CA-2A15-AE91-0FA8-BC038BE5A6CE}"/>
              </a:ext>
            </a:extLst>
          </p:cNvPr>
          <p:cNvSpPr txBox="1"/>
          <p:nvPr/>
        </p:nvSpPr>
        <p:spPr>
          <a:xfrm>
            <a:off x="15325181" y="1658987"/>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2800" dirty="0">
                <a:cs typeface="Calibri"/>
              </a:rPr>
              <a:t>57</a:t>
            </a:r>
            <a:r>
              <a:rPr lang="en-US" sz="2800" dirty="0">
                <a:cs typeface="Calibri"/>
              </a:rPr>
              <a:t>,</a:t>
            </a:r>
            <a:r>
              <a:rPr lang="lv-LV" sz="2800" dirty="0">
                <a:cs typeface="Calibri"/>
              </a:rPr>
              <a:t>6</a:t>
            </a:r>
            <a:r>
              <a:rPr lang="en-US" sz="2800" dirty="0">
                <a:cs typeface="Calibri"/>
              </a:rPr>
              <a:t>%</a:t>
            </a:r>
            <a:endParaRPr lang="en-US" sz="2800" dirty="0"/>
          </a:p>
        </p:txBody>
      </p:sp>
      <p:sp>
        <p:nvSpPr>
          <p:cNvPr id="26" name="TextBox 25">
            <a:extLst>
              <a:ext uri="{FF2B5EF4-FFF2-40B4-BE49-F238E27FC236}">
                <a16:creationId xmlns:a16="http://schemas.microsoft.com/office/drawing/2014/main" id="{D04487CA-2A15-AE91-0FA8-BC038BE5A6CE}"/>
              </a:ext>
            </a:extLst>
          </p:cNvPr>
          <p:cNvSpPr txBox="1"/>
          <p:nvPr/>
        </p:nvSpPr>
        <p:spPr>
          <a:xfrm>
            <a:off x="15476189" y="6104857"/>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2800" dirty="0">
                <a:cs typeface="Calibri"/>
              </a:rPr>
              <a:t>46</a:t>
            </a:r>
            <a:r>
              <a:rPr lang="en-US" sz="2800" dirty="0">
                <a:cs typeface="Calibri"/>
              </a:rPr>
              <a:t>,</a:t>
            </a:r>
            <a:r>
              <a:rPr lang="lv-LV" sz="2800" dirty="0">
                <a:cs typeface="Calibri"/>
              </a:rPr>
              <a:t>2</a:t>
            </a:r>
            <a:r>
              <a:rPr lang="en-US" sz="2800" dirty="0">
                <a:cs typeface="Calibri"/>
              </a:rPr>
              <a:t>%</a:t>
            </a:r>
            <a:endParaRPr lang="en-US" sz="2800" dirty="0"/>
          </a:p>
        </p:txBody>
      </p:sp>
    </p:spTree>
    <p:extLst>
      <p:ext uri="{BB962C8B-B14F-4D97-AF65-F5344CB8AC3E}">
        <p14:creationId xmlns:p14="http://schemas.microsoft.com/office/powerpoint/2010/main" val="3331794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2895600" y="9715592"/>
            <a:ext cx="13335000" cy="11428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lv-LV" sz="3200" b="1">
              <a:solidFill>
                <a:schemeClr val="accent4">
                  <a:lumMod val="75000"/>
                </a:schemeClr>
              </a:solidFill>
              <a:latin typeface="Verdana" panose="020B0604030504040204" pitchFamily="34" charset="0"/>
              <a:ea typeface="Verdana" panose="020B0604030504040204" pitchFamily="34" charset="0"/>
            </a:endParaRPr>
          </a:p>
        </p:txBody>
      </p:sp>
      <p:pic>
        <p:nvPicPr>
          <p:cNvPr id="3" name="Picture 2"/>
          <p:cNvPicPr>
            <a:picLocks noChangeAspect="1"/>
          </p:cNvPicPr>
          <p:nvPr/>
        </p:nvPicPr>
        <p:blipFill>
          <a:blip r:embed="rId4"/>
          <a:stretch>
            <a:fillRect/>
          </a:stretch>
        </p:blipFill>
        <p:spPr>
          <a:xfrm>
            <a:off x="2536281" y="1554689"/>
            <a:ext cx="12254281" cy="8392770"/>
          </a:xfrm>
          <a:prstGeom prst="rect">
            <a:avLst/>
          </a:prstGeom>
        </p:spPr>
      </p:pic>
      <p:sp>
        <p:nvSpPr>
          <p:cNvPr id="4" name="Rectangle 3"/>
          <p:cNvSpPr/>
          <p:nvPr/>
        </p:nvSpPr>
        <p:spPr>
          <a:xfrm>
            <a:off x="12573000" y="2687098"/>
            <a:ext cx="1752600" cy="646331"/>
          </a:xfrm>
          <a:prstGeom prst="rect">
            <a:avLst/>
          </a:prstGeom>
        </p:spPr>
        <p:txBody>
          <a:bodyPr wrap="square">
            <a:spAutoFit/>
          </a:bodyPr>
          <a:lstStyle/>
          <a:p>
            <a:r>
              <a:rPr lang="lv-LV"/>
              <a:t>Vidējais– 63,8%</a:t>
            </a:r>
          </a:p>
          <a:p>
            <a:r>
              <a:rPr lang="lv-LV"/>
              <a:t>Skaits - 18430</a:t>
            </a:r>
          </a:p>
        </p:txBody>
      </p:sp>
      <p:cxnSp>
        <p:nvCxnSpPr>
          <p:cNvPr id="10" name="Straight Connector 9"/>
          <p:cNvCxnSpPr/>
          <p:nvPr/>
        </p:nvCxnSpPr>
        <p:spPr>
          <a:xfrm flipH="1">
            <a:off x="10896600" y="3010263"/>
            <a:ext cx="53740" cy="54669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a:stretch>
            <a:fillRect/>
          </a:stretch>
        </p:blipFill>
        <p:spPr>
          <a:xfrm>
            <a:off x="6662919" y="-181390"/>
            <a:ext cx="11638273" cy="1963082"/>
          </a:xfrm>
          <a:prstGeom prst="rect">
            <a:avLst/>
          </a:prstGeom>
        </p:spPr>
      </p:pic>
      <p:sp>
        <p:nvSpPr>
          <p:cNvPr id="12" name="Rectangle 11"/>
          <p:cNvSpPr/>
          <p:nvPr/>
        </p:nvSpPr>
        <p:spPr>
          <a:xfrm>
            <a:off x="11228222" y="528957"/>
            <a:ext cx="3549370" cy="646331"/>
          </a:xfrm>
          <a:prstGeom prst="rect">
            <a:avLst/>
          </a:prstGeom>
        </p:spPr>
        <p:txBody>
          <a:bodyPr wrap="none">
            <a:spAutoFit/>
          </a:bodyPr>
          <a:lstStyle/>
          <a:p>
            <a:r>
              <a:rPr lang="lv-LV" sz="3600" b="1" dirty="0">
                <a:solidFill>
                  <a:schemeClr val="bg1"/>
                </a:solidFill>
                <a:latin typeface="Verdana" panose="020B0604030504040204" pitchFamily="34" charset="0"/>
                <a:ea typeface="Verdana" panose="020B0604030504040204" pitchFamily="34" charset="0"/>
              </a:rPr>
              <a:t>Angļu valoda</a:t>
            </a:r>
          </a:p>
        </p:txBody>
      </p:sp>
    </p:spTree>
    <p:extLst>
      <p:ext uri="{BB962C8B-B14F-4D97-AF65-F5344CB8AC3E}">
        <p14:creationId xmlns:p14="http://schemas.microsoft.com/office/powerpoint/2010/main" val="2566963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3815180" y="304608"/>
            <a:ext cx="13335000" cy="847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dirty="0">
                <a:solidFill>
                  <a:srgbClr val="7030A0"/>
                </a:solidFill>
                <a:latin typeface="Verdana" panose="020B0604030504040204" pitchFamily="34" charset="0"/>
                <a:ea typeface="Verdana" panose="020B0604030504040204" pitchFamily="34" charset="0"/>
              </a:rPr>
              <a:t>Angļu valoda </a:t>
            </a:r>
            <a:r>
              <a:rPr lang="lv-LV" sz="2800" b="1" dirty="0">
                <a:solidFill>
                  <a:srgbClr val="7030A0"/>
                </a:solidFill>
                <a:latin typeface="Verdana" panose="020B0604030504040204" pitchFamily="34" charset="0"/>
                <a:ea typeface="Verdana" panose="020B0604030504040204" pitchFamily="34" charset="0"/>
              </a:rPr>
              <a:t>(skolu tipi)</a:t>
            </a:r>
          </a:p>
        </p:txBody>
      </p:sp>
      <p:pic>
        <p:nvPicPr>
          <p:cNvPr id="5" name="Picture 4"/>
          <p:cNvPicPr>
            <a:picLocks noChangeAspect="1"/>
          </p:cNvPicPr>
          <p:nvPr/>
        </p:nvPicPr>
        <p:blipFill>
          <a:blip r:embed="rId4"/>
          <a:stretch>
            <a:fillRect/>
          </a:stretch>
        </p:blipFill>
        <p:spPr>
          <a:xfrm>
            <a:off x="2620647" y="1203722"/>
            <a:ext cx="6362618" cy="4127958"/>
          </a:xfrm>
          <a:prstGeom prst="rect">
            <a:avLst/>
          </a:prstGeom>
        </p:spPr>
      </p:pic>
      <p:pic>
        <p:nvPicPr>
          <p:cNvPr id="7" name="Picture 6"/>
          <p:cNvPicPr>
            <a:picLocks noChangeAspect="1"/>
          </p:cNvPicPr>
          <p:nvPr/>
        </p:nvPicPr>
        <p:blipFill>
          <a:blip r:embed="rId5"/>
          <a:stretch>
            <a:fillRect/>
          </a:stretch>
        </p:blipFill>
        <p:spPr>
          <a:xfrm>
            <a:off x="10515600" y="1028700"/>
            <a:ext cx="6371344" cy="4363636"/>
          </a:xfrm>
          <a:prstGeom prst="rect">
            <a:avLst/>
          </a:prstGeom>
        </p:spPr>
      </p:pic>
      <p:pic>
        <p:nvPicPr>
          <p:cNvPr id="8" name="Picture 7"/>
          <p:cNvPicPr>
            <a:picLocks noChangeAspect="1"/>
          </p:cNvPicPr>
          <p:nvPr/>
        </p:nvPicPr>
        <p:blipFill>
          <a:blip r:embed="rId6"/>
          <a:stretch>
            <a:fillRect/>
          </a:stretch>
        </p:blipFill>
        <p:spPr>
          <a:xfrm>
            <a:off x="2574173" y="5676833"/>
            <a:ext cx="6426136" cy="4401162"/>
          </a:xfrm>
          <a:prstGeom prst="rect">
            <a:avLst/>
          </a:prstGeom>
        </p:spPr>
      </p:pic>
      <p:pic>
        <p:nvPicPr>
          <p:cNvPr id="9" name="Picture 8"/>
          <p:cNvPicPr>
            <a:picLocks noChangeAspect="1"/>
          </p:cNvPicPr>
          <p:nvPr/>
        </p:nvPicPr>
        <p:blipFill>
          <a:blip r:embed="rId7"/>
          <a:stretch>
            <a:fillRect/>
          </a:stretch>
        </p:blipFill>
        <p:spPr>
          <a:xfrm>
            <a:off x="10482680" y="5827492"/>
            <a:ext cx="6355705" cy="4352925"/>
          </a:xfrm>
          <a:prstGeom prst="rect">
            <a:avLst/>
          </a:prstGeom>
        </p:spPr>
      </p:pic>
      <p:cxnSp>
        <p:nvCxnSpPr>
          <p:cNvPr id="13" name="Straight Connector 12"/>
          <p:cNvCxnSpPr/>
          <p:nvPr/>
        </p:nvCxnSpPr>
        <p:spPr>
          <a:xfrm>
            <a:off x="7092153" y="1736359"/>
            <a:ext cx="11865" cy="2874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81800" y="6226225"/>
            <a:ext cx="0" cy="330251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836540" y="6362700"/>
            <a:ext cx="22460" cy="31207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859000" y="1572218"/>
            <a:ext cx="0" cy="3276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A003EC2-5E48-7D9C-2721-9B583EC29BAE}"/>
              </a:ext>
            </a:extLst>
          </p:cNvPr>
          <p:cNvSpPr txBox="1"/>
          <p:nvPr/>
        </p:nvSpPr>
        <p:spPr>
          <a:xfrm>
            <a:off x="4450556" y="19323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Pamatskola</a:t>
            </a:r>
            <a:r>
              <a:rPr lang="en-US"/>
              <a:t>​</a:t>
            </a:r>
          </a:p>
        </p:txBody>
      </p:sp>
      <p:sp>
        <p:nvSpPr>
          <p:cNvPr id="4" name="TextBox 3">
            <a:extLst>
              <a:ext uri="{FF2B5EF4-FFF2-40B4-BE49-F238E27FC236}">
                <a16:creationId xmlns:a16="http://schemas.microsoft.com/office/drawing/2014/main" id="{AA2314E8-D2F6-DAD6-1241-E199FE4FAEED}"/>
              </a:ext>
            </a:extLst>
          </p:cNvPr>
          <p:cNvSpPr txBox="1"/>
          <p:nvPr/>
        </p:nvSpPr>
        <p:spPr>
          <a:xfrm>
            <a:off x="12005072" y="173593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cs typeface="Calibri"/>
              </a:rPr>
              <a:t>Vidusskola</a:t>
            </a:r>
            <a:endParaRPr lang="en-US" err="1"/>
          </a:p>
        </p:txBody>
      </p:sp>
      <p:sp>
        <p:nvSpPr>
          <p:cNvPr id="10" name="TextBox 9">
            <a:extLst>
              <a:ext uri="{FF2B5EF4-FFF2-40B4-BE49-F238E27FC236}">
                <a16:creationId xmlns:a16="http://schemas.microsoft.com/office/drawing/2014/main" id="{BF3D99F9-3D2D-B58B-C28D-E187F036525E}"/>
              </a:ext>
            </a:extLst>
          </p:cNvPr>
          <p:cNvSpPr txBox="1"/>
          <p:nvPr/>
        </p:nvSpPr>
        <p:spPr>
          <a:xfrm>
            <a:off x="11487150" y="657582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Tālmācības vidusskola</a:t>
            </a:r>
            <a:endParaRPr lang="en-US"/>
          </a:p>
        </p:txBody>
      </p:sp>
      <p:sp>
        <p:nvSpPr>
          <p:cNvPr id="11" name="TextBox 10">
            <a:extLst>
              <a:ext uri="{FF2B5EF4-FFF2-40B4-BE49-F238E27FC236}">
                <a16:creationId xmlns:a16="http://schemas.microsoft.com/office/drawing/2014/main" id="{B84369B2-6120-D109-BD14-CB4779F7BCE4}"/>
              </a:ext>
            </a:extLst>
          </p:cNvPr>
          <p:cNvSpPr txBox="1"/>
          <p:nvPr/>
        </p:nvSpPr>
        <p:spPr>
          <a:xfrm>
            <a:off x="4129087" y="639722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Valsts ģimnāzija</a:t>
            </a:r>
            <a:endParaRPr lang="en-US"/>
          </a:p>
        </p:txBody>
      </p:sp>
      <p:sp>
        <p:nvSpPr>
          <p:cNvPr id="17" name="TextBox 16">
            <a:extLst>
              <a:ext uri="{FF2B5EF4-FFF2-40B4-BE49-F238E27FC236}">
                <a16:creationId xmlns:a16="http://schemas.microsoft.com/office/drawing/2014/main" id="{91F14769-234E-E60B-9E6C-BEA8F85C58D3}"/>
              </a:ext>
            </a:extLst>
          </p:cNvPr>
          <p:cNvSpPr txBox="1"/>
          <p:nvPr/>
        </p:nvSpPr>
        <p:spPr>
          <a:xfrm>
            <a:off x="7478596" y="1785745"/>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cs typeface="Calibri"/>
              </a:rPr>
              <a:t>58,8%</a:t>
            </a:r>
            <a:endParaRPr lang="en-US" sz="2800"/>
          </a:p>
        </p:txBody>
      </p:sp>
      <p:sp>
        <p:nvSpPr>
          <p:cNvPr id="19" name="TextBox 18">
            <a:extLst>
              <a:ext uri="{FF2B5EF4-FFF2-40B4-BE49-F238E27FC236}">
                <a16:creationId xmlns:a16="http://schemas.microsoft.com/office/drawing/2014/main" id="{9A364C73-41AC-90FE-7DB9-672F55C3018D}"/>
              </a:ext>
            </a:extLst>
          </p:cNvPr>
          <p:cNvSpPr txBox="1"/>
          <p:nvPr/>
        </p:nvSpPr>
        <p:spPr>
          <a:xfrm>
            <a:off x="15160619" y="1661699"/>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cs typeface="Calibri"/>
              </a:rPr>
              <a:t>62,8%</a:t>
            </a:r>
            <a:endParaRPr lang="en-US" sz="2800"/>
          </a:p>
        </p:txBody>
      </p:sp>
      <p:sp>
        <p:nvSpPr>
          <p:cNvPr id="21" name="TextBox 20">
            <a:extLst>
              <a:ext uri="{FF2B5EF4-FFF2-40B4-BE49-F238E27FC236}">
                <a16:creationId xmlns:a16="http://schemas.microsoft.com/office/drawing/2014/main" id="{D04487CA-2A15-AE91-0FA8-BC038BE5A6CE}"/>
              </a:ext>
            </a:extLst>
          </p:cNvPr>
          <p:cNvSpPr txBox="1"/>
          <p:nvPr/>
        </p:nvSpPr>
        <p:spPr>
          <a:xfrm>
            <a:off x="6876084" y="6313443"/>
            <a:ext cx="1350217" cy="523220"/>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cs typeface="Calibri"/>
              </a:rPr>
              <a:t>79,1%</a:t>
            </a:r>
            <a:endParaRPr lang="en-US" sz="2800" dirty="0"/>
          </a:p>
        </p:txBody>
      </p:sp>
      <p:sp>
        <p:nvSpPr>
          <p:cNvPr id="23" name="TextBox 22">
            <a:extLst>
              <a:ext uri="{FF2B5EF4-FFF2-40B4-BE49-F238E27FC236}">
                <a16:creationId xmlns:a16="http://schemas.microsoft.com/office/drawing/2014/main" id="{7329F121-3584-64BF-FB6C-8F3BD3BEE033}"/>
              </a:ext>
            </a:extLst>
          </p:cNvPr>
          <p:cNvSpPr txBox="1"/>
          <p:nvPr/>
        </p:nvSpPr>
        <p:spPr>
          <a:xfrm>
            <a:off x="15160619" y="6428629"/>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cs typeface="Calibri"/>
              </a:rPr>
              <a:t>56,9%</a:t>
            </a:r>
            <a:endParaRPr lang="en-US" sz="2800"/>
          </a:p>
        </p:txBody>
      </p:sp>
    </p:spTree>
    <p:extLst>
      <p:ext uri="{BB962C8B-B14F-4D97-AF65-F5344CB8AC3E}">
        <p14:creationId xmlns:p14="http://schemas.microsoft.com/office/powerpoint/2010/main" val="1409528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5428447" y="593544"/>
            <a:ext cx="13335000" cy="11428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lv-LV" sz="3200" b="1">
              <a:solidFill>
                <a:schemeClr val="accent4">
                  <a:lumMod val="75000"/>
                </a:schemeClr>
              </a:solidFill>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4"/>
          <a:stretch>
            <a:fillRect/>
          </a:stretch>
        </p:blipFill>
        <p:spPr>
          <a:xfrm>
            <a:off x="3567112" y="1323975"/>
            <a:ext cx="12892088" cy="8829594"/>
          </a:xfrm>
          <a:prstGeom prst="rect">
            <a:avLst/>
          </a:prstGeom>
        </p:spPr>
      </p:pic>
      <p:sp>
        <p:nvSpPr>
          <p:cNvPr id="9" name="Rectangle 8"/>
          <p:cNvSpPr/>
          <p:nvPr/>
        </p:nvSpPr>
        <p:spPr>
          <a:xfrm>
            <a:off x="14249400" y="2628900"/>
            <a:ext cx="1828800" cy="646331"/>
          </a:xfrm>
          <a:prstGeom prst="rect">
            <a:avLst/>
          </a:prstGeom>
        </p:spPr>
        <p:txBody>
          <a:bodyPr wrap="square">
            <a:spAutoFit/>
          </a:bodyPr>
          <a:lstStyle/>
          <a:p>
            <a:r>
              <a:rPr lang="lv-LV"/>
              <a:t>Vidējais– 43,2%</a:t>
            </a:r>
          </a:p>
          <a:p>
            <a:r>
              <a:rPr lang="lv-LV"/>
              <a:t>Skaits - 18847</a:t>
            </a:r>
          </a:p>
        </p:txBody>
      </p:sp>
      <p:cxnSp>
        <p:nvCxnSpPr>
          <p:cNvPr id="10" name="Straight Connector 9"/>
          <p:cNvCxnSpPr/>
          <p:nvPr/>
        </p:nvCxnSpPr>
        <p:spPr>
          <a:xfrm>
            <a:off x="10134600" y="3619500"/>
            <a:ext cx="0" cy="5160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a:stretch>
            <a:fillRect/>
          </a:stretch>
        </p:blipFill>
        <p:spPr>
          <a:xfrm>
            <a:off x="7010400" y="-184400"/>
            <a:ext cx="11638273" cy="1963082"/>
          </a:xfrm>
          <a:prstGeom prst="rect">
            <a:avLst/>
          </a:prstGeom>
        </p:spPr>
      </p:pic>
      <p:sp>
        <p:nvSpPr>
          <p:cNvPr id="11" name="Rectangle 10"/>
          <p:cNvSpPr/>
          <p:nvPr/>
        </p:nvSpPr>
        <p:spPr>
          <a:xfrm>
            <a:off x="11791229" y="723900"/>
            <a:ext cx="3227165" cy="646331"/>
          </a:xfrm>
          <a:prstGeom prst="rect">
            <a:avLst/>
          </a:prstGeom>
        </p:spPr>
        <p:txBody>
          <a:bodyPr wrap="none">
            <a:spAutoFit/>
          </a:bodyPr>
          <a:lstStyle/>
          <a:p>
            <a:r>
              <a:rPr lang="lv-LV" sz="3600" b="1" dirty="0">
                <a:solidFill>
                  <a:schemeClr val="bg1"/>
                </a:solidFill>
                <a:latin typeface="Verdana" panose="020B0604030504040204" pitchFamily="34" charset="0"/>
                <a:ea typeface="Verdana" panose="020B0604030504040204" pitchFamily="34" charset="0"/>
              </a:rPr>
              <a:t>Matemātika</a:t>
            </a:r>
          </a:p>
        </p:txBody>
      </p:sp>
    </p:spTree>
    <p:extLst>
      <p:ext uri="{BB962C8B-B14F-4D97-AF65-F5344CB8AC3E}">
        <p14:creationId xmlns:p14="http://schemas.microsoft.com/office/powerpoint/2010/main" val="1701160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ce8c17e-c1ec-4c0c-8fb9-e49db7124bdf">
      <Terms xmlns="http://schemas.microsoft.com/office/infopath/2007/PartnerControls"/>
    </lcf76f155ced4ddcb4097134ff3c332f>
    <TaxCatchAll xmlns="22ec5467-9180-4ef7-9bc6-7140a090f8e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FC85BF29A2FF4B85017CFF4816C9D7" ma:contentTypeVersion="17" ma:contentTypeDescription="Create a new document." ma:contentTypeScope="" ma:versionID="338f3e33f3fbc4e55f10e7d97270b530">
  <xsd:schema xmlns:xsd="http://www.w3.org/2001/XMLSchema" xmlns:xs="http://www.w3.org/2001/XMLSchema" xmlns:p="http://schemas.microsoft.com/office/2006/metadata/properties" xmlns:ns2="bce8c17e-c1ec-4c0c-8fb9-e49db7124bdf" xmlns:ns3="22ec5467-9180-4ef7-9bc6-7140a090f8e4" targetNamespace="http://schemas.microsoft.com/office/2006/metadata/properties" ma:root="true" ma:fieldsID="93f7a33efefd36bff190e5d3440b9162" ns2:_="" ns3:_="">
    <xsd:import namespace="bce8c17e-c1ec-4c0c-8fb9-e49db7124bdf"/>
    <xsd:import namespace="22ec5467-9180-4ef7-9bc6-7140a090f8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e8c17e-c1ec-4c0c-8fb9-e49db7124b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9a2c575-8b40-4617-b677-b393429ba73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ec5467-9180-4ef7-9bc6-7140a090f8e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4c91d50-7623-47c4-86a5-69259661422f}" ma:internalName="TaxCatchAll" ma:showField="CatchAllData" ma:web="22ec5467-9180-4ef7-9bc6-7140a090f8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C114CA-6436-41ED-B800-5860108ABB13}">
  <ds:schemaRefs>
    <ds:schemaRef ds:uri="http://purl.org/dc/dcmitype/"/>
    <ds:schemaRef ds:uri="http://schemas.microsoft.com/office/2006/metadata/properties"/>
    <ds:schemaRef ds:uri="http://purl.org/dc/elements/1.1/"/>
    <ds:schemaRef ds:uri="http://www.w3.org/XML/1998/namespace"/>
    <ds:schemaRef ds:uri="http://schemas.openxmlformats.org/package/2006/metadata/core-properties"/>
    <ds:schemaRef ds:uri="http://purl.org/dc/terms/"/>
    <ds:schemaRef ds:uri="http://schemas.microsoft.com/office/infopath/2007/PartnerControls"/>
    <ds:schemaRef ds:uri="22ec5467-9180-4ef7-9bc6-7140a090f8e4"/>
    <ds:schemaRef ds:uri="http://schemas.microsoft.com/office/2006/documentManagement/types"/>
    <ds:schemaRef ds:uri="bce8c17e-c1ec-4c0c-8fb9-e49db7124bdf"/>
  </ds:schemaRefs>
</ds:datastoreItem>
</file>

<file path=customXml/itemProps2.xml><?xml version="1.0" encoding="utf-8"?>
<ds:datastoreItem xmlns:ds="http://schemas.openxmlformats.org/officeDocument/2006/customXml" ds:itemID="{5EC18E50-FCCA-4949-B702-02E7F2C3518D}">
  <ds:schemaRefs>
    <ds:schemaRef ds:uri="http://schemas.microsoft.com/sharepoint/v3/contenttype/forms"/>
  </ds:schemaRefs>
</ds:datastoreItem>
</file>

<file path=customXml/itemProps3.xml><?xml version="1.0" encoding="utf-8"?>
<ds:datastoreItem xmlns:ds="http://schemas.openxmlformats.org/officeDocument/2006/customXml" ds:itemID="{14CB9338-02F6-469D-BD49-60813D918226}">
  <ds:schemaRefs>
    <ds:schemaRef ds:uri="22ec5467-9180-4ef7-9bc6-7140a090f8e4"/>
    <ds:schemaRef ds:uri="bce8c17e-c1ec-4c0c-8fb9-e49db7124b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1301</TotalTime>
  <Words>3260</Words>
  <Application>Microsoft Office PowerPoint</Application>
  <PresentationFormat>Pielāgots</PresentationFormat>
  <Paragraphs>489</Paragraphs>
  <Slides>43</Slides>
  <Notes>12</Notes>
  <HiddenSlides>0</HiddenSlides>
  <MMClips>0</MMClips>
  <ScaleCrop>false</ScaleCrop>
  <HeadingPairs>
    <vt:vector size="6" baseType="variant">
      <vt:variant>
        <vt:lpstr>Lietotie fonti</vt:lpstr>
      </vt:variant>
      <vt:variant>
        <vt:i4>10</vt:i4>
      </vt:variant>
      <vt:variant>
        <vt:lpstr>Dizains</vt:lpstr>
      </vt:variant>
      <vt:variant>
        <vt:i4>1</vt:i4>
      </vt:variant>
      <vt:variant>
        <vt:lpstr>Slaidu virsraksti</vt:lpstr>
      </vt:variant>
      <vt:variant>
        <vt:i4>43</vt:i4>
      </vt:variant>
    </vt:vector>
  </HeadingPairs>
  <TitlesOfParts>
    <vt:vector size="54" baseType="lpstr">
      <vt:lpstr>Open Sans Bold Italics</vt:lpstr>
      <vt:lpstr>HK Grotesk Bold</vt:lpstr>
      <vt:lpstr>Open Sans</vt:lpstr>
      <vt:lpstr>Courier New</vt:lpstr>
      <vt:lpstr>Verdana</vt:lpstr>
      <vt:lpstr>Calibri</vt:lpstr>
      <vt:lpstr>Arial</vt:lpstr>
      <vt:lpstr>Open Sans Bold</vt:lpstr>
      <vt:lpstr>Open Sans Italics</vt:lpstr>
      <vt:lpstr>Wingdings</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Normunds Rečs</dc:creator>
  <cp:lastModifiedBy>Jana Veinberga</cp:lastModifiedBy>
  <cp:revision>139</cp:revision>
  <cp:lastPrinted>2024-10-16T14:24:59Z</cp:lastPrinted>
  <dcterms:created xsi:type="dcterms:W3CDTF">2006-08-16T00:00:00Z</dcterms:created>
  <dcterms:modified xsi:type="dcterms:W3CDTF">2024-11-27T16:14:16Z</dcterms:modified>
  <dc:identifier>DAFofcI4XyM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0x0101002CFC85BF29A2FF4B85017CFF4816C9D7</vt:lpwstr>
  </property>
  <property fmtid="{D5CDD505-2E9C-101B-9397-08002B2CF9AE}" pid="3" name="MediaServiceImageTags">
    <vt:lpwstr/>
  </property>
</Properties>
</file>