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4"/>
  </p:sldMasterIdLst>
  <p:notesMasterIdLst>
    <p:notesMasterId r:id="rId88"/>
  </p:notesMasterIdLst>
  <p:sldIdLst>
    <p:sldId id="256" r:id="rId5"/>
    <p:sldId id="383" r:id="rId6"/>
    <p:sldId id="346" r:id="rId7"/>
    <p:sldId id="347" r:id="rId8"/>
    <p:sldId id="352" r:id="rId9"/>
    <p:sldId id="354" r:id="rId10"/>
    <p:sldId id="355" r:id="rId11"/>
    <p:sldId id="348" r:id="rId12"/>
    <p:sldId id="353" r:id="rId13"/>
    <p:sldId id="384" r:id="rId14"/>
    <p:sldId id="356" r:id="rId15"/>
    <p:sldId id="357" r:id="rId16"/>
    <p:sldId id="359" r:id="rId17"/>
    <p:sldId id="362" r:id="rId18"/>
    <p:sldId id="364" r:id="rId19"/>
    <p:sldId id="363" r:id="rId20"/>
    <p:sldId id="365" r:id="rId21"/>
    <p:sldId id="358" r:id="rId22"/>
    <p:sldId id="366" r:id="rId23"/>
    <p:sldId id="385" r:id="rId24"/>
    <p:sldId id="367" r:id="rId25"/>
    <p:sldId id="370" r:id="rId26"/>
    <p:sldId id="371" r:id="rId27"/>
    <p:sldId id="397" r:id="rId28"/>
    <p:sldId id="398" r:id="rId29"/>
    <p:sldId id="399" r:id="rId30"/>
    <p:sldId id="400" r:id="rId31"/>
    <p:sldId id="402" r:id="rId32"/>
    <p:sldId id="401" r:id="rId33"/>
    <p:sldId id="403" r:id="rId34"/>
    <p:sldId id="404" r:id="rId35"/>
    <p:sldId id="405" r:id="rId36"/>
    <p:sldId id="372" r:id="rId37"/>
    <p:sldId id="373" r:id="rId38"/>
    <p:sldId id="406" r:id="rId39"/>
    <p:sldId id="386" r:id="rId40"/>
    <p:sldId id="376" r:id="rId41"/>
    <p:sldId id="379" r:id="rId42"/>
    <p:sldId id="380" r:id="rId43"/>
    <p:sldId id="409" r:id="rId44"/>
    <p:sldId id="381" r:id="rId45"/>
    <p:sldId id="393" r:id="rId46"/>
    <p:sldId id="420" r:id="rId47"/>
    <p:sldId id="394" r:id="rId48"/>
    <p:sldId id="395" r:id="rId49"/>
    <p:sldId id="410" r:id="rId50"/>
    <p:sldId id="396" r:id="rId51"/>
    <p:sldId id="382" r:id="rId52"/>
    <p:sldId id="411" r:id="rId53"/>
    <p:sldId id="350" r:id="rId54"/>
    <p:sldId id="408" r:id="rId55"/>
    <p:sldId id="412" r:id="rId56"/>
    <p:sldId id="388" r:id="rId57"/>
    <p:sldId id="267" r:id="rId58"/>
    <p:sldId id="306" r:id="rId59"/>
    <p:sldId id="321" r:id="rId60"/>
    <p:sldId id="327" r:id="rId61"/>
    <p:sldId id="307" r:id="rId62"/>
    <p:sldId id="322" r:id="rId63"/>
    <p:sldId id="310" r:id="rId64"/>
    <p:sldId id="328" r:id="rId65"/>
    <p:sldId id="329" r:id="rId66"/>
    <p:sldId id="311" r:id="rId67"/>
    <p:sldId id="421" r:id="rId68"/>
    <p:sldId id="317" r:id="rId69"/>
    <p:sldId id="389" r:id="rId70"/>
    <p:sldId id="413" r:id="rId71"/>
    <p:sldId id="414" r:id="rId72"/>
    <p:sldId id="415" r:id="rId73"/>
    <p:sldId id="417" r:id="rId74"/>
    <p:sldId id="418" r:id="rId75"/>
    <p:sldId id="419" r:id="rId76"/>
    <p:sldId id="312" r:id="rId77"/>
    <p:sldId id="314" r:id="rId78"/>
    <p:sldId id="313" r:id="rId79"/>
    <p:sldId id="341" r:id="rId80"/>
    <p:sldId id="335" r:id="rId81"/>
    <p:sldId id="340" r:id="rId82"/>
    <p:sldId id="342" r:id="rId83"/>
    <p:sldId id="422" r:id="rId84"/>
    <p:sldId id="425" r:id="rId85"/>
    <p:sldId id="390" r:id="rId86"/>
    <p:sldId id="300" r:id="rId87"/>
  </p:sldIdLst>
  <p:sldSz cx="12192000" cy="6858000"/>
  <p:notesSz cx="6735763" cy="98663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CEF63CC1-3604-4A77-AD34-98BC6B7EE991}">
          <p14:sldIdLst>
            <p14:sldId id="256"/>
            <p14:sldId id="383"/>
            <p14:sldId id="346"/>
            <p14:sldId id="347"/>
            <p14:sldId id="352"/>
            <p14:sldId id="354"/>
            <p14:sldId id="355"/>
            <p14:sldId id="348"/>
            <p14:sldId id="353"/>
            <p14:sldId id="384"/>
            <p14:sldId id="356"/>
            <p14:sldId id="357"/>
            <p14:sldId id="359"/>
            <p14:sldId id="362"/>
            <p14:sldId id="364"/>
            <p14:sldId id="363"/>
            <p14:sldId id="365"/>
            <p14:sldId id="358"/>
            <p14:sldId id="366"/>
            <p14:sldId id="385"/>
            <p14:sldId id="367"/>
            <p14:sldId id="370"/>
            <p14:sldId id="371"/>
            <p14:sldId id="397"/>
            <p14:sldId id="398"/>
            <p14:sldId id="399"/>
            <p14:sldId id="400"/>
            <p14:sldId id="402"/>
            <p14:sldId id="401"/>
            <p14:sldId id="403"/>
            <p14:sldId id="404"/>
            <p14:sldId id="405"/>
            <p14:sldId id="372"/>
            <p14:sldId id="373"/>
            <p14:sldId id="406"/>
            <p14:sldId id="386"/>
            <p14:sldId id="376"/>
            <p14:sldId id="379"/>
            <p14:sldId id="380"/>
            <p14:sldId id="409"/>
            <p14:sldId id="381"/>
            <p14:sldId id="393"/>
            <p14:sldId id="420"/>
            <p14:sldId id="394"/>
            <p14:sldId id="395"/>
            <p14:sldId id="410"/>
            <p14:sldId id="396"/>
            <p14:sldId id="382"/>
            <p14:sldId id="411"/>
            <p14:sldId id="350"/>
            <p14:sldId id="408"/>
            <p14:sldId id="412"/>
            <p14:sldId id="388"/>
            <p14:sldId id="267"/>
            <p14:sldId id="306"/>
            <p14:sldId id="321"/>
            <p14:sldId id="327"/>
            <p14:sldId id="307"/>
            <p14:sldId id="322"/>
            <p14:sldId id="310"/>
            <p14:sldId id="328"/>
            <p14:sldId id="329"/>
            <p14:sldId id="311"/>
            <p14:sldId id="421"/>
            <p14:sldId id="317"/>
            <p14:sldId id="389"/>
            <p14:sldId id="413"/>
            <p14:sldId id="414"/>
            <p14:sldId id="415"/>
            <p14:sldId id="417"/>
            <p14:sldId id="418"/>
            <p14:sldId id="419"/>
            <p14:sldId id="312"/>
            <p14:sldId id="314"/>
            <p14:sldId id="313"/>
            <p14:sldId id="341"/>
            <p14:sldId id="335"/>
            <p14:sldId id="340"/>
            <p14:sldId id="342"/>
            <p14:sldId id="422"/>
            <p14:sldId id="425"/>
            <p14:sldId id="390"/>
          </p14:sldIdLst>
        </p14:section>
        <p14:section name="Paldies" id="{C925E6DB-E2CE-4922-9900-3E70ACD713F6}">
          <p14:sldIdLst>
            <p14:sldId id="3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snapToGrid="0">
      <p:cViewPr varScale="1">
        <p:scale>
          <a:sx n="84" d="100"/>
          <a:sy n="84" d="100"/>
        </p:scale>
        <p:origin x="571"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57"/>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11933 11562 16383 0 0,'0'0'0'0'0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58"/>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11986 11695 16383 0 0,'0'0'0'0'0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5-11-14T10:37:03.474"/>
    </inkml:context>
    <inkml:brush xml:id="br0">
      <inkml:brushProperty name="width" value="0.1" units="cm"/>
      <inkml:brushProperty name="height" value="0.2" units="cm"/>
      <inkml:brushProperty name="color" value="#E6E6E6"/>
      <inkml:brushProperty name="tip" value="rectangle"/>
      <inkml:brushProperty name="rasterOp" value="maskPen"/>
    </inkml:brush>
  </inkml:definitions>
  <inkml:trace contextRef="#ctx0" brushRef="#br0">10742 9604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8831" cy="495029"/>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15373" y="0"/>
            <a:ext cx="2918831" cy="495029"/>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1286"/>
            <a:ext cx="2918831" cy="49502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v-LV"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30366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94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2: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12: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2989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lt1"/>
        </a:solidFill>
        <a:effectLst/>
      </p:bgPr>
    </p:bg>
    <p:spTree>
      <p:nvGrpSpPr>
        <p:cNvPr id="1" name="Shape 13"/>
        <p:cNvGrpSpPr/>
        <p:nvPr/>
      </p:nvGrpSpPr>
      <p:grpSpPr>
        <a:xfrm>
          <a:off x="0" y="0"/>
          <a:ext cx="0" cy="0"/>
          <a:chOff x="0" y="0"/>
          <a:chExt cx="0" cy="0"/>
        </a:xfrm>
      </p:grpSpPr>
      <p:sp>
        <p:nvSpPr>
          <p:cNvPr id="14" name="Google Shape;14;p2"/>
          <p:cNvSpPr/>
          <p:nvPr/>
        </p:nvSpPr>
        <p:spPr>
          <a:xfrm>
            <a:off x="0" y="2097742"/>
            <a:ext cx="12192000" cy="476025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775705" y="0"/>
            <a:ext cx="2393859" cy="1810872"/>
          </a:xfrm>
          <a:prstGeom prst="rect">
            <a:avLst/>
          </a:prstGeom>
          <a:noFill/>
          <a:ln>
            <a:noFill/>
          </a:ln>
        </p:spPr>
      </p:pic>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ew topic image">
  <p:cSld name="new topic image">
    <p:bg>
      <p:bgPr>
        <a:solidFill>
          <a:schemeClr val="lt1"/>
        </a:solidFill>
        <a:effectLst/>
      </p:bgPr>
    </p:bg>
    <p:spTree>
      <p:nvGrpSpPr>
        <p:cNvPr id="1" name="Shape 162"/>
        <p:cNvGrpSpPr/>
        <p:nvPr/>
      </p:nvGrpSpPr>
      <p:grpSpPr>
        <a:xfrm>
          <a:off x="0" y="0"/>
          <a:ext cx="0" cy="0"/>
          <a:chOff x="0" y="0"/>
          <a:chExt cx="0" cy="0"/>
        </a:xfrm>
      </p:grpSpPr>
      <p:sp>
        <p:nvSpPr>
          <p:cNvPr id="163" name="Google Shape;163;p22"/>
          <p:cNvSpPr txBox="1">
            <a:spLocks noGrp="1"/>
          </p:cNvSpPr>
          <p:nvPr>
            <p:ph type="ctrTitle"/>
          </p:nvPr>
        </p:nvSpPr>
        <p:spPr>
          <a:xfrm>
            <a:off x="895574" y="2235200"/>
            <a:ext cx="469840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3600"/>
              <a:buFont typeface="Verdana"/>
              <a:buNone/>
              <a:defRPr sz="36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2"/>
          <p:cNvSpPr txBox="1">
            <a:spLocks noGrp="1"/>
          </p:cNvSpPr>
          <p:nvPr>
            <p:ph type="subTitle" idx="1"/>
          </p:nvPr>
        </p:nvSpPr>
        <p:spPr>
          <a:xfrm>
            <a:off x="1039009" y="5518673"/>
            <a:ext cx="4405827"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400"/>
              <a:buNone/>
              <a:defRPr sz="1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5" name="Google Shape;165;p22"/>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66" name="Google Shape;166;p22"/>
          <p:cNvSpPr>
            <a:spLocks noGrp="1"/>
          </p:cNvSpPr>
          <p:nvPr>
            <p:ph type="pic" idx="2"/>
          </p:nvPr>
        </p:nvSpPr>
        <p:spPr>
          <a:xfrm>
            <a:off x="6096001" y="0"/>
            <a:ext cx="6096001" cy="6858000"/>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er">
  <p:cSld name="header">
    <p:spTree>
      <p:nvGrpSpPr>
        <p:cNvPr id="1" name="Shape 177"/>
        <p:cNvGrpSpPr/>
        <p:nvPr/>
      </p:nvGrpSpPr>
      <p:grpSpPr>
        <a:xfrm>
          <a:off x="0" y="0"/>
          <a:ext cx="0" cy="0"/>
          <a:chOff x="0" y="0"/>
          <a:chExt cx="0" cy="0"/>
        </a:xfrm>
      </p:grpSpPr>
      <p:sp>
        <p:nvSpPr>
          <p:cNvPr id="178" name="Google Shape;178;p2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79" name="Google Shape;179;p2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1" name="Google Shape;181;p24"/>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2" name="Google Shape;182;p24"/>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3">
  <p:cSld name="text 3">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616774" y="681038"/>
            <a:ext cx="5938219" cy="755482"/>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5"/>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86" name="Google Shape;186;p25"/>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25"/>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88" name="Google Shape;188;p25"/>
          <p:cNvSpPr txBox="1">
            <a:spLocks noGrp="1"/>
          </p:cNvSpPr>
          <p:nvPr>
            <p:ph type="body" idx="1"/>
          </p:nvPr>
        </p:nvSpPr>
        <p:spPr>
          <a:xfrm>
            <a:off x="616775" y="1845946"/>
            <a:ext cx="10929767" cy="4199852"/>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fld id="{00000000-1234-1234-1234-123412341234}" type="slidenum">
              <a:rPr lang="lv-LV" smtClean="0"/>
              <a:pPr/>
              <a:t>‹#›</a:t>
            </a:fld>
            <a:endParaRPr lang="lv-LV"/>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andom 1">
  <p:cSld name="random 1">
    <p:bg>
      <p:bgPr>
        <a:solidFill>
          <a:schemeClr val="lt1"/>
        </a:solidFill>
        <a:effectLst/>
      </p:bgPr>
    </p:bg>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andom 2">
  <p:cSld name="random 2">
    <p:bg>
      <p:bgPr>
        <a:solidFill>
          <a:srgbClr val="CBC7D8"/>
        </a:solidFill>
        <a:effectLst/>
      </p:bgPr>
    </p:bg>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2">
  <p:cSld name="blank 2">
    <p:bg>
      <p:bgPr>
        <a:solidFill>
          <a:srgbClr val="CBC7D8"/>
        </a:solidFill>
        <a:effectLst/>
      </p:bgPr>
    </p:bg>
    <p:spTree>
      <p:nvGrpSpPr>
        <p:cNvPr id="1" name="Shape 20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2" userDrawn="1">
          <p15:clr>
            <a:srgbClr val="FBAE40"/>
          </p15:clr>
        </p15:guide>
        <p15:guide id="4" pos="731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 id="2147483657" r:id="rId6"/>
    <p:sldLayoutId id="2147483658" r:id="rId7"/>
    <p:sldLayoutId id="2147483660" r:id="rId8"/>
    <p:sldLayoutId id="2147483663" r:id="rId9"/>
    <p:sldLayoutId id="2147483668" r:id="rId10"/>
    <p:sldLayoutId id="2147483670" r:id="rId11"/>
    <p:sldLayoutId id="2147483671" r:id="rId12"/>
    <p:sldLayoutId id="2147483672" r:id="rId13"/>
    <p:sldLayoutId id="2147483673" r:id="rId14"/>
    <p:sldLayoutId id="2147483674" r:id="rId15"/>
    <p:sldLayoutId id="2147483675"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1.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76.png"/><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png"/></Relationships>
</file>

<file path=ppt/slides/_rels/slide32.xml.rels><?xml version="1.0" encoding="UTF-8" standalone="yes"?>
<Relationships xmlns="http://schemas.openxmlformats.org/package/2006/relationships"><Relationship Id="rId3" Type="http://schemas.openxmlformats.org/officeDocument/2006/relationships/image" Target="../media/image99.png"/><Relationship Id="rId7" Type="http://schemas.openxmlformats.org/officeDocument/2006/relationships/image" Target="../media/image76.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91.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image" Target="../media/image129.png"/></Relationships>
</file>

<file path=ppt/slides/_rels/slide5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 Id="rId5" Type="http://schemas.openxmlformats.org/officeDocument/2006/relationships/image" Target="../media/image134.png"/><Relationship Id="rId4" Type="http://schemas.openxmlformats.org/officeDocument/2006/relationships/image" Target="../media/image133.png"/></Relationships>
</file>

<file path=ppt/slides/_rels/slide52.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8" Type="http://schemas.openxmlformats.org/officeDocument/2006/relationships/hyperlink" Target="https://www.viaa.gov.lv/lv/metodiskie-materiali-visparejas-izglitibas-valsts-parbaudes-darbos" TargetMode="External"/><Relationship Id="rId3" Type="http://schemas.openxmlformats.org/officeDocument/2006/relationships/image" Target="../media/image138.png"/><Relationship Id="rId7" Type="http://schemas.openxmlformats.org/officeDocument/2006/relationships/image" Target="../media/image14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9.png"/><Relationship Id="rId5" Type="http://schemas.openxmlformats.org/officeDocument/2006/relationships/hyperlink" Target="http://www.viaa.gov.lv/lv/valsts-parbaudes-darbu-statistika" TargetMode="External"/><Relationship Id="rId10" Type="http://schemas.openxmlformats.org/officeDocument/2006/relationships/image" Target="../media/image141.png"/><Relationship Id="rId4" Type="http://schemas.openxmlformats.org/officeDocument/2006/relationships/image" Target="../media/image139.svg"/><Relationship Id="rId9" Type="http://schemas.openxmlformats.org/officeDocument/2006/relationships/image" Target="../media/image1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likumi.lv/ta/id/335964-grozijumi-ministru-kabineta-2019-gada-3-septembra-noteikumos-nr-416-noteikumi-par-valsts-visparejas-videjas-izglitibas-standart..." TargetMode="External"/><Relationship Id="rId1" Type="http://schemas.openxmlformats.org/officeDocument/2006/relationships/slideLayout" Target="../slideLayouts/slideLayout11.xml"/><Relationship Id="rId5" Type="http://schemas.openxmlformats.org/officeDocument/2006/relationships/customXml" Target="../ink/ink2.xml"/><Relationship Id="rId4" Type="http://schemas.openxmlformats.org/officeDocument/2006/relationships/image" Target="../media/image910.png"/></Relationships>
</file>

<file path=ppt/slides/_rels/slide59.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customXml" Target="../ink/ink3.xml"/><Relationship Id="rId1" Type="http://schemas.openxmlformats.org/officeDocument/2006/relationships/slideLayout" Target="../slideLayouts/slideLayout11.xml"/><Relationship Id="rId4" Type="http://schemas.openxmlformats.org/officeDocument/2006/relationships/image" Target="../media/image142.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1.xml"/><Relationship Id="rId6" Type="http://schemas.openxmlformats.org/officeDocument/2006/relationships/image" Target="../media/image146.png"/><Relationship Id="rId5" Type="http://schemas.openxmlformats.org/officeDocument/2006/relationships/hyperlink" Target="https://mape.gov.lv/api/files/9667DDDA-07ED-422D-996A-D92FE8BDE8F3/download" TargetMode="External"/><Relationship Id="rId4" Type="http://schemas.openxmlformats.org/officeDocument/2006/relationships/image" Target="../media/image14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hyperlink" Target="https://www.viaa.gov.lv/lv/jaunumi?category%5b2327%5d=2327&amp;category%5b1755%5d=1755" TargetMode="External"/><Relationship Id="rId2" Type="http://schemas.openxmlformats.org/officeDocument/2006/relationships/image" Target="../media/image147.png"/><Relationship Id="rId1" Type="http://schemas.openxmlformats.org/officeDocument/2006/relationships/slideLayout" Target="../slideLayouts/slideLayout9.xml"/><Relationship Id="rId4" Type="http://schemas.openxmlformats.org/officeDocument/2006/relationships/image" Target="../media/image148.png"/></Relationships>
</file>

<file path=ppt/slides/_rels/slide67.xml.rels><?xml version="1.0" encoding="UTF-8" standalone="yes"?>
<Relationships xmlns="http://schemas.openxmlformats.org/package/2006/relationships"><Relationship Id="rId3" Type="http://schemas.openxmlformats.org/officeDocument/2006/relationships/hyperlink" Target="https://www.viaa.gov.lv/lv/valsts-parbaudes-darbu-programmas" TargetMode="External"/><Relationship Id="rId2" Type="http://schemas.openxmlformats.org/officeDocument/2006/relationships/image" Target="../media/image149.png"/><Relationship Id="rId1" Type="http://schemas.openxmlformats.org/officeDocument/2006/relationships/slideLayout" Target="../slideLayouts/slideLayout9.xml"/><Relationship Id="rId4" Type="http://schemas.openxmlformats.org/officeDocument/2006/relationships/image" Target="../media/image150.png"/></Relationships>
</file>

<file path=ppt/slides/_rels/slide6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58.png"/><Relationship Id="rId1" Type="http://schemas.openxmlformats.org/officeDocument/2006/relationships/slideLayout" Target="../slideLayouts/slideLayout10.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72.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6.pn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10.xml"/><Relationship Id="rId6" Type="http://schemas.openxmlformats.org/officeDocument/2006/relationships/image" Target="../media/image169.png"/><Relationship Id="rId5" Type="http://schemas.openxmlformats.org/officeDocument/2006/relationships/image" Target="../media/image168.png"/><Relationship Id="rId4" Type="http://schemas.openxmlformats.org/officeDocument/2006/relationships/image" Target="../media/image16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openxmlformats.org/officeDocument/2006/relationships/image" Target="../media/image175.svg"/><Relationship Id="rId2" Type="http://schemas.openxmlformats.org/officeDocument/2006/relationships/image" Target="../media/image172.png"/><Relationship Id="rId1" Type="http://schemas.openxmlformats.org/officeDocument/2006/relationships/slideLayout" Target="../slideLayouts/slideLayout11.xml"/><Relationship Id="rId5" Type="http://schemas.openxmlformats.org/officeDocument/2006/relationships/image" Target="../media/image177.svg"/><Relationship Id="rId4" Type="http://schemas.openxmlformats.org/officeDocument/2006/relationships/image" Target="../media/image173.png"/></Relationships>
</file>

<file path=ppt/slides/_rels/slide77.xml.rels><?xml version="1.0" encoding="UTF-8" standalone="yes"?>
<Relationships xmlns="http://schemas.openxmlformats.org/package/2006/relationships"><Relationship Id="rId3" Type="http://schemas.openxmlformats.org/officeDocument/2006/relationships/image" Target="../media/image175.svg"/><Relationship Id="rId2" Type="http://schemas.openxmlformats.org/officeDocument/2006/relationships/image" Target="../media/image172.png"/><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175.svg"/><Relationship Id="rId2" Type="http://schemas.openxmlformats.org/officeDocument/2006/relationships/image" Target="../media/image172.png"/><Relationship Id="rId1" Type="http://schemas.openxmlformats.org/officeDocument/2006/relationships/slideLayout" Target="../slideLayouts/slideLayout11.xml"/><Relationship Id="rId4" Type="http://schemas.openxmlformats.org/officeDocument/2006/relationships/hyperlink" Target="https://likumi.lv/ta/id/364338-grozijumi-ministru-kabineta-2022-gada-5-julija-noteikumos-nr-398-noteikumi-par-centralizeto-eksamenu-saturu-un-norises-kartibu-"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75.svg"/><Relationship Id="rId2" Type="http://schemas.openxmlformats.org/officeDocument/2006/relationships/image" Target="../media/image172.png"/><Relationship Id="rId1" Type="http://schemas.openxmlformats.org/officeDocument/2006/relationships/slideLayout" Target="../slideLayouts/slideLayout11.xml"/><Relationship Id="rId5" Type="http://schemas.openxmlformats.org/officeDocument/2006/relationships/image" Target="../media/image174.png"/><Relationship Id="rId4" Type="http://schemas.openxmlformats.org/officeDocument/2006/relationships/hyperlink" Target="https://registri.visc.gov.lv/specizglitiba/dokumenti/metmat/metiet_atb_pas_nodr.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5.svg"/><Relationship Id="rId2" Type="http://schemas.openxmlformats.org/officeDocument/2006/relationships/image" Target="../media/image172.png"/><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sp>
        <p:nvSpPr>
          <p:cNvPr id="206" name="Google Shape;206;p30"/>
          <p:cNvSpPr txBox="1">
            <a:spLocks noGrp="1"/>
          </p:cNvSpPr>
          <p:nvPr>
            <p:ph type="ctrTitle"/>
          </p:nvPr>
        </p:nvSpPr>
        <p:spPr>
          <a:xfrm>
            <a:off x="777956" y="2645923"/>
            <a:ext cx="10924161" cy="3336587"/>
          </a:xfrm>
          <a:noFill/>
          <a:ln>
            <a:noFill/>
          </a:ln>
        </p:spPr>
        <p:txBody>
          <a:bodyPr spcFirstLastPara="1" wrap="square" lIns="0" tIns="0" rIns="0" bIns="0" anchor="t" anchorCtr="0">
            <a:noAutofit/>
          </a:bodyPr>
          <a:lstStyle/>
          <a:p>
            <a:pPr algn="ctr"/>
            <a:r>
              <a:rPr lang="lv-LV" sz="3600" b="1" dirty="0">
                <a:solidFill>
                  <a:schemeClr val="bg1"/>
                </a:solidFill>
                <a:latin typeface="+mj-lt"/>
              </a:rPr>
              <a:t>2024./2025. mācību gada pamatizglītības un vidējās izglītības centralizēto </a:t>
            </a:r>
            <a:r>
              <a:rPr lang="lv-LV" sz="3600" dirty="0" smtClean="0">
                <a:solidFill>
                  <a:schemeClr val="bg1"/>
                </a:solidFill>
                <a:latin typeface="+mj-lt"/>
              </a:rPr>
              <a:t>eksāmenu </a:t>
            </a:r>
            <a:r>
              <a:rPr lang="lv-LV" sz="3600" b="1" dirty="0" smtClean="0">
                <a:solidFill>
                  <a:schemeClr val="bg1"/>
                </a:solidFill>
                <a:latin typeface="+mj-lt"/>
              </a:rPr>
              <a:t>matemātikā </a:t>
            </a:r>
            <a:r>
              <a:rPr lang="lv-LV" sz="3600" b="1" dirty="0">
                <a:solidFill>
                  <a:schemeClr val="bg1"/>
                </a:solidFill>
                <a:latin typeface="+mj-lt"/>
              </a:rPr>
              <a:t>rezultāti </a:t>
            </a:r>
            <a:br>
              <a:rPr lang="lv-LV" sz="3600" b="1" dirty="0">
                <a:solidFill>
                  <a:schemeClr val="bg1"/>
                </a:solidFill>
                <a:latin typeface="+mj-lt"/>
              </a:rPr>
            </a:br>
            <a:r>
              <a:rPr lang="lv-LV" sz="3600" b="1" dirty="0">
                <a:solidFill>
                  <a:schemeClr val="bg1"/>
                </a:solidFill>
                <a:latin typeface="+mj-lt"/>
              </a:rPr>
              <a:t>un</a:t>
            </a:r>
            <a:br>
              <a:rPr lang="lv-LV" sz="3600" b="1" dirty="0">
                <a:solidFill>
                  <a:schemeClr val="bg1"/>
                </a:solidFill>
                <a:latin typeface="+mj-lt"/>
              </a:rPr>
            </a:br>
            <a:r>
              <a:rPr lang="lv-LV" sz="3600" b="1" dirty="0">
                <a:solidFill>
                  <a:schemeClr val="bg1"/>
                </a:solidFill>
                <a:latin typeface="+mj-lt"/>
              </a:rPr>
              <a:t>aktualitātes par v</a:t>
            </a:r>
            <a:r>
              <a:rPr lang="lv-LV" sz="3600" dirty="0">
                <a:solidFill>
                  <a:schemeClr val="bg1"/>
                </a:solidFill>
              </a:rPr>
              <a:t>alsts pārbaudes darbiem matemātikā 2025./2026. mācību gadā</a:t>
            </a:r>
            <a:endParaRPr lang="lv-LV" sz="3600" b="0" dirty="0">
              <a:solidFill>
                <a:schemeClr val="bg1"/>
              </a:solidFill>
            </a:endParaRPr>
          </a:p>
        </p:txBody>
      </p:sp>
      <p:pic>
        <p:nvPicPr>
          <p:cNvPr id="4" name="Picture 3"/>
          <p:cNvPicPr>
            <a:picLocks noGrp="1" noRot="1" noChangeAspect="1" noMove="1" noResize="1" noEditPoints="1" noAdjustHandles="1" noChangeArrowheads="1" noChangeShapeType="1" noCrop="1"/>
          </p:cNvPicPr>
          <p:nvPr/>
        </p:nvPicPr>
        <p:blipFill>
          <a:blip r:embed="rId3"/>
          <a:srcRect t="13488"/>
          <a:stretch/>
        </p:blipFill>
        <p:spPr>
          <a:xfrm>
            <a:off x="836343" y="0"/>
            <a:ext cx="2211072" cy="1912844"/>
          </a:xfrm>
          <a:prstGeom prst="rect">
            <a:avLst/>
          </a:prstGeom>
        </p:spPr>
      </p:pic>
      <p:sp>
        <p:nvSpPr>
          <p:cNvPr id="3" name="Subtitle 2">
            <a:extLst>
              <a:ext uri="{FF2B5EF4-FFF2-40B4-BE49-F238E27FC236}">
                <a16:creationId xmlns:a16="http://schemas.microsoft.com/office/drawing/2014/main" xmlns="" id="{9920286C-BEE3-B7B6-146D-07E8A0606D94}"/>
              </a:ext>
            </a:extLst>
          </p:cNvPr>
          <p:cNvSpPr>
            <a:spLocks noGrp="1"/>
          </p:cNvSpPr>
          <p:nvPr>
            <p:ph type="subTitle" idx="1"/>
          </p:nvPr>
        </p:nvSpPr>
        <p:spPr>
          <a:xfrm>
            <a:off x="5495912" y="5900182"/>
            <a:ext cx="1647650" cy="629452"/>
          </a:xfrm>
        </p:spPr>
        <p:txBody>
          <a:bodyPr/>
          <a:lstStyle/>
          <a:p>
            <a:pPr algn="ctr"/>
            <a:r>
              <a:rPr lang="lv-LV" dirty="0"/>
              <a:t>03</a:t>
            </a:r>
            <a:r>
              <a:rPr lang="en-US" dirty="0"/>
              <a:t>.1</a:t>
            </a:r>
            <a:r>
              <a:rPr lang="lv-LV" dirty="0"/>
              <a:t>2</a:t>
            </a:r>
            <a:r>
              <a:rPr lang="en-US" dirty="0"/>
              <a:t>.2025.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3371D8-EFD8-9113-E5CB-CAA8E623FEA0}"/>
            </a:ext>
          </a:extLst>
        </p:cNvPr>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xmlns="" id="{D0B91983-0799-751F-4655-3237B46F7A45}"/>
              </a:ext>
            </a:extLst>
          </p:cNvPr>
          <p:cNvSpPr>
            <a:spLocks noGrp="1"/>
          </p:cNvSpPr>
          <p:nvPr>
            <p:ph type="sldNum" idx="12"/>
          </p:nvPr>
        </p:nvSpPr>
        <p:spPr/>
        <p:txBody>
          <a:bodyPr/>
          <a:lstStyle/>
          <a:p>
            <a:fld id="{00000000-1234-1234-1234-123412341234}" type="slidenum">
              <a:rPr lang="lv-LV" smtClean="0"/>
              <a:pPr/>
              <a:t>10</a:t>
            </a:fld>
            <a:endParaRPr lang="lv-LV"/>
          </a:p>
        </p:txBody>
      </p:sp>
      <p:sp>
        <p:nvSpPr>
          <p:cNvPr id="6" name="Attēla vietturis 5">
            <a:extLst>
              <a:ext uri="{FF2B5EF4-FFF2-40B4-BE49-F238E27FC236}">
                <a16:creationId xmlns:a16="http://schemas.microsoft.com/office/drawing/2014/main" xmlns="" id="{4D0D4520-BABD-5AFC-6BC6-D0A86D1E50D2}"/>
              </a:ext>
            </a:extLst>
          </p:cNvPr>
          <p:cNvSpPr>
            <a:spLocks noGrp="1"/>
          </p:cNvSpPr>
          <p:nvPr>
            <p:ph type="pic" idx="2"/>
          </p:nvPr>
        </p:nvSpPr>
        <p:spPr>
          <a:xfrm>
            <a:off x="350196" y="1745700"/>
            <a:ext cx="11595369" cy="4466817"/>
          </a:xfrm>
        </p:spPr>
        <p:txBody>
          <a:bodyPr/>
          <a:lstStyle/>
          <a:p>
            <a:r>
              <a:rPr lang="lv-LV" sz="4000" dirty="0"/>
              <a:t>Eksāmens matemātikā </a:t>
            </a:r>
          </a:p>
          <a:p>
            <a:r>
              <a:rPr lang="lv-LV" sz="4000" dirty="0"/>
              <a:t>(vispārīgais mācību satura apguves līmenis)</a:t>
            </a:r>
            <a:r>
              <a:rPr lang="lv-LV" sz="8800" dirty="0"/>
              <a:t/>
            </a:r>
            <a:br>
              <a:rPr lang="lv-LV" sz="8800" dirty="0"/>
            </a:br>
            <a:r>
              <a:rPr lang="lv-LV" sz="4000" dirty="0"/>
              <a:t>2024./2025. </a:t>
            </a:r>
            <a:r>
              <a:rPr lang="lv-LV" sz="4000" dirty="0" err="1"/>
              <a:t>m.g</a:t>
            </a:r>
            <a:endParaRPr lang="lv-LV" sz="4000" dirty="0"/>
          </a:p>
        </p:txBody>
      </p:sp>
      <p:sp>
        <p:nvSpPr>
          <p:cNvPr id="2" name="Virsraksts 4">
            <a:extLst>
              <a:ext uri="{FF2B5EF4-FFF2-40B4-BE49-F238E27FC236}">
                <a16:creationId xmlns:a16="http://schemas.microsoft.com/office/drawing/2014/main" xmlns="" id="{42B55584-BECE-FBBE-BDB8-8145A5D7034E}"/>
              </a:ext>
            </a:extLst>
          </p:cNvPr>
          <p:cNvSpPr>
            <a:spLocks noGrp="1"/>
          </p:cNvSpPr>
          <p:nvPr>
            <p:ph type="title"/>
          </p:nvPr>
        </p:nvSpPr>
        <p:spPr>
          <a:xfrm>
            <a:off x="616775" y="582705"/>
            <a:ext cx="4506096" cy="746687"/>
          </a:xfrm>
        </p:spPr>
        <p:txBody>
          <a:bodyPr/>
          <a:lstStyle/>
          <a:p>
            <a:r>
              <a:rPr lang="lv-LV" sz="2400" dirty="0"/>
              <a:t>REZULTĀTI</a:t>
            </a:r>
          </a:p>
        </p:txBody>
      </p:sp>
    </p:spTree>
    <p:extLst>
      <p:ext uri="{BB962C8B-B14F-4D97-AF65-F5344CB8AC3E}">
        <p14:creationId xmlns:p14="http://schemas.microsoft.com/office/powerpoint/2010/main" val="2946638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59284FD-21F5-9CB4-9FF3-6201B06BD462}"/>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9D4F7BFB-917F-2899-6234-44930DA6830A}"/>
              </a:ext>
            </a:extLst>
          </p:cNvPr>
          <p:cNvPicPr>
            <a:picLocks noChangeAspect="1"/>
          </p:cNvPicPr>
          <p:nvPr/>
        </p:nvPicPr>
        <p:blipFill>
          <a:blip r:embed="rId2"/>
          <a:stretch>
            <a:fillRect/>
          </a:stretch>
        </p:blipFill>
        <p:spPr>
          <a:xfrm>
            <a:off x="1552575" y="1818960"/>
            <a:ext cx="7620608" cy="4904668"/>
          </a:xfrm>
          <a:prstGeom prst="rect">
            <a:avLst/>
          </a:prstGeom>
        </p:spPr>
      </p:pic>
      <p:sp>
        <p:nvSpPr>
          <p:cNvPr id="2" name="Virsraksts 1">
            <a:extLst>
              <a:ext uri="{FF2B5EF4-FFF2-40B4-BE49-F238E27FC236}">
                <a16:creationId xmlns:a16="http://schemas.microsoft.com/office/drawing/2014/main" xmlns="" id="{75E57461-69AD-C0BC-2512-F711F599E379}"/>
              </a:ext>
            </a:extLst>
          </p:cNvPr>
          <p:cNvSpPr>
            <a:spLocks noGrp="1"/>
          </p:cNvSpPr>
          <p:nvPr>
            <p:ph type="title"/>
          </p:nvPr>
        </p:nvSpPr>
        <p:spPr>
          <a:xfrm>
            <a:off x="616774" y="257547"/>
            <a:ext cx="11143965" cy="1142815"/>
          </a:xfrm>
        </p:spPr>
        <p:txBody>
          <a:bodyPr/>
          <a:lstStyle/>
          <a:p>
            <a:r>
              <a:rPr lang="lv-LV" dirty="0"/>
              <a:t>Eksāmens matemātikā (vispārīgais mācību satura apguves līmenis)</a:t>
            </a:r>
            <a:br>
              <a:rPr lang="lv-LV" dirty="0"/>
            </a:br>
            <a:r>
              <a:rPr lang="lv-LV" dirty="0"/>
              <a:t>Kopvērtējums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B2CDDB8B-378B-81FC-85E5-11A89F084C7D}"/>
              </a:ext>
            </a:extLst>
          </p:cNvPr>
          <p:cNvSpPr>
            <a:spLocks noGrp="1"/>
          </p:cNvSpPr>
          <p:nvPr>
            <p:ph type="sldNum" idx="12"/>
          </p:nvPr>
        </p:nvSpPr>
        <p:spPr/>
        <p:txBody>
          <a:bodyPr/>
          <a:lstStyle/>
          <a:p>
            <a:fld id="{00000000-1234-1234-1234-123412341234}" type="slidenum">
              <a:rPr lang="lv-LV" smtClean="0"/>
              <a:pPr/>
              <a:t>11</a:t>
            </a:fld>
            <a:endParaRPr lang="lv-LV"/>
          </a:p>
        </p:txBody>
      </p:sp>
      <p:cxnSp>
        <p:nvCxnSpPr>
          <p:cNvPr id="10" name="Taisns savienotājs 9">
            <a:extLst>
              <a:ext uri="{FF2B5EF4-FFF2-40B4-BE49-F238E27FC236}">
                <a16:creationId xmlns:a16="http://schemas.microsoft.com/office/drawing/2014/main" xmlns="" id="{80800116-59C5-09F9-7BD0-F0D81F13879E}"/>
              </a:ext>
            </a:extLst>
          </p:cNvPr>
          <p:cNvCxnSpPr>
            <a:cxnSpLocks/>
          </p:cNvCxnSpPr>
          <p:nvPr/>
        </p:nvCxnSpPr>
        <p:spPr>
          <a:xfrm>
            <a:off x="3706239" y="1877437"/>
            <a:ext cx="0" cy="48072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āls 10">
            <a:extLst>
              <a:ext uri="{FF2B5EF4-FFF2-40B4-BE49-F238E27FC236}">
                <a16:creationId xmlns:a16="http://schemas.microsoft.com/office/drawing/2014/main" xmlns="" id="{A0F92677-4815-496A-E007-26166A5EA830}"/>
              </a:ext>
            </a:extLst>
          </p:cNvPr>
          <p:cNvSpPr/>
          <p:nvPr/>
        </p:nvSpPr>
        <p:spPr>
          <a:xfrm>
            <a:off x="8745166" y="5894962"/>
            <a:ext cx="437746" cy="828666"/>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xmlns="" id="{86B2CA6A-26A6-0DAC-5598-8E0F6BF883C1}"/>
              </a:ext>
            </a:extLst>
          </p:cNvPr>
          <p:cNvSpPr txBox="1"/>
          <p:nvPr/>
        </p:nvSpPr>
        <p:spPr>
          <a:xfrm>
            <a:off x="7573558" y="2033081"/>
            <a:ext cx="1593140" cy="523220"/>
          </a:xfrm>
          <a:prstGeom prst="rect">
            <a:avLst/>
          </a:prstGeom>
          <a:solidFill>
            <a:schemeClr val="bg1"/>
          </a:solidFill>
        </p:spPr>
        <p:txBody>
          <a:bodyPr wrap="square" rtlCol="0">
            <a:spAutoFit/>
          </a:bodyPr>
          <a:lstStyle/>
          <a:p>
            <a:r>
              <a:rPr lang="lv-LV" dirty="0"/>
              <a:t>Kopā           1289</a:t>
            </a:r>
          </a:p>
          <a:p>
            <a:r>
              <a:rPr lang="lv-LV" dirty="0"/>
              <a:t>Vidējais  33,84 %</a:t>
            </a:r>
          </a:p>
        </p:txBody>
      </p:sp>
    </p:spTree>
    <p:extLst>
      <p:ext uri="{BB962C8B-B14F-4D97-AF65-F5344CB8AC3E}">
        <p14:creationId xmlns:p14="http://schemas.microsoft.com/office/powerpoint/2010/main" val="18419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476C18-22B8-AB9C-77E4-B79DC0319F8B}"/>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66EDE765-54D0-AE65-C717-437A11E853E7}"/>
              </a:ext>
            </a:extLst>
          </p:cNvPr>
          <p:cNvPicPr>
            <a:picLocks noChangeAspect="1"/>
          </p:cNvPicPr>
          <p:nvPr/>
        </p:nvPicPr>
        <p:blipFill>
          <a:blip r:embed="rId2"/>
          <a:stretch>
            <a:fillRect/>
          </a:stretch>
        </p:blipFill>
        <p:spPr>
          <a:xfrm>
            <a:off x="2208179" y="1677666"/>
            <a:ext cx="7624290" cy="4914500"/>
          </a:xfrm>
          <a:prstGeom prst="rect">
            <a:avLst/>
          </a:prstGeom>
        </p:spPr>
      </p:pic>
      <p:sp>
        <p:nvSpPr>
          <p:cNvPr id="2" name="Virsraksts 1">
            <a:extLst>
              <a:ext uri="{FF2B5EF4-FFF2-40B4-BE49-F238E27FC236}">
                <a16:creationId xmlns:a16="http://schemas.microsoft.com/office/drawing/2014/main" xmlns="" id="{CE781F74-1647-C004-138F-DC88964CBFB2}"/>
              </a:ext>
            </a:extLst>
          </p:cNvPr>
          <p:cNvSpPr>
            <a:spLocks noGrp="1"/>
          </p:cNvSpPr>
          <p:nvPr>
            <p:ph type="title"/>
          </p:nvPr>
        </p:nvSpPr>
        <p:spPr>
          <a:xfrm>
            <a:off x="616774" y="257547"/>
            <a:ext cx="11143965" cy="1142815"/>
          </a:xfrm>
        </p:spPr>
        <p:txBody>
          <a:bodyPr/>
          <a:lstStyle/>
          <a:p>
            <a:r>
              <a:rPr lang="lv-LV" dirty="0"/>
              <a:t>Eksāmens matemātikā (vispārīgais mācību satura apguves līmenis)</a:t>
            </a:r>
            <a:br>
              <a:rPr lang="lv-LV" dirty="0"/>
            </a:br>
            <a:r>
              <a:rPr lang="lv-LV" dirty="0"/>
              <a:t>Daļas «Zināšanas, izpratne un prasmes»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72DADB06-D9E7-EFE0-F73E-C215E62A7774}"/>
              </a:ext>
            </a:extLst>
          </p:cNvPr>
          <p:cNvSpPr>
            <a:spLocks noGrp="1"/>
          </p:cNvSpPr>
          <p:nvPr>
            <p:ph type="sldNum" idx="12"/>
          </p:nvPr>
        </p:nvSpPr>
        <p:spPr/>
        <p:txBody>
          <a:bodyPr/>
          <a:lstStyle/>
          <a:p>
            <a:fld id="{00000000-1234-1234-1234-123412341234}" type="slidenum">
              <a:rPr lang="lv-LV" smtClean="0"/>
              <a:pPr/>
              <a:t>12</a:t>
            </a:fld>
            <a:endParaRPr lang="lv-LV"/>
          </a:p>
        </p:txBody>
      </p:sp>
      <p:sp>
        <p:nvSpPr>
          <p:cNvPr id="7" name="TextBox 6">
            <a:extLst>
              <a:ext uri="{FF2B5EF4-FFF2-40B4-BE49-F238E27FC236}">
                <a16:creationId xmlns:a16="http://schemas.microsoft.com/office/drawing/2014/main" xmlns="" id="{D42350E2-C817-66DF-07C2-DAAFBF1220C5}"/>
              </a:ext>
            </a:extLst>
          </p:cNvPr>
          <p:cNvSpPr txBox="1"/>
          <p:nvPr/>
        </p:nvSpPr>
        <p:spPr>
          <a:xfrm>
            <a:off x="8239329" y="1822665"/>
            <a:ext cx="1593140" cy="523220"/>
          </a:xfrm>
          <a:prstGeom prst="rect">
            <a:avLst/>
          </a:prstGeom>
          <a:solidFill>
            <a:schemeClr val="bg1"/>
          </a:solidFill>
        </p:spPr>
        <p:txBody>
          <a:bodyPr wrap="square" rtlCol="0">
            <a:spAutoFit/>
          </a:bodyPr>
          <a:lstStyle/>
          <a:p>
            <a:r>
              <a:rPr lang="lv-LV" dirty="0"/>
              <a:t>Kopā           1289</a:t>
            </a:r>
          </a:p>
          <a:p>
            <a:r>
              <a:rPr lang="lv-LV" dirty="0"/>
              <a:t>Vidējais  39,47 %</a:t>
            </a:r>
          </a:p>
        </p:txBody>
      </p:sp>
      <p:cxnSp>
        <p:nvCxnSpPr>
          <p:cNvPr id="3" name="Taisns savienotājs 2">
            <a:extLst>
              <a:ext uri="{FF2B5EF4-FFF2-40B4-BE49-F238E27FC236}">
                <a16:creationId xmlns:a16="http://schemas.microsoft.com/office/drawing/2014/main" xmlns="" id="{D436CBB7-39EF-CAA5-85E0-5FB381A44699}"/>
              </a:ext>
            </a:extLst>
          </p:cNvPr>
          <p:cNvCxnSpPr>
            <a:cxnSpLocks/>
          </p:cNvCxnSpPr>
          <p:nvPr/>
        </p:nvCxnSpPr>
        <p:spPr>
          <a:xfrm>
            <a:off x="5311317" y="1741245"/>
            <a:ext cx="0" cy="48072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4E6E7A-44D9-3C83-7C3C-DCB0D5BEAA1D}"/>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8C66601F-C453-CC4B-687A-578626C3550F}"/>
              </a:ext>
            </a:extLst>
          </p:cNvPr>
          <p:cNvPicPr>
            <a:picLocks noChangeAspect="1"/>
          </p:cNvPicPr>
          <p:nvPr/>
        </p:nvPicPr>
        <p:blipFill>
          <a:blip r:embed="rId2"/>
          <a:stretch>
            <a:fillRect/>
          </a:stretch>
        </p:blipFill>
        <p:spPr>
          <a:xfrm>
            <a:off x="4070549" y="1731321"/>
            <a:ext cx="7758476" cy="4980505"/>
          </a:xfrm>
          <a:prstGeom prst="rect">
            <a:avLst/>
          </a:prstGeom>
        </p:spPr>
      </p:pic>
      <p:sp>
        <p:nvSpPr>
          <p:cNvPr id="2" name="Virsraksts 1">
            <a:extLst>
              <a:ext uri="{FF2B5EF4-FFF2-40B4-BE49-F238E27FC236}">
                <a16:creationId xmlns:a16="http://schemas.microsoft.com/office/drawing/2014/main" xmlns="" id="{D2CFBC94-8AF7-C7B5-BC77-00D10E0E9EB5}"/>
              </a:ext>
            </a:extLst>
          </p:cNvPr>
          <p:cNvSpPr>
            <a:spLocks noGrp="1"/>
          </p:cNvSpPr>
          <p:nvPr>
            <p:ph type="title"/>
          </p:nvPr>
        </p:nvSpPr>
        <p:spPr>
          <a:xfrm>
            <a:off x="616774" y="257547"/>
            <a:ext cx="11124511" cy="1142815"/>
          </a:xfrm>
        </p:spPr>
        <p:txBody>
          <a:bodyPr/>
          <a:lstStyle/>
          <a:p>
            <a:r>
              <a:rPr lang="lv-LV" dirty="0"/>
              <a:t>Eksāmens matemātikā (vispārīgais mācību satura apguves līmenis)</a:t>
            </a:r>
            <a:br>
              <a:rPr lang="lv-LV" dirty="0"/>
            </a:br>
            <a:r>
              <a:rPr lang="lv-LV" dirty="0"/>
              <a:t>Daļas «Zināšanas, izpratne un prasmes»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1F985945-77C5-8CF0-1C1B-F5D112E581F4}"/>
              </a:ext>
            </a:extLst>
          </p:cNvPr>
          <p:cNvSpPr>
            <a:spLocks noGrp="1"/>
          </p:cNvSpPr>
          <p:nvPr>
            <p:ph type="sldNum" idx="12"/>
          </p:nvPr>
        </p:nvSpPr>
        <p:spPr/>
        <p:txBody>
          <a:bodyPr/>
          <a:lstStyle/>
          <a:p>
            <a:fld id="{00000000-1234-1234-1234-123412341234}" type="slidenum">
              <a:rPr lang="lv-LV" smtClean="0"/>
              <a:pPr/>
              <a:t>13</a:t>
            </a:fld>
            <a:endParaRPr lang="lv-LV"/>
          </a:p>
        </p:txBody>
      </p:sp>
      <p:cxnSp>
        <p:nvCxnSpPr>
          <p:cNvPr id="11" name="Taisns savienotājs 10">
            <a:extLst>
              <a:ext uri="{FF2B5EF4-FFF2-40B4-BE49-F238E27FC236}">
                <a16:creationId xmlns:a16="http://schemas.microsoft.com/office/drawing/2014/main" xmlns="" id="{2198A41F-85A1-E2E4-55B7-D99AA965BC5F}"/>
              </a:ext>
            </a:extLst>
          </p:cNvPr>
          <p:cNvCxnSpPr/>
          <p:nvPr/>
        </p:nvCxnSpPr>
        <p:spPr>
          <a:xfrm>
            <a:off x="4724400" y="2733471"/>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xmlns="" id="{69C98F8D-4D06-5E56-A20F-3F1C84925804}"/>
              </a:ext>
            </a:extLst>
          </p:cNvPr>
          <p:cNvCxnSpPr/>
          <p:nvPr/>
        </p:nvCxnSpPr>
        <p:spPr>
          <a:xfrm>
            <a:off x="4724400" y="3644630"/>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4B8323B6-3BB7-46FC-FFE8-5795170F8B2E}"/>
              </a:ext>
            </a:extLst>
          </p:cNvPr>
          <p:cNvCxnSpPr/>
          <p:nvPr/>
        </p:nvCxnSpPr>
        <p:spPr>
          <a:xfrm>
            <a:off x="4724400" y="5489643"/>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0A1A232-5B52-EF6C-0629-96C3D0D8F30D}"/>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cxnSp>
        <p:nvCxnSpPr>
          <p:cNvPr id="18" name="Taisns savienotājs 17">
            <a:extLst>
              <a:ext uri="{FF2B5EF4-FFF2-40B4-BE49-F238E27FC236}">
                <a16:creationId xmlns:a16="http://schemas.microsoft.com/office/drawing/2014/main" xmlns="" id="{4FBDCB7A-CB70-127D-0981-014D81140A90}"/>
              </a:ext>
            </a:extLst>
          </p:cNvPr>
          <p:cNvCxnSpPr/>
          <p:nvPr/>
        </p:nvCxnSpPr>
        <p:spPr>
          <a:xfrm>
            <a:off x="4724400" y="4555787"/>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ABABD14A-37EC-5DE9-206C-B5612048BFED}"/>
              </a:ext>
            </a:extLst>
          </p:cNvPr>
          <p:cNvSpPr txBox="1"/>
          <p:nvPr/>
        </p:nvSpPr>
        <p:spPr>
          <a:xfrm>
            <a:off x="266193" y="4221573"/>
            <a:ext cx="3620978" cy="1631216"/>
          </a:xfrm>
          <a:prstGeom prst="rect">
            <a:avLst/>
          </a:prstGeom>
          <a:noFill/>
        </p:spPr>
        <p:txBody>
          <a:bodyPr wrap="square" rtlCol="0">
            <a:spAutoFit/>
          </a:bodyPr>
          <a:lstStyle/>
          <a:p>
            <a:r>
              <a:rPr lang="lv-LV" sz="2000" dirty="0">
                <a:solidFill>
                  <a:srgbClr val="C00000"/>
                </a:solidFill>
              </a:rPr>
              <a:t>Ļoti viegli ir 3 testelementi</a:t>
            </a:r>
          </a:p>
          <a:p>
            <a:r>
              <a:rPr lang="lv-LV" sz="2000" dirty="0">
                <a:solidFill>
                  <a:srgbClr val="C00000"/>
                </a:solidFill>
              </a:rPr>
              <a:t>Viegli ir 5 testelementi</a:t>
            </a:r>
          </a:p>
          <a:p>
            <a:r>
              <a:rPr lang="lv-LV" sz="2000" dirty="0">
                <a:solidFill>
                  <a:srgbClr val="C00000"/>
                </a:solidFill>
              </a:rPr>
              <a:t>Vidēji grūti ir 13 testelementi</a:t>
            </a:r>
          </a:p>
          <a:p>
            <a:r>
              <a:rPr lang="lv-LV" sz="2000" dirty="0">
                <a:solidFill>
                  <a:srgbClr val="C00000"/>
                </a:solidFill>
              </a:rPr>
              <a:t>Grūti ir 13 testelementi</a:t>
            </a:r>
          </a:p>
          <a:p>
            <a:r>
              <a:rPr lang="lv-LV" sz="2000" dirty="0">
                <a:solidFill>
                  <a:srgbClr val="C00000"/>
                </a:solidFill>
              </a:rPr>
              <a:t>Ļoti grūti ir 7 testelementi</a:t>
            </a:r>
          </a:p>
        </p:txBody>
      </p:sp>
      <p:sp>
        <p:nvSpPr>
          <p:cNvPr id="7" name="TextBox 6">
            <a:extLst>
              <a:ext uri="{FF2B5EF4-FFF2-40B4-BE49-F238E27FC236}">
                <a16:creationId xmlns:a16="http://schemas.microsoft.com/office/drawing/2014/main" xmlns="" id="{6804CA02-41AD-4516-2555-74825A32F915}"/>
              </a:ext>
            </a:extLst>
          </p:cNvPr>
          <p:cNvSpPr txBox="1"/>
          <p:nvPr/>
        </p:nvSpPr>
        <p:spPr>
          <a:xfrm>
            <a:off x="7080083" y="2142241"/>
            <a:ext cx="2421293" cy="338554"/>
          </a:xfrm>
          <a:prstGeom prst="rect">
            <a:avLst/>
          </a:prstGeom>
          <a:noFill/>
        </p:spPr>
        <p:txBody>
          <a:bodyPr wrap="square" rtlCol="0">
            <a:spAutoFit/>
          </a:bodyPr>
          <a:lstStyle/>
          <a:p>
            <a:r>
              <a:rPr lang="lv-LV" sz="1600" dirty="0">
                <a:solidFill>
                  <a:srgbClr val="C00000"/>
                </a:solidFill>
              </a:rPr>
              <a:t>Ļoti viegli testelementi</a:t>
            </a:r>
          </a:p>
        </p:txBody>
      </p:sp>
      <p:sp>
        <p:nvSpPr>
          <p:cNvPr id="8" name="TextBox 7">
            <a:extLst>
              <a:ext uri="{FF2B5EF4-FFF2-40B4-BE49-F238E27FC236}">
                <a16:creationId xmlns:a16="http://schemas.microsoft.com/office/drawing/2014/main" xmlns="" id="{72A52615-8D33-D9CE-54B8-F461F8A844A3}"/>
              </a:ext>
            </a:extLst>
          </p:cNvPr>
          <p:cNvSpPr txBox="1"/>
          <p:nvPr/>
        </p:nvSpPr>
        <p:spPr>
          <a:xfrm>
            <a:off x="7172743" y="3037011"/>
            <a:ext cx="1974715" cy="338554"/>
          </a:xfrm>
          <a:prstGeom prst="rect">
            <a:avLst/>
          </a:prstGeom>
          <a:noFill/>
        </p:spPr>
        <p:txBody>
          <a:bodyPr wrap="square" rtlCol="0">
            <a:spAutoFit/>
          </a:bodyPr>
          <a:lstStyle/>
          <a:p>
            <a:r>
              <a:rPr lang="lv-LV" sz="1600" dirty="0">
                <a:solidFill>
                  <a:srgbClr val="C00000"/>
                </a:solidFill>
              </a:rPr>
              <a:t>Viegli testelementi</a:t>
            </a:r>
          </a:p>
        </p:txBody>
      </p:sp>
    </p:spTree>
    <p:extLst>
      <p:ext uri="{BB962C8B-B14F-4D97-AF65-F5344CB8AC3E}">
        <p14:creationId xmlns:p14="http://schemas.microsoft.com/office/powerpoint/2010/main" val="116113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7B1D5B6-0F21-4CA6-F8D1-1C6EE3E42752}"/>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7BE02984-584A-6023-131C-094C529A4D04}"/>
              </a:ext>
            </a:extLst>
          </p:cNvPr>
          <p:cNvSpPr>
            <a:spLocks noGrp="1"/>
          </p:cNvSpPr>
          <p:nvPr>
            <p:ph type="title"/>
          </p:nvPr>
        </p:nvSpPr>
        <p:spPr>
          <a:xfrm>
            <a:off x="616774" y="257547"/>
            <a:ext cx="10833104" cy="1142815"/>
          </a:xfrm>
        </p:spPr>
        <p:txBody>
          <a:bodyPr/>
          <a:lstStyle/>
          <a:p>
            <a:r>
              <a:rPr lang="lv-LV" dirty="0"/>
              <a:t>Eksāmens matemātikā (vispārīgais mācību satura apguves līmenis)</a:t>
            </a:r>
            <a:br>
              <a:rPr lang="lv-LV" dirty="0"/>
            </a:br>
            <a:r>
              <a:rPr lang="lv-LV" dirty="0"/>
              <a:t>Ļoti viegli daļas «Zināšanas, izpratne un prasmes» testelementi</a:t>
            </a:r>
            <a:br>
              <a:rPr lang="lv-LV" dirty="0"/>
            </a:br>
            <a:r>
              <a:rPr lang="lv-LV" dirty="0"/>
              <a:t>2024./2025. </a:t>
            </a:r>
            <a:r>
              <a:rPr lang="lv-LV" dirty="0" err="1"/>
              <a:t>m.g</a:t>
            </a:r>
            <a:r>
              <a:rPr lang="lv-LV" dirty="0"/>
              <a:t>.</a:t>
            </a:r>
          </a:p>
        </p:txBody>
      </p:sp>
      <p:pic>
        <p:nvPicPr>
          <p:cNvPr id="5" name="Attēls 4">
            <a:extLst>
              <a:ext uri="{FF2B5EF4-FFF2-40B4-BE49-F238E27FC236}">
                <a16:creationId xmlns:a16="http://schemas.microsoft.com/office/drawing/2014/main" xmlns="" id="{1B4F3C26-C76B-AED6-E07C-C2AC5A346F9D}"/>
              </a:ext>
            </a:extLst>
          </p:cNvPr>
          <p:cNvPicPr>
            <a:picLocks noChangeAspect="1"/>
          </p:cNvPicPr>
          <p:nvPr/>
        </p:nvPicPr>
        <p:blipFill>
          <a:blip r:embed="rId2"/>
          <a:stretch>
            <a:fillRect/>
          </a:stretch>
        </p:blipFill>
        <p:spPr>
          <a:xfrm>
            <a:off x="2438400" y="1870257"/>
            <a:ext cx="1419225" cy="771525"/>
          </a:xfrm>
          <a:prstGeom prst="rect">
            <a:avLst/>
          </a:prstGeom>
        </p:spPr>
      </p:pic>
      <p:pic>
        <p:nvPicPr>
          <p:cNvPr id="8" name="Attēls 7">
            <a:extLst>
              <a:ext uri="{FF2B5EF4-FFF2-40B4-BE49-F238E27FC236}">
                <a16:creationId xmlns:a16="http://schemas.microsoft.com/office/drawing/2014/main" xmlns="" id="{7CA0A671-AA4A-023F-AE75-C8EAFEFA5CBA}"/>
              </a:ext>
            </a:extLst>
          </p:cNvPr>
          <p:cNvPicPr>
            <a:picLocks noChangeAspect="1"/>
          </p:cNvPicPr>
          <p:nvPr/>
        </p:nvPicPr>
        <p:blipFill>
          <a:blip r:embed="rId3"/>
          <a:stretch>
            <a:fillRect/>
          </a:stretch>
        </p:blipFill>
        <p:spPr>
          <a:xfrm>
            <a:off x="881772" y="2977417"/>
            <a:ext cx="8210550" cy="876300"/>
          </a:xfrm>
          <a:prstGeom prst="rect">
            <a:avLst/>
          </a:prstGeom>
        </p:spPr>
      </p:pic>
      <p:pic>
        <p:nvPicPr>
          <p:cNvPr id="11" name="Attēls 10">
            <a:extLst>
              <a:ext uri="{FF2B5EF4-FFF2-40B4-BE49-F238E27FC236}">
                <a16:creationId xmlns:a16="http://schemas.microsoft.com/office/drawing/2014/main" xmlns="" id="{7DF0C2D5-EE3B-C351-BA56-2680122AFF54}"/>
              </a:ext>
            </a:extLst>
          </p:cNvPr>
          <p:cNvPicPr>
            <a:picLocks noChangeAspect="1"/>
          </p:cNvPicPr>
          <p:nvPr/>
        </p:nvPicPr>
        <p:blipFill>
          <a:blip r:embed="rId4"/>
          <a:stretch>
            <a:fillRect/>
          </a:stretch>
        </p:blipFill>
        <p:spPr>
          <a:xfrm>
            <a:off x="2438400" y="4524987"/>
            <a:ext cx="3657600" cy="1524000"/>
          </a:xfrm>
          <a:prstGeom prst="rect">
            <a:avLst/>
          </a:prstGeom>
        </p:spPr>
      </p:pic>
      <p:pic>
        <p:nvPicPr>
          <p:cNvPr id="13" name="Attēls 12">
            <a:extLst>
              <a:ext uri="{FF2B5EF4-FFF2-40B4-BE49-F238E27FC236}">
                <a16:creationId xmlns:a16="http://schemas.microsoft.com/office/drawing/2014/main" xmlns="" id="{E8A6E48F-C3FD-83B8-DC1B-60B32AA5DC78}"/>
              </a:ext>
            </a:extLst>
          </p:cNvPr>
          <p:cNvPicPr>
            <a:picLocks noChangeAspect="1"/>
          </p:cNvPicPr>
          <p:nvPr/>
        </p:nvPicPr>
        <p:blipFill>
          <a:blip r:embed="rId5"/>
          <a:stretch>
            <a:fillRect/>
          </a:stretch>
        </p:blipFill>
        <p:spPr>
          <a:xfrm>
            <a:off x="6305246" y="4419600"/>
            <a:ext cx="4581525" cy="2438400"/>
          </a:xfrm>
          <a:prstGeom prst="rect">
            <a:avLst/>
          </a:prstGeom>
        </p:spPr>
      </p:pic>
      <p:sp>
        <p:nvSpPr>
          <p:cNvPr id="15" name="TextBox 14">
            <a:extLst>
              <a:ext uri="{FF2B5EF4-FFF2-40B4-BE49-F238E27FC236}">
                <a16:creationId xmlns:a16="http://schemas.microsoft.com/office/drawing/2014/main" xmlns="" id="{78556C17-297E-7401-E0F9-4D22CE3EDB0E}"/>
              </a:ext>
            </a:extLst>
          </p:cNvPr>
          <p:cNvSpPr txBox="1"/>
          <p:nvPr/>
        </p:nvSpPr>
        <p:spPr>
          <a:xfrm>
            <a:off x="1565447" y="1996937"/>
            <a:ext cx="996838" cy="400110"/>
          </a:xfrm>
          <a:prstGeom prst="rect">
            <a:avLst/>
          </a:prstGeom>
          <a:noFill/>
        </p:spPr>
        <p:txBody>
          <a:bodyPr wrap="square" rtlCol="0">
            <a:spAutoFit/>
          </a:bodyPr>
          <a:lstStyle/>
          <a:p>
            <a:r>
              <a:rPr lang="lv-LV" sz="2000" dirty="0">
                <a:solidFill>
                  <a:srgbClr val="C00000"/>
                </a:solidFill>
              </a:rPr>
              <a:t>86 %</a:t>
            </a:r>
          </a:p>
        </p:txBody>
      </p:sp>
      <p:sp>
        <p:nvSpPr>
          <p:cNvPr id="17" name="TextBox 16">
            <a:extLst>
              <a:ext uri="{FF2B5EF4-FFF2-40B4-BE49-F238E27FC236}">
                <a16:creationId xmlns:a16="http://schemas.microsoft.com/office/drawing/2014/main" xmlns="" id="{1F8944F4-A645-1DFF-C962-DEA4566659B8}"/>
              </a:ext>
            </a:extLst>
          </p:cNvPr>
          <p:cNvSpPr txBox="1"/>
          <p:nvPr/>
        </p:nvSpPr>
        <p:spPr>
          <a:xfrm>
            <a:off x="5597581" y="3483800"/>
            <a:ext cx="996838" cy="400110"/>
          </a:xfrm>
          <a:prstGeom prst="rect">
            <a:avLst/>
          </a:prstGeom>
          <a:noFill/>
        </p:spPr>
        <p:txBody>
          <a:bodyPr wrap="square" rtlCol="0">
            <a:spAutoFit/>
          </a:bodyPr>
          <a:lstStyle/>
          <a:p>
            <a:r>
              <a:rPr lang="lv-LV" sz="2000" dirty="0">
                <a:solidFill>
                  <a:srgbClr val="C00000"/>
                </a:solidFill>
              </a:rPr>
              <a:t>91 %</a:t>
            </a:r>
          </a:p>
        </p:txBody>
      </p:sp>
      <p:sp>
        <p:nvSpPr>
          <p:cNvPr id="18" name="TextBox 17">
            <a:extLst>
              <a:ext uri="{FF2B5EF4-FFF2-40B4-BE49-F238E27FC236}">
                <a16:creationId xmlns:a16="http://schemas.microsoft.com/office/drawing/2014/main" xmlns="" id="{D193523D-5DAB-6BE5-2341-EEA30EC19A1C}"/>
              </a:ext>
            </a:extLst>
          </p:cNvPr>
          <p:cNvSpPr txBox="1"/>
          <p:nvPr/>
        </p:nvSpPr>
        <p:spPr>
          <a:xfrm>
            <a:off x="1565447" y="4886877"/>
            <a:ext cx="996838" cy="400110"/>
          </a:xfrm>
          <a:prstGeom prst="rect">
            <a:avLst/>
          </a:prstGeom>
          <a:noFill/>
        </p:spPr>
        <p:txBody>
          <a:bodyPr wrap="square" rtlCol="0">
            <a:spAutoFit/>
          </a:bodyPr>
          <a:lstStyle/>
          <a:p>
            <a:r>
              <a:rPr lang="lv-LV" sz="2000" dirty="0">
                <a:solidFill>
                  <a:srgbClr val="C00000"/>
                </a:solidFill>
              </a:rPr>
              <a:t>83 %</a:t>
            </a:r>
          </a:p>
        </p:txBody>
      </p:sp>
    </p:spTree>
    <p:extLst>
      <p:ext uri="{BB962C8B-B14F-4D97-AF65-F5344CB8AC3E}">
        <p14:creationId xmlns:p14="http://schemas.microsoft.com/office/powerpoint/2010/main" val="109956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6082599-AF53-B67B-6EBA-F317C2000ACD}"/>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3D2D2AA1-33E8-9B7D-C5E4-299850CCB846}"/>
              </a:ext>
            </a:extLst>
          </p:cNvPr>
          <p:cNvSpPr>
            <a:spLocks noGrp="1"/>
          </p:cNvSpPr>
          <p:nvPr>
            <p:ph type="title"/>
          </p:nvPr>
        </p:nvSpPr>
        <p:spPr>
          <a:xfrm>
            <a:off x="616774" y="257547"/>
            <a:ext cx="10833104" cy="1142815"/>
          </a:xfrm>
        </p:spPr>
        <p:txBody>
          <a:bodyPr/>
          <a:lstStyle/>
          <a:p>
            <a:r>
              <a:rPr lang="lv-LV" dirty="0"/>
              <a:t>Eksāmens matemātikā (vispārīgais mācību satura apguves līmenis)</a:t>
            </a:r>
            <a:br>
              <a:rPr lang="lv-LV" dirty="0"/>
            </a:br>
            <a:r>
              <a:rPr lang="lv-LV" dirty="0"/>
              <a:t>Viegli daļas «Zināšanas, izpratne un prasmes» testelementi</a:t>
            </a:r>
            <a:br>
              <a:rPr lang="lv-LV" dirty="0"/>
            </a:br>
            <a:r>
              <a:rPr lang="lv-LV" dirty="0"/>
              <a:t>2024./2025. </a:t>
            </a:r>
            <a:r>
              <a:rPr lang="lv-LV" dirty="0" err="1"/>
              <a:t>m.g</a:t>
            </a:r>
            <a:r>
              <a:rPr lang="lv-LV" dirty="0"/>
              <a:t>.</a:t>
            </a:r>
          </a:p>
        </p:txBody>
      </p:sp>
      <p:sp>
        <p:nvSpPr>
          <p:cNvPr id="6" name="TextBox 5">
            <a:extLst>
              <a:ext uri="{FF2B5EF4-FFF2-40B4-BE49-F238E27FC236}">
                <a16:creationId xmlns:a16="http://schemas.microsoft.com/office/drawing/2014/main" xmlns="" id="{8E756637-6E1B-9CEF-B735-03F40EB1AAD1}"/>
              </a:ext>
            </a:extLst>
          </p:cNvPr>
          <p:cNvSpPr txBox="1"/>
          <p:nvPr/>
        </p:nvSpPr>
        <p:spPr>
          <a:xfrm>
            <a:off x="118355" y="4606917"/>
            <a:ext cx="996838" cy="400110"/>
          </a:xfrm>
          <a:prstGeom prst="rect">
            <a:avLst/>
          </a:prstGeom>
          <a:noFill/>
        </p:spPr>
        <p:txBody>
          <a:bodyPr wrap="square" rtlCol="0">
            <a:spAutoFit/>
          </a:bodyPr>
          <a:lstStyle/>
          <a:p>
            <a:r>
              <a:rPr lang="lv-LV" sz="2000" dirty="0">
                <a:solidFill>
                  <a:srgbClr val="C00000"/>
                </a:solidFill>
              </a:rPr>
              <a:t>75 %</a:t>
            </a:r>
          </a:p>
        </p:txBody>
      </p:sp>
      <p:sp>
        <p:nvSpPr>
          <p:cNvPr id="15" name="TextBox 14">
            <a:extLst>
              <a:ext uri="{FF2B5EF4-FFF2-40B4-BE49-F238E27FC236}">
                <a16:creationId xmlns:a16="http://schemas.microsoft.com/office/drawing/2014/main" xmlns="" id="{6B7033C4-A63F-191D-7D08-E661561DDF88}"/>
              </a:ext>
            </a:extLst>
          </p:cNvPr>
          <p:cNvSpPr txBox="1"/>
          <p:nvPr/>
        </p:nvSpPr>
        <p:spPr>
          <a:xfrm>
            <a:off x="2375594" y="2018931"/>
            <a:ext cx="996838" cy="400110"/>
          </a:xfrm>
          <a:prstGeom prst="rect">
            <a:avLst/>
          </a:prstGeom>
          <a:noFill/>
        </p:spPr>
        <p:txBody>
          <a:bodyPr wrap="square" rtlCol="0">
            <a:spAutoFit/>
          </a:bodyPr>
          <a:lstStyle/>
          <a:p>
            <a:r>
              <a:rPr lang="lv-LV" sz="2000" dirty="0">
                <a:solidFill>
                  <a:srgbClr val="C00000"/>
                </a:solidFill>
              </a:rPr>
              <a:t>71 %</a:t>
            </a:r>
          </a:p>
        </p:txBody>
      </p:sp>
      <p:pic>
        <p:nvPicPr>
          <p:cNvPr id="8" name="Attēls 7">
            <a:extLst>
              <a:ext uri="{FF2B5EF4-FFF2-40B4-BE49-F238E27FC236}">
                <a16:creationId xmlns:a16="http://schemas.microsoft.com/office/drawing/2014/main" xmlns="" id="{314D1E62-2819-40E7-D435-31657BFC0EF3}"/>
              </a:ext>
            </a:extLst>
          </p:cNvPr>
          <p:cNvPicPr>
            <a:picLocks noChangeAspect="1"/>
          </p:cNvPicPr>
          <p:nvPr/>
        </p:nvPicPr>
        <p:blipFill>
          <a:blip r:embed="rId2"/>
          <a:stretch>
            <a:fillRect/>
          </a:stretch>
        </p:blipFill>
        <p:spPr>
          <a:xfrm>
            <a:off x="9192639" y="1746022"/>
            <a:ext cx="2477008" cy="2704328"/>
          </a:xfrm>
          <a:prstGeom prst="rect">
            <a:avLst/>
          </a:prstGeom>
        </p:spPr>
      </p:pic>
      <p:pic>
        <p:nvPicPr>
          <p:cNvPr id="11" name="Attēls 10">
            <a:extLst>
              <a:ext uri="{FF2B5EF4-FFF2-40B4-BE49-F238E27FC236}">
                <a16:creationId xmlns:a16="http://schemas.microsoft.com/office/drawing/2014/main" xmlns="" id="{786FCAB6-BAE5-45B6-D8D1-7825806A831A}"/>
              </a:ext>
            </a:extLst>
          </p:cNvPr>
          <p:cNvPicPr>
            <a:picLocks noChangeAspect="1"/>
          </p:cNvPicPr>
          <p:nvPr/>
        </p:nvPicPr>
        <p:blipFill>
          <a:blip r:embed="rId3"/>
          <a:stretch>
            <a:fillRect/>
          </a:stretch>
        </p:blipFill>
        <p:spPr>
          <a:xfrm>
            <a:off x="3252026" y="1957039"/>
            <a:ext cx="5562600" cy="1076325"/>
          </a:xfrm>
          <a:prstGeom prst="rect">
            <a:avLst/>
          </a:prstGeom>
        </p:spPr>
      </p:pic>
      <p:pic>
        <p:nvPicPr>
          <p:cNvPr id="22" name="Attēls 21">
            <a:extLst>
              <a:ext uri="{FF2B5EF4-FFF2-40B4-BE49-F238E27FC236}">
                <a16:creationId xmlns:a16="http://schemas.microsoft.com/office/drawing/2014/main" xmlns="" id="{9C2C03E5-315A-CEB3-D8CA-401562D4C9DC}"/>
              </a:ext>
            </a:extLst>
          </p:cNvPr>
          <p:cNvPicPr>
            <a:picLocks noChangeAspect="1"/>
          </p:cNvPicPr>
          <p:nvPr/>
        </p:nvPicPr>
        <p:blipFill>
          <a:blip r:embed="rId4"/>
          <a:stretch>
            <a:fillRect/>
          </a:stretch>
        </p:blipFill>
        <p:spPr>
          <a:xfrm>
            <a:off x="912048" y="4613583"/>
            <a:ext cx="3467100" cy="485775"/>
          </a:xfrm>
          <a:prstGeom prst="rect">
            <a:avLst/>
          </a:prstGeom>
        </p:spPr>
      </p:pic>
      <p:pic>
        <p:nvPicPr>
          <p:cNvPr id="23" name="Attēls 22">
            <a:extLst>
              <a:ext uri="{FF2B5EF4-FFF2-40B4-BE49-F238E27FC236}">
                <a16:creationId xmlns:a16="http://schemas.microsoft.com/office/drawing/2014/main" xmlns="" id="{CE00AB36-1065-CBA3-F3B8-671B14635E05}"/>
              </a:ext>
            </a:extLst>
          </p:cNvPr>
          <p:cNvPicPr>
            <a:picLocks noChangeAspect="1"/>
          </p:cNvPicPr>
          <p:nvPr/>
        </p:nvPicPr>
        <p:blipFill>
          <a:blip r:embed="rId5"/>
          <a:stretch>
            <a:fillRect/>
          </a:stretch>
        </p:blipFill>
        <p:spPr>
          <a:xfrm>
            <a:off x="7817615" y="4670613"/>
            <a:ext cx="3757611" cy="1999893"/>
          </a:xfrm>
          <a:prstGeom prst="rect">
            <a:avLst/>
          </a:prstGeom>
        </p:spPr>
      </p:pic>
      <p:pic>
        <p:nvPicPr>
          <p:cNvPr id="25" name="Attēls 24">
            <a:extLst>
              <a:ext uri="{FF2B5EF4-FFF2-40B4-BE49-F238E27FC236}">
                <a16:creationId xmlns:a16="http://schemas.microsoft.com/office/drawing/2014/main" xmlns="" id="{D8099E79-64E5-8E32-9919-B3FED840FB73}"/>
              </a:ext>
            </a:extLst>
          </p:cNvPr>
          <p:cNvPicPr>
            <a:picLocks noChangeAspect="1"/>
          </p:cNvPicPr>
          <p:nvPr/>
        </p:nvPicPr>
        <p:blipFill>
          <a:blip r:embed="rId6"/>
          <a:stretch>
            <a:fillRect/>
          </a:stretch>
        </p:blipFill>
        <p:spPr>
          <a:xfrm>
            <a:off x="912048" y="5227290"/>
            <a:ext cx="6924675" cy="228600"/>
          </a:xfrm>
          <a:prstGeom prst="rect">
            <a:avLst/>
          </a:prstGeom>
        </p:spPr>
      </p:pic>
      <p:pic>
        <p:nvPicPr>
          <p:cNvPr id="27" name="Attēls 26">
            <a:extLst>
              <a:ext uri="{FF2B5EF4-FFF2-40B4-BE49-F238E27FC236}">
                <a16:creationId xmlns:a16="http://schemas.microsoft.com/office/drawing/2014/main" xmlns="" id="{586CC763-75F7-D181-C839-040CC6C58023}"/>
              </a:ext>
            </a:extLst>
          </p:cNvPr>
          <p:cNvPicPr>
            <a:picLocks noChangeAspect="1"/>
          </p:cNvPicPr>
          <p:nvPr/>
        </p:nvPicPr>
        <p:blipFill>
          <a:blip r:embed="rId7"/>
          <a:stretch>
            <a:fillRect/>
          </a:stretch>
        </p:blipFill>
        <p:spPr>
          <a:xfrm>
            <a:off x="912048" y="3601819"/>
            <a:ext cx="7829550" cy="733425"/>
          </a:xfrm>
          <a:prstGeom prst="rect">
            <a:avLst/>
          </a:prstGeom>
        </p:spPr>
      </p:pic>
      <p:sp>
        <p:nvSpPr>
          <p:cNvPr id="28" name="TextBox 27">
            <a:extLst>
              <a:ext uri="{FF2B5EF4-FFF2-40B4-BE49-F238E27FC236}">
                <a16:creationId xmlns:a16="http://schemas.microsoft.com/office/drawing/2014/main" xmlns="" id="{A5AB62A2-3BBD-D86B-194B-593F452EFAB2}"/>
              </a:ext>
            </a:extLst>
          </p:cNvPr>
          <p:cNvSpPr txBox="1"/>
          <p:nvPr/>
        </p:nvSpPr>
        <p:spPr>
          <a:xfrm>
            <a:off x="118355" y="3558780"/>
            <a:ext cx="996838" cy="400110"/>
          </a:xfrm>
          <a:prstGeom prst="rect">
            <a:avLst/>
          </a:prstGeom>
          <a:noFill/>
        </p:spPr>
        <p:txBody>
          <a:bodyPr wrap="square" rtlCol="0">
            <a:spAutoFit/>
          </a:bodyPr>
          <a:lstStyle/>
          <a:p>
            <a:r>
              <a:rPr lang="lv-LV" sz="2000" dirty="0">
                <a:solidFill>
                  <a:srgbClr val="C00000"/>
                </a:solidFill>
              </a:rPr>
              <a:t>60 %</a:t>
            </a:r>
          </a:p>
        </p:txBody>
      </p:sp>
    </p:spTree>
    <p:extLst>
      <p:ext uri="{BB962C8B-B14F-4D97-AF65-F5344CB8AC3E}">
        <p14:creationId xmlns:p14="http://schemas.microsoft.com/office/powerpoint/2010/main" val="200424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E17A874-FAF1-5915-D9F8-D09546097012}"/>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4F75508F-2E23-FC0A-0B63-7082602CC38D}"/>
              </a:ext>
            </a:extLst>
          </p:cNvPr>
          <p:cNvSpPr>
            <a:spLocks noGrp="1"/>
          </p:cNvSpPr>
          <p:nvPr>
            <p:ph type="title"/>
          </p:nvPr>
        </p:nvSpPr>
        <p:spPr>
          <a:xfrm>
            <a:off x="616774" y="257547"/>
            <a:ext cx="10833104" cy="1142815"/>
          </a:xfrm>
        </p:spPr>
        <p:txBody>
          <a:bodyPr/>
          <a:lstStyle/>
          <a:p>
            <a:r>
              <a:rPr lang="lv-LV" dirty="0"/>
              <a:t>Eksāmens matemātikā (vispārīgais mācību satura apguves līmenis)</a:t>
            </a:r>
            <a:br>
              <a:rPr lang="lv-LV" dirty="0"/>
            </a:br>
            <a:r>
              <a:rPr lang="lv-LV" dirty="0"/>
              <a:t>Viegli daļas «Zināšanas, izpratne un prasmes» testelementi</a:t>
            </a:r>
            <a:br>
              <a:rPr lang="lv-LV" dirty="0"/>
            </a:br>
            <a:r>
              <a:rPr lang="lv-LV" dirty="0"/>
              <a:t>2024./2025. </a:t>
            </a:r>
            <a:r>
              <a:rPr lang="lv-LV" dirty="0" err="1"/>
              <a:t>m.g</a:t>
            </a:r>
            <a:r>
              <a:rPr lang="lv-LV" dirty="0"/>
              <a:t>.</a:t>
            </a:r>
          </a:p>
        </p:txBody>
      </p:sp>
      <p:sp>
        <p:nvSpPr>
          <p:cNvPr id="6" name="TextBox 5">
            <a:extLst>
              <a:ext uri="{FF2B5EF4-FFF2-40B4-BE49-F238E27FC236}">
                <a16:creationId xmlns:a16="http://schemas.microsoft.com/office/drawing/2014/main" xmlns="" id="{FDDA2B96-65C9-A8B3-6E98-48E4E3B9FF6A}"/>
              </a:ext>
            </a:extLst>
          </p:cNvPr>
          <p:cNvSpPr txBox="1"/>
          <p:nvPr/>
        </p:nvSpPr>
        <p:spPr>
          <a:xfrm>
            <a:off x="2310946" y="4897866"/>
            <a:ext cx="996838" cy="400110"/>
          </a:xfrm>
          <a:prstGeom prst="rect">
            <a:avLst/>
          </a:prstGeom>
          <a:noFill/>
        </p:spPr>
        <p:txBody>
          <a:bodyPr wrap="square" rtlCol="0">
            <a:spAutoFit/>
          </a:bodyPr>
          <a:lstStyle/>
          <a:p>
            <a:r>
              <a:rPr lang="lv-LV" sz="2000" dirty="0">
                <a:solidFill>
                  <a:srgbClr val="C00000"/>
                </a:solidFill>
              </a:rPr>
              <a:t>86 %</a:t>
            </a:r>
          </a:p>
        </p:txBody>
      </p:sp>
      <p:sp>
        <p:nvSpPr>
          <p:cNvPr id="7" name="TextBox 6">
            <a:extLst>
              <a:ext uri="{FF2B5EF4-FFF2-40B4-BE49-F238E27FC236}">
                <a16:creationId xmlns:a16="http://schemas.microsoft.com/office/drawing/2014/main" xmlns="" id="{284D644F-90A0-6076-5D9F-63F246472D6B}"/>
              </a:ext>
            </a:extLst>
          </p:cNvPr>
          <p:cNvSpPr txBox="1"/>
          <p:nvPr/>
        </p:nvSpPr>
        <p:spPr>
          <a:xfrm>
            <a:off x="118355" y="2554508"/>
            <a:ext cx="996838" cy="400110"/>
          </a:xfrm>
          <a:prstGeom prst="rect">
            <a:avLst/>
          </a:prstGeom>
          <a:noFill/>
        </p:spPr>
        <p:txBody>
          <a:bodyPr wrap="square" rtlCol="0">
            <a:spAutoFit/>
          </a:bodyPr>
          <a:lstStyle/>
          <a:p>
            <a:r>
              <a:rPr lang="lv-LV" sz="2000" dirty="0">
                <a:solidFill>
                  <a:srgbClr val="C00000"/>
                </a:solidFill>
              </a:rPr>
              <a:t>79 %</a:t>
            </a:r>
          </a:p>
        </p:txBody>
      </p:sp>
      <p:pic>
        <p:nvPicPr>
          <p:cNvPr id="10" name="Attēls 9">
            <a:extLst>
              <a:ext uri="{FF2B5EF4-FFF2-40B4-BE49-F238E27FC236}">
                <a16:creationId xmlns:a16="http://schemas.microsoft.com/office/drawing/2014/main" xmlns="" id="{7E49BCF9-3C84-00C0-AD3B-EA8D5A663D54}"/>
              </a:ext>
            </a:extLst>
          </p:cNvPr>
          <p:cNvPicPr>
            <a:picLocks noChangeAspect="1"/>
          </p:cNvPicPr>
          <p:nvPr/>
        </p:nvPicPr>
        <p:blipFill>
          <a:blip r:embed="rId2"/>
          <a:stretch>
            <a:fillRect/>
          </a:stretch>
        </p:blipFill>
        <p:spPr>
          <a:xfrm>
            <a:off x="942922" y="2213738"/>
            <a:ext cx="5353050" cy="2143125"/>
          </a:xfrm>
          <a:prstGeom prst="rect">
            <a:avLst/>
          </a:prstGeom>
        </p:spPr>
      </p:pic>
      <p:pic>
        <p:nvPicPr>
          <p:cNvPr id="12" name="Attēls 11">
            <a:extLst>
              <a:ext uri="{FF2B5EF4-FFF2-40B4-BE49-F238E27FC236}">
                <a16:creationId xmlns:a16="http://schemas.microsoft.com/office/drawing/2014/main" xmlns="" id="{59EAB687-53D1-8FBB-0FF0-F1B74CB47C59}"/>
              </a:ext>
            </a:extLst>
          </p:cNvPr>
          <p:cNvPicPr>
            <a:picLocks noChangeAspect="1"/>
          </p:cNvPicPr>
          <p:nvPr/>
        </p:nvPicPr>
        <p:blipFill>
          <a:blip r:embed="rId3"/>
          <a:stretch>
            <a:fillRect/>
          </a:stretch>
        </p:blipFill>
        <p:spPr>
          <a:xfrm>
            <a:off x="3134553" y="4897866"/>
            <a:ext cx="8315325" cy="1581150"/>
          </a:xfrm>
          <a:prstGeom prst="rect">
            <a:avLst/>
          </a:prstGeom>
        </p:spPr>
      </p:pic>
      <p:sp>
        <p:nvSpPr>
          <p:cNvPr id="14" name="TextBox 13">
            <a:extLst>
              <a:ext uri="{FF2B5EF4-FFF2-40B4-BE49-F238E27FC236}">
                <a16:creationId xmlns:a16="http://schemas.microsoft.com/office/drawing/2014/main" xmlns="" id="{C70D1FA2-5345-8BB1-1A50-DEE29220B659}"/>
              </a:ext>
            </a:extLst>
          </p:cNvPr>
          <p:cNvSpPr txBox="1"/>
          <p:nvPr/>
        </p:nvSpPr>
        <p:spPr>
          <a:xfrm>
            <a:off x="3146527" y="4427309"/>
            <a:ext cx="7155064" cy="400110"/>
          </a:xfrm>
          <a:prstGeom prst="rect">
            <a:avLst/>
          </a:prstGeom>
          <a:noFill/>
        </p:spPr>
        <p:txBody>
          <a:bodyPr wrap="square" rtlCol="0">
            <a:spAutoFit/>
          </a:bodyPr>
          <a:lstStyle/>
          <a:p>
            <a:r>
              <a:rPr lang="lv-LV" sz="2000" dirty="0">
                <a:solidFill>
                  <a:srgbClr val="C00000"/>
                </a:solidFill>
              </a:rPr>
              <a:t>9. klases eksāmena ļoti viegls testelements</a:t>
            </a:r>
          </a:p>
        </p:txBody>
      </p:sp>
      <p:sp>
        <p:nvSpPr>
          <p:cNvPr id="15" name="TextBox 14">
            <a:extLst>
              <a:ext uri="{FF2B5EF4-FFF2-40B4-BE49-F238E27FC236}">
                <a16:creationId xmlns:a16="http://schemas.microsoft.com/office/drawing/2014/main" xmlns="" id="{5662C69A-673F-F15A-3FD8-4454BDE51634}"/>
              </a:ext>
            </a:extLst>
          </p:cNvPr>
          <p:cNvSpPr txBox="1"/>
          <p:nvPr/>
        </p:nvSpPr>
        <p:spPr>
          <a:xfrm>
            <a:off x="118355" y="3503273"/>
            <a:ext cx="996838" cy="400110"/>
          </a:xfrm>
          <a:prstGeom prst="rect">
            <a:avLst/>
          </a:prstGeom>
          <a:noFill/>
        </p:spPr>
        <p:txBody>
          <a:bodyPr wrap="square" rtlCol="0">
            <a:spAutoFit/>
          </a:bodyPr>
          <a:lstStyle/>
          <a:p>
            <a:r>
              <a:rPr lang="lv-LV" sz="2000" dirty="0">
                <a:solidFill>
                  <a:srgbClr val="C00000"/>
                </a:solidFill>
              </a:rPr>
              <a:t>78 %</a:t>
            </a:r>
          </a:p>
        </p:txBody>
      </p:sp>
    </p:spTree>
    <p:extLst>
      <p:ext uri="{BB962C8B-B14F-4D97-AF65-F5344CB8AC3E}">
        <p14:creationId xmlns:p14="http://schemas.microsoft.com/office/powerpoint/2010/main" val="26566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5A736A1-759F-295D-C9B2-9DBFE9AF0E9F}"/>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CF11B729-A635-D63F-A424-67BC27C03CC9}"/>
              </a:ext>
            </a:extLst>
          </p:cNvPr>
          <p:cNvSpPr>
            <a:spLocks noGrp="1"/>
          </p:cNvSpPr>
          <p:nvPr>
            <p:ph type="title"/>
          </p:nvPr>
        </p:nvSpPr>
        <p:spPr>
          <a:xfrm>
            <a:off x="616773" y="257547"/>
            <a:ext cx="11299609" cy="1142815"/>
          </a:xfrm>
        </p:spPr>
        <p:txBody>
          <a:bodyPr/>
          <a:lstStyle/>
          <a:p>
            <a:r>
              <a:rPr lang="lv-LV" dirty="0"/>
              <a:t>Eksāmens matemātikā (vispārīgais mācību satura apguves līmenis)</a:t>
            </a:r>
            <a:br>
              <a:rPr lang="lv-LV" dirty="0"/>
            </a:br>
            <a:r>
              <a:rPr lang="lv-LV" dirty="0"/>
              <a:t>Ļoti grūti daļas «Zināšanas, izpratne un prasmes» testelementi</a:t>
            </a:r>
            <a:br>
              <a:rPr lang="lv-LV" dirty="0"/>
            </a:br>
            <a:r>
              <a:rPr lang="lv-LV" dirty="0"/>
              <a:t>2024./2025. </a:t>
            </a:r>
            <a:r>
              <a:rPr lang="lv-LV" dirty="0" err="1"/>
              <a:t>m.g</a:t>
            </a:r>
            <a:r>
              <a:rPr lang="lv-LV" dirty="0"/>
              <a:t>.</a:t>
            </a:r>
          </a:p>
        </p:txBody>
      </p:sp>
      <p:sp>
        <p:nvSpPr>
          <p:cNvPr id="6" name="TextBox 5">
            <a:extLst>
              <a:ext uri="{FF2B5EF4-FFF2-40B4-BE49-F238E27FC236}">
                <a16:creationId xmlns:a16="http://schemas.microsoft.com/office/drawing/2014/main" xmlns="" id="{7C4FEE4A-BB25-5C33-A15C-E4294BAD1130}"/>
              </a:ext>
            </a:extLst>
          </p:cNvPr>
          <p:cNvSpPr txBox="1"/>
          <p:nvPr/>
        </p:nvSpPr>
        <p:spPr>
          <a:xfrm>
            <a:off x="7491784" y="1814327"/>
            <a:ext cx="996838" cy="400110"/>
          </a:xfrm>
          <a:prstGeom prst="rect">
            <a:avLst/>
          </a:prstGeom>
          <a:noFill/>
        </p:spPr>
        <p:txBody>
          <a:bodyPr wrap="square" rtlCol="0">
            <a:spAutoFit/>
          </a:bodyPr>
          <a:lstStyle/>
          <a:p>
            <a:r>
              <a:rPr lang="lv-LV" sz="2000" dirty="0">
                <a:solidFill>
                  <a:srgbClr val="C00000"/>
                </a:solidFill>
              </a:rPr>
              <a:t>15 %</a:t>
            </a:r>
          </a:p>
        </p:txBody>
      </p:sp>
      <p:sp>
        <p:nvSpPr>
          <p:cNvPr id="7" name="TextBox 6">
            <a:extLst>
              <a:ext uri="{FF2B5EF4-FFF2-40B4-BE49-F238E27FC236}">
                <a16:creationId xmlns:a16="http://schemas.microsoft.com/office/drawing/2014/main" xmlns="" id="{952C8080-930D-3A01-A43E-CCB570C687DF}"/>
              </a:ext>
            </a:extLst>
          </p:cNvPr>
          <p:cNvSpPr txBox="1"/>
          <p:nvPr/>
        </p:nvSpPr>
        <p:spPr>
          <a:xfrm>
            <a:off x="33709" y="1808034"/>
            <a:ext cx="996838" cy="400110"/>
          </a:xfrm>
          <a:prstGeom prst="rect">
            <a:avLst/>
          </a:prstGeom>
          <a:noFill/>
        </p:spPr>
        <p:txBody>
          <a:bodyPr wrap="square" rtlCol="0">
            <a:spAutoFit/>
          </a:bodyPr>
          <a:lstStyle/>
          <a:p>
            <a:r>
              <a:rPr lang="lv-LV" sz="2000" dirty="0">
                <a:solidFill>
                  <a:srgbClr val="C00000"/>
                </a:solidFill>
              </a:rPr>
              <a:t>12 %</a:t>
            </a:r>
          </a:p>
        </p:txBody>
      </p:sp>
      <p:sp>
        <p:nvSpPr>
          <p:cNvPr id="15" name="TextBox 14">
            <a:extLst>
              <a:ext uri="{FF2B5EF4-FFF2-40B4-BE49-F238E27FC236}">
                <a16:creationId xmlns:a16="http://schemas.microsoft.com/office/drawing/2014/main" xmlns="" id="{A453D875-D94E-FDC3-01AC-DE4DE9851706}"/>
              </a:ext>
            </a:extLst>
          </p:cNvPr>
          <p:cNvSpPr txBox="1"/>
          <p:nvPr/>
        </p:nvSpPr>
        <p:spPr>
          <a:xfrm>
            <a:off x="781337" y="2974723"/>
            <a:ext cx="996838" cy="400110"/>
          </a:xfrm>
          <a:prstGeom prst="rect">
            <a:avLst/>
          </a:prstGeom>
          <a:noFill/>
        </p:spPr>
        <p:txBody>
          <a:bodyPr wrap="square" rtlCol="0">
            <a:spAutoFit/>
          </a:bodyPr>
          <a:lstStyle/>
          <a:p>
            <a:r>
              <a:rPr lang="lv-LV" sz="2000" dirty="0">
                <a:solidFill>
                  <a:srgbClr val="C00000"/>
                </a:solidFill>
              </a:rPr>
              <a:t>13 %</a:t>
            </a:r>
          </a:p>
        </p:txBody>
      </p:sp>
      <p:pic>
        <p:nvPicPr>
          <p:cNvPr id="4" name="Attēls 3">
            <a:extLst>
              <a:ext uri="{FF2B5EF4-FFF2-40B4-BE49-F238E27FC236}">
                <a16:creationId xmlns:a16="http://schemas.microsoft.com/office/drawing/2014/main" xmlns="" id="{BB5E5BE2-73F6-C646-0A2D-AFABAED31EC2}"/>
              </a:ext>
            </a:extLst>
          </p:cNvPr>
          <p:cNvPicPr>
            <a:picLocks noChangeAspect="1"/>
          </p:cNvPicPr>
          <p:nvPr/>
        </p:nvPicPr>
        <p:blipFill>
          <a:blip r:embed="rId2"/>
          <a:stretch>
            <a:fillRect/>
          </a:stretch>
        </p:blipFill>
        <p:spPr>
          <a:xfrm>
            <a:off x="781337" y="1808034"/>
            <a:ext cx="2266950" cy="971550"/>
          </a:xfrm>
          <a:prstGeom prst="rect">
            <a:avLst/>
          </a:prstGeom>
        </p:spPr>
      </p:pic>
      <p:pic>
        <p:nvPicPr>
          <p:cNvPr id="8" name="Attēls 7">
            <a:extLst>
              <a:ext uri="{FF2B5EF4-FFF2-40B4-BE49-F238E27FC236}">
                <a16:creationId xmlns:a16="http://schemas.microsoft.com/office/drawing/2014/main" xmlns="" id="{760EBDA6-53F1-03F4-FDB8-67688DB0BF63}"/>
              </a:ext>
            </a:extLst>
          </p:cNvPr>
          <p:cNvPicPr>
            <a:picLocks noChangeAspect="1"/>
          </p:cNvPicPr>
          <p:nvPr/>
        </p:nvPicPr>
        <p:blipFill>
          <a:blip r:embed="rId3"/>
          <a:stretch>
            <a:fillRect/>
          </a:stretch>
        </p:blipFill>
        <p:spPr>
          <a:xfrm>
            <a:off x="4126492" y="1841205"/>
            <a:ext cx="2943225" cy="638175"/>
          </a:xfrm>
          <a:prstGeom prst="rect">
            <a:avLst/>
          </a:prstGeom>
        </p:spPr>
      </p:pic>
      <p:pic>
        <p:nvPicPr>
          <p:cNvPr id="16" name="Attēls 15">
            <a:extLst>
              <a:ext uri="{FF2B5EF4-FFF2-40B4-BE49-F238E27FC236}">
                <a16:creationId xmlns:a16="http://schemas.microsoft.com/office/drawing/2014/main" xmlns="" id="{00BA0FB3-55F2-53FB-AA4C-6B172523C010}"/>
              </a:ext>
            </a:extLst>
          </p:cNvPr>
          <p:cNvPicPr>
            <a:picLocks noChangeAspect="1"/>
          </p:cNvPicPr>
          <p:nvPr/>
        </p:nvPicPr>
        <p:blipFill>
          <a:blip r:embed="rId4"/>
          <a:stretch>
            <a:fillRect/>
          </a:stretch>
        </p:blipFill>
        <p:spPr>
          <a:xfrm>
            <a:off x="9906978" y="2661388"/>
            <a:ext cx="2033021" cy="2218575"/>
          </a:xfrm>
          <a:prstGeom prst="rect">
            <a:avLst/>
          </a:prstGeom>
        </p:spPr>
      </p:pic>
      <p:pic>
        <p:nvPicPr>
          <p:cNvPr id="18" name="Attēls 17">
            <a:extLst>
              <a:ext uri="{FF2B5EF4-FFF2-40B4-BE49-F238E27FC236}">
                <a16:creationId xmlns:a16="http://schemas.microsoft.com/office/drawing/2014/main" xmlns="" id="{3EFD0109-92BE-F72F-6AAC-4A2A5984E4AD}"/>
              </a:ext>
            </a:extLst>
          </p:cNvPr>
          <p:cNvPicPr>
            <a:picLocks noChangeAspect="1"/>
          </p:cNvPicPr>
          <p:nvPr/>
        </p:nvPicPr>
        <p:blipFill>
          <a:blip r:embed="rId5"/>
          <a:stretch>
            <a:fillRect/>
          </a:stretch>
        </p:blipFill>
        <p:spPr>
          <a:xfrm>
            <a:off x="8274612" y="1878511"/>
            <a:ext cx="3705225" cy="762000"/>
          </a:xfrm>
          <a:prstGeom prst="rect">
            <a:avLst/>
          </a:prstGeom>
        </p:spPr>
      </p:pic>
      <p:pic>
        <p:nvPicPr>
          <p:cNvPr id="20" name="Attēls 19">
            <a:extLst>
              <a:ext uri="{FF2B5EF4-FFF2-40B4-BE49-F238E27FC236}">
                <a16:creationId xmlns:a16="http://schemas.microsoft.com/office/drawing/2014/main" xmlns="" id="{3432FA18-7B7C-C13E-3E9A-364796203D33}"/>
              </a:ext>
            </a:extLst>
          </p:cNvPr>
          <p:cNvPicPr>
            <a:picLocks noChangeAspect="1"/>
          </p:cNvPicPr>
          <p:nvPr/>
        </p:nvPicPr>
        <p:blipFill>
          <a:blip r:embed="rId6"/>
          <a:stretch>
            <a:fillRect/>
          </a:stretch>
        </p:blipFill>
        <p:spPr>
          <a:xfrm>
            <a:off x="110622" y="4214258"/>
            <a:ext cx="2667000" cy="438150"/>
          </a:xfrm>
          <a:prstGeom prst="rect">
            <a:avLst/>
          </a:prstGeom>
        </p:spPr>
      </p:pic>
      <p:pic>
        <p:nvPicPr>
          <p:cNvPr id="22" name="Attēls 21">
            <a:extLst>
              <a:ext uri="{FF2B5EF4-FFF2-40B4-BE49-F238E27FC236}">
                <a16:creationId xmlns:a16="http://schemas.microsoft.com/office/drawing/2014/main" xmlns="" id="{C1F72C01-0CE7-7802-16A8-4DDC3CE79121}"/>
              </a:ext>
            </a:extLst>
          </p:cNvPr>
          <p:cNvPicPr>
            <a:picLocks noChangeAspect="1"/>
          </p:cNvPicPr>
          <p:nvPr/>
        </p:nvPicPr>
        <p:blipFill>
          <a:blip r:embed="rId7"/>
          <a:stretch>
            <a:fillRect/>
          </a:stretch>
        </p:blipFill>
        <p:spPr>
          <a:xfrm>
            <a:off x="213331" y="4768389"/>
            <a:ext cx="6981825" cy="323850"/>
          </a:xfrm>
          <a:prstGeom prst="rect">
            <a:avLst/>
          </a:prstGeom>
        </p:spPr>
      </p:pic>
      <p:sp>
        <p:nvSpPr>
          <p:cNvPr id="23" name="TextBox 22">
            <a:extLst>
              <a:ext uri="{FF2B5EF4-FFF2-40B4-BE49-F238E27FC236}">
                <a16:creationId xmlns:a16="http://schemas.microsoft.com/office/drawing/2014/main" xmlns="" id="{A3BDCB99-E7E3-A3CD-C1BE-4BD7F19980E1}"/>
              </a:ext>
            </a:extLst>
          </p:cNvPr>
          <p:cNvSpPr txBox="1"/>
          <p:nvPr/>
        </p:nvSpPr>
        <p:spPr>
          <a:xfrm>
            <a:off x="227354" y="3852704"/>
            <a:ext cx="996838" cy="400110"/>
          </a:xfrm>
          <a:prstGeom prst="rect">
            <a:avLst/>
          </a:prstGeom>
          <a:noFill/>
        </p:spPr>
        <p:txBody>
          <a:bodyPr wrap="square" rtlCol="0">
            <a:spAutoFit/>
          </a:bodyPr>
          <a:lstStyle/>
          <a:p>
            <a:r>
              <a:rPr lang="lv-LV" sz="2000" dirty="0">
                <a:solidFill>
                  <a:srgbClr val="C00000"/>
                </a:solidFill>
              </a:rPr>
              <a:t>12 %</a:t>
            </a:r>
          </a:p>
        </p:txBody>
      </p:sp>
      <p:pic>
        <p:nvPicPr>
          <p:cNvPr id="25" name="Attēls 24">
            <a:extLst>
              <a:ext uri="{FF2B5EF4-FFF2-40B4-BE49-F238E27FC236}">
                <a16:creationId xmlns:a16="http://schemas.microsoft.com/office/drawing/2014/main" xmlns="" id="{20FD3FA4-B12E-EF77-4BAF-86073601E1BB}"/>
              </a:ext>
            </a:extLst>
          </p:cNvPr>
          <p:cNvPicPr>
            <a:picLocks noChangeAspect="1"/>
          </p:cNvPicPr>
          <p:nvPr/>
        </p:nvPicPr>
        <p:blipFill>
          <a:blip r:embed="rId8"/>
          <a:stretch>
            <a:fillRect/>
          </a:stretch>
        </p:blipFill>
        <p:spPr>
          <a:xfrm>
            <a:off x="1527785" y="3071139"/>
            <a:ext cx="6029325" cy="1085850"/>
          </a:xfrm>
          <a:prstGeom prst="rect">
            <a:avLst/>
          </a:prstGeom>
        </p:spPr>
      </p:pic>
      <p:pic>
        <p:nvPicPr>
          <p:cNvPr id="27" name="Attēls 26">
            <a:extLst>
              <a:ext uri="{FF2B5EF4-FFF2-40B4-BE49-F238E27FC236}">
                <a16:creationId xmlns:a16="http://schemas.microsoft.com/office/drawing/2014/main" xmlns="" id="{22575848-83AC-1DD5-71CA-682E56AE4F9A}"/>
              </a:ext>
            </a:extLst>
          </p:cNvPr>
          <p:cNvPicPr>
            <a:picLocks noChangeAspect="1"/>
          </p:cNvPicPr>
          <p:nvPr/>
        </p:nvPicPr>
        <p:blipFill>
          <a:blip r:embed="rId9"/>
          <a:stretch>
            <a:fillRect/>
          </a:stretch>
        </p:blipFill>
        <p:spPr>
          <a:xfrm>
            <a:off x="7485913" y="2789762"/>
            <a:ext cx="1657802" cy="1956890"/>
          </a:xfrm>
          <a:prstGeom prst="rect">
            <a:avLst/>
          </a:prstGeom>
        </p:spPr>
      </p:pic>
      <p:sp>
        <p:nvSpPr>
          <p:cNvPr id="28" name="TextBox 27">
            <a:extLst>
              <a:ext uri="{FF2B5EF4-FFF2-40B4-BE49-F238E27FC236}">
                <a16:creationId xmlns:a16="http://schemas.microsoft.com/office/drawing/2014/main" xmlns="" id="{5D1527CA-7F1C-E41D-ACA8-426172A39DAA}"/>
              </a:ext>
            </a:extLst>
          </p:cNvPr>
          <p:cNvSpPr txBox="1"/>
          <p:nvPr/>
        </p:nvSpPr>
        <p:spPr>
          <a:xfrm>
            <a:off x="3375153" y="1790326"/>
            <a:ext cx="996838" cy="400110"/>
          </a:xfrm>
          <a:prstGeom prst="rect">
            <a:avLst/>
          </a:prstGeom>
          <a:noFill/>
        </p:spPr>
        <p:txBody>
          <a:bodyPr wrap="square" rtlCol="0">
            <a:spAutoFit/>
          </a:bodyPr>
          <a:lstStyle/>
          <a:p>
            <a:r>
              <a:rPr lang="lv-LV" sz="2000" dirty="0">
                <a:solidFill>
                  <a:srgbClr val="C00000"/>
                </a:solidFill>
              </a:rPr>
              <a:t>13 %</a:t>
            </a:r>
          </a:p>
        </p:txBody>
      </p:sp>
      <p:sp>
        <p:nvSpPr>
          <p:cNvPr id="29" name="TextBox 28">
            <a:extLst>
              <a:ext uri="{FF2B5EF4-FFF2-40B4-BE49-F238E27FC236}">
                <a16:creationId xmlns:a16="http://schemas.microsoft.com/office/drawing/2014/main" xmlns="" id="{BF1AA5E1-A69E-4191-AF61-1D52DD171659}"/>
              </a:ext>
            </a:extLst>
          </p:cNvPr>
          <p:cNvSpPr txBox="1"/>
          <p:nvPr/>
        </p:nvSpPr>
        <p:spPr>
          <a:xfrm>
            <a:off x="917974" y="5380947"/>
            <a:ext cx="996838" cy="400110"/>
          </a:xfrm>
          <a:prstGeom prst="rect">
            <a:avLst/>
          </a:prstGeom>
          <a:noFill/>
        </p:spPr>
        <p:txBody>
          <a:bodyPr wrap="square" rtlCol="0">
            <a:spAutoFit/>
          </a:bodyPr>
          <a:lstStyle/>
          <a:p>
            <a:r>
              <a:rPr lang="lv-LV" sz="2000" dirty="0">
                <a:solidFill>
                  <a:srgbClr val="C00000"/>
                </a:solidFill>
              </a:rPr>
              <a:t>18 %</a:t>
            </a:r>
          </a:p>
        </p:txBody>
      </p:sp>
      <p:pic>
        <p:nvPicPr>
          <p:cNvPr id="30" name="Attēls 29">
            <a:extLst>
              <a:ext uri="{FF2B5EF4-FFF2-40B4-BE49-F238E27FC236}">
                <a16:creationId xmlns:a16="http://schemas.microsoft.com/office/drawing/2014/main" xmlns="" id="{99C9B6B0-8955-E41E-7A78-DC301527F5E6}"/>
              </a:ext>
            </a:extLst>
          </p:cNvPr>
          <p:cNvPicPr>
            <a:picLocks noChangeAspect="1"/>
          </p:cNvPicPr>
          <p:nvPr/>
        </p:nvPicPr>
        <p:blipFill>
          <a:blip r:embed="rId10"/>
          <a:stretch>
            <a:fillRect/>
          </a:stretch>
        </p:blipFill>
        <p:spPr>
          <a:xfrm>
            <a:off x="1705953" y="5263808"/>
            <a:ext cx="8201025" cy="1381125"/>
          </a:xfrm>
          <a:prstGeom prst="rect">
            <a:avLst/>
          </a:prstGeom>
        </p:spPr>
      </p:pic>
      <p:pic>
        <p:nvPicPr>
          <p:cNvPr id="31" name="Attēls 30">
            <a:extLst>
              <a:ext uri="{FF2B5EF4-FFF2-40B4-BE49-F238E27FC236}">
                <a16:creationId xmlns:a16="http://schemas.microsoft.com/office/drawing/2014/main" xmlns="" id="{D84CD80F-7FAC-FD1F-E98C-07D2692F33EF}"/>
              </a:ext>
            </a:extLst>
          </p:cNvPr>
          <p:cNvPicPr>
            <a:picLocks noChangeAspect="1"/>
          </p:cNvPicPr>
          <p:nvPr/>
        </p:nvPicPr>
        <p:blipFill>
          <a:blip r:embed="rId11"/>
          <a:stretch>
            <a:fillRect/>
          </a:stretch>
        </p:blipFill>
        <p:spPr>
          <a:xfrm>
            <a:off x="9906978" y="5092239"/>
            <a:ext cx="1838325" cy="1628775"/>
          </a:xfrm>
          <a:prstGeom prst="rect">
            <a:avLst/>
          </a:prstGeom>
        </p:spPr>
      </p:pic>
    </p:spTree>
    <p:extLst>
      <p:ext uri="{BB962C8B-B14F-4D97-AF65-F5344CB8AC3E}">
        <p14:creationId xmlns:p14="http://schemas.microsoft.com/office/powerpoint/2010/main" val="974885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F6D6C9C-B1BA-231C-B875-064E05B10E76}"/>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A5F79A7F-55C2-D258-49C7-3A36CB0D961B}"/>
              </a:ext>
            </a:extLst>
          </p:cNvPr>
          <p:cNvPicPr>
            <a:picLocks noChangeAspect="1"/>
          </p:cNvPicPr>
          <p:nvPr/>
        </p:nvPicPr>
        <p:blipFill>
          <a:blip r:embed="rId2"/>
          <a:stretch>
            <a:fillRect/>
          </a:stretch>
        </p:blipFill>
        <p:spPr>
          <a:xfrm>
            <a:off x="1941276" y="1688085"/>
            <a:ext cx="7612967" cy="4912368"/>
          </a:xfrm>
          <a:prstGeom prst="rect">
            <a:avLst/>
          </a:prstGeom>
        </p:spPr>
      </p:pic>
      <p:sp>
        <p:nvSpPr>
          <p:cNvPr id="2" name="Virsraksts 1">
            <a:extLst>
              <a:ext uri="{FF2B5EF4-FFF2-40B4-BE49-F238E27FC236}">
                <a16:creationId xmlns:a16="http://schemas.microsoft.com/office/drawing/2014/main" xmlns="" id="{8F62D1C2-0040-AB1D-7F2E-CE17A0C4957C}"/>
              </a:ext>
            </a:extLst>
          </p:cNvPr>
          <p:cNvSpPr>
            <a:spLocks noGrp="1"/>
          </p:cNvSpPr>
          <p:nvPr>
            <p:ph type="title"/>
          </p:nvPr>
        </p:nvSpPr>
        <p:spPr>
          <a:xfrm>
            <a:off x="616774" y="257547"/>
            <a:ext cx="11143965" cy="1142815"/>
          </a:xfrm>
        </p:spPr>
        <p:txBody>
          <a:bodyPr/>
          <a:lstStyle/>
          <a:p>
            <a:r>
              <a:rPr lang="lv-LV" dirty="0"/>
              <a:t>Eksāmens matemātikā (vispārīgais mācību satura apguves līmenis)</a:t>
            </a:r>
            <a:br>
              <a:rPr lang="lv-LV" dirty="0"/>
            </a:br>
            <a:r>
              <a:rPr lang="lv-LV" dirty="0"/>
              <a:t>Daļas «Kompleksu problēmu risināšana»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92072B1F-6294-BB66-A61F-19274A966481}"/>
              </a:ext>
            </a:extLst>
          </p:cNvPr>
          <p:cNvSpPr>
            <a:spLocks noGrp="1"/>
          </p:cNvSpPr>
          <p:nvPr>
            <p:ph type="sldNum" idx="12"/>
          </p:nvPr>
        </p:nvSpPr>
        <p:spPr/>
        <p:txBody>
          <a:bodyPr/>
          <a:lstStyle/>
          <a:p>
            <a:fld id="{00000000-1234-1234-1234-123412341234}" type="slidenum">
              <a:rPr lang="lv-LV" smtClean="0"/>
              <a:pPr/>
              <a:t>18</a:t>
            </a:fld>
            <a:endParaRPr lang="lv-LV"/>
          </a:p>
        </p:txBody>
      </p:sp>
      <p:sp>
        <p:nvSpPr>
          <p:cNvPr id="7" name="TextBox 6">
            <a:extLst>
              <a:ext uri="{FF2B5EF4-FFF2-40B4-BE49-F238E27FC236}">
                <a16:creationId xmlns:a16="http://schemas.microsoft.com/office/drawing/2014/main" xmlns="" id="{10A8A77A-08C9-54B1-D1E8-FF5875C2F03D}"/>
              </a:ext>
            </a:extLst>
          </p:cNvPr>
          <p:cNvSpPr txBox="1"/>
          <p:nvPr/>
        </p:nvSpPr>
        <p:spPr>
          <a:xfrm>
            <a:off x="7881601" y="1793481"/>
            <a:ext cx="1593140" cy="523220"/>
          </a:xfrm>
          <a:prstGeom prst="rect">
            <a:avLst/>
          </a:prstGeom>
          <a:solidFill>
            <a:schemeClr val="bg1"/>
          </a:solidFill>
        </p:spPr>
        <p:txBody>
          <a:bodyPr wrap="square" rtlCol="0">
            <a:spAutoFit/>
          </a:bodyPr>
          <a:lstStyle/>
          <a:p>
            <a:r>
              <a:rPr lang="lv-LV" dirty="0"/>
              <a:t>Kopā           1289</a:t>
            </a:r>
          </a:p>
          <a:p>
            <a:r>
              <a:rPr lang="lv-LV" dirty="0"/>
              <a:t>Vidējais  17,37 %</a:t>
            </a:r>
          </a:p>
        </p:txBody>
      </p:sp>
      <p:cxnSp>
        <p:nvCxnSpPr>
          <p:cNvPr id="3" name="Taisns savienotājs 2">
            <a:extLst>
              <a:ext uri="{FF2B5EF4-FFF2-40B4-BE49-F238E27FC236}">
                <a16:creationId xmlns:a16="http://schemas.microsoft.com/office/drawing/2014/main" xmlns="" id="{03CA267F-FDAF-D08B-4EEA-3B11EAD6F3B2}"/>
              </a:ext>
            </a:extLst>
          </p:cNvPr>
          <p:cNvCxnSpPr>
            <a:cxnSpLocks/>
          </p:cNvCxnSpPr>
          <p:nvPr/>
        </p:nvCxnSpPr>
        <p:spPr>
          <a:xfrm>
            <a:off x="4105079" y="1770429"/>
            <a:ext cx="0" cy="480727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56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24BD9E3-646A-2A81-B858-48FDF78F15B6}"/>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9E58C498-EB11-9F43-F4F0-8D685E64C52C}"/>
              </a:ext>
            </a:extLst>
          </p:cNvPr>
          <p:cNvPicPr>
            <a:picLocks noChangeAspect="1"/>
          </p:cNvPicPr>
          <p:nvPr/>
        </p:nvPicPr>
        <p:blipFill>
          <a:blip r:embed="rId2"/>
          <a:stretch>
            <a:fillRect/>
          </a:stretch>
        </p:blipFill>
        <p:spPr>
          <a:xfrm>
            <a:off x="3657226" y="2636427"/>
            <a:ext cx="8534774" cy="3498456"/>
          </a:xfrm>
          <a:prstGeom prst="rect">
            <a:avLst/>
          </a:prstGeom>
        </p:spPr>
      </p:pic>
      <p:sp>
        <p:nvSpPr>
          <p:cNvPr id="2" name="Virsraksts 1">
            <a:extLst>
              <a:ext uri="{FF2B5EF4-FFF2-40B4-BE49-F238E27FC236}">
                <a16:creationId xmlns:a16="http://schemas.microsoft.com/office/drawing/2014/main" xmlns="" id="{960351B6-2F7C-8AFE-8F65-B25296229BEB}"/>
              </a:ext>
            </a:extLst>
          </p:cNvPr>
          <p:cNvSpPr>
            <a:spLocks noGrp="1"/>
          </p:cNvSpPr>
          <p:nvPr>
            <p:ph type="title"/>
          </p:nvPr>
        </p:nvSpPr>
        <p:spPr>
          <a:xfrm>
            <a:off x="616774" y="257547"/>
            <a:ext cx="11124511" cy="1142815"/>
          </a:xfrm>
        </p:spPr>
        <p:txBody>
          <a:bodyPr/>
          <a:lstStyle/>
          <a:p>
            <a:r>
              <a:rPr lang="lv-LV" dirty="0"/>
              <a:t>Eksāmens matemātikā (vispārīgais mācību satura apguves līmenis)</a:t>
            </a:r>
            <a:br>
              <a:rPr lang="lv-LV" dirty="0"/>
            </a:br>
            <a:r>
              <a:rPr lang="lv-LV" dirty="0"/>
              <a:t>Daļas «Kompleksu problēmu risināšana»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4120F12-DC51-F3DE-206F-3A44DC853C0D}"/>
              </a:ext>
            </a:extLst>
          </p:cNvPr>
          <p:cNvSpPr>
            <a:spLocks noGrp="1"/>
          </p:cNvSpPr>
          <p:nvPr>
            <p:ph type="sldNum" idx="12"/>
          </p:nvPr>
        </p:nvSpPr>
        <p:spPr/>
        <p:txBody>
          <a:bodyPr/>
          <a:lstStyle/>
          <a:p>
            <a:fld id="{00000000-1234-1234-1234-123412341234}" type="slidenum">
              <a:rPr lang="lv-LV" smtClean="0"/>
              <a:pPr/>
              <a:t>19</a:t>
            </a:fld>
            <a:endParaRPr lang="lv-LV"/>
          </a:p>
        </p:txBody>
      </p:sp>
      <p:cxnSp>
        <p:nvCxnSpPr>
          <p:cNvPr id="12" name="Taisns savienotājs 11">
            <a:extLst>
              <a:ext uri="{FF2B5EF4-FFF2-40B4-BE49-F238E27FC236}">
                <a16:creationId xmlns:a16="http://schemas.microsoft.com/office/drawing/2014/main" xmlns="" id="{BF89AE22-B614-3C0F-22FF-E80509419B0D}"/>
              </a:ext>
            </a:extLst>
          </p:cNvPr>
          <p:cNvCxnSpPr>
            <a:cxnSpLocks/>
          </p:cNvCxnSpPr>
          <p:nvPr/>
        </p:nvCxnSpPr>
        <p:spPr>
          <a:xfrm>
            <a:off x="4348892" y="3741907"/>
            <a:ext cx="78431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DE62C5F0-0921-9A70-9B41-D7663EFB55D9}"/>
              </a:ext>
            </a:extLst>
          </p:cNvPr>
          <p:cNvCxnSpPr>
            <a:cxnSpLocks/>
          </p:cNvCxnSpPr>
          <p:nvPr/>
        </p:nvCxnSpPr>
        <p:spPr>
          <a:xfrm>
            <a:off x="4348892" y="4730885"/>
            <a:ext cx="78431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202408FC-E66B-381E-0E63-90F65FF67A71}"/>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cxnSp>
        <p:nvCxnSpPr>
          <p:cNvPr id="18" name="Taisns savienotājs 17">
            <a:extLst>
              <a:ext uri="{FF2B5EF4-FFF2-40B4-BE49-F238E27FC236}">
                <a16:creationId xmlns:a16="http://schemas.microsoft.com/office/drawing/2014/main" xmlns="" id="{DC220569-145C-52FF-1119-41ABFE81A38C}"/>
              </a:ext>
            </a:extLst>
          </p:cNvPr>
          <p:cNvCxnSpPr>
            <a:cxnSpLocks/>
          </p:cNvCxnSpPr>
          <p:nvPr/>
        </p:nvCxnSpPr>
        <p:spPr>
          <a:xfrm>
            <a:off x="4348892" y="2736713"/>
            <a:ext cx="77717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369D2892-C02C-80EB-19A6-B784A7727ED6}"/>
              </a:ext>
            </a:extLst>
          </p:cNvPr>
          <p:cNvSpPr txBox="1"/>
          <p:nvPr/>
        </p:nvSpPr>
        <p:spPr>
          <a:xfrm>
            <a:off x="6713966" y="4808696"/>
            <a:ext cx="2421293" cy="338554"/>
          </a:xfrm>
          <a:prstGeom prst="rect">
            <a:avLst/>
          </a:prstGeom>
          <a:noFill/>
        </p:spPr>
        <p:txBody>
          <a:bodyPr wrap="square" rtlCol="0">
            <a:spAutoFit/>
          </a:bodyPr>
          <a:lstStyle/>
          <a:p>
            <a:r>
              <a:rPr lang="lv-LV" sz="1600" dirty="0">
                <a:solidFill>
                  <a:srgbClr val="C00000"/>
                </a:solidFill>
              </a:rPr>
              <a:t>Ļoti grūti testelementi</a:t>
            </a:r>
          </a:p>
        </p:txBody>
      </p:sp>
      <p:sp>
        <p:nvSpPr>
          <p:cNvPr id="15" name="TextBox 14">
            <a:extLst>
              <a:ext uri="{FF2B5EF4-FFF2-40B4-BE49-F238E27FC236}">
                <a16:creationId xmlns:a16="http://schemas.microsoft.com/office/drawing/2014/main" xmlns="" id="{4AC07BD6-2ABD-D736-DE74-97A6DA3A993B}"/>
              </a:ext>
            </a:extLst>
          </p:cNvPr>
          <p:cNvSpPr txBox="1"/>
          <p:nvPr/>
        </p:nvSpPr>
        <p:spPr>
          <a:xfrm>
            <a:off x="6129090" y="3061925"/>
            <a:ext cx="2744143" cy="338554"/>
          </a:xfrm>
          <a:prstGeom prst="rect">
            <a:avLst/>
          </a:prstGeom>
          <a:noFill/>
        </p:spPr>
        <p:txBody>
          <a:bodyPr wrap="square" rtlCol="0">
            <a:spAutoFit/>
          </a:bodyPr>
          <a:lstStyle/>
          <a:p>
            <a:r>
              <a:rPr lang="lv-LV" sz="1600" dirty="0">
                <a:solidFill>
                  <a:srgbClr val="C00000"/>
                </a:solidFill>
              </a:rPr>
              <a:t>Vidēji grūti testelementi</a:t>
            </a:r>
          </a:p>
        </p:txBody>
      </p:sp>
      <p:sp>
        <p:nvSpPr>
          <p:cNvPr id="16" name="TextBox 15">
            <a:extLst>
              <a:ext uri="{FF2B5EF4-FFF2-40B4-BE49-F238E27FC236}">
                <a16:creationId xmlns:a16="http://schemas.microsoft.com/office/drawing/2014/main" xmlns="" id="{A1BA0F31-66BE-2B20-31B5-527F8DD1265A}"/>
              </a:ext>
            </a:extLst>
          </p:cNvPr>
          <p:cNvSpPr txBox="1"/>
          <p:nvPr/>
        </p:nvSpPr>
        <p:spPr>
          <a:xfrm>
            <a:off x="6451940" y="4009775"/>
            <a:ext cx="2421293" cy="338554"/>
          </a:xfrm>
          <a:prstGeom prst="rect">
            <a:avLst/>
          </a:prstGeom>
          <a:noFill/>
        </p:spPr>
        <p:txBody>
          <a:bodyPr wrap="square" rtlCol="0">
            <a:spAutoFit/>
          </a:bodyPr>
          <a:lstStyle/>
          <a:p>
            <a:r>
              <a:rPr lang="lv-LV" sz="1600" dirty="0">
                <a:solidFill>
                  <a:srgbClr val="C00000"/>
                </a:solidFill>
              </a:rPr>
              <a:t>Grūts testelements</a:t>
            </a:r>
          </a:p>
        </p:txBody>
      </p:sp>
    </p:spTree>
    <p:extLst>
      <p:ext uri="{BB962C8B-B14F-4D97-AF65-F5344CB8AC3E}">
        <p14:creationId xmlns:p14="http://schemas.microsoft.com/office/powerpoint/2010/main" val="140193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xmlns="" id="{87AAC990-2908-5FEF-4108-5F4C96DE9009}"/>
              </a:ext>
            </a:extLst>
          </p:cNvPr>
          <p:cNvSpPr>
            <a:spLocks noGrp="1"/>
          </p:cNvSpPr>
          <p:nvPr>
            <p:ph type="sldNum" idx="12"/>
          </p:nvPr>
        </p:nvSpPr>
        <p:spPr/>
        <p:txBody>
          <a:bodyPr/>
          <a:lstStyle/>
          <a:p>
            <a:fld id="{00000000-1234-1234-1234-123412341234}" type="slidenum">
              <a:rPr lang="lv-LV" smtClean="0"/>
              <a:pPr/>
              <a:t>2</a:t>
            </a:fld>
            <a:endParaRPr lang="lv-LV"/>
          </a:p>
        </p:txBody>
      </p:sp>
      <p:sp>
        <p:nvSpPr>
          <p:cNvPr id="6" name="Attēla vietturis 5">
            <a:extLst>
              <a:ext uri="{FF2B5EF4-FFF2-40B4-BE49-F238E27FC236}">
                <a16:creationId xmlns:a16="http://schemas.microsoft.com/office/drawing/2014/main" xmlns="" id="{26BD4681-F8EF-7FF1-EA77-DB7F5720206A}"/>
              </a:ext>
            </a:extLst>
          </p:cNvPr>
          <p:cNvSpPr>
            <a:spLocks noGrp="1"/>
          </p:cNvSpPr>
          <p:nvPr>
            <p:ph type="pic" idx="2"/>
          </p:nvPr>
        </p:nvSpPr>
        <p:spPr/>
        <p:txBody>
          <a:bodyPr/>
          <a:lstStyle/>
          <a:p>
            <a:r>
              <a:rPr lang="lv-LV" sz="4000" dirty="0"/>
              <a:t>Eksāmens matemātikā 9. klasei 2024./2025. </a:t>
            </a:r>
            <a:r>
              <a:rPr lang="lv-LV" sz="4000" dirty="0" err="1"/>
              <a:t>m.g</a:t>
            </a:r>
            <a:endParaRPr lang="lv-LV" sz="4000" dirty="0"/>
          </a:p>
        </p:txBody>
      </p:sp>
      <p:sp>
        <p:nvSpPr>
          <p:cNvPr id="8" name="Virsraksts 4">
            <a:extLst>
              <a:ext uri="{FF2B5EF4-FFF2-40B4-BE49-F238E27FC236}">
                <a16:creationId xmlns:a16="http://schemas.microsoft.com/office/drawing/2014/main" xmlns="" id="{F42A3234-462F-FB3C-FB84-8191AB0AA10D}"/>
              </a:ext>
            </a:extLst>
          </p:cNvPr>
          <p:cNvSpPr>
            <a:spLocks noGrp="1"/>
          </p:cNvSpPr>
          <p:nvPr>
            <p:ph type="title"/>
          </p:nvPr>
        </p:nvSpPr>
        <p:spPr>
          <a:xfrm>
            <a:off x="616775" y="582705"/>
            <a:ext cx="4506096" cy="746687"/>
          </a:xfrm>
        </p:spPr>
        <p:txBody>
          <a:bodyPr/>
          <a:lstStyle/>
          <a:p>
            <a:r>
              <a:rPr lang="lv-LV" sz="2400" dirty="0"/>
              <a:t>REZULTĀTI</a:t>
            </a:r>
          </a:p>
        </p:txBody>
      </p:sp>
    </p:spTree>
    <p:extLst>
      <p:ext uri="{BB962C8B-B14F-4D97-AF65-F5344CB8AC3E}">
        <p14:creationId xmlns:p14="http://schemas.microsoft.com/office/powerpoint/2010/main" val="124503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9606A20-3C2F-B3B7-0847-49CFF3351036}"/>
            </a:ext>
          </a:extLst>
        </p:cNvPr>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xmlns="" id="{F0DE557F-3E5F-E941-7CDD-498370F863C9}"/>
              </a:ext>
            </a:extLst>
          </p:cNvPr>
          <p:cNvSpPr>
            <a:spLocks noGrp="1"/>
          </p:cNvSpPr>
          <p:nvPr>
            <p:ph type="sldNum" idx="12"/>
          </p:nvPr>
        </p:nvSpPr>
        <p:spPr/>
        <p:txBody>
          <a:bodyPr/>
          <a:lstStyle/>
          <a:p>
            <a:fld id="{00000000-1234-1234-1234-123412341234}" type="slidenum">
              <a:rPr lang="lv-LV" smtClean="0"/>
              <a:pPr/>
              <a:t>20</a:t>
            </a:fld>
            <a:endParaRPr lang="lv-LV"/>
          </a:p>
        </p:txBody>
      </p:sp>
      <p:sp>
        <p:nvSpPr>
          <p:cNvPr id="6" name="Attēla vietturis 5">
            <a:extLst>
              <a:ext uri="{FF2B5EF4-FFF2-40B4-BE49-F238E27FC236}">
                <a16:creationId xmlns:a16="http://schemas.microsoft.com/office/drawing/2014/main" xmlns="" id="{F8790056-A992-6CE9-0FA8-DDE67A345152}"/>
              </a:ext>
            </a:extLst>
          </p:cNvPr>
          <p:cNvSpPr>
            <a:spLocks noGrp="1"/>
          </p:cNvSpPr>
          <p:nvPr>
            <p:ph type="pic" idx="2"/>
          </p:nvPr>
        </p:nvSpPr>
        <p:spPr>
          <a:xfrm>
            <a:off x="350196" y="1745700"/>
            <a:ext cx="11595369" cy="4466817"/>
          </a:xfrm>
        </p:spPr>
        <p:txBody>
          <a:bodyPr/>
          <a:lstStyle/>
          <a:p>
            <a:r>
              <a:rPr lang="lv-LV" sz="4000" dirty="0"/>
              <a:t>Eksāmens matemātikā </a:t>
            </a:r>
          </a:p>
          <a:p>
            <a:r>
              <a:rPr lang="lv-LV" sz="4000" dirty="0"/>
              <a:t>(optimālais mācību satura apguves līmenis)</a:t>
            </a:r>
            <a:r>
              <a:rPr lang="lv-LV" sz="8800" dirty="0"/>
              <a:t/>
            </a:r>
            <a:br>
              <a:rPr lang="lv-LV" sz="8800" dirty="0"/>
            </a:br>
            <a:r>
              <a:rPr lang="lv-LV" sz="4000" dirty="0"/>
              <a:t>2024./2025. </a:t>
            </a:r>
            <a:r>
              <a:rPr lang="lv-LV" sz="4000" dirty="0" err="1"/>
              <a:t>m.g</a:t>
            </a:r>
            <a:endParaRPr lang="lv-LV" sz="4000" dirty="0"/>
          </a:p>
        </p:txBody>
      </p:sp>
      <p:sp>
        <p:nvSpPr>
          <p:cNvPr id="2" name="Virsraksts 4">
            <a:extLst>
              <a:ext uri="{FF2B5EF4-FFF2-40B4-BE49-F238E27FC236}">
                <a16:creationId xmlns:a16="http://schemas.microsoft.com/office/drawing/2014/main" xmlns="" id="{4DE94547-84A0-1A29-4E92-CA571B701EDD}"/>
              </a:ext>
            </a:extLst>
          </p:cNvPr>
          <p:cNvSpPr>
            <a:spLocks noGrp="1"/>
          </p:cNvSpPr>
          <p:nvPr>
            <p:ph type="title"/>
          </p:nvPr>
        </p:nvSpPr>
        <p:spPr>
          <a:xfrm>
            <a:off x="616775" y="582705"/>
            <a:ext cx="4506096" cy="746687"/>
          </a:xfrm>
        </p:spPr>
        <p:txBody>
          <a:bodyPr/>
          <a:lstStyle/>
          <a:p>
            <a:r>
              <a:rPr lang="lv-LV" sz="2400" dirty="0"/>
              <a:t>REZULTĀTI</a:t>
            </a:r>
          </a:p>
        </p:txBody>
      </p:sp>
    </p:spTree>
    <p:extLst>
      <p:ext uri="{BB962C8B-B14F-4D97-AF65-F5344CB8AC3E}">
        <p14:creationId xmlns:p14="http://schemas.microsoft.com/office/powerpoint/2010/main" val="77211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90412F-7E5F-2977-B11B-8BFBD2115B24}"/>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415847B9-168F-3453-0C33-311D416F194E}"/>
              </a:ext>
            </a:extLst>
          </p:cNvPr>
          <p:cNvPicPr>
            <a:picLocks noChangeAspect="1"/>
          </p:cNvPicPr>
          <p:nvPr/>
        </p:nvPicPr>
        <p:blipFill>
          <a:blip r:embed="rId2"/>
          <a:stretch>
            <a:fillRect/>
          </a:stretch>
        </p:blipFill>
        <p:spPr>
          <a:xfrm>
            <a:off x="1181224" y="1998429"/>
            <a:ext cx="10015063" cy="4279327"/>
          </a:xfrm>
          <a:prstGeom prst="rect">
            <a:avLst/>
          </a:prstGeom>
        </p:spPr>
      </p:pic>
      <p:sp>
        <p:nvSpPr>
          <p:cNvPr id="2" name="Virsraksts 1">
            <a:extLst>
              <a:ext uri="{FF2B5EF4-FFF2-40B4-BE49-F238E27FC236}">
                <a16:creationId xmlns:a16="http://schemas.microsoft.com/office/drawing/2014/main" xmlns="" id="{D65E8FFC-1E7C-7313-3666-AF5CD96B7927}"/>
              </a:ext>
            </a:extLst>
          </p:cNvPr>
          <p:cNvSpPr>
            <a:spLocks noGrp="1"/>
          </p:cNvSpPr>
          <p:nvPr>
            <p:ph type="title"/>
          </p:nvPr>
        </p:nvSpPr>
        <p:spPr>
          <a:xfrm>
            <a:off x="616774" y="257547"/>
            <a:ext cx="11143965" cy="1142815"/>
          </a:xfrm>
        </p:spPr>
        <p:txBody>
          <a:bodyPr/>
          <a:lstStyle/>
          <a:p>
            <a:r>
              <a:rPr lang="lv-LV" dirty="0"/>
              <a:t>Eksāmens matemātikā (optimālais mācību satura apguves līmenis)</a:t>
            </a:r>
            <a:br>
              <a:rPr lang="lv-LV" dirty="0"/>
            </a:br>
            <a:r>
              <a:rPr lang="lv-LV" dirty="0"/>
              <a:t>Kopvērtējums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5FA9DC2F-6911-0A3B-DC4F-DFA958812A34}"/>
              </a:ext>
            </a:extLst>
          </p:cNvPr>
          <p:cNvSpPr>
            <a:spLocks noGrp="1"/>
          </p:cNvSpPr>
          <p:nvPr>
            <p:ph type="sldNum" idx="12"/>
          </p:nvPr>
        </p:nvSpPr>
        <p:spPr/>
        <p:txBody>
          <a:bodyPr/>
          <a:lstStyle/>
          <a:p>
            <a:fld id="{00000000-1234-1234-1234-123412341234}" type="slidenum">
              <a:rPr lang="lv-LV" smtClean="0"/>
              <a:pPr/>
              <a:t>21</a:t>
            </a:fld>
            <a:endParaRPr lang="lv-LV"/>
          </a:p>
        </p:txBody>
      </p:sp>
      <p:cxnSp>
        <p:nvCxnSpPr>
          <p:cNvPr id="10" name="Taisns savienotājs 9">
            <a:extLst>
              <a:ext uri="{FF2B5EF4-FFF2-40B4-BE49-F238E27FC236}">
                <a16:creationId xmlns:a16="http://schemas.microsoft.com/office/drawing/2014/main" xmlns="" id="{442C3DD7-A1D2-BD97-7C3E-58CC5E684B8E}"/>
              </a:ext>
            </a:extLst>
          </p:cNvPr>
          <p:cNvCxnSpPr>
            <a:cxnSpLocks/>
          </p:cNvCxnSpPr>
          <p:nvPr/>
        </p:nvCxnSpPr>
        <p:spPr>
          <a:xfrm>
            <a:off x="4030353" y="1984443"/>
            <a:ext cx="0" cy="42231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āls 10">
            <a:extLst>
              <a:ext uri="{FF2B5EF4-FFF2-40B4-BE49-F238E27FC236}">
                <a16:creationId xmlns:a16="http://schemas.microsoft.com/office/drawing/2014/main" xmlns="" id="{D7A783AB-D483-7966-CCAF-AF4FE7D2ACC4}"/>
              </a:ext>
            </a:extLst>
          </p:cNvPr>
          <p:cNvSpPr/>
          <p:nvPr/>
        </p:nvSpPr>
        <p:spPr>
          <a:xfrm>
            <a:off x="10671242" y="5280045"/>
            <a:ext cx="525043" cy="1089497"/>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xmlns="" id="{54DC1011-FD2E-0C46-89D7-ABE4A295EDBB}"/>
              </a:ext>
            </a:extLst>
          </p:cNvPr>
          <p:cNvSpPr txBox="1"/>
          <p:nvPr/>
        </p:nvSpPr>
        <p:spPr>
          <a:xfrm>
            <a:off x="9494197" y="2247089"/>
            <a:ext cx="1750728" cy="523220"/>
          </a:xfrm>
          <a:prstGeom prst="rect">
            <a:avLst/>
          </a:prstGeom>
          <a:solidFill>
            <a:schemeClr val="bg1"/>
          </a:solidFill>
        </p:spPr>
        <p:txBody>
          <a:bodyPr wrap="square" rtlCol="0">
            <a:spAutoFit/>
          </a:bodyPr>
          <a:lstStyle/>
          <a:p>
            <a:r>
              <a:rPr lang="lv-LV" dirty="0"/>
              <a:t>Kopā          14902</a:t>
            </a:r>
          </a:p>
          <a:p>
            <a:r>
              <a:rPr lang="lv-LV" dirty="0"/>
              <a:t>Vidējais   43,72 %</a:t>
            </a:r>
          </a:p>
        </p:txBody>
      </p:sp>
    </p:spTree>
    <p:extLst>
      <p:ext uri="{BB962C8B-B14F-4D97-AF65-F5344CB8AC3E}">
        <p14:creationId xmlns:p14="http://schemas.microsoft.com/office/powerpoint/2010/main" val="110539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8B59612-8443-2556-1A50-07C741EC8F93}"/>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624224DD-1084-06E8-4DC3-7F60E16881D4}"/>
              </a:ext>
            </a:extLst>
          </p:cNvPr>
          <p:cNvPicPr>
            <a:picLocks noChangeAspect="1"/>
          </p:cNvPicPr>
          <p:nvPr/>
        </p:nvPicPr>
        <p:blipFill>
          <a:blip r:embed="rId2"/>
          <a:stretch>
            <a:fillRect/>
          </a:stretch>
        </p:blipFill>
        <p:spPr>
          <a:xfrm>
            <a:off x="616774" y="1929669"/>
            <a:ext cx="10648950" cy="4476750"/>
          </a:xfrm>
          <a:prstGeom prst="rect">
            <a:avLst/>
          </a:prstGeom>
        </p:spPr>
      </p:pic>
      <p:sp>
        <p:nvSpPr>
          <p:cNvPr id="2" name="Virsraksts 1">
            <a:extLst>
              <a:ext uri="{FF2B5EF4-FFF2-40B4-BE49-F238E27FC236}">
                <a16:creationId xmlns:a16="http://schemas.microsoft.com/office/drawing/2014/main" xmlns="" id="{DE603B7C-F6A5-C4B5-37F2-CE59E9B24DEB}"/>
              </a:ext>
            </a:extLst>
          </p:cNvPr>
          <p:cNvSpPr>
            <a:spLocks noGrp="1"/>
          </p:cNvSpPr>
          <p:nvPr>
            <p:ph type="title"/>
          </p:nvPr>
        </p:nvSpPr>
        <p:spPr>
          <a:xfrm>
            <a:off x="616774" y="257547"/>
            <a:ext cx="11143965" cy="1142815"/>
          </a:xfrm>
        </p:spPr>
        <p:txBody>
          <a:bodyPr/>
          <a:lstStyle/>
          <a:p>
            <a:r>
              <a:rPr lang="lv-LV" dirty="0"/>
              <a:t>Eksāmens matemātikā (optimālais mācību satura apguves līmenis)</a:t>
            </a:r>
            <a:br>
              <a:rPr lang="lv-LV" dirty="0"/>
            </a:br>
            <a:r>
              <a:rPr lang="lv-LV" dirty="0"/>
              <a:t>Daļas «Zināšanas, izpratne un prasmes»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571ED9E7-60C8-CDD7-6D1F-A9D0F209ED7E}"/>
              </a:ext>
            </a:extLst>
          </p:cNvPr>
          <p:cNvSpPr>
            <a:spLocks noGrp="1"/>
          </p:cNvSpPr>
          <p:nvPr>
            <p:ph type="sldNum" idx="12"/>
          </p:nvPr>
        </p:nvSpPr>
        <p:spPr/>
        <p:txBody>
          <a:bodyPr/>
          <a:lstStyle/>
          <a:p>
            <a:fld id="{00000000-1234-1234-1234-123412341234}" type="slidenum">
              <a:rPr lang="lv-LV" smtClean="0"/>
              <a:pPr/>
              <a:t>22</a:t>
            </a:fld>
            <a:endParaRPr lang="lv-LV"/>
          </a:p>
        </p:txBody>
      </p:sp>
      <p:sp>
        <p:nvSpPr>
          <p:cNvPr id="7" name="TextBox 6">
            <a:extLst>
              <a:ext uri="{FF2B5EF4-FFF2-40B4-BE49-F238E27FC236}">
                <a16:creationId xmlns:a16="http://schemas.microsoft.com/office/drawing/2014/main" xmlns="" id="{3DFC1BBF-919E-50B6-F09D-F4D2EDA78E87}"/>
              </a:ext>
            </a:extLst>
          </p:cNvPr>
          <p:cNvSpPr txBox="1"/>
          <p:nvPr/>
        </p:nvSpPr>
        <p:spPr>
          <a:xfrm>
            <a:off x="9542836" y="2211771"/>
            <a:ext cx="1593140" cy="523220"/>
          </a:xfrm>
          <a:prstGeom prst="rect">
            <a:avLst/>
          </a:prstGeom>
          <a:solidFill>
            <a:schemeClr val="bg1"/>
          </a:solidFill>
        </p:spPr>
        <p:txBody>
          <a:bodyPr wrap="square" rtlCol="0">
            <a:spAutoFit/>
          </a:bodyPr>
          <a:lstStyle/>
          <a:p>
            <a:r>
              <a:rPr lang="lv-LV" dirty="0"/>
              <a:t>Kopā          14902</a:t>
            </a:r>
          </a:p>
          <a:p>
            <a:r>
              <a:rPr lang="lv-LV" dirty="0"/>
              <a:t>Vidējais  49,56 %</a:t>
            </a:r>
          </a:p>
        </p:txBody>
      </p:sp>
      <p:sp>
        <p:nvSpPr>
          <p:cNvPr id="8" name="Ovāls 7">
            <a:extLst>
              <a:ext uri="{FF2B5EF4-FFF2-40B4-BE49-F238E27FC236}">
                <a16:creationId xmlns:a16="http://schemas.microsoft.com/office/drawing/2014/main" xmlns="" id="{54C1C6C9-59C4-9846-E3D4-3FA9A3F043E1}"/>
              </a:ext>
            </a:extLst>
          </p:cNvPr>
          <p:cNvSpPr/>
          <p:nvPr/>
        </p:nvSpPr>
        <p:spPr>
          <a:xfrm>
            <a:off x="10671242" y="5280045"/>
            <a:ext cx="525043" cy="1089497"/>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178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007AE57-95F9-6AC7-9384-55DD62C87D8D}"/>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649C66F4-FE2E-7091-234E-FBC6334565DA}"/>
              </a:ext>
            </a:extLst>
          </p:cNvPr>
          <p:cNvPicPr>
            <a:picLocks noChangeAspect="1"/>
          </p:cNvPicPr>
          <p:nvPr/>
        </p:nvPicPr>
        <p:blipFill>
          <a:blip r:embed="rId2"/>
          <a:stretch>
            <a:fillRect/>
          </a:stretch>
        </p:blipFill>
        <p:spPr>
          <a:xfrm>
            <a:off x="3646009" y="1771313"/>
            <a:ext cx="8366394" cy="4900519"/>
          </a:xfrm>
          <a:prstGeom prst="rect">
            <a:avLst/>
          </a:prstGeom>
        </p:spPr>
      </p:pic>
      <p:sp>
        <p:nvSpPr>
          <p:cNvPr id="2" name="Virsraksts 1">
            <a:extLst>
              <a:ext uri="{FF2B5EF4-FFF2-40B4-BE49-F238E27FC236}">
                <a16:creationId xmlns:a16="http://schemas.microsoft.com/office/drawing/2014/main" xmlns="" id="{36934989-A44D-3734-4F30-B23E675462DB}"/>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Daļas «Zināšanas, izpratne un prasmes»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36C82F1-5324-FF3C-EA05-539BB4C0636E}"/>
              </a:ext>
            </a:extLst>
          </p:cNvPr>
          <p:cNvSpPr>
            <a:spLocks noGrp="1"/>
          </p:cNvSpPr>
          <p:nvPr>
            <p:ph type="sldNum" idx="12"/>
          </p:nvPr>
        </p:nvSpPr>
        <p:spPr/>
        <p:txBody>
          <a:bodyPr/>
          <a:lstStyle/>
          <a:p>
            <a:fld id="{00000000-1234-1234-1234-123412341234}" type="slidenum">
              <a:rPr lang="lv-LV" smtClean="0"/>
              <a:pPr/>
              <a:t>23</a:t>
            </a:fld>
            <a:endParaRPr lang="lv-LV"/>
          </a:p>
        </p:txBody>
      </p:sp>
      <p:cxnSp>
        <p:nvCxnSpPr>
          <p:cNvPr id="11" name="Taisns savienotājs 10">
            <a:extLst>
              <a:ext uri="{FF2B5EF4-FFF2-40B4-BE49-F238E27FC236}">
                <a16:creationId xmlns:a16="http://schemas.microsoft.com/office/drawing/2014/main" xmlns="" id="{F3BC7D37-732C-7CA1-EE86-55FFE62ABF83}"/>
              </a:ext>
            </a:extLst>
          </p:cNvPr>
          <p:cNvCxnSpPr>
            <a:cxnSpLocks/>
          </p:cNvCxnSpPr>
          <p:nvPr/>
        </p:nvCxnSpPr>
        <p:spPr>
          <a:xfrm>
            <a:off x="4453282" y="2388733"/>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A54F20B0-CB07-6DBF-A6FE-32EE71AD290F}"/>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sp>
        <p:nvSpPr>
          <p:cNvPr id="20" name="TextBox 19">
            <a:extLst>
              <a:ext uri="{FF2B5EF4-FFF2-40B4-BE49-F238E27FC236}">
                <a16:creationId xmlns:a16="http://schemas.microsoft.com/office/drawing/2014/main" xmlns="" id="{C3819365-97EC-78AB-DF95-262CE5CB785A}"/>
              </a:ext>
            </a:extLst>
          </p:cNvPr>
          <p:cNvSpPr txBox="1"/>
          <p:nvPr/>
        </p:nvSpPr>
        <p:spPr>
          <a:xfrm>
            <a:off x="179597" y="4221820"/>
            <a:ext cx="3620978" cy="1631216"/>
          </a:xfrm>
          <a:prstGeom prst="rect">
            <a:avLst/>
          </a:prstGeom>
          <a:noFill/>
        </p:spPr>
        <p:txBody>
          <a:bodyPr wrap="square" rtlCol="0">
            <a:spAutoFit/>
          </a:bodyPr>
          <a:lstStyle/>
          <a:p>
            <a:r>
              <a:rPr lang="lv-LV" sz="2000" dirty="0">
                <a:solidFill>
                  <a:srgbClr val="C00000"/>
                </a:solidFill>
              </a:rPr>
              <a:t>Ļoti viegli ir 2 testelementi</a:t>
            </a:r>
          </a:p>
          <a:p>
            <a:r>
              <a:rPr lang="lv-LV" sz="2000" dirty="0">
                <a:solidFill>
                  <a:srgbClr val="C00000"/>
                </a:solidFill>
              </a:rPr>
              <a:t>Viegli ir 17 testelementi</a:t>
            </a:r>
          </a:p>
          <a:p>
            <a:r>
              <a:rPr lang="lv-LV" sz="2000" dirty="0">
                <a:solidFill>
                  <a:srgbClr val="C00000"/>
                </a:solidFill>
              </a:rPr>
              <a:t>Vidēji grūti ir 21 </a:t>
            </a:r>
            <a:r>
              <a:rPr lang="lv-LV" sz="2000" dirty="0" err="1" smtClean="0">
                <a:solidFill>
                  <a:srgbClr val="C00000"/>
                </a:solidFill>
              </a:rPr>
              <a:t>testelements</a:t>
            </a:r>
            <a:endParaRPr lang="lv-LV" sz="2000" dirty="0">
              <a:solidFill>
                <a:srgbClr val="C00000"/>
              </a:solidFill>
            </a:endParaRPr>
          </a:p>
          <a:p>
            <a:r>
              <a:rPr lang="lv-LV" sz="2000" dirty="0">
                <a:solidFill>
                  <a:srgbClr val="C00000"/>
                </a:solidFill>
              </a:rPr>
              <a:t>Grūti ir 14 testelementi</a:t>
            </a:r>
          </a:p>
          <a:p>
            <a:r>
              <a:rPr lang="lv-LV" sz="2000" dirty="0">
                <a:solidFill>
                  <a:srgbClr val="C00000"/>
                </a:solidFill>
              </a:rPr>
              <a:t>Ļoti </a:t>
            </a:r>
            <a:r>
              <a:rPr lang="lv-LV" sz="2000" dirty="0" smtClean="0">
                <a:solidFill>
                  <a:srgbClr val="C00000"/>
                </a:solidFill>
              </a:rPr>
              <a:t>grūts </a:t>
            </a:r>
            <a:r>
              <a:rPr lang="lv-LV" sz="2000" dirty="0">
                <a:solidFill>
                  <a:srgbClr val="C00000"/>
                </a:solidFill>
              </a:rPr>
              <a:t>ir 1 </a:t>
            </a:r>
            <a:r>
              <a:rPr lang="lv-LV" sz="2000" dirty="0" err="1" smtClean="0">
                <a:solidFill>
                  <a:srgbClr val="C00000"/>
                </a:solidFill>
              </a:rPr>
              <a:t>testelements</a:t>
            </a:r>
            <a:endParaRPr lang="lv-LV" sz="2000" dirty="0">
              <a:solidFill>
                <a:srgbClr val="C00000"/>
              </a:solidFill>
            </a:endParaRPr>
          </a:p>
        </p:txBody>
      </p:sp>
      <p:cxnSp>
        <p:nvCxnSpPr>
          <p:cNvPr id="8" name="Taisns savienotājs 7">
            <a:extLst>
              <a:ext uri="{FF2B5EF4-FFF2-40B4-BE49-F238E27FC236}">
                <a16:creationId xmlns:a16="http://schemas.microsoft.com/office/drawing/2014/main" xmlns="" id="{7908FB2D-4E5F-F246-63CB-60D55E0EDF24}"/>
              </a:ext>
            </a:extLst>
          </p:cNvPr>
          <p:cNvCxnSpPr>
            <a:cxnSpLocks/>
          </p:cNvCxnSpPr>
          <p:nvPr/>
        </p:nvCxnSpPr>
        <p:spPr>
          <a:xfrm>
            <a:off x="4453279" y="3358256"/>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xmlns="" id="{584A0DB5-740B-2E19-3267-B41A2995A472}"/>
              </a:ext>
            </a:extLst>
          </p:cNvPr>
          <p:cNvCxnSpPr>
            <a:cxnSpLocks/>
          </p:cNvCxnSpPr>
          <p:nvPr/>
        </p:nvCxnSpPr>
        <p:spPr>
          <a:xfrm>
            <a:off x="4453280" y="4356963"/>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xmlns="" id="{4F79EE61-A471-9DBB-8CC7-A81C9B29656F}"/>
              </a:ext>
            </a:extLst>
          </p:cNvPr>
          <p:cNvCxnSpPr>
            <a:cxnSpLocks/>
          </p:cNvCxnSpPr>
          <p:nvPr/>
        </p:nvCxnSpPr>
        <p:spPr>
          <a:xfrm>
            <a:off x="4453281" y="5345942"/>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9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4FE7781-12F4-8B14-DE40-016E4FE5378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466067FA-DF03-9807-29E4-03A87E50B243}"/>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Ļoti viegli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9A8DBB96-AC46-E5F4-9CA9-C45AB06F22F1}"/>
              </a:ext>
            </a:extLst>
          </p:cNvPr>
          <p:cNvSpPr>
            <a:spLocks noGrp="1"/>
          </p:cNvSpPr>
          <p:nvPr>
            <p:ph type="sldNum" idx="12"/>
          </p:nvPr>
        </p:nvSpPr>
        <p:spPr/>
        <p:txBody>
          <a:bodyPr/>
          <a:lstStyle/>
          <a:p>
            <a:fld id="{00000000-1234-1234-1234-123412341234}" type="slidenum">
              <a:rPr lang="lv-LV" smtClean="0"/>
              <a:pPr/>
              <a:t>24</a:t>
            </a:fld>
            <a:endParaRPr lang="lv-LV"/>
          </a:p>
        </p:txBody>
      </p:sp>
      <p:pic>
        <p:nvPicPr>
          <p:cNvPr id="6" name="Attēls 5">
            <a:extLst>
              <a:ext uri="{FF2B5EF4-FFF2-40B4-BE49-F238E27FC236}">
                <a16:creationId xmlns:a16="http://schemas.microsoft.com/office/drawing/2014/main" xmlns="" id="{790666A6-4F6F-4111-7329-990AA6C6447C}"/>
              </a:ext>
            </a:extLst>
          </p:cNvPr>
          <p:cNvPicPr>
            <a:picLocks noChangeAspect="1"/>
          </p:cNvPicPr>
          <p:nvPr/>
        </p:nvPicPr>
        <p:blipFill>
          <a:blip r:embed="rId2"/>
          <a:stretch>
            <a:fillRect/>
          </a:stretch>
        </p:blipFill>
        <p:spPr>
          <a:xfrm>
            <a:off x="496009" y="2190691"/>
            <a:ext cx="4095750" cy="1409700"/>
          </a:xfrm>
          <a:prstGeom prst="rect">
            <a:avLst/>
          </a:prstGeom>
        </p:spPr>
      </p:pic>
      <p:pic>
        <p:nvPicPr>
          <p:cNvPr id="12" name="Attēls 11">
            <a:extLst>
              <a:ext uri="{FF2B5EF4-FFF2-40B4-BE49-F238E27FC236}">
                <a16:creationId xmlns:a16="http://schemas.microsoft.com/office/drawing/2014/main" xmlns="" id="{61741326-5110-F329-7C6F-367F708B4870}"/>
              </a:ext>
            </a:extLst>
          </p:cNvPr>
          <p:cNvPicPr>
            <a:picLocks noChangeAspect="1"/>
          </p:cNvPicPr>
          <p:nvPr/>
        </p:nvPicPr>
        <p:blipFill>
          <a:blip r:embed="rId3"/>
          <a:stretch>
            <a:fillRect/>
          </a:stretch>
        </p:blipFill>
        <p:spPr>
          <a:xfrm>
            <a:off x="496009" y="4652007"/>
            <a:ext cx="8067675" cy="1247775"/>
          </a:xfrm>
          <a:prstGeom prst="rect">
            <a:avLst/>
          </a:prstGeom>
        </p:spPr>
      </p:pic>
      <p:pic>
        <p:nvPicPr>
          <p:cNvPr id="14" name="Attēls 13">
            <a:extLst>
              <a:ext uri="{FF2B5EF4-FFF2-40B4-BE49-F238E27FC236}">
                <a16:creationId xmlns:a16="http://schemas.microsoft.com/office/drawing/2014/main" xmlns="" id="{7A8674BE-EA16-14A3-11B5-3E10ACD2ED09}"/>
              </a:ext>
            </a:extLst>
          </p:cNvPr>
          <p:cNvPicPr>
            <a:picLocks noChangeAspect="1"/>
          </p:cNvPicPr>
          <p:nvPr/>
        </p:nvPicPr>
        <p:blipFill>
          <a:blip r:embed="rId4"/>
          <a:stretch>
            <a:fillRect/>
          </a:stretch>
        </p:blipFill>
        <p:spPr>
          <a:xfrm>
            <a:off x="4807389" y="1847141"/>
            <a:ext cx="3686175" cy="2638425"/>
          </a:xfrm>
          <a:prstGeom prst="rect">
            <a:avLst/>
          </a:prstGeom>
        </p:spPr>
      </p:pic>
      <p:sp>
        <p:nvSpPr>
          <p:cNvPr id="16" name="TextBox 15">
            <a:extLst>
              <a:ext uri="{FF2B5EF4-FFF2-40B4-BE49-F238E27FC236}">
                <a16:creationId xmlns:a16="http://schemas.microsoft.com/office/drawing/2014/main" xmlns="" id="{28FBC68E-5FC0-53F5-ED45-6E67A42DB42C}"/>
              </a:ext>
            </a:extLst>
          </p:cNvPr>
          <p:cNvSpPr txBox="1"/>
          <p:nvPr/>
        </p:nvSpPr>
        <p:spPr>
          <a:xfrm>
            <a:off x="3204317" y="3413638"/>
            <a:ext cx="996838" cy="400110"/>
          </a:xfrm>
          <a:prstGeom prst="rect">
            <a:avLst/>
          </a:prstGeom>
          <a:noFill/>
        </p:spPr>
        <p:txBody>
          <a:bodyPr wrap="square" rtlCol="0">
            <a:spAutoFit/>
          </a:bodyPr>
          <a:lstStyle/>
          <a:p>
            <a:r>
              <a:rPr lang="lv-LV" sz="2000" dirty="0">
                <a:solidFill>
                  <a:srgbClr val="C00000"/>
                </a:solidFill>
              </a:rPr>
              <a:t>83 %</a:t>
            </a:r>
          </a:p>
        </p:txBody>
      </p:sp>
      <p:sp>
        <p:nvSpPr>
          <p:cNvPr id="18" name="TextBox 17">
            <a:extLst>
              <a:ext uri="{FF2B5EF4-FFF2-40B4-BE49-F238E27FC236}">
                <a16:creationId xmlns:a16="http://schemas.microsoft.com/office/drawing/2014/main" xmlns="" id="{8F308086-CC75-BB09-C461-3ECC85853B4A}"/>
              </a:ext>
            </a:extLst>
          </p:cNvPr>
          <p:cNvSpPr txBox="1"/>
          <p:nvPr/>
        </p:nvSpPr>
        <p:spPr>
          <a:xfrm>
            <a:off x="7795367" y="5337127"/>
            <a:ext cx="996838" cy="400110"/>
          </a:xfrm>
          <a:prstGeom prst="rect">
            <a:avLst/>
          </a:prstGeom>
          <a:noFill/>
        </p:spPr>
        <p:txBody>
          <a:bodyPr wrap="square" rtlCol="0">
            <a:spAutoFit/>
          </a:bodyPr>
          <a:lstStyle/>
          <a:p>
            <a:r>
              <a:rPr lang="lv-LV" sz="2000" dirty="0">
                <a:solidFill>
                  <a:srgbClr val="C00000"/>
                </a:solidFill>
              </a:rPr>
              <a:t>89 %</a:t>
            </a:r>
          </a:p>
        </p:txBody>
      </p:sp>
    </p:spTree>
    <p:extLst>
      <p:ext uri="{BB962C8B-B14F-4D97-AF65-F5344CB8AC3E}">
        <p14:creationId xmlns:p14="http://schemas.microsoft.com/office/powerpoint/2010/main" val="242870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C6290D3-5EE4-E542-F07A-7C2B3E78CDC9}"/>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5C7C3C62-7DF2-834A-1CD0-980D040BB753}"/>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Viegli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35F5293C-C32A-95BB-AF0A-B67102151BD3}"/>
              </a:ext>
            </a:extLst>
          </p:cNvPr>
          <p:cNvSpPr>
            <a:spLocks noGrp="1"/>
          </p:cNvSpPr>
          <p:nvPr>
            <p:ph type="sldNum" idx="12"/>
          </p:nvPr>
        </p:nvSpPr>
        <p:spPr/>
        <p:txBody>
          <a:bodyPr/>
          <a:lstStyle/>
          <a:p>
            <a:fld id="{00000000-1234-1234-1234-123412341234}" type="slidenum">
              <a:rPr lang="lv-LV" smtClean="0"/>
              <a:pPr/>
              <a:t>25</a:t>
            </a:fld>
            <a:endParaRPr lang="lv-LV" dirty="0"/>
          </a:p>
        </p:txBody>
      </p:sp>
      <p:pic>
        <p:nvPicPr>
          <p:cNvPr id="5" name="Attēls 4">
            <a:extLst>
              <a:ext uri="{FF2B5EF4-FFF2-40B4-BE49-F238E27FC236}">
                <a16:creationId xmlns:a16="http://schemas.microsoft.com/office/drawing/2014/main" xmlns="" id="{CE346412-6D6B-D743-B77A-E4CF0E4E46A3}"/>
              </a:ext>
            </a:extLst>
          </p:cNvPr>
          <p:cNvPicPr>
            <a:picLocks noChangeAspect="1"/>
          </p:cNvPicPr>
          <p:nvPr/>
        </p:nvPicPr>
        <p:blipFill>
          <a:blip r:embed="rId2"/>
          <a:stretch>
            <a:fillRect/>
          </a:stretch>
        </p:blipFill>
        <p:spPr>
          <a:xfrm>
            <a:off x="1173942" y="1837429"/>
            <a:ext cx="2038350" cy="942975"/>
          </a:xfrm>
          <a:prstGeom prst="rect">
            <a:avLst/>
          </a:prstGeom>
        </p:spPr>
      </p:pic>
      <p:pic>
        <p:nvPicPr>
          <p:cNvPr id="8" name="Attēls 7">
            <a:extLst>
              <a:ext uri="{FF2B5EF4-FFF2-40B4-BE49-F238E27FC236}">
                <a16:creationId xmlns:a16="http://schemas.microsoft.com/office/drawing/2014/main" xmlns="" id="{30C92F81-D0C9-DCAF-DF32-257EA99AC340}"/>
              </a:ext>
            </a:extLst>
          </p:cNvPr>
          <p:cNvPicPr>
            <a:picLocks noChangeAspect="1"/>
          </p:cNvPicPr>
          <p:nvPr/>
        </p:nvPicPr>
        <p:blipFill>
          <a:blip r:embed="rId3"/>
          <a:stretch>
            <a:fillRect/>
          </a:stretch>
        </p:blipFill>
        <p:spPr>
          <a:xfrm>
            <a:off x="1173942" y="2950797"/>
            <a:ext cx="7934325" cy="933450"/>
          </a:xfrm>
          <a:prstGeom prst="rect">
            <a:avLst/>
          </a:prstGeom>
        </p:spPr>
      </p:pic>
      <p:pic>
        <p:nvPicPr>
          <p:cNvPr id="10" name="Attēls 9">
            <a:extLst>
              <a:ext uri="{FF2B5EF4-FFF2-40B4-BE49-F238E27FC236}">
                <a16:creationId xmlns:a16="http://schemas.microsoft.com/office/drawing/2014/main" xmlns="" id="{0B645A14-C20F-4FEA-9E48-0F3D51940BB6}"/>
              </a:ext>
            </a:extLst>
          </p:cNvPr>
          <p:cNvPicPr>
            <a:picLocks noChangeAspect="1"/>
          </p:cNvPicPr>
          <p:nvPr/>
        </p:nvPicPr>
        <p:blipFill>
          <a:blip r:embed="rId4"/>
          <a:stretch>
            <a:fillRect/>
          </a:stretch>
        </p:blipFill>
        <p:spPr>
          <a:xfrm>
            <a:off x="1260781" y="3958950"/>
            <a:ext cx="4257675" cy="819150"/>
          </a:xfrm>
          <a:prstGeom prst="rect">
            <a:avLst/>
          </a:prstGeom>
        </p:spPr>
      </p:pic>
      <p:pic>
        <p:nvPicPr>
          <p:cNvPr id="13" name="Attēls 12">
            <a:extLst>
              <a:ext uri="{FF2B5EF4-FFF2-40B4-BE49-F238E27FC236}">
                <a16:creationId xmlns:a16="http://schemas.microsoft.com/office/drawing/2014/main" xmlns="" id="{9916A07A-D8DF-0216-89DD-F0A51E81C1D0}"/>
              </a:ext>
            </a:extLst>
          </p:cNvPr>
          <p:cNvPicPr>
            <a:picLocks noChangeAspect="1"/>
          </p:cNvPicPr>
          <p:nvPr/>
        </p:nvPicPr>
        <p:blipFill>
          <a:blip r:embed="rId5"/>
          <a:stretch>
            <a:fillRect/>
          </a:stretch>
        </p:blipFill>
        <p:spPr>
          <a:xfrm>
            <a:off x="1260781" y="4973738"/>
            <a:ext cx="4876800" cy="1666875"/>
          </a:xfrm>
          <a:prstGeom prst="rect">
            <a:avLst/>
          </a:prstGeom>
        </p:spPr>
      </p:pic>
      <p:pic>
        <p:nvPicPr>
          <p:cNvPr id="16" name="Attēls 15">
            <a:extLst>
              <a:ext uri="{FF2B5EF4-FFF2-40B4-BE49-F238E27FC236}">
                <a16:creationId xmlns:a16="http://schemas.microsoft.com/office/drawing/2014/main" xmlns="" id="{46D677EC-7C07-C630-6F94-E8D3D9B1F847}"/>
              </a:ext>
            </a:extLst>
          </p:cNvPr>
          <p:cNvPicPr>
            <a:picLocks noChangeAspect="1"/>
          </p:cNvPicPr>
          <p:nvPr/>
        </p:nvPicPr>
        <p:blipFill>
          <a:blip r:embed="rId6"/>
          <a:stretch>
            <a:fillRect/>
          </a:stretch>
        </p:blipFill>
        <p:spPr>
          <a:xfrm>
            <a:off x="6286058" y="4353991"/>
            <a:ext cx="2876550" cy="2295525"/>
          </a:xfrm>
          <a:prstGeom prst="rect">
            <a:avLst/>
          </a:prstGeom>
        </p:spPr>
      </p:pic>
      <p:pic>
        <p:nvPicPr>
          <p:cNvPr id="18" name="Attēls 17">
            <a:extLst>
              <a:ext uri="{FF2B5EF4-FFF2-40B4-BE49-F238E27FC236}">
                <a16:creationId xmlns:a16="http://schemas.microsoft.com/office/drawing/2014/main" xmlns="" id="{3E151751-653F-10A6-FD27-CA5EC1D04F8D}"/>
              </a:ext>
            </a:extLst>
          </p:cNvPr>
          <p:cNvPicPr>
            <a:picLocks noChangeAspect="1"/>
          </p:cNvPicPr>
          <p:nvPr/>
        </p:nvPicPr>
        <p:blipFill>
          <a:blip r:embed="rId7"/>
          <a:stretch>
            <a:fillRect/>
          </a:stretch>
        </p:blipFill>
        <p:spPr>
          <a:xfrm>
            <a:off x="8360583" y="1861306"/>
            <a:ext cx="2657475" cy="485775"/>
          </a:xfrm>
          <a:prstGeom prst="rect">
            <a:avLst/>
          </a:prstGeom>
        </p:spPr>
      </p:pic>
      <p:sp>
        <p:nvSpPr>
          <p:cNvPr id="25" name="TextBox 24">
            <a:extLst>
              <a:ext uri="{FF2B5EF4-FFF2-40B4-BE49-F238E27FC236}">
                <a16:creationId xmlns:a16="http://schemas.microsoft.com/office/drawing/2014/main" xmlns="" id="{E51362EF-ADF0-CE32-5C19-E7AAF538AE8D}"/>
              </a:ext>
            </a:extLst>
          </p:cNvPr>
          <p:cNvSpPr txBox="1"/>
          <p:nvPr/>
        </p:nvSpPr>
        <p:spPr>
          <a:xfrm>
            <a:off x="3389618" y="1975524"/>
            <a:ext cx="996838" cy="400110"/>
          </a:xfrm>
          <a:prstGeom prst="rect">
            <a:avLst/>
          </a:prstGeom>
          <a:noFill/>
        </p:spPr>
        <p:txBody>
          <a:bodyPr wrap="square" rtlCol="0">
            <a:spAutoFit/>
          </a:bodyPr>
          <a:lstStyle/>
          <a:p>
            <a:r>
              <a:rPr lang="lv-LV" sz="2000" dirty="0">
                <a:solidFill>
                  <a:srgbClr val="C00000"/>
                </a:solidFill>
              </a:rPr>
              <a:t>64 %</a:t>
            </a:r>
          </a:p>
        </p:txBody>
      </p:sp>
      <p:sp>
        <p:nvSpPr>
          <p:cNvPr id="26" name="TextBox 25">
            <a:extLst>
              <a:ext uri="{FF2B5EF4-FFF2-40B4-BE49-F238E27FC236}">
                <a16:creationId xmlns:a16="http://schemas.microsoft.com/office/drawing/2014/main" xmlns="" id="{C4344A5A-9497-F222-906A-EF60AD7F97FA}"/>
              </a:ext>
            </a:extLst>
          </p:cNvPr>
          <p:cNvSpPr txBox="1"/>
          <p:nvPr/>
        </p:nvSpPr>
        <p:spPr>
          <a:xfrm>
            <a:off x="3518642" y="2432579"/>
            <a:ext cx="996838" cy="400110"/>
          </a:xfrm>
          <a:prstGeom prst="rect">
            <a:avLst/>
          </a:prstGeom>
          <a:noFill/>
        </p:spPr>
        <p:txBody>
          <a:bodyPr wrap="square" rtlCol="0">
            <a:spAutoFit/>
          </a:bodyPr>
          <a:lstStyle/>
          <a:p>
            <a:r>
              <a:rPr lang="lv-LV" sz="2000" dirty="0">
                <a:solidFill>
                  <a:srgbClr val="C00000"/>
                </a:solidFill>
              </a:rPr>
              <a:t>63 %</a:t>
            </a:r>
          </a:p>
        </p:txBody>
      </p:sp>
      <p:sp>
        <p:nvSpPr>
          <p:cNvPr id="27" name="TextBox 26">
            <a:extLst>
              <a:ext uri="{FF2B5EF4-FFF2-40B4-BE49-F238E27FC236}">
                <a16:creationId xmlns:a16="http://schemas.microsoft.com/office/drawing/2014/main" xmlns="" id="{790C367A-A812-618D-A01A-FB491EEC7F56}"/>
              </a:ext>
            </a:extLst>
          </p:cNvPr>
          <p:cNvSpPr txBox="1"/>
          <p:nvPr/>
        </p:nvSpPr>
        <p:spPr>
          <a:xfrm>
            <a:off x="314004" y="2898512"/>
            <a:ext cx="996838" cy="400110"/>
          </a:xfrm>
          <a:prstGeom prst="rect">
            <a:avLst/>
          </a:prstGeom>
          <a:noFill/>
        </p:spPr>
        <p:txBody>
          <a:bodyPr wrap="square" rtlCol="0">
            <a:spAutoFit/>
          </a:bodyPr>
          <a:lstStyle/>
          <a:p>
            <a:r>
              <a:rPr lang="lv-LV" sz="2000" dirty="0">
                <a:solidFill>
                  <a:srgbClr val="C00000"/>
                </a:solidFill>
              </a:rPr>
              <a:t>62 %</a:t>
            </a:r>
          </a:p>
        </p:txBody>
      </p:sp>
      <p:sp>
        <p:nvSpPr>
          <p:cNvPr id="28" name="TextBox 27">
            <a:extLst>
              <a:ext uri="{FF2B5EF4-FFF2-40B4-BE49-F238E27FC236}">
                <a16:creationId xmlns:a16="http://schemas.microsoft.com/office/drawing/2014/main" xmlns="" id="{27676995-C7F6-68EA-6249-A5F89E227649}"/>
              </a:ext>
            </a:extLst>
          </p:cNvPr>
          <p:cNvSpPr txBox="1"/>
          <p:nvPr/>
        </p:nvSpPr>
        <p:spPr>
          <a:xfrm>
            <a:off x="314004" y="4028882"/>
            <a:ext cx="996838" cy="400110"/>
          </a:xfrm>
          <a:prstGeom prst="rect">
            <a:avLst/>
          </a:prstGeom>
          <a:noFill/>
        </p:spPr>
        <p:txBody>
          <a:bodyPr wrap="square" rtlCol="0">
            <a:spAutoFit/>
          </a:bodyPr>
          <a:lstStyle/>
          <a:p>
            <a:r>
              <a:rPr lang="lv-LV" sz="2000" dirty="0">
                <a:solidFill>
                  <a:srgbClr val="C00000"/>
                </a:solidFill>
              </a:rPr>
              <a:t>68 %</a:t>
            </a:r>
          </a:p>
        </p:txBody>
      </p:sp>
      <p:sp>
        <p:nvSpPr>
          <p:cNvPr id="29" name="TextBox 28">
            <a:extLst>
              <a:ext uri="{FF2B5EF4-FFF2-40B4-BE49-F238E27FC236}">
                <a16:creationId xmlns:a16="http://schemas.microsoft.com/office/drawing/2014/main" xmlns="" id="{17FA5C03-2336-8502-780A-A721817D916C}"/>
              </a:ext>
            </a:extLst>
          </p:cNvPr>
          <p:cNvSpPr txBox="1"/>
          <p:nvPr/>
        </p:nvSpPr>
        <p:spPr>
          <a:xfrm>
            <a:off x="261454" y="4973738"/>
            <a:ext cx="996838" cy="400110"/>
          </a:xfrm>
          <a:prstGeom prst="rect">
            <a:avLst/>
          </a:prstGeom>
          <a:noFill/>
        </p:spPr>
        <p:txBody>
          <a:bodyPr wrap="square" rtlCol="0">
            <a:spAutoFit/>
          </a:bodyPr>
          <a:lstStyle/>
          <a:p>
            <a:r>
              <a:rPr lang="lv-LV" sz="2000" dirty="0">
                <a:solidFill>
                  <a:srgbClr val="C00000"/>
                </a:solidFill>
              </a:rPr>
              <a:t>71 %</a:t>
            </a:r>
          </a:p>
        </p:txBody>
      </p:sp>
      <p:sp>
        <p:nvSpPr>
          <p:cNvPr id="30" name="TextBox 29">
            <a:extLst>
              <a:ext uri="{FF2B5EF4-FFF2-40B4-BE49-F238E27FC236}">
                <a16:creationId xmlns:a16="http://schemas.microsoft.com/office/drawing/2014/main" xmlns="" id="{5EEA2CFF-F3F7-F0B7-A940-E9A5EADD05F5}"/>
              </a:ext>
            </a:extLst>
          </p:cNvPr>
          <p:cNvSpPr txBox="1"/>
          <p:nvPr/>
        </p:nvSpPr>
        <p:spPr>
          <a:xfrm>
            <a:off x="244771" y="5667536"/>
            <a:ext cx="996838" cy="400110"/>
          </a:xfrm>
          <a:prstGeom prst="rect">
            <a:avLst/>
          </a:prstGeom>
          <a:noFill/>
        </p:spPr>
        <p:txBody>
          <a:bodyPr wrap="square" rtlCol="0">
            <a:spAutoFit/>
          </a:bodyPr>
          <a:lstStyle/>
          <a:p>
            <a:r>
              <a:rPr lang="lv-LV" sz="2000" dirty="0">
                <a:solidFill>
                  <a:srgbClr val="C00000"/>
                </a:solidFill>
              </a:rPr>
              <a:t>71 %</a:t>
            </a:r>
          </a:p>
        </p:txBody>
      </p:sp>
      <p:sp>
        <p:nvSpPr>
          <p:cNvPr id="31" name="TextBox 30">
            <a:extLst>
              <a:ext uri="{FF2B5EF4-FFF2-40B4-BE49-F238E27FC236}">
                <a16:creationId xmlns:a16="http://schemas.microsoft.com/office/drawing/2014/main" xmlns="" id="{2354B6E2-8AF2-9E64-E1FD-AFDACD6EF56F}"/>
              </a:ext>
            </a:extLst>
          </p:cNvPr>
          <p:cNvSpPr txBox="1"/>
          <p:nvPr/>
        </p:nvSpPr>
        <p:spPr>
          <a:xfrm>
            <a:off x="7456793" y="1917499"/>
            <a:ext cx="996838" cy="400110"/>
          </a:xfrm>
          <a:prstGeom prst="rect">
            <a:avLst/>
          </a:prstGeom>
          <a:noFill/>
        </p:spPr>
        <p:txBody>
          <a:bodyPr wrap="square" rtlCol="0">
            <a:spAutoFit/>
          </a:bodyPr>
          <a:lstStyle/>
          <a:p>
            <a:r>
              <a:rPr lang="lv-LV" sz="2000" dirty="0">
                <a:solidFill>
                  <a:srgbClr val="C00000"/>
                </a:solidFill>
              </a:rPr>
              <a:t>67 %</a:t>
            </a:r>
          </a:p>
        </p:txBody>
      </p:sp>
    </p:spTree>
    <p:extLst>
      <p:ext uri="{BB962C8B-B14F-4D97-AF65-F5344CB8AC3E}">
        <p14:creationId xmlns:p14="http://schemas.microsoft.com/office/powerpoint/2010/main" val="24765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5F2F34D-7DBA-7790-411D-5B2A47C71827}"/>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D25ACE81-0E4A-9603-C025-E803B9062263}"/>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Viegli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93A4AA0E-D192-5E03-470B-D0AD820470A0}"/>
              </a:ext>
            </a:extLst>
          </p:cNvPr>
          <p:cNvSpPr>
            <a:spLocks noGrp="1"/>
          </p:cNvSpPr>
          <p:nvPr>
            <p:ph type="sldNum" idx="12"/>
          </p:nvPr>
        </p:nvSpPr>
        <p:spPr/>
        <p:txBody>
          <a:bodyPr/>
          <a:lstStyle/>
          <a:p>
            <a:fld id="{00000000-1234-1234-1234-123412341234}" type="slidenum">
              <a:rPr lang="lv-LV" smtClean="0"/>
              <a:pPr/>
              <a:t>26</a:t>
            </a:fld>
            <a:endParaRPr lang="lv-LV"/>
          </a:p>
        </p:txBody>
      </p:sp>
      <p:pic>
        <p:nvPicPr>
          <p:cNvPr id="20" name="Attēls 19">
            <a:extLst>
              <a:ext uri="{FF2B5EF4-FFF2-40B4-BE49-F238E27FC236}">
                <a16:creationId xmlns:a16="http://schemas.microsoft.com/office/drawing/2014/main" xmlns="" id="{D558140B-8FE6-6D38-DDC8-20C3C7B5C44F}"/>
              </a:ext>
            </a:extLst>
          </p:cNvPr>
          <p:cNvPicPr>
            <a:picLocks noChangeAspect="1"/>
          </p:cNvPicPr>
          <p:nvPr/>
        </p:nvPicPr>
        <p:blipFill>
          <a:blip r:embed="rId2"/>
          <a:stretch>
            <a:fillRect/>
          </a:stretch>
        </p:blipFill>
        <p:spPr>
          <a:xfrm>
            <a:off x="341470" y="1909561"/>
            <a:ext cx="5181600" cy="476250"/>
          </a:xfrm>
          <a:prstGeom prst="rect">
            <a:avLst/>
          </a:prstGeom>
        </p:spPr>
      </p:pic>
      <p:pic>
        <p:nvPicPr>
          <p:cNvPr id="22" name="Attēls 21">
            <a:extLst>
              <a:ext uri="{FF2B5EF4-FFF2-40B4-BE49-F238E27FC236}">
                <a16:creationId xmlns:a16="http://schemas.microsoft.com/office/drawing/2014/main" xmlns="" id="{F99F3885-A44E-1618-4832-8B2E7A4DCAAD}"/>
              </a:ext>
            </a:extLst>
          </p:cNvPr>
          <p:cNvPicPr>
            <a:picLocks noChangeAspect="1"/>
          </p:cNvPicPr>
          <p:nvPr/>
        </p:nvPicPr>
        <p:blipFill>
          <a:blip r:embed="rId3"/>
          <a:stretch>
            <a:fillRect/>
          </a:stretch>
        </p:blipFill>
        <p:spPr>
          <a:xfrm>
            <a:off x="4349182" y="2895010"/>
            <a:ext cx="5381625" cy="361950"/>
          </a:xfrm>
          <a:prstGeom prst="rect">
            <a:avLst/>
          </a:prstGeom>
        </p:spPr>
      </p:pic>
      <p:pic>
        <p:nvPicPr>
          <p:cNvPr id="24" name="Attēls 23">
            <a:extLst>
              <a:ext uri="{FF2B5EF4-FFF2-40B4-BE49-F238E27FC236}">
                <a16:creationId xmlns:a16="http://schemas.microsoft.com/office/drawing/2014/main" xmlns="" id="{645FB599-F335-C376-F003-F185A932D8AC}"/>
              </a:ext>
            </a:extLst>
          </p:cNvPr>
          <p:cNvPicPr>
            <a:picLocks noChangeAspect="1"/>
          </p:cNvPicPr>
          <p:nvPr/>
        </p:nvPicPr>
        <p:blipFill>
          <a:blip r:embed="rId4"/>
          <a:stretch>
            <a:fillRect/>
          </a:stretch>
        </p:blipFill>
        <p:spPr>
          <a:xfrm>
            <a:off x="9730807" y="1884381"/>
            <a:ext cx="2238375" cy="2066925"/>
          </a:xfrm>
          <a:prstGeom prst="rect">
            <a:avLst/>
          </a:prstGeom>
        </p:spPr>
      </p:pic>
      <p:pic>
        <p:nvPicPr>
          <p:cNvPr id="6" name="Attēls 5">
            <a:extLst>
              <a:ext uri="{FF2B5EF4-FFF2-40B4-BE49-F238E27FC236}">
                <a16:creationId xmlns:a16="http://schemas.microsoft.com/office/drawing/2014/main" xmlns="" id="{69D9665E-E250-B4E0-8CC2-1E97F7CC4127}"/>
              </a:ext>
            </a:extLst>
          </p:cNvPr>
          <p:cNvPicPr>
            <a:picLocks noChangeAspect="1"/>
          </p:cNvPicPr>
          <p:nvPr/>
        </p:nvPicPr>
        <p:blipFill>
          <a:blip r:embed="rId5"/>
          <a:stretch>
            <a:fillRect/>
          </a:stretch>
        </p:blipFill>
        <p:spPr>
          <a:xfrm>
            <a:off x="4349182" y="4037766"/>
            <a:ext cx="5848350" cy="1943100"/>
          </a:xfrm>
          <a:prstGeom prst="rect">
            <a:avLst/>
          </a:prstGeom>
        </p:spPr>
      </p:pic>
      <p:pic>
        <p:nvPicPr>
          <p:cNvPr id="9" name="Attēls 8">
            <a:extLst>
              <a:ext uri="{FF2B5EF4-FFF2-40B4-BE49-F238E27FC236}">
                <a16:creationId xmlns:a16="http://schemas.microsoft.com/office/drawing/2014/main" xmlns="" id="{3ED907E6-3702-C568-7818-33A3992555BA}"/>
              </a:ext>
            </a:extLst>
          </p:cNvPr>
          <p:cNvPicPr>
            <a:picLocks noChangeAspect="1"/>
          </p:cNvPicPr>
          <p:nvPr/>
        </p:nvPicPr>
        <p:blipFill>
          <a:blip r:embed="rId6"/>
          <a:stretch>
            <a:fillRect/>
          </a:stretch>
        </p:blipFill>
        <p:spPr>
          <a:xfrm>
            <a:off x="10185853" y="4670373"/>
            <a:ext cx="1704975" cy="1724025"/>
          </a:xfrm>
          <a:prstGeom prst="rect">
            <a:avLst/>
          </a:prstGeom>
        </p:spPr>
      </p:pic>
      <p:pic>
        <p:nvPicPr>
          <p:cNvPr id="12" name="Attēls 11">
            <a:extLst>
              <a:ext uri="{FF2B5EF4-FFF2-40B4-BE49-F238E27FC236}">
                <a16:creationId xmlns:a16="http://schemas.microsoft.com/office/drawing/2014/main" xmlns="" id="{9EBEA09B-1175-5A06-6AC7-123A5CBFF0A1}"/>
              </a:ext>
            </a:extLst>
          </p:cNvPr>
          <p:cNvPicPr>
            <a:picLocks noChangeAspect="1"/>
          </p:cNvPicPr>
          <p:nvPr/>
        </p:nvPicPr>
        <p:blipFill>
          <a:blip r:embed="rId7"/>
          <a:stretch>
            <a:fillRect/>
          </a:stretch>
        </p:blipFill>
        <p:spPr>
          <a:xfrm>
            <a:off x="341470" y="3169941"/>
            <a:ext cx="3876675" cy="828675"/>
          </a:xfrm>
          <a:prstGeom prst="rect">
            <a:avLst/>
          </a:prstGeom>
        </p:spPr>
      </p:pic>
      <p:pic>
        <p:nvPicPr>
          <p:cNvPr id="15" name="Attēls 14">
            <a:extLst>
              <a:ext uri="{FF2B5EF4-FFF2-40B4-BE49-F238E27FC236}">
                <a16:creationId xmlns:a16="http://schemas.microsoft.com/office/drawing/2014/main" xmlns="" id="{2153D75A-4B1B-E1F7-5470-24258F18531B}"/>
              </a:ext>
            </a:extLst>
          </p:cNvPr>
          <p:cNvPicPr>
            <a:picLocks noChangeAspect="1"/>
          </p:cNvPicPr>
          <p:nvPr/>
        </p:nvPicPr>
        <p:blipFill>
          <a:blip r:embed="rId8"/>
          <a:stretch>
            <a:fillRect/>
          </a:stretch>
        </p:blipFill>
        <p:spPr>
          <a:xfrm>
            <a:off x="296810" y="3992720"/>
            <a:ext cx="3771900" cy="2495550"/>
          </a:xfrm>
          <a:prstGeom prst="rect">
            <a:avLst/>
          </a:prstGeom>
        </p:spPr>
      </p:pic>
      <p:sp>
        <p:nvSpPr>
          <p:cNvPr id="21" name="TextBox 20">
            <a:extLst>
              <a:ext uri="{FF2B5EF4-FFF2-40B4-BE49-F238E27FC236}">
                <a16:creationId xmlns:a16="http://schemas.microsoft.com/office/drawing/2014/main" xmlns="" id="{1EF3A359-4C59-0B9C-80FD-5943AB995DE1}"/>
              </a:ext>
            </a:extLst>
          </p:cNvPr>
          <p:cNvSpPr txBox="1"/>
          <p:nvPr/>
        </p:nvSpPr>
        <p:spPr>
          <a:xfrm>
            <a:off x="5523070" y="2026284"/>
            <a:ext cx="996838" cy="400110"/>
          </a:xfrm>
          <a:prstGeom prst="rect">
            <a:avLst/>
          </a:prstGeom>
          <a:noFill/>
        </p:spPr>
        <p:txBody>
          <a:bodyPr wrap="square" rtlCol="0">
            <a:spAutoFit/>
          </a:bodyPr>
          <a:lstStyle/>
          <a:p>
            <a:r>
              <a:rPr lang="lv-LV" sz="2000" dirty="0">
                <a:solidFill>
                  <a:srgbClr val="C00000"/>
                </a:solidFill>
              </a:rPr>
              <a:t>62 %</a:t>
            </a:r>
          </a:p>
        </p:txBody>
      </p:sp>
      <p:sp>
        <p:nvSpPr>
          <p:cNvPr id="23" name="TextBox 22">
            <a:extLst>
              <a:ext uri="{FF2B5EF4-FFF2-40B4-BE49-F238E27FC236}">
                <a16:creationId xmlns:a16="http://schemas.microsoft.com/office/drawing/2014/main" xmlns="" id="{18C0579A-8FBA-A772-953D-736D52FB680D}"/>
              </a:ext>
            </a:extLst>
          </p:cNvPr>
          <p:cNvSpPr txBox="1"/>
          <p:nvPr/>
        </p:nvSpPr>
        <p:spPr>
          <a:xfrm>
            <a:off x="8733969" y="2466989"/>
            <a:ext cx="996838" cy="400110"/>
          </a:xfrm>
          <a:prstGeom prst="rect">
            <a:avLst/>
          </a:prstGeom>
          <a:noFill/>
        </p:spPr>
        <p:txBody>
          <a:bodyPr wrap="square" rtlCol="0">
            <a:spAutoFit/>
          </a:bodyPr>
          <a:lstStyle/>
          <a:p>
            <a:r>
              <a:rPr lang="lv-LV" sz="2000" dirty="0">
                <a:solidFill>
                  <a:srgbClr val="C00000"/>
                </a:solidFill>
              </a:rPr>
              <a:t>67 %</a:t>
            </a:r>
          </a:p>
        </p:txBody>
      </p:sp>
      <p:sp>
        <p:nvSpPr>
          <p:cNvPr id="25" name="TextBox 24">
            <a:extLst>
              <a:ext uri="{FF2B5EF4-FFF2-40B4-BE49-F238E27FC236}">
                <a16:creationId xmlns:a16="http://schemas.microsoft.com/office/drawing/2014/main" xmlns="" id="{AA9B9F89-DA36-E9D3-DF80-5D6FD92AAE7E}"/>
              </a:ext>
            </a:extLst>
          </p:cNvPr>
          <p:cNvSpPr txBox="1"/>
          <p:nvPr/>
        </p:nvSpPr>
        <p:spPr>
          <a:xfrm>
            <a:off x="849580" y="2895010"/>
            <a:ext cx="996838" cy="400110"/>
          </a:xfrm>
          <a:prstGeom prst="rect">
            <a:avLst/>
          </a:prstGeom>
          <a:noFill/>
        </p:spPr>
        <p:txBody>
          <a:bodyPr wrap="square" rtlCol="0">
            <a:spAutoFit/>
          </a:bodyPr>
          <a:lstStyle/>
          <a:p>
            <a:r>
              <a:rPr lang="lv-LV" sz="2000" dirty="0">
                <a:solidFill>
                  <a:srgbClr val="C00000"/>
                </a:solidFill>
              </a:rPr>
              <a:t>64 %</a:t>
            </a:r>
          </a:p>
        </p:txBody>
      </p:sp>
      <p:sp>
        <p:nvSpPr>
          <p:cNvPr id="26" name="TextBox 25">
            <a:extLst>
              <a:ext uri="{FF2B5EF4-FFF2-40B4-BE49-F238E27FC236}">
                <a16:creationId xmlns:a16="http://schemas.microsoft.com/office/drawing/2014/main" xmlns="" id="{E5D0A4C5-55C7-DF17-962B-F632A10533AE}"/>
              </a:ext>
            </a:extLst>
          </p:cNvPr>
          <p:cNvSpPr txBox="1"/>
          <p:nvPr/>
        </p:nvSpPr>
        <p:spPr>
          <a:xfrm>
            <a:off x="7994138" y="4351498"/>
            <a:ext cx="996838" cy="400110"/>
          </a:xfrm>
          <a:prstGeom prst="rect">
            <a:avLst/>
          </a:prstGeom>
          <a:noFill/>
        </p:spPr>
        <p:txBody>
          <a:bodyPr wrap="square" rtlCol="0">
            <a:spAutoFit/>
          </a:bodyPr>
          <a:lstStyle/>
          <a:p>
            <a:r>
              <a:rPr lang="lv-LV" sz="2000" dirty="0">
                <a:solidFill>
                  <a:srgbClr val="C00000"/>
                </a:solidFill>
              </a:rPr>
              <a:t>66 %</a:t>
            </a:r>
          </a:p>
        </p:txBody>
      </p:sp>
      <p:sp>
        <p:nvSpPr>
          <p:cNvPr id="27" name="TextBox 26">
            <a:extLst>
              <a:ext uri="{FF2B5EF4-FFF2-40B4-BE49-F238E27FC236}">
                <a16:creationId xmlns:a16="http://schemas.microsoft.com/office/drawing/2014/main" xmlns="" id="{6384BBC4-5433-A8B7-C126-3BEC2A571BA8}"/>
              </a:ext>
            </a:extLst>
          </p:cNvPr>
          <p:cNvSpPr txBox="1"/>
          <p:nvPr/>
        </p:nvSpPr>
        <p:spPr>
          <a:xfrm>
            <a:off x="7474570" y="5667216"/>
            <a:ext cx="996838" cy="400110"/>
          </a:xfrm>
          <a:prstGeom prst="rect">
            <a:avLst/>
          </a:prstGeom>
          <a:noFill/>
        </p:spPr>
        <p:txBody>
          <a:bodyPr wrap="square" rtlCol="0">
            <a:spAutoFit/>
          </a:bodyPr>
          <a:lstStyle/>
          <a:p>
            <a:r>
              <a:rPr lang="lv-LV" sz="2000" dirty="0">
                <a:solidFill>
                  <a:srgbClr val="C00000"/>
                </a:solidFill>
              </a:rPr>
              <a:t>64 %</a:t>
            </a:r>
          </a:p>
        </p:txBody>
      </p:sp>
    </p:spTree>
    <p:extLst>
      <p:ext uri="{BB962C8B-B14F-4D97-AF65-F5344CB8AC3E}">
        <p14:creationId xmlns:p14="http://schemas.microsoft.com/office/powerpoint/2010/main" val="20115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F1299C-7B45-E329-A112-A461E84EE13D}"/>
            </a:ext>
          </a:extLst>
        </p:cNvPr>
        <p:cNvGrpSpPr/>
        <p:nvPr/>
      </p:nvGrpSpPr>
      <p:grpSpPr>
        <a:xfrm>
          <a:off x="0" y="0"/>
          <a:ext cx="0" cy="0"/>
          <a:chOff x="0" y="0"/>
          <a:chExt cx="0" cy="0"/>
        </a:xfrm>
      </p:grpSpPr>
      <p:pic>
        <p:nvPicPr>
          <p:cNvPr id="11" name="Attēls 10">
            <a:extLst>
              <a:ext uri="{FF2B5EF4-FFF2-40B4-BE49-F238E27FC236}">
                <a16:creationId xmlns:a16="http://schemas.microsoft.com/office/drawing/2014/main" xmlns="" id="{FDE1ADF9-F9E2-D0E9-AA9A-61DC064FA321}"/>
              </a:ext>
            </a:extLst>
          </p:cNvPr>
          <p:cNvPicPr>
            <a:picLocks noChangeAspect="1"/>
          </p:cNvPicPr>
          <p:nvPr/>
        </p:nvPicPr>
        <p:blipFill>
          <a:blip r:embed="rId2"/>
          <a:stretch>
            <a:fillRect/>
          </a:stretch>
        </p:blipFill>
        <p:spPr>
          <a:xfrm>
            <a:off x="2454377" y="5647908"/>
            <a:ext cx="7696200" cy="1209675"/>
          </a:xfrm>
          <a:prstGeom prst="rect">
            <a:avLst/>
          </a:prstGeom>
        </p:spPr>
      </p:pic>
      <p:sp>
        <p:nvSpPr>
          <p:cNvPr id="2" name="Virsraksts 1">
            <a:extLst>
              <a:ext uri="{FF2B5EF4-FFF2-40B4-BE49-F238E27FC236}">
                <a16:creationId xmlns:a16="http://schemas.microsoft.com/office/drawing/2014/main" xmlns="" id="{A2F6BCE9-0642-67A8-734A-1E9F13BC4A3F}"/>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Viegli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7F3F464C-0E76-E77E-F40E-F9366FEA88F7}"/>
              </a:ext>
            </a:extLst>
          </p:cNvPr>
          <p:cNvSpPr>
            <a:spLocks noGrp="1"/>
          </p:cNvSpPr>
          <p:nvPr>
            <p:ph type="sldNum" idx="12"/>
          </p:nvPr>
        </p:nvSpPr>
        <p:spPr/>
        <p:txBody>
          <a:bodyPr/>
          <a:lstStyle/>
          <a:p>
            <a:fld id="{00000000-1234-1234-1234-123412341234}" type="slidenum">
              <a:rPr lang="lv-LV" smtClean="0"/>
              <a:pPr/>
              <a:t>27</a:t>
            </a:fld>
            <a:endParaRPr lang="lv-LV"/>
          </a:p>
        </p:txBody>
      </p:sp>
      <p:pic>
        <p:nvPicPr>
          <p:cNvPr id="19" name="Attēls 18">
            <a:extLst>
              <a:ext uri="{FF2B5EF4-FFF2-40B4-BE49-F238E27FC236}">
                <a16:creationId xmlns:a16="http://schemas.microsoft.com/office/drawing/2014/main" xmlns="" id="{109CC6CC-EF72-86F6-F71F-E2326C2092FB}"/>
              </a:ext>
            </a:extLst>
          </p:cNvPr>
          <p:cNvPicPr>
            <a:picLocks noChangeAspect="1"/>
          </p:cNvPicPr>
          <p:nvPr/>
        </p:nvPicPr>
        <p:blipFill>
          <a:blip r:embed="rId3"/>
          <a:stretch>
            <a:fillRect/>
          </a:stretch>
        </p:blipFill>
        <p:spPr>
          <a:xfrm>
            <a:off x="1599003" y="1836462"/>
            <a:ext cx="2457450" cy="857250"/>
          </a:xfrm>
          <a:prstGeom prst="rect">
            <a:avLst/>
          </a:prstGeom>
        </p:spPr>
      </p:pic>
      <p:pic>
        <p:nvPicPr>
          <p:cNvPr id="5" name="Attēls 4">
            <a:extLst>
              <a:ext uri="{FF2B5EF4-FFF2-40B4-BE49-F238E27FC236}">
                <a16:creationId xmlns:a16="http://schemas.microsoft.com/office/drawing/2014/main" xmlns="" id="{DD3BF10D-B8A5-6C75-3979-C2731A518670}"/>
              </a:ext>
            </a:extLst>
          </p:cNvPr>
          <p:cNvPicPr>
            <a:picLocks noChangeAspect="1"/>
          </p:cNvPicPr>
          <p:nvPr/>
        </p:nvPicPr>
        <p:blipFill>
          <a:blip r:embed="rId4"/>
          <a:stretch>
            <a:fillRect/>
          </a:stretch>
        </p:blipFill>
        <p:spPr>
          <a:xfrm>
            <a:off x="1599003" y="2954516"/>
            <a:ext cx="8267700" cy="1028700"/>
          </a:xfrm>
          <a:prstGeom prst="rect">
            <a:avLst/>
          </a:prstGeom>
        </p:spPr>
      </p:pic>
      <p:pic>
        <p:nvPicPr>
          <p:cNvPr id="8" name="Attēls 7">
            <a:extLst>
              <a:ext uri="{FF2B5EF4-FFF2-40B4-BE49-F238E27FC236}">
                <a16:creationId xmlns:a16="http://schemas.microsoft.com/office/drawing/2014/main" xmlns="" id="{E4E6C820-AAB5-4135-6D0A-613D801843D7}"/>
              </a:ext>
            </a:extLst>
          </p:cNvPr>
          <p:cNvPicPr>
            <a:picLocks noChangeAspect="1"/>
          </p:cNvPicPr>
          <p:nvPr/>
        </p:nvPicPr>
        <p:blipFill>
          <a:blip r:embed="rId5"/>
          <a:stretch>
            <a:fillRect/>
          </a:stretch>
        </p:blipFill>
        <p:spPr>
          <a:xfrm>
            <a:off x="1599003" y="4491065"/>
            <a:ext cx="6657975" cy="1285875"/>
          </a:xfrm>
          <a:prstGeom prst="rect">
            <a:avLst/>
          </a:prstGeom>
        </p:spPr>
      </p:pic>
      <p:sp>
        <p:nvSpPr>
          <p:cNvPr id="13" name="TextBox 12">
            <a:extLst>
              <a:ext uri="{FF2B5EF4-FFF2-40B4-BE49-F238E27FC236}">
                <a16:creationId xmlns:a16="http://schemas.microsoft.com/office/drawing/2014/main" xmlns="" id="{03A251BD-8DE2-2070-2390-83A4748A8951}"/>
              </a:ext>
            </a:extLst>
          </p:cNvPr>
          <p:cNvSpPr txBox="1"/>
          <p:nvPr/>
        </p:nvSpPr>
        <p:spPr>
          <a:xfrm>
            <a:off x="812423" y="1966825"/>
            <a:ext cx="996838" cy="400110"/>
          </a:xfrm>
          <a:prstGeom prst="rect">
            <a:avLst/>
          </a:prstGeom>
          <a:noFill/>
        </p:spPr>
        <p:txBody>
          <a:bodyPr wrap="square" rtlCol="0">
            <a:spAutoFit/>
          </a:bodyPr>
          <a:lstStyle/>
          <a:p>
            <a:r>
              <a:rPr lang="lv-LV" sz="2000" dirty="0">
                <a:solidFill>
                  <a:srgbClr val="C00000"/>
                </a:solidFill>
              </a:rPr>
              <a:t>75 %</a:t>
            </a:r>
          </a:p>
        </p:txBody>
      </p:sp>
      <p:sp>
        <p:nvSpPr>
          <p:cNvPr id="14" name="TextBox 13">
            <a:extLst>
              <a:ext uri="{FF2B5EF4-FFF2-40B4-BE49-F238E27FC236}">
                <a16:creationId xmlns:a16="http://schemas.microsoft.com/office/drawing/2014/main" xmlns="" id="{35174DEA-01D2-5011-D6E3-D76847216B6D}"/>
              </a:ext>
            </a:extLst>
          </p:cNvPr>
          <p:cNvSpPr txBox="1"/>
          <p:nvPr/>
        </p:nvSpPr>
        <p:spPr>
          <a:xfrm>
            <a:off x="812423" y="3274405"/>
            <a:ext cx="996838" cy="400110"/>
          </a:xfrm>
          <a:prstGeom prst="rect">
            <a:avLst/>
          </a:prstGeom>
          <a:noFill/>
        </p:spPr>
        <p:txBody>
          <a:bodyPr wrap="square" rtlCol="0">
            <a:spAutoFit/>
          </a:bodyPr>
          <a:lstStyle/>
          <a:p>
            <a:r>
              <a:rPr lang="lv-LV" sz="2000" dirty="0">
                <a:solidFill>
                  <a:srgbClr val="C00000"/>
                </a:solidFill>
              </a:rPr>
              <a:t>62 %</a:t>
            </a:r>
          </a:p>
        </p:txBody>
      </p:sp>
      <p:sp>
        <p:nvSpPr>
          <p:cNvPr id="16" name="TextBox 15">
            <a:extLst>
              <a:ext uri="{FF2B5EF4-FFF2-40B4-BE49-F238E27FC236}">
                <a16:creationId xmlns:a16="http://schemas.microsoft.com/office/drawing/2014/main" xmlns="" id="{29050BFB-74FF-D6EB-5731-8AE44E3890F0}"/>
              </a:ext>
            </a:extLst>
          </p:cNvPr>
          <p:cNvSpPr txBox="1"/>
          <p:nvPr/>
        </p:nvSpPr>
        <p:spPr>
          <a:xfrm>
            <a:off x="812423" y="4605737"/>
            <a:ext cx="996838" cy="400110"/>
          </a:xfrm>
          <a:prstGeom prst="rect">
            <a:avLst/>
          </a:prstGeom>
          <a:noFill/>
        </p:spPr>
        <p:txBody>
          <a:bodyPr wrap="square" rtlCol="0">
            <a:spAutoFit/>
          </a:bodyPr>
          <a:lstStyle/>
          <a:p>
            <a:r>
              <a:rPr lang="lv-LV" sz="2000" dirty="0">
                <a:solidFill>
                  <a:srgbClr val="C00000"/>
                </a:solidFill>
              </a:rPr>
              <a:t>68 %</a:t>
            </a:r>
          </a:p>
        </p:txBody>
      </p:sp>
      <p:sp>
        <p:nvSpPr>
          <p:cNvPr id="17" name="TextBox 16">
            <a:extLst>
              <a:ext uri="{FF2B5EF4-FFF2-40B4-BE49-F238E27FC236}">
                <a16:creationId xmlns:a16="http://schemas.microsoft.com/office/drawing/2014/main" xmlns="" id="{6678D704-D8C5-4474-79C9-44B4D7C010BA}"/>
              </a:ext>
            </a:extLst>
          </p:cNvPr>
          <p:cNvSpPr txBox="1"/>
          <p:nvPr/>
        </p:nvSpPr>
        <p:spPr>
          <a:xfrm>
            <a:off x="812423" y="5399442"/>
            <a:ext cx="996838" cy="400110"/>
          </a:xfrm>
          <a:prstGeom prst="rect">
            <a:avLst/>
          </a:prstGeom>
          <a:noFill/>
        </p:spPr>
        <p:txBody>
          <a:bodyPr wrap="square" rtlCol="0">
            <a:spAutoFit/>
          </a:bodyPr>
          <a:lstStyle/>
          <a:p>
            <a:r>
              <a:rPr lang="lv-LV" sz="2000" dirty="0">
                <a:solidFill>
                  <a:srgbClr val="C00000"/>
                </a:solidFill>
              </a:rPr>
              <a:t>67 %</a:t>
            </a:r>
          </a:p>
        </p:txBody>
      </p:sp>
    </p:spTree>
    <p:extLst>
      <p:ext uri="{BB962C8B-B14F-4D97-AF65-F5344CB8AC3E}">
        <p14:creationId xmlns:p14="http://schemas.microsoft.com/office/powerpoint/2010/main" val="284305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855F5B4-99D1-3D41-2F4A-41C7961F929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C67BDBA8-5B62-56FB-1132-E7522BE2FEE8}"/>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Ļoti grūts daļas «Zināšanas, izpratne un prasmes» testelements</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F8572C10-3882-EA0F-422F-5B530CEA88F6}"/>
              </a:ext>
            </a:extLst>
          </p:cNvPr>
          <p:cNvSpPr>
            <a:spLocks noGrp="1"/>
          </p:cNvSpPr>
          <p:nvPr>
            <p:ph type="sldNum" idx="12"/>
          </p:nvPr>
        </p:nvSpPr>
        <p:spPr/>
        <p:txBody>
          <a:bodyPr/>
          <a:lstStyle/>
          <a:p>
            <a:fld id="{00000000-1234-1234-1234-123412341234}" type="slidenum">
              <a:rPr lang="lv-LV" smtClean="0"/>
              <a:pPr/>
              <a:t>28</a:t>
            </a:fld>
            <a:endParaRPr lang="lv-LV"/>
          </a:p>
        </p:txBody>
      </p:sp>
      <p:pic>
        <p:nvPicPr>
          <p:cNvPr id="6" name="Attēls 5">
            <a:extLst>
              <a:ext uri="{FF2B5EF4-FFF2-40B4-BE49-F238E27FC236}">
                <a16:creationId xmlns:a16="http://schemas.microsoft.com/office/drawing/2014/main" xmlns="" id="{E6D414D6-6266-984A-933C-7A41FEE1F8E2}"/>
              </a:ext>
            </a:extLst>
          </p:cNvPr>
          <p:cNvPicPr>
            <a:picLocks noChangeAspect="1"/>
          </p:cNvPicPr>
          <p:nvPr/>
        </p:nvPicPr>
        <p:blipFill>
          <a:blip r:embed="rId2"/>
          <a:stretch>
            <a:fillRect/>
          </a:stretch>
        </p:blipFill>
        <p:spPr>
          <a:xfrm>
            <a:off x="616774" y="2668917"/>
            <a:ext cx="4057650" cy="276225"/>
          </a:xfrm>
          <a:prstGeom prst="rect">
            <a:avLst/>
          </a:prstGeom>
        </p:spPr>
      </p:pic>
      <p:pic>
        <p:nvPicPr>
          <p:cNvPr id="9" name="Attēls 8">
            <a:extLst>
              <a:ext uri="{FF2B5EF4-FFF2-40B4-BE49-F238E27FC236}">
                <a16:creationId xmlns:a16="http://schemas.microsoft.com/office/drawing/2014/main" xmlns="" id="{603A61C0-8ECE-644E-C829-0F72B6026D1D}"/>
              </a:ext>
            </a:extLst>
          </p:cNvPr>
          <p:cNvPicPr>
            <a:picLocks noChangeAspect="1"/>
          </p:cNvPicPr>
          <p:nvPr/>
        </p:nvPicPr>
        <p:blipFill>
          <a:blip r:embed="rId3"/>
          <a:stretch>
            <a:fillRect/>
          </a:stretch>
        </p:blipFill>
        <p:spPr>
          <a:xfrm>
            <a:off x="616774" y="1992275"/>
            <a:ext cx="8201025" cy="438150"/>
          </a:xfrm>
          <a:prstGeom prst="rect">
            <a:avLst/>
          </a:prstGeom>
        </p:spPr>
      </p:pic>
      <p:pic>
        <p:nvPicPr>
          <p:cNvPr id="12" name="Attēls 11">
            <a:extLst>
              <a:ext uri="{FF2B5EF4-FFF2-40B4-BE49-F238E27FC236}">
                <a16:creationId xmlns:a16="http://schemas.microsoft.com/office/drawing/2014/main" xmlns="" id="{6EE4D15A-283D-70EA-AC36-08AD7F5D957C}"/>
              </a:ext>
            </a:extLst>
          </p:cNvPr>
          <p:cNvPicPr>
            <a:picLocks noChangeAspect="1"/>
          </p:cNvPicPr>
          <p:nvPr/>
        </p:nvPicPr>
        <p:blipFill>
          <a:blip r:embed="rId4"/>
          <a:stretch>
            <a:fillRect/>
          </a:stretch>
        </p:blipFill>
        <p:spPr>
          <a:xfrm>
            <a:off x="9439308" y="1866900"/>
            <a:ext cx="2400300" cy="3124200"/>
          </a:xfrm>
          <a:prstGeom prst="rect">
            <a:avLst/>
          </a:prstGeom>
        </p:spPr>
      </p:pic>
      <p:pic>
        <p:nvPicPr>
          <p:cNvPr id="14" name="Attēls 13">
            <a:extLst>
              <a:ext uri="{FF2B5EF4-FFF2-40B4-BE49-F238E27FC236}">
                <a16:creationId xmlns:a16="http://schemas.microsoft.com/office/drawing/2014/main" xmlns="" id="{E1E53772-25F0-AD35-0B7F-71387D129BA9}"/>
              </a:ext>
            </a:extLst>
          </p:cNvPr>
          <p:cNvPicPr>
            <a:picLocks noChangeAspect="1"/>
          </p:cNvPicPr>
          <p:nvPr/>
        </p:nvPicPr>
        <p:blipFill>
          <a:blip r:embed="rId5"/>
          <a:stretch>
            <a:fillRect/>
          </a:stretch>
        </p:blipFill>
        <p:spPr>
          <a:xfrm>
            <a:off x="7594939" y="5191254"/>
            <a:ext cx="3841952" cy="1545287"/>
          </a:xfrm>
          <a:prstGeom prst="rect">
            <a:avLst/>
          </a:prstGeom>
        </p:spPr>
      </p:pic>
      <p:pic>
        <p:nvPicPr>
          <p:cNvPr id="16" name="Attēls 15">
            <a:extLst>
              <a:ext uri="{FF2B5EF4-FFF2-40B4-BE49-F238E27FC236}">
                <a16:creationId xmlns:a16="http://schemas.microsoft.com/office/drawing/2014/main" xmlns="" id="{FCF62D58-D1BC-E885-E9FB-DD7ACAE840EF}"/>
              </a:ext>
            </a:extLst>
          </p:cNvPr>
          <p:cNvPicPr>
            <a:picLocks noChangeAspect="1"/>
          </p:cNvPicPr>
          <p:nvPr/>
        </p:nvPicPr>
        <p:blipFill>
          <a:blip r:embed="rId6"/>
          <a:stretch>
            <a:fillRect/>
          </a:stretch>
        </p:blipFill>
        <p:spPr>
          <a:xfrm>
            <a:off x="616774" y="4229654"/>
            <a:ext cx="6639432" cy="1923201"/>
          </a:xfrm>
          <a:prstGeom prst="rect">
            <a:avLst/>
          </a:prstGeom>
        </p:spPr>
      </p:pic>
      <p:sp>
        <p:nvSpPr>
          <p:cNvPr id="3" name="TextBox 2">
            <a:extLst>
              <a:ext uri="{FF2B5EF4-FFF2-40B4-BE49-F238E27FC236}">
                <a16:creationId xmlns:a16="http://schemas.microsoft.com/office/drawing/2014/main" xmlns="" id="{E72E3109-09CB-EBE1-2A96-292DD0D5F25D}"/>
              </a:ext>
            </a:extLst>
          </p:cNvPr>
          <p:cNvSpPr txBox="1"/>
          <p:nvPr/>
        </p:nvSpPr>
        <p:spPr>
          <a:xfrm>
            <a:off x="4674424" y="2622228"/>
            <a:ext cx="996838" cy="400110"/>
          </a:xfrm>
          <a:prstGeom prst="rect">
            <a:avLst/>
          </a:prstGeom>
          <a:noFill/>
        </p:spPr>
        <p:txBody>
          <a:bodyPr wrap="square" rtlCol="0">
            <a:spAutoFit/>
          </a:bodyPr>
          <a:lstStyle/>
          <a:p>
            <a:r>
              <a:rPr lang="lv-LV" sz="2000" dirty="0">
                <a:solidFill>
                  <a:srgbClr val="C00000"/>
                </a:solidFill>
              </a:rPr>
              <a:t>14 %</a:t>
            </a:r>
          </a:p>
        </p:txBody>
      </p:sp>
    </p:spTree>
    <p:extLst>
      <p:ext uri="{BB962C8B-B14F-4D97-AF65-F5344CB8AC3E}">
        <p14:creationId xmlns:p14="http://schemas.microsoft.com/office/powerpoint/2010/main" val="308623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FAE79D-B19F-B41F-A111-65661A436BEE}"/>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3957157A-FFDB-1A90-1C9D-7B80B7E8153D}"/>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Grūti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C0296CF-74E7-316C-049F-B24417CA7396}"/>
              </a:ext>
            </a:extLst>
          </p:cNvPr>
          <p:cNvSpPr>
            <a:spLocks noGrp="1"/>
          </p:cNvSpPr>
          <p:nvPr>
            <p:ph type="sldNum" idx="12"/>
          </p:nvPr>
        </p:nvSpPr>
        <p:spPr/>
        <p:txBody>
          <a:bodyPr/>
          <a:lstStyle/>
          <a:p>
            <a:fld id="{00000000-1234-1234-1234-123412341234}" type="slidenum">
              <a:rPr lang="lv-LV" smtClean="0"/>
              <a:pPr/>
              <a:t>29</a:t>
            </a:fld>
            <a:endParaRPr lang="lv-LV"/>
          </a:p>
        </p:txBody>
      </p:sp>
      <p:pic>
        <p:nvPicPr>
          <p:cNvPr id="14" name="Attēls 13">
            <a:extLst>
              <a:ext uri="{FF2B5EF4-FFF2-40B4-BE49-F238E27FC236}">
                <a16:creationId xmlns:a16="http://schemas.microsoft.com/office/drawing/2014/main" xmlns="" id="{071FA1C0-DD91-5D41-E88F-21F761912458}"/>
              </a:ext>
            </a:extLst>
          </p:cNvPr>
          <p:cNvPicPr>
            <a:picLocks noChangeAspect="1"/>
          </p:cNvPicPr>
          <p:nvPr/>
        </p:nvPicPr>
        <p:blipFill>
          <a:blip r:embed="rId2"/>
          <a:stretch>
            <a:fillRect/>
          </a:stretch>
        </p:blipFill>
        <p:spPr>
          <a:xfrm>
            <a:off x="8475841" y="5448479"/>
            <a:ext cx="3498700" cy="1407226"/>
          </a:xfrm>
          <a:prstGeom prst="rect">
            <a:avLst/>
          </a:prstGeom>
        </p:spPr>
      </p:pic>
      <p:pic>
        <p:nvPicPr>
          <p:cNvPr id="23" name="Attēls 22">
            <a:extLst>
              <a:ext uri="{FF2B5EF4-FFF2-40B4-BE49-F238E27FC236}">
                <a16:creationId xmlns:a16="http://schemas.microsoft.com/office/drawing/2014/main" xmlns="" id="{8387CEB8-C922-6544-76D1-72AC98EE3A6E}"/>
              </a:ext>
            </a:extLst>
          </p:cNvPr>
          <p:cNvPicPr>
            <a:picLocks noChangeAspect="1"/>
          </p:cNvPicPr>
          <p:nvPr/>
        </p:nvPicPr>
        <p:blipFill>
          <a:blip r:embed="rId3"/>
          <a:stretch>
            <a:fillRect/>
          </a:stretch>
        </p:blipFill>
        <p:spPr>
          <a:xfrm>
            <a:off x="364213" y="2390480"/>
            <a:ext cx="8172450" cy="714375"/>
          </a:xfrm>
          <a:prstGeom prst="rect">
            <a:avLst/>
          </a:prstGeom>
        </p:spPr>
      </p:pic>
      <p:pic>
        <p:nvPicPr>
          <p:cNvPr id="25" name="Attēls 24">
            <a:extLst>
              <a:ext uri="{FF2B5EF4-FFF2-40B4-BE49-F238E27FC236}">
                <a16:creationId xmlns:a16="http://schemas.microsoft.com/office/drawing/2014/main" xmlns="" id="{7E4126A6-6F4D-8388-F2BF-29E15D82FB7D}"/>
              </a:ext>
            </a:extLst>
          </p:cNvPr>
          <p:cNvPicPr>
            <a:picLocks noChangeAspect="1"/>
          </p:cNvPicPr>
          <p:nvPr/>
        </p:nvPicPr>
        <p:blipFill>
          <a:blip r:embed="rId4"/>
          <a:stretch>
            <a:fillRect/>
          </a:stretch>
        </p:blipFill>
        <p:spPr>
          <a:xfrm>
            <a:off x="394030" y="2024162"/>
            <a:ext cx="5638800" cy="209550"/>
          </a:xfrm>
          <a:prstGeom prst="rect">
            <a:avLst/>
          </a:prstGeom>
        </p:spPr>
      </p:pic>
      <p:pic>
        <p:nvPicPr>
          <p:cNvPr id="27" name="Attēls 26">
            <a:extLst>
              <a:ext uri="{FF2B5EF4-FFF2-40B4-BE49-F238E27FC236}">
                <a16:creationId xmlns:a16="http://schemas.microsoft.com/office/drawing/2014/main" xmlns="" id="{B7400F7C-3C0A-67BA-C01B-B6652E2BAAEF}"/>
              </a:ext>
            </a:extLst>
          </p:cNvPr>
          <p:cNvPicPr>
            <a:picLocks noChangeAspect="1"/>
          </p:cNvPicPr>
          <p:nvPr/>
        </p:nvPicPr>
        <p:blipFill>
          <a:blip r:embed="rId5"/>
          <a:stretch>
            <a:fillRect/>
          </a:stretch>
        </p:blipFill>
        <p:spPr>
          <a:xfrm>
            <a:off x="9173497" y="1790554"/>
            <a:ext cx="2624473" cy="2080268"/>
          </a:xfrm>
          <a:prstGeom prst="rect">
            <a:avLst/>
          </a:prstGeom>
        </p:spPr>
      </p:pic>
      <p:pic>
        <p:nvPicPr>
          <p:cNvPr id="29" name="Attēls 28">
            <a:extLst>
              <a:ext uri="{FF2B5EF4-FFF2-40B4-BE49-F238E27FC236}">
                <a16:creationId xmlns:a16="http://schemas.microsoft.com/office/drawing/2014/main" xmlns="" id="{F9B1FE48-0184-6E75-47CB-63AFC0D520CD}"/>
              </a:ext>
            </a:extLst>
          </p:cNvPr>
          <p:cNvPicPr>
            <a:picLocks noChangeAspect="1"/>
          </p:cNvPicPr>
          <p:nvPr/>
        </p:nvPicPr>
        <p:blipFill>
          <a:blip r:embed="rId6"/>
          <a:stretch>
            <a:fillRect/>
          </a:stretch>
        </p:blipFill>
        <p:spPr>
          <a:xfrm>
            <a:off x="411143" y="3441669"/>
            <a:ext cx="8201025" cy="609600"/>
          </a:xfrm>
          <a:prstGeom prst="rect">
            <a:avLst/>
          </a:prstGeom>
        </p:spPr>
      </p:pic>
      <p:pic>
        <p:nvPicPr>
          <p:cNvPr id="33" name="Attēls 32">
            <a:extLst>
              <a:ext uri="{FF2B5EF4-FFF2-40B4-BE49-F238E27FC236}">
                <a16:creationId xmlns:a16="http://schemas.microsoft.com/office/drawing/2014/main" xmlns="" id="{16390B09-550B-3F59-2C92-DA10546C4F96}"/>
              </a:ext>
            </a:extLst>
          </p:cNvPr>
          <p:cNvPicPr>
            <a:picLocks noChangeAspect="1"/>
          </p:cNvPicPr>
          <p:nvPr/>
        </p:nvPicPr>
        <p:blipFill>
          <a:blip r:embed="rId7"/>
          <a:stretch>
            <a:fillRect/>
          </a:stretch>
        </p:blipFill>
        <p:spPr>
          <a:xfrm>
            <a:off x="420668" y="4349824"/>
            <a:ext cx="8191500" cy="800100"/>
          </a:xfrm>
          <a:prstGeom prst="rect">
            <a:avLst/>
          </a:prstGeom>
        </p:spPr>
      </p:pic>
      <p:pic>
        <p:nvPicPr>
          <p:cNvPr id="35" name="Attēls 34">
            <a:extLst>
              <a:ext uri="{FF2B5EF4-FFF2-40B4-BE49-F238E27FC236}">
                <a16:creationId xmlns:a16="http://schemas.microsoft.com/office/drawing/2014/main" xmlns="" id="{8DEAA60A-A136-D94F-6E47-C62640D86CBF}"/>
              </a:ext>
            </a:extLst>
          </p:cNvPr>
          <p:cNvPicPr>
            <a:picLocks noChangeAspect="1"/>
          </p:cNvPicPr>
          <p:nvPr/>
        </p:nvPicPr>
        <p:blipFill>
          <a:blip r:embed="rId8"/>
          <a:stretch>
            <a:fillRect/>
          </a:stretch>
        </p:blipFill>
        <p:spPr>
          <a:xfrm>
            <a:off x="420668" y="5334121"/>
            <a:ext cx="8143875" cy="523875"/>
          </a:xfrm>
          <a:prstGeom prst="rect">
            <a:avLst/>
          </a:prstGeom>
        </p:spPr>
      </p:pic>
      <p:sp>
        <p:nvSpPr>
          <p:cNvPr id="36" name="TextBox 35">
            <a:extLst>
              <a:ext uri="{FF2B5EF4-FFF2-40B4-BE49-F238E27FC236}">
                <a16:creationId xmlns:a16="http://schemas.microsoft.com/office/drawing/2014/main" xmlns="" id="{6D2D469B-E0B4-A86D-A40E-0D5D5C6FAAC7}"/>
              </a:ext>
            </a:extLst>
          </p:cNvPr>
          <p:cNvSpPr txBox="1"/>
          <p:nvPr/>
        </p:nvSpPr>
        <p:spPr>
          <a:xfrm>
            <a:off x="6432173" y="1891870"/>
            <a:ext cx="996838" cy="400110"/>
          </a:xfrm>
          <a:prstGeom prst="rect">
            <a:avLst/>
          </a:prstGeom>
          <a:noFill/>
        </p:spPr>
        <p:txBody>
          <a:bodyPr wrap="square" rtlCol="0">
            <a:spAutoFit/>
          </a:bodyPr>
          <a:lstStyle/>
          <a:p>
            <a:r>
              <a:rPr lang="lv-LV" sz="2000" dirty="0">
                <a:solidFill>
                  <a:srgbClr val="C00000"/>
                </a:solidFill>
              </a:rPr>
              <a:t>24 %</a:t>
            </a:r>
          </a:p>
        </p:txBody>
      </p:sp>
      <p:sp>
        <p:nvSpPr>
          <p:cNvPr id="37" name="TextBox 36">
            <a:extLst>
              <a:ext uri="{FF2B5EF4-FFF2-40B4-BE49-F238E27FC236}">
                <a16:creationId xmlns:a16="http://schemas.microsoft.com/office/drawing/2014/main" xmlns="" id="{9F177AE4-F5B9-2820-584A-1CDA6010617A}"/>
              </a:ext>
            </a:extLst>
          </p:cNvPr>
          <p:cNvSpPr txBox="1"/>
          <p:nvPr/>
        </p:nvSpPr>
        <p:spPr>
          <a:xfrm>
            <a:off x="2631698" y="2682249"/>
            <a:ext cx="996838" cy="400110"/>
          </a:xfrm>
          <a:prstGeom prst="rect">
            <a:avLst/>
          </a:prstGeom>
          <a:noFill/>
        </p:spPr>
        <p:txBody>
          <a:bodyPr wrap="square" rtlCol="0">
            <a:spAutoFit/>
          </a:bodyPr>
          <a:lstStyle/>
          <a:p>
            <a:r>
              <a:rPr lang="lv-LV" sz="2000" dirty="0">
                <a:solidFill>
                  <a:srgbClr val="C00000"/>
                </a:solidFill>
              </a:rPr>
              <a:t>36 %</a:t>
            </a:r>
          </a:p>
        </p:txBody>
      </p:sp>
      <p:sp>
        <p:nvSpPr>
          <p:cNvPr id="38" name="TextBox 37">
            <a:extLst>
              <a:ext uri="{FF2B5EF4-FFF2-40B4-BE49-F238E27FC236}">
                <a16:creationId xmlns:a16="http://schemas.microsoft.com/office/drawing/2014/main" xmlns="" id="{75D4563C-BB26-2A34-B3F5-25BD2CCBC0DE}"/>
              </a:ext>
            </a:extLst>
          </p:cNvPr>
          <p:cNvSpPr txBox="1"/>
          <p:nvPr/>
        </p:nvSpPr>
        <p:spPr>
          <a:xfrm>
            <a:off x="2412623" y="3263392"/>
            <a:ext cx="996838" cy="400110"/>
          </a:xfrm>
          <a:prstGeom prst="rect">
            <a:avLst/>
          </a:prstGeom>
          <a:noFill/>
        </p:spPr>
        <p:txBody>
          <a:bodyPr wrap="square" rtlCol="0">
            <a:spAutoFit/>
          </a:bodyPr>
          <a:lstStyle/>
          <a:p>
            <a:r>
              <a:rPr lang="lv-LV" sz="2000" dirty="0">
                <a:solidFill>
                  <a:srgbClr val="C00000"/>
                </a:solidFill>
              </a:rPr>
              <a:t>31 %</a:t>
            </a:r>
          </a:p>
        </p:txBody>
      </p:sp>
      <p:sp>
        <p:nvSpPr>
          <p:cNvPr id="39" name="TextBox 38">
            <a:extLst>
              <a:ext uri="{FF2B5EF4-FFF2-40B4-BE49-F238E27FC236}">
                <a16:creationId xmlns:a16="http://schemas.microsoft.com/office/drawing/2014/main" xmlns="" id="{EE72060B-5557-1BBC-C859-7DC862446C86}"/>
              </a:ext>
            </a:extLst>
          </p:cNvPr>
          <p:cNvSpPr txBox="1"/>
          <p:nvPr/>
        </p:nvSpPr>
        <p:spPr>
          <a:xfrm>
            <a:off x="2412623" y="4136357"/>
            <a:ext cx="996838" cy="400110"/>
          </a:xfrm>
          <a:prstGeom prst="rect">
            <a:avLst/>
          </a:prstGeom>
          <a:noFill/>
        </p:spPr>
        <p:txBody>
          <a:bodyPr wrap="square" rtlCol="0">
            <a:spAutoFit/>
          </a:bodyPr>
          <a:lstStyle/>
          <a:p>
            <a:r>
              <a:rPr lang="lv-LV" sz="2000" dirty="0">
                <a:solidFill>
                  <a:srgbClr val="C00000"/>
                </a:solidFill>
              </a:rPr>
              <a:t>32 %</a:t>
            </a:r>
          </a:p>
        </p:txBody>
      </p:sp>
      <p:sp>
        <p:nvSpPr>
          <p:cNvPr id="40" name="TextBox 39">
            <a:extLst>
              <a:ext uri="{FF2B5EF4-FFF2-40B4-BE49-F238E27FC236}">
                <a16:creationId xmlns:a16="http://schemas.microsoft.com/office/drawing/2014/main" xmlns="" id="{9B808DAA-AD93-36E9-8793-0899FED82BBC}"/>
              </a:ext>
            </a:extLst>
          </p:cNvPr>
          <p:cNvSpPr txBox="1"/>
          <p:nvPr/>
        </p:nvSpPr>
        <p:spPr>
          <a:xfrm>
            <a:off x="2412623" y="5146162"/>
            <a:ext cx="996838" cy="400110"/>
          </a:xfrm>
          <a:prstGeom prst="rect">
            <a:avLst/>
          </a:prstGeom>
          <a:noFill/>
        </p:spPr>
        <p:txBody>
          <a:bodyPr wrap="square" rtlCol="0">
            <a:spAutoFit/>
          </a:bodyPr>
          <a:lstStyle/>
          <a:p>
            <a:r>
              <a:rPr lang="lv-LV" sz="2000" dirty="0">
                <a:solidFill>
                  <a:srgbClr val="C00000"/>
                </a:solidFill>
              </a:rPr>
              <a:t>22 %</a:t>
            </a:r>
          </a:p>
        </p:txBody>
      </p:sp>
    </p:spTree>
    <p:extLst>
      <p:ext uri="{BB962C8B-B14F-4D97-AF65-F5344CB8AC3E}">
        <p14:creationId xmlns:p14="http://schemas.microsoft.com/office/powerpoint/2010/main" val="336070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AC4B0DB5-858D-B4EB-0C14-A141A47FF842}"/>
              </a:ext>
            </a:extLst>
          </p:cNvPr>
          <p:cNvSpPr>
            <a:spLocks noGrp="1"/>
          </p:cNvSpPr>
          <p:nvPr>
            <p:ph type="title"/>
          </p:nvPr>
        </p:nvSpPr>
        <p:spPr>
          <a:xfrm>
            <a:off x="616774" y="257547"/>
            <a:ext cx="9733455" cy="1142815"/>
          </a:xfrm>
        </p:spPr>
        <p:txBody>
          <a:bodyPr/>
          <a:lstStyle/>
          <a:p>
            <a:r>
              <a:rPr lang="lv-LV" dirty="0"/>
              <a:t>Eksāmens matemātikā 9. klasei </a:t>
            </a:r>
            <a:br>
              <a:rPr lang="lv-LV" dirty="0"/>
            </a:br>
            <a:r>
              <a:rPr lang="lv-LV" dirty="0"/>
              <a:t>Kopvērtējums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713344D4-8CCE-0609-128A-784C93788628}"/>
              </a:ext>
            </a:extLst>
          </p:cNvPr>
          <p:cNvSpPr>
            <a:spLocks noGrp="1"/>
          </p:cNvSpPr>
          <p:nvPr>
            <p:ph type="sldNum" idx="12"/>
          </p:nvPr>
        </p:nvSpPr>
        <p:spPr/>
        <p:txBody>
          <a:bodyPr/>
          <a:lstStyle/>
          <a:p>
            <a:fld id="{00000000-1234-1234-1234-123412341234}" type="slidenum">
              <a:rPr lang="lv-LV" smtClean="0"/>
              <a:pPr/>
              <a:t>3</a:t>
            </a:fld>
            <a:endParaRPr lang="lv-LV"/>
          </a:p>
        </p:txBody>
      </p:sp>
      <p:pic>
        <p:nvPicPr>
          <p:cNvPr id="6" name="Attēls 5">
            <a:extLst>
              <a:ext uri="{FF2B5EF4-FFF2-40B4-BE49-F238E27FC236}">
                <a16:creationId xmlns:a16="http://schemas.microsoft.com/office/drawing/2014/main" xmlns="" id="{182CAA17-C9AB-3670-919C-0E265F290EF1}"/>
              </a:ext>
            </a:extLst>
          </p:cNvPr>
          <p:cNvPicPr>
            <a:picLocks noChangeAspect="1"/>
          </p:cNvPicPr>
          <p:nvPr/>
        </p:nvPicPr>
        <p:blipFill>
          <a:blip r:embed="rId2"/>
          <a:stretch>
            <a:fillRect/>
          </a:stretch>
        </p:blipFill>
        <p:spPr>
          <a:xfrm>
            <a:off x="926896" y="1807030"/>
            <a:ext cx="10648329" cy="4793424"/>
          </a:xfrm>
          <a:prstGeom prst="rect">
            <a:avLst/>
          </a:prstGeom>
        </p:spPr>
      </p:pic>
      <p:sp>
        <p:nvSpPr>
          <p:cNvPr id="7" name="TextBox 6">
            <a:extLst>
              <a:ext uri="{FF2B5EF4-FFF2-40B4-BE49-F238E27FC236}">
                <a16:creationId xmlns:a16="http://schemas.microsoft.com/office/drawing/2014/main" xmlns="" id="{DF01481A-23CA-5D9B-6569-87A893BD7278}"/>
              </a:ext>
            </a:extLst>
          </p:cNvPr>
          <p:cNvSpPr txBox="1"/>
          <p:nvPr/>
        </p:nvSpPr>
        <p:spPr>
          <a:xfrm>
            <a:off x="9982085" y="2375633"/>
            <a:ext cx="1593140" cy="523220"/>
          </a:xfrm>
          <a:prstGeom prst="rect">
            <a:avLst/>
          </a:prstGeom>
          <a:noFill/>
        </p:spPr>
        <p:txBody>
          <a:bodyPr wrap="square" rtlCol="0">
            <a:spAutoFit/>
          </a:bodyPr>
          <a:lstStyle/>
          <a:p>
            <a:r>
              <a:rPr lang="lv-LV" dirty="0"/>
              <a:t>Kopā         17730</a:t>
            </a:r>
          </a:p>
          <a:p>
            <a:r>
              <a:rPr lang="lv-LV" dirty="0"/>
              <a:t>Vidējais  53,80 %</a:t>
            </a:r>
          </a:p>
        </p:txBody>
      </p:sp>
      <p:cxnSp>
        <p:nvCxnSpPr>
          <p:cNvPr id="10" name="Taisns savienotājs 9">
            <a:extLst>
              <a:ext uri="{FF2B5EF4-FFF2-40B4-BE49-F238E27FC236}">
                <a16:creationId xmlns:a16="http://schemas.microsoft.com/office/drawing/2014/main" xmlns="" id="{5C283F3C-D2B8-1503-07CF-FC87BAEDFC1E}"/>
              </a:ext>
            </a:extLst>
          </p:cNvPr>
          <p:cNvCxnSpPr>
            <a:cxnSpLocks/>
          </p:cNvCxnSpPr>
          <p:nvPr/>
        </p:nvCxnSpPr>
        <p:spPr>
          <a:xfrm>
            <a:off x="3923721" y="2024743"/>
            <a:ext cx="0" cy="4541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āls 10">
            <a:extLst>
              <a:ext uri="{FF2B5EF4-FFF2-40B4-BE49-F238E27FC236}">
                <a16:creationId xmlns:a16="http://schemas.microsoft.com/office/drawing/2014/main" xmlns="" id="{62DA2A44-C33F-1D6F-E262-BE09F6C8C23C}"/>
              </a:ext>
            </a:extLst>
          </p:cNvPr>
          <p:cNvSpPr/>
          <p:nvPr/>
        </p:nvSpPr>
        <p:spPr>
          <a:xfrm>
            <a:off x="10969562" y="5364468"/>
            <a:ext cx="639829" cy="1201602"/>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7C1E7BB6-4CF1-6A6C-4615-E495EDBF4058}"/>
              </a:ext>
            </a:extLst>
          </p:cNvPr>
          <p:cNvCxnSpPr>
            <a:cxnSpLocks/>
          </p:cNvCxnSpPr>
          <p:nvPr/>
        </p:nvCxnSpPr>
        <p:spPr>
          <a:xfrm>
            <a:off x="3025534" y="2024743"/>
            <a:ext cx="0" cy="4541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Taisns savienotājs 4">
            <a:extLst>
              <a:ext uri="{FF2B5EF4-FFF2-40B4-BE49-F238E27FC236}">
                <a16:creationId xmlns:a16="http://schemas.microsoft.com/office/drawing/2014/main" xmlns="" id="{B5355CF5-08C1-19D7-E032-85D6E0821A54}"/>
              </a:ext>
            </a:extLst>
          </p:cNvPr>
          <p:cNvCxnSpPr>
            <a:cxnSpLocks/>
          </p:cNvCxnSpPr>
          <p:nvPr/>
        </p:nvCxnSpPr>
        <p:spPr>
          <a:xfrm>
            <a:off x="3498947" y="2024743"/>
            <a:ext cx="0" cy="454132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77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F239D9C-EAE3-A772-14E6-4E7E21C23F6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328CD8E3-E4ED-8BF9-0F61-98A200BD8D4B}"/>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Grūti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86C7F893-5A4F-1F05-3539-A93556C39DB1}"/>
              </a:ext>
            </a:extLst>
          </p:cNvPr>
          <p:cNvSpPr>
            <a:spLocks noGrp="1"/>
          </p:cNvSpPr>
          <p:nvPr>
            <p:ph type="sldNum" idx="12"/>
          </p:nvPr>
        </p:nvSpPr>
        <p:spPr/>
        <p:txBody>
          <a:bodyPr/>
          <a:lstStyle/>
          <a:p>
            <a:fld id="{00000000-1234-1234-1234-123412341234}" type="slidenum">
              <a:rPr lang="lv-LV" smtClean="0"/>
              <a:pPr/>
              <a:t>30</a:t>
            </a:fld>
            <a:endParaRPr lang="lv-LV"/>
          </a:p>
        </p:txBody>
      </p:sp>
      <p:pic>
        <p:nvPicPr>
          <p:cNvPr id="7" name="Attēls 6">
            <a:extLst>
              <a:ext uri="{FF2B5EF4-FFF2-40B4-BE49-F238E27FC236}">
                <a16:creationId xmlns:a16="http://schemas.microsoft.com/office/drawing/2014/main" xmlns="" id="{2F599360-8B03-F130-69B9-251716CB694E}"/>
              </a:ext>
            </a:extLst>
          </p:cNvPr>
          <p:cNvPicPr>
            <a:picLocks noChangeAspect="1"/>
          </p:cNvPicPr>
          <p:nvPr/>
        </p:nvPicPr>
        <p:blipFill>
          <a:blip r:embed="rId2"/>
          <a:stretch>
            <a:fillRect/>
          </a:stretch>
        </p:blipFill>
        <p:spPr>
          <a:xfrm>
            <a:off x="407852" y="4310936"/>
            <a:ext cx="4048125" cy="438150"/>
          </a:xfrm>
          <a:prstGeom prst="rect">
            <a:avLst/>
          </a:prstGeom>
        </p:spPr>
      </p:pic>
      <p:pic>
        <p:nvPicPr>
          <p:cNvPr id="45" name="Attēls 44">
            <a:extLst>
              <a:ext uri="{FF2B5EF4-FFF2-40B4-BE49-F238E27FC236}">
                <a16:creationId xmlns:a16="http://schemas.microsoft.com/office/drawing/2014/main" xmlns="" id="{BEA64DFD-D159-68E7-9195-8127D2B86B9A}"/>
              </a:ext>
            </a:extLst>
          </p:cNvPr>
          <p:cNvPicPr>
            <a:picLocks noChangeAspect="1"/>
          </p:cNvPicPr>
          <p:nvPr/>
        </p:nvPicPr>
        <p:blipFill>
          <a:blip r:embed="rId3"/>
          <a:stretch>
            <a:fillRect/>
          </a:stretch>
        </p:blipFill>
        <p:spPr>
          <a:xfrm>
            <a:off x="450715" y="1741729"/>
            <a:ext cx="4457700" cy="666750"/>
          </a:xfrm>
          <a:prstGeom prst="rect">
            <a:avLst/>
          </a:prstGeom>
        </p:spPr>
      </p:pic>
      <p:pic>
        <p:nvPicPr>
          <p:cNvPr id="47" name="Attēls 46">
            <a:extLst>
              <a:ext uri="{FF2B5EF4-FFF2-40B4-BE49-F238E27FC236}">
                <a16:creationId xmlns:a16="http://schemas.microsoft.com/office/drawing/2014/main" xmlns="" id="{014C1D66-7C0A-F06D-BC98-E9247782AAAA}"/>
              </a:ext>
            </a:extLst>
          </p:cNvPr>
          <p:cNvPicPr>
            <a:picLocks noChangeAspect="1"/>
          </p:cNvPicPr>
          <p:nvPr/>
        </p:nvPicPr>
        <p:blipFill>
          <a:blip r:embed="rId4"/>
          <a:stretch>
            <a:fillRect/>
          </a:stretch>
        </p:blipFill>
        <p:spPr>
          <a:xfrm>
            <a:off x="5289755" y="1741729"/>
            <a:ext cx="2733590" cy="1709342"/>
          </a:xfrm>
          <a:prstGeom prst="rect">
            <a:avLst/>
          </a:prstGeom>
        </p:spPr>
      </p:pic>
      <p:pic>
        <p:nvPicPr>
          <p:cNvPr id="49" name="Attēls 48">
            <a:extLst>
              <a:ext uri="{FF2B5EF4-FFF2-40B4-BE49-F238E27FC236}">
                <a16:creationId xmlns:a16="http://schemas.microsoft.com/office/drawing/2014/main" xmlns="" id="{FAA7A9B6-5300-1B94-515E-76D8E28CB5E4}"/>
              </a:ext>
            </a:extLst>
          </p:cNvPr>
          <p:cNvPicPr>
            <a:picLocks noChangeAspect="1"/>
          </p:cNvPicPr>
          <p:nvPr/>
        </p:nvPicPr>
        <p:blipFill>
          <a:blip r:embed="rId5"/>
          <a:stretch>
            <a:fillRect/>
          </a:stretch>
        </p:blipFill>
        <p:spPr>
          <a:xfrm>
            <a:off x="407852" y="3003016"/>
            <a:ext cx="8181975" cy="876300"/>
          </a:xfrm>
          <a:prstGeom prst="rect">
            <a:avLst/>
          </a:prstGeom>
        </p:spPr>
      </p:pic>
      <p:pic>
        <p:nvPicPr>
          <p:cNvPr id="52" name="Attēls 51">
            <a:extLst>
              <a:ext uri="{FF2B5EF4-FFF2-40B4-BE49-F238E27FC236}">
                <a16:creationId xmlns:a16="http://schemas.microsoft.com/office/drawing/2014/main" xmlns="" id="{7A267798-744E-313D-6150-3A918894D1B0}"/>
              </a:ext>
            </a:extLst>
          </p:cNvPr>
          <p:cNvPicPr>
            <a:picLocks noChangeAspect="1"/>
          </p:cNvPicPr>
          <p:nvPr/>
        </p:nvPicPr>
        <p:blipFill>
          <a:blip r:embed="rId6"/>
          <a:stretch>
            <a:fillRect/>
          </a:stretch>
        </p:blipFill>
        <p:spPr>
          <a:xfrm>
            <a:off x="432697" y="4852470"/>
            <a:ext cx="7639050" cy="647700"/>
          </a:xfrm>
          <a:prstGeom prst="rect">
            <a:avLst/>
          </a:prstGeom>
        </p:spPr>
      </p:pic>
      <p:pic>
        <p:nvPicPr>
          <p:cNvPr id="53" name="Attēls 52">
            <a:extLst>
              <a:ext uri="{FF2B5EF4-FFF2-40B4-BE49-F238E27FC236}">
                <a16:creationId xmlns:a16="http://schemas.microsoft.com/office/drawing/2014/main" xmlns="" id="{E9E46CB5-3517-9616-D949-7549809E0E76}"/>
              </a:ext>
            </a:extLst>
          </p:cNvPr>
          <p:cNvPicPr>
            <a:picLocks noChangeAspect="1"/>
          </p:cNvPicPr>
          <p:nvPr/>
        </p:nvPicPr>
        <p:blipFill>
          <a:blip r:embed="rId7"/>
          <a:stretch>
            <a:fillRect/>
          </a:stretch>
        </p:blipFill>
        <p:spPr>
          <a:xfrm>
            <a:off x="8632690" y="5304600"/>
            <a:ext cx="3498700" cy="1407226"/>
          </a:xfrm>
          <a:prstGeom prst="rect">
            <a:avLst/>
          </a:prstGeom>
        </p:spPr>
      </p:pic>
      <p:pic>
        <p:nvPicPr>
          <p:cNvPr id="50" name="Attēls 49">
            <a:extLst>
              <a:ext uri="{FF2B5EF4-FFF2-40B4-BE49-F238E27FC236}">
                <a16:creationId xmlns:a16="http://schemas.microsoft.com/office/drawing/2014/main" xmlns="" id="{3FC7FACA-5949-15A7-C5F9-77682048D425}"/>
              </a:ext>
            </a:extLst>
          </p:cNvPr>
          <p:cNvPicPr>
            <a:picLocks noChangeAspect="1"/>
          </p:cNvPicPr>
          <p:nvPr/>
        </p:nvPicPr>
        <p:blipFill>
          <a:blip r:embed="rId8"/>
          <a:stretch>
            <a:fillRect/>
          </a:stretch>
        </p:blipFill>
        <p:spPr>
          <a:xfrm>
            <a:off x="3819030" y="5117087"/>
            <a:ext cx="1811319" cy="1684209"/>
          </a:xfrm>
          <a:prstGeom prst="rect">
            <a:avLst/>
          </a:prstGeom>
        </p:spPr>
      </p:pic>
      <p:sp>
        <p:nvSpPr>
          <p:cNvPr id="54" name="TextBox 53">
            <a:extLst>
              <a:ext uri="{FF2B5EF4-FFF2-40B4-BE49-F238E27FC236}">
                <a16:creationId xmlns:a16="http://schemas.microsoft.com/office/drawing/2014/main" xmlns="" id="{B06A4D40-6A59-49FC-5263-CBA48DAA3E5F}"/>
              </a:ext>
            </a:extLst>
          </p:cNvPr>
          <p:cNvSpPr txBox="1"/>
          <p:nvPr/>
        </p:nvSpPr>
        <p:spPr>
          <a:xfrm>
            <a:off x="3925174" y="2000288"/>
            <a:ext cx="996838" cy="400110"/>
          </a:xfrm>
          <a:prstGeom prst="rect">
            <a:avLst/>
          </a:prstGeom>
          <a:noFill/>
        </p:spPr>
        <p:txBody>
          <a:bodyPr wrap="square" rtlCol="0">
            <a:spAutoFit/>
          </a:bodyPr>
          <a:lstStyle/>
          <a:p>
            <a:r>
              <a:rPr lang="lv-LV" sz="2000" dirty="0">
                <a:solidFill>
                  <a:srgbClr val="C00000"/>
                </a:solidFill>
              </a:rPr>
              <a:t>32 %</a:t>
            </a:r>
          </a:p>
        </p:txBody>
      </p:sp>
      <p:sp>
        <p:nvSpPr>
          <p:cNvPr id="55" name="TextBox 54">
            <a:extLst>
              <a:ext uri="{FF2B5EF4-FFF2-40B4-BE49-F238E27FC236}">
                <a16:creationId xmlns:a16="http://schemas.microsoft.com/office/drawing/2014/main" xmlns="" id="{4A60FC6F-F302-8D4F-32B2-8469BE6E4676}"/>
              </a:ext>
            </a:extLst>
          </p:cNvPr>
          <p:cNvSpPr txBox="1"/>
          <p:nvPr/>
        </p:nvSpPr>
        <p:spPr>
          <a:xfrm>
            <a:off x="8744824" y="3429000"/>
            <a:ext cx="996838" cy="400110"/>
          </a:xfrm>
          <a:prstGeom prst="rect">
            <a:avLst/>
          </a:prstGeom>
          <a:noFill/>
        </p:spPr>
        <p:txBody>
          <a:bodyPr wrap="square" rtlCol="0">
            <a:spAutoFit/>
          </a:bodyPr>
          <a:lstStyle/>
          <a:p>
            <a:r>
              <a:rPr lang="lv-LV" sz="2000" dirty="0">
                <a:solidFill>
                  <a:srgbClr val="C00000"/>
                </a:solidFill>
              </a:rPr>
              <a:t>32 %</a:t>
            </a:r>
          </a:p>
        </p:txBody>
      </p:sp>
      <p:sp>
        <p:nvSpPr>
          <p:cNvPr id="56" name="TextBox 55">
            <a:extLst>
              <a:ext uri="{FF2B5EF4-FFF2-40B4-BE49-F238E27FC236}">
                <a16:creationId xmlns:a16="http://schemas.microsoft.com/office/drawing/2014/main" xmlns="" id="{95DD3434-335D-3BC9-7714-7F2D4F9D3F4E}"/>
              </a:ext>
            </a:extLst>
          </p:cNvPr>
          <p:cNvSpPr txBox="1"/>
          <p:nvPr/>
        </p:nvSpPr>
        <p:spPr>
          <a:xfrm>
            <a:off x="2181146" y="5281915"/>
            <a:ext cx="996838" cy="400110"/>
          </a:xfrm>
          <a:prstGeom prst="rect">
            <a:avLst/>
          </a:prstGeom>
          <a:noFill/>
        </p:spPr>
        <p:txBody>
          <a:bodyPr wrap="square" rtlCol="0">
            <a:spAutoFit/>
          </a:bodyPr>
          <a:lstStyle/>
          <a:p>
            <a:r>
              <a:rPr lang="lv-LV" sz="2000" dirty="0">
                <a:solidFill>
                  <a:srgbClr val="C00000"/>
                </a:solidFill>
              </a:rPr>
              <a:t>39 %</a:t>
            </a:r>
          </a:p>
        </p:txBody>
      </p:sp>
    </p:spTree>
    <p:extLst>
      <p:ext uri="{BB962C8B-B14F-4D97-AF65-F5344CB8AC3E}">
        <p14:creationId xmlns:p14="http://schemas.microsoft.com/office/powerpoint/2010/main" val="303486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F6EB9C-CFE3-E747-32D5-73FC4C662B25}"/>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6300181A-E00D-31B7-44F7-A960C3AE121B}"/>
              </a:ext>
            </a:extLst>
          </p:cNvPr>
          <p:cNvPicPr>
            <a:picLocks noChangeAspect="1"/>
          </p:cNvPicPr>
          <p:nvPr/>
        </p:nvPicPr>
        <p:blipFill>
          <a:blip r:embed="rId2"/>
          <a:stretch>
            <a:fillRect/>
          </a:stretch>
        </p:blipFill>
        <p:spPr>
          <a:xfrm>
            <a:off x="8693300" y="5450357"/>
            <a:ext cx="3498700" cy="1407226"/>
          </a:xfrm>
          <a:prstGeom prst="rect">
            <a:avLst/>
          </a:prstGeom>
        </p:spPr>
      </p:pic>
      <p:sp>
        <p:nvSpPr>
          <p:cNvPr id="2" name="Virsraksts 1">
            <a:extLst>
              <a:ext uri="{FF2B5EF4-FFF2-40B4-BE49-F238E27FC236}">
                <a16:creationId xmlns:a16="http://schemas.microsoft.com/office/drawing/2014/main" xmlns="" id="{522C26EF-8E5B-B62D-F26E-05448C929BDF}"/>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Grūti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444612A1-DF20-75B7-1667-25EAE46990C3}"/>
              </a:ext>
            </a:extLst>
          </p:cNvPr>
          <p:cNvSpPr>
            <a:spLocks noGrp="1"/>
          </p:cNvSpPr>
          <p:nvPr>
            <p:ph type="sldNum" idx="12"/>
          </p:nvPr>
        </p:nvSpPr>
        <p:spPr/>
        <p:txBody>
          <a:bodyPr/>
          <a:lstStyle/>
          <a:p>
            <a:fld id="{00000000-1234-1234-1234-123412341234}" type="slidenum">
              <a:rPr lang="lv-LV" smtClean="0"/>
              <a:pPr/>
              <a:t>31</a:t>
            </a:fld>
            <a:endParaRPr lang="lv-LV"/>
          </a:p>
        </p:txBody>
      </p:sp>
      <p:pic>
        <p:nvPicPr>
          <p:cNvPr id="11" name="Attēls 10">
            <a:extLst>
              <a:ext uri="{FF2B5EF4-FFF2-40B4-BE49-F238E27FC236}">
                <a16:creationId xmlns:a16="http://schemas.microsoft.com/office/drawing/2014/main" xmlns="" id="{2E72BFF3-1D46-A4F1-3A22-F8EEFE2C8A3C}"/>
              </a:ext>
            </a:extLst>
          </p:cNvPr>
          <p:cNvPicPr>
            <a:picLocks noChangeAspect="1"/>
          </p:cNvPicPr>
          <p:nvPr/>
        </p:nvPicPr>
        <p:blipFill>
          <a:blip r:embed="rId3"/>
          <a:stretch>
            <a:fillRect/>
          </a:stretch>
        </p:blipFill>
        <p:spPr>
          <a:xfrm>
            <a:off x="3623856" y="1969231"/>
            <a:ext cx="5381625" cy="790575"/>
          </a:xfrm>
          <a:prstGeom prst="rect">
            <a:avLst/>
          </a:prstGeom>
        </p:spPr>
      </p:pic>
      <p:pic>
        <p:nvPicPr>
          <p:cNvPr id="13" name="Attēls 12">
            <a:extLst>
              <a:ext uri="{FF2B5EF4-FFF2-40B4-BE49-F238E27FC236}">
                <a16:creationId xmlns:a16="http://schemas.microsoft.com/office/drawing/2014/main" xmlns="" id="{C9F807C8-EEB5-9EA8-5BCF-8DA2DE3023FE}"/>
              </a:ext>
            </a:extLst>
          </p:cNvPr>
          <p:cNvPicPr>
            <a:picLocks noChangeAspect="1"/>
          </p:cNvPicPr>
          <p:nvPr/>
        </p:nvPicPr>
        <p:blipFill>
          <a:blip r:embed="rId4"/>
          <a:stretch>
            <a:fillRect/>
          </a:stretch>
        </p:blipFill>
        <p:spPr>
          <a:xfrm>
            <a:off x="9894681" y="1878342"/>
            <a:ext cx="1669649" cy="1662060"/>
          </a:xfrm>
          <a:prstGeom prst="rect">
            <a:avLst/>
          </a:prstGeom>
        </p:spPr>
      </p:pic>
      <p:pic>
        <p:nvPicPr>
          <p:cNvPr id="17" name="Attēls 16">
            <a:extLst>
              <a:ext uri="{FF2B5EF4-FFF2-40B4-BE49-F238E27FC236}">
                <a16:creationId xmlns:a16="http://schemas.microsoft.com/office/drawing/2014/main" xmlns="" id="{3E6A27EB-3D55-3608-D1DF-871319ACC3E8}"/>
              </a:ext>
            </a:extLst>
          </p:cNvPr>
          <p:cNvPicPr>
            <a:picLocks noChangeAspect="1"/>
          </p:cNvPicPr>
          <p:nvPr/>
        </p:nvPicPr>
        <p:blipFill>
          <a:blip r:embed="rId5"/>
          <a:stretch>
            <a:fillRect/>
          </a:stretch>
        </p:blipFill>
        <p:spPr>
          <a:xfrm>
            <a:off x="3583144" y="2810162"/>
            <a:ext cx="6067425" cy="523875"/>
          </a:xfrm>
          <a:prstGeom prst="rect">
            <a:avLst/>
          </a:prstGeom>
        </p:spPr>
      </p:pic>
      <p:pic>
        <p:nvPicPr>
          <p:cNvPr id="19" name="Attēls 18">
            <a:extLst>
              <a:ext uri="{FF2B5EF4-FFF2-40B4-BE49-F238E27FC236}">
                <a16:creationId xmlns:a16="http://schemas.microsoft.com/office/drawing/2014/main" xmlns="" id="{2C7A615A-AB2D-9AA1-127F-3E940B4A822E}"/>
              </a:ext>
            </a:extLst>
          </p:cNvPr>
          <p:cNvPicPr>
            <a:picLocks noChangeAspect="1"/>
          </p:cNvPicPr>
          <p:nvPr/>
        </p:nvPicPr>
        <p:blipFill>
          <a:blip r:embed="rId6"/>
          <a:stretch>
            <a:fillRect/>
          </a:stretch>
        </p:blipFill>
        <p:spPr>
          <a:xfrm>
            <a:off x="40712" y="3997366"/>
            <a:ext cx="2933700" cy="1009650"/>
          </a:xfrm>
          <a:prstGeom prst="rect">
            <a:avLst/>
          </a:prstGeom>
        </p:spPr>
      </p:pic>
      <p:pic>
        <p:nvPicPr>
          <p:cNvPr id="24" name="Attēls 23">
            <a:extLst>
              <a:ext uri="{FF2B5EF4-FFF2-40B4-BE49-F238E27FC236}">
                <a16:creationId xmlns:a16="http://schemas.microsoft.com/office/drawing/2014/main" xmlns="" id="{A4384255-9DFE-F58F-338F-BC90AF9C727F}"/>
              </a:ext>
            </a:extLst>
          </p:cNvPr>
          <p:cNvPicPr>
            <a:picLocks noChangeAspect="1"/>
          </p:cNvPicPr>
          <p:nvPr/>
        </p:nvPicPr>
        <p:blipFill>
          <a:blip r:embed="rId7"/>
          <a:stretch>
            <a:fillRect/>
          </a:stretch>
        </p:blipFill>
        <p:spPr>
          <a:xfrm>
            <a:off x="6982439" y="4035066"/>
            <a:ext cx="2668130" cy="1742452"/>
          </a:xfrm>
          <a:prstGeom prst="rect">
            <a:avLst/>
          </a:prstGeom>
        </p:spPr>
      </p:pic>
      <p:pic>
        <p:nvPicPr>
          <p:cNvPr id="28" name="Attēls 27">
            <a:extLst>
              <a:ext uri="{FF2B5EF4-FFF2-40B4-BE49-F238E27FC236}">
                <a16:creationId xmlns:a16="http://schemas.microsoft.com/office/drawing/2014/main" xmlns="" id="{03A1E2E9-820D-B6D3-6F98-F41EA1C86F0B}"/>
              </a:ext>
            </a:extLst>
          </p:cNvPr>
          <p:cNvPicPr>
            <a:picLocks noChangeAspect="1"/>
          </p:cNvPicPr>
          <p:nvPr/>
        </p:nvPicPr>
        <p:blipFill>
          <a:blip r:embed="rId8"/>
          <a:stretch>
            <a:fillRect/>
          </a:stretch>
        </p:blipFill>
        <p:spPr>
          <a:xfrm>
            <a:off x="0" y="4954333"/>
            <a:ext cx="4648200" cy="400050"/>
          </a:xfrm>
          <a:prstGeom prst="rect">
            <a:avLst/>
          </a:prstGeom>
        </p:spPr>
      </p:pic>
      <p:pic>
        <p:nvPicPr>
          <p:cNvPr id="31" name="Attēls 30">
            <a:extLst>
              <a:ext uri="{FF2B5EF4-FFF2-40B4-BE49-F238E27FC236}">
                <a16:creationId xmlns:a16="http://schemas.microsoft.com/office/drawing/2014/main" xmlns="" id="{C042E472-8CB6-BC69-D1C1-5F7BC61FFF9E}"/>
              </a:ext>
            </a:extLst>
          </p:cNvPr>
          <p:cNvPicPr>
            <a:picLocks noChangeAspect="1"/>
          </p:cNvPicPr>
          <p:nvPr/>
        </p:nvPicPr>
        <p:blipFill>
          <a:blip r:embed="rId9"/>
          <a:stretch>
            <a:fillRect/>
          </a:stretch>
        </p:blipFill>
        <p:spPr>
          <a:xfrm>
            <a:off x="4591664" y="4973997"/>
            <a:ext cx="2390775" cy="523875"/>
          </a:xfrm>
          <a:prstGeom prst="rect">
            <a:avLst/>
          </a:prstGeom>
        </p:spPr>
      </p:pic>
      <p:pic>
        <p:nvPicPr>
          <p:cNvPr id="3" name="Attēls 2">
            <a:extLst>
              <a:ext uri="{FF2B5EF4-FFF2-40B4-BE49-F238E27FC236}">
                <a16:creationId xmlns:a16="http://schemas.microsoft.com/office/drawing/2014/main" xmlns="" id="{598D3FE9-1D49-F7E9-7F2D-ED53B20E8357}"/>
              </a:ext>
            </a:extLst>
          </p:cNvPr>
          <p:cNvPicPr>
            <a:picLocks noChangeAspect="1"/>
          </p:cNvPicPr>
          <p:nvPr/>
        </p:nvPicPr>
        <p:blipFill>
          <a:blip r:embed="rId10"/>
          <a:stretch>
            <a:fillRect/>
          </a:stretch>
        </p:blipFill>
        <p:spPr>
          <a:xfrm>
            <a:off x="2974412" y="4047838"/>
            <a:ext cx="3114675" cy="314325"/>
          </a:xfrm>
          <a:prstGeom prst="rect">
            <a:avLst/>
          </a:prstGeom>
        </p:spPr>
      </p:pic>
      <p:sp>
        <p:nvSpPr>
          <p:cNvPr id="8" name="TextBox 7">
            <a:extLst>
              <a:ext uri="{FF2B5EF4-FFF2-40B4-BE49-F238E27FC236}">
                <a16:creationId xmlns:a16="http://schemas.microsoft.com/office/drawing/2014/main" xmlns="" id="{87700B6A-0849-10E7-E5FC-F6111B69C8D5}"/>
              </a:ext>
            </a:extLst>
          </p:cNvPr>
          <p:cNvSpPr txBox="1"/>
          <p:nvPr/>
        </p:nvSpPr>
        <p:spPr>
          <a:xfrm>
            <a:off x="2764975" y="2073463"/>
            <a:ext cx="996838" cy="400110"/>
          </a:xfrm>
          <a:prstGeom prst="rect">
            <a:avLst/>
          </a:prstGeom>
          <a:noFill/>
        </p:spPr>
        <p:txBody>
          <a:bodyPr wrap="square" rtlCol="0">
            <a:spAutoFit/>
          </a:bodyPr>
          <a:lstStyle/>
          <a:p>
            <a:r>
              <a:rPr lang="lv-LV" sz="2000" dirty="0">
                <a:solidFill>
                  <a:srgbClr val="C00000"/>
                </a:solidFill>
              </a:rPr>
              <a:t>37 %</a:t>
            </a:r>
          </a:p>
        </p:txBody>
      </p:sp>
      <p:sp>
        <p:nvSpPr>
          <p:cNvPr id="10" name="TextBox 9">
            <a:extLst>
              <a:ext uri="{FF2B5EF4-FFF2-40B4-BE49-F238E27FC236}">
                <a16:creationId xmlns:a16="http://schemas.microsoft.com/office/drawing/2014/main" xmlns="" id="{BCA60BAF-0A8F-B043-D216-2A1E5E9BA547}"/>
              </a:ext>
            </a:extLst>
          </p:cNvPr>
          <p:cNvSpPr txBox="1"/>
          <p:nvPr/>
        </p:nvSpPr>
        <p:spPr>
          <a:xfrm>
            <a:off x="2764975" y="2810124"/>
            <a:ext cx="996838" cy="400110"/>
          </a:xfrm>
          <a:prstGeom prst="rect">
            <a:avLst/>
          </a:prstGeom>
          <a:noFill/>
        </p:spPr>
        <p:txBody>
          <a:bodyPr wrap="square" rtlCol="0">
            <a:spAutoFit/>
          </a:bodyPr>
          <a:lstStyle/>
          <a:p>
            <a:r>
              <a:rPr lang="lv-LV" sz="2000" dirty="0">
                <a:solidFill>
                  <a:srgbClr val="C00000"/>
                </a:solidFill>
              </a:rPr>
              <a:t>34 %</a:t>
            </a:r>
          </a:p>
        </p:txBody>
      </p:sp>
      <p:sp>
        <p:nvSpPr>
          <p:cNvPr id="12" name="TextBox 11">
            <a:extLst>
              <a:ext uri="{FF2B5EF4-FFF2-40B4-BE49-F238E27FC236}">
                <a16:creationId xmlns:a16="http://schemas.microsoft.com/office/drawing/2014/main" xmlns="" id="{DC21DFD3-0F8C-3986-79D9-C00AB69AABDB}"/>
              </a:ext>
            </a:extLst>
          </p:cNvPr>
          <p:cNvSpPr txBox="1"/>
          <p:nvPr/>
        </p:nvSpPr>
        <p:spPr>
          <a:xfrm>
            <a:off x="2600325" y="4560976"/>
            <a:ext cx="996838" cy="400110"/>
          </a:xfrm>
          <a:prstGeom prst="rect">
            <a:avLst/>
          </a:prstGeom>
          <a:noFill/>
        </p:spPr>
        <p:txBody>
          <a:bodyPr wrap="square" rtlCol="0">
            <a:spAutoFit/>
          </a:bodyPr>
          <a:lstStyle/>
          <a:p>
            <a:r>
              <a:rPr lang="lv-LV" sz="2000" dirty="0">
                <a:solidFill>
                  <a:srgbClr val="C00000"/>
                </a:solidFill>
              </a:rPr>
              <a:t>35 %</a:t>
            </a:r>
          </a:p>
        </p:txBody>
      </p:sp>
      <p:sp>
        <p:nvSpPr>
          <p:cNvPr id="14" name="TextBox 13">
            <a:extLst>
              <a:ext uri="{FF2B5EF4-FFF2-40B4-BE49-F238E27FC236}">
                <a16:creationId xmlns:a16="http://schemas.microsoft.com/office/drawing/2014/main" xmlns="" id="{1BA04CAD-99DE-3C38-BF69-17EA7BFDD818}"/>
              </a:ext>
            </a:extLst>
          </p:cNvPr>
          <p:cNvSpPr txBox="1"/>
          <p:nvPr/>
        </p:nvSpPr>
        <p:spPr>
          <a:xfrm>
            <a:off x="515080" y="5447585"/>
            <a:ext cx="996838" cy="400110"/>
          </a:xfrm>
          <a:prstGeom prst="rect">
            <a:avLst/>
          </a:prstGeom>
          <a:noFill/>
        </p:spPr>
        <p:txBody>
          <a:bodyPr wrap="square" rtlCol="0">
            <a:spAutoFit/>
          </a:bodyPr>
          <a:lstStyle/>
          <a:p>
            <a:r>
              <a:rPr lang="lv-LV" sz="2000" dirty="0">
                <a:solidFill>
                  <a:srgbClr val="C00000"/>
                </a:solidFill>
              </a:rPr>
              <a:t>25 %</a:t>
            </a:r>
          </a:p>
        </p:txBody>
      </p:sp>
    </p:spTree>
    <p:extLst>
      <p:ext uri="{BB962C8B-B14F-4D97-AF65-F5344CB8AC3E}">
        <p14:creationId xmlns:p14="http://schemas.microsoft.com/office/powerpoint/2010/main" val="212263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113C63E-23D5-0B2E-0C90-7E2DE5DC3A7D}"/>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77B1B37E-7FB2-344A-C0E1-D86C04B1CFFC}"/>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Grūti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5D5376CA-0FBD-7B46-C28D-7E71B145A4F5}"/>
              </a:ext>
            </a:extLst>
          </p:cNvPr>
          <p:cNvSpPr>
            <a:spLocks noGrp="1"/>
          </p:cNvSpPr>
          <p:nvPr>
            <p:ph type="sldNum" idx="12"/>
          </p:nvPr>
        </p:nvSpPr>
        <p:spPr/>
        <p:txBody>
          <a:bodyPr/>
          <a:lstStyle/>
          <a:p>
            <a:fld id="{00000000-1234-1234-1234-123412341234}" type="slidenum">
              <a:rPr lang="lv-LV" smtClean="0"/>
              <a:pPr/>
              <a:t>32</a:t>
            </a:fld>
            <a:endParaRPr lang="lv-LV"/>
          </a:p>
        </p:txBody>
      </p:sp>
      <p:pic>
        <p:nvPicPr>
          <p:cNvPr id="34" name="Attēls 33">
            <a:extLst>
              <a:ext uri="{FF2B5EF4-FFF2-40B4-BE49-F238E27FC236}">
                <a16:creationId xmlns:a16="http://schemas.microsoft.com/office/drawing/2014/main" xmlns="" id="{68E83417-C26F-C4E5-79BD-329BD38F8E37}"/>
              </a:ext>
            </a:extLst>
          </p:cNvPr>
          <p:cNvPicPr>
            <a:picLocks noChangeAspect="1"/>
          </p:cNvPicPr>
          <p:nvPr/>
        </p:nvPicPr>
        <p:blipFill>
          <a:blip r:embed="rId2"/>
          <a:stretch>
            <a:fillRect/>
          </a:stretch>
        </p:blipFill>
        <p:spPr>
          <a:xfrm>
            <a:off x="293605" y="2097266"/>
            <a:ext cx="4276725" cy="561975"/>
          </a:xfrm>
          <a:prstGeom prst="rect">
            <a:avLst/>
          </a:prstGeom>
        </p:spPr>
      </p:pic>
      <p:pic>
        <p:nvPicPr>
          <p:cNvPr id="37" name="Attēls 36">
            <a:extLst>
              <a:ext uri="{FF2B5EF4-FFF2-40B4-BE49-F238E27FC236}">
                <a16:creationId xmlns:a16="http://schemas.microsoft.com/office/drawing/2014/main" xmlns="" id="{F1DBFDD1-6373-DD8A-B166-A1D24BB11CED}"/>
              </a:ext>
            </a:extLst>
          </p:cNvPr>
          <p:cNvPicPr>
            <a:picLocks noChangeAspect="1"/>
          </p:cNvPicPr>
          <p:nvPr/>
        </p:nvPicPr>
        <p:blipFill>
          <a:blip r:embed="rId3"/>
          <a:stretch>
            <a:fillRect/>
          </a:stretch>
        </p:blipFill>
        <p:spPr>
          <a:xfrm>
            <a:off x="4540834" y="2391288"/>
            <a:ext cx="3343275" cy="285750"/>
          </a:xfrm>
          <a:prstGeom prst="rect">
            <a:avLst/>
          </a:prstGeom>
        </p:spPr>
      </p:pic>
      <p:pic>
        <p:nvPicPr>
          <p:cNvPr id="39" name="Attēls 38">
            <a:extLst>
              <a:ext uri="{FF2B5EF4-FFF2-40B4-BE49-F238E27FC236}">
                <a16:creationId xmlns:a16="http://schemas.microsoft.com/office/drawing/2014/main" xmlns="" id="{59740D96-3937-6B0B-F778-B9D11D7838EE}"/>
              </a:ext>
            </a:extLst>
          </p:cNvPr>
          <p:cNvPicPr>
            <a:picLocks noChangeAspect="1"/>
          </p:cNvPicPr>
          <p:nvPr/>
        </p:nvPicPr>
        <p:blipFill>
          <a:blip r:embed="rId4"/>
          <a:stretch>
            <a:fillRect/>
          </a:stretch>
        </p:blipFill>
        <p:spPr>
          <a:xfrm>
            <a:off x="8247805" y="2097266"/>
            <a:ext cx="2838450" cy="1543050"/>
          </a:xfrm>
          <a:prstGeom prst="rect">
            <a:avLst/>
          </a:prstGeom>
        </p:spPr>
      </p:pic>
      <p:pic>
        <p:nvPicPr>
          <p:cNvPr id="41" name="Attēls 40">
            <a:extLst>
              <a:ext uri="{FF2B5EF4-FFF2-40B4-BE49-F238E27FC236}">
                <a16:creationId xmlns:a16="http://schemas.microsoft.com/office/drawing/2014/main" xmlns="" id="{1B5708B7-D3A3-3974-706A-E9EFACEEB21C}"/>
              </a:ext>
            </a:extLst>
          </p:cNvPr>
          <p:cNvPicPr>
            <a:picLocks noChangeAspect="1"/>
          </p:cNvPicPr>
          <p:nvPr/>
        </p:nvPicPr>
        <p:blipFill>
          <a:blip r:embed="rId5"/>
          <a:stretch>
            <a:fillRect/>
          </a:stretch>
        </p:blipFill>
        <p:spPr>
          <a:xfrm>
            <a:off x="293605" y="4455935"/>
            <a:ext cx="4429125" cy="952500"/>
          </a:xfrm>
          <a:prstGeom prst="rect">
            <a:avLst/>
          </a:prstGeom>
        </p:spPr>
      </p:pic>
      <p:pic>
        <p:nvPicPr>
          <p:cNvPr id="43" name="Attēls 42">
            <a:extLst>
              <a:ext uri="{FF2B5EF4-FFF2-40B4-BE49-F238E27FC236}">
                <a16:creationId xmlns:a16="http://schemas.microsoft.com/office/drawing/2014/main" xmlns="" id="{30B5EED3-139F-5CEE-E368-08B223E1AF24}"/>
              </a:ext>
            </a:extLst>
          </p:cNvPr>
          <p:cNvPicPr>
            <a:picLocks noChangeAspect="1"/>
          </p:cNvPicPr>
          <p:nvPr/>
        </p:nvPicPr>
        <p:blipFill>
          <a:blip r:embed="rId6"/>
          <a:stretch>
            <a:fillRect/>
          </a:stretch>
        </p:blipFill>
        <p:spPr>
          <a:xfrm>
            <a:off x="368978" y="4198760"/>
            <a:ext cx="3543300" cy="257175"/>
          </a:xfrm>
          <a:prstGeom prst="rect">
            <a:avLst/>
          </a:prstGeom>
        </p:spPr>
      </p:pic>
      <p:pic>
        <p:nvPicPr>
          <p:cNvPr id="3" name="Attēls 2">
            <a:extLst>
              <a:ext uri="{FF2B5EF4-FFF2-40B4-BE49-F238E27FC236}">
                <a16:creationId xmlns:a16="http://schemas.microsoft.com/office/drawing/2014/main" xmlns="" id="{AF084489-D1B7-0DB8-AFFF-B1F0F1ADF034}"/>
              </a:ext>
            </a:extLst>
          </p:cNvPr>
          <p:cNvPicPr>
            <a:picLocks noChangeAspect="1"/>
          </p:cNvPicPr>
          <p:nvPr/>
        </p:nvPicPr>
        <p:blipFill>
          <a:blip r:embed="rId7"/>
          <a:stretch>
            <a:fillRect/>
          </a:stretch>
        </p:blipFill>
        <p:spPr>
          <a:xfrm>
            <a:off x="8485268" y="5304600"/>
            <a:ext cx="3498700" cy="1407226"/>
          </a:xfrm>
          <a:prstGeom prst="rect">
            <a:avLst/>
          </a:prstGeom>
        </p:spPr>
      </p:pic>
      <p:sp>
        <p:nvSpPr>
          <p:cNvPr id="5" name="TextBox 4">
            <a:extLst>
              <a:ext uri="{FF2B5EF4-FFF2-40B4-BE49-F238E27FC236}">
                <a16:creationId xmlns:a16="http://schemas.microsoft.com/office/drawing/2014/main" xmlns="" id="{F94010E8-3AE6-0D4B-B224-6577BCE839FD}"/>
              </a:ext>
            </a:extLst>
          </p:cNvPr>
          <p:cNvSpPr txBox="1"/>
          <p:nvPr/>
        </p:nvSpPr>
        <p:spPr>
          <a:xfrm>
            <a:off x="2822125" y="2779149"/>
            <a:ext cx="996838" cy="400110"/>
          </a:xfrm>
          <a:prstGeom prst="rect">
            <a:avLst/>
          </a:prstGeom>
          <a:noFill/>
        </p:spPr>
        <p:txBody>
          <a:bodyPr wrap="square" rtlCol="0">
            <a:spAutoFit/>
          </a:bodyPr>
          <a:lstStyle/>
          <a:p>
            <a:r>
              <a:rPr lang="lv-LV" sz="2000" dirty="0">
                <a:solidFill>
                  <a:srgbClr val="C00000"/>
                </a:solidFill>
              </a:rPr>
              <a:t>37 %</a:t>
            </a:r>
          </a:p>
        </p:txBody>
      </p:sp>
      <p:sp>
        <p:nvSpPr>
          <p:cNvPr id="6" name="TextBox 5">
            <a:extLst>
              <a:ext uri="{FF2B5EF4-FFF2-40B4-BE49-F238E27FC236}">
                <a16:creationId xmlns:a16="http://schemas.microsoft.com/office/drawing/2014/main" xmlns="" id="{0CE47DE6-AF04-C794-7753-B0CB6775ECB3}"/>
              </a:ext>
            </a:extLst>
          </p:cNvPr>
          <p:cNvSpPr txBox="1"/>
          <p:nvPr/>
        </p:nvSpPr>
        <p:spPr>
          <a:xfrm>
            <a:off x="2822125" y="5000566"/>
            <a:ext cx="996838" cy="400110"/>
          </a:xfrm>
          <a:prstGeom prst="rect">
            <a:avLst/>
          </a:prstGeom>
          <a:noFill/>
        </p:spPr>
        <p:txBody>
          <a:bodyPr wrap="square" rtlCol="0">
            <a:spAutoFit/>
          </a:bodyPr>
          <a:lstStyle/>
          <a:p>
            <a:r>
              <a:rPr lang="lv-LV" sz="2000" dirty="0">
                <a:solidFill>
                  <a:srgbClr val="C00000"/>
                </a:solidFill>
              </a:rPr>
              <a:t>39 %</a:t>
            </a:r>
          </a:p>
        </p:txBody>
      </p:sp>
    </p:spTree>
    <p:extLst>
      <p:ext uri="{BB962C8B-B14F-4D97-AF65-F5344CB8AC3E}">
        <p14:creationId xmlns:p14="http://schemas.microsoft.com/office/powerpoint/2010/main" val="98481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487937-7E84-260C-7D60-FB0C9106BCBC}"/>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484C2EFF-43F7-BCAB-48DE-7B5D93167990}"/>
              </a:ext>
            </a:extLst>
          </p:cNvPr>
          <p:cNvPicPr>
            <a:picLocks noChangeAspect="1"/>
          </p:cNvPicPr>
          <p:nvPr/>
        </p:nvPicPr>
        <p:blipFill>
          <a:blip r:embed="rId2"/>
          <a:stretch>
            <a:fillRect/>
          </a:stretch>
        </p:blipFill>
        <p:spPr>
          <a:xfrm>
            <a:off x="1821572" y="1713315"/>
            <a:ext cx="7946821" cy="5075757"/>
          </a:xfrm>
          <a:prstGeom prst="rect">
            <a:avLst/>
          </a:prstGeom>
        </p:spPr>
      </p:pic>
      <p:sp>
        <p:nvSpPr>
          <p:cNvPr id="2" name="Virsraksts 1">
            <a:extLst>
              <a:ext uri="{FF2B5EF4-FFF2-40B4-BE49-F238E27FC236}">
                <a16:creationId xmlns:a16="http://schemas.microsoft.com/office/drawing/2014/main" xmlns="" id="{D4600DF4-8693-8E90-6228-46B7C35E0E67}"/>
              </a:ext>
            </a:extLst>
          </p:cNvPr>
          <p:cNvSpPr>
            <a:spLocks noGrp="1"/>
          </p:cNvSpPr>
          <p:nvPr>
            <p:ph type="title"/>
          </p:nvPr>
        </p:nvSpPr>
        <p:spPr>
          <a:xfrm>
            <a:off x="616774" y="257547"/>
            <a:ext cx="11143965" cy="1142815"/>
          </a:xfrm>
        </p:spPr>
        <p:txBody>
          <a:bodyPr/>
          <a:lstStyle/>
          <a:p>
            <a:r>
              <a:rPr lang="lv-LV" dirty="0"/>
              <a:t>Eksāmens matemātikā (optimālais mācību satura apguves līmenis)</a:t>
            </a:r>
            <a:br>
              <a:rPr lang="lv-LV" dirty="0"/>
            </a:br>
            <a:r>
              <a:rPr lang="lv-LV" dirty="0"/>
              <a:t>Daļas «Kompleksu problēmu risināšana»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B0582004-6C1F-3DDD-5D5D-ADF53805B052}"/>
              </a:ext>
            </a:extLst>
          </p:cNvPr>
          <p:cNvSpPr>
            <a:spLocks noGrp="1"/>
          </p:cNvSpPr>
          <p:nvPr>
            <p:ph type="sldNum" idx="12"/>
          </p:nvPr>
        </p:nvSpPr>
        <p:spPr/>
        <p:txBody>
          <a:bodyPr/>
          <a:lstStyle/>
          <a:p>
            <a:fld id="{00000000-1234-1234-1234-123412341234}" type="slidenum">
              <a:rPr lang="lv-LV" smtClean="0"/>
              <a:pPr/>
              <a:t>33</a:t>
            </a:fld>
            <a:endParaRPr lang="lv-LV"/>
          </a:p>
        </p:txBody>
      </p:sp>
      <p:sp>
        <p:nvSpPr>
          <p:cNvPr id="7" name="TextBox 6">
            <a:extLst>
              <a:ext uri="{FF2B5EF4-FFF2-40B4-BE49-F238E27FC236}">
                <a16:creationId xmlns:a16="http://schemas.microsoft.com/office/drawing/2014/main" xmlns="" id="{C47265FE-862C-67B4-CF8B-2EC32A45E066}"/>
              </a:ext>
            </a:extLst>
          </p:cNvPr>
          <p:cNvSpPr txBox="1"/>
          <p:nvPr/>
        </p:nvSpPr>
        <p:spPr>
          <a:xfrm>
            <a:off x="8039068" y="1831974"/>
            <a:ext cx="1593140" cy="523220"/>
          </a:xfrm>
          <a:prstGeom prst="rect">
            <a:avLst/>
          </a:prstGeom>
          <a:solidFill>
            <a:schemeClr val="bg1"/>
          </a:solidFill>
        </p:spPr>
        <p:txBody>
          <a:bodyPr wrap="square" rtlCol="0">
            <a:spAutoFit/>
          </a:bodyPr>
          <a:lstStyle/>
          <a:p>
            <a:r>
              <a:rPr lang="lv-LV" dirty="0"/>
              <a:t>Kopā          14902</a:t>
            </a:r>
          </a:p>
          <a:p>
            <a:r>
              <a:rPr lang="lv-LV" dirty="0"/>
              <a:t>Vidējais  25,95 %</a:t>
            </a:r>
          </a:p>
        </p:txBody>
      </p:sp>
      <p:sp>
        <p:nvSpPr>
          <p:cNvPr id="8" name="Ovāls 7">
            <a:extLst>
              <a:ext uri="{FF2B5EF4-FFF2-40B4-BE49-F238E27FC236}">
                <a16:creationId xmlns:a16="http://schemas.microsoft.com/office/drawing/2014/main" xmlns="" id="{8F183B61-03C3-E3CF-62CF-C29C9565ADAB}"/>
              </a:ext>
            </a:extLst>
          </p:cNvPr>
          <p:cNvSpPr/>
          <p:nvPr/>
        </p:nvSpPr>
        <p:spPr>
          <a:xfrm>
            <a:off x="9243350" y="5768086"/>
            <a:ext cx="525043" cy="1089497"/>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1B96B3C0-ADE6-3645-AF0B-DF0E228443FB}"/>
              </a:ext>
            </a:extLst>
          </p:cNvPr>
          <p:cNvCxnSpPr>
            <a:cxnSpLocks/>
          </p:cNvCxnSpPr>
          <p:nvPr/>
        </p:nvCxnSpPr>
        <p:spPr>
          <a:xfrm>
            <a:off x="4049809" y="1802790"/>
            <a:ext cx="0" cy="495709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45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7A3147-31BE-F7D1-D5FA-CA2880B010DC}"/>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0B3F4054-CA28-8167-363B-4426EB737DBF}"/>
              </a:ext>
            </a:extLst>
          </p:cNvPr>
          <p:cNvPicPr>
            <a:picLocks noChangeAspect="1"/>
          </p:cNvPicPr>
          <p:nvPr/>
        </p:nvPicPr>
        <p:blipFill>
          <a:blip r:embed="rId2"/>
          <a:stretch>
            <a:fillRect/>
          </a:stretch>
        </p:blipFill>
        <p:spPr>
          <a:xfrm>
            <a:off x="3645494" y="1779516"/>
            <a:ext cx="7638591" cy="4932310"/>
          </a:xfrm>
          <a:prstGeom prst="rect">
            <a:avLst/>
          </a:prstGeom>
        </p:spPr>
      </p:pic>
      <p:sp>
        <p:nvSpPr>
          <p:cNvPr id="2" name="Virsraksts 1">
            <a:extLst>
              <a:ext uri="{FF2B5EF4-FFF2-40B4-BE49-F238E27FC236}">
                <a16:creationId xmlns:a16="http://schemas.microsoft.com/office/drawing/2014/main" xmlns="" id="{BB95AE41-17BF-B769-F451-D4FD9B01F315}"/>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Daļas «Kompleksu problēmu risināšana»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25869FBB-815E-B598-6D3B-F9A9C63B70C3}"/>
              </a:ext>
            </a:extLst>
          </p:cNvPr>
          <p:cNvSpPr>
            <a:spLocks noGrp="1"/>
          </p:cNvSpPr>
          <p:nvPr>
            <p:ph type="sldNum" idx="12"/>
          </p:nvPr>
        </p:nvSpPr>
        <p:spPr/>
        <p:txBody>
          <a:bodyPr/>
          <a:lstStyle/>
          <a:p>
            <a:fld id="{00000000-1234-1234-1234-123412341234}" type="slidenum">
              <a:rPr lang="lv-LV" smtClean="0"/>
              <a:pPr/>
              <a:t>34</a:t>
            </a:fld>
            <a:endParaRPr lang="lv-LV"/>
          </a:p>
        </p:txBody>
      </p:sp>
      <p:sp>
        <p:nvSpPr>
          <p:cNvPr id="17" name="TextBox 16">
            <a:extLst>
              <a:ext uri="{FF2B5EF4-FFF2-40B4-BE49-F238E27FC236}">
                <a16:creationId xmlns:a16="http://schemas.microsoft.com/office/drawing/2014/main" xmlns="" id="{16D4B7A1-D8F3-049E-A764-1DECB3613CB6}"/>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cxnSp>
        <p:nvCxnSpPr>
          <p:cNvPr id="18" name="Taisns savienotājs 17">
            <a:extLst>
              <a:ext uri="{FF2B5EF4-FFF2-40B4-BE49-F238E27FC236}">
                <a16:creationId xmlns:a16="http://schemas.microsoft.com/office/drawing/2014/main" xmlns="" id="{54176473-110E-0E28-BAC9-EAB72639033D}"/>
              </a:ext>
            </a:extLst>
          </p:cNvPr>
          <p:cNvCxnSpPr>
            <a:cxnSpLocks/>
          </p:cNvCxnSpPr>
          <p:nvPr/>
        </p:nvCxnSpPr>
        <p:spPr>
          <a:xfrm>
            <a:off x="4348892" y="2785351"/>
            <a:ext cx="693519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Taisns savienotājs 7">
            <a:extLst>
              <a:ext uri="{FF2B5EF4-FFF2-40B4-BE49-F238E27FC236}">
                <a16:creationId xmlns:a16="http://schemas.microsoft.com/office/drawing/2014/main" xmlns="" id="{8A155C58-2E76-236E-6222-CD675D9F1D00}"/>
              </a:ext>
            </a:extLst>
          </p:cNvPr>
          <p:cNvCxnSpPr>
            <a:cxnSpLocks/>
          </p:cNvCxnSpPr>
          <p:nvPr/>
        </p:nvCxnSpPr>
        <p:spPr>
          <a:xfrm>
            <a:off x="4348891" y="3696509"/>
            <a:ext cx="693519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xmlns="" id="{E77F446E-A840-0DEE-70F1-AD83316EEDC3}"/>
              </a:ext>
            </a:extLst>
          </p:cNvPr>
          <p:cNvCxnSpPr>
            <a:cxnSpLocks/>
          </p:cNvCxnSpPr>
          <p:nvPr/>
        </p:nvCxnSpPr>
        <p:spPr>
          <a:xfrm>
            <a:off x="4348892" y="4568755"/>
            <a:ext cx="693519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xmlns="" id="{6B55B4F9-8DB8-258E-F6CC-A0E91463D950}"/>
              </a:ext>
            </a:extLst>
          </p:cNvPr>
          <p:cNvCxnSpPr>
            <a:cxnSpLocks/>
          </p:cNvCxnSpPr>
          <p:nvPr/>
        </p:nvCxnSpPr>
        <p:spPr>
          <a:xfrm>
            <a:off x="4348892" y="5450730"/>
            <a:ext cx="693519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BE5C62BE-8D63-7624-1668-E855701057D8}"/>
              </a:ext>
            </a:extLst>
          </p:cNvPr>
          <p:cNvSpPr txBox="1"/>
          <p:nvPr/>
        </p:nvSpPr>
        <p:spPr>
          <a:xfrm>
            <a:off x="135043" y="4245671"/>
            <a:ext cx="3620978" cy="1631216"/>
          </a:xfrm>
          <a:prstGeom prst="rect">
            <a:avLst/>
          </a:prstGeom>
          <a:noFill/>
        </p:spPr>
        <p:txBody>
          <a:bodyPr wrap="square" rtlCol="0">
            <a:spAutoFit/>
          </a:bodyPr>
          <a:lstStyle/>
          <a:p>
            <a:r>
              <a:rPr lang="lv-LV" sz="2000" dirty="0">
                <a:solidFill>
                  <a:srgbClr val="C00000"/>
                </a:solidFill>
              </a:rPr>
              <a:t>Ļoti </a:t>
            </a:r>
            <a:r>
              <a:rPr lang="lv-LV" sz="2000" dirty="0" smtClean="0">
                <a:solidFill>
                  <a:srgbClr val="C00000"/>
                </a:solidFill>
              </a:rPr>
              <a:t>viegls </a:t>
            </a:r>
            <a:r>
              <a:rPr lang="lv-LV" sz="2000" dirty="0">
                <a:solidFill>
                  <a:srgbClr val="C00000"/>
                </a:solidFill>
              </a:rPr>
              <a:t>ir 1 </a:t>
            </a:r>
            <a:r>
              <a:rPr lang="lv-LV" sz="2000" dirty="0" err="1" smtClean="0">
                <a:solidFill>
                  <a:srgbClr val="C00000"/>
                </a:solidFill>
              </a:rPr>
              <a:t>testelements</a:t>
            </a:r>
            <a:endParaRPr lang="lv-LV" sz="2000" dirty="0">
              <a:solidFill>
                <a:srgbClr val="C00000"/>
              </a:solidFill>
            </a:endParaRPr>
          </a:p>
          <a:p>
            <a:r>
              <a:rPr lang="lv-LV" sz="2000" dirty="0" smtClean="0">
                <a:solidFill>
                  <a:srgbClr val="C00000"/>
                </a:solidFill>
              </a:rPr>
              <a:t>Viegls </a:t>
            </a:r>
            <a:r>
              <a:rPr lang="lv-LV" sz="2000" dirty="0">
                <a:solidFill>
                  <a:srgbClr val="C00000"/>
                </a:solidFill>
              </a:rPr>
              <a:t>ir 1 </a:t>
            </a:r>
            <a:r>
              <a:rPr lang="lv-LV" sz="2000" dirty="0" err="1" smtClean="0">
                <a:solidFill>
                  <a:srgbClr val="C00000"/>
                </a:solidFill>
              </a:rPr>
              <a:t>testelements</a:t>
            </a:r>
            <a:endParaRPr lang="lv-LV" sz="2000" dirty="0">
              <a:solidFill>
                <a:srgbClr val="C00000"/>
              </a:solidFill>
            </a:endParaRPr>
          </a:p>
          <a:p>
            <a:r>
              <a:rPr lang="lv-LV" sz="2000" dirty="0">
                <a:solidFill>
                  <a:srgbClr val="C00000"/>
                </a:solidFill>
              </a:rPr>
              <a:t>Nav vidēji grūtu testelementu</a:t>
            </a:r>
          </a:p>
          <a:p>
            <a:r>
              <a:rPr lang="lv-LV" sz="2000" dirty="0">
                <a:solidFill>
                  <a:srgbClr val="C00000"/>
                </a:solidFill>
              </a:rPr>
              <a:t>Grūti ir 3 testelementi</a:t>
            </a:r>
          </a:p>
          <a:p>
            <a:r>
              <a:rPr lang="lv-LV" sz="2000" dirty="0">
                <a:solidFill>
                  <a:srgbClr val="C00000"/>
                </a:solidFill>
              </a:rPr>
              <a:t>Ļoti grūti ir 3 testelementi</a:t>
            </a:r>
          </a:p>
        </p:txBody>
      </p:sp>
    </p:spTree>
    <p:extLst>
      <p:ext uri="{BB962C8B-B14F-4D97-AF65-F5344CB8AC3E}">
        <p14:creationId xmlns:p14="http://schemas.microsoft.com/office/powerpoint/2010/main" val="17579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DB8036-8FA3-DED9-ADFF-616E696CD453}"/>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E7897941-35DE-1B24-7115-16A702005DF9}"/>
              </a:ext>
            </a:extLst>
          </p:cNvPr>
          <p:cNvSpPr>
            <a:spLocks noGrp="1"/>
          </p:cNvSpPr>
          <p:nvPr>
            <p:ph type="title"/>
          </p:nvPr>
        </p:nvSpPr>
        <p:spPr>
          <a:xfrm>
            <a:off x="616774" y="257547"/>
            <a:ext cx="11124511" cy="1142815"/>
          </a:xfrm>
        </p:spPr>
        <p:txBody>
          <a:bodyPr/>
          <a:lstStyle/>
          <a:p>
            <a:r>
              <a:rPr lang="lv-LV" dirty="0"/>
              <a:t>Eksāmens matemātikā (optimālais mācību satura apguves līmenis)</a:t>
            </a:r>
            <a:br>
              <a:rPr lang="lv-LV" dirty="0"/>
            </a:br>
            <a:r>
              <a:rPr lang="lv-LV" dirty="0"/>
              <a:t>Daļas «Kompleksu problēmu risināšana»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423F1A37-3891-D9A5-2B60-965E599FCB2B}"/>
              </a:ext>
            </a:extLst>
          </p:cNvPr>
          <p:cNvSpPr>
            <a:spLocks noGrp="1"/>
          </p:cNvSpPr>
          <p:nvPr>
            <p:ph type="sldNum" idx="12"/>
          </p:nvPr>
        </p:nvSpPr>
        <p:spPr/>
        <p:txBody>
          <a:bodyPr/>
          <a:lstStyle/>
          <a:p>
            <a:fld id="{00000000-1234-1234-1234-123412341234}" type="slidenum">
              <a:rPr lang="lv-LV" smtClean="0"/>
              <a:pPr/>
              <a:t>35</a:t>
            </a:fld>
            <a:endParaRPr lang="lv-LV"/>
          </a:p>
        </p:txBody>
      </p:sp>
      <p:pic>
        <p:nvPicPr>
          <p:cNvPr id="5" name="Attēls 4">
            <a:extLst>
              <a:ext uri="{FF2B5EF4-FFF2-40B4-BE49-F238E27FC236}">
                <a16:creationId xmlns:a16="http://schemas.microsoft.com/office/drawing/2014/main" xmlns="" id="{FF4542E7-AB57-94B7-26D0-A517DD6D36B1}"/>
              </a:ext>
            </a:extLst>
          </p:cNvPr>
          <p:cNvPicPr>
            <a:picLocks noChangeAspect="1"/>
          </p:cNvPicPr>
          <p:nvPr/>
        </p:nvPicPr>
        <p:blipFill>
          <a:blip r:embed="rId2"/>
          <a:stretch>
            <a:fillRect/>
          </a:stretch>
        </p:blipFill>
        <p:spPr>
          <a:xfrm>
            <a:off x="712044" y="2613396"/>
            <a:ext cx="8258175" cy="600075"/>
          </a:xfrm>
          <a:prstGeom prst="rect">
            <a:avLst/>
          </a:prstGeom>
        </p:spPr>
      </p:pic>
      <p:pic>
        <p:nvPicPr>
          <p:cNvPr id="12" name="Attēls 11">
            <a:extLst>
              <a:ext uri="{FF2B5EF4-FFF2-40B4-BE49-F238E27FC236}">
                <a16:creationId xmlns:a16="http://schemas.microsoft.com/office/drawing/2014/main" xmlns="" id="{A221672E-22B5-1FC7-4FE7-6B172715D205}"/>
              </a:ext>
            </a:extLst>
          </p:cNvPr>
          <p:cNvPicPr>
            <a:picLocks noChangeAspect="1"/>
          </p:cNvPicPr>
          <p:nvPr/>
        </p:nvPicPr>
        <p:blipFill>
          <a:blip r:embed="rId3"/>
          <a:stretch>
            <a:fillRect/>
          </a:stretch>
        </p:blipFill>
        <p:spPr>
          <a:xfrm>
            <a:off x="712044" y="3919639"/>
            <a:ext cx="4743450" cy="400050"/>
          </a:xfrm>
          <a:prstGeom prst="rect">
            <a:avLst/>
          </a:prstGeom>
        </p:spPr>
      </p:pic>
      <p:sp>
        <p:nvSpPr>
          <p:cNvPr id="14" name="TextBox 13">
            <a:extLst>
              <a:ext uri="{FF2B5EF4-FFF2-40B4-BE49-F238E27FC236}">
                <a16:creationId xmlns:a16="http://schemas.microsoft.com/office/drawing/2014/main" xmlns="" id="{2098513F-7708-60BC-51CE-01B28A4D6714}"/>
              </a:ext>
            </a:extLst>
          </p:cNvPr>
          <p:cNvSpPr txBox="1"/>
          <p:nvPr/>
        </p:nvSpPr>
        <p:spPr>
          <a:xfrm>
            <a:off x="5832025" y="3919639"/>
            <a:ext cx="996838" cy="400110"/>
          </a:xfrm>
          <a:prstGeom prst="rect">
            <a:avLst/>
          </a:prstGeom>
          <a:noFill/>
        </p:spPr>
        <p:txBody>
          <a:bodyPr wrap="square" rtlCol="0">
            <a:spAutoFit/>
          </a:bodyPr>
          <a:lstStyle/>
          <a:p>
            <a:r>
              <a:rPr lang="lv-LV" sz="2000" dirty="0">
                <a:solidFill>
                  <a:srgbClr val="C00000"/>
                </a:solidFill>
              </a:rPr>
              <a:t>29 %</a:t>
            </a:r>
          </a:p>
        </p:txBody>
      </p:sp>
      <p:sp>
        <p:nvSpPr>
          <p:cNvPr id="15" name="TextBox 14">
            <a:extLst>
              <a:ext uri="{FF2B5EF4-FFF2-40B4-BE49-F238E27FC236}">
                <a16:creationId xmlns:a16="http://schemas.microsoft.com/office/drawing/2014/main" xmlns="" id="{03DED87A-2FC8-29CE-403A-4B088E994EF2}"/>
              </a:ext>
            </a:extLst>
          </p:cNvPr>
          <p:cNvSpPr txBox="1"/>
          <p:nvPr/>
        </p:nvSpPr>
        <p:spPr>
          <a:xfrm>
            <a:off x="9118150" y="2613396"/>
            <a:ext cx="996838" cy="400110"/>
          </a:xfrm>
          <a:prstGeom prst="rect">
            <a:avLst/>
          </a:prstGeom>
          <a:noFill/>
        </p:spPr>
        <p:txBody>
          <a:bodyPr wrap="square" rtlCol="0">
            <a:spAutoFit/>
          </a:bodyPr>
          <a:lstStyle/>
          <a:p>
            <a:r>
              <a:rPr lang="lv-LV" sz="2000" dirty="0">
                <a:solidFill>
                  <a:srgbClr val="C00000"/>
                </a:solidFill>
              </a:rPr>
              <a:t>16 %</a:t>
            </a:r>
          </a:p>
        </p:txBody>
      </p:sp>
    </p:spTree>
    <p:extLst>
      <p:ext uri="{BB962C8B-B14F-4D97-AF65-F5344CB8AC3E}">
        <p14:creationId xmlns:p14="http://schemas.microsoft.com/office/powerpoint/2010/main" val="275598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D9DDA80-35F9-8286-CE7F-71A3B9B6DB65}"/>
            </a:ext>
          </a:extLst>
        </p:cNvPr>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xmlns="" id="{70EB35AD-D276-A0EE-5FB3-DCD077F05356}"/>
              </a:ext>
            </a:extLst>
          </p:cNvPr>
          <p:cNvSpPr>
            <a:spLocks noGrp="1"/>
          </p:cNvSpPr>
          <p:nvPr>
            <p:ph type="sldNum" idx="12"/>
          </p:nvPr>
        </p:nvSpPr>
        <p:spPr/>
        <p:txBody>
          <a:bodyPr/>
          <a:lstStyle/>
          <a:p>
            <a:fld id="{00000000-1234-1234-1234-123412341234}" type="slidenum">
              <a:rPr lang="lv-LV" smtClean="0"/>
              <a:pPr/>
              <a:t>36</a:t>
            </a:fld>
            <a:endParaRPr lang="lv-LV"/>
          </a:p>
        </p:txBody>
      </p:sp>
      <p:sp>
        <p:nvSpPr>
          <p:cNvPr id="6" name="Attēla vietturis 5">
            <a:extLst>
              <a:ext uri="{FF2B5EF4-FFF2-40B4-BE49-F238E27FC236}">
                <a16:creationId xmlns:a16="http://schemas.microsoft.com/office/drawing/2014/main" xmlns="" id="{5E3D7F8D-C2A0-4870-A30A-2202D1A029ED}"/>
              </a:ext>
            </a:extLst>
          </p:cNvPr>
          <p:cNvSpPr>
            <a:spLocks noGrp="1"/>
          </p:cNvSpPr>
          <p:nvPr>
            <p:ph type="pic" idx="2"/>
          </p:nvPr>
        </p:nvSpPr>
        <p:spPr>
          <a:xfrm>
            <a:off x="350196" y="1745700"/>
            <a:ext cx="11595369" cy="4466817"/>
          </a:xfrm>
        </p:spPr>
        <p:txBody>
          <a:bodyPr/>
          <a:lstStyle/>
          <a:p>
            <a:r>
              <a:rPr lang="lv-LV" sz="4000" dirty="0"/>
              <a:t>Eksāmens matemātikā </a:t>
            </a:r>
          </a:p>
          <a:p>
            <a:r>
              <a:rPr lang="lv-LV" sz="4000" dirty="0"/>
              <a:t>(augstākais mācību satura apguves līmenis)</a:t>
            </a:r>
            <a:r>
              <a:rPr lang="lv-LV" sz="8800" dirty="0"/>
              <a:t/>
            </a:r>
            <a:br>
              <a:rPr lang="lv-LV" sz="8800" dirty="0"/>
            </a:br>
            <a:r>
              <a:rPr lang="lv-LV" sz="4000" dirty="0"/>
              <a:t>2024./2025. </a:t>
            </a:r>
            <a:r>
              <a:rPr lang="lv-LV" sz="4000" dirty="0" err="1"/>
              <a:t>m.g</a:t>
            </a:r>
            <a:endParaRPr lang="lv-LV" sz="4000" dirty="0"/>
          </a:p>
        </p:txBody>
      </p:sp>
      <p:sp>
        <p:nvSpPr>
          <p:cNvPr id="2" name="Virsraksts 4">
            <a:extLst>
              <a:ext uri="{FF2B5EF4-FFF2-40B4-BE49-F238E27FC236}">
                <a16:creationId xmlns:a16="http://schemas.microsoft.com/office/drawing/2014/main" xmlns="" id="{4B815AC3-5F4F-5CD3-130F-7C3E166866B4}"/>
              </a:ext>
            </a:extLst>
          </p:cNvPr>
          <p:cNvSpPr>
            <a:spLocks noGrp="1"/>
          </p:cNvSpPr>
          <p:nvPr>
            <p:ph type="title"/>
          </p:nvPr>
        </p:nvSpPr>
        <p:spPr>
          <a:xfrm>
            <a:off x="616775" y="582705"/>
            <a:ext cx="4506096" cy="746687"/>
          </a:xfrm>
        </p:spPr>
        <p:txBody>
          <a:bodyPr/>
          <a:lstStyle/>
          <a:p>
            <a:r>
              <a:rPr lang="lv-LV" sz="2400" dirty="0"/>
              <a:t>REZULTĀTI</a:t>
            </a:r>
          </a:p>
        </p:txBody>
      </p:sp>
    </p:spTree>
    <p:extLst>
      <p:ext uri="{BB962C8B-B14F-4D97-AF65-F5344CB8AC3E}">
        <p14:creationId xmlns:p14="http://schemas.microsoft.com/office/powerpoint/2010/main" val="1578448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D2BA201-1A4D-FFA6-2278-3F8AA9C5CA4E}"/>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C18471D9-61B4-4E89-2671-5FE0940793D7}"/>
              </a:ext>
            </a:extLst>
          </p:cNvPr>
          <p:cNvPicPr>
            <a:picLocks noChangeAspect="1"/>
          </p:cNvPicPr>
          <p:nvPr/>
        </p:nvPicPr>
        <p:blipFill>
          <a:blip r:embed="rId2"/>
          <a:stretch>
            <a:fillRect/>
          </a:stretch>
        </p:blipFill>
        <p:spPr>
          <a:xfrm>
            <a:off x="869043" y="1984443"/>
            <a:ext cx="10639425" cy="4514850"/>
          </a:xfrm>
          <a:prstGeom prst="rect">
            <a:avLst/>
          </a:prstGeom>
        </p:spPr>
      </p:pic>
      <p:sp>
        <p:nvSpPr>
          <p:cNvPr id="2" name="Virsraksts 1">
            <a:extLst>
              <a:ext uri="{FF2B5EF4-FFF2-40B4-BE49-F238E27FC236}">
                <a16:creationId xmlns:a16="http://schemas.microsoft.com/office/drawing/2014/main" xmlns="" id="{CC9D50DF-7D65-8F9F-4E86-3761E7E9D3EF}"/>
              </a:ext>
            </a:extLst>
          </p:cNvPr>
          <p:cNvSpPr>
            <a:spLocks noGrp="1"/>
          </p:cNvSpPr>
          <p:nvPr>
            <p:ph type="title"/>
          </p:nvPr>
        </p:nvSpPr>
        <p:spPr>
          <a:xfrm>
            <a:off x="616774" y="257547"/>
            <a:ext cx="11143965" cy="1142815"/>
          </a:xfrm>
        </p:spPr>
        <p:txBody>
          <a:bodyPr/>
          <a:lstStyle/>
          <a:p>
            <a:r>
              <a:rPr lang="lv-LV" dirty="0"/>
              <a:t>Eksāmens matemātikā (augstākais mācību satura apguves līmenis)</a:t>
            </a:r>
            <a:br>
              <a:rPr lang="lv-LV" dirty="0"/>
            </a:br>
            <a:r>
              <a:rPr lang="lv-LV" dirty="0"/>
              <a:t>Kopvērtējums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30B18D12-9337-1A74-90B0-E2DFEA500973}"/>
              </a:ext>
            </a:extLst>
          </p:cNvPr>
          <p:cNvSpPr>
            <a:spLocks noGrp="1"/>
          </p:cNvSpPr>
          <p:nvPr>
            <p:ph type="sldNum" idx="12"/>
          </p:nvPr>
        </p:nvSpPr>
        <p:spPr/>
        <p:txBody>
          <a:bodyPr/>
          <a:lstStyle/>
          <a:p>
            <a:fld id="{00000000-1234-1234-1234-123412341234}" type="slidenum">
              <a:rPr lang="lv-LV" smtClean="0"/>
              <a:pPr/>
              <a:t>37</a:t>
            </a:fld>
            <a:endParaRPr lang="lv-LV"/>
          </a:p>
        </p:txBody>
      </p:sp>
      <p:cxnSp>
        <p:nvCxnSpPr>
          <p:cNvPr id="10" name="Taisns savienotājs 9">
            <a:extLst>
              <a:ext uri="{FF2B5EF4-FFF2-40B4-BE49-F238E27FC236}">
                <a16:creationId xmlns:a16="http://schemas.microsoft.com/office/drawing/2014/main" xmlns="" id="{B496C67D-FFBD-D06E-C6DF-ED2A738506F4}"/>
              </a:ext>
            </a:extLst>
          </p:cNvPr>
          <p:cNvCxnSpPr>
            <a:cxnSpLocks/>
          </p:cNvCxnSpPr>
          <p:nvPr/>
        </p:nvCxnSpPr>
        <p:spPr>
          <a:xfrm>
            <a:off x="3874710" y="2071991"/>
            <a:ext cx="0" cy="43982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Ovāls 10">
            <a:extLst>
              <a:ext uri="{FF2B5EF4-FFF2-40B4-BE49-F238E27FC236}">
                <a16:creationId xmlns:a16="http://schemas.microsoft.com/office/drawing/2014/main" xmlns="" id="{C1F2E17F-7A1E-614E-714F-51CE76FF017C}"/>
              </a:ext>
            </a:extLst>
          </p:cNvPr>
          <p:cNvSpPr/>
          <p:nvPr/>
        </p:nvSpPr>
        <p:spPr>
          <a:xfrm>
            <a:off x="10934785" y="5476573"/>
            <a:ext cx="525043" cy="1089497"/>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xmlns="" id="{BFDED5DE-7BD6-D1DD-A568-8C5D2A31C18A}"/>
              </a:ext>
            </a:extLst>
          </p:cNvPr>
          <p:cNvSpPr txBox="1"/>
          <p:nvPr/>
        </p:nvSpPr>
        <p:spPr>
          <a:xfrm>
            <a:off x="9795878" y="2237361"/>
            <a:ext cx="1750728" cy="523220"/>
          </a:xfrm>
          <a:prstGeom prst="rect">
            <a:avLst/>
          </a:prstGeom>
          <a:solidFill>
            <a:schemeClr val="bg1"/>
          </a:solidFill>
        </p:spPr>
        <p:txBody>
          <a:bodyPr wrap="square" rtlCol="0">
            <a:spAutoFit/>
          </a:bodyPr>
          <a:lstStyle/>
          <a:p>
            <a:r>
              <a:rPr lang="lv-LV" dirty="0"/>
              <a:t>Kopā           3306</a:t>
            </a:r>
          </a:p>
          <a:p>
            <a:r>
              <a:rPr lang="lv-LV" dirty="0"/>
              <a:t>Vidējais   61,82 %</a:t>
            </a:r>
          </a:p>
        </p:txBody>
      </p:sp>
    </p:spTree>
    <p:extLst>
      <p:ext uri="{BB962C8B-B14F-4D97-AF65-F5344CB8AC3E}">
        <p14:creationId xmlns:p14="http://schemas.microsoft.com/office/powerpoint/2010/main" val="11567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6960386-C393-83B0-DF3A-C10AF5FF9FB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E4FBD61F-E4C0-8037-C6FC-36A1D90623A5}"/>
              </a:ext>
            </a:extLst>
          </p:cNvPr>
          <p:cNvSpPr>
            <a:spLocks noGrp="1"/>
          </p:cNvSpPr>
          <p:nvPr>
            <p:ph type="title"/>
          </p:nvPr>
        </p:nvSpPr>
        <p:spPr>
          <a:xfrm>
            <a:off x="616774" y="257547"/>
            <a:ext cx="11143965" cy="1142815"/>
          </a:xfrm>
        </p:spPr>
        <p:txBody>
          <a:bodyPr/>
          <a:lstStyle/>
          <a:p>
            <a:r>
              <a:rPr lang="lv-LV" dirty="0"/>
              <a:t>Eksāmens matemātikā (augstākais mācību satura apguves līmenis)</a:t>
            </a:r>
            <a:br>
              <a:rPr lang="lv-LV" dirty="0"/>
            </a:br>
            <a:r>
              <a:rPr lang="lv-LV" dirty="0"/>
              <a:t>Daļas «Zināšanas, izpratne un prasmes (OL)»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2D3F5B47-AB27-0C11-B400-2D2EFC31351D}"/>
              </a:ext>
            </a:extLst>
          </p:cNvPr>
          <p:cNvSpPr>
            <a:spLocks noGrp="1"/>
          </p:cNvSpPr>
          <p:nvPr>
            <p:ph type="sldNum" idx="12"/>
          </p:nvPr>
        </p:nvSpPr>
        <p:spPr/>
        <p:txBody>
          <a:bodyPr/>
          <a:lstStyle/>
          <a:p>
            <a:fld id="{00000000-1234-1234-1234-123412341234}" type="slidenum">
              <a:rPr lang="lv-LV" smtClean="0"/>
              <a:pPr/>
              <a:t>38</a:t>
            </a:fld>
            <a:endParaRPr lang="lv-LV"/>
          </a:p>
        </p:txBody>
      </p:sp>
      <p:pic>
        <p:nvPicPr>
          <p:cNvPr id="6" name="Attēls 5">
            <a:extLst>
              <a:ext uri="{FF2B5EF4-FFF2-40B4-BE49-F238E27FC236}">
                <a16:creationId xmlns:a16="http://schemas.microsoft.com/office/drawing/2014/main" xmlns="" id="{B7918711-22C9-95D0-DD11-4561E85D9D6A}"/>
              </a:ext>
            </a:extLst>
          </p:cNvPr>
          <p:cNvPicPr>
            <a:picLocks noChangeAspect="1"/>
          </p:cNvPicPr>
          <p:nvPr/>
        </p:nvPicPr>
        <p:blipFill>
          <a:blip r:embed="rId2"/>
          <a:stretch>
            <a:fillRect/>
          </a:stretch>
        </p:blipFill>
        <p:spPr>
          <a:xfrm>
            <a:off x="1071986" y="1635169"/>
            <a:ext cx="8947503" cy="4889915"/>
          </a:xfrm>
          <a:prstGeom prst="rect">
            <a:avLst/>
          </a:prstGeom>
        </p:spPr>
      </p:pic>
      <p:sp>
        <p:nvSpPr>
          <p:cNvPr id="7" name="TextBox 6">
            <a:extLst>
              <a:ext uri="{FF2B5EF4-FFF2-40B4-BE49-F238E27FC236}">
                <a16:creationId xmlns:a16="http://schemas.microsoft.com/office/drawing/2014/main" xmlns="" id="{5CBD1A8E-4E62-54EC-F560-D919A31089DF}"/>
              </a:ext>
            </a:extLst>
          </p:cNvPr>
          <p:cNvSpPr txBox="1"/>
          <p:nvPr/>
        </p:nvSpPr>
        <p:spPr>
          <a:xfrm>
            <a:off x="10019489" y="2172860"/>
            <a:ext cx="1593140" cy="523220"/>
          </a:xfrm>
          <a:prstGeom prst="rect">
            <a:avLst/>
          </a:prstGeom>
          <a:solidFill>
            <a:schemeClr val="bg1"/>
          </a:solidFill>
        </p:spPr>
        <p:txBody>
          <a:bodyPr wrap="square" rtlCol="0">
            <a:spAutoFit/>
          </a:bodyPr>
          <a:lstStyle/>
          <a:p>
            <a:r>
              <a:rPr lang="lv-LV" dirty="0"/>
              <a:t>Kopā          3306</a:t>
            </a:r>
          </a:p>
          <a:p>
            <a:r>
              <a:rPr lang="lv-LV" dirty="0"/>
              <a:t>Vidējais  72,62 %</a:t>
            </a:r>
          </a:p>
        </p:txBody>
      </p:sp>
      <p:sp>
        <p:nvSpPr>
          <p:cNvPr id="8" name="Ovāls 7">
            <a:extLst>
              <a:ext uri="{FF2B5EF4-FFF2-40B4-BE49-F238E27FC236}">
                <a16:creationId xmlns:a16="http://schemas.microsoft.com/office/drawing/2014/main" xmlns="" id="{CA47466C-3B6D-ACAA-7853-7D54231A0644}"/>
              </a:ext>
            </a:extLst>
          </p:cNvPr>
          <p:cNvSpPr/>
          <p:nvPr/>
        </p:nvSpPr>
        <p:spPr>
          <a:xfrm>
            <a:off x="7704307" y="1400362"/>
            <a:ext cx="2548647" cy="4889915"/>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E395D50B-B01C-A5B0-FBCF-D27A2E6F560C}"/>
              </a:ext>
            </a:extLst>
          </p:cNvPr>
          <p:cNvCxnSpPr>
            <a:cxnSpLocks/>
          </p:cNvCxnSpPr>
          <p:nvPr/>
        </p:nvCxnSpPr>
        <p:spPr>
          <a:xfrm>
            <a:off x="7901962" y="1760706"/>
            <a:ext cx="0" cy="474492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66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9761B50-5D49-3068-D6A5-3B55D2A8F5F3}"/>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0DBFF801-34FE-C350-C746-B619579099E9}"/>
              </a:ext>
            </a:extLst>
          </p:cNvPr>
          <p:cNvPicPr>
            <a:picLocks noChangeAspect="1"/>
          </p:cNvPicPr>
          <p:nvPr/>
        </p:nvPicPr>
        <p:blipFill>
          <a:blip r:embed="rId2"/>
          <a:stretch>
            <a:fillRect/>
          </a:stretch>
        </p:blipFill>
        <p:spPr>
          <a:xfrm>
            <a:off x="3720425" y="1712670"/>
            <a:ext cx="8118138" cy="5144913"/>
          </a:xfrm>
          <a:prstGeom prst="rect">
            <a:avLst/>
          </a:prstGeom>
        </p:spPr>
      </p:pic>
      <p:sp>
        <p:nvSpPr>
          <p:cNvPr id="2" name="Virsraksts 1">
            <a:extLst>
              <a:ext uri="{FF2B5EF4-FFF2-40B4-BE49-F238E27FC236}">
                <a16:creationId xmlns:a16="http://schemas.microsoft.com/office/drawing/2014/main" xmlns="" id="{BA357EF2-2B9B-B824-523F-45CBC15A6B64}"/>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Daļas «Zināšanas, izpratne un prasmes (OL)»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CF7BC9B5-9D8A-7686-9B25-61B6614D50B7}"/>
              </a:ext>
            </a:extLst>
          </p:cNvPr>
          <p:cNvSpPr>
            <a:spLocks noGrp="1"/>
          </p:cNvSpPr>
          <p:nvPr>
            <p:ph type="sldNum" idx="12"/>
          </p:nvPr>
        </p:nvSpPr>
        <p:spPr/>
        <p:txBody>
          <a:bodyPr/>
          <a:lstStyle/>
          <a:p>
            <a:fld id="{00000000-1234-1234-1234-123412341234}" type="slidenum">
              <a:rPr lang="lv-LV" smtClean="0"/>
              <a:pPr/>
              <a:t>39</a:t>
            </a:fld>
            <a:endParaRPr lang="lv-LV"/>
          </a:p>
        </p:txBody>
      </p:sp>
      <p:cxnSp>
        <p:nvCxnSpPr>
          <p:cNvPr id="11" name="Taisns savienotājs 10">
            <a:extLst>
              <a:ext uri="{FF2B5EF4-FFF2-40B4-BE49-F238E27FC236}">
                <a16:creationId xmlns:a16="http://schemas.microsoft.com/office/drawing/2014/main" xmlns="" id="{A1D49903-06F6-6FB8-F2C4-91111E4878A2}"/>
              </a:ext>
            </a:extLst>
          </p:cNvPr>
          <p:cNvCxnSpPr>
            <a:cxnSpLocks/>
          </p:cNvCxnSpPr>
          <p:nvPr/>
        </p:nvCxnSpPr>
        <p:spPr>
          <a:xfrm>
            <a:off x="4453279" y="2758384"/>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001620F-60EB-DA3D-43BC-11F141C2DD40}"/>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sp>
        <p:nvSpPr>
          <p:cNvPr id="20" name="TextBox 19">
            <a:extLst>
              <a:ext uri="{FF2B5EF4-FFF2-40B4-BE49-F238E27FC236}">
                <a16:creationId xmlns:a16="http://schemas.microsoft.com/office/drawing/2014/main" xmlns="" id="{7AE54EA4-0659-EBFE-7A93-7934CCAC3130}"/>
              </a:ext>
            </a:extLst>
          </p:cNvPr>
          <p:cNvSpPr txBox="1"/>
          <p:nvPr/>
        </p:nvSpPr>
        <p:spPr>
          <a:xfrm>
            <a:off x="99446" y="4163527"/>
            <a:ext cx="3891063" cy="1477328"/>
          </a:xfrm>
          <a:prstGeom prst="rect">
            <a:avLst/>
          </a:prstGeom>
          <a:noFill/>
        </p:spPr>
        <p:txBody>
          <a:bodyPr wrap="square" rtlCol="0">
            <a:spAutoFit/>
          </a:bodyPr>
          <a:lstStyle/>
          <a:p>
            <a:r>
              <a:rPr lang="lv-LV" sz="1800" dirty="0">
                <a:solidFill>
                  <a:srgbClr val="C00000"/>
                </a:solidFill>
              </a:rPr>
              <a:t>Ļoti viegli ir 37 testelementi (67 %)</a:t>
            </a:r>
          </a:p>
          <a:p>
            <a:r>
              <a:rPr lang="lv-LV" sz="1800" dirty="0">
                <a:solidFill>
                  <a:srgbClr val="C00000"/>
                </a:solidFill>
              </a:rPr>
              <a:t>Viegli ir 14 testelementi (25 %)</a:t>
            </a:r>
          </a:p>
          <a:p>
            <a:r>
              <a:rPr lang="lv-LV" sz="1800" dirty="0">
                <a:solidFill>
                  <a:srgbClr val="C00000"/>
                </a:solidFill>
              </a:rPr>
              <a:t>Vidēji grūti ir 3 testelementi</a:t>
            </a:r>
          </a:p>
          <a:p>
            <a:r>
              <a:rPr lang="lv-LV" sz="1800" dirty="0">
                <a:solidFill>
                  <a:srgbClr val="C00000"/>
                </a:solidFill>
              </a:rPr>
              <a:t>Nav grūtu testelementu</a:t>
            </a:r>
          </a:p>
          <a:p>
            <a:r>
              <a:rPr lang="lv-LV" sz="1800" dirty="0">
                <a:solidFill>
                  <a:srgbClr val="C00000"/>
                </a:solidFill>
              </a:rPr>
              <a:t>Nav ļoti </a:t>
            </a:r>
            <a:r>
              <a:rPr lang="lv-LV" sz="1800" dirty="0" smtClean="0">
                <a:solidFill>
                  <a:srgbClr val="C00000"/>
                </a:solidFill>
              </a:rPr>
              <a:t>grūtu </a:t>
            </a:r>
            <a:r>
              <a:rPr lang="lv-LV" sz="1800" dirty="0">
                <a:solidFill>
                  <a:srgbClr val="C00000"/>
                </a:solidFill>
              </a:rPr>
              <a:t>testelementu</a:t>
            </a:r>
          </a:p>
        </p:txBody>
      </p:sp>
      <p:cxnSp>
        <p:nvCxnSpPr>
          <p:cNvPr id="8" name="Taisns savienotājs 7">
            <a:extLst>
              <a:ext uri="{FF2B5EF4-FFF2-40B4-BE49-F238E27FC236}">
                <a16:creationId xmlns:a16="http://schemas.microsoft.com/office/drawing/2014/main" xmlns="" id="{A623C03B-3B9B-8016-0689-C2A53AD6C813}"/>
              </a:ext>
            </a:extLst>
          </p:cNvPr>
          <p:cNvCxnSpPr>
            <a:cxnSpLocks/>
          </p:cNvCxnSpPr>
          <p:nvPr/>
        </p:nvCxnSpPr>
        <p:spPr>
          <a:xfrm>
            <a:off x="4453278" y="3718179"/>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Taisns savienotājs 8">
            <a:extLst>
              <a:ext uri="{FF2B5EF4-FFF2-40B4-BE49-F238E27FC236}">
                <a16:creationId xmlns:a16="http://schemas.microsoft.com/office/drawing/2014/main" xmlns="" id="{B5435358-0F66-3236-AE34-2DC6841FDE07}"/>
              </a:ext>
            </a:extLst>
          </p:cNvPr>
          <p:cNvCxnSpPr>
            <a:cxnSpLocks/>
          </p:cNvCxnSpPr>
          <p:nvPr/>
        </p:nvCxnSpPr>
        <p:spPr>
          <a:xfrm>
            <a:off x="4453281" y="4668248"/>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Taisns savienotājs 9">
            <a:extLst>
              <a:ext uri="{FF2B5EF4-FFF2-40B4-BE49-F238E27FC236}">
                <a16:creationId xmlns:a16="http://schemas.microsoft.com/office/drawing/2014/main" xmlns="" id="{4262FF43-5152-E192-6F91-F0FE52171990}"/>
              </a:ext>
            </a:extLst>
          </p:cNvPr>
          <p:cNvCxnSpPr>
            <a:cxnSpLocks/>
          </p:cNvCxnSpPr>
          <p:nvPr/>
        </p:nvCxnSpPr>
        <p:spPr>
          <a:xfrm>
            <a:off x="4453277" y="5618316"/>
            <a:ext cx="755912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7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C9762B-3D42-680D-6C4C-1550B2C428A1}"/>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337EF2EC-8BD0-4BB8-BAC8-3CE7BC882CF3}"/>
              </a:ext>
            </a:extLst>
          </p:cNvPr>
          <p:cNvSpPr>
            <a:spLocks noGrp="1"/>
          </p:cNvSpPr>
          <p:nvPr>
            <p:ph type="title"/>
          </p:nvPr>
        </p:nvSpPr>
        <p:spPr>
          <a:xfrm>
            <a:off x="616774" y="257547"/>
            <a:ext cx="9733455" cy="1142815"/>
          </a:xfrm>
        </p:spPr>
        <p:txBody>
          <a:bodyPr/>
          <a:lstStyle/>
          <a:p>
            <a:r>
              <a:rPr lang="lv-LV" dirty="0"/>
              <a:t>Eksāmens matemātikā 9. klasei </a:t>
            </a:r>
            <a:br>
              <a:rPr lang="lv-LV" dirty="0"/>
            </a:br>
            <a:r>
              <a:rPr lang="lv-LV" dirty="0"/>
              <a:t>Daļas «Zināšanas, izpratne un prasmes» vērtējums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05645EB4-37CD-ED8B-DC12-B1D9FD33ADBF}"/>
              </a:ext>
            </a:extLst>
          </p:cNvPr>
          <p:cNvSpPr>
            <a:spLocks noGrp="1"/>
          </p:cNvSpPr>
          <p:nvPr>
            <p:ph type="sldNum" idx="12"/>
          </p:nvPr>
        </p:nvSpPr>
        <p:spPr/>
        <p:txBody>
          <a:bodyPr/>
          <a:lstStyle/>
          <a:p>
            <a:fld id="{00000000-1234-1234-1234-123412341234}" type="slidenum">
              <a:rPr lang="lv-LV" smtClean="0"/>
              <a:pPr/>
              <a:t>4</a:t>
            </a:fld>
            <a:endParaRPr lang="lv-LV"/>
          </a:p>
        </p:txBody>
      </p:sp>
      <p:pic>
        <p:nvPicPr>
          <p:cNvPr id="5" name="Attēls 4">
            <a:extLst>
              <a:ext uri="{FF2B5EF4-FFF2-40B4-BE49-F238E27FC236}">
                <a16:creationId xmlns:a16="http://schemas.microsoft.com/office/drawing/2014/main" xmlns="" id="{21FB9A60-3C49-924D-6D56-02395DE39392}"/>
              </a:ext>
            </a:extLst>
          </p:cNvPr>
          <p:cNvPicPr>
            <a:picLocks noChangeAspect="1"/>
          </p:cNvPicPr>
          <p:nvPr/>
        </p:nvPicPr>
        <p:blipFill>
          <a:blip r:embed="rId2"/>
          <a:stretch>
            <a:fillRect/>
          </a:stretch>
        </p:blipFill>
        <p:spPr>
          <a:xfrm>
            <a:off x="869108" y="1928099"/>
            <a:ext cx="9973914" cy="4302882"/>
          </a:xfrm>
          <a:prstGeom prst="rect">
            <a:avLst/>
          </a:prstGeom>
        </p:spPr>
      </p:pic>
      <p:sp>
        <p:nvSpPr>
          <p:cNvPr id="9" name="Ovāls 8">
            <a:extLst>
              <a:ext uri="{FF2B5EF4-FFF2-40B4-BE49-F238E27FC236}">
                <a16:creationId xmlns:a16="http://schemas.microsoft.com/office/drawing/2014/main" xmlns="" id="{5243606D-3F02-DA06-EF78-4E3AF49D65DC}"/>
              </a:ext>
            </a:extLst>
          </p:cNvPr>
          <p:cNvSpPr/>
          <p:nvPr/>
        </p:nvSpPr>
        <p:spPr>
          <a:xfrm>
            <a:off x="10279573" y="4434275"/>
            <a:ext cx="639829" cy="1806434"/>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xmlns="" id="{84FF2EE7-B02F-484C-3BD8-413ECDC8E6AD}"/>
              </a:ext>
            </a:extLst>
          </p:cNvPr>
          <p:cNvSpPr txBox="1"/>
          <p:nvPr/>
        </p:nvSpPr>
        <p:spPr>
          <a:xfrm>
            <a:off x="10526322" y="2235786"/>
            <a:ext cx="1593140" cy="523220"/>
          </a:xfrm>
          <a:prstGeom prst="rect">
            <a:avLst/>
          </a:prstGeom>
          <a:noFill/>
        </p:spPr>
        <p:txBody>
          <a:bodyPr wrap="square" rtlCol="0">
            <a:spAutoFit/>
          </a:bodyPr>
          <a:lstStyle/>
          <a:p>
            <a:r>
              <a:rPr lang="lv-LV" dirty="0"/>
              <a:t>Kopā         17730</a:t>
            </a:r>
          </a:p>
          <a:p>
            <a:r>
              <a:rPr lang="lv-LV" dirty="0"/>
              <a:t>Vidējais  60,92 %</a:t>
            </a:r>
          </a:p>
        </p:txBody>
      </p:sp>
      <p:sp>
        <p:nvSpPr>
          <p:cNvPr id="3" name="Kreisā figūriekava 2">
            <a:extLst>
              <a:ext uri="{FF2B5EF4-FFF2-40B4-BE49-F238E27FC236}">
                <a16:creationId xmlns:a16="http://schemas.microsoft.com/office/drawing/2014/main" xmlns="" id="{CF50E60D-1C3F-566C-8B19-D79EFA6AAEC3}"/>
              </a:ext>
            </a:extLst>
          </p:cNvPr>
          <p:cNvSpPr/>
          <p:nvPr/>
        </p:nvSpPr>
        <p:spPr>
          <a:xfrm rot="16200000">
            <a:off x="9672591" y="5414583"/>
            <a:ext cx="239693" cy="2101173"/>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6" name="Kreisā figūriekava 5">
            <a:extLst>
              <a:ext uri="{FF2B5EF4-FFF2-40B4-BE49-F238E27FC236}">
                <a16:creationId xmlns:a16="http://schemas.microsoft.com/office/drawing/2014/main" xmlns="" id="{A0E60E8F-DCF7-4645-19DF-08653EA7BAE7}"/>
              </a:ext>
            </a:extLst>
          </p:cNvPr>
          <p:cNvSpPr/>
          <p:nvPr/>
        </p:nvSpPr>
        <p:spPr>
          <a:xfrm rot="16200000">
            <a:off x="3862040" y="4503457"/>
            <a:ext cx="291513" cy="3871606"/>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Tree>
    <p:extLst>
      <p:ext uri="{BB962C8B-B14F-4D97-AF65-F5344CB8AC3E}">
        <p14:creationId xmlns:p14="http://schemas.microsoft.com/office/powerpoint/2010/main" val="139314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58A3F36-81C9-1F63-7094-609BE8408CF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0F9113C8-4CBC-D35A-C277-53FD8735A4CB}"/>
              </a:ext>
            </a:extLst>
          </p:cNvPr>
          <p:cNvSpPr>
            <a:spLocks noGrp="1"/>
          </p:cNvSpPr>
          <p:nvPr>
            <p:ph type="title"/>
          </p:nvPr>
        </p:nvSpPr>
        <p:spPr>
          <a:xfrm>
            <a:off x="616774" y="0"/>
            <a:ext cx="11124511" cy="1604829"/>
          </a:xfrm>
        </p:spPr>
        <p:txBody>
          <a:bodyPr/>
          <a:lstStyle/>
          <a:p>
            <a:r>
              <a:rPr lang="lv-LV" dirty="0"/>
              <a:t>Eksāmens matemātikā (augstākais mācību satura apguves līmenis)</a:t>
            </a:r>
            <a:br>
              <a:rPr lang="lv-LV" dirty="0"/>
            </a:br>
            <a:r>
              <a:rPr lang="lv-LV" dirty="0"/>
              <a:t>Daļas «Zināšanas, izpratne un prasmes (OL)» uzdevumi ar viszemāko izpildes koeficientu</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5219CF36-F50B-DC70-AE2E-8B11A3A96A41}"/>
              </a:ext>
            </a:extLst>
          </p:cNvPr>
          <p:cNvSpPr>
            <a:spLocks noGrp="1"/>
          </p:cNvSpPr>
          <p:nvPr>
            <p:ph type="sldNum" idx="12"/>
          </p:nvPr>
        </p:nvSpPr>
        <p:spPr/>
        <p:txBody>
          <a:bodyPr/>
          <a:lstStyle/>
          <a:p>
            <a:fld id="{00000000-1234-1234-1234-123412341234}" type="slidenum">
              <a:rPr lang="lv-LV" smtClean="0"/>
              <a:pPr/>
              <a:t>40</a:t>
            </a:fld>
            <a:endParaRPr lang="lv-LV"/>
          </a:p>
        </p:txBody>
      </p:sp>
      <p:pic>
        <p:nvPicPr>
          <p:cNvPr id="5" name="Attēls 4">
            <a:extLst>
              <a:ext uri="{FF2B5EF4-FFF2-40B4-BE49-F238E27FC236}">
                <a16:creationId xmlns:a16="http://schemas.microsoft.com/office/drawing/2014/main" xmlns="" id="{5F6532A0-34A7-B5C6-D0FB-8C4655E42812}"/>
              </a:ext>
            </a:extLst>
          </p:cNvPr>
          <p:cNvPicPr>
            <a:picLocks noChangeAspect="1"/>
          </p:cNvPicPr>
          <p:nvPr/>
        </p:nvPicPr>
        <p:blipFill>
          <a:blip r:embed="rId2"/>
          <a:stretch>
            <a:fillRect/>
          </a:stretch>
        </p:blipFill>
        <p:spPr>
          <a:xfrm>
            <a:off x="616774" y="2209800"/>
            <a:ext cx="8096250" cy="514350"/>
          </a:xfrm>
          <a:prstGeom prst="rect">
            <a:avLst/>
          </a:prstGeom>
        </p:spPr>
      </p:pic>
      <p:pic>
        <p:nvPicPr>
          <p:cNvPr id="7" name="Attēls 6">
            <a:extLst>
              <a:ext uri="{FF2B5EF4-FFF2-40B4-BE49-F238E27FC236}">
                <a16:creationId xmlns:a16="http://schemas.microsoft.com/office/drawing/2014/main" xmlns="" id="{B64D054D-6038-A9F7-DD9F-C4FD44E186BB}"/>
              </a:ext>
            </a:extLst>
          </p:cNvPr>
          <p:cNvPicPr>
            <a:picLocks noChangeAspect="1"/>
          </p:cNvPicPr>
          <p:nvPr/>
        </p:nvPicPr>
        <p:blipFill>
          <a:blip r:embed="rId3"/>
          <a:stretch>
            <a:fillRect/>
          </a:stretch>
        </p:blipFill>
        <p:spPr>
          <a:xfrm>
            <a:off x="521524" y="3806137"/>
            <a:ext cx="4057650" cy="276225"/>
          </a:xfrm>
          <a:prstGeom prst="rect">
            <a:avLst/>
          </a:prstGeom>
        </p:spPr>
      </p:pic>
      <p:pic>
        <p:nvPicPr>
          <p:cNvPr id="12" name="Attēls 11">
            <a:extLst>
              <a:ext uri="{FF2B5EF4-FFF2-40B4-BE49-F238E27FC236}">
                <a16:creationId xmlns:a16="http://schemas.microsoft.com/office/drawing/2014/main" xmlns="" id="{601BAA3F-5401-6AEE-F12F-2CE3DE5154EA}"/>
              </a:ext>
            </a:extLst>
          </p:cNvPr>
          <p:cNvPicPr>
            <a:picLocks noChangeAspect="1"/>
          </p:cNvPicPr>
          <p:nvPr/>
        </p:nvPicPr>
        <p:blipFill>
          <a:blip r:embed="rId4"/>
          <a:stretch>
            <a:fillRect/>
          </a:stretch>
        </p:blipFill>
        <p:spPr>
          <a:xfrm>
            <a:off x="616774" y="3329120"/>
            <a:ext cx="8201025" cy="438150"/>
          </a:xfrm>
          <a:prstGeom prst="rect">
            <a:avLst/>
          </a:prstGeom>
        </p:spPr>
      </p:pic>
      <p:pic>
        <p:nvPicPr>
          <p:cNvPr id="13" name="Attēls 12">
            <a:extLst>
              <a:ext uri="{FF2B5EF4-FFF2-40B4-BE49-F238E27FC236}">
                <a16:creationId xmlns:a16="http://schemas.microsoft.com/office/drawing/2014/main" xmlns="" id="{5D9F3596-69D5-7541-236D-81A6A0C3A640}"/>
              </a:ext>
            </a:extLst>
          </p:cNvPr>
          <p:cNvPicPr>
            <a:picLocks noChangeAspect="1"/>
          </p:cNvPicPr>
          <p:nvPr/>
        </p:nvPicPr>
        <p:blipFill>
          <a:blip r:embed="rId5"/>
          <a:stretch>
            <a:fillRect/>
          </a:stretch>
        </p:blipFill>
        <p:spPr>
          <a:xfrm>
            <a:off x="9554918" y="2782719"/>
            <a:ext cx="1807568" cy="2352707"/>
          </a:xfrm>
          <a:prstGeom prst="rect">
            <a:avLst/>
          </a:prstGeom>
        </p:spPr>
      </p:pic>
      <p:sp>
        <p:nvSpPr>
          <p:cNvPr id="14" name="TextBox 13">
            <a:extLst>
              <a:ext uri="{FF2B5EF4-FFF2-40B4-BE49-F238E27FC236}">
                <a16:creationId xmlns:a16="http://schemas.microsoft.com/office/drawing/2014/main" xmlns="" id="{4C49BC77-CE17-FBD3-50C1-41747983579D}"/>
              </a:ext>
            </a:extLst>
          </p:cNvPr>
          <p:cNvSpPr txBox="1"/>
          <p:nvPr/>
        </p:nvSpPr>
        <p:spPr>
          <a:xfrm>
            <a:off x="4903024" y="3882307"/>
            <a:ext cx="996838" cy="400110"/>
          </a:xfrm>
          <a:prstGeom prst="rect">
            <a:avLst/>
          </a:prstGeom>
          <a:noFill/>
        </p:spPr>
        <p:txBody>
          <a:bodyPr wrap="square" rtlCol="0">
            <a:spAutoFit/>
          </a:bodyPr>
          <a:lstStyle/>
          <a:p>
            <a:r>
              <a:rPr lang="lv-LV" sz="2000" dirty="0">
                <a:solidFill>
                  <a:srgbClr val="C00000"/>
                </a:solidFill>
              </a:rPr>
              <a:t>46 %</a:t>
            </a:r>
          </a:p>
        </p:txBody>
      </p:sp>
      <p:pic>
        <p:nvPicPr>
          <p:cNvPr id="15" name="Attēls 14">
            <a:extLst>
              <a:ext uri="{FF2B5EF4-FFF2-40B4-BE49-F238E27FC236}">
                <a16:creationId xmlns:a16="http://schemas.microsoft.com/office/drawing/2014/main" xmlns="" id="{1C0846BC-C1C8-7990-64DC-8DE4579D1A69}"/>
              </a:ext>
            </a:extLst>
          </p:cNvPr>
          <p:cNvPicPr>
            <a:picLocks noChangeAspect="1"/>
          </p:cNvPicPr>
          <p:nvPr/>
        </p:nvPicPr>
        <p:blipFill>
          <a:blip r:embed="rId6"/>
          <a:stretch>
            <a:fillRect/>
          </a:stretch>
        </p:blipFill>
        <p:spPr>
          <a:xfrm>
            <a:off x="616774" y="5072095"/>
            <a:ext cx="5381625" cy="790575"/>
          </a:xfrm>
          <a:prstGeom prst="rect">
            <a:avLst/>
          </a:prstGeom>
        </p:spPr>
      </p:pic>
      <p:pic>
        <p:nvPicPr>
          <p:cNvPr id="16" name="Attēls 15">
            <a:extLst>
              <a:ext uri="{FF2B5EF4-FFF2-40B4-BE49-F238E27FC236}">
                <a16:creationId xmlns:a16="http://schemas.microsoft.com/office/drawing/2014/main" xmlns="" id="{4915B9D5-0F65-802F-69C4-DCC44AA92E34}"/>
              </a:ext>
            </a:extLst>
          </p:cNvPr>
          <p:cNvPicPr>
            <a:picLocks noChangeAspect="1"/>
          </p:cNvPicPr>
          <p:nvPr/>
        </p:nvPicPr>
        <p:blipFill>
          <a:blip r:embed="rId7"/>
          <a:stretch>
            <a:fillRect/>
          </a:stretch>
        </p:blipFill>
        <p:spPr>
          <a:xfrm>
            <a:off x="6887599" y="4981206"/>
            <a:ext cx="1669649" cy="1662060"/>
          </a:xfrm>
          <a:prstGeom prst="rect">
            <a:avLst/>
          </a:prstGeom>
        </p:spPr>
      </p:pic>
      <p:sp>
        <p:nvSpPr>
          <p:cNvPr id="18" name="TextBox 17">
            <a:extLst>
              <a:ext uri="{FF2B5EF4-FFF2-40B4-BE49-F238E27FC236}">
                <a16:creationId xmlns:a16="http://schemas.microsoft.com/office/drawing/2014/main" xmlns="" id="{A7843903-EB61-01DE-19AE-8B08191DF141}"/>
              </a:ext>
            </a:extLst>
          </p:cNvPr>
          <p:cNvSpPr txBox="1"/>
          <p:nvPr/>
        </p:nvSpPr>
        <p:spPr>
          <a:xfrm>
            <a:off x="5597581" y="5067272"/>
            <a:ext cx="996838" cy="400110"/>
          </a:xfrm>
          <a:prstGeom prst="rect">
            <a:avLst/>
          </a:prstGeom>
          <a:noFill/>
        </p:spPr>
        <p:txBody>
          <a:bodyPr wrap="square" rtlCol="0">
            <a:spAutoFit/>
          </a:bodyPr>
          <a:lstStyle/>
          <a:p>
            <a:r>
              <a:rPr lang="lv-LV" sz="2000" dirty="0">
                <a:solidFill>
                  <a:srgbClr val="C00000"/>
                </a:solidFill>
              </a:rPr>
              <a:t>56 %</a:t>
            </a:r>
          </a:p>
        </p:txBody>
      </p:sp>
      <p:sp>
        <p:nvSpPr>
          <p:cNvPr id="19" name="TextBox 18">
            <a:extLst>
              <a:ext uri="{FF2B5EF4-FFF2-40B4-BE49-F238E27FC236}">
                <a16:creationId xmlns:a16="http://schemas.microsoft.com/office/drawing/2014/main" xmlns="" id="{4CCB7D4C-EC20-833B-AA74-EB2C5F2629E9}"/>
              </a:ext>
            </a:extLst>
          </p:cNvPr>
          <p:cNvSpPr txBox="1"/>
          <p:nvPr/>
        </p:nvSpPr>
        <p:spPr>
          <a:xfrm>
            <a:off x="2683699" y="2042051"/>
            <a:ext cx="996838" cy="400110"/>
          </a:xfrm>
          <a:prstGeom prst="rect">
            <a:avLst/>
          </a:prstGeom>
          <a:noFill/>
        </p:spPr>
        <p:txBody>
          <a:bodyPr wrap="square" rtlCol="0">
            <a:spAutoFit/>
          </a:bodyPr>
          <a:lstStyle/>
          <a:p>
            <a:r>
              <a:rPr lang="lv-LV" sz="2000" dirty="0">
                <a:solidFill>
                  <a:srgbClr val="C00000"/>
                </a:solidFill>
              </a:rPr>
              <a:t>52 %</a:t>
            </a:r>
          </a:p>
        </p:txBody>
      </p:sp>
    </p:spTree>
    <p:extLst>
      <p:ext uri="{BB962C8B-B14F-4D97-AF65-F5344CB8AC3E}">
        <p14:creationId xmlns:p14="http://schemas.microsoft.com/office/powerpoint/2010/main" val="35990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CD0F746-5465-75DD-CACE-74EA4C55C6A6}"/>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4979B8C3-95D2-B0FA-BACC-A151098D72A9}"/>
              </a:ext>
            </a:extLst>
          </p:cNvPr>
          <p:cNvSpPr>
            <a:spLocks noGrp="1"/>
          </p:cNvSpPr>
          <p:nvPr>
            <p:ph type="title"/>
          </p:nvPr>
        </p:nvSpPr>
        <p:spPr>
          <a:xfrm>
            <a:off x="616774" y="257547"/>
            <a:ext cx="11143965" cy="1142815"/>
          </a:xfrm>
        </p:spPr>
        <p:txBody>
          <a:bodyPr/>
          <a:lstStyle/>
          <a:p>
            <a:r>
              <a:rPr lang="lv-LV" dirty="0"/>
              <a:t>Eksāmens matemātikā (augstākais mācību satura apguves līmenis)</a:t>
            </a:r>
            <a:br>
              <a:rPr lang="lv-LV" dirty="0"/>
            </a:br>
            <a:r>
              <a:rPr lang="lv-LV" dirty="0"/>
              <a:t>Daļas «Kompleksu problēmu risināšana (OL)»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1FB0236E-D4F9-4132-9626-DA628AC0D734}"/>
              </a:ext>
            </a:extLst>
          </p:cNvPr>
          <p:cNvSpPr>
            <a:spLocks noGrp="1"/>
          </p:cNvSpPr>
          <p:nvPr>
            <p:ph type="sldNum" idx="12"/>
          </p:nvPr>
        </p:nvSpPr>
        <p:spPr/>
        <p:txBody>
          <a:bodyPr/>
          <a:lstStyle/>
          <a:p>
            <a:fld id="{00000000-1234-1234-1234-123412341234}" type="slidenum">
              <a:rPr lang="lv-LV" smtClean="0"/>
              <a:pPr/>
              <a:t>41</a:t>
            </a:fld>
            <a:endParaRPr lang="lv-LV"/>
          </a:p>
        </p:txBody>
      </p:sp>
      <p:pic>
        <p:nvPicPr>
          <p:cNvPr id="5" name="Attēls 4">
            <a:extLst>
              <a:ext uri="{FF2B5EF4-FFF2-40B4-BE49-F238E27FC236}">
                <a16:creationId xmlns:a16="http://schemas.microsoft.com/office/drawing/2014/main" xmlns="" id="{50B269BB-97E5-6B8E-36B2-7517C46150E5}"/>
              </a:ext>
            </a:extLst>
          </p:cNvPr>
          <p:cNvPicPr>
            <a:picLocks noChangeAspect="1"/>
          </p:cNvPicPr>
          <p:nvPr/>
        </p:nvPicPr>
        <p:blipFill>
          <a:blip r:embed="rId2"/>
          <a:stretch>
            <a:fillRect/>
          </a:stretch>
        </p:blipFill>
        <p:spPr>
          <a:xfrm>
            <a:off x="1008071" y="2181766"/>
            <a:ext cx="10499750" cy="4384304"/>
          </a:xfrm>
          <a:prstGeom prst="rect">
            <a:avLst/>
          </a:prstGeom>
        </p:spPr>
      </p:pic>
      <p:sp>
        <p:nvSpPr>
          <p:cNvPr id="7" name="TextBox 6">
            <a:extLst>
              <a:ext uri="{FF2B5EF4-FFF2-40B4-BE49-F238E27FC236}">
                <a16:creationId xmlns:a16="http://schemas.microsoft.com/office/drawing/2014/main" xmlns="" id="{40E31BA5-724B-53B4-ED0C-D68F185945B7}"/>
              </a:ext>
            </a:extLst>
          </p:cNvPr>
          <p:cNvSpPr txBox="1"/>
          <p:nvPr/>
        </p:nvSpPr>
        <p:spPr>
          <a:xfrm>
            <a:off x="10387359" y="2396596"/>
            <a:ext cx="1593140" cy="523220"/>
          </a:xfrm>
          <a:prstGeom prst="rect">
            <a:avLst/>
          </a:prstGeom>
          <a:solidFill>
            <a:schemeClr val="bg1"/>
          </a:solidFill>
        </p:spPr>
        <p:txBody>
          <a:bodyPr wrap="square" rtlCol="0">
            <a:spAutoFit/>
          </a:bodyPr>
          <a:lstStyle/>
          <a:p>
            <a:r>
              <a:rPr lang="lv-LV" dirty="0"/>
              <a:t>Kopā          3306</a:t>
            </a:r>
          </a:p>
          <a:p>
            <a:r>
              <a:rPr lang="lv-LV" dirty="0"/>
              <a:t>Vidējais  55,70 %</a:t>
            </a:r>
          </a:p>
        </p:txBody>
      </p:sp>
      <p:sp>
        <p:nvSpPr>
          <p:cNvPr id="8" name="Ovāls 7">
            <a:extLst>
              <a:ext uri="{FF2B5EF4-FFF2-40B4-BE49-F238E27FC236}">
                <a16:creationId xmlns:a16="http://schemas.microsoft.com/office/drawing/2014/main" xmlns="" id="{3B2737A2-C6DA-5D3B-A838-F078D208434D}"/>
              </a:ext>
            </a:extLst>
          </p:cNvPr>
          <p:cNvSpPr/>
          <p:nvPr/>
        </p:nvSpPr>
        <p:spPr>
          <a:xfrm>
            <a:off x="10886145" y="4552545"/>
            <a:ext cx="640440" cy="2013525"/>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C32C382B-DD2C-A061-43A0-6A2BB9B7002A}"/>
              </a:ext>
            </a:extLst>
          </p:cNvPr>
          <p:cNvCxnSpPr>
            <a:cxnSpLocks/>
          </p:cNvCxnSpPr>
          <p:nvPr/>
        </p:nvCxnSpPr>
        <p:spPr>
          <a:xfrm>
            <a:off x="7026472" y="1955260"/>
            <a:ext cx="0" cy="455880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E12909-F416-5D67-3D62-3C15A38F3B51}"/>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85D1DF00-AB3D-4587-955C-E5E44C42AD1D}"/>
              </a:ext>
            </a:extLst>
          </p:cNvPr>
          <p:cNvPicPr>
            <a:picLocks noChangeAspect="1"/>
          </p:cNvPicPr>
          <p:nvPr/>
        </p:nvPicPr>
        <p:blipFill>
          <a:blip r:embed="rId2"/>
          <a:stretch>
            <a:fillRect/>
          </a:stretch>
        </p:blipFill>
        <p:spPr>
          <a:xfrm>
            <a:off x="3954843" y="1801627"/>
            <a:ext cx="7559122" cy="4910199"/>
          </a:xfrm>
          <a:prstGeom prst="rect">
            <a:avLst/>
          </a:prstGeom>
        </p:spPr>
      </p:pic>
      <p:sp>
        <p:nvSpPr>
          <p:cNvPr id="2" name="Virsraksts 1">
            <a:extLst>
              <a:ext uri="{FF2B5EF4-FFF2-40B4-BE49-F238E27FC236}">
                <a16:creationId xmlns:a16="http://schemas.microsoft.com/office/drawing/2014/main" xmlns="" id="{3E19CF18-FCB5-EEBD-8CBF-8F426E73F696}"/>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Daļas «Kompleksu problēmu risināšana (OL)»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A895F12-2902-343D-2063-BD798AC11FB5}"/>
              </a:ext>
            </a:extLst>
          </p:cNvPr>
          <p:cNvSpPr>
            <a:spLocks noGrp="1"/>
          </p:cNvSpPr>
          <p:nvPr>
            <p:ph type="sldNum" idx="12"/>
          </p:nvPr>
        </p:nvSpPr>
        <p:spPr/>
        <p:txBody>
          <a:bodyPr/>
          <a:lstStyle/>
          <a:p>
            <a:fld id="{00000000-1234-1234-1234-123412341234}" type="slidenum">
              <a:rPr lang="lv-LV" smtClean="0"/>
              <a:pPr/>
              <a:t>42</a:t>
            </a:fld>
            <a:endParaRPr lang="lv-LV"/>
          </a:p>
        </p:txBody>
      </p:sp>
      <p:cxnSp>
        <p:nvCxnSpPr>
          <p:cNvPr id="11" name="Taisns savienotājs 10">
            <a:extLst>
              <a:ext uri="{FF2B5EF4-FFF2-40B4-BE49-F238E27FC236}">
                <a16:creationId xmlns:a16="http://schemas.microsoft.com/office/drawing/2014/main" xmlns="" id="{4FB4A4D3-E71C-BD3F-8987-D856B48CE221}"/>
              </a:ext>
            </a:extLst>
          </p:cNvPr>
          <p:cNvCxnSpPr>
            <a:cxnSpLocks/>
          </p:cNvCxnSpPr>
          <p:nvPr/>
        </p:nvCxnSpPr>
        <p:spPr>
          <a:xfrm>
            <a:off x="4579741" y="2768112"/>
            <a:ext cx="70023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A2C224EE-94C7-64A3-559E-3386F61BBBB6}"/>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sp>
        <p:nvSpPr>
          <p:cNvPr id="20" name="TextBox 19">
            <a:extLst>
              <a:ext uri="{FF2B5EF4-FFF2-40B4-BE49-F238E27FC236}">
                <a16:creationId xmlns:a16="http://schemas.microsoft.com/office/drawing/2014/main" xmlns="" id="{A60C0D6E-2772-4DB2-5C04-227F80D3A19C}"/>
              </a:ext>
            </a:extLst>
          </p:cNvPr>
          <p:cNvSpPr txBox="1"/>
          <p:nvPr/>
        </p:nvSpPr>
        <p:spPr>
          <a:xfrm>
            <a:off x="99446" y="4163527"/>
            <a:ext cx="3891063" cy="1477328"/>
          </a:xfrm>
          <a:prstGeom prst="rect">
            <a:avLst/>
          </a:prstGeom>
          <a:noFill/>
        </p:spPr>
        <p:txBody>
          <a:bodyPr wrap="square" rtlCol="0">
            <a:spAutoFit/>
          </a:bodyPr>
          <a:lstStyle/>
          <a:p>
            <a:r>
              <a:rPr lang="lv-LV" sz="1800" dirty="0">
                <a:solidFill>
                  <a:srgbClr val="C00000"/>
                </a:solidFill>
              </a:rPr>
              <a:t>Ļoti viegli ir 2 testelementi</a:t>
            </a:r>
          </a:p>
          <a:p>
            <a:r>
              <a:rPr lang="lv-LV" sz="1800" dirty="0">
                <a:solidFill>
                  <a:srgbClr val="C00000"/>
                </a:solidFill>
              </a:rPr>
              <a:t>Viegli ir 3 testelementi</a:t>
            </a:r>
          </a:p>
          <a:p>
            <a:r>
              <a:rPr lang="lv-LV" sz="1800" dirty="0">
                <a:solidFill>
                  <a:srgbClr val="C00000"/>
                </a:solidFill>
              </a:rPr>
              <a:t>Vidēji grūti ir 2 testelementi</a:t>
            </a:r>
          </a:p>
          <a:p>
            <a:r>
              <a:rPr lang="lv-LV" sz="1800" dirty="0">
                <a:solidFill>
                  <a:srgbClr val="C00000"/>
                </a:solidFill>
              </a:rPr>
              <a:t>Grūts ir 1 testelements</a:t>
            </a:r>
          </a:p>
          <a:p>
            <a:r>
              <a:rPr lang="lv-LV" sz="1800" dirty="0">
                <a:solidFill>
                  <a:srgbClr val="C00000"/>
                </a:solidFill>
              </a:rPr>
              <a:t>Nav ļoti </a:t>
            </a:r>
            <a:r>
              <a:rPr lang="lv-LV" sz="1800" dirty="0" smtClean="0">
                <a:solidFill>
                  <a:srgbClr val="C00000"/>
                </a:solidFill>
              </a:rPr>
              <a:t>grūtu </a:t>
            </a:r>
            <a:r>
              <a:rPr lang="lv-LV" sz="1800" dirty="0">
                <a:solidFill>
                  <a:srgbClr val="C00000"/>
                </a:solidFill>
              </a:rPr>
              <a:t>testelementu</a:t>
            </a:r>
          </a:p>
        </p:txBody>
      </p:sp>
      <p:cxnSp>
        <p:nvCxnSpPr>
          <p:cNvPr id="15" name="Taisns savienotājs 14">
            <a:extLst>
              <a:ext uri="{FF2B5EF4-FFF2-40B4-BE49-F238E27FC236}">
                <a16:creationId xmlns:a16="http://schemas.microsoft.com/office/drawing/2014/main" xmlns="" id="{C42D81E0-24AB-EBAC-FC44-568C203EC70B}"/>
              </a:ext>
            </a:extLst>
          </p:cNvPr>
          <p:cNvCxnSpPr>
            <a:cxnSpLocks/>
          </p:cNvCxnSpPr>
          <p:nvPr/>
        </p:nvCxnSpPr>
        <p:spPr>
          <a:xfrm>
            <a:off x="4579741" y="3679269"/>
            <a:ext cx="70023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Taisns savienotājs 15">
            <a:extLst>
              <a:ext uri="{FF2B5EF4-FFF2-40B4-BE49-F238E27FC236}">
                <a16:creationId xmlns:a16="http://schemas.microsoft.com/office/drawing/2014/main" xmlns="" id="{F56FF725-97EC-7BEF-68EE-74FEDE64B204}"/>
              </a:ext>
            </a:extLst>
          </p:cNvPr>
          <p:cNvCxnSpPr>
            <a:cxnSpLocks/>
          </p:cNvCxnSpPr>
          <p:nvPr/>
        </p:nvCxnSpPr>
        <p:spPr>
          <a:xfrm>
            <a:off x="4579741" y="4551516"/>
            <a:ext cx="70023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xmlns="" id="{F8C8008D-D277-9EF7-70F4-A5C426C3D307}"/>
              </a:ext>
            </a:extLst>
          </p:cNvPr>
          <p:cNvCxnSpPr>
            <a:cxnSpLocks/>
          </p:cNvCxnSpPr>
          <p:nvPr/>
        </p:nvCxnSpPr>
        <p:spPr>
          <a:xfrm>
            <a:off x="4579741" y="5452946"/>
            <a:ext cx="700231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7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2DD45BDF-624A-0208-8C3E-BB1B9AC0F67D}"/>
              </a:ext>
            </a:extLst>
          </p:cNvPr>
          <p:cNvSpPr>
            <a:spLocks noGrp="1"/>
          </p:cNvSpPr>
          <p:nvPr>
            <p:ph type="title"/>
          </p:nvPr>
        </p:nvSpPr>
        <p:spPr>
          <a:xfrm>
            <a:off x="616774" y="257547"/>
            <a:ext cx="11183339" cy="1142815"/>
          </a:xfrm>
        </p:spPr>
        <p:txBody>
          <a:bodyPr/>
          <a:lstStyle/>
          <a:p>
            <a:r>
              <a:rPr lang="lv-LV" dirty="0"/>
              <a:t>Daļas «Kompleksu problēmu risināšana» uzdevumu izpilde OL un AL</a:t>
            </a:r>
          </a:p>
        </p:txBody>
      </p:sp>
      <p:sp>
        <p:nvSpPr>
          <p:cNvPr id="4" name="Slaida numura vietturis 3">
            <a:extLst>
              <a:ext uri="{FF2B5EF4-FFF2-40B4-BE49-F238E27FC236}">
                <a16:creationId xmlns:a16="http://schemas.microsoft.com/office/drawing/2014/main" xmlns="" id="{1F3EBBC3-8351-7318-ED33-10AD9FCC55C1}"/>
              </a:ext>
            </a:extLst>
          </p:cNvPr>
          <p:cNvSpPr>
            <a:spLocks noGrp="1"/>
          </p:cNvSpPr>
          <p:nvPr>
            <p:ph type="sldNum" idx="12"/>
          </p:nvPr>
        </p:nvSpPr>
        <p:spPr>
          <a:xfrm>
            <a:off x="2369375" y="6141513"/>
            <a:ext cx="300627" cy="226213"/>
          </a:xfrm>
        </p:spPr>
        <p:txBody>
          <a:bodyPr/>
          <a:lstStyle/>
          <a:p>
            <a:fld id="{00000000-1234-1234-1234-123412341234}" type="slidenum">
              <a:rPr lang="lv-LV" smtClean="0"/>
              <a:pPr/>
              <a:t>43</a:t>
            </a:fld>
            <a:endParaRPr lang="lv-LV"/>
          </a:p>
        </p:txBody>
      </p:sp>
      <p:pic>
        <p:nvPicPr>
          <p:cNvPr id="5" name="Attēls 4">
            <a:extLst>
              <a:ext uri="{FF2B5EF4-FFF2-40B4-BE49-F238E27FC236}">
                <a16:creationId xmlns:a16="http://schemas.microsoft.com/office/drawing/2014/main" xmlns="" id="{DD1A9052-D68F-C4A0-891D-F2656ABD4AD9}"/>
              </a:ext>
            </a:extLst>
          </p:cNvPr>
          <p:cNvPicPr>
            <a:picLocks noChangeAspect="1"/>
          </p:cNvPicPr>
          <p:nvPr/>
        </p:nvPicPr>
        <p:blipFill>
          <a:blip r:embed="rId2"/>
          <a:stretch>
            <a:fillRect/>
          </a:stretch>
        </p:blipFill>
        <p:spPr>
          <a:xfrm>
            <a:off x="6151663" y="2277847"/>
            <a:ext cx="5726425" cy="3719729"/>
          </a:xfrm>
          <a:prstGeom prst="rect">
            <a:avLst/>
          </a:prstGeom>
        </p:spPr>
      </p:pic>
      <p:pic>
        <p:nvPicPr>
          <p:cNvPr id="10" name="Attēls 9">
            <a:extLst>
              <a:ext uri="{FF2B5EF4-FFF2-40B4-BE49-F238E27FC236}">
                <a16:creationId xmlns:a16="http://schemas.microsoft.com/office/drawing/2014/main" xmlns="" id="{15B628BB-9ECE-8D47-696F-FE7DCB7EFBDB}"/>
              </a:ext>
            </a:extLst>
          </p:cNvPr>
          <p:cNvPicPr>
            <a:picLocks noChangeAspect="1"/>
          </p:cNvPicPr>
          <p:nvPr/>
        </p:nvPicPr>
        <p:blipFill>
          <a:blip r:embed="rId3"/>
          <a:stretch>
            <a:fillRect/>
          </a:stretch>
        </p:blipFill>
        <p:spPr>
          <a:xfrm>
            <a:off x="309374" y="2278255"/>
            <a:ext cx="5786626" cy="3736479"/>
          </a:xfrm>
          <a:prstGeom prst="rect">
            <a:avLst/>
          </a:prstGeom>
        </p:spPr>
      </p:pic>
      <p:cxnSp>
        <p:nvCxnSpPr>
          <p:cNvPr id="11" name="Taisns savienotājs 10">
            <a:extLst>
              <a:ext uri="{FF2B5EF4-FFF2-40B4-BE49-F238E27FC236}">
                <a16:creationId xmlns:a16="http://schemas.microsoft.com/office/drawing/2014/main" xmlns="" id="{54E62627-876B-6572-8659-14497E774BCA}"/>
              </a:ext>
            </a:extLst>
          </p:cNvPr>
          <p:cNvCxnSpPr>
            <a:cxnSpLocks/>
          </p:cNvCxnSpPr>
          <p:nvPr/>
        </p:nvCxnSpPr>
        <p:spPr>
          <a:xfrm>
            <a:off x="823454" y="3014291"/>
            <a:ext cx="1097666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xmlns="" id="{DDF75928-7A68-6060-8274-9EAD90D35B31}"/>
              </a:ext>
            </a:extLst>
          </p:cNvPr>
          <p:cNvCxnSpPr>
            <a:cxnSpLocks/>
          </p:cNvCxnSpPr>
          <p:nvPr/>
        </p:nvCxnSpPr>
        <p:spPr>
          <a:xfrm>
            <a:off x="823454" y="3685963"/>
            <a:ext cx="110546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914C834A-9288-4F7B-211D-2A563A3B6FEB}"/>
              </a:ext>
            </a:extLst>
          </p:cNvPr>
          <p:cNvCxnSpPr>
            <a:cxnSpLocks/>
          </p:cNvCxnSpPr>
          <p:nvPr/>
        </p:nvCxnSpPr>
        <p:spPr>
          <a:xfrm>
            <a:off x="823454" y="4384037"/>
            <a:ext cx="110546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Taisns savienotājs 13">
            <a:extLst>
              <a:ext uri="{FF2B5EF4-FFF2-40B4-BE49-F238E27FC236}">
                <a16:creationId xmlns:a16="http://schemas.microsoft.com/office/drawing/2014/main" xmlns="" id="{879064F1-5D8E-3647-5599-0AC9E6A14623}"/>
              </a:ext>
            </a:extLst>
          </p:cNvPr>
          <p:cNvCxnSpPr>
            <a:cxnSpLocks/>
          </p:cNvCxnSpPr>
          <p:nvPr/>
        </p:nvCxnSpPr>
        <p:spPr>
          <a:xfrm>
            <a:off x="823454" y="5059184"/>
            <a:ext cx="1105463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xmlns="" id="{DE304BC9-6D93-72EB-B8C0-CEA2626C5A0D}"/>
              </a:ext>
            </a:extLst>
          </p:cNvPr>
          <p:cNvSpPr txBox="1"/>
          <p:nvPr/>
        </p:nvSpPr>
        <p:spPr>
          <a:xfrm>
            <a:off x="2863808" y="1750958"/>
            <a:ext cx="677758" cy="400110"/>
          </a:xfrm>
          <a:prstGeom prst="rect">
            <a:avLst/>
          </a:prstGeom>
          <a:noFill/>
        </p:spPr>
        <p:txBody>
          <a:bodyPr wrap="square" rtlCol="0">
            <a:spAutoFit/>
          </a:bodyPr>
          <a:lstStyle/>
          <a:p>
            <a:r>
              <a:rPr lang="lv-LV" sz="2000" dirty="0">
                <a:solidFill>
                  <a:srgbClr val="C00000"/>
                </a:solidFill>
              </a:rPr>
              <a:t>OL</a:t>
            </a:r>
          </a:p>
        </p:txBody>
      </p:sp>
      <p:sp>
        <p:nvSpPr>
          <p:cNvPr id="30" name="TextBox 29">
            <a:extLst>
              <a:ext uri="{FF2B5EF4-FFF2-40B4-BE49-F238E27FC236}">
                <a16:creationId xmlns:a16="http://schemas.microsoft.com/office/drawing/2014/main" xmlns="" id="{0ED136B1-DC5C-AB0A-895A-F8DF280337A8}"/>
              </a:ext>
            </a:extLst>
          </p:cNvPr>
          <p:cNvSpPr txBox="1"/>
          <p:nvPr/>
        </p:nvSpPr>
        <p:spPr>
          <a:xfrm>
            <a:off x="8930700" y="1750958"/>
            <a:ext cx="677758" cy="400110"/>
          </a:xfrm>
          <a:prstGeom prst="rect">
            <a:avLst/>
          </a:prstGeom>
          <a:noFill/>
        </p:spPr>
        <p:txBody>
          <a:bodyPr wrap="square" rtlCol="0">
            <a:spAutoFit/>
          </a:bodyPr>
          <a:lstStyle/>
          <a:p>
            <a:r>
              <a:rPr lang="lv-LV" sz="2000" dirty="0">
                <a:solidFill>
                  <a:srgbClr val="C00000"/>
                </a:solidFill>
              </a:rPr>
              <a:t>AL</a:t>
            </a:r>
          </a:p>
        </p:txBody>
      </p:sp>
    </p:spTree>
    <p:extLst>
      <p:ext uri="{BB962C8B-B14F-4D97-AF65-F5344CB8AC3E}">
        <p14:creationId xmlns:p14="http://schemas.microsoft.com/office/powerpoint/2010/main" val="1413248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86D6A1-8B88-E7B6-7B0C-CA2195FF3499}"/>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5A259C29-2A57-4132-C468-1D7798F765BD}"/>
              </a:ext>
            </a:extLst>
          </p:cNvPr>
          <p:cNvSpPr>
            <a:spLocks noGrp="1"/>
          </p:cNvSpPr>
          <p:nvPr>
            <p:ph type="title"/>
          </p:nvPr>
        </p:nvSpPr>
        <p:spPr>
          <a:xfrm>
            <a:off x="616774" y="257547"/>
            <a:ext cx="11143965" cy="1142815"/>
          </a:xfrm>
        </p:spPr>
        <p:txBody>
          <a:bodyPr/>
          <a:lstStyle/>
          <a:p>
            <a:r>
              <a:rPr lang="lv-LV" dirty="0"/>
              <a:t>Eksāmens matemātikā (augstākais mācību satura apguves līmenis)</a:t>
            </a:r>
            <a:br>
              <a:rPr lang="lv-LV" dirty="0"/>
            </a:br>
            <a:r>
              <a:rPr lang="lv-LV" dirty="0"/>
              <a:t>Daļas «Zināšanas, izpratne un prasmes (AL)»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82D0A6CB-D492-7FC1-8E1E-64AB7ECCF141}"/>
              </a:ext>
            </a:extLst>
          </p:cNvPr>
          <p:cNvSpPr>
            <a:spLocks noGrp="1"/>
          </p:cNvSpPr>
          <p:nvPr>
            <p:ph type="sldNum" idx="12"/>
          </p:nvPr>
        </p:nvSpPr>
        <p:spPr/>
        <p:txBody>
          <a:bodyPr/>
          <a:lstStyle/>
          <a:p>
            <a:fld id="{00000000-1234-1234-1234-123412341234}" type="slidenum">
              <a:rPr lang="lv-LV" smtClean="0"/>
              <a:pPr/>
              <a:t>44</a:t>
            </a:fld>
            <a:endParaRPr lang="lv-LV"/>
          </a:p>
        </p:txBody>
      </p:sp>
      <p:pic>
        <p:nvPicPr>
          <p:cNvPr id="5" name="Attēls 4">
            <a:extLst>
              <a:ext uri="{FF2B5EF4-FFF2-40B4-BE49-F238E27FC236}">
                <a16:creationId xmlns:a16="http://schemas.microsoft.com/office/drawing/2014/main" xmlns="" id="{31CFE31B-2354-A089-4263-2555CDE8A47C}"/>
              </a:ext>
            </a:extLst>
          </p:cNvPr>
          <p:cNvPicPr>
            <a:picLocks noChangeAspect="1"/>
          </p:cNvPicPr>
          <p:nvPr/>
        </p:nvPicPr>
        <p:blipFill>
          <a:blip r:embed="rId2"/>
          <a:stretch>
            <a:fillRect/>
          </a:stretch>
        </p:blipFill>
        <p:spPr>
          <a:xfrm>
            <a:off x="1008071" y="2022645"/>
            <a:ext cx="10629900" cy="4543425"/>
          </a:xfrm>
          <a:prstGeom prst="rect">
            <a:avLst/>
          </a:prstGeom>
        </p:spPr>
      </p:pic>
      <p:sp>
        <p:nvSpPr>
          <p:cNvPr id="7" name="TextBox 6">
            <a:extLst>
              <a:ext uri="{FF2B5EF4-FFF2-40B4-BE49-F238E27FC236}">
                <a16:creationId xmlns:a16="http://schemas.microsoft.com/office/drawing/2014/main" xmlns="" id="{9F831018-AEF4-24F2-BECD-B41E8F67DD79}"/>
              </a:ext>
            </a:extLst>
          </p:cNvPr>
          <p:cNvSpPr txBox="1"/>
          <p:nvPr/>
        </p:nvSpPr>
        <p:spPr>
          <a:xfrm>
            <a:off x="10598860" y="2338230"/>
            <a:ext cx="1593140" cy="523220"/>
          </a:xfrm>
          <a:prstGeom prst="rect">
            <a:avLst/>
          </a:prstGeom>
          <a:solidFill>
            <a:schemeClr val="bg1"/>
          </a:solidFill>
        </p:spPr>
        <p:txBody>
          <a:bodyPr wrap="square" rtlCol="0">
            <a:spAutoFit/>
          </a:bodyPr>
          <a:lstStyle/>
          <a:p>
            <a:r>
              <a:rPr lang="lv-LV" dirty="0"/>
              <a:t>Kopā          3306</a:t>
            </a:r>
          </a:p>
          <a:p>
            <a:r>
              <a:rPr lang="lv-LV" dirty="0"/>
              <a:t>Vidējais  61,49 %</a:t>
            </a:r>
          </a:p>
        </p:txBody>
      </p:sp>
      <p:sp>
        <p:nvSpPr>
          <p:cNvPr id="9" name="Ovāls 8">
            <a:extLst>
              <a:ext uri="{FF2B5EF4-FFF2-40B4-BE49-F238E27FC236}">
                <a16:creationId xmlns:a16="http://schemas.microsoft.com/office/drawing/2014/main" xmlns="" id="{93C5232B-9D11-ADCD-1014-D288F28BB4F1}"/>
              </a:ext>
            </a:extLst>
          </p:cNvPr>
          <p:cNvSpPr/>
          <p:nvPr/>
        </p:nvSpPr>
        <p:spPr>
          <a:xfrm>
            <a:off x="11040893" y="4941651"/>
            <a:ext cx="597077" cy="1770175"/>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4AE819B8-4BEC-8E51-DC64-D4E94665463F}"/>
              </a:ext>
            </a:extLst>
          </p:cNvPr>
          <p:cNvCxnSpPr>
            <a:cxnSpLocks/>
          </p:cNvCxnSpPr>
          <p:nvPr/>
        </p:nvCxnSpPr>
        <p:spPr>
          <a:xfrm>
            <a:off x="8008965" y="1809345"/>
            <a:ext cx="0" cy="468040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07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E52CFB-094D-EF00-0DAD-A4275B4614BF}"/>
            </a:ext>
          </a:extLst>
        </p:cNvPr>
        <p:cNvGrpSpPr/>
        <p:nvPr/>
      </p:nvGrpSpPr>
      <p:grpSpPr>
        <a:xfrm>
          <a:off x="0" y="0"/>
          <a:ext cx="0" cy="0"/>
          <a:chOff x="0" y="0"/>
          <a:chExt cx="0" cy="0"/>
        </a:xfrm>
      </p:grpSpPr>
      <p:pic>
        <p:nvPicPr>
          <p:cNvPr id="5" name="Attēls 4">
            <a:extLst>
              <a:ext uri="{FF2B5EF4-FFF2-40B4-BE49-F238E27FC236}">
                <a16:creationId xmlns:a16="http://schemas.microsoft.com/office/drawing/2014/main" xmlns="" id="{7E961818-9248-D731-8CDF-40309EB8B77E}"/>
              </a:ext>
            </a:extLst>
          </p:cNvPr>
          <p:cNvPicPr>
            <a:picLocks noChangeAspect="1"/>
          </p:cNvPicPr>
          <p:nvPr/>
        </p:nvPicPr>
        <p:blipFill>
          <a:blip r:embed="rId2"/>
          <a:stretch>
            <a:fillRect/>
          </a:stretch>
        </p:blipFill>
        <p:spPr>
          <a:xfrm>
            <a:off x="3688860" y="1715693"/>
            <a:ext cx="7849088" cy="5009587"/>
          </a:xfrm>
          <a:prstGeom prst="rect">
            <a:avLst/>
          </a:prstGeom>
        </p:spPr>
      </p:pic>
      <p:sp>
        <p:nvSpPr>
          <p:cNvPr id="2" name="Virsraksts 1">
            <a:extLst>
              <a:ext uri="{FF2B5EF4-FFF2-40B4-BE49-F238E27FC236}">
                <a16:creationId xmlns:a16="http://schemas.microsoft.com/office/drawing/2014/main" xmlns="" id="{D0FF0CA7-3918-838B-39CE-7D7EB3D9D514}"/>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Daļas «Zināšanas, izpratne un prasmes (AL)»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D743EB6-C06C-B4B7-69CC-3A35C17EEAEB}"/>
              </a:ext>
            </a:extLst>
          </p:cNvPr>
          <p:cNvSpPr>
            <a:spLocks noGrp="1"/>
          </p:cNvSpPr>
          <p:nvPr>
            <p:ph type="sldNum" idx="12"/>
          </p:nvPr>
        </p:nvSpPr>
        <p:spPr/>
        <p:txBody>
          <a:bodyPr/>
          <a:lstStyle/>
          <a:p>
            <a:fld id="{00000000-1234-1234-1234-123412341234}" type="slidenum">
              <a:rPr lang="lv-LV" smtClean="0"/>
              <a:pPr/>
              <a:t>45</a:t>
            </a:fld>
            <a:endParaRPr lang="lv-LV"/>
          </a:p>
        </p:txBody>
      </p:sp>
      <p:cxnSp>
        <p:nvCxnSpPr>
          <p:cNvPr id="11" name="Taisns savienotājs 10">
            <a:extLst>
              <a:ext uri="{FF2B5EF4-FFF2-40B4-BE49-F238E27FC236}">
                <a16:creationId xmlns:a16="http://schemas.microsoft.com/office/drawing/2014/main" xmlns="" id="{E5848A84-8936-1C45-D8A4-98A63114772C}"/>
              </a:ext>
            </a:extLst>
          </p:cNvPr>
          <p:cNvCxnSpPr>
            <a:cxnSpLocks/>
          </p:cNvCxnSpPr>
          <p:nvPr/>
        </p:nvCxnSpPr>
        <p:spPr>
          <a:xfrm>
            <a:off x="4375457" y="2700018"/>
            <a:ext cx="706427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67AE3C56-604A-DBE4-588B-23883E36120E}"/>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sp>
        <p:nvSpPr>
          <p:cNvPr id="20" name="TextBox 19">
            <a:extLst>
              <a:ext uri="{FF2B5EF4-FFF2-40B4-BE49-F238E27FC236}">
                <a16:creationId xmlns:a16="http://schemas.microsoft.com/office/drawing/2014/main" xmlns="" id="{6DFF42E0-2D23-5A57-FDB6-3A529E6D4A72}"/>
              </a:ext>
            </a:extLst>
          </p:cNvPr>
          <p:cNvSpPr txBox="1"/>
          <p:nvPr/>
        </p:nvSpPr>
        <p:spPr>
          <a:xfrm>
            <a:off x="99446" y="4163527"/>
            <a:ext cx="3891063" cy="1477328"/>
          </a:xfrm>
          <a:prstGeom prst="rect">
            <a:avLst/>
          </a:prstGeom>
          <a:noFill/>
        </p:spPr>
        <p:txBody>
          <a:bodyPr wrap="square" rtlCol="0">
            <a:spAutoFit/>
          </a:bodyPr>
          <a:lstStyle/>
          <a:p>
            <a:r>
              <a:rPr lang="lv-LV" sz="1800" dirty="0">
                <a:solidFill>
                  <a:srgbClr val="C00000"/>
                </a:solidFill>
              </a:rPr>
              <a:t>Ļoti viegli ir 2 testelementi</a:t>
            </a:r>
          </a:p>
          <a:p>
            <a:r>
              <a:rPr lang="lv-LV" sz="1800" dirty="0">
                <a:solidFill>
                  <a:srgbClr val="C00000"/>
                </a:solidFill>
              </a:rPr>
              <a:t>Viegli ir 9 testelementi</a:t>
            </a:r>
          </a:p>
          <a:p>
            <a:r>
              <a:rPr lang="lv-LV" sz="1800" dirty="0">
                <a:solidFill>
                  <a:srgbClr val="C00000"/>
                </a:solidFill>
              </a:rPr>
              <a:t>Vidēji grūti ir 9 testelementi</a:t>
            </a:r>
          </a:p>
          <a:p>
            <a:r>
              <a:rPr lang="lv-LV" sz="1800" dirty="0">
                <a:solidFill>
                  <a:srgbClr val="C00000"/>
                </a:solidFill>
              </a:rPr>
              <a:t>Grūts ir 1 testelements</a:t>
            </a:r>
          </a:p>
          <a:p>
            <a:r>
              <a:rPr lang="lv-LV" sz="1800" dirty="0">
                <a:solidFill>
                  <a:srgbClr val="C00000"/>
                </a:solidFill>
              </a:rPr>
              <a:t>Nav ļoti </a:t>
            </a:r>
            <a:r>
              <a:rPr lang="lv-LV" sz="1800" dirty="0" smtClean="0">
                <a:solidFill>
                  <a:srgbClr val="C00000"/>
                </a:solidFill>
              </a:rPr>
              <a:t>grūtu </a:t>
            </a:r>
            <a:r>
              <a:rPr lang="lv-LV" sz="1800" dirty="0">
                <a:solidFill>
                  <a:srgbClr val="C00000"/>
                </a:solidFill>
              </a:rPr>
              <a:t>testelementu</a:t>
            </a:r>
          </a:p>
        </p:txBody>
      </p:sp>
      <p:cxnSp>
        <p:nvCxnSpPr>
          <p:cNvPr id="12" name="Taisns savienotājs 11">
            <a:extLst>
              <a:ext uri="{FF2B5EF4-FFF2-40B4-BE49-F238E27FC236}">
                <a16:creationId xmlns:a16="http://schemas.microsoft.com/office/drawing/2014/main" xmlns="" id="{B5CEA3A7-BAE7-E5C5-7CD9-F14B26C66564}"/>
              </a:ext>
            </a:extLst>
          </p:cNvPr>
          <p:cNvCxnSpPr>
            <a:cxnSpLocks/>
          </p:cNvCxnSpPr>
          <p:nvPr/>
        </p:nvCxnSpPr>
        <p:spPr>
          <a:xfrm>
            <a:off x="4375455" y="3640358"/>
            <a:ext cx="706427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02C94393-4D30-59C6-07C2-56A450377EE8}"/>
              </a:ext>
            </a:extLst>
          </p:cNvPr>
          <p:cNvCxnSpPr>
            <a:cxnSpLocks/>
          </p:cNvCxnSpPr>
          <p:nvPr/>
        </p:nvCxnSpPr>
        <p:spPr>
          <a:xfrm>
            <a:off x="4375455" y="4512606"/>
            <a:ext cx="706427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Taisns savienotājs 13">
            <a:extLst>
              <a:ext uri="{FF2B5EF4-FFF2-40B4-BE49-F238E27FC236}">
                <a16:creationId xmlns:a16="http://schemas.microsoft.com/office/drawing/2014/main" xmlns="" id="{424475AD-74E3-AA2B-2770-C7F8C83DD06B}"/>
              </a:ext>
            </a:extLst>
          </p:cNvPr>
          <p:cNvCxnSpPr>
            <a:cxnSpLocks/>
          </p:cNvCxnSpPr>
          <p:nvPr/>
        </p:nvCxnSpPr>
        <p:spPr>
          <a:xfrm>
            <a:off x="4375456" y="5423763"/>
            <a:ext cx="7064271"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02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BC9EFAC-9E63-0146-F19C-1C8ADCF29634}"/>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1A4EDEC2-9EDE-B70A-BF0D-B2BA48A1EAC5}"/>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Grūts daļas «Zināšanas, izpratne un prasmes (AL)» testelements</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D1D647EF-F9D1-6E07-502B-6BBE0910E238}"/>
              </a:ext>
            </a:extLst>
          </p:cNvPr>
          <p:cNvSpPr>
            <a:spLocks noGrp="1"/>
          </p:cNvSpPr>
          <p:nvPr>
            <p:ph type="sldNum" idx="12"/>
          </p:nvPr>
        </p:nvSpPr>
        <p:spPr/>
        <p:txBody>
          <a:bodyPr/>
          <a:lstStyle/>
          <a:p>
            <a:fld id="{00000000-1234-1234-1234-123412341234}" type="slidenum">
              <a:rPr lang="lv-LV" smtClean="0"/>
              <a:pPr/>
              <a:t>46</a:t>
            </a:fld>
            <a:endParaRPr lang="lv-LV"/>
          </a:p>
        </p:txBody>
      </p:sp>
      <p:pic>
        <p:nvPicPr>
          <p:cNvPr id="6" name="Attēls 5">
            <a:extLst>
              <a:ext uri="{FF2B5EF4-FFF2-40B4-BE49-F238E27FC236}">
                <a16:creationId xmlns:a16="http://schemas.microsoft.com/office/drawing/2014/main" xmlns="" id="{E4B43A06-E753-9F2D-0736-232648E94A47}"/>
              </a:ext>
            </a:extLst>
          </p:cNvPr>
          <p:cNvPicPr>
            <a:picLocks noChangeAspect="1"/>
          </p:cNvPicPr>
          <p:nvPr/>
        </p:nvPicPr>
        <p:blipFill>
          <a:blip r:embed="rId2"/>
          <a:stretch>
            <a:fillRect/>
          </a:stretch>
        </p:blipFill>
        <p:spPr>
          <a:xfrm>
            <a:off x="616774" y="2662237"/>
            <a:ext cx="3981450" cy="1533525"/>
          </a:xfrm>
          <a:prstGeom prst="rect">
            <a:avLst/>
          </a:prstGeom>
        </p:spPr>
      </p:pic>
      <p:sp>
        <p:nvSpPr>
          <p:cNvPr id="7" name="TextBox 6">
            <a:extLst>
              <a:ext uri="{FF2B5EF4-FFF2-40B4-BE49-F238E27FC236}">
                <a16:creationId xmlns:a16="http://schemas.microsoft.com/office/drawing/2014/main" xmlns="" id="{DA9D236D-B4BC-1490-7148-503798A6D90F}"/>
              </a:ext>
            </a:extLst>
          </p:cNvPr>
          <p:cNvSpPr txBox="1"/>
          <p:nvPr/>
        </p:nvSpPr>
        <p:spPr>
          <a:xfrm>
            <a:off x="4598224" y="3028889"/>
            <a:ext cx="996838" cy="400110"/>
          </a:xfrm>
          <a:prstGeom prst="rect">
            <a:avLst/>
          </a:prstGeom>
          <a:noFill/>
        </p:spPr>
        <p:txBody>
          <a:bodyPr wrap="square" rtlCol="0">
            <a:spAutoFit/>
          </a:bodyPr>
          <a:lstStyle/>
          <a:p>
            <a:r>
              <a:rPr lang="lv-LV" sz="2000" dirty="0">
                <a:solidFill>
                  <a:srgbClr val="C00000"/>
                </a:solidFill>
              </a:rPr>
              <a:t>39 %</a:t>
            </a:r>
          </a:p>
        </p:txBody>
      </p:sp>
    </p:spTree>
    <p:extLst>
      <p:ext uri="{BB962C8B-B14F-4D97-AF65-F5344CB8AC3E}">
        <p14:creationId xmlns:p14="http://schemas.microsoft.com/office/powerpoint/2010/main" val="243536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6D8B2B4-40CF-51C0-AEE6-5CDB1C080FCF}"/>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5AFD2295-6C20-E858-1C83-38771CFB3E33}"/>
              </a:ext>
            </a:extLst>
          </p:cNvPr>
          <p:cNvSpPr>
            <a:spLocks noGrp="1"/>
          </p:cNvSpPr>
          <p:nvPr>
            <p:ph type="title"/>
          </p:nvPr>
        </p:nvSpPr>
        <p:spPr>
          <a:xfrm>
            <a:off x="616774" y="257547"/>
            <a:ext cx="11143965" cy="1142815"/>
          </a:xfrm>
        </p:spPr>
        <p:txBody>
          <a:bodyPr/>
          <a:lstStyle/>
          <a:p>
            <a:r>
              <a:rPr lang="lv-LV" dirty="0"/>
              <a:t>Eksāmens matemātikā (augstākais mācību satura apguves līmenis)</a:t>
            </a:r>
            <a:br>
              <a:rPr lang="lv-LV" dirty="0"/>
            </a:br>
            <a:r>
              <a:rPr lang="lv-LV" dirty="0"/>
              <a:t>Daļas «Kompleksu problēmu risināšana (AL)» vērtējums %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18846D64-AEA1-FE7A-FB7C-52E3ECB3147E}"/>
              </a:ext>
            </a:extLst>
          </p:cNvPr>
          <p:cNvSpPr>
            <a:spLocks noGrp="1"/>
          </p:cNvSpPr>
          <p:nvPr>
            <p:ph type="sldNum" idx="12"/>
          </p:nvPr>
        </p:nvSpPr>
        <p:spPr/>
        <p:txBody>
          <a:bodyPr/>
          <a:lstStyle/>
          <a:p>
            <a:fld id="{00000000-1234-1234-1234-123412341234}" type="slidenum">
              <a:rPr lang="lv-LV" smtClean="0"/>
              <a:pPr/>
              <a:t>47</a:t>
            </a:fld>
            <a:endParaRPr lang="lv-LV"/>
          </a:p>
        </p:txBody>
      </p:sp>
      <p:pic>
        <p:nvPicPr>
          <p:cNvPr id="6" name="Attēls 5">
            <a:extLst>
              <a:ext uri="{FF2B5EF4-FFF2-40B4-BE49-F238E27FC236}">
                <a16:creationId xmlns:a16="http://schemas.microsoft.com/office/drawing/2014/main" xmlns="" id="{1586D713-5D1B-A438-BF9C-6B2C49BE50FE}"/>
              </a:ext>
            </a:extLst>
          </p:cNvPr>
          <p:cNvPicPr>
            <a:picLocks noChangeAspect="1"/>
          </p:cNvPicPr>
          <p:nvPr/>
        </p:nvPicPr>
        <p:blipFill>
          <a:blip r:embed="rId2"/>
          <a:stretch>
            <a:fillRect/>
          </a:stretch>
        </p:blipFill>
        <p:spPr>
          <a:xfrm>
            <a:off x="1008070" y="1762114"/>
            <a:ext cx="8991963" cy="4801612"/>
          </a:xfrm>
          <a:prstGeom prst="rect">
            <a:avLst/>
          </a:prstGeom>
        </p:spPr>
      </p:pic>
      <p:sp>
        <p:nvSpPr>
          <p:cNvPr id="7" name="TextBox 6">
            <a:extLst>
              <a:ext uri="{FF2B5EF4-FFF2-40B4-BE49-F238E27FC236}">
                <a16:creationId xmlns:a16="http://schemas.microsoft.com/office/drawing/2014/main" xmlns="" id="{3189FF60-A486-BD97-3CE8-61431F51557D}"/>
              </a:ext>
            </a:extLst>
          </p:cNvPr>
          <p:cNvSpPr txBox="1"/>
          <p:nvPr/>
        </p:nvSpPr>
        <p:spPr>
          <a:xfrm>
            <a:off x="8500193" y="1949124"/>
            <a:ext cx="1593140" cy="523220"/>
          </a:xfrm>
          <a:prstGeom prst="rect">
            <a:avLst/>
          </a:prstGeom>
          <a:solidFill>
            <a:schemeClr val="bg1"/>
          </a:solidFill>
        </p:spPr>
        <p:txBody>
          <a:bodyPr wrap="square" rtlCol="0">
            <a:spAutoFit/>
          </a:bodyPr>
          <a:lstStyle/>
          <a:p>
            <a:r>
              <a:rPr lang="lv-LV" dirty="0"/>
              <a:t>Kopā          3306</a:t>
            </a:r>
          </a:p>
          <a:p>
            <a:r>
              <a:rPr lang="lv-LV" dirty="0"/>
              <a:t>Vidējais  35,64 %</a:t>
            </a:r>
          </a:p>
        </p:txBody>
      </p:sp>
      <p:sp>
        <p:nvSpPr>
          <p:cNvPr id="8" name="Ovāls 7">
            <a:extLst>
              <a:ext uri="{FF2B5EF4-FFF2-40B4-BE49-F238E27FC236}">
                <a16:creationId xmlns:a16="http://schemas.microsoft.com/office/drawing/2014/main" xmlns="" id="{EC5B8079-E481-5802-9E64-D36BEA511C5A}"/>
              </a:ext>
            </a:extLst>
          </p:cNvPr>
          <p:cNvSpPr/>
          <p:nvPr/>
        </p:nvSpPr>
        <p:spPr>
          <a:xfrm>
            <a:off x="9535943" y="5319250"/>
            <a:ext cx="464090" cy="1244476"/>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cxnSp>
        <p:nvCxnSpPr>
          <p:cNvPr id="3" name="Taisns savienotājs 2">
            <a:extLst>
              <a:ext uri="{FF2B5EF4-FFF2-40B4-BE49-F238E27FC236}">
                <a16:creationId xmlns:a16="http://schemas.microsoft.com/office/drawing/2014/main" xmlns="" id="{559C2097-8A6E-F62B-8593-34E6EFAFFD27}"/>
              </a:ext>
            </a:extLst>
          </p:cNvPr>
          <p:cNvCxnSpPr>
            <a:cxnSpLocks/>
          </p:cNvCxnSpPr>
          <p:nvPr/>
        </p:nvCxnSpPr>
        <p:spPr>
          <a:xfrm>
            <a:off x="4691839" y="1762114"/>
            <a:ext cx="0" cy="465953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838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F7C0A10-18E5-BA92-C984-4974C16CC720}"/>
            </a:ext>
          </a:extLst>
        </p:cNvPr>
        <p:cNvGrpSpPr/>
        <p:nvPr/>
      </p:nvGrpSpPr>
      <p:grpSpPr>
        <a:xfrm>
          <a:off x="0" y="0"/>
          <a:ext cx="0" cy="0"/>
          <a:chOff x="0" y="0"/>
          <a:chExt cx="0" cy="0"/>
        </a:xfrm>
      </p:grpSpPr>
      <p:pic>
        <p:nvPicPr>
          <p:cNvPr id="12" name="Attēls 11">
            <a:extLst>
              <a:ext uri="{FF2B5EF4-FFF2-40B4-BE49-F238E27FC236}">
                <a16:creationId xmlns:a16="http://schemas.microsoft.com/office/drawing/2014/main" xmlns="" id="{310935C4-880A-AACE-B80C-C58A29672BA9}"/>
              </a:ext>
            </a:extLst>
          </p:cNvPr>
          <p:cNvPicPr>
            <a:picLocks noChangeAspect="1"/>
          </p:cNvPicPr>
          <p:nvPr/>
        </p:nvPicPr>
        <p:blipFill>
          <a:blip r:embed="rId2"/>
          <a:stretch>
            <a:fillRect/>
          </a:stretch>
        </p:blipFill>
        <p:spPr>
          <a:xfrm>
            <a:off x="3693156" y="2434938"/>
            <a:ext cx="8246661" cy="3441949"/>
          </a:xfrm>
          <a:prstGeom prst="rect">
            <a:avLst/>
          </a:prstGeom>
        </p:spPr>
      </p:pic>
      <p:sp>
        <p:nvSpPr>
          <p:cNvPr id="2" name="Virsraksts 1">
            <a:extLst>
              <a:ext uri="{FF2B5EF4-FFF2-40B4-BE49-F238E27FC236}">
                <a16:creationId xmlns:a16="http://schemas.microsoft.com/office/drawing/2014/main" xmlns="" id="{E0CD2387-2145-2D09-43D7-E3277EDB6330}"/>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Daļas «Kompleksu problēmu risināšana (AL)»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49A7D55-688D-9CEF-27C9-ACD3EB660B67}"/>
              </a:ext>
            </a:extLst>
          </p:cNvPr>
          <p:cNvSpPr>
            <a:spLocks noGrp="1"/>
          </p:cNvSpPr>
          <p:nvPr>
            <p:ph type="sldNum" idx="12"/>
          </p:nvPr>
        </p:nvSpPr>
        <p:spPr/>
        <p:txBody>
          <a:bodyPr/>
          <a:lstStyle/>
          <a:p>
            <a:fld id="{00000000-1234-1234-1234-123412341234}" type="slidenum">
              <a:rPr lang="lv-LV" smtClean="0"/>
              <a:pPr/>
              <a:t>48</a:t>
            </a:fld>
            <a:endParaRPr lang="lv-LV"/>
          </a:p>
        </p:txBody>
      </p:sp>
      <p:sp>
        <p:nvSpPr>
          <p:cNvPr id="17" name="TextBox 16">
            <a:extLst>
              <a:ext uri="{FF2B5EF4-FFF2-40B4-BE49-F238E27FC236}">
                <a16:creationId xmlns:a16="http://schemas.microsoft.com/office/drawing/2014/main" xmlns="" id="{475D92B7-33A1-1FB3-E503-B29874199BA6}"/>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cxnSp>
        <p:nvCxnSpPr>
          <p:cNvPr id="18" name="Taisns savienotājs 17">
            <a:extLst>
              <a:ext uri="{FF2B5EF4-FFF2-40B4-BE49-F238E27FC236}">
                <a16:creationId xmlns:a16="http://schemas.microsoft.com/office/drawing/2014/main" xmlns="" id="{BA28A797-6302-56B4-6C11-300882415882}"/>
              </a:ext>
            </a:extLst>
          </p:cNvPr>
          <p:cNvCxnSpPr>
            <a:cxnSpLocks/>
          </p:cNvCxnSpPr>
          <p:nvPr/>
        </p:nvCxnSpPr>
        <p:spPr>
          <a:xfrm>
            <a:off x="4446169" y="2610253"/>
            <a:ext cx="74936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A6171DC4-2FA8-A35F-68B3-DC9C83446C7C}"/>
              </a:ext>
            </a:extLst>
          </p:cNvPr>
          <p:cNvSpPr txBox="1"/>
          <p:nvPr/>
        </p:nvSpPr>
        <p:spPr>
          <a:xfrm>
            <a:off x="135043" y="4245671"/>
            <a:ext cx="3620978" cy="1631216"/>
          </a:xfrm>
          <a:prstGeom prst="rect">
            <a:avLst/>
          </a:prstGeom>
          <a:noFill/>
        </p:spPr>
        <p:txBody>
          <a:bodyPr wrap="square" rtlCol="0">
            <a:spAutoFit/>
          </a:bodyPr>
          <a:lstStyle/>
          <a:p>
            <a:r>
              <a:rPr lang="lv-LV" sz="2000" dirty="0">
                <a:solidFill>
                  <a:srgbClr val="C00000"/>
                </a:solidFill>
              </a:rPr>
              <a:t>Nav ļoti vieglu testelementu</a:t>
            </a:r>
          </a:p>
          <a:p>
            <a:r>
              <a:rPr lang="lv-LV" sz="2000" dirty="0">
                <a:solidFill>
                  <a:srgbClr val="C00000"/>
                </a:solidFill>
              </a:rPr>
              <a:t>Nav vieglu testelementu</a:t>
            </a:r>
          </a:p>
          <a:p>
            <a:r>
              <a:rPr lang="lv-LV" sz="2000" dirty="0">
                <a:solidFill>
                  <a:srgbClr val="C00000"/>
                </a:solidFill>
              </a:rPr>
              <a:t>Vidēji grūti ir 3 testelementi</a:t>
            </a:r>
          </a:p>
          <a:p>
            <a:r>
              <a:rPr lang="lv-LV" sz="2000" dirty="0">
                <a:solidFill>
                  <a:srgbClr val="C00000"/>
                </a:solidFill>
              </a:rPr>
              <a:t>Grūti ir 3 testelementi</a:t>
            </a:r>
          </a:p>
          <a:p>
            <a:r>
              <a:rPr lang="lv-LV" sz="2000" dirty="0">
                <a:solidFill>
                  <a:srgbClr val="C00000"/>
                </a:solidFill>
              </a:rPr>
              <a:t>Nav ļoti </a:t>
            </a:r>
            <a:r>
              <a:rPr lang="lv-LV" sz="2000" dirty="0" smtClean="0">
                <a:solidFill>
                  <a:srgbClr val="C00000"/>
                </a:solidFill>
              </a:rPr>
              <a:t>grūtu </a:t>
            </a:r>
            <a:r>
              <a:rPr lang="lv-LV" sz="2000" dirty="0">
                <a:solidFill>
                  <a:srgbClr val="C00000"/>
                </a:solidFill>
              </a:rPr>
              <a:t>testelementu</a:t>
            </a:r>
          </a:p>
        </p:txBody>
      </p:sp>
      <p:cxnSp>
        <p:nvCxnSpPr>
          <p:cNvPr id="14" name="Taisns savienotājs 13">
            <a:extLst>
              <a:ext uri="{FF2B5EF4-FFF2-40B4-BE49-F238E27FC236}">
                <a16:creationId xmlns:a16="http://schemas.microsoft.com/office/drawing/2014/main" xmlns="" id="{09EDD9A4-3269-C574-34EA-E953DB8F2AA5}"/>
              </a:ext>
            </a:extLst>
          </p:cNvPr>
          <p:cNvCxnSpPr>
            <a:cxnSpLocks/>
          </p:cNvCxnSpPr>
          <p:nvPr/>
        </p:nvCxnSpPr>
        <p:spPr>
          <a:xfrm>
            <a:off x="4446169" y="3570048"/>
            <a:ext cx="74936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Taisns savienotājs 14">
            <a:extLst>
              <a:ext uri="{FF2B5EF4-FFF2-40B4-BE49-F238E27FC236}">
                <a16:creationId xmlns:a16="http://schemas.microsoft.com/office/drawing/2014/main" xmlns="" id="{6E3D8840-DE2A-CCBD-C423-FF1CD7A3AA7B}"/>
              </a:ext>
            </a:extLst>
          </p:cNvPr>
          <p:cNvCxnSpPr>
            <a:cxnSpLocks/>
          </p:cNvCxnSpPr>
          <p:nvPr/>
        </p:nvCxnSpPr>
        <p:spPr>
          <a:xfrm>
            <a:off x="4446169" y="4533087"/>
            <a:ext cx="749364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2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DE2F81F-DAC1-EA81-9F76-88699B49FCA7}"/>
            </a:ext>
          </a:extLst>
        </p:cNvPr>
        <p:cNvGrpSpPr/>
        <p:nvPr/>
      </p:nvGrpSpPr>
      <p:grpSpPr>
        <a:xfrm>
          <a:off x="0" y="0"/>
          <a:ext cx="0" cy="0"/>
          <a:chOff x="0" y="0"/>
          <a:chExt cx="0" cy="0"/>
        </a:xfrm>
      </p:grpSpPr>
      <p:pic>
        <p:nvPicPr>
          <p:cNvPr id="19" name="Attēls 18">
            <a:extLst>
              <a:ext uri="{FF2B5EF4-FFF2-40B4-BE49-F238E27FC236}">
                <a16:creationId xmlns:a16="http://schemas.microsoft.com/office/drawing/2014/main" xmlns="" id="{F94D7B95-8B93-10DA-4DC1-CAB662F74F47}"/>
              </a:ext>
            </a:extLst>
          </p:cNvPr>
          <p:cNvPicPr>
            <a:picLocks noChangeAspect="1"/>
          </p:cNvPicPr>
          <p:nvPr/>
        </p:nvPicPr>
        <p:blipFill>
          <a:blip r:embed="rId2"/>
          <a:stretch>
            <a:fillRect/>
          </a:stretch>
        </p:blipFill>
        <p:spPr>
          <a:xfrm>
            <a:off x="10620375" y="1658355"/>
            <a:ext cx="1571625" cy="1485114"/>
          </a:xfrm>
          <a:prstGeom prst="rect">
            <a:avLst/>
          </a:prstGeom>
        </p:spPr>
      </p:pic>
      <p:sp>
        <p:nvSpPr>
          <p:cNvPr id="2" name="Virsraksts 1">
            <a:extLst>
              <a:ext uri="{FF2B5EF4-FFF2-40B4-BE49-F238E27FC236}">
                <a16:creationId xmlns:a16="http://schemas.microsoft.com/office/drawing/2014/main" xmlns="" id="{D2CF4DEA-2E88-8F7F-CC57-CA9E25546384}"/>
              </a:ext>
            </a:extLst>
          </p:cNvPr>
          <p:cNvSpPr>
            <a:spLocks noGrp="1"/>
          </p:cNvSpPr>
          <p:nvPr>
            <p:ph type="title"/>
          </p:nvPr>
        </p:nvSpPr>
        <p:spPr>
          <a:xfrm>
            <a:off x="616774" y="257547"/>
            <a:ext cx="11124511" cy="1142815"/>
          </a:xfrm>
        </p:spPr>
        <p:txBody>
          <a:bodyPr/>
          <a:lstStyle/>
          <a:p>
            <a:r>
              <a:rPr lang="lv-LV" dirty="0"/>
              <a:t>Eksāmens matemātikā (augstākais mācību satura apguves līmenis)</a:t>
            </a:r>
            <a:br>
              <a:rPr lang="lv-LV" dirty="0"/>
            </a:br>
            <a:r>
              <a:rPr lang="lv-LV" dirty="0"/>
              <a:t>Daļas «Kompleksu problēmu risināšana (AL)»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00E32EA0-6E70-89A2-966C-F99882AFEF39}"/>
              </a:ext>
            </a:extLst>
          </p:cNvPr>
          <p:cNvSpPr>
            <a:spLocks noGrp="1"/>
          </p:cNvSpPr>
          <p:nvPr>
            <p:ph type="sldNum" idx="12"/>
          </p:nvPr>
        </p:nvSpPr>
        <p:spPr/>
        <p:txBody>
          <a:bodyPr/>
          <a:lstStyle/>
          <a:p>
            <a:fld id="{00000000-1234-1234-1234-123412341234}" type="slidenum">
              <a:rPr lang="lv-LV" smtClean="0"/>
              <a:pPr/>
              <a:t>49</a:t>
            </a:fld>
            <a:endParaRPr lang="lv-LV"/>
          </a:p>
        </p:txBody>
      </p:sp>
      <p:pic>
        <p:nvPicPr>
          <p:cNvPr id="5" name="Attēls 4">
            <a:extLst>
              <a:ext uri="{FF2B5EF4-FFF2-40B4-BE49-F238E27FC236}">
                <a16:creationId xmlns:a16="http://schemas.microsoft.com/office/drawing/2014/main" xmlns="" id="{9FC21046-0C19-10B2-3AE8-627E25217891}"/>
              </a:ext>
            </a:extLst>
          </p:cNvPr>
          <p:cNvPicPr>
            <a:picLocks noChangeAspect="1"/>
          </p:cNvPicPr>
          <p:nvPr/>
        </p:nvPicPr>
        <p:blipFill>
          <a:blip r:embed="rId3"/>
          <a:stretch>
            <a:fillRect/>
          </a:stretch>
        </p:blipFill>
        <p:spPr>
          <a:xfrm>
            <a:off x="1" y="1701875"/>
            <a:ext cx="2391308" cy="1434785"/>
          </a:xfrm>
          <a:prstGeom prst="rect">
            <a:avLst/>
          </a:prstGeom>
        </p:spPr>
      </p:pic>
      <p:pic>
        <p:nvPicPr>
          <p:cNvPr id="7" name="Attēls 6">
            <a:extLst>
              <a:ext uri="{FF2B5EF4-FFF2-40B4-BE49-F238E27FC236}">
                <a16:creationId xmlns:a16="http://schemas.microsoft.com/office/drawing/2014/main" xmlns="" id="{8B485533-067A-3215-58D9-96BE87925D36}"/>
              </a:ext>
            </a:extLst>
          </p:cNvPr>
          <p:cNvPicPr>
            <a:picLocks noChangeAspect="1"/>
          </p:cNvPicPr>
          <p:nvPr/>
        </p:nvPicPr>
        <p:blipFill>
          <a:blip r:embed="rId4"/>
          <a:stretch>
            <a:fillRect/>
          </a:stretch>
        </p:blipFill>
        <p:spPr>
          <a:xfrm>
            <a:off x="112052" y="3603027"/>
            <a:ext cx="2306909" cy="1181588"/>
          </a:xfrm>
          <a:prstGeom prst="rect">
            <a:avLst/>
          </a:prstGeom>
        </p:spPr>
      </p:pic>
      <p:pic>
        <p:nvPicPr>
          <p:cNvPr id="9" name="Attēls 8">
            <a:extLst>
              <a:ext uri="{FF2B5EF4-FFF2-40B4-BE49-F238E27FC236}">
                <a16:creationId xmlns:a16="http://schemas.microsoft.com/office/drawing/2014/main" xmlns="" id="{E13F9E48-90E4-B054-31C1-1B0A5E369F23}"/>
              </a:ext>
            </a:extLst>
          </p:cNvPr>
          <p:cNvPicPr>
            <a:picLocks noChangeAspect="1"/>
          </p:cNvPicPr>
          <p:nvPr/>
        </p:nvPicPr>
        <p:blipFill>
          <a:blip r:embed="rId5"/>
          <a:stretch>
            <a:fillRect/>
          </a:stretch>
        </p:blipFill>
        <p:spPr>
          <a:xfrm>
            <a:off x="2743658" y="1771542"/>
            <a:ext cx="5092079" cy="440751"/>
          </a:xfrm>
          <a:prstGeom prst="rect">
            <a:avLst/>
          </a:prstGeom>
        </p:spPr>
      </p:pic>
      <p:pic>
        <p:nvPicPr>
          <p:cNvPr id="13" name="Attēls 12">
            <a:extLst>
              <a:ext uri="{FF2B5EF4-FFF2-40B4-BE49-F238E27FC236}">
                <a16:creationId xmlns:a16="http://schemas.microsoft.com/office/drawing/2014/main" xmlns="" id="{761A3FDC-7A74-14A4-0915-0A54B68F75AE}"/>
              </a:ext>
            </a:extLst>
          </p:cNvPr>
          <p:cNvPicPr>
            <a:picLocks noChangeAspect="1"/>
          </p:cNvPicPr>
          <p:nvPr/>
        </p:nvPicPr>
        <p:blipFill>
          <a:blip r:embed="rId6"/>
          <a:stretch>
            <a:fillRect/>
          </a:stretch>
        </p:blipFill>
        <p:spPr>
          <a:xfrm>
            <a:off x="2743658" y="2682932"/>
            <a:ext cx="8046047" cy="825236"/>
          </a:xfrm>
          <a:prstGeom prst="rect">
            <a:avLst/>
          </a:prstGeom>
        </p:spPr>
      </p:pic>
      <p:pic>
        <p:nvPicPr>
          <p:cNvPr id="21" name="Attēls 20">
            <a:extLst>
              <a:ext uri="{FF2B5EF4-FFF2-40B4-BE49-F238E27FC236}">
                <a16:creationId xmlns:a16="http://schemas.microsoft.com/office/drawing/2014/main" xmlns="" id="{1F98DD66-C8E5-7A88-423B-EC2B362B7F4F}"/>
              </a:ext>
            </a:extLst>
          </p:cNvPr>
          <p:cNvPicPr>
            <a:picLocks noChangeAspect="1"/>
          </p:cNvPicPr>
          <p:nvPr/>
        </p:nvPicPr>
        <p:blipFill>
          <a:blip r:embed="rId7"/>
          <a:stretch>
            <a:fillRect/>
          </a:stretch>
        </p:blipFill>
        <p:spPr>
          <a:xfrm>
            <a:off x="2743658" y="3959757"/>
            <a:ext cx="8074180" cy="853369"/>
          </a:xfrm>
          <a:prstGeom prst="rect">
            <a:avLst/>
          </a:prstGeom>
        </p:spPr>
      </p:pic>
      <p:pic>
        <p:nvPicPr>
          <p:cNvPr id="23" name="Attēls 22">
            <a:extLst>
              <a:ext uri="{FF2B5EF4-FFF2-40B4-BE49-F238E27FC236}">
                <a16:creationId xmlns:a16="http://schemas.microsoft.com/office/drawing/2014/main" xmlns="" id="{D14DD343-28DB-9386-D2F9-2505305C0AAF}"/>
              </a:ext>
            </a:extLst>
          </p:cNvPr>
          <p:cNvPicPr>
            <a:picLocks noChangeAspect="1"/>
          </p:cNvPicPr>
          <p:nvPr/>
        </p:nvPicPr>
        <p:blipFill>
          <a:blip r:embed="rId8"/>
          <a:stretch>
            <a:fillRect/>
          </a:stretch>
        </p:blipFill>
        <p:spPr>
          <a:xfrm>
            <a:off x="155125" y="5351425"/>
            <a:ext cx="8055425" cy="834613"/>
          </a:xfrm>
          <a:prstGeom prst="rect">
            <a:avLst/>
          </a:prstGeom>
        </p:spPr>
      </p:pic>
      <p:pic>
        <p:nvPicPr>
          <p:cNvPr id="25" name="Attēls 24">
            <a:extLst>
              <a:ext uri="{FF2B5EF4-FFF2-40B4-BE49-F238E27FC236}">
                <a16:creationId xmlns:a16="http://schemas.microsoft.com/office/drawing/2014/main" xmlns="" id="{D6B36D82-EB8B-6BC1-16A1-67BF8285A068}"/>
              </a:ext>
            </a:extLst>
          </p:cNvPr>
          <p:cNvPicPr>
            <a:picLocks noChangeAspect="1"/>
          </p:cNvPicPr>
          <p:nvPr/>
        </p:nvPicPr>
        <p:blipFill>
          <a:blip r:embed="rId9"/>
          <a:stretch>
            <a:fillRect/>
          </a:stretch>
        </p:blipFill>
        <p:spPr>
          <a:xfrm>
            <a:off x="8381082" y="4950499"/>
            <a:ext cx="2008659" cy="1788596"/>
          </a:xfrm>
          <a:prstGeom prst="rect">
            <a:avLst/>
          </a:prstGeom>
        </p:spPr>
      </p:pic>
      <p:pic>
        <p:nvPicPr>
          <p:cNvPr id="27" name="Attēls 26">
            <a:extLst>
              <a:ext uri="{FF2B5EF4-FFF2-40B4-BE49-F238E27FC236}">
                <a16:creationId xmlns:a16="http://schemas.microsoft.com/office/drawing/2014/main" xmlns="" id="{D7C2933E-FCDA-3C15-B3F3-076CE3D0DAFF}"/>
              </a:ext>
            </a:extLst>
          </p:cNvPr>
          <p:cNvPicPr>
            <a:picLocks noChangeAspect="1"/>
          </p:cNvPicPr>
          <p:nvPr/>
        </p:nvPicPr>
        <p:blipFill>
          <a:blip r:embed="rId10"/>
          <a:stretch>
            <a:fillRect/>
          </a:stretch>
        </p:blipFill>
        <p:spPr>
          <a:xfrm>
            <a:off x="10560273" y="5444567"/>
            <a:ext cx="1037126" cy="1204245"/>
          </a:xfrm>
          <a:prstGeom prst="rect">
            <a:avLst/>
          </a:prstGeom>
        </p:spPr>
      </p:pic>
      <p:sp>
        <p:nvSpPr>
          <p:cNvPr id="28" name="TextBox 27">
            <a:extLst>
              <a:ext uri="{FF2B5EF4-FFF2-40B4-BE49-F238E27FC236}">
                <a16:creationId xmlns:a16="http://schemas.microsoft.com/office/drawing/2014/main" xmlns="" id="{78D7BE3B-B8A8-7072-541F-F8A2A0E0FB3A}"/>
              </a:ext>
            </a:extLst>
          </p:cNvPr>
          <p:cNvSpPr txBox="1"/>
          <p:nvPr/>
        </p:nvSpPr>
        <p:spPr>
          <a:xfrm>
            <a:off x="836514" y="3113020"/>
            <a:ext cx="996838" cy="400110"/>
          </a:xfrm>
          <a:prstGeom prst="rect">
            <a:avLst/>
          </a:prstGeom>
          <a:noFill/>
        </p:spPr>
        <p:txBody>
          <a:bodyPr wrap="square" rtlCol="0">
            <a:spAutoFit/>
          </a:bodyPr>
          <a:lstStyle/>
          <a:p>
            <a:r>
              <a:rPr lang="lv-LV" sz="2000" dirty="0">
                <a:solidFill>
                  <a:srgbClr val="C00000"/>
                </a:solidFill>
              </a:rPr>
              <a:t>41 %</a:t>
            </a:r>
          </a:p>
        </p:txBody>
      </p:sp>
      <p:sp>
        <p:nvSpPr>
          <p:cNvPr id="29" name="TextBox 28">
            <a:extLst>
              <a:ext uri="{FF2B5EF4-FFF2-40B4-BE49-F238E27FC236}">
                <a16:creationId xmlns:a16="http://schemas.microsoft.com/office/drawing/2014/main" xmlns="" id="{32CF1EF0-5859-063F-93D3-A012D3E9B307}"/>
              </a:ext>
            </a:extLst>
          </p:cNvPr>
          <p:cNvSpPr txBox="1"/>
          <p:nvPr/>
        </p:nvSpPr>
        <p:spPr>
          <a:xfrm>
            <a:off x="10803416" y="4193821"/>
            <a:ext cx="996838" cy="400110"/>
          </a:xfrm>
          <a:prstGeom prst="rect">
            <a:avLst/>
          </a:prstGeom>
          <a:noFill/>
        </p:spPr>
        <p:txBody>
          <a:bodyPr wrap="square" rtlCol="0">
            <a:spAutoFit/>
          </a:bodyPr>
          <a:lstStyle/>
          <a:p>
            <a:r>
              <a:rPr lang="lv-LV" sz="2000" dirty="0">
                <a:solidFill>
                  <a:srgbClr val="C00000"/>
                </a:solidFill>
              </a:rPr>
              <a:t>26 %</a:t>
            </a:r>
          </a:p>
        </p:txBody>
      </p:sp>
      <p:sp>
        <p:nvSpPr>
          <p:cNvPr id="30" name="TextBox 29">
            <a:extLst>
              <a:ext uri="{FF2B5EF4-FFF2-40B4-BE49-F238E27FC236}">
                <a16:creationId xmlns:a16="http://schemas.microsoft.com/office/drawing/2014/main" xmlns="" id="{5C7A0828-2FA7-50F8-B763-9E1FE8113E8A}"/>
              </a:ext>
            </a:extLst>
          </p:cNvPr>
          <p:cNvSpPr txBox="1"/>
          <p:nvPr/>
        </p:nvSpPr>
        <p:spPr>
          <a:xfrm>
            <a:off x="10817838" y="3162270"/>
            <a:ext cx="996838" cy="400110"/>
          </a:xfrm>
          <a:prstGeom prst="rect">
            <a:avLst/>
          </a:prstGeom>
          <a:noFill/>
        </p:spPr>
        <p:txBody>
          <a:bodyPr wrap="square" rtlCol="0">
            <a:spAutoFit/>
          </a:bodyPr>
          <a:lstStyle/>
          <a:p>
            <a:r>
              <a:rPr lang="lv-LV" sz="2000" dirty="0">
                <a:solidFill>
                  <a:srgbClr val="C00000"/>
                </a:solidFill>
              </a:rPr>
              <a:t>24 %</a:t>
            </a:r>
          </a:p>
        </p:txBody>
      </p:sp>
      <p:sp>
        <p:nvSpPr>
          <p:cNvPr id="31" name="TextBox 30">
            <a:extLst>
              <a:ext uri="{FF2B5EF4-FFF2-40B4-BE49-F238E27FC236}">
                <a16:creationId xmlns:a16="http://schemas.microsoft.com/office/drawing/2014/main" xmlns="" id="{C7FF82BD-AAC3-4A67-84AB-48E8B8C6363D}"/>
              </a:ext>
            </a:extLst>
          </p:cNvPr>
          <p:cNvSpPr txBox="1"/>
          <p:nvPr/>
        </p:nvSpPr>
        <p:spPr>
          <a:xfrm>
            <a:off x="875743" y="4714082"/>
            <a:ext cx="996838" cy="400110"/>
          </a:xfrm>
          <a:prstGeom prst="rect">
            <a:avLst/>
          </a:prstGeom>
          <a:noFill/>
        </p:spPr>
        <p:txBody>
          <a:bodyPr wrap="square" rtlCol="0">
            <a:spAutoFit/>
          </a:bodyPr>
          <a:lstStyle/>
          <a:p>
            <a:r>
              <a:rPr lang="lv-LV" sz="2000" dirty="0">
                <a:solidFill>
                  <a:srgbClr val="C00000"/>
                </a:solidFill>
              </a:rPr>
              <a:t>51 %</a:t>
            </a:r>
          </a:p>
        </p:txBody>
      </p:sp>
      <p:sp>
        <p:nvSpPr>
          <p:cNvPr id="32" name="TextBox 31">
            <a:extLst>
              <a:ext uri="{FF2B5EF4-FFF2-40B4-BE49-F238E27FC236}">
                <a16:creationId xmlns:a16="http://schemas.microsoft.com/office/drawing/2014/main" xmlns="" id="{18C6B24F-0D3D-DD1B-E8EF-E51BD483A5E5}"/>
              </a:ext>
            </a:extLst>
          </p:cNvPr>
          <p:cNvSpPr txBox="1"/>
          <p:nvPr/>
        </p:nvSpPr>
        <p:spPr>
          <a:xfrm>
            <a:off x="7802924" y="1830984"/>
            <a:ext cx="996838" cy="400110"/>
          </a:xfrm>
          <a:prstGeom prst="rect">
            <a:avLst/>
          </a:prstGeom>
          <a:noFill/>
        </p:spPr>
        <p:txBody>
          <a:bodyPr wrap="square" rtlCol="0">
            <a:spAutoFit/>
          </a:bodyPr>
          <a:lstStyle/>
          <a:p>
            <a:r>
              <a:rPr lang="lv-LV" sz="2000" dirty="0">
                <a:solidFill>
                  <a:srgbClr val="C00000"/>
                </a:solidFill>
              </a:rPr>
              <a:t>55 %</a:t>
            </a:r>
          </a:p>
        </p:txBody>
      </p:sp>
      <p:sp>
        <p:nvSpPr>
          <p:cNvPr id="33" name="TextBox 32">
            <a:extLst>
              <a:ext uri="{FF2B5EF4-FFF2-40B4-BE49-F238E27FC236}">
                <a16:creationId xmlns:a16="http://schemas.microsoft.com/office/drawing/2014/main" xmlns="" id="{EB840FDE-F8DA-01A0-AF79-6A35DEA05825}"/>
              </a:ext>
            </a:extLst>
          </p:cNvPr>
          <p:cNvSpPr txBox="1"/>
          <p:nvPr/>
        </p:nvSpPr>
        <p:spPr>
          <a:xfrm>
            <a:off x="7213712" y="6046689"/>
            <a:ext cx="996838" cy="400110"/>
          </a:xfrm>
          <a:prstGeom prst="rect">
            <a:avLst/>
          </a:prstGeom>
          <a:noFill/>
        </p:spPr>
        <p:txBody>
          <a:bodyPr wrap="square" rtlCol="0">
            <a:spAutoFit/>
          </a:bodyPr>
          <a:lstStyle/>
          <a:p>
            <a:r>
              <a:rPr lang="lv-LV" sz="2000" dirty="0">
                <a:solidFill>
                  <a:srgbClr val="C00000"/>
                </a:solidFill>
              </a:rPr>
              <a:t>22 %</a:t>
            </a:r>
          </a:p>
        </p:txBody>
      </p:sp>
    </p:spTree>
    <p:extLst>
      <p:ext uri="{BB962C8B-B14F-4D97-AF65-F5344CB8AC3E}">
        <p14:creationId xmlns:p14="http://schemas.microsoft.com/office/powerpoint/2010/main" val="35567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83E395E-7B61-BD0F-9AAB-48894B1C2729}"/>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5ED13262-9C7F-E04F-41A3-4D77421052D2}"/>
              </a:ext>
            </a:extLst>
          </p:cNvPr>
          <p:cNvSpPr>
            <a:spLocks noGrp="1"/>
          </p:cNvSpPr>
          <p:nvPr>
            <p:ph type="title"/>
          </p:nvPr>
        </p:nvSpPr>
        <p:spPr>
          <a:xfrm>
            <a:off x="616774" y="257547"/>
            <a:ext cx="9733455" cy="1142815"/>
          </a:xfrm>
        </p:spPr>
        <p:txBody>
          <a:bodyPr/>
          <a:lstStyle/>
          <a:p>
            <a:r>
              <a:rPr lang="lv-LV" dirty="0"/>
              <a:t>Eksāmens matemātikā 9. klasei</a:t>
            </a:r>
            <a:br>
              <a:rPr lang="lv-LV" dirty="0"/>
            </a:br>
            <a:r>
              <a:rPr lang="lv-LV" dirty="0"/>
              <a:t>Daļas «Zināšanas, izpratne un prasmes»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26E8C156-E81C-9C4C-0CB8-45780914E8F4}"/>
              </a:ext>
            </a:extLst>
          </p:cNvPr>
          <p:cNvSpPr>
            <a:spLocks noGrp="1"/>
          </p:cNvSpPr>
          <p:nvPr>
            <p:ph type="sldNum" idx="12"/>
          </p:nvPr>
        </p:nvSpPr>
        <p:spPr/>
        <p:txBody>
          <a:bodyPr/>
          <a:lstStyle/>
          <a:p>
            <a:fld id="{00000000-1234-1234-1234-123412341234}" type="slidenum">
              <a:rPr lang="lv-LV" smtClean="0"/>
              <a:pPr/>
              <a:t>5</a:t>
            </a:fld>
            <a:endParaRPr lang="lv-LV"/>
          </a:p>
        </p:txBody>
      </p:sp>
      <p:pic>
        <p:nvPicPr>
          <p:cNvPr id="5" name="Attēls 4">
            <a:extLst>
              <a:ext uri="{FF2B5EF4-FFF2-40B4-BE49-F238E27FC236}">
                <a16:creationId xmlns:a16="http://schemas.microsoft.com/office/drawing/2014/main" xmlns="" id="{9A3E3BF8-95A7-2566-4DF6-A5DAD4459B87}"/>
              </a:ext>
            </a:extLst>
          </p:cNvPr>
          <p:cNvPicPr>
            <a:picLocks noChangeAspect="1"/>
          </p:cNvPicPr>
          <p:nvPr/>
        </p:nvPicPr>
        <p:blipFill>
          <a:blip r:embed="rId2"/>
          <a:stretch>
            <a:fillRect/>
          </a:stretch>
        </p:blipFill>
        <p:spPr>
          <a:xfrm>
            <a:off x="4034993" y="1715693"/>
            <a:ext cx="7967682" cy="5141890"/>
          </a:xfrm>
          <a:prstGeom prst="rect">
            <a:avLst/>
          </a:prstGeom>
        </p:spPr>
      </p:pic>
      <p:cxnSp>
        <p:nvCxnSpPr>
          <p:cNvPr id="11" name="Taisns savienotājs 10">
            <a:extLst>
              <a:ext uri="{FF2B5EF4-FFF2-40B4-BE49-F238E27FC236}">
                <a16:creationId xmlns:a16="http://schemas.microsoft.com/office/drawing/2014/main" xmlns="" id="{80C8B29C-F7F9-3103-9BC7-43E773BD9D00}"/>
              </a:ext>
            </a:extLst>
          </p:cNvPr>
          <p:cNvCxnSpPr/>
          <p:nvPr/>
        </p:nvCxnSpPr>
        <p:spPr>
          <a:xfrm>
            <a:off x="4724400" y="2762655"/>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xmlns="" id="{3B6AFC56-F1DD-900D-89FA-652D0254A1E8}"/>
              </a:ext>
            </a:extLst>
          </p:cNvPr>
          <p:cNvCxnSpPr/>
          <p:nvPr/>
        </p:nvCxnSpPr>
        <p:spPr>
          <a:xfrm>
            <a:off x="4724400" y="3644630"/>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2974F3EC-CF77-8854-D43B-12421F96F106}"/>
              </a:ext>
            </a:extLst>
          </p:cNvPr>
          <p:cNvCxnSpPr/>
          <p:nvPr/>
        </p:nvCxnSpPr>
        <p:spPr>
          <a:xfrm>
            <a:off x="4724400" y="5460460"/>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0FE25D0A-0874-B0B8-319D-3DA611306EC0}"/>
              </a:ext>
            </a:extLst>
          </p:cNvPr>
          <p:cNvSpPr txBox="1"/>
          <p:nvPr/>
        </p:nvSpPr>
        <p:spPr>
          <a:xfrm>
            <a:off x="0" y="1715693"/>
            <a:ext cx="3891064" cy="1384995"/>
          </a:xfrm>
          <a:prstGeom prst="rect">
            <a:avLst/>
          </a:prstGeom>
          <a:noFill/>
        </p:spPr>
        <p:txBody>
          <a:bodyPr wrap="square" rtlCol="0">
            <a:spAutoFit/>
          </a:bodyPr>
          <a:lstStyle/>
          <a:p>
            <a:r>
              <a:rPr lang="lv-LV" dirty="0"/>
              <a:t>Grūtības indeksu mēra skalā no 0 līdz 1, kur:</a:t>
            </a:r>
          </a:p>
          <a:p>
            <a:r>
              <a:rPr lang="lv-LV" dirty="0"/>
              <a:t>     0,00 līdz 0,19 – ļoti grūts testelements</a:t>
            </a:r>
          </a:p>
          <a:p>
            <a:r>
              <a:rPr lang="lv-LV" dirty="0"/>
              <a:t>     0,20 līdz 0,39 – grūts testelements</a:t>
            </a:r>
          </a:p>
          <a:p>
            <a:r>
              <a:rPr lang="lv-LV" dirty="0"/>
              <a:t>     0,40 līdz 0,59 – vidēji grūts testelements</a:t>
            </a:r>
          </a:p>
          <a:p>
            <a:r>
              <a:rPr lang="lv-LV" dirty="0"/>
              <a:t>     0,60 līdz 0,79 – viegls testelements</a:t>
            </a:r>
          </a:p>
          <a:p>
            <a:r>
              <a:rPr lang="lv-LV" dirty="0"/>
              <a:t>     0,80 līdz 1,00 – ļoti viegls testelements</a:t>
            </a:r>
          </a:p>
        </p:txBody>
      </p:sp>
      <p:cxnSp>
        <p:nvCxnSpPr>
          <p:cNvPr id="18" name="Taisns savienotājs 17">
            <a:extLst>
              <a:ext uri="{FF2B5EF4-FFF2-40B4-BE49-F238E27FC236}">
                <a16:creationId xmlns:a16="http://schemas.microsoft.com/office/drawing/2014/main" xmlns="" id="{D5E108D5-AB39-4FF5-94FA-8EC9A5776306}"/>
              </a:ext>
            </a:extLst>
          </p:cNvPr>
          <p:cNvCxnSpPr/>
          <p:nvPr/>
        </p:nvCxnSpPr>
        <p:spPr>
          <a:xfrm>
            <a:off x="4724400" y="4555787"/>
            <a:ext cx="728800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851BDB1C-FB73-98D5-0A60-B40058C30B2A}"/>
              </a:ext>
            </a:extLst>
          </p:cNvPr>
          <p:cNvSpPr txBox="1"/>
          <p:nvPr/>
        </p:nvSpPr>
        <p:spPr>
          <a:xfrm>
            <a:off x="270086" y="4050136"/>
            <a:ext cx="3620978" cy="1631216"/>
          </a:xfrm>
          <a:prstGeom prst="rect">
            <a:avLst/>
          </a:prstGeom>
          <a:noFill/>
        </p:spPr>
        <p:txBody>
          <a:bodyPr wrap="square" rtlCol="0">
            <a:spAutoFit/>
          </a:bodyPr>
          <a:lstStyle/>
          <a:p>
            <a:r>
              <a:rPr lang="lv-LV" sz="2000" dirty="0">
                <a:solidFill>
                  <a:srgbClr val="C00000"/>
                </a:solidFill>
              </a:rPr>
              <a:t>Ļoti viegli ir 9 testelementi</a:t>
            </a:r>
          </a:p>
          <a:p>
            <a:r>
              <a:rPr lang="lv-LV" sz="2000" dirty="0">
                <a:solidFill>
                  <a:srgbClr val="C00000"/>
                </a:solidFill>
              </a:rPr>
              <a:t>Viegli ir 14 testelementi</a:t>
            </a:r>
          </a:p>
          <a:p>
            <a:r>
              <a:rPr lang="lv-LV" sz="2000" dirty="0">
                <a:solidFill>
                  <a:srgbClr val="C00000"/>
                </a:solidFill>
              </a:rPr>
              <a:t>Vidēji grūti ir 14 testelementi</a:t>
            </a:r>
          </a:p>
          <a:p>
            <a:r>
              <a:rPr lang="lv-LV" sz="2000" dirty="0">
                <a:solidFill>
                  <a:srgbClr val="C00000"/>
                </a:solidFill>
              </a:rPr>
              <a:t>Grūti ir 5 testelementi</a:t>
            </a:r>
          </a:p>
          <a:p>
            <a:r>
              <a:rPr lang="lv-LV" sz="2000" dirty="0">
                <a:solidFill>
                  <a:srgbClr val="C00000"/>
                </a:solidFill>
              </a:rPr>
              <a:t>Nav ļoti </a:t>
            </a:r>
            <a:r>
              <a:rPr lang="lv-LV" sz="2000" dirty="0" smtClean="0">
                <a:solidFill>
                  <a:srgbClr val="C00000"/>
                </a:solidFill>
              </a:rPr>
              <a:t>grūtu </a:t>
            </a:r>
            <a:r>
              <a:rPr lang="lv-LV" sz="2000" dirty="0" err="1" smtClean="0">
                <a:solidFill>
                  <a:srgbClr val="C00000"/>
                </a:solidFill>
              </a:rPr>
              <a:t>testelementu</a:t>
            </a:r>
            <a:endParaRPr lang="lv-LV" sz="2000" dirty="0">
              <a:solidFill>
                <a:srgbClr val="C00000"/>
              </a:solidFill>
            </a:endParaRPr>
          </a:p>
        </p:txBody>
      </p:sp>
      <p:sp>
        <p:nvSpPr>
          <p:cNvPr id="21" name="TextBox 20">
            <a:extLst>
              <a:ext uri="{FF2B5EF4-FFF2-40B4-BE49-F238E27FC236}">
                <a16:creationId xmlns:a16="http://schemas.microsoft.com/office/drawing/2014/main" xmlns="" id="{97F2982D-3ED2-88D4-C94B-EFBE084372FF}"/>
              </a:ext>
            </a:extLst>
          </p:cNvPr>
          <p:cNvSpPr txBox="1"/>
          <p:nvPr/>
        </p:nvSpPr>
        <p:spPr>
          <a:xfrm>
            <a:off x="9725311" y="2168717"/>
            <a:ext cx="2421293" cy="338554"/>
          </a:xfrm>
          <a:prstGeom prst="rect">
            <a:avLst/>
          </a:prstGeom>
          <a:noFill/>
        </p:spPr>
        <p:txBody>
          <a:bodyPr wrap="square" rtlCol="0">
            <a:spAutoFit/>
          </a:bodyPr>
          <a:lstStyle/>
          <a:p>
            <a:r>
              <a:rPr lang="lv-LV" sz="1600" dirty="0">
                <a:solidFill>
                  <a:srgbClr val="C00000"/>
                </a:solidFill>
              </a:rPr>
              <a:t>Ļoti viegli testelementi</a:t>
            </a:r>
          </a:p>
        </p:txBody>
      </p:sp>
      <p:sp>
        <p:nvSpPr>
          <p:cNvPr id="22" name="TextBox 21">
            <a:extLst>
              <a:ext uri="{FF2B5EF4-FFF2-40B4-BE49-F238E27FC236}">
                <a16:creationId xmlns:a16="http://schemas.microsoft.com/office/drawing/2014/main" xmlns="" id="{D75ABBB9-32B5-BDED-7340-042D33E757CA}"/>
              </a:ext>
            </a:extLst>
          </p:cNvPr>
          <p:cNvSpPr txBox="1"/>
          <p:nvPr/>
        </p:nvSpPr>
        <p:spPr>
          <a:xfrm>
            <a:off x="9948599" y="2989388"/>
            <a:ext cx="1974715" cy="338554"/>
          </a:xfrm>
          <a:prstGeom prst="rect">
            <a:avLst/>
          </a:prstGeom>
          <a:noFill/>
        </p:spPr>
        <p:txBody>
          <a:bodyPr wrap="square" rtlCol="0">
            <a:spAutoFit/>
          </a:bodyPr>
          <a:lstStyle/>
          <a:p>
            <a:r>
              <a:rPr lang="lv-LV" sz="1600" dirty="0">
                <a:solidFill>
                  <a:srgbClr val="C00000"/>
                </a:solidFill>
              </a:rPr>
              <a:t>Viegli testelementi</a:t>
            </a:r>
          </a:p>
        </p:txBody>
      </p:sp>
    </p:spTree>
    <p:extLst>
      <p:ext uri="{BB962C8B-B14F-4D97-AF65-F5344CB8AC3E}">
        <p14:creationId xmlns:p14="http://schemas.microsoft.com/office/powerpoint/2010/main" val="228199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B980696E-D79B-F504-D958-028640EDF284}"/>
            </a:ext>
          </a:extLst>
        </p:cNvPr>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xmlns="" id="{D898B8EB-E53C-4E72-9817-B4BFCAD73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13">
            <a:extLst>
              <a:ext uri="{FF2B5EF4-FFF2-40B4-BE49-F238E27FC236}">
                <a16:creationId xmlns:a16="http://schemas.microsoft.com/office/drawing/2014/main" xmlns="" id="{4E130362-2F35-4AB7-9EA5-DBC0F771A5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5">
            <a:extLst>
              <a:ext uri="{FF2B5EF4-FFF2-40B4-BE49-F238E27FC236}">
                <a16:creationId xmlns:a16="http://schemas.microsoft.com/office/drawing/2014/main" xmlns="" id="{56BE988C-7A5B-41EC-A46C-AEA93D8D32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xmlns="" id="{94482BB0-D611-DDEE-A02D-135E7A110071}"/>
              </a:ext>
            </a:extLst>
          </p:cNvPr>
          <p:cNvSpPr>
            <a:spLocks noGrp="1"/>
          </p:cNvSpPr>
          <p:nvPr>
            <p:ph type="title"/>
          </p:nvPr>
        </p:nvSpPr>
        <p:spPr>
          <a:xfrm>
            <a:off x="475488" y="1124712"/>
            <a:ext cx="4023360" cy="3200400"/>
          </a:xfrm>
        </p:spPr>
        <p:txBody>
          <a:bodyPr vert="horz" lIns="91440" tIns="45720" rIns="91440" bIns="45720" rtlCol="0" anchor="b">
            <a:normAutofit/>
          </a:bodyPr>
          <a:lstStyle/>
          <a:p>
            <a:pPr>
              <a:lnSpc>
                <a:spcPct val="90000"/>
              </a:lnSpc>
              <a:spcBef>
                <a:spcPct val="0"/>
              </a:spcBef>
            </a:pPr>
            <a:r>
              <a:rPr lang="en-US" sz="3700" kern="1200" dirty="0" err="1">
                <a:solidFill>
                  <a:schemeClr val="tx1"/>
                </a:solidFill>
                <a:latin typeface="+mj-lt"/>
                <a:ea typeface="+mj-ea"/>
                <a:cs typeface="+mj-cs"/>
              </a:rPr>
              <a:t>Eksāmens</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matemātikā</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kern="1200" dirty="0" err="1">
                <a:solidFill>
                  <a:schemeClr val="tx1"/>
                </a:solidFill>
                <a:latin typeface="+mj-lt"/>
                <a:ea typeface="+mj-ea"/>
                <a:cs typeface="+mj-cs"/>
              </a:rPr>
              <a:t>Salīdzinājums</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pēc</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skolu</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tipa</a:t>
            </a:r>
            <a:r>
              <a:rPr lang="en-US" sz="3700" kern="1200" dirty="0">
                <a:solidFill>
                  <a:schemeClr val="tx1"/>
                </a:solidFill>
                <a:latin typeface="+mj-lt"/>
                <a:ea typeface="+mj-ea"/>
                <a:cs typeface="+mj-cs"/>
              </a:rPr>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2024./2025. </a:t>
            </a:r>
            <a:r>
              <a:rPr lang="en-US" sz="3700" kern="1200" dirty="0" err="1">
                <a:solidFill>
                  <a:schemeClr val="tx1"/>
                </a:solidFill>
                <a:latin typeface="+mj-lt"/>
                <a:ea typeface="+mj-ea"/>
                <a:cs typeface="+mj-cs"/>
              </a:rPr>
              <a:t>m.g.</a:t>
            </a:r>
            <a:endParaRPr lang="en-US" sz="37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xmlns="" id="{E3CB1EC0-40A9-4D5E-B7E2-6E3423CE2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ttēls 4">
            <a:extLst>
              <a:ext uri="{FF2B5EF4-FFF2-40B4-BE49-F238E27FC236}">
                <a16:creationId xmlns:a16="http://schemas.microsoft.com/office/drawing/2014/main" xmlns="" id="{13E5337E-8E5C-987C-790E-FA07A125DEAB}"/>
              </a:ext>
            </a:extLst>
          </p:cNvPr>
          <p:cNvPicPr>
            <a:picLocks noChangeAspect="1"/>
          </p:cNvPicPr>
          <p:nvPr/>
        </p:nvPicPr>
        <p:blipFill>
          <a:blip r:embed="rId2"/>
          <a:stretch>
            <a:fillRect/>
          </a:stretch>
        </p:blipFill>
        <p:spPr>
          <a:xfrm>
            <a:off x="5373624" y="1098861"/>
            <a:ext cx="3236976" cy="1723689"/>
          </a:xfrm>
          <a:prstGeom prst="rect">
            <a:avLst/>
          </a:prstGeom>
        </p:spPr>
      </p:pic>
      <p:pic>
        <p:nvPicPr>
          <p:cNvPr id="3" name="Attēls 2">
            <a:extLst>
              <a:ext uri="{FF2B5EF4-FFF2-40B4-BE49-F238E27FC236}">
                <a16:creationId xmlns:a16="http://schemas.microsoft.com/office/drawing/2014/main" xmlns="" id="{38798381-3B98-AC19-9EB6-9143AFDEAAB9}"/>
              </a:ext>
            </a:extLst>
          </p:cNvPr>
          <p:cNvPicPr>
            <a:picLocks noChangeAspect="1"/>
          </p:cNvPicPr>
          <p:nvPr/>
        </p:nvPicPr>
        <p:blipFill>
          <a:blip r:embed="rId3"/>
          <a:stretch>
            <a:fillRect/>
          </a:stretch>
        </p:blipFill>
        <p:spPr>
          <a:xfrm>
            <a:off x="5410201" y="3845070"/>
            <a:ext cx="3236976" cy="1513286"/>
          </a:xfrm>
          <a:prstGeom prst="rect">
            <a:avLst/>
          </a:prstGeom>
        </p:spPr>
      </p:pic>
      <p:sp>
        <p:nvSpPr>
          <p:cNvPr id="20" name="Rectangle 19">
            <a:extLst>
              <a:ext uri="{FF2B5EF4-FFF2-40B4-BE49-F238E27FC236}">
                <a16:creationId xmlns:a16="http://schemas.microsoft.com/office/drawing/2014/main" xmlns="" id="{DCBE52EF-2889-423F-947C-0E44A760D6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ttēls 6">
            <a:extLst>
              <a:ext uri="{FF2B5EF4-FFF2-40B4-BE49-F238E27FC236}">
                <a16:creationId xmlns:a16="http://schemas.microsoft.com/office/drawing/2014/main" xmlns="" id="{9F81AE7A-EE17-8FB8-78F2-02839E99F0D3}"/>
              </a:ext>
            </a:extLst>
          </p:cNvPr>
          <p:cNvPicPr>
            <a:picLocks noChangeAspect="1"/>
          </p:cNvPicPr>
          <p:nvPr/>
        </p:nvPicPr>
        <p:blipFill>
          <a:blip r:embed="rId4"/>
          <a:stretch>
            <a:fillRect/>
          </a:stretch>
        </p:blipFill>
        <p:spPr>
          <a:xfrm>
            <a:off x="8782812" y="3932636"/>
            <a:ext cx="3236976" cy="1505193"/>
          </a:xfrm>
          <a:prstGeom prst="rect">
            <a:avLst/>
          </a:prstGeom>
        </p:spPr>
      </p:pic>
      <p:pic>
        <p:nvPicPr>
          <p:cNvPr id="6" name="Attēls 5">
            <a:extLst>
              <a:ext uri="{FF2B5EF4-FFF2-40B4-BE49-F238E27FC236}">
                <a16:creationId xmlns:a16="http://schemas.microsoft.com/office/drawing/2014/main" xmlns="" id="{97AEEF69-0B51-D32A-A37B-AF63273B5BF5}"/>
              </a:ext>
            </a:extLst>
          </p:cNvPr>
          <p:cNvPicPr>
            <a:picLocks noChangeAspect="1"/>
          </p:cNvPicPr>
          <p:nvPr/>
        </p:nvPicPr>
        <p:blipFill>
          <a:blip r:embed="rId5"/>
          <a:stretch>
            <a:fillRect/>
          </a:stretch>
        </p:blipFill>
        <p:spPr>
          <a:xfrm>
            <a:off x="8782812" y="1511576"/>
            <a:ext cx="3236976" cy="1310974"/>
          </a:xfrm>
          <a:prstGeom prst="rect">
            <a:avLst/>
          </a:prstGeom>
        </p:spPr>
      </p:pic>
      <p:sp>
        <p:nvSpPr>
          <p:cNvPr id="4" name="Slaida numura vietturis 3">
            <a:extLst>
              <a:ext uri="{FF2B5EF4-FFF2-40B4-BE49-F238E27FC236}">
                <a16:creationId xmlns:a16="http://schemas.microsoft.com/office/drawing/2014/main" xmlns="" id="{D2218E8D-6073-5347-72A2-5DAC0CE1276E}"/>
              </a:ext>
            </a:extLst>
          </p:cNvPr>
          <p:cNvSpPr>
            <a:spLocks noGrp="1"/>
          </p:cNvSpPr>
          <p:nvPr>
            <p:ph type="sldNum" idx="12"/>
          </p:nvPr>
        </p:nvSpPr>
        <p:spPr>
          <a:xfrm>
            <a:off x="9843588" y="6356350"/>
            <a:ext cx="1865376" cy="365125"/>
          </a:xfrm>
        </p:spPr>
        <p:txBody>
          <a:bodyPr vert="horz" lIns="91440" tIns="45720" rIns="91440" bIns="45720" rtlCol="0" anchor="ctr">
            <a:normAutofit/>
          </a:bodyPr>
          <a:lstStyle/>
          <a:p>
            <a:pPr algn="r">
              <a:spcAft>
                <a:spcPts val="600"/>
              </a:spcAft>
            </a:pPr>
            <a:fld id="{00000000-1234-1234-1234-123412341234}" type="slidenum">
              <a:rPr lang="en-US" sz="1200" kern="1200">
                <a:solidFill>
                  <a:schemeClr val="tx1">
                    <a:lumMod val="50000"/>
                    <a:lumOff val="50000"/>
                  </a:schemeClr>
                </a:solidFill>
                <a:latin typeface="+mn-lt"/>
                <a:ea typeface="+mn-ea"/>
                <a:cs typeface="+mn-cs"/>
              </a:rPr>
              <a:pPr algn="r">
                <a:spcAft>
                  <a:spcPts val="600"/>
                </a:spcAft>
              </a:pPr>
              <a:t>50</a:t>
            </a:fld>
            <a:endParaRPr lang="en-US" sz="1200" kern="1200">
              <a:solidFill>
                <a:schemeClr val="tx1">
                  <a:lumMod val="50000"/>
                  <a:lumOff val="50000"/>
                </a:schemeClr>
              </a:solidFill>
              <a:latin typeface="+mn-lt"/>
              <a:ea typeface="+mn-ea"/>
              <a:cs typeface="+mn-cs"/>
            </a:endParaRPr>
          </a:p>
        </p:txBody>
      </p:sp>
      <p:sp>
        <p:nvSpPr>
          <p:cNvPr id="9" name="TextBox 8">
            <a:extLst>
              <a:ext uri="{FF2B5EF4-FFF2-40B4-BE49-F238E27FC236}">
                <a16:creationId xmlns:a16="http://schemas.microsoft.com/office/drawing/2014/main" xmlns="" id="{80BA5232-708B-3C13-8290-7C771B7808F5}"/>
              </a:ext>
            </a:extLst>
          </p:cNvPr>
          <p:cNvSpPr txBox="1"/>
          <p:nvPr/>
        </p:nvSpPr>
        <p:spPr>
          <a:xfrm>
            <a:off x="6510442" y="512304"/>
            <a:ext cx="1278891" cy="400110"/>
          </a:xfrm>
          <a:prstGeom prst="rect">
            <a:avLst/>
          </a:prstGeom>
          <a:noFill/>
        </p:spPr>
        <p:txBody>
          <a:bodyPr wrap="square" rtlCol="0">
            <a:spAutoFit/>
          </a:bodyPr>
          <a:lstStyle/>
          <a:p>
            <a:r>
              <a:rPr lang="lv-LV" sz="2000" dirty="0">
                <a:solidFill>
                  <a:srgbClr val="C00000"/>
                </a:solidFill>
              </a:rPr>
              <a:t>9. klase</a:t>
            </a:r>
          </a:p>
        </p:txBody>
      </p:sp>
      <p:sp>
        <p:nvSpPr>
          <p:cNvPr id="13" name="TextBox 12">
            <a:extLst>
              <a:ext uri="{FF2B5EF4-FFF2-40B4-BE49-F238E27FC236}">
                <a16:creationId xmlns:a16="http://schemas.microsoft.com/office/drawing/2014/main" xmlns="" id="{C3C23671-C093-5D2E-B13F-939F9C1D5C73}"/>
              </a:ext>
            </a:extLst>
          </p:cNvPr>
          <p:cNvSpPr txBox="1"/>
          <p:nvPr/>
        </p:nvSpPr>
        <p:spPr>
          <a:xfrm>
            <a:off x="10345843" y="1023193"/>
            <a:ext cx="677758" cy="400110"/>
          </a:xfrm>
          <a:prstGeom prst="rect">
            <a:avLst/>
          </a:prstGeom>
          <a:noFill/>
        </p:spPr>
        <p:txBody>
          <a:bodyPr wrap="square" rtlCol="0">
            <a:spAutoFit/>
          </a:bodyPr>
          <a:lstStyle/>
          <a:p>
            <a:r>
              <a:rPr lang="lv-LV" sz="2000" dirty="0">
                <a:solidFill>
                  <a:srgbClr val="C00000"/>
                </a:solidFill>
              </a:rPr>
              <a:t>VL</a:t>
            </a:r>
          </a:p>
        </p:txBody>
      </p:sp>
      <p:sp>
        <p:nvSpPr>
          <p:cNvPr id="15" name="TextBox 14">
            <a:extLst>
              <a:ext uri="{FF2B5EF4-FFF2-40B4-BE49-F238E27FC236}">
                <a16:creationId xmlns:a16="http://schemas.microsoft.com/office/drawing/2014/main" xmlns="" id="{A27BEA45-8A3F-4F4F-CF07-B5181A7720AE}"/>
              </a:ext>
            </a:extLst>
          </p:cNvPr>
          <p:cNvSpPr txBox="1"/>
          <p:nvPr/>
        </p:nvSpPr>
        <p:spPr>
          <a:xfrm>
            <a:off x="6811008" y="3429000"/>
            <a:ext cx="677758" cy="400110"/>
          </a:xfrm>
          <a:prstGeom prst="rect">
            <a:avLst/>
          </a:prstGeom>
          <a:noFill/>
        </p:spPr>
        <p:txBody>
          <a:bodyPr wrap="square" rtlCol="0">
            <a:spAutoFit/>
          </a:bodyPr>
          <a:lstStyle/>
          <a:p>
            <a:r>
              <a:rPr lang="lv-LV" sz="2000" dirty="0">
                <a:solidFill>
                  <a:srgbClr val="C00000"/>
                </a:solidFill>
              </a:rPr>
              <a:t>OL</a:t>
            </a:r>
          </a:p>
        </p:txBody>
      </p:sp>
      <p:sp>
        <p:nvSpPr>
          <p:cNvPr id="17" name="TextBox 16">
            <a:extLst>
              <a:ext uri="{FF2B5EF4-FFF2-40B4-BE49-F238E27FC236}">
                <a16:creationId xmlns:a16="http://schemas.microsoft.com/office/drawing/2014/main" xmlns="" id="{8E59BCD2-4F38-B875-270F-A2129CE68F63}"/>
              </a:ext>
            </a:extLst>
          </p:cNvPr>
          <p:cNvSpPr txBox="1"/>
          <p:nvPr/>
        </p:nvSpPr>
        <p:spPr>
          <a:xfrm>
            <a:off x="10345843" y="3429000"/>
            <a:ext cx="677758" cy="400110"/>
          </a:xfrm>
          <a:prstGeom prst="rect">
            <a:avLst/>
          </a:prstGeom>
          <a:noFill/>
        </p:spPr>
        <p:txBody>
          <a:bodyPr wrap="square" rtlCol="0">
            <a:spAutoFit/>
          </a:bodyPr>
          <a:lstStyle/>
          <a:p>
            <a:r>
              <a:rPr lang="lv-LV" sz="2000" dirty="0">
                <a:solidFill>
                  <a:srgbClr val="C00000"/>
                </a:solidFill>
              </a:rPr>
              <a:t>AL</a:t>
            </a:r>
          </a:p>
        </p:txBody>
      </p:sp>
    </p:spTree>
    <p:extLst>
      <p:ext uri="{BB962C8B-B14F-4D97-AF65-F5344CB8AC3E}">
        <p14:creationId xmlns:p14="http://schemas.microsoft.com/office/powerpoint/2010/main" val="416031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F80478E3-C45C-A662-75BE-53604DCCBF7C}"/>
            </a:ext>
          </a:extLst>
        </p:cNvPr>
        <p:cNvGrpSpPr/>
        <p:nvPr/>
      </p:nvGrpSpPr>
      <p:grpSpPr>
        <a:xfrm>
          <a:off x="0" y="0"/>
          <a:ext cx="0" cy="0"/>
          <a:chOff x="0" y="0"/>
          <a:chExt cx="0" cy="0"/>
        </a:xfrm>
      </p:grpSpPr>
      <p:sp useBgFill="1">
        <p:nvSpPr>
          <p:cNvPr id="19" name="Rectangle 11">
            <a:extLst>
              <a:ext uri="{FF2B5EF4-FFF2-40B4-BE49-F238E27FC236}">
                <a16:creationId xmlns:a16="http://schemas.microsoft.com/office/drawing/2014/main" xmlns="" id="{5D9757C4-DE40-03E7-6890-06F9936FF7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13">
            <a:extLst>
              <a:ext uri="{FF2B5EF4-FFF2-40B4-BE49-F238E27FC236}">
                <a16:creationId xmlns:a16="http://schemas.microsoft.com/office/drawing/2014/main" xmlns="" id="{B6439F7E-DF3C-DE4F-6129-4B4E2EAD35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15">
            <a:extLst>
              <a:ext uri="{FF2B5EF4-FFF2-40B4-BE49-F238E27FC236}">
                <a16:creationId xmlns:a16="http://schemas.microsoft.com/office/drawing/2014/main" xmlns="" id="{70C379BE-517E-31E1-C2AC-BACE166504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Virsraksts 1">
            <a:extLst>
              <a:ext uri="{FF2B5EF4-FFF2-40B4-BE49-F238E27FC236}">
                <a16:creationId xmlns:a16="http://schemas.microsoft.com/office/drawing/2014/main" xmlns="" id="{E3D3BF33-0166-955D-BD38-9C07BB2D4662}"/>
              </a:ext>
            </a:extLst>
          </p:cNvPr>
          <p:cNvSpPr>
            <a:spLocks noGrp="1"/>
          </p:cNvSpPr>
          <p:nvPr>
            <p:ph type="title"/>
          </p:nvPr>
        </p:nvSpPr>
        <p:spPr>
          <a:xfrm>
            <a:off x="475488" y="1124712"/>
            <a:ext cx="4299712" cy="3200400"/>
          </a:xfrm>
        </p:spPr>
        <p:txBody>
          <a:bodyPr vert="horz" lIns="91440" tIns="45720" rIns="91440" bIns="45720" rtlCol="0" anchor="b">
            <a:normAutofit fontScale="90000"/>
          </a:bodyPr>
          <a:lstStyle/>
          <a:p>
            <a:pPr>
              <a:lnSpc>
                <a:spcPct val="90000"/>
              </a:lnSpc>
              <a:spcBef>
                <a:spcPct val="0"/>
              </a:spcBef>
            </a:pPr>
            <a:r>
              <a:rPr lang="en-US" sz="3700" kern="1200" dirty="0" err="1">
                <a:solidFill>
                  <a:schemeClr val="tx1"/>
                </a:solidFill>
                <a:latin typeface="+mj-lt"/>
                <a:ea typeface="+mj-ea"/>
                <a:cs typeface="+mj-cs"/>
              </a:rPr>
              <a:t>Eksāmens</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matemātikā</a:t>
            </a:r>
            <a:r>
              <a:rPr lang="en-US" sz="3700" kern="1200" dirty="0">
                <a:solidFill>
                  <a:schemeClr val="tx1"/>
                </a:solidFill>
                <a:latin typeface="+mj-lt"/>
                <a:ea typeface="+mj-ea"/>
                <a:cs typeface="+mj-cs"/>
              </a:rPr>
              <a:t> </a:t>
            </a:r>
            <a:br>
              <a:rPr lang="en-US" sz="3700" kern="1200" dirty="0">
                <a:solidFill>
                  <a:schemeClr val="tx1"/>
                </a:solidFill>
                <a:latin typeface="+mj-lt"/>
                <a:ea typeface="+mj-ea"/>
                <a:cs typeface="+mj-cs"/>
              </a:rPr>
            </a:br>
            <a:r>
              <a:rPr lang="en-US" sz="3700" kern="1200" dirty="0" err="1">
                <a:solidFill>
                  <a:schemeClr val="tx1"/>
                </a:solidFill>
                <a:latin typeface="+mj-lt"/>
                <a:ea typeface="+mj-ea"/>
                <a:cs typeface="+mj-cs"/>
              </a:rPr>
              <a:t>Salīdzinājums</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pēc</a:t>
            </a:r>
            <a:r>
              <a:rPr lang="en-US" sz="3700" kern="1200" dirty="0">
                <a:solidFill>
                  <a:schemeClr val="tx1"/>
                </a:solidFill>
                <a:latin typeface="+mj-lt"/>
                <a:ea typeface="+mj-ea"/>
                <a:cs typeface="+mj-cs"/>
              </a:rPr>
              <a:t> </a:t>
            </a:r>
            <a:r>
              <a:rPr lang="lv-LV" sz="3700" kern="1200" dirty="0">
                <a:solidFill>
                  <a:schemeClr val="tx1"/>
                </a:solidFill>
                <a:latin typeface="+mj-lt"/>
                <a:ea typeface="+mj-ea"/>
                <a:cs typeface="+mj-cs"/>
              </a:rPr>
              <a:t>urbanizācijas</a:t>
            </a:r>
            <a:r>
              <a:rPr lang="en-US" sz="3700" kern="1200" dirty="0">
                <a:solidFill>
                  <a:schemeClr val="tx1"/>
                </a:solidFill>
                <a:latin typeface="+mj-lt"/>
                <a:ea typeface="+mj-ea"/>
                <a:cs typeface="+mj-cs"/>
              </a:rPr>
              <a:t/>
            </a:r>
            <a:br>
              <a:rPr lang="en-US" sz="3700" kern="1200" dirty="0">
                <a:solidFill>
                  <a:schemeClr val="tx1"/>
                </a:solidFill>
                <a:latin typeface="+mj-lt"/>
                <a:ea typeface="+mj-ea"/>
                <a:cs typeface="+mj-cs"/>
              </a:rPr>
            </a:br>
            <a:r>
              <a:rPr lang="en-US" sz="3700" kern="1200" dirty="0">
                <a:solidFill>
                  <a:schemeClr val="tx1"/>
                </a:solidFill>
                <a:latin typeface="+mj-lt"/>
                <a:ea typeface="+mj-ea"/>
                <a:cs typeface="+mj-cs"/>
              </a:rPr>
              <a:t>2024./2025. </a:t>
            </a:r>
            <a:r>
              <a:rPr lang="en-US" sz="3700" kern="1200" dirty="0" err="1">
                <a:solidFill>
                  <a:schemeClr val="tx1"/>
                </a:solidFill>
                <a:latin typeface="+mj-lt"/>
                <a:ea typeface="+mj-ea"/>
                <a:cs typeface="+mj-cs"/>
              </a:rPr>
              <a:t>m.g.</a:t>
            </a:r>
            <a:endParaRPr lang="en-US" sz="3700" kern="1200" dirty="0">
              <a:solidFill>
                <a:schemeClr val="tx1"/>
              </a:solidFill>
              <a:latin typeface="+mj-lt"/>
              <a:ea typeface="+mj-ea"/>
              <a:cs typeface="+mj-cs"/>
            </a:endParaRPr>
          </a:p>
        </p:txBody>
      </p:sp>
      <p:sp>
        <p:nvSpPr>
          <p:cNvPr id="18" name="Rectangle 17">
            <a:extLst>
              <a:ext uri="{FF2B5EF4-FFF2-40B4-BE49-F238E27FC236}">
                <a16:creationId xmlns:a16="http://schemas.microsoft.com/office/drawing/2014/main" xmlns="" id="{4EF67190-61B1-A1D9-946F-FE02FA6C99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xmlns="" id="{7C3825EC-10BA-5EC6-5E10-07826326C0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aida numura vietturis 3">
            <a:extLst>
              <a:ext uri="{FF2B5EF4-FFF2-40B4-BE49-F238E27FC236}">
                <a16:creationId xmlns:a16="http://schemas.microsoft.com/office/drawing/2014/main" xmlns="" id="{75AE7B53-E57A-7E94-C5CE-3BBFF41E9675}"/>
              </a:ext>
            </a:extLst>
          </p:cNvPr>
          <p:cNvSpPr>
            <a:spLocks noGrp="1"/>
          </p:cNvSpPr>
          <p:nvPr>
            <p:ph type="sldNum" idx="12"/>
          </p:nvPr>
        </p:nvSpPr>
        <p:spPr>
          <a:xfrm>
            <a:off x="9843588" y="6356350"/>
            <a:ext cx="1865376" cy="365125"/>
          </a:xfrm>
        </p:spPr>
        <p:txBody>
          <a:bodyPr vert="horz" lIns="91440" tIns="45720" rIns="91440" bIns="45720" rtlCol="0" anchor="ctr">
            <a:normAutofit/>
          </a:bodyPr>
          <a:lstStyle/>
          <a:p>
            <a:pPr algn="r">
              <a:spcAft>
                <a:spcPts val="600"/>
              </a:spcAft>
            </a:pPr>
            <a:fld id="{00000000-1234-1234-1234-123412341234}" type="slidenum">
              <a:rPr lang="en-US" sz="1200" kern="1200">
                <a:solidFill>
                  <a:schemeClr val="tx1">
                    <a:lumMod val="50000"/>
                    <a:lumOff val="50000"/>
                  </a:schemeClr>
                </a:solidFill>
                <a:latin typeface="+mn-lt"/>
                <a:ea typeface="+mn-ea"/>
                <a:cs typeface="+mn-cs"/>
              </a:rPr>
              <a:pPr algn="r">
                <a:spcAft>
                  <a:spcPts val="600"/>
                </a:spcAft>
              </a:pPr>
              <a:t>51</a:t>
            </a:fld>
            <a:endParaRPr lang="en-US" sz="1200" kern="1200">
              <a:solidFill>
                <a:schemeClr val="tx1">
                  <a:lumMod val="50000"/>
                  <a:lumOff val="50000"/>
                </a:schemeClr>
              </a:solidFill>
              <a:latin typeface="+mn-lt"/>
              <a:ea typeface="+mn-ea"/>
              <a:cs typeface="+mn-cs"/>
            </a:endParaRPr>
          </a:p>
        </p:txBody>
      </p:sp>
      <p:sp>
        <p:nvSpPr>
          <p:cNvPr id="9" name="TextBox 8">
            <a:extLst>
              <a:ext uri="{FF2B5EF4-FFF2-40B4-BE49-F238E27FC236}">
                <a16:creationId xmlns:a16="http://schemas.microsoft.com/office/drawing/2014/main" xmlns="" id="{5FC35084-0315-D3D7-D61F-E36D268C11FE}"/>
              </a:ext>
            </a:extLst>
          </p:cNvPr>
          <p:cNvSpPr txBox="1"/>
          <p:nvPr/>
        </p:nvSpPr>
        <p:spPr>
          <a:xfrm>
            <a:off x="6231484" y="871919"/>
            <a:ext cx="1278891" cy="400110"/>
          </a:xfrm>
          <a:prstGeom prst="rect">
            <a:avLst/>
          </a:prstGeom>
          <a:noFill/>
        </p:spPr>
        <p:txBody>
          <a:bodyPr wrap="square" rtlCol="0">
            <a:spAutoFit/>
          </a:bodyPr>
          <a:lstStyle/>
          <a:p>
            <a:r>
              <a:rPr lang="lv-LV" sz="2000" dirty="0">
                <a:solidFill>
                  <a:srgbClr val="C00000"/>
                </a:solidFill>
              </a:rPr>
              <a:t>9. klase</a:t>
            </a:r>
          </a:p>
        </p:txBody>
      </p:sp>
      <p:sp>
        <p:nvSpPr>
          <p:cNvPr id="13" name="TextBox 12">
            <a:extLst>
              <a:ext uri="{FF2B5EF4-FFF2-40B4-BE49-F238E27FC236}">
                <a16:creationId xmlns:a16="http://schemas.microsoft.com/office/drawing/2014/main" xmlns="" id="{0193FEF4-2C0F-9D7D-D61A-D8AD8FC38EC7}"/>
              </a:ext>
            </a:extLst>
          </p:cNvPr>
          <p:cNvSpPr txBox="1"/>
          <p:nvPr/>
        </p:nvSpPr>
        <p:spPr>
          <a:xfrm>
            <a:off x="10279630" y="871919"/>
            <a:ext cx="677758" cy="400110"/>
          </a:xfrm>
          <a:prstGeom prst="rect">
            <a:avLst/>
          </a:prstGeom>
          <a:noFill/>
        </p:spPr>
        <p:txBody>
          <a:bodyPr wrap="square" rtlCol="0">
            <a:spAutoFit/>
          </a:bodyPr>
          <a:lstStyle/>
          <a:p>
            <a:r>
              <a:rPr lang="lv-LV" sz="2000" dirty="0">
                <a:solidFill>
                  <a:srgbClr val="C00000"/>
                </a:solidFill>
              </a:rPr>
              <a:t>VL</a:t>
            </a:r>
          </a:p>
        </p:txBody>
      </p:sp>
      <p:sp>
        <p:nvSpPr>
          <p:cNvPr id="15" name="TextBox 14">
            <a:extLst>
              <a:ext uri="{FF2B5EF4-FFF2-40B4-BE49-F238E27FC236}">
                <a16:creationId xmlns:a16="http://schemas.microsoft.com/office/drawing/2014/main" xmlns="" id="{8B1B6018-F091-C6F6-8E8B-426FE288208E}"/>
              </a:ext>
            </a:extLst>
          </p:cNvPr>
          <p:cNvSpPr txBox="1"/>
          <p:nvPr/>
        </p:nvSpPr>
        <p:spPr>
          <a:xfrm>
            <a:off x="6532050" y="3561808"/>
            <a:ext cx="677758" cy="400110"/>
          </a:xfrm>
          <a:prstGeom prst="rect">
            <a:avLst/>
          </a:prstGeom>
          <a:noFill/>
        </p:spPr>
        <p:txBody>
          <a:bodyPr wrap="square" rtlCol="0">
            <a:spAutoFit/>
          </a:bodyPr>
          <a:lstStyle/>
          <a:p>
            <a:r>
              <a:rPr lang="lv-LV" sz="2000" dirty="0">
                <a:solidFill>
                  <a:srgbClr val="C00000"/>
                </a:solidFill>
              </a:rPr>
              <a:t>OL</a:t>
            </a:r>
          </a:p>
        </p:txBody>
      </p:sp>
      <p:sp>
        <p:nvSpPr>
          <p:cNvPr id="17" name="TextBox 16">
            <a:extLst>
              <a:ext uri="{FF2B5EF4-FFF2-40B4-BE49-F238E27FC236}">
                <a16:creationId xmlns:a16="http://schemas.microsoft.com/office/drawing/2014/main" xmlns="" id="{42E5AC19-6519-33C7-E446-314FB38A580E}"/>
              </a:ext>
            </a:extLst>
          </p:cNvPr>
          <p:cNvSpPr txBox="1"/>
          <p:nvPr/>
        </p:nvSpPr>
        <p:spPr>
          <a:xfrm>
            <a:off x="10279630" y="3570275"/>
            <a:ext cx="677758" cy="400110"/>
          </a:xfrm>
          <a:prstGeom prst="rect">
            <a:avLst/>
          </a:prstGeom>
          <a:noFill/>
        </p:spPr>
        <p:txBody>
          <a:bodyPr wrap="square" rtlCol="0">
            <a:spAutoFit/>
          </a:bodyPr>
          <a:lstStyle/>
          <a:p>
            <a:r>
              <a:rPr lang="lv-LV" sz="2000" dirty="0">
                <a:solidFill>
                  <a:srgbClr val="C00000"/>
                </a:solidFill>
              </a:rPr>
              <a:t>AL</a:t>
            </a:r>
          </a:p>
        </p:txBody>
      </p:sp>
      <p:pic>
        <p:nvPicPr>
          <p:cNvPr id="8" name="Attēls 7">
            <a:extLst>
              <a:ext uri="{FF2B5EF4-FFF2-40B4-BE49-F238E27FC236}">
                <a16:creationId xmlns:a16="http://schemas.microsoft.com/office/drawing/2014/main" xmlns="" id="{0B9D7028-C6CF-62CC-6CD4-CC7359310ADE}"/>
              </a:ext>
            </a:extLst>
          </p:cNvPr>
          <p:cNvPicPr>
            <a:picLocks noChangeAspect="1"/>
          </p:cNvPicPr>
          <p:nvPr/>
        </p:nvPicPr>
        <p:blipFill>
          <a:blip r:embed="rId2"/>
          <a:stretch>
            <a:fillRect/>
          </a:stretch>
        </p:blipFill>
        <p:spPr>
          <a:xfrm>
            <a:off x="5091583" y="1287989"/>
            <a:ext cx="3558693" cy="1493680"/>
          </a:xfrm>
          <a:prstGeom prst="rect">
            <a:avLst/>
          </a:prstGeom>
        </p:spPr>
      </p:pic>
      <p:pic>
        <p:nvPicPr>
          <p:cNvPr id="10" name="Attēls 9">
            <a:extLst>
              <a:ext uri="{FF2B5EF4-FFF2-40B4-BE49-F238E27FC236}">
                <a16:creationId xmlns:a16="http://schemas.microsoft.com/office/drawing/2014/main" xmlns="" id="{2AABAC13-C1E1-7DFD-AE92-CEFC804C4A78}"/>
              </a:ext>
            </a:extLst>
          </p:cNvPr>
          <p:cNvPicPr>
            <a:picLocks noChangeAspect="1"/>
          </p:cNvPicPr>
          <p:nvPr/>
        </p:nvPicPr>
        <p:blipFill>
          <a:blip r:embed="rId3"/>
          <a:stretch>
            <a:fillRect/>
          </a:stretch>
        </p:blipFill>
        <p:spPr>
          <a:xfrm>
            <a:off x="8621954" y="1330809"/>
            <a:ext cx="3558692" cy="1470876"/>
          </a:xfrm>
          <a:prstGeom prst="rect">
            <a:avLst/>
          </a:prstGeom>
        </p:spPr>
      </p:pic>
      <p:pic>
        <p:nvPicPr>
          <p:cNvPr id="11" name="Attēls 10">
            <a:extLst>
              <a:ext uri="{FF2B5EF4-FFF2-40B4-BE49-F238E27FC236}">
                <a16:creationId xmlns:a16="http://schemas.microsoft.com/office/drawing/2014/main" xmlns="" id="{28A02333-BD0D-6695-2CE3-5D0E2B0ADCA9}"/>
              </a:ext>
            </a:extLst>
          </p:cNvPr>
          <p:cNvPicPr>
            <a:picLocks noChangeAspect="1"/>
          </p:cNvPicPr>
          <p:nvPr/>
        </p:nvPicPr>
        <p:blipFill>
          <a:blip r:embed="rId4"/>
          <a:stretch>
            <a:fillRect/>
          </a:stretch>
        </p:blipFill>
        <p:spPr>
          <a:xfrm>
            <a:off x="4985418" y="4173218"/>
            <a:ext cx="3524120" cy="1436221"/>
          </a:xfrm>
          <a:prstGeom prst="rect">
            <a:avLst/>
          </a:prstGeom>
        </p:spPr>
      </p:pic>
      <p:pic>
        <p:nvPicPr>
          <p:cNvPr id="12" name="Attēls 11">
            <a:extLst>
              <a:ext uri="{FF2B5EF4-FFF2-40B4-BE49-F238E27FC236}">
                <a16:creationId xmlns:a16="http://schemas.microsoft.com/office/drawing/2014/main" xmlns="" id="{A4F506A1-678D-9DFE-5B19-9B47A7A22049}"/>
              </a:ext>
            </a:extLst>
          </p:cNvPr>
          <p:cNvPicPr>
            <a:picLocks noChangeAspect="1"/>
          </p:cNvPicPr>
          <p:nvPr/>
        </p:nvPicPr>
        <p:blipFill>
          <a:blip r:embed="rId5"/>
          <a:stretch>
            <a:fillRect/>
          </a:stretch>
        </p:blipFill>
        <p:spPr>
          <a:xfrm>
            <a:off x="8621954" y="3961918"/>
            <a:ext cx="3524120" cy="1655988"/>
          </a:xfrm>
          <a:prstGeom prst="rect">
            <a:avLst/>
          </a:prstGeom>
        </p:spPr>
      </p:pic>
    </p:spTree>
    <p:extLst>
      <p:ext uri="{BB962C8B-B14F-4D97-AF65-F5344CB8AC3E}">
        <p14:creationId xmlns:p14="http://schemas.microsoft.com/office/powerpoint/2010/main" val="24614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P spid="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703255A-6A01-C6EF-A265-5CD107A0513C}"/>
              </a:ext>
            </a:extLst>
          </p:cNvPr>
          <p:cNvSpPr>
            <a:spLocks noGrp="1"/>
          </p:cNvSpPr>
          <p:nvPr>
            <p:ph type="title"/>
          </p:nvPr>
        </p:nvSpPr>
        <p:spPr/>
        <p:txBody>
          <a:bodyPr/>
          <a:lstStyle/>
          <a:p>
            <a:r>
              <a:rPr lang="lv-LV" dirty="0"/>
              <a:t>Formu lapas</a:t>
            </a:r>
          </a:p>
        </p:txBody>
      </p:sp>
      <p:sp>
        <p:nvSpPr>
          <p:cNvPr id="4" name="Slaida numura vietturis 3">
            <a:extLst>
              <a:ext uri="{FF2B5EF4-FFF2-40B4-BE49-F238E27FC236}">
                <a16:creationId xmlns:a16="http://schemas.microsoft.com/office/drawing/2014/main" xmlns="" id="{38362EF0-4E43-BD55-6DDB-09D2D0D2ECB5}"/>
              </a:ext>
            </a:extLst>
          </p:cNvPr>
          <p:cNvSpPr>
            <a:spLocks noGrp="1"/>
          </p:cNvSpPr>
          <p:nvPr>
            <p:ph type="sldNum" idx="12"/>
          </p:nvPr>
        </p:nvSpPr>
        <p:spPr/>
        <p:txBody>
          <a:bodyPr/>
          <a:lstStyle/>
          <a:p>
            <a:fld id="{00000000-1234-1234-1234-123412341234}" type="slidenum">
              <a:rPr lang="lv-LV" smtClean="0"/>
              <a:pPr/>
              <a:t>52</a:t>
            </a:fld>
            <a:endParaRPr lang="lv-LV"/>
          </a:p>
        </p:txBody>
      </p:sp>
      <p:pic>
        <p:nvPicPr>
          <p:cNvPr id="6" name="Attēls 5">
            <a:extLst>
              <a:ext uri="{FF2B5EF4-FFF2-40B4-BE49-F238E27FC236}">
                <a16:creationId xmlns:a16="http://schemas.microsoft.com/office/drawing/2014/main" xmlns="" id="{E0B110C4-7578-CCE5-5D48-FDB37DD80278}"/>
              </a:ext>
            </a:extLst>
          </p:cNvPr>
          <p:cNvPicPr>
            <a:picLocks noChangeAspect="1"/>
          </p:cNvPicPr>
          <p:nvPr/>
        </p:nvPicPr>
        <p:blipFill>
          <a:blip r:embed="rId2"/>
          <a:stretch>
            <a:fillRect/>
          </a:stretch>
        </p:blipFill>
        <p:spPr>
          <a:xfrm>
            <a:off x="174188" y="2124745"/>
            <a:ext cx="3478490" cy="3369193"/>
          </a:xfrm>
          <a:prstGeom prst="rect">
            <a:avLst/>
          </a:prstGeom>
        </p:spPr>
      </p:pic>
      <p:pic>
        <p:nvPicPr>
          <p:cNvPr id="8" name="Attēls 7">
            <a:extLst>
              <a:ext uri="{FF2B5EF4-FFF2-40B4-BE49-F238E27FC236}">
                <a16:creationId xmlns:a16="http://schemas.microsoft.com/office/drawing/2014/main" xmlns="" id="{F7677215-01DC-F7C0-2377-E0E35E82C8B3}"/>
              </a:ext>
            </a:extLst>
          </p:cNvPr>
          <p:cNvPicPr>
            <a:picLocks noChangeAspect="1"/>
          </p:cNvPicPr>
          <p:nvPr/>
        </p:nvPicPr>
        <p:blipFill>
          <a:blip r:embed="rId3"/>
          <a:stretch>
            <a:fillRect/>
          </a:stretch>
        </p:blipFill>
        <p:spPr>
          <a:xfrm>
            <a:off x="3991014" y="2123217"/>
            <a:ext cx="3478490" cy="4732837"/>
          </a:xfrm>
          <a:prstGeom prst="rect">
            <a:avLst/>
          </a:prstGeom>
        </p:spPr>
      </p:pic>
      <p:pic>
        <p:nvPicPr>
          <p:cNvPr id="10" name="Attēls 9">
            <a:extLst>
              <a:ext uri="{FF2B5EF4-FFF2-40B4-BE49-F238E27FC236}">
                <a16:creationId xmlns:a16="http://schemas.microsoft.com/office/drawing/2014/main" xmlns="" id="{536DD8AC-BEAB-F76B-D7E8-4780629E3DC4}"/>
              </a:ext>
            </a:extLst>
          </p:cNvPr>
          <p:cNvPicPr>
            <a:picLocks noChangeAspect="1"/>
          </p:cNvPicPr>
          <p:nvPr/>
        </p:nvPicPr>
        <p:blipFill>
          <a:blip r:embed="rId4"/>
          <a:stretch>
            <a:fillRect/>
          </a:stretch>
        </p:blipFill>
        <p:spPr>
          <a:xfrm>
            <a:off x="7946151" y="2123217"/>
            <a:ext cx="3436418" cy="4397497"/>
          </a:xfrm>
          <a:prstGeom prst="rect">
            <a:avLst/>
          </a:prstGeom>
        </p:spPr>
      </p:pic>
      <p:sp>
        <p:nvSpPr>
          <p:cNvPr id="11" name="TextBox 10">
            <a:extLst>
              <a:ext uri="{FF2B5EF4-FFF2-40B4-BE49-F238E27FC236}">
                <a16:creationId xmlns:a16="http://schemas.microsoft.com/office/drawing/2014/main" xmlns="" id="{67020279-B14D-43A6-385B-286FDABF19FF}"/>
              </a:ext>
            </a:extLst>
          </p:cNvPr>
          <p:cNvSpPr txBox="1"/>
          <p:nvPr/>
        </p:nvSpPr>
        <p:spPr>
          <a:xfrm>
            <a:off x="1273987" y="1723107"/>
            <a:ext cx="1278891" cy="400110"/>
          </a:xfrm>
          <a:prstGeom prst="rect">
            <a:avLst/>
          </a:prstGeom>
          <a:noFill/>
        </p:spPr>
        <p:txBody>
          <a:bodyPr wrap="square" rtlCol="0">
            <a:spAutoFit/>
          </a:bodyPr>
          <a:lstStyle/>
          <a:p>
            <a:r>
              <a:rPr lang="lv-LV" sz="2000" dirty="0">
                <a:solidFill>
                  <a:srgbClr val="C00000"/>
                </a:solidFill>
              </a:rPr>
              <a:t>9. klase</a:t>
            </a:r>
          </a:p>
        </p:txBody>
      </p:sp>
      <p:sp>
        <p:nvSpPr>
          <p:cNvPr id="12" name="TextBox 11">
            <a:extLst>
              <a:ext uri="{FF2B5EF4-FFF2-40B4-BE49-F238E27FC236}">
                <a16:creationId xmlns:a16="http://schemas.microsoft.com/office/drawing/2014/main" xmlns="" id="{EB9466B0-3906-86DF-FFB5-4B903F0C5787}"/>
              </a:ext>
            </a:extLst>
          </p:cNvPr>
          <p:cNvSpPr txBox="1"/>
          <p:nvPr/>
        </p:nvSpPr>
        <p:spPr>
          <a:xfrm>
            <a:off x="9460018" y="1723107"/>
            <a:ext cx="677758" cy="400110"/>
          </a:xfrm>
          <a:prstGeom prst="rect">
            <a:avLst/>
          </a:prstGeom>
          <a:noFill/>
        </p:spPr>
        <p:txBody>
          <a:bodyPr wrap="square" rtlCol="0">
            <a:spAutoFit/>
          </a:bodyPr>
          <a:lstStyle/>
          <a:p>
            <a:r>
              <a:rPr lang="lv-LV" sz="2000" dirty="0">
                <a:solidFill>
                  <a:srgbClr val="C00000"/>
                </a:solidFill>
              </a:rPr>
              <a:t>VL</a:t>
            </a:r>
          </a:p>
        </p:txBody>
      </p:sp>
      <p:sp>
        <p:nvSpPr>
          <p:cNvPr id="13" name="TextBox 12">
            <a:extLst>
              <a:ext uri="{FF2B5EF4-FFF2-40B4-BE49-F238E27FC236}">
                <a16:creationId xmlns:a16="http://schemas.microsoft.com/office/drawing/2014/main" xmlns="" id="{25D2596D-5B73-988A-5769-D1BF40F49175}"/>
              </a:ext>
            </a:extLst>
          </p:cNvPr>
          <p:cNvSpPr txBox="1"/>
          <p:nvPr/>
        </p:nvSpPr>
        <p:spPr>
          <a:xfrm>
            <a:off x="5391380" y="1723107"/>
            <a:ext cx="677758" cy="400110"/>
          </a:xfrm>
          <a:prstGeom prst="rect">
            <a:avLst/>
          </a:prstGeom>
          <a:noFill/>
        </p:spPr>
        <p:txBody>
          <a:bodyPr wrap="square" rtlCol="0">
            <a:spAutoFit/>
          </a:bodyPr>
          <a:lstStyle/>
          <a:p>
            <a:r>
              <a:rPr lang="lv-LV" sz="2000" dirty="0">
                <a:solidFill>
                  <a:srgbClr val="C00000"/>
                </a:solidFill>
              </a:rPr>
              <a:t>OL</a:t>
            </a:r>
          </a:p>
        </p:txBody>
      </p:sp>
    </p:spTree>
    <p:extLst>
      <p:ext uri="{BB962C8B-B14F-4D97-AF65-F5344CB8AC3E}">
        <p14:creationId xmlns:p14="http://schemas.microsoft.com/office/powerpoint/2010/main" val="2348305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ida numura vietturis 3">
            <a:extLst>
              <a:ext uri="{FF2B5EF4-FFF2-40B4-BE49-F238E27FC236}">
                <a16:creationId xmlns:a16="http://schemas.microsoft.com/office/drawing/2014/main" xmlns="" id="{9596FF71-45B4-ECF3-675B-598E252271C6}"/>
              </a:ext>
            </a:extLst>
          </p:cNvPr>
          <p:cNvSpPr>
            <a:spLocks noGrp="1"/>
          </p:cNvSpPr>
          <p:nvPr>
            <p:ph type="sldNum" idx="12"/>
          </p:nvPr>
        </p:nvSpPr>
        <p:spPr/>
        <p:txBody>
          <a:bodyPr/>
          <a:lstStyle/>
          <a:p>
            <a:fld id="{00000000-1234-1234-1234-123412341234}" type="slidenum">
              <a:rPr lang="lv-LV" smtClean="0"/>
              <a:pPr/>
              <a:t>53</a:t>
            </a:fld>
            <a:endParaRPr lang="lv-LV"/>
          </a:p>
        </p:txBody>
      </p:sp>
      <p:sp>
        <p:nvSpPr>
          <p:cNvPr id="6" name="Attēla vietturis 5">
            <a:extLst>
              <a:ext uri="{FF2B5EF4-FFF2-40B4-BE49-F238E27FC236}">
                <a16:creationId xmlns:a16="http://schemas.microsoft.com/office/drawing/2014/main" xmlns="" id="{2904B184-5697-88C9-99E8-799E7B370F8B}"/>
              </a:ext>
            </a:extLst>
          </p:cNvPr>
          <p:cNvSpPr>
            <a:spLocks noGrp="1"/>
          </p:cNvSpPr>
          <p:nvPr>
            <p:ph type="pic" idx="2"/>
          </p:nvPr>
        </p:nvSpPr>
        <p:spPr/>
        <p:txBody>
          <a:bodyPr/>
          <a:lstStyle/>
          <a:p>
            <a:r>
              <a:rPr lang="lv-LV" sz="4000" dirty="0"/>
              <a:t>Aktualitātes par valsts pārbaudes darbiem matemātikā 2025./2026. mācību gadā</a:t>
            </a:r>
          </a:p>
        </p:txBody>
      </p:sp>
    </p:spTree>
    <p:extLst>
      <p:ext uri="{BB962C8B-B14F-4D97-AF65-F5344CB8AC3E}">
        <p14:creationId xmlns:p14="http://schemas.microsoft.com/office/powerpoint/2010/main" val="1496748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1"/>
          <p:cNvSpPr txBox="1">
            <a:spLocks noGrp="1"/>
          </p:cNvSpPr>
          <p:nvPr>
            <p:ph type="title"/>
          </p:nvPr>
        </p:nvSpPr>
        <p:spPr>
          <a:xfrm>
            <a:off x="756497" y="343005"/>
            <a:ext cx="10475386" cy="1142815"/>
          </a:xfrm>
          <a:prstGeom prst="rect">
            <a:avLst/>
          </a:prstGeom>
          <a:noFill/>
          <a:ln>
            <a:noFill/>
          </a:ln>
        </p:spPr>
        <p:txBody>
          <a:bodyPr spcFirstLastPara="1" wrap="square" lIns="0" tIns="45700" rIns="91425" bIns="45700" anchor="ctr" anchorCtr="0">
            <a:noAutofit/>
          </a:bodyPr>
          <a:lstStyle/>
          <a:p>
            <a:r>
              <a:rPr lang="lv-LV" sz="2800" dirty="0">
                <a:solidFill>
                  <a:srgbClr val="664690"/>
                </a:solidFill>
              </a:rPr>
              <a:t>2024./2025. mācību gada valsts pārbaudes darbu rezultāti, secinājumi, priekšlikumi</a:t>
            </a:r>
            <a:endParaRPr lang="en-US" sz="2800" dirty="0"/>
          </a:p>
        </p:txBody>
      </p:sp>
      <p:sp>
        <p:nvSpPr>
          <p:cNvPr id="464" name="Google Shape;464;p41"/>
          <p:cNvSpPr txBox="1">
            <a:spLocks noGrp="1"/>
          </p:cNvSpPr>
          <p:nvPr>
            <p:ph type="body" idx="1"/>
          </p:nvPr>
        </p:nvSpPr>
        <p:spPr>
          <a:xfrm>
            <a:off x="1008071" y="1925442"/>
            <a:ext cx="4827128" cy="375133"/>
          </a:xfrm>
          <a:prstGeom prst="rect">
            <a:avLst/>
          </a:prstGeom>
          <a:noFill/>
          <a:ln>
            <a:noFill/>
          </a:ln>
        </p:spPr>
        <p:txBody>
          <a:bodyPr spcFirstLastPara="1" wrap="square" lIns="0" tIns="45700" rIns="91425" bIns="45700" anchor="t" anchorCtr="0">
            <a:noAutofit/>
          </a:bodyPr>
          <a:lstStyle/>
          <a:p>
            <a:r>
              <a:rPr lang="lv-LV" sz="2000" dirty="0">
                <a:solidFill>
                  <a:schemeClr val="tx1"/>
                </a:solidFill>
                <a:ea typeface="Calibri"/>
                <a:cs typeface="Calibri"/>
              </a:rPr>
              <a:t>Statistiskie dati VIAA tīmekļvietnē </a:t>
            </a:r>
            <a:endParaRPr lang="lv-LV" sz="2000" dirty="0">
              <a:solidFill>
                <a:schemeClr val="tx1"/>
              </a:solidFill>
              <a:cs typeface="Calibri"/>
            </a:endParaRPr>
          </a:p>
          <a:p>
            <a:endParaRPr lang="lv-LV" dirty="0">
              <a:cs typeface="Calibri"/>
            </a:endParaRPr>
          </a:p>
        </p:txBody>
      </p:sp>
      <p:sp>
        <p:nvSpPr>
          <p:cNvPr id="466" name="Google Shape;466;p41"/>
          <p:cNvSpPr txBox="1">
            <a:spLocks noGrp="1"/>
          </p:cNvSpPr>
          <p:nvPr>
            <p:ph type="sldNum" idx="12"/>
          </p:nvPr>
        </p:nvSpPr>
        <p:spPr>
          <a:xfrm>
            <a:off x="1986581" y="6566070"/>
            <a:ext cx="293472" cy="291513"/>
          </a:xfrm>
          <a:prstGeom prst="rect">
            <a:avLst/>
          </a:prstGeom>
          <a:noFill/>
          <a:ln>
            <a:noFill/>
          </a:ln>
        </p:spPr>
        <p:txBody>
          <a:bodyPr spcFirstLastPara="1" wrap="square" lIns="36000" tIns="36000" rIns="36000" bIns="36000" anchor="ctr" anchorCtr="0">
            <a:noAutofit/>
          </a:bodyPr>
          <a:lstStyle/>
          <a:p>
            <a:fld id="{00000000-1234-1234-1234-123412341234}" type="slidenum">
              <a:rPr lang="lv-LV"/>
              <a:pPr/>
              <a:t>54</a:t>
            </a:fld>
            <a:endParaRPr/>
          </a:p>
        </p:txBody>
      </p:sp>
      <p:pic>
        <p:nvPicPr>
          <p:cNvPr id="2" name="Graphic 1" descr="Laptop outline">
            <a:extLst>
              <a:ext uri="{FF2B5EF4-FFF2-40B4-BE49-F238E27FC236}">
                <a16:creationId xmlns:a16="http://schemas.microsoft.com/office/drawing/2014/main" xmlns="" id="{E06353E4-8568-9DEA-15EA-BD8A229A827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84741" y="1840246"/>
            <a:ext cx="729242" cy="750607"/>
          </a:xfrm>
          <a:prstGeom prst="rect">
            <a:avLst/>
          </a:prstGeom>
        </p:spPr>
      </p:pic>
      <p:sp>
        <p:nvSpPr>
          <p:cNvPr id="3" name="TextBox 2">
            <a:extLst>
              <a:ext uri="{FF2B5EF4-FFF2-40B4-BE49-F238E27FC236}">
                <a16:creationId xmlns:a16="http://schemas.microsoft.com/office/drawing/2014/main" xmlns="" id="{89062FA3-DE55-6815-2246-1D84BF665443}"/>
              </a:ext>
            </a:extLst>
          </p:cNvPr>
          <p:cNvSpPr txBox="1"/>
          <p:nvPr/>
        </p:nvSpPr>
        <p:spPr>
          <a:xfrm>
            <a:off x="1122563" y="2300314"/>
            <a:ext cx="59179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u="sng" strike="noStrike" baseline="0" dirty="0">
                <a:solidFill>
                  <a:srgbClr val="00B2BB"/>
                </a:solidFill>
                <a:latin typeface="Calibri"/>
                <a:ea typeface="Segoe UI"/>
                <a:cs typeface="Segoe UI"/>
                <a:hlinkClick r:id="rId5">
                  <a:extLst>
                    <a:ext uri="{A12FA001-AC4F-418D-AE19-62706E023703}">
                      <ahyp:hlinkClr xmlns:ahyp="http://schemas.microsoft.com/office/drawing/2018/hyperlinkcolor" xmlns="" val="tx"/>
                    </a:ext>
                  </a:extLst>
                </a:hlinkClick>
              </a:rPr>
              <a:t>www.viaa.gov.lv/lv/valsts-parbaudes-darbu-statistika</a:t>
            </a:r>
            <a:endParaRPr lang="lv-LV" sz="2400" dirty="0">
              <a:solidFill>
                <a:srgbClr val="00B2BB"/>
              </a:solidFill>
              <a:ea typeface="Calibri"/>
            </a:endParaRPr>
          </a:p>
        </p:txBody>
      </p:sp>
      <p:sp>
        <p:nvSpPr>
          <p:cNvPr id="4" name="TextBox 3">
            <a:extLst>
              <a:ext uri="{FF2B5EF4-FFF2-40B4-BE49-F238E27FC236}">
                <a16:creationId xmlns:a16="http://schemas.microsoft.com/office/drawing/2014/main" xmlns="" id="{0395B4F0-92CE-9057-6E9D-E27966431BD7}"/>
              </a:ext>
            </a:extLst>
          </p:cNvPr>
          <p:cNvSpPr txBox="1"/>
          <p:nvPr/>
        </p:nvSpPr>
        <p:spPr>
          <a:xfrm>
            <a:off x="1122563" y="2793536"/>
            <a:ext cx="9877514" cy="2872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lnSpc>
                <a:spcPts val="3825"/>
              </a:lnSpc>
            </a:pPr>
            <a:r>
              <a:rPr lang="lv-LV" sz="2000" baseline="0" dirty="0">
                <a:solidFill>
                  <a:srgbClr val="664690"/>
                </a:solidFill>
                <a:latin typeface="Verdana"/>
                <a:ea typeface="Segoe UI"/>
                <a:cs typeface="Segoe UI"/>
              </a:rPr>
              <a:t>Metodiskie materiāli </a:t>
            </a:r>
            <a:r>
              <a:rPr lang="lv-LV" sz="2000" baseline="0" dirty="0">
                <a:solidFill>
                  <a:schemeClr val="bg2"/>
                </a:solidFill>
                <a:latin typeface="Verdana"/>
                <a:ea typeface="Segoe UI"/>
                <a:cs typeface="Segoe UI"/>
              </a:rPr>
              <a:t>2026.gada janvārī</a:t>
            </a:r>
            <a:r>
              <a:rPr lang="lv-LV" sz="2000" dirty="0">
                <a:solidFill>
                  <a:schemeClr val="bg2"/>
                </a:solidFill>
                <a:latin typeface="Verdana"/>
                <a:ea typeface="Segoe UI"/>
                <a:cs typeface="Segoe UI"/>
              </a:rPr>
              <a:t>​</a:t>
            </a:r>
          </a:p>
          <a:p>
            <a:r>
              <a:rPr lang="lv-LV" sz="2000" baseline="0" dirty="0">
                <a:solidFill>
                  <a:srgbClr val="664790"/>
                </a:solidFill>
                <a:latin typeface="Verdana"/>
                <a:ea typeface="Segoe UI"/>
                <a:cs typeface="Segoe UI"/>
              </a:rPr>
              <a:t>• </a:t>
            </a:r>
            <a:r>
              <a:rPr lang="lv-LV" sz="2000" baseline="0" dirty="0">
                <a:solidFill>
                  <a:srgbClr val="664690"/>
                </a:solidFill>
                <a:latin typeface="Verdana"/>
                <a:ea typeface="Segoe UI"/>
                <a:cs typeface="Segoe UI"/>
              </a:rPr>
              <a:t>9.</a:t>
            </a:r>
            <a:r>
              <a:rPr lang="lv-LV" sz="2000" dirty="0">
                <a:solidFill>
                  <a:srgbClr val="664690"/>
                </a:solidFill>
                <a:latin typeface="Verdana"/>
                <a:ea typeface="Segoe UI"/>
                <a:cs typeface="Segoe UI"/>
              </a:rPr>
              <a:t> </a:t>
            </a:r>
            <a:r>
              <a:rPr lang="lv-LV" sz="2000" baseline="0" dirty="0">
                <a:solidFill>
                  <a:srgbClr val="664690"/>
                </a:solidFill>
                <a:latin typeface="Verdana"/>
                <a:ea typeface="Segoe UI"/>
                <a:cs typeface="Segoe UI"/>
              </a:rPr>
              <a:t>klases centralizētie eksāmeni (matemātika, latviešu valoda un svešvalodas)</a:t>
            </a:r>
            <a:r>
              <a:rPr lang="lv-LV" sz="2000" dirty="0">
                <a:solidFill>
                  <a:srgbClr val="664690"/>
                </a:solidFill>
                <a:latin typeface="Verdana"/>
                <a:ea typeface="Segoe UI"/>
                <a:cs typeface="Segoe UI"/>
              </a:rPr>
              <a:t>​</a:t>
            </a:r>
          </a:p>
          <a:p>
            <a:pPr rtl="0">
              <a:lnSpc>
                <a:spcPts val="3825"/>
              </a:lnSpc>
            </a:pPr>
            <a:r>
              <a:rPr lang="lv-LV" sz="2000" baseline="0" dirty="0">
                <a:solidFill>
                  <a:srgbClr val="664790"/>
                </a:solidFill>
                <a:latin typeface="Verdana"/>
                <a:ea typeface="Segoe UI"/>
                <a:cs typeface="Segoe UI"/>
              </a:rPr>
              <a:t>• </a:t>
            </a:r>
            <a:r>
              <a:rPr lang="lv-LV" sz="2000" baseline="0" dirty="0">
                <a:solidFill>
                  <a:srgbClr val="664690"/>
                </a:solidFill>
                <a:latin typeface="Verdana"/>
                <a:ea typeface="Segoe UI"/>
                <a:cs typeface="Segoe UI"/>
              </a:rPr>
              <a:t>Vidusskolas monitoringa darbi (bioloģija, fizika, ķīmija un </a:t>
            </a:r>
            <a:r>
              <a:rPr lang="lv-LV" sz="2000" baseline="0" dirty="0" err="1">
                <a:solidFill>
                  <a:srgbClr val="664690"/>
                </a:solidFill>
                <a:latin typeface="Verdana"/>
                <a:ea typeface="Segoe UI"/>
                <a:cs typeface="Segoe UI"/>
              </a:rPr>
              <a:t>dabaszinības</a:t>
            </a:r>
            <a:r>
              <a:rPr lang="lv-LV" sz="2000" baseline="0" dirty="0">
                <a:solidFill>
                  <a:srgbClr val="664690"/>
                </a:solidFill>
                <a:latin typeface="Verdana"/>
                <a:ea typeface="Segoe UI"/>
                <a:cs typeface="Segoe UI"/>
              </a:rPr>
              <a:t>)</a:t>
            </a:r>
            <a:r>
              <a:rPr lang="lv-LV" sz="2000" dirty="0">
                <a:solidFill>
                  <a:srgbClr val="664690"/>
                </a:solidFill>
                <a:latin typeface="Verdana"/>
                <a:ea typeface="Segoe UI"/>
                <a:cs typeface="Segoe UI"/>
              </a:rPr>
              <a:t>​</a:t>
            </a:r>
          </a:p>
          <a:p>
            <a:pPr rtl="0">
              <a:lnSpc>
                <a:spcPts val="3825"/>
              </a:lnSpc>
            </a:pPr>
            <a:endParaRPr lang="lv-LV" sz="2000" dirty="0">
              <a:solidFill>
                <a:srgbClr val="664690"/>
              </a:solidFill>
              <a:latin typeface="Verdana"/>
              <a:ea typeface="Segoe UI"/>
              <a:cs typeface="Segoe UI"/>
            </a:endParaRPr>
          </a:p>
          <a:p>
            <a:pPr rtl="0">
              <a:lnSpc>
                <a:spcPts val="3825"/>
              </a:lnSpc>
            </a:pPr>
            <a:r>
              <a:rPr lang="lv-LV" sz="2000" baseline="0" dirty="0">
                <a:solidFill>
                  <a:srgbClr val="664790"/>
                </a:solidFill>
                <a:latin typeface="Verdana"/>
                <a:ea typeface="Segoe UI"/>
                <a:cs typeface="Segoe UI"/>
              </a:rPr>
              <a:t>• </a:t>
            </a:r>
            <a:r>
              <a:rPr lang="lv-LV" sz="2000" baseline="0" dirty="0">
                <a:solidFill>
                  <a:srgbClr val="664690"/>
                </a:solidFill>
                <a:latin typeface="Verdana"/>
                <a:ea typeface="Segoe UI"/>
                <a:cs typeface="Segoe UI"/>
              </a:rPr>
              <a:t>Patstāvīgās izpētes darbs </a:t>
            </a:r>
            <a:r>
              <a:rPr lang="lv-LV" sz="2000" dirty="0">
                <a:solidFill>
                  <a:srgbClr val="664690"/>
                </a:solidFill>
                <a:latin typeface="Verdana"/>
                <a:ea typeface="Segoe UI"/>
                <a:cs typeface="Segoe UI"/>
              </a:rPr>
              <a:t>"</a:t>
            </a:r>
            <a:r>
              <a:rPr lang="lv-LV" sz="2000" baseline="0" dirty="0">
                <a:solidFill>
                  <a:srgbClr val="664690"/>
                </a:solidFill>
                <a:latin typeface="Verdana"/>
                <a:ea typeface="Segoe UI"/>
                <a:cs typeface="Segoe UI"/>
              </a:rPr>
              <a:t>Matemātiskā modelēšana</a:t>
            </a:r>
            <a:r>
              <a:rPr lang="lv-LV" sz="2000" dirty="0">
                <a:solidFill>
                  <a:srgbClr val="664690"/>
                </a:solidFill>
                <a:latin typeface="Verdana"/>
                <a:ea typeface="Segoe UI"/>
                <a:cs typeface="Segoe UI"/>
              </a:rPr>
              <a:t>"</a:t>
            </a:r>
            <a:r>
              <a:rPr lang="lv-LV" sz="2000" baseline="0" dirty="0">
                <a:solidFill>
                  <a:srgbClr val="664690"/>
                </a:solidFill>
                <a:latin typeface="Verdana"/>
                <a:ea typeface="Segoe UI"/>
                <a:cs typeface="Segoe UI"/>
              </a:rPr>
              <a:t> </a:t>
            </a:r>
            <a:r>
              <a:rPr lang="lv-LV" sz="2000" dirty="0">
                <a:solidFill>
                  <a:srgbClr val="664690"/>
                </a:solidFill>
                <a:latin typeface="Verdana"/>
                <a:ea typeface="Segoe UI"/>
                <a:cs typeface="Segoe UI"/>
              </a:rPr>
              <a:t>​</a:t>
            </a:r>
          </a:p>
          <a:p>
            <a:pPr algn="ctr" rtl="0"/>
            <a:endParaRPr lang="en-US" dirty="0">
              <a:ea typeface="Segoe UI"/>
            </a:endParaRPr>
          </a:p>
        </p:txBody>
      </p:sp>
      <p:pic>
        <p:nvPicPr>
          <p:cNvPr id="5" name="Graphic 4" descr="Document outline">
            <a:extLst>
              <a:ext uri="{FF2B5EF4-FFF2-40B4-BE49-F238E27FC236}">
                <a16:creationId xmlns:a16="http://schemas.microsoft.com/office/drawing/2014/main" xmlns="" id="{3E0EA963-8675-2ACD-49E9-C002C2C0109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258066" y="2861953"/>
            <a:ext cx="729243" cy="750606"/>
          </a:xfrm>
          <a:prstGeom prst="rect">
            <a:avLst/>
          </a:prstGeom>
        </p:spPr>
      </p:pic>
      <p:sp>
        <p:nvSpPr>
          <p:cNvPr id="6" name="TextBox 5">
            <a:extLst>
              <a:ext uri="{FF2B5EF4-FFF2-40B4-BE49-F238E27FC236}">
                <a16:creationId xmlns:a16="http://schemas.microsoft.com/office/drawing/2014/main" xmlns="" id="{9E16218C-FE66-EC91-A12A-D78B35BEA6CE}"/>
              </a:ext>
            </a:extLst>
          </p:cNvPr>
          <p:cNvSpPr txBox="1"/>
          <p:nvPr/>
        </p:nvSpPr>
        <p:spPr>
          <a:xfrm>
            <a:off x="1343329" y="4451007"/>
            <a:ext cx="93077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u="sng" strike="noStrike">
                <a:solidFill>
                  <a:srgbClr val="00B2BB"/>
                </a:solidFill>
                <a:latin typeface="Calibri"/>
                <a:ea typeface="Segoe UI"/>
                <a:cs typeface="Segoe UI"/>
                <a:hlinkClick r:id="rId8">
                  <a:extLst>
                    <a:ext uri="{A12FA001-AC4F-418D-AE19-62706E023703}">
                      <ahyp:hlinkClr xmlns:ahyp="http://schemas.microsoft.com/office/drawing/2018/hyperlinkcolor" xmlns="" val="tx"/>
                    </a:ext>
                  </a:extLst>
                </a:hlinkClick>
              </a:rPr>
              <a:t>www.viaa.gov.lv/lv/metodiskie-materiali-visparejas-izglitibas-valsts-parbaudes-darbos</a:t>
            </a:r>
            <a:r>
              <a:rPr lang="lv-LV" sz="2400">
                <a:solidFill>
                  <a:srgbClr val="00B2BB"/>
                </a:solidFill>
                <a:latin typeface="Calibri"/>
              </a:rPr>
              <a:t> </a:t>
            </a:r>
            <a:endParaRPr lang="en-US">
              <a:solidFill>
                <a:srgbClr val="00B2BB"/>
              </a:solidFill>
            </a:endParaRPr>
          </a:p>
        </p:txBody>
      </p:sp>
      <p:pic>
        <p:nvPicPr>
          <p:cNvPr id="7" name="Picture 6" descr="QR Code Image">
            <a:extLst>
              <a:ext uri="{FF2B5EF4-FFF2-40B4-BE49-F238E27FC236}">
                <a16:creationId xmlns:a16="http://schemas.microsoft.com/office/drawing/2014/main" xmlns="" id="{C790A246-5FA6-C260-BCE7-C8846A1921FD}"/>
              </a:ext>
            </a:extLst>
          </p:cNvPr>
          <p:cNvPicPr>
            <a:picLocks noChangeAspect="1"/>
          </p:cNvPicPr>
          <p:nvPr/>
        </p:nvPicPr>
        <p:blipFill>
          <a:blip r:embed="rId9"/>
          <a:stretch>
            <a:fillRect/>
          </a:stretch>
        </p:blipFill>
        <p:spPr>
          <a:xfrm>
            <a:off x="10651123" y="3818481"/>
            <a:ext cx="1275275" cy="1265052"/>
          </a:xfrm>
          <a:prstGeom prst="rect">
            <a:avLst/>
          </a:prstGeom>
        </p:spPr>
      </p:pic>
      <p:pic>
        <p:nvPicPr>
          <p:cNvPr id="8" name="Picture 7" descr="QR Code Image">
            <a:extLst>
              <a:ext uri="{FF2B5EF4-FFF2-40B4-BE49-F238E27FC236}">
                <a16:creationId xmlns:a16="http://schemas.microsoft.com/office/drawing/2014/main" xmlns="" id="{F7E38B74-C596-696A-C130-A36F735770DF}"/>
              </a:ext>
            </a:extLst>
          </p:cNvPr>
          <p:cNvPicPr>
            <a:picLocks noChangeAspect="1"/>
          </p:cNvPicPr>
          <p:nvPr/>
        </p:nvPicPr>
        <p:blipFill>
          <a:blip r:embed="rId10"/>
          <a:stretch>
            <a:fillRect/>
          </a:stretch>
        </p:blipFill>
        <p:spPr>
          <a:xfrm>
            <a:off x="6907853" y="2027028"/>
            <a:ext cx="1147864" cy="1174200"/>
          </a:xfrm>
          <a:prstGeom prst="rect">
            <a:avLst/>
          </a:prstGeom>
        </p:spPr>
      </p:pic>
      <p:sp>
        <p:nvSpPr>
          <p:cNvPr id="10" name="Slide Number Placeholder 1">
            <a:extLst>
              <a:ext uri="{FF2B5EF4-FFF2-40B4-BE49-F238E27FC236}">
                <a16:creationId xmlns:a16="http://schemas.microsoft.com/office/drawing/2014/main" xmlns="" id="{C7482AF5-B6F3-214A-7909-B62BAE2C3840}"/>
              </a:ext>
            </a:extLst>
          </p:cNvPr>
          <p:cNvSpPr txBox="1">
            <a:spLocks/>
          </p:cNvSpPr>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1pPr>
            <a:lvl2pPr marL="0" marR="0" lvl="1"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2pPr>
            <a:lvl3pPr marL="0" marR="0" lvl="2"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3pPr>
            <a:lvl4pPr marL="0" marR="0" lvl="3"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4pPr>
            <a:lvl5pPr marL="0" marR="0" lvl="4"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5pPr>
            <a:lvl6pPr marL="0" marR="0" lvl="5"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6pPr>
            <a:lvl7pPr marL="0" marR="0" lvl="6"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7pPr>
            <a:lvl8pPr marL="0" marR="0" lvl="7"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8pPr>
            <a:lvl9pPr marL="0" marR="0" lvl="8" indent="0" algn="ctr" rtl="0">
              <a:lnSpc>
                <a:spcPct val="100000"/>
              </a:lnSpc>
              <a:spcBef>
                <a:spcPts val="0"/>
              </a:spcBef>
              <a:spcAft>
                <a:spcPts val="0"/>
              </a:spcAft>
              <a:buClr>
                <a:srgbClr val="000000"/>
              </a:buClr>
              <a:buFont typeface="Arial"/>
              <a:buNone/>
              <a:defRPr sz="800" b="0" i="0" u="none" strike="noStrike" cap="none">
                <a:solidFill>
                  <a:schemeClr val="lt1"/>
                </a:solidFill>
                <a:latin typeface="Verdana"/>
                <a:ea typeface="Verdana"/>
                <a:cs typeface="Verdana"/>
                <a:sym typeface="Verdana"/>
              </a:defRPr>
            </a:lvl9pPr>
          </a:lstStyle>
          <a:p>
            <a:r>
              <a:rPr lang="lv-LV"/>
              <a:t>2</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891F2DD-4001-6496-1CBF-5BD6B8B6026B}"/>
              </a:ext>
            </a:extLst>
          </p:cNvPr>
          <p:cNvSpPr>
            <a:spLocks noGrp="1"/>
          </p:cNvSpPr>
          <p:nvPr>
            <p:ph type="sldNum" idx="12"/>
          </p:nvPr>
        </p:nvSpPr>
        <p:spPr/>
        <p:txBody>
          <a:bodyPr/>
          <a:lstStyle/>
          <a:p>
            <a:r>
              <a:rPr lang="lv-LV"/>
              <a:t>4</a:t>
            </a:r>
          </a:p>
        </p:txBody>
      </p:sp>
      <p:sp>
        <p:nvSpPr>
          <p:cNvPr id="3" name="Title 2">
            <a:extLst>
              <a:ext uri="{FF2B5EF4-FFF2-40B4-BE49-F238E27FC236}">
                <a16:creationId xmlns:a16="http://schemas.microsoft.com/office/drawing/2014/main" xmlns="" id="{A11C19E6-FA7D-971A-002E-C1B6003CCD95}"/>
              </a:ext>
            </a:extLst>
          </p:cNvPr>
          <p:cNvSpPr>
            <a:spLocks noGrp="1"/>
          </p:cNvSpPr>
          <p:nvPr>
            <p:ph type="title"/>
          </p:nvPr>
        </p:nvSpPr>
        <p:spPr>
          <a:xfrm>
            <a:off x="1290001" y="518504"/>
            <a:ext cx="10327725" cy="725281"/>
          </a:xfrm>
        </p:spPr>
        <p:txBody>
          <a:bodyPr/>
          <a:lstStyle/>
          <a:p>
            <a:r>
              <a:rPr lang="lv-LV" sz="2800" noProof="0" dirty="0"/>
              <a:t>Valsts pārbaudes darbi 9. klasē</a:t>
            </a:r>
            <a:endParaRPr lang="lv-LV" sz="2400" noProof="0" dirty="0"/>
          </a:p>
        </p:txBody>
      </p:sp>
      <p:sp>
        <p:nvSpPr>
          <p:cNvPr id="4" name="TextBox 3">
            <a:extLst>
              <a:ext uri="{FF2B5EF4-FFF2-40B4-BE49-F238E27FC236}">
                <a16:creationId xmlns:a16="http://schemas.microsoft.com/office/drawing/2014/main" xmlns="" id="{2BA6E146-1C56-6022-975F-52E42A9FC346}"/>
              </a:ext>
            </a:extLst>
          </p:cNvPr>
          <p:cNvSpPr txBox="1"/>
          <p:nvPr/>
        </p:nvSpPr>
        <p:spPr>
          <a:xfrm>
            <a:off x="1113802" y="2232996"/>
            <a:ext cx="9731828" cy="2804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025">
              <a:lnSpc>
                <a:spcPct val="150000"/>
              </a:lnSpc>
            </a:pPr>
            <a:r>
              <a:rPr lang="lv-LV" sz="2000" b="1">
                <a:solidFill>
                  <a:srgbClr val="664790"/>
                </a:solidFill>
                <a:latin typeface="Verdana"/>
                <a:ea typeface="Verdana"/>
              </a:rPr>
              <a:t>Valsts noteiktie pārbaudes darbi, beidzot 9. klasi, ir šādi: (16.)</a:t>
            </a:r>
            <a:endParaRPr lang="en-US" b="1"/>
          </a:p>
          <a:p>
            <a:pPr marL="415925" indent="-342900">
              <a:lnSpc>
                <a:spcPct val="150000"/>
              </a:lnSpc>
              <a:buChar char="•"/>
            </a:pPr>
            <a:r>
              <a:rPr lang="lv-LV" sz="2000">
                <a:solidFill>
                  <a:srgbClr val="664790"/>
                </a:solidFill>
                <a:latin typeface="Verdana"/>
                <a:ea typeface="Verdana"/>
              </a:rPr>
              <a:t>valsts pārbaudes darbs valodu mācību jomā – latviešu valoda (16.1.);</a:t>
            </a:r>
          </a:p>
          <a:p>
            <a:pPr marL="415925" indent="-342900">
              <a:lnSpc>
                <a:spcPct val="150000"/>
              </a:lnSpc>
              <a:buChar char="•"/>
            </a:pPr>
            <a:r>
              <a:rPr lang="lv-LV" sz="2000">
                <a:solidFill>
                  <a:srgbClr val="664790"/>
                </a:solidFill>
                <a:latin typeface="Verdana"/>
                <a:ea typeface="Verdana"/>
              </a:rPr>
              <a:t>valsts pārbaudes darbs valodu mācību jomā – svešvaloda (angļu, vācu vai franču – pēc izglītojamā izvēles) (16.2.);</a:t>
            </a:r>
          </a:p>
          <a:p>
            <a:pPr marL="415925" indent="-342900">
              <a:lnSpc>
                <a:spcPct val="150000"/>
              </a:lnSpc>
              <a:buChar char="•"/>
            </a:pPr>
            <a:r>
              <a:rPr lang="lv-LV" sz="2000">
                <a:solidFill>
                  <a:srgbClr val="664790"/>
                </a:solidFill>
                <a:latin typeface="Verdana"/>
                <a:ea typeface="Verdana"/>
              </a:rPr>
              <a:t>valsts pārbaudes darbs matemātikas mācību jomā (16.3.);</a:t>
            </a:r>
            <a:endParaRPr lang="lv-LV"/>
          </a:p>
          <a:p>
            <a:pPr marL="415925" indent="-342900">
              <a:lnSpc>
                <a:spcPct val="150000"/>
              </a:lnSpc>
              <a:buChar char="•"/>
            </a:pPr>
            <a:r>
              <a:rPr lang="lv-LV" sz="2000" u="sng">
                <a:solidFill>
                  <a:srgbClr val="664790"/>
                </a:solidFill>
                <a:latin typeface="Verdana"/>
                <a:ea typeface="Verdana"/>
              </a:rPr>
              <a:t>valsts pārbaudes darbs </a:t>
            </a:r>
            <a:r>
              <a:rPr lang="lv-LV" sz="2000" b="1" u="sng">
                <a:solidFill>
                  <a:schemeClr val="bg2"/>
                </a:solidFill>
                <a:latin typeface="Verdana"/>
                <a:ea typeface="Verdana"/>
              </a:rPr>
              <a:t>dabaszinātņu mācību jomā</a:t>
            </a:r>
            <a:r>
              <a:rPr lang="lv-LV" sz="2000" u="sng">
                <a:solidFill>
                  <a:schemeClr val="bg2"/>
                </a:solidFill>
                <a:latin typeface="Verdana"/>
                <a:ea typeface="Verdana"/>
              </a:rPr>
              <a:t> </a:t>
            </a:r>
            <a:r>
              <a:rPr lang="lv-LV" sz="2000" u="sng">
                <a:solidFill>
                  <a:srgbClr val="664790"/>
                </a:solidFill>
                <a:latin typeface="Verdana"/>
                <a:ea typeface="Verdana"/>
              </a:rPr>
              <a:t>(16.4.)</a:t>
            </a:r>
            <a:endParaRPr lang="lv-LV">
              <a:ea typeface="Verdana"/>
            </a:endParaRPr>
          </a:p>
        </p:txBody>
      </p:sp>
      <p:sp>
        <p:nvSpPr>
          <p:cNvPr id="5" name="TextBox 4">
            <a:extLst>
              <a:ext uri="{FF2B5EF4-FFF2-40B4-BE49-F238E27FC236}">
                <a16:creationId xmlns:a16="http://schemas.microsoft.com/office/drawing/2014/main" xmlns="" id="{0CC8BC27-4E2B-6733-5416-FDD4A24CEAF3}"/>
              </a:ext>
            </a:extLst>
          </p:cNvPr>
          <p:cNvSpPr txBox="1"/>
          <p:nvPr/>
        </p:nvSpPr>
        <p:spPr>
          <a:xfrm>
            <a:off x="1244328" y="1165297"/>
            <a:ext cx="739124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baseline="0" noProof="0" dirty="0">
                <a:solidFill>
                  <a:srgbClr val="664790"/>
                </a:solidFill>
                <a:latin typeface="Verdana"/>
              </a:rPr>
              <a:t>Ministru kabineta</a:t>
            </a:r>
            <a:r>
              <a:rPr lang="lv-LV" sz="1600" i="1" noProof="0" dirty="0">
                <a:solidFill>
                  <a:srgbClr val="664790"/>
                </a:solidFill>
                <a:latin typeface="Verdana"/>
              </a:rPr>
              <a:t> 2018. gada 27. novembra </a:t>
            </a:r>
            <a:r>
              <a:rPr lang="lv-LV" sz="1600" i="1" baseline="0" noProof="0" dirty="0">
                <a:solidFill>
                  <a:srgbClr val="664790"/>
                </a:solidFill>
                <a:latin typeface="Verdana"/>
              </a:rPr>
              <a:t>noteikumi Nr. 747</a:t>
            </a:r>
            <a:r>
              <a:rPr lang="lv-LV" sz="1600" i="1" noProof="0" dirty="0">
                <a:latin typeface="Verdana"/>
                <a:ea typeface="Verdana"/>
                <a:cs typeface="Verdana"/>
              </a:rPr>
              <a:t>​</a:t>
            </a:r>
            <a:endParaRPr lang="lv-LV" sz="1600" i="1" noProof="0" dirty="0"/>
          </a:p>
        </p:txBody>
      </p:sp>
      <p:sp>
        <p:nvSpPr>
          <p:cNvPr id="15" name="TextBox 14">
            <a:extLst>
              <a:ext uri="{FF2B5EF4-FFF2-40B4-BE49-F238E27FC236}">
                <a16:creationId xmlns:a16="http://schemas.microsoft.com/office/drawing/2014/main" xmlns="" id="{ACA52480-649F-CB50-3E3B-55DDA8D8E370}"/>
              </a:ext>
            </a:extLst>
          </p:cNvPr>
          <p:cNvSpPr txBox="1"/>
          <p:nvPr/>
        </p:nvSpPr>
        <p:spPr>
          <a:xfrm>
            <a:off x="1529133" y="5046730"/>
            <a:ext cx="310497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1" baseline="0">
                <a:solidFill>
                  <a:schemeClr val="bg2"/>
                </a:solidFill>
                <a:latin typeface="Verdana"/>
              </a:rPr>
              <a:t>no 2026.</a:t>
            </a:r>
            <a:r>
              <a:rPr lang="lv-LV" b="1">
                <a:solidFill>
                  <a:schemeClr val="bg2"/>
                </a:solidFill>
                <a:latin typeface="Verdana"/>
              </a:rPr>
              <a:t> </a:t>
            </a:r>
            <a:r>
              <a:rPr lang="lv-LV" b="1" baseline="0">
                <a:solidFill>
                  <a:schemeClr val="bg2"/>
                </a:solidFill>
                <a:latin typeface="Verdana"/>
              </a:rPr>
              <a:t>gada 1.</a:t>
            </a:r>
            <a:r>
              <a:rPr lang="lv-LV" b="1">
                <a:solidFill>
                  <a:schemeClr val="bg2"/>
                </a:solidFill>
                <a:latin typeface="Verdana"/>
              </a:rPr>
              <a:t> </a:t>
            </a:r>
            <a:r>
              <a:rPr lang="lv-LV" b="1" baseline="0">
                <a:solidFill>
                  <a:schemeClr val="bg2"/>
                </a:solidFill>
                <a:latin typeface="Verdana"/>
              </a:rPr>
              <a:t>septembra</a:t>
            </a:r>
            <a:endParaRPr lang="lv-LV" b="1">
              <a:solidFill>
                <a:schemeClr val="bg2"/>
              </a:solidFill>
              <a:ea typeface="Verdana"/>
            </a:endParaRPr>
          </a:p>
        </p:txBody>
      </p:sp>
    </p:spTree>
    <p:extLst>
      <p:ext uri="{BB962C8B-B14F-4D97-AF65-F5344CB8AC3E}">
        <p14:creationId xmlns:p14="http://schemas.microsoft.com/office/powerpoint/2010/main" val="3005386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35783C7-89B1-3FAF-2390-0963D6DCE95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D546505A-C313-DAB3-7030-BF5ACA8384CE}"/>
              </a:ext>
            </a:extLst>
          </p:cNvPr>
          <p:cNvSpPr>
            <a:spLocks noGrp="1"/>
          </p:cNvSpPr>
          <p:nvPr>
            <p:ph type="sldNum" idx="12"/>
          </p:nvPr>
        </p:nvSpPr>
        <p:spPr/>
        <p:txBody>
          <a:bodyPr/>
          <a:lstStyle/>
          <a:p>
            <a:fld id="{00000000-1234-1234-1234-123412341234}" type="slidenum">
              <a:rPr lang="lv-LV" smtClean="0"/>
              <a:pPr/>
              <a:t>56</a:t>
            </a:fld>
            <a:endParaRPr lang="lv-LV"/>
          </a:p>
        </p:txBody>
      </p:sp>
      <p:sp>
        <p:nvSpPr>
          <p:cNvPr id="3" name="Title 2">
            <a:extLst>
              <a:ext uri="{FF2B5EF4-FFF2-40B4-BE49-F238E27FC236}">
                <a16:creationId xmlns:a16="http://schemas.microsoft.com/office/drawing/2014/main" xmlns="" id="{D0C76560-88DA-536B-BAF2-6DDABC356C61}"/>
              </a:ext>
            </a:extLst>
          </p:cNvPr>
          <p:cNvSpPr>
            <a:spLocks noGrp="1"/>
          </p:cNvSpPr>
          <p:nvPr>
            <p:ph type="title"/>
          </p:nvPr>
        </p:nvSpPr>
        <p:spPr>
          <a:xfrm>
            <a:off x="716474" y="449827"/>
            <a:ext cx="8559764" cy="765376"/>
          </a:xfrm>
        </p:spPr>
        <p:txBody>
          <a:bodyPr/>
          <a:lstStyle/>
          <a:p>
            <a:r>
              <a:rPr lang="lv-LV" sz="2400" noProof="0" dirty="0"/>
              <a:t>Valsts pārbaudes darbu norises laiki  9. klasei 2025./2026.mācību gadā   </a:t>
            </a:r>
            <a:r>
              <a:rPr lang="lv-LV" noProof="0" dirty="0"/>
              <a:t>                             </a:t>
            </a:r>
          </a:p>
        </p:txBody>
      </p:sp>
      <p:graphicFrame>
        <p:nvGraphicFramePr>
          <p:cNvPr id="8" name="Table 7">
            <a:extLst>
              <a:ext uri="{FF2B5EF4-FFF2-40B4-BE49-F238E27FC236}">
                <a16:creationId xmlns:a16="http://schemas.microsoft.com/office/drawing/2014/main" xmlns="" id="{D7ED0A5A-DBC8-ADCB-A6F6-A4F8FEC33F5A}"/>
              </a:ext>
            </a:extLst>
          </p:cNvPr>
          <p:cNvGraphicFramePr>
            <a:graphicFrameLocks noGrp="1"/>
          </p:cNvGraphicFramePr>
          <p:nvPr>
            <p:extLst>
              <p:ext uri="{D42A27DB-BD31-4B8C-83A1-F6EECF244321}">
                <p14:modId xmlns:p14="http://schemas.microsoft.com/office/powerpoint/2010/main" val="3286601074"/>
              </p:ext>
            </p:extLst>
          </p:nvPr>
        </p:nvGraphicFramePr>
        <p:xfrm>
          <a:off x="912466" y="2089650"/>
          <a:ext cx="8161395" cy="2814320"/>
        </p:xfrm>
        <a:graphic>
          <a:graphicData uri="http://schemas.openxmlformats.org/drawingml/2006/table">
            <a:tbl>
              <a:tblPr firstRow="1" bandRow="1">
                <a:tableStyleId>{5C22544A-7EE6-4342-B048-85BDC9FD1C3A}</a:tableStyleId>
              </a:tblPr>
              <a:tblGrid>
                <a:gridCol w="1673551">
                  <a:extLst>
                    <a:ext uri="{9D8B030D-6E8A-4147-A177-3AD203B41FA5}">
                      <a16:colId xmlns:a16="http://schemas.microsoft.com/office/drawing/2014/main" xmlns="" val="1776421982"/>
                    </a:ext>
                  </a:extLst>
                </a:gridCol>
                <a:gridCol w="1762613">
                  <a:extLst>
                    <a:ext uri="{9D8B030D-6E8A-4147-A177-3AD203B41FA5}">
                      <a16:colId xmlns:a16="http://schemas.microsoft.com/office/drawing/2014/main" xmlns="" val="3133744402"/>
                    </a:ext>
                  </a:extLst>
                </a:gridCol>
                <a:gridCol w="3056409">
                  <a:extLst>
                    <a:ext uri="{9D8B030D-6E8A-4147-A177-3AD203B41FA5}">
                      <a16:colId xmlns:a16="http://schemas.microsoft.com/office/drawing/2014/main" xmlns="" val="1150594661"/>
                    </a:ext>
                  </a:extLst>
                </a:gridCol>
                <a:gridCol w="1668822">
                  <a:extLst>
                    <a:ext uri="{9D8B030D-6E8A-4147-A177-3AD203B41FA5}">
                      <a16:colId xmlns:a16="http://schemas.microsoft.com/office/drawing/2014/main" xmlns="" val="2115000873"/>
                    </a:ext>
                  </a:extLst>
                </a:gridCol>
              </a:tblGrid>
              <a:tr h="308556">
                <a:tc>
                  <a:txBody>
                    <a:bodyPr/>
                    <a:lstStyle/>
                    <a:p>
                      <a:r>
                        <a:rPr lang="lv-LV" noProof="0" dirty="0"/>
                        <a:t>Pārbaudes darba veids</a:t>
                      </a:r>
                    </a:p>
                  </a:txBody>
                  <a:tcPr/>
                </a:tc>
                <a:tc>
                  <a:txBody>
                    <a:bodyPr/>
                    <a:lstStyle/>
                    <a:p>
                      <a:pPr lvl="0">
                        <a:buNone/>
                      </a:pPr>
                      <a:r>
                        <a:rPr lang="lv-LV" noProof="0" dirty="0"/>
                        <a:t>Nosaukums</a:t>
                      </a:r>
                    </a:p>
                  </a:txBody>
                  <a:tcPr/>
                </a:tc>
                <a:tc>
                  <a:txBody>
                    <a:bodyPr/>
                    <a:lstStyle/>
                    <a:p>
                      <a:r>
                        <a:rPr lang="lv-LV" noProof="0" dirty="0"/>
                        <a:t>Laiks</a:t>
                      </a:r>
                    </a:p>
                  </a:txBody>
                  <a:tcPr/>
                </a:tc>
                <a:tc>
                  <a:txBody>
                    <a:bodyPr/>
                    <a:lstStyle/>
                    <a:p>
                      <a:pPr lvl="0">
                        <a:buNone/>
                      </a:pPr>
                      <a:r>
                        <a:rPr lang="lv-LV" noProof="0" dirty="0"/>
                        <a:t>Papildtermiņa laiks</a:t>
                      </a:r>
                    </a:p>
                  </a:txBody>
                  <a:tcPr/>
                </a:tc>
                <a:extLst>
                  <a:ext uri="{0D108BD9-81ED-4DB2-BD59-A6C34878D82A}">
                    <a16:rowId xmlns:a16="http://schemas.microsoft.com/office/drawing/2014/main" xmlns="" val="3893787051"/>
                  </a:ext>
                </a:extLst>
              </a:tr>
              <a:tr h="370840">
                <a:tc rowSpan="3">
                  <a:txBody>
                    <a:bodyPr/>
                    <a:lstStyle/>
                    <a:p>
                      <a:r>
                        <a:rPr lang="lv-LV" noProof="0" dirty="0"/>
                        <a:t>Monitoringa darbs</a:t>
                      </a:r>
                    </a:p>
                  </a:txBody>
                  <a:tcPr anchor="ctr"/>
                </a:tc>
                <a:tc>
                  <a:txBody>
                    <a:bodyPr/>
                    <a:lstStyle/>
                    <a:p>
                      <a:r>
                        <a:rPr lang="lv-LV" noProof="0" dirty="0"/>
                        <a:t>Angļu valoda</a:t>
                      </a:r>
                    </a:p>
                  </a:txBody>
                  <a:tcPr/>
                </a:tc>
                <a:tc>
                  <a:txBody>
                    <a:bodyPr/>
                    <a:lstStyle/>
                    <a:p>
                      <a:r>
                        <a:rPr lang="lv-LV" noProof="0" dirty="0"/>
                        <a:t>22.aprīlis (rakstu daļa)</a:t>
                      </a:r>
                    </a:p>
                    <a:p>
                      <a:pPr lvl="0">
                        <a:buNone/>
                      </a:pPr>
                      <a:r>
                        <a:rPr lang="lv-LV" noProof="0" dirty="0"/>
                        <a:t>22.-24. aprīlis (mutvārdu daļa)</a:t>
                      </a:r>
                    </a:p>
                  </a:txBody>
                  <a:tcPr/>
                </a:tc>
                <a:tc>
                  <a:txBody>
                    <a:bodyPr/>
                    <a:lstStyle/>
                    <a:p>
                      <a:pPr lvl="0">
                        <a:buNone/>
                      </a:pPr>
                      <a:r>
                        <a:rPr lang="lv-LV" noProof="0" dirty="0"/>
                        <a:t>7.maijs</a:t>
                      </a:r>
                    </a:p>
                  </a:txBody>
                  <a:tcPr/>
                </a:tc>
                <a:extLst>
                  <a:ext uri="{0D108BD9-81ED-4DB2-BD59-A6C34878D82A}">
                    <a16:rowId xmlns:a16="http://schemas.microsoft.com/office/drawing/2014/main" xmlns="" val="2448793056"/>
                  </a:ext>
                </a:extLst>
              </a:tr>
              <a:tr h="370840">
                <a:tc vMerge="1">
                  <a:txBody>
                    <a:bodyPr/>
                    <a:lstStyle/>
                    <a:p>
                      <a:endParaRPr lang="en-US"/>
                    </a:p>
                  </a:txBody>
                  <a:tcPr/>
                </a:tc>
                <a:tc>
                  <a:txBody>
                    <a:bodyPr/>
                    <a:lstStyle/>
                    <a:p>
                      <a:r>
                        <a:rPr lang="lv-LV" noProof="0" dirty="0"/>
                        <a:t>Vācu valoda</a:t>
                      </a:r>
                    </a:p>
                  </a:txBody>
                  <a:tcPr/>
                </a:tc>
                <a:tc>
                  <a:txBody>
                    <a:bodyPr/>
                    <a:lstStyle/>
                    <a:p>
                      <a:r>
                        <a:rPr lang="lv-LV" noProof="0" dirty="0"/>
                        <a:t>22.aprīlis</a:t>
                      </a:r>
                    </a:p>
                  </a:txBody>
                  <a:tcPr/>
                </a:tc>
                <a:tc>
                  <a:txBody>
                    <a:bodyPr/>
                    <a:lstStyle/>
                    <a:p>
                      <a:pPr lvl="0">
                        <a:buNone/>
                      </a:pPr>
                      <a:r>
                        <a:rPr lang="lv-LV" noProof="0" dirty="0"/>
                        <a:t>7.maijs</a:t>
                      </a:r>
                    </a:p>
                  </a:txBody>
                  <a:tcPr/>
                </a:tc>
                <a:extLst>
                  <a:ext uri="{0D108BD9-81ED-4DB2-BD59-A6C34878D82A}">
                    <a16:rowId xmlns:a16="http://schemas.microsoft.com/office/drawing/2014/main" xmlns="" val="582557438"/>
                  </a:ext>
                </a:extLst>
              </a:tr>
              <a:tr h="370840">
                <a:tc vMerge="1">
                  <a:txBody>
                    <a:bodyPr/>
                    <a:lstStyle/>
                    <a:p>
                      <a:endParaRPr lang="en-US"/>
                    </a:p>
                  </a:txBody>
                  <a:tcPr/>
                </a:tc>
                <a:tc>
                  <a:txBody>
                    <a:bodyPr/>
                    <a:lstStyle/>
                    <a:p>
                      <a:r>
                        <a:rPr lang="lv-LV" noProof="0" dirty="0"/>
                        <a:t>Franču valoda</a:t>
                      </a:r>
                    </a:p>
                  </a:txBody>
                  <a:tcPr/>
                </a:tc>
                <a:tc>
                  <a:txBody>
                    <a:bodyPr/>
                    <a:lstStyle/>
                    <a:p>
                      <a:r>
                        <a:rPr lang="lv-LV" noProof="0" dirty="0"/>
                        <a:t>22.aprīlis</a:t>
                      </a:r>
                    </a:p>
                  </a:txBody>
                  <a:tcPr/>
                </a:tc>
                <a:tc>
                  <a:txBody>
                    <a:bodyPr/>
                    <a:lstStyle/>
                    <a:p>
                      <a:pPr lvl="0">
                        <a:buNone/>
                      </a:pPr>
                      <a:r>
                        <a:rPr lang="lv-LV" noProof="0" dirty="0"/>
                        <a:t>7.maijs</a:t>
                      </a:r>
                    </a:p>
                  </a:txBody>
                  <a:tcPr/>
                </a:tc>
                <a:extLst>
                  <a:ext uri="{0D108BD9-81ED-4DB2-BD59-A6C34878D82A}">
                    <a16:rowId xmlns:a16="http://schemas.microsoft.com/office/drawing/2014/main" xmlns="" val="2940589213"/>
                  </a:ext>
                </a:extLst>
              </a:tr>
              <a:tr h="370840">
                <a:tc>
                  <a:txBody>
                    <a:bodyPr/>
                    <a:lstStyle/>
                    <a:p>
                      <a:r>
                        <a:rPr lang="lv-LV" noProof="0" dirty="0"/>
                        <a:t>Centralizētais eksāmens </a:t>
                      </a:r>
                    </a:p>
                  </a:txBody>
                  <a:tcPr/>
                </a:tc>
                <a:tc>
                  <a:txBody>
                    <a:bodyPr/>
                    <a:lstStyle/>
                    <a:p>
                      <a:r>
                        <a:rPr lang="lv-LV" noProof="0" dirty="0"/>
                        <a:t>Latviešu valoda</a:t>
                      </a:r>
                    </a:p>
                  </a:txBody>
                  <a:tcPr/>
                </a:tc>
                <a:tc>
                  <a:txBody>
                    <a:bodyPr/>
                    <a:lstStyle/>
                    <a:p>
                      <a:r>
                        <a:rPr lang="lv-LV" noProof="0" dirty="0"/>
                        <a:t>19.maijs (rakstu daļa)</a:t>
                      </a:r>
                    </a:p>
                    <a:p>
                      <a:pPr lvl="0">
                        <a:buNone/>
                      </a:pPr>
                      <a:r>
                        <a:rPr lang="lv-LV" noProof="0" dirty="0"/>
                        <a:t>19.-22.maijs (mutvārdu daļa</a:t>
                      </a:r>
                    </a:p>
                  </a:txBody>
                  <a:tcPr/>
                </a:tc>
                <a:tc>
                  <a:txBody>
                    <a:bodyPr/>
                    <a:lstStyle/>
                    <a:p>
                      <a:pPr lvl="0">
                        <a:buNone/>
                      </a:pPr>
                      <a:r>
                        <a:rPr lang="lv-LV" noProof="0" dirty="0"/>
                        <a:t>9.jūnijs</a:t>
                      </a:r>
                    </a:p>
                  </a:txBody>
                  <a:tcPr/>
                </a:tc>
                <a:extLst>
                  <a:ext uri="{0D108BD9-81ED-4DB2-BD59-A6C34878D82A}">
                    <a16:rowId xmlns:a16="http://schemas.microsoft.com/office/drawing/2014/main" xmlns="" val="1933837149"/>
                  </a:ext>
                </a:extLst>
              </a:tr>
              <a:tr h="370840">
                <a:tc>
                  <a:txBody>
                    <a:bodyPr/>
                    <a:lstStyle/>
                    <a:p>
                      <a:r>
                        <a:rPr lang="lv-LV" noProof="0" dirty="0"/>
                        <a:t>Centralizētais eksāmens</a:t>
                      </a:r>
                    </a:p>
                  </a:txBody>
                  <a:tcPr/>
                </a:tc>
                <a:tc>
                  <a:txBody>
                    <a:bodyPr/>
                    <a:lstStyle/>
                    <a:p>
                      <a:r>
                        <a:rPr lang="lv-LV" noProof="0" dirty="0"/>
                        <a:t>Matemātika</a:t>
                      </a:r>
                    </a:p>
                  </a:txBody>
                  <a:tcPr/>
                </a:tc>
                <a:tc>
                  <a:txBody>
                    <a:bodyPr/>
                    <a:lstStyle/>
                    <a:p>
                      <a:r>
                        <a:rPr lang="lv-LV" noProof="0" dirty="0"/>
                        <a:t>26.maijs</a:t>
                      </a:r>
                    </a:p>
                  </a:txBody>
                  <a:tcPr/>
                </a:tc>
                <a:tc>
                  <a:txBody>
                    <a:bodyPr/>
                    <a:lstStyle/>
                    <a:p>
                      <a:pPr lvl="0">
                        <a:buNone/>
                      </a:pPr>
                      <a:r>
                        <a:rPr lang="lv-LV" noProof="0" dirty="0"/>
                        <a:t>11.jūnijs</a:t>
                      </a:r>
                    </a:p>
                  </a:txBody>
                  <a:tcPr/>
                </a:tc>
                <a:extLst>
                  <a:ext uri="{0D108BD9-81ED-4DB2-BD59-A6C34878D82A}">
                    <a16:rowId xmlns:a16="http://schemas.microsoft.com/office/drawing/2014/main" xmlns="" val="1315631097"/>
                  </a:ext>
                </a:extLst>
              </a:tr>
            </a:tbl>
          </a:graphicData>
        </a:graphic>
      </p:graphicFrame>
      <p:graphicFrame>
        <p:nvGraphicFramePr>
          <p:cNvPr id="9" name="Table 8">
            <a:extLst>
              <a:ext uri="{FF2B5EF4-FFF2-40B4-BE49-F238E27FC236}">
                <a16:creationId xmlns:a16="http://schemas.microsoft.com/office/drawing/2014/main" xmlns="" id="{DB410257-07C8-EC1A-BC74-537DA2CE52EF}"/>
              </a:ext>
            </a:extLst>
          </p:cNvPr>
          <p:cNvGraphicFramePr>
            <a:graphicFrameLocks noGrp="1"/>
          </p:cNvGraphicFramePr>
          <p:nvPr>
            <p:extLst>
              <p:ext uri="{D42A27DB-BD31-4B8C-83A1-F6EECF244321}">
                <p14:modId xmlns:p14="http://schemas.microsoft.com/office/powerpoint/2010/main" val="3994739084"/>
              </p:ext>
            </p:extLst>
          </p:nvPr>
        </p:nvGraphicFramePr>
        <p:xfrm>
          <a:off x="906830" y="5085309"/>
          <a:ext cx="8168640" cy="370840"/>
        </p:xfrm>
        <a:graphic>
          <a:graphicData uri="http://schemas.openxmlformats.org/drawingml/2006/table">
            <a:tbl>
              <a:tblPr firstRow="1" bandRow="1">
                <a:tableStyleId>{5C22544A-7EE6-4342-B048-85BDC9FD1C3A}</a:tableStyleId>
              </a:tblPr>
              <a:tblGrid>
                <a:gridCol w="2722880">
                  <a:extLst>
                    <a:ext uri="{9D8B030D-6E8A-4147-A177-3AD203B41FA5}">
                      <a16:colId xmlns:a16="http://schemas.microsoft.com/office/drawing/2014/main" xmlns="" val="3367617596"/>
                    </a:ext>
                  </a:extLst>
                </a:gridCol>
                <a:gridCol w="2722880">
                  <a:extLst>
                    <a:ext uri="{9D8B030D-6E8A-4147-A177-3AD203B41FA5}">
                      <a16:colId xmlns:a16="http://schemas.microsoft.com/office/drawing/2014/main" xmlns="" val="4255419429"/>
                    </a:ext>
                  </a:extLst>
                </a:gridCol>
                <a:gridCol w="2722880">
                  <a:extLst>
                    <a:ext uri="{9D8B030D-6E8A-4147-A177-3AD203B41FA5}">
                      <a16:colId xmlns:a16="http://schemas.microsoft.com/office/drawing/2014/main" xmlns="" val="1289893141"/>
                    </a:ext>
                  </a:extLst>
                </a:gridCol>
              </a:tblGrid>
              <a:tr h="370840">
                <a:tc>
                  <a:txBody>
                    <a:bodyPr/>
                    <a:lstStyle/>
                    <a:p>
                      <a:r>
                        <a:rPr lang="lv-LV" noProof="0" dirty="0">
                          <a:solidFill>
                            <a:schemeClr val="bg2"/>
                          </a:solidFill>
                        </a:rPr>
                        <a:t>Diagnosticējošais darbs </a:t>
                      </a:r>
                    </a:p>
                  </a:txBody>
                  <a:tcPr>
                    <a:solidFill>
                      <a:schemeClr val="tx2"/>
                    </a:solidFill>
                  </a:tcPr>
                </a:tc>
                <a:tc>
                  <a:txBody>
                    <a:bodyPr/>
                    <a:lstStyle/>
                    <a:p>
                      <a:r>
                        <a:rPr lang="lv-LV" noProof="0" dirty="0">
                          <a:solidFill>
                            <a:schemeClr val="bg2"/>
                          </a:solidFill>
                        </a:rPr>
                        <a:t>Dabaszinības</a:t>
                      </a:r>
                    </a:p>
                  </a:txBody>
                  <a:tcPr>
                    <a:solidFill>
                      <a:schemeClr val="tx2"/>
                    </a:solidFill>
                  </a:tcPr>
                </a:tc>
                <a:tc>
                  <a:txBody>
                    <a:bodyPr/>
                    <a:lstStyle/>
                    <a:p>
                      <a:r>
                        <a:rPr lang="lv-LV" noProof="0" dirty="0">
                          <a:solidFill>
                            <a:schemeClr val="bg2"/>
                          </a:solidFill>
                        </a:rPr>
                        <a:t>28. aprīlis</a:t>
                      </a:r>
                    </a:p>
                  </a:txBody>
                  <a:tcPr>
                    <a:solidFill>
                      <a:schemeClr val="tx2"/>
                    </a:solidFill>
                  </a:tcPr>
                </a:tc>
                <a:extLst>
                  <a:ext uri="{0D108BD9-81ED-4DB2-BD59-A6C34878D82A}">
                    <a16:rowId xmlns:a16="http://schemas.microsoft.com/office/drawing/2014/main" xmlns="" val="245226540"/>
                  </a:ext>
                </a:extLst>
              </a:tr>
            </a:tbl>
          </a:graphicData>
        </a:graphic>
      </p:graphicFrame>
      <p:sp>
        <p:nvSpPr>
          <p:cNvPr id="10" name="TextBox 9">
            <a:extLst>
              <a:ext uri="{FF2B5EF4-FFF2-40B4-BE49-F238E27FC236}">
                <a16:creationId xmlns:a16="http://schemas.microsoft.com/office/drawing/2014/main" xmlns="" id="{3288939A-763D-477E-6453-EC3DC44A411F}"/>
              </a:ext>
            </a:extLst>
          </p:cNvPr>
          <p:cNvSpPr txBox="1"/>
          <p:nvPr/>
        </p:nvSpPr>
        <p:spPr>
          <a:xfrm>
            <a:off x="813959" y="5590978"/>
            <a:ext cx="978895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noProof="0" dirty="0">
                <a:solidFill>
                  <a:srgbClr val="664690"/>
                </a:solidFill>
              </a:rPr>
              <a:t>Sekmju izrakstā ieraksta iegūto sertifikātu numuru un informāciju, ka nokārtots monitoringa darbs svešvalodā</a:t>
            </a:r>
          </a:p>
        </p:txBody>
      </p:sp>
      <p:sp>
        <p:nvSpPr>
          <p:cNvPr id="6" name="Oval 5">
            <a:extLst>
              <a:ext uri="{FF2B5EF4-FFF2-40B4-BE49-F238E27FC236}">
                <a16:creationId xmlns:a16="http://schemas.microsoft.com/office/drawing/2014/main" xmlns="" id="{EA132979-694C-9BC5-2E76-6FEF60A26D79}"/>
              </a:ext>
            </a:extLst>
          </p:cNvPr>
          <p:cNvSpPr/>
          <p:nvPr/>
        </p:nvSpPr>
        <p:spPr>
          <a:xfrm>
            <a:off x="9428859" y="512748"/>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1" name="TextBox 10">
            <a:extLst>
              <a:ext uri="{FF2B5EF4-FFF2-40B4-BE49-F238E27FC236}">
                <a16:creationId xmlns:a16="http://schemas.microsoft.com/office/drawing/2014/main" xmlns="" id="{9E70847C-DD3C-F7BD-5841-55DF868FCE45}"/>
              </a:ext>
            </a:extLst>
          </p:cNvPr>
          <p:cNvSpPr txBox="1"/>
          <p:nvPr/>
        </p:nvSpPr>
        <p:spPr>
          <a:xfrm>
            <a:off x="9500074" y="1096710"/>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noProof="0" dirty="0">
                <a:solidFill>
                  <a:srgbClr val="FFFFFF"/>
                </a:solidFill>
                <a:latin typeface="Verdana"/>
                <a:ea typeface="Verdana"/>
              </a:rPr>
              <a:t>Centralizētais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eksāmens nokārtots,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ja iegūts vērtējums</a:t>
            </a:r>
            <a:endParaRPr lang="lv-LV" noProof="0" dirty="0">
              <a:solidFill>
                <a:srgbClr val="664690"/>
              </a:solidFill>
              <a:latin typeface="Verdana"/>
              <a:ea typeface="Verdana"/>
            </a:endParaRPr>
          </a:p>
          <a:p>
            <a:pPr algn="ctr"/>
            <a:r>
              <a:rPr lang="lv-LV" sz="2000" b="1" noProof="0" dirty="0">
                <a:solidFill>
                  <a:schemeClr val="bg2"/>
                </a:solidFill>
                <a:latin typeface="Verdana"/>
                <a:ea typeface="Verdana"/>
              </a:rPr>
              <a:t>vismaz 15%</a:t>
            </a:r>
          </a:p>
        </p:txBody>
      </p:sp>
      <p:sp>
        <p:nvSpPr>
          <p:cNvPr id="14" name="TextBox 13">
            <a:extLst>
              <a:ext uri="{FF2B5EF4-FFF2-40B4-BE49-F238E27FC236}">
                <a16:creationId xmlns:a16="http://schemas.microsoft.com/office/drawing/2014/main" xmlns="" id="{AAC964D6-C7A2-6F96-8243-CBD76664CD8B}"/>
              </a:ext>
            </a:extLst>
          </p:cNvPr>
          <p:cNvSpPr txBox="1"/>
          <p:nvPr/>
        </p:nvSpPr>
        <p:spPr>
          <a:xfrm>
            <a:off x="619570" y="1221337"/>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baseline="0" noProof="0" dirty="0">
                <a:solidFill>
                  <a:srgbClr val="664790"/>
                </a:solidFill>
                <a:latin typeface="Verdana"/>
              </a:rPr>
              <a:t>Ministru kabineta</a:t>
            </a:r>
            <a:r>
              <a:rPr lang="lv-LV" sz="1600" i="1" noProof="0" dirty="0">
                <a:solidFill>
                  <a:srgbClr val="664790"/>
                </a:solidFill>
                <a:latin typeface="Verdana"/>
              </a:rPr>
              <a:t> 2025. gada 4. novembra </a:t>
            </a:r>
            <a:r>
              <a:rPr lang="lv-LV" sz="1600" i="1" baseline="0" noProof="0" dirty="0">
                <a:solidFill>
                  <a:srgbClr val="664790"/>
                </a:solidFill>
                <a:latin typeface="Verdana"/>
              </a:rPr>
              <a:t>noteikumi Nr. </a:t>
            </a:r>
            <a:r>
              <a:rPr lang="lv-LV" sz="1600" i="1" noProof="0" dirty="0">
                <a:solidFill>
                  <a:srgbClr val="664790"/>
                </a:solidFill>
                <a:latin typeface="Verdana"/>
              </a:rPr>
              <a:t>656</a:t>
            </a:r>
            <a:endParaRPr lang="lv-LV" sz="1600" i="1" noProof="0" dirty="0"/>
          </a:p>
        </p:txBody>
      </p:sp>
      <p:sp>
        <p:nvSpPr>
          <p:cNvPr id="5" name="Oval 4">
            <a:extLst>
              <a:ext uri="{FF2B5EF4-FFF2-40B4-BE49-F238E27FC236}">
                <a16:creationId xmlns:a16="http://schemas.microsoft.com/office/drawing/2014/main" xmlns="" id="{94F1D271-B823-706C-1F4B-FA38FA8D39E6}"/>
              </a:ext>
            </a:extLst>
          </p:cNvPr>
          <p:cNvSpPr/>
          <p:nvPr/>
        </p:nvSpPr>
        <p:spPr>
          <a:xfrm>
            <a:off x="9505058" y="3386576"/>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2000" noProof="0" dirty="0">
                <a:ea typeface="Verdana"/>
              </a:rPr>
              <a:t>Sertifikāti </a:t>
            </a:r>
          </a:p>
          <a:p>
            <a:pPr algn="ctr"/>
            <a:r>
              <a:rPr lang="lv-LV" sz="2000" noProof="0" dirty="0">
                <a:ea typeface="Verdana"/>
              </a:rPr>
              <a:t>26.jūnijā</a:t>
            </a:r>
          </a:p>
        </p:txBody>
      </p:sp>
      <p:sp>
        <p:nvSpPr>
          <p:cNvPr id="4" name="Ovāls 3">
            <a:extLst>
              <a:ext uri="{FF2B5EF4-FFF2-40B4-BE49-F238E27FC236}">
                <a16:creationId xmlns:a16="http://schemas.microsoft.com/office/drawing/2014/main" xmlns="" id="{F0533FFC-4681-3252-B4B9-6AB7625568D4}"/>
              </a:ext>
            </a:extLst>
          </p:cNvPr>
          <p:cNvSpPr/>
          <p:nvPr/>
        </p:nvSpPr>
        <p:spPr>
          <a:xfrm rot="16200000" flipV="1">
            <a:off x="2809082" y="1765071"/>
            <a:ext cx="749825" cy="5823235"/>
          </a:xfrm>
          <a:prstGeom prst="ellipse">
            <a:avLst/>
          </a:prstGeom>
          <a:solidFill>
            <a:schemeClr val="bg1">
              <a:alpha val="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āls 6">
            <a:extLst>
              <a:ext uri="{FF2B5EF4-FFF2-40B4-BE49-F238E27FC236}">
                <a16:creationId xmlns:a16="http://schemas.microsoft.com/office/drawing/2014/main" xmlns="" id="{EBCE59E9-8CEF-15AF-4635-1B50C2B68FC6}"/>
              </a:ext>
            </a:extLst>
          </p:cNvPr>
          <p:cNvSpPr/>
          <p:nvPr/>
        </p:nvSpPr>
        <p:spPr>
          <a:xfrm rot="16200000" flipV="1">
            <a:off x="7427063" y="3935556"/>
            <a:ext cx="832379" cy="1332296"/>
          </a:xfrm>
          <a:prstGeom prst="ellipse">
            <a:avLst/>
          </a:prstGeom>
          <a:solidFill>
            <a:schemeClr val="bg1">
              <a:alpha val="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802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4EB26D6-DB55-485B-3218-20E62E64E6BF}"/>
              </a:ext>
            </a:extLst>
          </p:cNvPr>
          <p:cNvSpPr>
            <a:spLocks noGrp="1"/>
          </p:cNvSpPr>
          <p:nvPr>
            <p:ph type="sldNum" idx="12"/>
          </p:nvPr>
        </p:nvSpPr>
        <p:spPr/>
        <p:txBody>
          <a:bodyPr/>
          <a:lstStyle/>
          <a:p>
            <a:fld id="{00000000-1234-1234-1234-123412341234}" type="slidenum">
              <a:rPr lang="lv-LV" smtClean="0"/>
              <a:pPr/>
              <a:t>57</a:t>
            </a:fld>
            <a:endParaRPr lang="lv-LV"/>
          </a:p>
        </p:txBody>
      </p:sp>
      <p:sp>
        <p:nvSpPr>
          <p:cNvPr id="3" name="Title 2">
            <a:extLst>
              <a:ext uri="{FF2B5EF4-FFF2-40B4-BE49-F238E27FC236}">
                <a16:creationId xmlns:a16="http://schemas.microsoft.com/office/drawing/2014/main" xmlns="" id="{445BB2F1-4F3C-517C-16BC-462F54BE14F9}"/>
              </a:ext>
            </a:extLst>
          </p:cNvPr>
          <p:cNvSpPr>
            <a:spLocks noGrp="1"/>
          </p:cNvSpPr>
          <p:nvPr>
            <p:ph type="title"/>
          </p:nvPr>
        </p:nvSpPr>
        <p:spPr>
          <a:xfrm>
            <a:off x="1008457" y="606500"/>
            <a:ext cx="8999668" cy="772498"/>
          </a:xfrm>
        </p:spPr>
        <p:txBody>
          <a:bodyPr/>
          <a:lstStyle/>
          <a:p>
            <a:r>
              <a:rPr lang="lv-LV" sz="2800" noProof="0" dirty="0"/>
              <a:t>Mācās atkārtoti 9.klasē</a:t>
            </a:r>
          </a:p>
        </p:txBody>
      </p:sp>
      <p:sp>
        <p:nvSpPr>
          <p:cNvPr id="4" name="TextBox 3">
            <a:extLst>
              <a:ext uri="{FF2B5EF4-FFF2-40B4-BE49-F238E27FC236}">
                <a16:creationId xmlns:a16="http://schemas.microsoft.com/office/drawing/2014/main" xmlns="" id="{97840F6C-5964-1B03-8529-D191630A5A83}"/>
              </a:ext>
            </a:extLst>
          </p:cNvPr>
          <p:cNvSpPr txBox="1"/>
          <p:nvPr/>
        </p:nvSpPr>
        <p:spPr>
          <a:xfrm>
            <a:off x="1007520" y="1933008"/>
            <a:ext cx="10001633" cy="2338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lv-LV" sz="2000" noProof="0" dirty="0">
                <a:solidFill>
                  <a:schemeClr val="tx1"/>
                </a:solidFill>
                <a:latin typeface="Verdana"/>
              </a:rPr>
              <a:t>Skolēns, kurš mācās </a:t>
            </a:r>
            <a:r>
              <a:rPr lang="lv-LV" sz="2000" b="1" noProof="0" dirty="0">
                <a:solidFill>
                  <a:schemeClr val="tx1"/>
                </a:solidFill>
                <a:latin typeface="Verdana"/>
              </a:rPr>
              <a:t>atkārtoti 9. klasē,</a:t>
            </a:r>
            <a:endParaRPr lang="lv-LV" sz="2000" noProof="0" dirty="0">
              <a:solidFill>
                <a:schemeClr val="tx1"/>
              </a:solidFill>
              <a:latin typeface="Verdana"/>
            </a:endParaRPr>
          </a:p>
          <a:p>
            <a:pPr marL="342900" indent="-342900">
              <a:lnSpc>
                <a:spcPct val="150000"/>
              </a:lnSpc>
              <a:buFont typeface="Arial"/>
              <a:buChar char="•"/>
            </a:pPr>
            <a:r>
              <a:rPr lang="lv-LV" sz="2000" noProof="0" dirty="0">
                <a:solidFill>
                  <a:schemeClr val="tx1"/>
                </a:solidFill>
                <a:latin typeface="Verdana"/>
              </a:rPr>
              <a:t>kārto tikai tos centralizētos eksāmenus (latviešu valoda un matemātika), kuros vērtējums iepriekšējā gadā </a:t>
            </a:r>
            <a:r>
              <a:rPr lang="lv-LV" sz="2000" b="1" noProof="0" dirty="0">
                <a:solidFill>
                  <a:schemeClr val="tx1"/>
                </a:solidFill>
                <a:latin typeface="Verdana"/>
              </a:rPr>
              <a:t>ir bijis zem 15%</a:t>
            </a:r>
            <a:r>
              <a:rPr lang="lv-LV" sz="2000" noProof="0" dirty="0">
                <a:solidFill>
                  <a:schemeClr val="tx1"/>
                </a:solidFill>
                <a:latin typeface="Verdana"/>
              </a:rPr>
              <a:t>;</a:t>
            </a:r>
          </a:p>
          <a:p>
            <a:pPr marL="285750" indent="-285750">
              <a:lnSpc>
                <a:spcPct val="150000"/>
              </a:lnSpc>
              <a:buFont typeface="Arial"/>
              <a:buChar char="•"/>
            </a:pPr>
            <a:r>
              <a:rPr lang="lv-LV" sz="2000" noProof="0" dirty="0">
                <a:solidFill>
                  <a:schemeClr val="tx1"/>
                </a:solidFill>
                <a:latin typeface="Verdana"/>
              </a:rPr>
              <a:t>svešvalodas monitoringa darbu pilda, ja nav saņemts sertifikāts par nokārtotu centralizēto eksāmenu svešvalodā.</a:t>
            </a:r>
          </a:p>
        </p:txBody>
      </p:sp>
      <p:sp>
        <p:nvSpPr>
          <p:cNvPr id="5" name="TextBox 4">
            <a:extLst>
              <a:ext uri="{FF2B5EF4-FFF2-40B4-BE49-F238E27FC236}">
                <a16:creationId xmlns:a16="http://schemas.microsoft.com/office/drawing/2014/main" xmlns="" id="{E9A28215-F28E-4D39-44B5-AF83FDCD6DFF}"/>
              </a:ext>
            </a:extLst>
          </p:cNvPr>
          <p:cNvSpPr txBox="1"/>
          <p:nvPr/>
        </p:nvSpPr>
        <p:spPr>
          <a:xfrm>
            <a:off x="1006860" y="4377440"/>
            <a:ext cx="1035991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000" b="1" noProof="0" dirty="0">
                <a:solidFill>
                  <a:srgbClr val="664690"/>
                </a:solidFill>
                <a:latin typeface="Verdana"/>
              </a:rPr>
              <a:t>Audzēknis, kurš mācās arodskolā</a:t>
            </a:r>
            <a:r>
              <a:rPr lang="lv-LV" sz="2000" noProof="0" dirty="0">
                <a:solidFill>
                  <a:srgbClr val="664690"/>
                </a:solidFill>
                <a:latin typeface="Verdana"/>
              </a:rPr>
              <a:t> un nav nokārtojis kādu no 2024./2025.gada centralizētajiem eksāmeniem, kārto tikai šo centralizēto eksāmenu.</a:t>
            </a:r>
          </a:p>
          <a:p>
            <a:endParaRPr lang="lv-LV" sz="2000" noProof="0" dirty="0">
              <a:solidFill>
                <a:srgbClr val="664690"/>
              </a:solidFill>
              <a:latin typeface="Verdana"/>
            </a:endParaRPr>
          </a:p>
          <a:p>
            <a:r>
              <a:rPr lang="lv-LV" sz="2000" noProof="0" dirty="0">
                <a:solidFill>
                  <a:srgbClr val="664690"/>
                </a:solidFill>
                <a:latin typeface="Verdana"/>
              </a:rPr>
              <a:t>Ja sertifikāts nav iegūts par svešvalodas eksāmenu, piedalās svešvalodas monitoringa darbā.</a:t>
            </a:r>
          </a:p>
        </p:txBody>
      </p:sp>
    </p:spTree>
    <p:extLst>
      <p:ext uri="{BB962C8B-B14F-4D97-AF65-F5344CB8AC3E}">
        <p14:creationId xmlns:p14="http://schemas.microsoft.com/office/powerpoint/2010/main" val="16377255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18A4BA7-0AB2-D460-D230-67BC0AFA9A6B}"/>
              </a:ext>
            </a:extLst>
          </p:cNvPr>
          <p:cNvSpPr>
            <a:spLocks noGrp="1"/>
          </p:cNvSpPr>
          <p:nvPr>
            <p:ph type="sldNum" idx="12"/>
          </p:nvPr>
        </p:nvSpPr>
        <p:spPr/>
        <p:txBody>
          <a:bodyPr/>
          <a:lstStyle/>
          <a:p>
            <a:fld id="{00000000-1234-1234-1234-123412341234}" type="slidenum">
              <a:rPr lang="lv-LV" smtClean="0"/>
              <a:pPr/>
              <a:t>58</a:t>
            </a:fld>
            <a:endParaRPr lang="lv-LV"/>
          </a:p>
        </p:txBody>
      </p:sp>
      <p:sp>
        <p:nvSpPr>
          <p:cNvPr id="3" name="Title 2">
            <a:extLst>
              <a:ext uri="{FF2B5EF4-FFF2-40B4-BE49-F238E27FC236}">
                <a16:creationId xmlns:a16="http://schemas.microsoft.com/office/drawing/2014/main" xmlns="" id="{E388702D-6B6A-4021-06BB-FA6C254D2C0D}"/>
              </a:ext>
            </a:extLst>
          </p:cNvPr>
          <p:cNvSpPr>
            <a:spLocks noGrp="1"/>
          </p:cNvSpPr>
          <p:nvPr>
            <p:ph type="title"/>
          </p:nvPr>
        </p:nvSpPr>
        <p:spPr>
          <a:xfrm>
            <a:off x="1122401" y="506799"/>
            <a:ext cx="9086651" cy="715526"/>
          </a:xfrm>
        </p:spPr>
        <p:txBody>
          <a:bodyPr/>
          <a:lstStyle/>
          <a:p>
            <a:r>
              <a:rPr lang="lv-LV" sz="2400" noProof="0" dirty="0"/>
              <a:t>Valsts pārbaudes darbi par vispārējo vidējo izglītību</a:t>
            </a:r>
          </a:p>
        </p:txBody>
      </p:sp>
      <p:sp>
        <p:nvSpPr>
          <p:cNvPr id="4" name="TextBox 3">
            <a:extLst>
              <a:ext uri="{FF2B5EF4-FFF2-40B4-BE49-F238E27FC236}">
                <a16:creationId xmlns:a16="http://schemas.microsoft.com/office/drawing/2014/main" xmlns="" id="{CB90BC70-7D37-1EB8-A50D-CF42F60A9778}"/>
              </a:ext>
            </a:extLst>
          </p:cNvPr>
          <p:cNvSpPr txBox="1"/>
          <p:nvPr/>
        </p:nvSpPr>
        <p:spPr>
          <a:xfrm>
            <a:off x="1121228" y="1850572"/>
            <a:ext cx="994954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3025"/>
            <a:r>
              <a:rPr lang="lv-LV" sz="1800" dirty="0">
                <a:solidFill>
                  <a:srgbClr val="664790"/>
                </a:solidFill>
                <a:latin typeface="Verdana"/>
                <a:ea typeface="Verdana"/>
              </a:rPr>
              <a:t>21. Valsts noteiktie pārbaudes darbi vispārējās vidējās izglītības posmā ir šādi:</a:t>
            </a:r>
            <a:endParaRPr lang="en-US" sz="1800" dirty="0">
              <a:latin typeface="Verdana"/>
            </a:endParaRPr>
          </a:p>
          <a:p>
            <a:pPr marL="73025"/>
            <a:r>
              <a:rPr lang="lv-LV" sz="1800" dirty="0">
                <a:solidFill>
                  <a:srgbClr val="664790"/>
                </a:solidFill>
                <a:latin typeface="Verdana"/>
                <a:ea typeface="Verdana"/>
              </a:rPr>
              <a:t>21.1. valsts pārbaudes darbs latviešu valodā vismaz optimālajā mācību satura apguves līmenī;</a:t>
            </a:r>
          </a:p>
          <a:p>
            <a:pPr marL="73025"/>
            <a:r>
              <a:rPr lang="lv-LV" sz="1800" dirty="0">
                <a:solidFill>
                  <a:srgbClr val="664790"/>
                </a:solidFill>
                <a:latin typeface="Verdana"/>
                <a:ea typeface="Verdana"/>
              </a:rPr>
              <a:t>21.2. valsts pārbaudes darbs svešvalodā (angļu, vācu vai franču) vismaz optimālajā (B2) mācību satura apguves līmenī;</a:t>
            </a:r>
          </a:p>
          <a:p>
            <a:pPr marL="73025"/>
            <a:r>
              <a:rPr lang="lv-LV" sz="1800" dirty="0">
                <a:solidFill>
                  <a:srgbClr val="664790"/>
                </a:solidFill>
                <a:latin typeface="Verdana"/>
                <a:ea typeface="Verdana"/>
              </a:rPr>
              <a:t>21.3. valsts pārbaudes darbs matemātikā vismaz optimālajā mācību satura apguves līmenī;</a:t>
            </a:r>
          </a:p>
          <a:p>
            <a:pPr marL="73025"/>
            <a:r>
              <a:rPr lang="lv-LV" sz="1800" dirty="0">
                <a:solidFill>
                  <a:srgbClr val="664790"/>
                </a:solidFill>
                <a:latin typeface="Verdana"/>
                <a:ea typeface="Verdana"/>
              </a:rPr>
              <a:t>21.4. valsts pārbaudes darbs </a:t>
            </a:r>
            <a:r>
              <a:rPr lang="lv-LV" sz="1800" dirty="0" err="1">
                <a:solidFill>
                  <a:srgbClr val="664790"/>
                </a:solidFill>
                <a:latin typeface="Verdana"/>
                <a:ea typeface="Verdana"/>
              </a:rPr>
              <a:t>dabaszinībās</a:t>
            </a:r>
            <a:r>
              <a:rPr lang="lv-LV" sz="1800" dirty="0">
                <a:solidFill>
                  <a:srgbClr val="664790"/>
                </a:solidFill>
                <a:latin typeface="Verdana"/>
                <a:ea typeface="Verdana"/>
              </a:rPr>
              <a:t> vispārīgajā mācību satura apguves līmenī vai fizikā, ķīmijā vai bioloģijā vismaz optimālajā mācību satura apguves līmenī; </a:t>
            </a:r>
            <a:r>
              <a:rPr lang="lv-LV" dirty="0">
                <a:solidFill>
                  <a:schemeClr val="bg2"/>
                </a:solidFill>
                <a:latin typeface="Verdana"/>
                <a:ea typeface="Verdana"/>
              </a:rPr>
              <a:t>(MK </a:t>
            </a:r>
            <a:r>
              <a:rPr lang="lv-LV" dirty="0">
                <a:solidFill>
                  <a:schemeClr val="bg2"/>
                </a:solidFill>
                <a:latin typeface="Verdana"/>
                <a:ea typeface="Verdana"/>
                <a:hlinkClick r:id="rId2">
                  <a:extLst>
                    <a:ext uri="{A12FA001-AC4F-418D-AE19-62706E023703}">
                      <ahyp:hlinkClr xmlns:ahyp="http://schemas.microsoft.com/office/drawing/2018/hyperlinkcolor" xmlns="" val="tx"/>
                    </a:ext>
                  </a:extLst>
                </a:hlinkClick>
              </a:rPr>
              <a:t>27.09.2022.</a:t>
            </a:r>
            <a:r>
              <a:rPr lang="lv-LV" dirty="0">
                <a:solidFill>
                  <a:schemeClr val="bg2"/>
                </a:solidFill>
                <a:latin typeface="Verdana"/>
                <a:ea typeface="Verdana"/>
              </a:rPr>
              <a:t> noteikumu Nr. 604 redakcijā)</a:t>
            </a:r>
            <a:endParaRPr lang="lv-LV" dirty="0">
              <a:solidFill>
                <a:schemeClr val="bg2"/>
              </a:solidFill>
              <a:latin typeface="Verdana"/>
            </a:endParaRPr>
          </a:p>
          <a:p>
            <a:pPr marL="73025"/>
            <a:r>
              <a:rPr lang="lv-LV" sz="1800" dirty="0">
                <a:solidFill>
                  <a:srgbClr val="664790"/>
                </a:solidFill>
                <a:latin typeface="Verdana"/>
                <a:ea typeface="Verdana"/>
              </a:rPr>
              <a:t>21.5. </a:t>
            </a:r>
            <a:r>
              <a:rPr lang="lv-LV" sz="1800" dirty="0">
                <a:solidFill>
                  <a:srgbClr val="C00000"/>
                </a:solidFill>
                <a:latin typeface="Verdana"/>
                <a:ea typeface="Verdana"/>
              </a:rPr>
              <a:t>ne mazāk kā viens</a:t>
            </a:r>
            <a:r>
              <a:rPr lang="lv-LV" sz="1800" dirty="0">
                <a:solidFill>
                  <a:srgbClr val="664790"/>
                </a:solidFill>
                <a:latin typeface="Verdana"/>
                <a:ea typeface="Verdana"/>
              </a:rPr>
              <a:t> valsts pārbaudes darbs padziļinātajos kursos augstākajā mācību satura apguves līmenī, tajā skaitā arī šo noteikumu 21.1., 21.2., 21.3. un 21.4. apakšpunktā minētie pārbaudes darbi.</a:t>
            </a:r>
          </a:p>
          <a:p>
            <a:pPr marL="73025"/>
            <a:r>
              <a:rPr lang="lv-LV" dirty="0">
                <a:solidFill>
                  <a:schemeClr val="bg2"/>
                </a:solidFill>
                <a:latin typeface="Verdana"/>
                <a:ea typeface="Verdana"/>
              </a:rPr>
              <a:t>(MK noteikumu grozījumi 2025.gada 11.novembrī (</a:t>
            </a:r>
            <a:r>
              <a:rPr lang="lv-LV" dirty="0">
                <a:solidFill>
                  <a:schemeClr val="bg2"/>
                </a:solidFill>
                <a:ea typeface="Verdana"/>
              </a:rPr>
              <a:t>MK noteikumiem Nr. 670</a:t>
            </a:r>
            <a:r>
              <a:rPr lang="lv-LV" dirty="0">
                <a:solidFill>
                  <a:schemeClr val="bg2"/>
                </a:solidFill>
                <a:latin typeface="Verdana"/>
                <a:ea typeface="Verdana"/>
              </a:rPr>
              <a:t>))</a:t>
            </a:r>
          </a:p>
        </p:txBody>
      </p:sp>
      <mc:AlternateContent xmlns:mc="http://schemas.openxmlformats.org/markup-compatibility/2006" xmlns:p14="http://schemas.microsoft.com/office/powerpoint/2010/main">
        <mc:Choice Requires="p14">
          <p:contentPart p14:bwMode="auto" r:id="rId3">
            <p14:nvContentPartPr>
              <p14:cNvPr id="23" name="Ink 22">
                <a:extLst>
                  <a:ext uri="{FF2B5EF4-FFF2-40B4-BE49-F238E27FC236}">
                    <a16:creationId xmlns:a16="http://schemas.microsoft.com/office/drawing/2014/main" xmlns="" id="{A64E146B-B478-1DCE-8F17-73E8AEAD83EC}"/>
                  </a:ext>
                </a:extLst>
              </p14:cNvPr>
              <p14:cNvContentPartPr/>
              <p14:nvPr/>
            </p14:nvContentPartPr>
            <p14:xfrm>
              <a:off x="3608767" y="5299119"/>
              <a:ext cx="13415" cy="13415"/>
            </p14:xfrm>
          </p:contentPart>
        </mc:Choice>
        <mc:Fallback xmlns="">
          <p:pic>
            <p:nvPicPr>
              <p:cNvPr id="23" name="Ink 22">
                <a:extLst>
                  <a:ext uri="{FF2B5EF4-FFF2-40B4-BE49-F238E27FC236}">
                    <a16:creationId xmlns:a16="http://schemas.microsoft.com/office/drawing/2014/main" id="{A64E146B-B478-1DCE-8F17-73E8AEAD83EC}"/>
                  </a:ext>
                </a:extLst>
              </p:cNvPr>
              <p:cNvPicPr/>
              <p:nvPr/>
            </p:nvPicPr>
            <p:blipFill>
              <a:blip r:embed="rId4"/>
              <a:stretch>
                <a:fillRect/>
              </a:stretch>
            </p:blipFill>
            <p:spPr>
              <a:xfrm>
                <a:off x="2938017" y="3957619"/>
                <a:ext cx="1341500" cy="2683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4" name="Ink 23">
                <a:extLst>
                  <a:ext uri="{FF2B5EF4-FFF2-40B4-BE49-F238E27FC236}">
                    <a16:creationId xmlns:a16="http://schemas.microsoft.com/office/drawing/2014/main" xmlns="" id="{96B70B7E-5611-95A8-D5BB-43F91F8327F2}"/>
                  </a:ext>
                </a:extLst>
              </p14:cNvPr>
              <p14:cNvContentPartPr/>
              <p14:nvPr/>
            </p14:nvContentPartPr>
            <p14:xfrm>
              <a:off x="3635598" y="5366196"/>
              <a:ext cx="13415" cy="13415"/>
            </p14:xfrm>
          </p:contentPart>
        </mc:Choice>
        <mc:Fallback xmlns="">
          <p:pic>
            <p:nvPicPr>
              <p:cNvPr id="24" name="Ink 23">
                <a:extLst>
                  <a:ext uri="{FF2B5EF4-FFF2-40B4-BE49-F238E27FC236}">
                    <a16:creationId xmlns:a16="http://schemas.microsoft.com/office/drawing/2014/main" id="{96B70B7E-5611-95A8-D5BB-43F91F8327F2}"/>
                  </a:ext>
                </a:extLst>
              </p:cNvPr>
              <p:cNvPicPr/>
              <p:nvPr/>
            </p:nvPicPr>
            <p:blipFill>
              <a:blip r:embed="rId4"/>
              <a:stretch>
                <a:fillRect/>
              </a:stretch>
            </p:blipFill>
            <p:spPr>
              <a:xfrm>
                <a:off x="2964848" y="4024696"/>
                <a:ext cx="1341500" cy="2683000"/>
              </a:xfrm>
              <a:prstGeom prst="rect">
                <a:avLst/>
              </a:prstGeom>
            </p:spPr>
          </p:pic>
        </mc:Fallback>
      </mc:AlternateContent>
      <p:sp>
        <p:nvSpPr>
          <p:cNvPr id="5" name="TextBox 4">
            <a:extLst>
              <a:ext uri="{FF2B5EF4-FFF2-40B4-BE49-F238E27FC236}">
                <a16:creationId xmlns:a16="http://schemas.microsoft.com/office/drawing/2014/main" xmlns="" id="{F3A94DA5-A1C8-1859-1BA0-592D0BA4C39E}"/>
              </a:ext>
            </a:extLst>
          </p:cNvPr>
          <p:cNvSpPr txBox="1"/>
          <p:nvPr/>
        </p:nvSpPr>
        <p:spPr>
          <a:xfrm>
            <a:off x="1068224" y="1121636"/>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baseline="0" noProof="0" dirty="0">
                <a:solidFill>
                  <a:srgbClr val="664790"/>
                </a:solidFill>
                <a:latin typeface="Verdana"/>
              </a:rPr>
              <a:t>Ministru kabineta</a:t>
            </a:r>
            <a:r>
              <a:rPr lang="lv-LV" sz="1600" i="1" noProof="0" dirty="0">
                <a:solidFill>
                  <a:srgbClr val="664790"/>
                </a:solidFill>
                <a:latin typeface="Verdana"/>
              </a:rPr>
              <a:t> 2019. gada 3. septembra </a:t>
            </a:r>
            <a:r>
              <a:rPr lang="lv-LV" sz="1600" i="1" baseline="0" noProof="0" dirty="0">
                <a:solidFill>
                  <a:srgbClr val="664790"/>
                </a:solidFill>
                <a:latin typeface="Verdana"/>
              </a:rPr>
              <a:t>noteikumi Nr. 416</a:t>
            </a:r>
            <a:endParaRPr lang="lv-LV" sz="1600" i="1" noProof="0" dirty="0"/>
          </a:p>
        </p:txBody>
      </p:sp>
    </p:spTree>
    <p:extLst>
      <p:ext uri="{BB962C8B-B14F-4D97-AF65-F5344CB8AC3E}">
        <p14:creationId xmlns:p14="http://schemas.microsoft.com/office/powerpoint/2010/main" val="1878101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6EEF12A-4ECD-242B-ADC9-9422F4F91E8C}"/>
              </a:ext>
            </a:extLst>
          </p:cNvPr>
          <p:cNvSpPr>
            <a:spLocks noGrp="1"/>
          </p:cNvSpPr>
          <p:nvPr>
            <p:ph type="sldNum" idx="12"/>
          </p:nvPr>
        </p:nvSpPr>
        <p:spPr/>
        <p:txBody>
          <a:bodyPr/>
          <a:lstStyle/>
          <a:p>
            <a:fld id="{00000000-1234-1234-1234-123412341234}" type="slidenum">
              <a:rPr lang="lv-LV" smtClean="0"/>
              <a:pPr/>
              <a:t>59</a:t>
            </a:fld>
            <a:endParaRPr lang="lv-LV"/>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xmlns="" id="{332B4DE8-2733-9A17-7260-E276A271855E}"/>
                  </a:ext>
                </a:extLst>
              </p14:cNvPr>
              <p14:cNvContentPartPr/>
              <p14:nvPr/>
            </p14:nvContentPartPr>
            <p14:xfrm>
              <a:off x="3005070" y="4306372"/>
              <a:ext cx="13415" cy="13415"/>
            </p14:xfrm>
          </p:contentPart>
        </mc:Choice>
        <mc:Fallback xmlns="">
          <p:pic>
            <p:nvPicPr>
              <p:cNvPr id="6" name="Ink 5">
                <a:extLst>
                  <a:ext uri="{FF2B5EF4-FFF2-40B4-BE49-F238E27FC236}">
                    <a16:creationId xmlns:a16="http://schemas.microsoft.com/office/drawing/2014/main" id="{332B4DE8-2733-9A17-7260-E276A271855E}"/>
                  </a:ext>
                </a:extLst>
              </p:cNvPr>
              <p:cNvPicPr/>
              <p:nvPr/>
            </p:nvPicPr>
            <p:blipFill>
              <a:blip r:embed="rId3"/>
              <a:stretch>
                <a:fillRect/>
              </a:stretch>
            </p:blipFill>
            <p:spPr>
              <a:xfrm>
                <a:off x="2334320" y="2964872"/>
                <a:ext cx="1341500" cy="2683000"/>
              </a:xfrm>
              <a:prstGeom prst="rect">
                <a:avLst/>
              </a:prstGeom>
            </p:spPr>
          </p:pic>
        </mc:Fallback>
      </mc:AlternateContent>
      <p:pic>
        <p:nvPicPr>
          <p:cNvPr id="7" name="Picture 6" descr="Varētu būt grafisks darbs, ko veido resnais loris un tekstā redzams 的如感 tzghtibas 5ur zinatnes ministrija Valst Stan zglitibas attitibas agentura Valsts pärbaudes darbi vispărejã videjă izglitibã 2025./2026. mäcibu gadă KOPA ne mazäk kã obligati vismaz optimälajă limeni 4 centra centralizétie eksämeni •latviešu valodã matemätika svešvalodă vienă STEM jomas priekšmetiem (biologijã, fizikő, kimijã optimãlajã limeni vai dabaszinibãs vispărigajã limeni) OBLIGÄTS vismaz 1 centralizétais eksämens vismaz viens péc izveles augstäkajã socialäszinătnés sociälãs vésture kultüräun mäkslã un programmešană geogräfija dizaină un tehnologijás latviešu valodã un literatüră matemätikã svešvaloda( (anglu, văcu, franču) biologijã kimija fizika augstäkajã Timeni">
            <a:extLst>
              <a:ext uri="{FF2B5EF4-FFF2-40B4-BE49-F238E27FC236}">
                <a16:creationId xmlns:a16="http://schemas.microsoft.com/office/drawing/2014/main" xmlns="" id="{8EFF445C-7530-9F7F-8FB5-2EE0E7216137}"/>
              </a:ext>
            </a:extLst>
          </p:cNvPr>
          <p:cNvPicPr>
            <a:picLocks noChangeAspect="1"/>
          </p:cNvPicPr>
          <p:nvPr/>
        </p:nvPicPr>
        <p:blipFill>
          <a:blip r:embed="rId4"/>
          <a:srcRect t="35781"/>
          <a:stretch>
            <a:fillRect/>
          </a:stretch>
        </p:blipFill>
        <p:spPr>
          <a:xfrm>
            <a:off x="1151798" y="871781"/>
            <a:ext cx="10066489" cy="5417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64681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D91F322-8DFF-FFD8-00FA-271F82A39875}"/>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16B7BE02-3500-2E02-AF27-3D420334DA19}"/>
              </a:ext>
            </a:extLst>
          </p:cNvPr>
          <p:cNvSpPr>
            <a:spLocks noGrp="1"/>
          </p:cNvSpPr>
          <p:nvPr>
            <p:ph type="title"/>
          </p:nvPr>
        </p:nvSpPr>
        <p:spPr>
          <a:xfrm>
            <a:off x="616774" y="257547"/>
            <a:ext cx="10833104" cy="1142815"/>
          </a:xfrm>
        </p:spPr>
        <p:txBody>
          <a:bodyPr/>
          <a:lstStyle/>
          <a:p>
            <a:r>
              <a:rPr lang="lv-LV" dirty="0"/>
              <a:t>Eksāmens matemātikā 9. klasei</a:t>
            </a:r>
            <a:br>
              <a:rPr lang="lv-LV" dirty="0"/>
            </a:br>
            <a:r>
              <a:rPr lang="lv-LV" dirty="0"/>
              <a:t>Ļoti viegli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671350CD-1348-CE89-4337-7FAD70C568A6}"/>
              </a:ext>
            </a:extLst>
          </p:cNvPr>
          <p:cNvSpPr>
            <a:spLocks noGrp="1"/>
          </p:cNvSpPr>
          <p:nvPr>
            <p:ph type="sldNum" idx="12"/>
          </p:nvPr>
        </p:nvSpPr>
        <p:spPr/>
        <p:txBody>
          <a:bodyPr/>
          <a:lstStyle/>
          <a:p>
            <a:fld id="{00000000-1234-1234-1234-123412341234}" type="slidenum">
              <a:rPr lang="lv-LV" smtClean="0"/>
              <a:pPr/>
              <a:t>6</a:t>
            </a:fld>
            <a:endParaRPr lang="lv-LV"/>
          </a:p>
        </p:txBody>
      </p:sp>
      <p:pic>
        <p:nvPicPr>
          <p:cNvPr id="7" name="Attēls 6">
            <a:extLst>
              <a:ext uri="{FF2B5EF4-FFF2-40B4-BE49-F238E27FC236}">
                <a16:creationId xmlns:a16="http://schemas.microsoft.com/office/drawing/2014/main" xmlns="" id="{B8ECCB5F-F9B2-5F2B-C7C4-7DF024A59A9D}"/>
              </a:ext>
            </a:extLst>
          </p:cNvPr>
          <p:cNvPicPr>
            <a:picLocks noChangeAspect="1"/>
          </p:cNvPicPr>
          <p:nvPr/>
        </p:nvPicPr>
        <p:blipFill>
          <a:blip r:embed="rId2"/>
          <a:stretch>
            <a:fillRect/>
          </a:stretch>
        </p:blipFill>
        <p:spPr>
          <a:xfrm>
            <a:off x="264752" y="1984461"/>
            <a:ext cx="1838325" cy="361950"/>
          </a:xfrm>
          <a:prstGeom prst="rect">
            <a:avLst/>
          </a:prstGeom>
        </p:spPr>
      </p:pic>
      <p:pic>
        <p:nvPicPr>
          <p:cNvPr id="9" name="Attēls 8">
            <a:extLst>
              <a:ext uri="{FF2B5EF4-FFF2-40B4-BE49-F238E27FC236}">
                <a16:creationId xmlns:a16="http://schemas.microsoft.com/office/drawing/2014/main" xmlns="" id="{D3BF667F-0FFA-5E37-D72C-28F23E11AB30}"/>
              </a:ext>
            </a:extLst>
          </p:cNvPr>
          <p:cNvPicPr>
            <a:picLocks noChangeAspect="1"/>
          </p:cNvPicPr>
          <p:nvPr/>
        </p:nvPicPr>
        <p:blipFill>
          <a:blip r:embed="rId3"/>
          <a:stretch>
            <a:fillRect/>
          </a:stretch>
        </p:blipFill>
        <p:spPr>
          <a:xfrm>
            <a:off x="362515" y="3017834"/>
            <a:ext cx="2076450" cy="352425"/>
          </a:xfrm>
          <a:prstGeom prst="rect">
            <a:avLst/>
          </a:prstGeom>
        </p:spPr>
      </p:pic>
      <p:pic>
        <p:nvPicPr>
          <p:cNvPr id="14" name="Attēls 13">
            <a:extLst>
              <a:ext uri="{FF2B5EF4-FFF2-40B4-BE49-F238E27FC236}">
                <a16:creationId xmlns:a16="http://schemas.microsoft.com/office/drawing/2014/main" xmlns="" id="{880CF1D9-00C7-FE29-5F2E-5AC0CA719909}"/>
              </a:ext>
            </a:extLst>
          </p:cNvPr>
          <p:cNvPicPr>
            <a:picLocks noChangeAspect="1"/>
          </p:cNvPicPr>
          <p:nvPr/>
        </p:nvPicPr>
        <p:blipFill>
          <a:blip r:embed="rId4"/>
          <a:stretch>
            <a:fillRect/>
          </a:stretch>
        </p:blipFill>
        <p:spPr>
          <a:xfrm>
            <a:off x="333940" y="3436581"/>
            <a:ext cx="2133600" cy="381000"/>
          </a:xfrm>
          <a:prstGeom prst="rect">
            <a:avLst/>
          </a:prstGeom>
        </p:spPr>
      </p:pic>
      <p:pic>
        <p:nvPicPr>
          <p:cNvPr id="16" name="Attēls 15">
            <a:extLst>
              <a:ext uri="{FF2B5EF4-FFF2-40B4-BE49-F238E27FC236}">
                <a16:creationId xmlns:a16="http://schemas.microsoft.com/office/drawing/2014/main" xmlns="" id="{C9102FAF-92AB-8842-728E-8043D172567F}"/>
              </a:ext>
            </a:extLst>
          </p:cNvPr>
          <p:cNvPicPr>
            <a:picLocks noChangeAspect="1"/>
          </p:cNvPicPr>
          <p:nvPr/>
        </p:nvPicPr>
        <p:blipFill>
          <a:blip r:embed="rId5"/>
          <a:stretch>
            <a:fillRect/>
          </a:stretch>
        </p:blipFill>
        <p:spPr>
          <a:xfrm>
            <a:off x="362515" y="2456212"/>
            <a:ext cx="1838325" cy="428625"/>
          </a:xfrm>
          <a:prstGeom prst="rect">
            <a:avLst/>
          </a:prstGeom>
        </p:spPr>
      </p:pic>
      <p:pic>
        <p:nvPicPr>
          <p:cNvPr id="20" name="Attēls 19">
            <a:extLst>
              <a:ext uri="{FF2B5EF4-FFF2-40B4-BE49-F238E27FC236}">
                <a16:creationId xmlns:a16="http://schemas.microsoft.com/office/drawing/2014/main" xmlns="" id="{CEB11763-ADBB-E70F-4D3C-0607A501DFAF}"/>
              </a:ext>
            </a:extLst>
          </p:cNvPr>
          <p:cNvPicPr>
            <a:picLocks noChangeAspect="1"/>
          </p:cNvPicPr>
          <p:nvPr/>
        </p:nvPicPr>
        <p:blipFill>
          <a:blip r:embed="rId6"/>
          <a:stretch>
            <a:fillRect/>
          </a:stretch>
        </p:blipFill>
        <p:spPr>
          <a:xfrm>
            <a:off x="3876675" y="2135795"/>
            <a:ext cx="8315325" cy="1581150"/>
          </a:xfrm>
          <a:prstGeom prst="rect">
            <a:avLst/>
          </a:prstGeom>
        </p:spPr>
      </p:pic>
      <p:pic>
        <p:nvPicPr>
          <p:cNvPr id="22" name="Attēls 21">
            <a:extLst>
              <a:ext uri="{FF2B5EF4-FFF2-40B4-BE49-F238E27FC236}">
                <a16:creationId xmlns:a16="http://schemas.microsoft.com/office/drawing/2014/main" xmlns="" id="{CA9D3A19-5DE3-674C-3075-753717B77ECE}"/>
              </a:ext>
            </a:extLst>
          </p:cNvPr>
          <p:cNvPicPr>
            <a:picLocks noChangeAspect="1"/>
          </p:cNvPicPr>
          <p:nvPr/>
        </p:nvPicPr>
        <p:blipFill>
          <a:blip r:embed="rId7"/>
          <a:stretch>
            <a:fillRect/>
          </a:stretch>
        </p:blipFill>
        <p:spPr>
          <a:xfrm>
            <a:off x="362515" y="4094083"/>
            <a:ext cx="3686175" cy="209550"/>
          </a:xfrm>
          <a:prstGeom prst="rect">
            <a:avLst/>
          </a:prstGeom>
        </p:spPr>
      </p:pic>
      <p:pic>
        <p:nvPicPr>
          <p:cNvPr id="26" name="Attēls 25">
            <a:extLst>
              <a:ext uri="{FF2B5EF4-FFF2-40B4-BE49-F238E27FC236}">
                <a16:creationId xmlns:a16="http://schemas.microsoft.com/office/drawing/2014/main" xmlns="" id="{66FADB36-6335-9509-B410-5D127CF4C06A}"/>
              </a:ext>
            </a:extLst>
          </p:cNvPr>
          <p:cNvPicPr>
            <a:picLocks noChangeAspect="1"/>
          </p:cNvPicPr>
          <p:nvPr/>
        </p:nvPicPr>
        <p:blipFill>
          <a:blip r:embed="rId8"/>
          <a:stretch>
            <a:fillRect/>
          </a:stretch>
        </p:blipFill>
        <p:spPr>
          <a:xfrm>
            <a:off x="6096000" y="4497871"/>
            <a:ext cx="5810250" cy="1038225"/>
          </a:xfrm>
          <a:prstGeom prst="rect">
            <a:avLst/>
          </a:prstGeom>
        </p:spPr>
      </p:pic>
      <p:pic>
        <p:nvPicPr>
          <p:cNvPr id="28" name="Attēls 27">
            <a:extLst>
              <a:ext uri="{FF2B5EF4-FFF2-40B4-BE49-F238E27FC236}">
                <a16:creationId xmlns:a16="http://schemas.microsoft.com/office/drawing/2014/main" xmlns="" id="{F21D405C-EEC1-8C4D-9121-F21186088E2B}"/>
              </a:ext>
            </a:extLst>
          </p:cNvPr>
          <p:cNvPicPr>
            <a:picLocks noChangeAspect="1"/>
          </p:cNvPicPr>
          <p:nvPr/>
        </p:nvPicPr>
        <p:blipFill>
          <a:blip r:embed="rId9"/>
          <a:stretch>
            <a:fillRect/>
          </a:stretch>
        </p:blipFill>
        <p:spPr>
          <a:xfrm>
            <a:off x="9162476" y="5380512"/>
            <a:ext cx="1962150" cy="1104900"/>
          </a:xfrm>
          <a:prstGeom prst="rect">
            <a:avLst/>
          </a:prstGeom>
        </p:spPr>
      </p:pic>
      <p:pic>
        <p:nvPicPr>
          <p:cNvPr id="30" name="Attēls 29">
            <a:extLst>
              <a:ext uri="{FF2B5EF4-FFF2-40B4-BE49-F238E27FC236}">
                <a16:creationId xmlns:a16="http://schemas.microsoft.com/office/drawing/2014/main" xmlns="" id="{82776D80-7052-7F46-5C6F-4FAAE2002956}"/>
              </a:ext>
            </a:extLst>
          </p:cNvPr>
          <p:cNvPicPr>
            <a:picLocks noChangeAspect="1"/>
          </p:cNvPicPr>
          <p:nvPr/>
        </p:nvPicPr>
        <p:blipFill>
          <a:blip r:embed="rId10"/>
          <a:stretch>
            <a:fillRect/>
          </a:stretch>
        </p:blipFill>
        <p:spPr>
          <a:xfrm>
            <a:off x="1267389" y="4580135"/>
            <a:ext cx="4657725" cy="1152525"/>
          </a:xfrm>
          <a:prstGeom prst="rect">
            <a:avLst/>
          </a:prstGeom>
        </p:spPr>
      </p:pic>
      <p:pic>
        <p:nvPicPr>
          <p:cNvPr id="32" name="Attēls 31">
            <a:extLst>
              <a:ext uri="{FF2B5EF4-FFF2-40B4-BE49-F238E27FC236}">
                <a16:creationId xmlns:a16="http://schemas.microsoft.com/office/drawing/2014/main" xmlns="" id="{7A15BFFC-798C-261C-ACBD-142B9088DE10}"/>
              </a:ext>
            </a:extLst>
          </p:cNvPr>
          <p:cNvPicPr>
            <a:picLocks noChangeAspect="1"/>
          </p:cNvPicPr>
          <p:nvPr/>
        </p:nvPicPr>
        <p:blipFill>
          <a:blip r:embed="rId11"/>
          <a:stretch>
            <a:fillRect/>
          </a:stretch>
        </p:blipFill>
        <p:spPr>
          <a:xfrm>
            <a:off x="2777310" y="5380512"/>
            <a:ext cx="2790825" cy="1257300"/>
          </a:xfrm>
          <a:prstGeom prst="rect">
            <a:avLst/>
          </a:prstGeom>
        </p:spPr>
      </p:pic>
      <p:sp>
        <p:nvSpPr>
          <p:cNvPr id="33" name="TextBox 32">
            <a:extLst>
              <a:ext uri="{FF2B5EF4-FFF2-40B4-BE49-F238E27FC236}">
                <a16:creationId xmlns:a16="http://schemas.microsoft.com/office/drawing/2014/main" xmlns="" id="{6ACE0445-376D-6EFE-9FED-193853F2EC88}"/>
              </a:ext>
            </a:extLst>
          </p:cNvPr>
          <p:cNvSpPr txBox="1"/>
          <p:nvPr/>
        </p:nvSpPr>
        <p:spPr>
          <a:xfrm>
            <a:off x="8862630" y="2535960"/>
            <a:ext cx="996838" cy="400110"/>
          </a:xfrm>
          <a:prstGeom prst="rect">
            <a:avLst/>
          </a:prstGeom>
          <a:noFill/>
        </p:spPr>
        <p:txBody>
          <a:bodyPr wrap="square" rtlCol="0">
            <a:spAutoFit/>
          </a:bodyPr>
          <a:lstStyle/>
          <a:p>
            <a:r>
              <a:rPr lang="lv-LV" sz="2000" dirty="0">
                <a:solidFill>
                  <a:srgbClr val="C00000"/>
                </a:solidFill>
              </a:rPr>
              <a:t>86 %</a:t>
            </a:r>
          </a:p>
        </p:txBody>
      </p:sp>
      <p:sp>
        <p:nvSpPr>
          <p:cNvPr id="34" name="TextBox 33">
            <a:extLst>
              <a:ext uri="{FF2B5EF4-FFF2-40B4-BE49-F238E27FC236}">
                <a16:creationId xmlns:a16="http://schemas.microsoft.com/office/drawing/2014/main" xmlns="" id="{B435DF5D-76EE-5B76-6643-426ABE62FECF}"/>
              </a:ext>
            </a:extLst>
          </p:cNvPr>
          <p:cNvSpPr txBox="1"/>
          <p:nvPr/>
        </p:nvSpPr>
        <p:spPr>
          <a:xfrm>
            <a:off x="9162476" y="3370259"/>
            <a:ext cx="996838" cy="400110"/>
          </a:xfrm>
          <a:prstGeom prst="rect">
            <a:avLst/>
          </a:prstGeom>
          <a:noFill/>
        </p:spPr>
        <p:txBody>
          <a:bodyPr wrap="square" rtlCol="0">
            <a:spAutoFit/>
          </a:bodyPr>
          <a:lstStyle/>
          <a:p>
            <a:r>
              <a:rPr lang="lv-LV" sz="2000" dirty="0">
                <a:solidFill>
                  <a:srgbClr val="C00000"/>
                </a:solidFill>
              </a:rPr>
              <a:t>84 %</a:t>
            </a:r>
          </a:p>
        </p:txBody>
      </p:sp>
      <p:sp>
        <p:nvSpPr>
          <p:cNvPr id="35" name="TextBox 34">
            <a:extLst>
              <a:ext uri="{FF2B5EF4-FFF2-40B4-BE49-F238E27FC236}">
                <a16:creationId xmlns:a16="http://schemas.microsoft.com/office/drawing/2014/main" xmlns="" id="{3E388369-2A82-E9EC-CAEC-CFB1C4BF16FC}"/>
              </a:ext>
            </a:extLst>
          </p:cNvPr>
          <p:cNvSpPr txBox="1"/>
          <p:nvPr/>
        </p:nvSpPr>
        <p:spPr>
          <a:xfrm>
            <a:off x="2103077" y="1923105"/>
            <a:ext cx="996838" cy="400110"/>
          </a:xfrm>
          <a:prstGeom prst="rect">
            <a:avLst/>
          </a:prstGeom>
          <a:noFill/>
        </p:spPr>
        <p:txBody>
          <a:bodyPr wrap="square" rtlCol="0">
            <a:spAutoFit/>
          </a:bodyPr>
          <a:lstStyle/>
          <a:p>
            <a:r>
              <a:rPr lang="lv-LV" sz="2000" dirty="0">
                <a:solidFill>
                  <a:srgbClr val="C00000"/>
                </a:solidFill>
              </a:rPr>
              <a:t>92 %</a:t>
            </a:r>
          </a:p>
        </p:txBody>
      </p:sp>
      <p:sp>
        <p:nvSpPr>
          <p:cNvPr id="36" name="TextBox 35">
            <a:extLst>
              <a:ext uri="{FF2B5EF4-FFF2-40B4-BE49-F238E27FC236}">
                <a16:creationId xmlns:a16="http://schemas.microsoft.com/office/drawing/2014/main" xmlns="" id="{BD603FE7-19B7-5C77-D8B7-B234F249C01D}"/>
              </a:ext>
            </a:extLst>
          </p:cNvPr>
          <p:cNvSpPr txBox="1"/>
          <p:nvPr/>
        </p:nvSpPr>
        <p:spPr>
          <a:xfrm>
            <a:off x="2338332" y="2509696"/>
            <a:ext cx="996838" cy="400110"/>
          </a:xfrm>
          <a:prstGeom prst="rect">
            <a:avLst/>
          </a:prstGeom>
          <a:noFill/>
        </p:spPr>
        <p:txBody>
          <a:bodyPr wrap="square" rtlCol="0">
            <a:spAutoFit/>
          </a:bodyPr>
          <a:lstStyle/>
          <a:p>
            <a:r>
              <a:rPr lang="lv-LV" sz="2000" dirty="0">
                <a:solidFill>
                  <a:srgbClr val="C00000"/>
                </a:solidFill>
              </a:rPr>
              <a:t>95 %</a:t>
            </a:r>
          </a:p>
        </p:txBody>
      </p:sp>
      <p:sp>
        <p:nvSpPr>
          <p:cNvPr id="37" name="TextBox 36">
            <a:extLst>
              <a:ext uri="{FF2B5EF4-FFF2-40B4-BE49-F238E27FC236}">
                <a16:creationId xmlns:a16="http://schemas.microsoft.com/office/drawing/2014/main" xmlns="" id="{44BB80CC-B207-7E9B-048D-E3B6A8612F79}"/>
              </a:ext>
            </a:extLst>
          </p:cNvPr>
          <p:cNvSpPr txBox="1"/>
          <p:nvPr/>
        </p:nvSpPr>
        <p:spPr>
          <a:xfrm>
            <a:off x="2659401" y="2993991"/>
            <a:ext cx="996838" cy="400110"/>
          </a:xfrm>
          <a:prstGeom prst="rect">
            <a:avLst/>
          </a:prstGeom>
          <a:noFill/>
        </p:spPr>
        <p:txBody>
          <a:bodyPr wrap="square" rtlCol="0">
            <a:spAutoFit/>
          </a:bodyPr>
          <a:lstStyle/>
          <a:p>
            <a:r>
              <a:rPr lang="lv-LV" sz="2000" dirty="0">
                <a:solidFill>
                  <a:srgbClr val="C00000"/>
                </a:solidFill>
              </a:rPr>
              <a:t>89 %</a:t>
            </a:r>
          </a:p>
        </p:txBody>
      </p:sp>
      <p:sp>
        <p:nvSpPr>
          <p:cNvPr id="38" name="TextBox 37">
            <a:extLst>
              <a:ext uri="{FF2B5EF4-FFF2-40B4-BE49-F238E27FC236}">
                <a16:creationId xmlns:a16="http://schemas.microsoft.com/office/drawing/2014/main" xmlns="" id="{DA8A32C2-92F6-AF2D-F100-C5F9AEE92775}"/>
              </a:ext>
            </a:extLst>
          </p:cNvPr>
          <p:cNvSpPr txBox="1"/>
          <p:nvPr/>
        </p:nvSpPr>
        <p:spPr>
          <a:xfrm>
            <a:off x="2769619" y="3390796"/>
            <a:ext cx="996838" cy="400110"/>
          </a:xfrm>
          <a:prstGeom prst="rect">
            <a:avLst/>
          </a:prstGeom>
          <a:noFill/>
        </p:spPr>
        <p:txBody>
          <a:bodyPr wrap="square" rtlCol="0">
            <a:spAutoFit/>
          </a:bodyPr>
          <a:lstStyle/>
          <a:p>
            <a:r>
              <a:rPr lang="lv-LV" sz="2000" dirty="0">
                <a:solidFill>
                  <a:srgbClr val="C00000"/>
                </a:solidFill>
              </a:rPr>
              <a:t>86 %</a:t>
            </a:r>
          </a:p>
        </p:txBody>
      </p:sp>
      <p:sp>
        <p:nvSpPr>
          <p:cNvPr id="39" name="TextBox 38">
            <a:extLst>
              <a:ext uri="{FF2B5EF4-FFF2-40B4-BE49-F238E27FC236}">
                <a16:creationId xmlns:a16="http://schemas.microsoft.com/office/drawing/2014/main" xmlns="" id="{AC802BE3-466C-8CCC-34F5-AD562B85B5D9}"/>
              </a:ext>
            </a:extLst>
          </p:cNvPr>
          <p:cNvSpPr txBox="1"/>
          <p:nvPr/>
        </p:nvSpPr>
        <p:spPr>
          <a:xfrm>
            <a:off x="3017834" y="5287855"/>
            <a:ext cx="996838" cy="400110"/>
          </a:xfrm>
          <a:prstGeom prst="rect">
            <a:avLst/>
          </a:prstGeom>
          <a:noFill/>
        </p:spPr>
        <p:txBody>
          <a:bodyPr wrap="square" rtlCol="0">
            <a:spAutoFit/>
          </a:bodyPr>
          <a:lstStyle/>
          <a:p>
            <a:r>
              <a:rPr lang="lv-LV" sz="2000" dirty="0">
                <a:solidFill>
                  <a:srgbClr val="C00000"/>
                </a:solidFill>
              </a:rPr>
              <a:t>93 %</a:t>
            </a:r>
          </a:p>
        </p:txBody>
      </p:sp>
      <p:sp>
        <p:nvSpPr>
          <p:cNvPr id="40" name="TextBox 39">
            <a:extLst>
              <a:ext uri="{FF2B5EF4-FFF2-40B4-BE49-F238E27FC236}">
                <a16:creationId xmlns:a16="http://schemas.microsoft.com/office/drawing/2014/main" xmlns="" id="{659ABEA8-51F0-8653-ACB2-6D3A6AFEB9DE}"/>
              </a:ext>
            </a:extLst>
          </p:cNvPr>
          <p:cNvSpPr txBox="1"/>
          <p:nvPr/>
        </p:nvSpPr>
        <p:spPr>
          <a:xfrm>
            <a:off x="8404458" y="5287855"/>
            <a:ext cx="996838" cy="400110"/>
          </a:xfrm>
          <a:prstGeom prst="rect">
            <a:avLst/>
          </a:prstGeom>
          <a:noFill/>
        </p:spPr>
        <p:txBody>
          <a:bodyPr wrap="square" rtlCol="0">
            <a:spAutoFit/>
          </a:bodyPr>
          <a:lstStyle/>
          <a:p>
            <a:r>
              <a:rPr lang="lv-LV" sz="2000" dirty="0">
                <a:solidFill>
                  <a:srgbClr val="C00000"/>
                </a:solidFill>
              </a:rPr>
              <a:t>90 %</a:t>
            </a:r>
          </a:p>
        </p:txBody>
      </p:sp>
    </p:spTree>
    <p:extLst>
      <p:ext uri="{BB962C8B-B14F-4D97-AF65-F5344CB8AC3E}">
        <p14:creationId xmlns:p14="http://schemas.microsoft.com/office/powerpoint/2010/main" val="25794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E1CDB80-A9D4-E4DA-2BCD-7577ACD36BCD}"/>
              </a:ext>
            </a:extLst>
          </p:cNvPr>
          <p:cNvSpPr>
            <a:spLocks noGrp="1"/>
          </p:cNvSpPr>
          <p:nvPr>
            <p:ph type="sldNum" idx="12"/>
          </p:nvPr>
        </p:nvSpPr>
        <p:spPr/>
        <p:txBody>
          <a:bodyPr/>
          <a:lstStyle/>
          <a:p>
            <a:fld id="{00000000-1234-1234-1234-123412341234}" type="slidenum">
              <a:rPr lang="lv-LV" smtClean="0"/>
              <a:pPr/>
              <a:t>60</a:t>
            </a:fld>
            <a:endParaRPr lang="lv-LV"/>
          </a:p>
        </p:txBody>
      </p:sp>
      <p:sp>
        <p:nvSpPr>
          <p:cNvPr id="3" name="Title 2">
            <a:extLst>
              <a:ext uri="{FF2B5EF4-FFF2-40B4-BE49-F238E27FC236}">
                <a16:creationId xmlns:a16="http://schemas.microsoft.com/office/drawing/2014/main" xmlns="" id="{325BCE7A-B460-14CE-0646-8635A9D163A3}"/>
              </a:ext>
            </a:extLst>
          </p:cNvPr>
          <p:cNvSpPr>
            <a:spLocks noGrp="1"/>
          </p:cNvSpPr>
          <p:nvPr>
            <p:ph type="title"/>
          </p:nvPr>
        </p:nvSpPr>
        <p:spPr>
          <a:xfrm>
            <a:off x="809055" y="335883"/>
            <a:ext cx="10626218" cy="815227"/>
          </a:xfrm>
        </p:spPr>
        <p:txBody>
          <a:bodyPr/>
          <a:lstStyle/>
          <a:p>
            <a:r>
              <a:rPr lang="lv-LV" sz="2400" noProof="0" dirty="0"/>
              <a:t>Valsts pārbaudes darbi par vispārējo vidējo izglītību</a:t>
            </a:r>
          </a:p>
        </p:txBody>
      </p:sp>
      <p:graphicFrame>
        <p:nvGraphicFramePr>
          <p:cNvPr id="6" name="Table 5">
            <a:extLst>
              <a:ext uri="{FF2B5EF4-FFF2-40B4-BE49-F238E27FC236}">
                <a16:creationId xmlns:a16="http://schemas.microsoft.com/office/drawing/2014/main" xmlns="" id="{A868295C-FCFC-DFDE-2228-750BE90208FE}"/>
              </a:ext>
            </a:extLst>
          </p:cNvPr>
          <p:cNvGraphicFramePr>
            <a:graphicFrameLocks noGrp="1"/>
          </p:cNvGraphicFramePr>
          <p:nvPr>
            <p:extLst>
              <p:ext uri="{D42A27DB-BD31-4B8C-83A1-F6EECF244321}">
                <p14:modId xmlns:p14="http://schemas.microsoft.com/office/powerpoint/2010/main" val="2859736415"/>
              </p:ext>
            </p:extLst>
          </p:nvPr>
        </p:nvGraphicFramePr>
        <p:xfrm>
          <a:off x="810227" y="1321443"/>
          <a:ext cx="9346640" cy="5262875"/>
        </p:xfrm>
        <a:graphic>
          <a:graphicData uri="http://schemas.openxmlformats.org/drawingml/2006/table">
            <a:tbl>
              <a:tblPr firstRow="1" bandRow="1">
                <a:tableStyleId>{5C22544A-7EE6-4342-B048-85BDC9FD1C3A}</a:tableStyleId>
              </a:tblPr>
              <a:tblGrid>
                <a:gridCol w="1620455">
                  <a:extLst>
                    <a:ext uri="{9D8B030D-6E8A-4147-A177-3AD203B41FA5}">
                      <a16:colId xmlns:a16="http://schemas.microsoft.com/office/drawing/2014/main" xmlns="" val="230280027"/>
                    </a:ext>
                  </a:extLst>
                </a:gridCol>
                <a:gridCol w="2639352">
                  <a:extLst>
                    <a:ext uri="{9D8B030D-6E8A-4147-A177-3AD203B41FA5}">
                      <a16:colId xmlns:a16="http://schemas.microsoft.com/office/drawing/2014/main" xmlns="" val="3258583552"/>
                    </a:ext>
                  </a:extLst>
                </a:gridCol>
                <a:gridCol w="1137222">
                  <a:extLst>
                    <a:ext uri="{9D8B030D-6E8A-4147-A177-3AD203B41FA5}">
                      <a16:colId xmlns:a16="http://schemas.microsoft.com/office/drawing/2014/main" xmlns="" val="181679008"/>
                    </a:ext>
                  </a:extLst>
                </a:gridCol>
                <a:gridCol w="2078637">
                  <a:extLst>
                    <a:ext uri="{9D8B030D-6E8A-4147-A177-3AD203B41FA5}">
                      <a16:colId xmlns:a16="http://schemas.microsoft.com/office/drawing/2014/main" xmlns="" val="3474769490"/>
                    </a:ext>
                  </a:extLst>
                </a:gridCol>
                <a:gridCol w="1870974">
                  <a:extLst>
                    <a:ext uri="{9D8B030D-6E8A-4147-A177-3AD203B41FA5}">
                      <a16:colId xmlns:a16="http://schemas.microsoft.com/office/drawing/2014/main" xmlns="" val="2170966596"/>
                    </a:ext>
                  </a:extLst>
                </a:gridCol>
              </a:tblGrid>
              <a:tr h="370840">
                <a:tc>
                  <a:txBody>
                    <a:bodyPr/>
                    <a:lstStyle/>
                    <a:p>
                      <a:pPr algn="ctr"/>
                      <a:r>
                        <a:rPr lang="lv-LV" noProof="0" dirty="0" err="1"/>
                        <a:t>Pamattermiņa</a:t>
                      </a:r>
                      <a:r>
                        <a:rPr lang="lv-LV" noProof="0" dirty="0"/>
                        <a:t> datums</a:t>
                      </a:r>
                    </a:p>
                  </a:txBody>
                  <a:tcPr anchor="ctr"/>
                </a:tc>
                <a:tc>
                  <a:txBody>
                    <a:bodyPr/>
                    <a:lstStyle/>
                    <a:p>
                      <a:pPr algn="ctr"/>
                      <a:r>
                        <a:rPr lang="lv-LV" noProof="0" dirty="0"/>
                        <a:t>Centralizētais eksāmens</a:t>
                      </a:r>
                    </a:p>
                  </a:txBody>
                  <a:tcPr anchor="ctr"/>
                </a:tc>
                <a:tc>
                  <a:txBody>
                    <a:bodyPr/>
                    <a:lstStyle/>
                    <a:p>
                      <a:pPr algn="ctr"/>
                      <a:r>
                        <a:rPr lang="lv-LV" noProof="0" dirty="0"/>
                        <a:t>Līmenis</a:t>
                      </a:r>
                    </a:p>
                  </a:txBody>
                  <a:tcPr anchor="ctr"/>
                </a:tc>
                <a:tc>
                  <a:txBody>
                    <a:bodyPr/>
                    <a:lstStyle/>
                    <a:p>
                      <a:pPr algn="ctr"/>
                      <a:r>
                        <a:rPr lang="lv-LV" noProof="0" dirty="0" err="1"/>
                        <a:t>Tiešsaitē</a:t>
                      </a:r>
                      <a:r>
                        <a:rPr lang="lv-LV" noProof="0" dirty="0"/>
                        <a:t> VPS</a:t>
                      </a:r>
                    </a:p>
                  </a:txBody>
                  <a:tcPr anchor="ctr"/>
                </a:tc>
                <a:tc>
                  <a:txBody>
                    <a:bodyPr/>
                    <a:lstStyle/>
                    <a:p>
                      <a:pPr algn="ctr"/>
                      <a:r>
                        <a:rPr lang="lv-LV" noProof="0" dirty="0"/>
                        <a:t>Papildtermiņa datums</a:t>
                      </a:r>
                    </a:p>
                  </a:txBody>
                  <a:tcPr anchor="ctr"/>
                </a:tc>
                <a:extLst>
                  <a:ext uri="{0D108BD9-81ED-4DB2-BD59-A6C34878D82A}">
                    <a16:rowId xmlns:a16="http://schemas.microsoft.com/office/drawing/2014/main" xmlns="" val="1465929165"/>
                  </a:ext>
                </a:extLst>
              </a:tr>
              <a:tr h="370840">
                <a:tc>
                  <a:txBody>
                    <a:bodyPr/>
                    <a:lstStyle/>
                    <a:p>
                      <a:pPr algn="ctr"/>
                      <a:r>
                        <a:rPr lang="lv-LV" noProof="0" dirty="0"/>
                        <a:t>11.maijs</a:t>
                      </a:r>
                    </a:p>
                  </a:txBody>
                  <a:tcPr anchor="ctr"/>
                </a:tc>
                <a:tc>
                  <a:txBody>
                    <a:bodyPr/>
                    <a:lstStyle/>
                    <a:p>
                      <a:r>
                        <a:rPr lang="lv-LV" noProof="0" dirty="0"/>
                        <a:t>Sociālās zinātnes</a:t>
                      </a:r>
                    </a:p>
                  </a:txBody>
                  <a:tcPr/>
                </a:tc>
                <a:tc>
                  <a:txBody>
                    <a:bodyPr/>
                    <a:lstStyle/>
                    <a:p>
                      <a:pPr algn="ctr"/>
                      <a:r>
                        <a:rPr lang="lv-LV" noProof="0" dirty="0"/>
                        <a:t>A</a:t>
                      </a:r>
                    </a:p>
                  </a:txBody>
                  <a:tcPr/>
                </a:tc>
                <a:tc>
                  <a:txBody>
                    <a:bodyPr/>
                    <a:lstStyle/>
                    <a:p>
                      <a:pPr algn="ctr"/>
                      <a:r>
                        <a:rPr lang="lv-LV" noProof="0" dirty="0"/>
                        <a:t>-</a:t>
                      </a:r>
                    </a:p>
                  </a:txBody>
                  <a:tcPr/>
                </a:tc>
                <a:tc>
                  <a:txBody>
                    <a:bodyPr/>
                    <a:lstStyle/>
                    <a:p>
                      <a:pPr algn="ctr"/>
                      <a:r>
                        <a:rPr lang="lv-LV" noProof="0" dirty="0"/>
                        <a:t>19.jūnijs</a:t>
                      </a:r>
                    </a:p>
                  </a:txBody>
                  <a:tcPr/>
                </a:tc>
                <a:extLst>
                  <a:ext uri="{0D108BD9-81ED-4DB2-BD59-A6C34878D82A}">
                    <a16:rowId xmlns:a16="http://schemas.microsoft.com/office/drawing/2014/main" xmlns="" val="3712822649"/>
                  </a:ext>
                </a:extLst>
              </a:tr>
              <a:tr h="370840">
                <a:tc>
                  <a:txBody>
                    <a:bodyPr/>
                    <a:lstStyle/>
                    <a:p>
                      <a:pPr algn="ctr"/>
                      <a:r>
                        <a:rPr lang="lv-LV" noProof="0" dirty="0"/>
                        <a:t>13.maijs</a:t>
                      </a:r>
                    </a:p>
                  </a:txBody>
                  <a:tcPr anchor="ctr"/>
                </a:tc>
                <a:tc>
                  <a:txBody>
                    <a:bodyPr/>
                    <a:lstStyle/>
                    <a:p>
                      <a:r>
                        <a:rPr lang="lv-LV" noProof="0" dirty="0"/>
                        <a:t>Vēsture</a:t>
                      </a:r>
                    </a:p>
                  </a:txBody>
                  <a:tcPr/>
                </a:tc>
                <a:tc>
                  <a:txBody>
                    <a:bodyPr/>
                    <a:lstStyle/>
                    <a:p>
                      <a:pPr algn="ctr"/>
                      <a:r>
                        <a:rPr lang="lv-LV" noProof="0" dirty="0"/>
                        <a:t>A</a:t>
                      </a:r>
                    </a:p>
                  </a:txBody>
                  <a:tcPr/>
                </a:tc>
                <a:tc>
                  <a:txBody>
                    <a:bodyPr/>
                    <a:lstStyle/>
                    <a:p>
                      <a:pPr algn="ctr"/>
                      <a:r>
                        <a:rPr lang="lv-LV" noProof="0" dirty="0"/>
                        <a:t>-</a:t>
                      </a:r>
                    </a:p>
                  </a:txBody>
                  <a:tcPr/>
                </a:tc>
                <a:tc>
                  <a:txBody>
                    <a:bodyPr/>
                    <a:lstStyle/>
                    <a:p>
                      <a:pPr algn="ctr"/>
                      <a:r>
                        <a:rPr lang="lv-LV" noProof="0" dirty="0"/>
                        <a:t>29.jūnijs</a:t>
                      </a:r>
                    </a:p>
                  </a:txBody>
                  <a:tcPr/>
                </a:tc>
                <a:extLst>
                  <a:ext uri="{0D108BD9-81ED-4DB2-BD59-A6C34878D82A}">
                    <a16:rowId xmlns:a16="http://schemas.microsoft.com/office/drawing/2014/main" xmlns="" val="2963839974"/>
                  </a:ext>
                </a:extLst>
              </a:tr>
              <a:tr h="370840">
                <a:tc>
                  <a:txBody>
                    <a:bodyPr/>
                    <a:lstStyle/>
                    <a:p>
                      <a:pPr algn="ctr"/>
                      <a:r>
                        <a:rPr lang="lv-LV" noProof="0" dirty="0"/>
                        <a:t>15.maijs</a:t>
                      </a:r>
                    </a:p>
                  </a:txBody>
                  <a:tcPr anchor="ctr"/>
                </a:tc>
                <a:tc>
                  <a:txBody>
                    <a:bodyPr/>
                    <a:lstStyle/>
                    <a:p>
                      <a:r>
                        <a:rPr lang="lv-LV" noProof="0" dirty="0"/>
                        <a:t>Dizains un tehnoloģijas</a:t>
                      </a:r>
                    </a:p>
                  </a:txBody>
                  <a:tcPr/>
                </a:tc>
                <a:tc>
                  <a:txBody>
                    <a:bodyPr/>
                    <a:lstStyle/>
                    <a:p>
                      <a:pPr algn="ctr"/>
                      <a:r>
                        <a:rPr lang="lv-LV" noProof="0" dirty="0"/>
                        <a:t>A</a:t>
                      </a:r>
                    </a:p>
                  </a:txBody>
                  <a:tcPr/>
                </a:tc>
                <a:tc>
                  <a:txBody>
                    <a:bodyPr/>
                    <a:lstStyle/>
                    <a:p>
                      <a:pPr algn="ctr"/>
                      <a:r>
                        <a:rPr lang="lv-LV" noProof="0" dirty="0"/>
                        <a:t>-</a:t>
                      </a:r>
                    </a:p>
                  </a:txBody>
                  <a:tcPr/>
                </a:tc>
                <a:tc>
                  <a:txBody>
                    <a:bodyPr/>
                    <a:lstStyle/>
                    <a:p>
                      <a:pPr algn="ctr"/>
                      <a:r>
                        <a:rPr lang="lv-LV" noProof="0" dirty="0"/>
                        <a:t>3.jūlijs</a:t>
                      </a:r>
                    </a:p>
                  </a:txBody>
                  <a:tcPr/>
                </a:tc>
                <a:extLst>
                  <a:ext uri="{0D108BD9-81ED-4DB2-BD59-A6C34878D82A}">
                    <a16:rowId xmlns:a16="http://schemas.microsoft.com/office/drawing/2014/main" xmlns="" val="101025245"/>
                  </a:ext>
                </a:extLst>
              </a:tr>
              <a:tr h="370840">
                <a:tc>
                  <a:txBody>
                    <a:bodyPr/>
                    <a:lstStyle/>
                    <a:p>
                      <a:pPr algn="ctr"/>
                      <a:r>
                        <a:rPr lang="lv-LV" noProof="0" dirty="0"/>
                        <a:t>18.maijs</a:t>
                      </a:r>
                    </a:p>
                  </a:txBody>
                  <a:tcPr anchor="ctr"/>
                </a:tc>
                <a:tc>
                  <a:txBody>
                    <a:bodyPr/>
                    <a:lstStyle/>
                    <a:p>
                      <a:r>
                        <a:rPr lang="lv-LV" noProof="0" dirty="0"/>
                        <a:t>Dabaszinības</a:t>
                      </a:r>
                    </a:p>
                  </a:txBody>
                  <a:tcPr/>
                </a:tc>
                <a:tc>
                  <a:txBody>
                    <a:bodyPr/>
                    <a:lstStyle/>
                    <a:p>
                      <a:pPr algn="ctr"/>
                      <a:r>
                        <a:rPr lang="lv-LV" noProof="0" dirty="0"/>
                        <a:t>V</a:t>
                      </a:r>
                    </a:p>
                  </a:txBody>
                  <a:tcPr/>
                </a:tc>
                <a:tc>
                  <a:txBody>
                    <a:bodyPr/>
                    <a:lstStyle/>
                    <a:p>
                      <a:pPr marL="0" indent="0" algn="ctr">
                        <a:buNone/>
                      </a:pPr>
                      <a:r>
                        <a:rPr lang="lv-LV" noProof="0" dirty="0"/>
                        <a:t>1.daļa</a:t>
                      </a:r>
                    </a:p>
                  </a:txBody>
                  <a:tcPr/>
                </a:tc>
                <a:tc>
                  <a:txBody>
                    <a:bodyPr/>
                    <a:lstStyle/>
                    <a:p>
                      <a:pPr algn="ctr"/>
                      <a:r>
                        <a:rPr lang="lv-LV" noProof="0" dirty="0"/>
                        <a:t>15.jūnijs</a:t>
                      </a:r>
                    </a:p>
                  </a:txBody>
                  <a:tcPr/>
                </a:tc>
                <a:extLst>
                  <a:ext uri="{0D108BD9-81ED-4DB2-BD59-A6C34878D82A}">
                    <a16:rowId xmlns:a16="http://schemas.microsoft.com/office/drawing/2014/main" xmlns="" val="4221077556"/>
                  </a:ext>
                </a:extLst>
              </a:tr>
              <a:tr h="370840">
                <a:tc>
                  <a:txBody>
                    <a:bodyPr/>
                    <a:lstStyle/>
                    <a:p>
                      <a:pPr algn="ctr"/>
                      <a:r>
                        <a:rPr lang="lv-LV" noProof="0" dirty="0"/>
                        <a:t>18.maijs</a:t>
                      </a:r>
                    </a:p>
                  </a:txBody>
                  <a:tcPr anchor="ctr"/>
                </a:tc>
                <a:tc>
                  <a:txBody>
                    <a:bodyPr/>
                    <a:lstStyle/>
                    <a:p>
                      <a:r>
                        <a:rPr lang="lv-LV" noProof="0" dirty="0"/>
                        <a:t>Ķīmija</a:t>
                      </a:r>
                    </a:p>
                  </a:txBody>
                  <a:tcPr/>
                </a:tc>
                <a:tc>
                  <a:txBody>
                    <a:bodyPr/>
                    <a:lstStyle/>
                    <a:p>
                      <a:pPr algn="ctr"/>
                      <a:r>
                        <a:rPr lang="lv-LV" noProof="0" dirty="0"/>
                        <a:t>A/O</a:t>
                      </a:r>
                    </a:p>
                  </a:txBody>
                  <a:tcPr/>
                </a:tc>
                <a:tc>
                  <a:txBody>
                    <a:bodyPr/>
                    <a:lstStyle/>
                    <a:p>
                      <a:pPr marL="0" indent="0" algn="ctr">
                        <a:buNone/>
                      </a:pPr>
                      <a:r>
                        <a:rPr lang="lv-LV" noProof="0" dirty="0"/>
                        <a:t>1.daļa</a:t>
                      </a:r>
                    </a:p>
                  </a:txBody>
                  <a:tcPr/>
                </a:tc>
                <a:tc>
                  <a:txBody>
                    <a:bodyPr/>
                    <a:lstStyle/>
                    <a:p>
                      <a:pPr algn="ctr"/>
                      <a:r>
                        <a:rPr lang="lv-LV" noProof="0" dirty="0"/>
                        <a:t>17.jūnijs</a:t>
                      </a:r>
                    </a:p>
                  </a:txBody>
                  <a:tcPr/>
                </a:tc>
                <a:extLst>
                  <a:ext uri="{0D108BD9-81ED-4DB2-BD59-A6C34878D82A}">
                    <a16:rowId xmlns:a16="http://schemas.microsoft.com/office/drawing/2014/main" xmlns="" val="4178336961"/>
                  </a:ext>
                </a:extLst>
              </a:tr>
              <a:tr h="370840">
                <a:tc>
                  <a:txBody>
                    <a:bodyPr/>
                    <a:lstStyle/>
                    <a:p>
                      <a:pPr algn="ctr"/>
                      <a:r>
                        <a:rPr lang="lv-LV" noProof="0" dirty="0"/>
                        <a:t>20.maijs</a:t>
                      </a:r>
                    </a:p>
                  </a:txBody>
                  <a:tcPr anchor="ctr"/>
                </a:tc>
                <a:tc>
                  <a:txBody>
                    <a:bodyPr/>
                    <a:lstStyle/>
                    <a:p>
                      <a:r>
                        <a:rPr lang="lv-LV" noProof="0" dirty="0"/>
                        <a:t>Fizika</a:t>
                      </a:r>
                    </a:p>
                  </a:txBody>
                  <a:tcPr/>
                </a:tc>
                <a:tc>
                  <a:txBody>
                    <a:bodyPr/>
                    <a:lstStyle/>
                    <a:p>
                      <a:pPr algn="ctr"/>
                      <a:r>
                        <a:rPr lang="lv-LV" noProof="0" dirty="0"/>
                        <a:t>A/O</a:t>
                      </a:r>
                    </a:p>
                  </a:txBody>
                  <a:tcPr/>
                </a:tc>
                <a:tc>
                  <a:txBody>
                    <a:bodyPr/>
                    <a:lstStyle/>
                    <a:p>
                      <a:pPr marL="0" indent="0" algn="ctr">
                        <a:buNone/>
                      </a:pPr>
                      <a:r>
                        <a:rPr lang="lv-LV" noProof="0" dirty="0"/>
                        <a:t>1.daļa</a:t>
                      </a:r>
                    </a:p>
                  </a:txBody>
                  <a:tcPr/>
                </a:tc>
                <a:tc>
                  <a:txBody>
                    <a:bodyPr/>
                    <a:lstStyle/>
                    <a:p>
                      <a:pPr algn="ctr"/>
                      <a:r>
                        <a:rPr lang="lv-LV" noProof="0" dirty="0"/>
                        <a:t>2.jūlijs</a:t>
                      </a:r>
                    </a:p>
                  </a:txBody>
                  <a:tcPr/>
                </a:tc>
                <a:extLst>
                  <a:ext uri="{0D108BD9-81ED-4DB2-BD59-A6C34878D82A}">
                    <a16:rowId xmlns:a16="http://schemas.microsoft.com/office/drawing/2014/main" xmlns="" val="3231452198"/>
                  </a:ext>
                </a:extLst>
              </a:tr>
              <a:tr h="370840">
                <a:tc>
                  <a:txBody>
                    <a:bodyPr/>
                    <a:lstStyle/>
                    <a:p>
                      <a:pPr algn="ctr"/>
                      <a:r>
                        <a:rPr lang="lv-LV" noProof="0" dirty="0"/>
                        <a:t>22.maijs</a:t>
                      </a:r>
                    </a:p>
                  </a:txBody>
                  <a:tcPr anchor="ctr"/>
                </a:tc>
                <a:tc>
                  <a:txBody>
                    <a:bodyPr/>
                    <a:lstStyle/>
                    <a:p>
                      <a:r>
                        <a:rPr lang="lv-LV" noProof="0" dirty="0"/>
                        <a:t>Bioloģija</a:t>
                      </a:r>
                    </a:p>
                  </a:txBody>
                  <a:tcPr/>
                </a:tc>
                <a:tc>
                  <a:txBody>
                    <a:bodyPr/>
                    <a:lstStyle/>
                    <a:p>
                      <a:pPr algn="ctr"/>
                      <a:r>
                        <a:rPr lang="lv-LV" noProof="0" dirty="0"/>
                        <a:t>A/O</a:t>
                      </a:r>
                    </a:p>
                  </a:txBody>
                  <a:tcPr/>
                </a:tc>
                <a:tc>
                  <a:txBody>
                    <a:bodyPr/>
                    <a:lstStyle/>
                    <a:p>
                      <a:pPr marL="0" indent="0" algn="ctr">
                        <a:buNone/>
                      </a:pPr>
                      <a:r>
                        <a:rPr lang="lv-LV" noProof="0" dirty="0"/>
                        <a:t>1.daļa</a:t>
                      </a:r>
                    </a:p>
                  </a:txBody>
                  <a:tcPr/>
                </a:tc>
                <a:tc>
                  <a:txBody>
                    <a:bodyPr/>
                    <a:lstStyle/>
                    <a:p>
                      <a:pPr algn="ctr"/>
                      <a:r>
                        <a:rPr lang="lv-LV" noProof="0" dirty="0"/>
                        <a:t>25.jūnijs</a:t>
                      </a:r>
                    </a:p>
                  </a:txBody>
                  <a:tcPr/>
                </a:tc>
                <a:extLst>
                  <a:ext uri="{0D108BD9-81ED-4DB2-BD59-A6C34878D82A}">
                    <a16:rowId xmlns:a16="http://schemas.microsoft.com/office/drawing/2014/main" xmlns="" val="123130347"/>
                  </a:ext>
                </a:extLst>
              </a:tr>
              <a:tr h="370839">
                <a:tc>
                  <a:txBody>
                    <a:bodyPr/>
                    <a:lstStyle/>
                    <a:p>
                      <a:pPr lvl="0" algn="ctr">
                        <a:buNone/>
                      </a:pPr>
                      <a:r>
                        <a:rPr lang="lv-LV" noProof="0" dirty="0"/>
                        <a:t>25.maijs</a:t>
                      </a:r>
                    </a:p>
                  </a:txBody>
                  <a:tcPr anchor="ctr"/>
                </a:tc>
                <a:tc>
                  <a:txBody>
                    <a:bodyPr/>
                    <a:lstStyle/>
                    <a:p>
                      <a:pPr lvl="0">
                        <a:buNone/>
                      </a:pPr>
                      <a:r>
                        <a:rPr lang="lv-LV" noProof="0" dirty="0"/>
                        <a:t>Angļu valoda (r/m)</a:t>
                      </a:r>
                    </a:p>
                  </a:txBody>
                  <a:tcPr/>
                </a:tc>
                <a:tc>
                  <a:txBody>
                    <a:bodyPr/>
                    <a:lstStyle/>
                    <a:p>
                      <a:pPr lvl="0" algn="ctr">
                        <a:buNone/>
                      </a:pPr>
                      <a:r>
                        <a:rPr lang="lv-LV" noProof="0" dirty="0"/>
                        <a:t>O</a:t>
                      </a:r>
                    </a:p>
                  </a:txBody>
                  <a:tcPr/>
                </a:tc>
                <a:tc>
                  <a:txBody>
                    <a:bodyPr/>
                    <a:lstStyle/>
                    <a:p>
                      <a:pPr marL="0" lvl="0" indent="0" algn="ctr">
                        <a:buNone/>
                      </a:pPr>
                      <a:r>
                        <a:rPr lang="lv-LV" noProof="0" dirty="0"/>
                        <a:t>-</a:t>
                      </a:r>
                    </a:p>
                  </a:txBody>
                  <a:tcPr/>
                </a:tc>
                <a:tc>
                  <a:txBody>
                    <a:bodyPr/>
                    <a:lstStyle/>
                    <a:p>
                      <a:pPr lvl="0" algn="ctr">
                        <a:buNone/>
                      </a:pPr>
                      <a:r>
                        <a:rPr lang="lv-LV" noProof="0" dirty="0"/>
                        <a:t>18.jūnijs</a:t>
                      </a:r>
                    </a:p>
                  </a:txBody>
                  <a:tcPr/>
                </a:tc>
                <a:extLst>
                  <a:ext uri="{0D108BD9-81ED-4DB2-BD59-A6C34878D82A}">
                    <a16:rowId xmlns:a16="http://schemas.microsoft.com/office/drawing/2014/main" xmlns="" val="1665657531"/>
                  </a:ext>
                </a:extLst>
              </a:tr>
              <a:tr h="370838">
                <a:tc>
                  <a:txBody>
                    <a:bodyPr/>
                    <a:lstStyle/>
                    <a:p>
                      <a:pPr lvl="0" algn="ctr">
                        <a:buNone/>
                      </a:pPr>
                      <a:r>
                        <a:rPr lang="lv-LV" noProof="0" dirty="0"/>
                        <a:t>25.maijs</a:t>
                      </a:r>
                    </a:p>
                  </a:txBody>
                  <a:tcPr anchor="ctr"/>
                </a:tc>
                <a:tc>
                  <a:txBody>
                    <a:bodyPr/>
                    <a:lstStyle/>
                    <a:p>
                      <a:pPr lvl="0">
                        <a:buNone/>
                      </a:pPr>
                      <a:r>
                        <a:rPr lang="lv-LV" noProof="0" dirty="0"/>
                        <a:t>Angļu valoda (r)</a:t>
                      </a:r>
                    </a:p>
                  </a:txBody>
                  <a:tcPr/>
                </a:tc>
                <a:tc>
                  <a:txBody>
                    <a:bodyPr/>
                    <a:lstStyle/>
                    <a:p>
                      <a:pPr lvl="0" algn="ctr">
                        <a:buNone/>
                      </a:pPr>
                      <a:r>
                        <a:rPr lang="lv-LV" noProof="0" dirty="0"/>
                        <a:t>A</a:t>
                      </a:r>
                    </a:p>
                  </a:txBody>
                  <a:tcPr/>
                </a:tc>
                <a:tc>
                  <a:txBody>
                    <a:bodyPr/>
                    <a:lstStyle/>
                    <a:p>
                      <a:pPr marL="0" lvl="0" indent="0" algn="ctr">
                        <a:buNone/>
                      </a:pPr>
                      <a:r>
                        <a:rPr lang="lv-LV" noProof="0" dirty="0"/>
                        <a:t>-</a:t>
                      </a:r>
                    </a:p>
                  </a:txBody>
                  <a:tcPr/>
                </a:tc>
                <a:tc>
                  <a:txBody>
                    <a:bodyPr/>
                    <a:lstStyle/>
                    <a:p>
                      <a:pPr lvl="0" algn="ctr">
                        <a:buNone/>
                      </a:pPr>
                      <a:r>
                        <a:rPr lang="lv-LV" noProof="0" dirty="0"/>
                        <a:t>18.jūnijs</a:t>
                      </a:r>
                    </a:p>
                  </a:txBody>
                  <a:tcPr/>
                </a:tc>
                <a:extLst>
                  <a:ext uri="{0D108BD9-81ED-4DB2-BD59-A6C34878D82A}">
                    <a16:rowId xmlns:a16="http://schemas.microsoft.com/office/drawing/2014/main" xmlns="" val="3204202198"/>
                  </a:ext>
                </a:extLst>
              </a:tr>
              <a:tr h="370838">
                <a:tc>
                  <a:txBody>
                    <a:bodyPr/>
                    <a:lstStyle/>
                    <a:p>
                      <a:pPr lvl="0" algn="ctr">
                        <a:buNone/>
                      </a:pPr>
                      <a:r>
                        <a:rPr lang="lv-LV" noProof="0" dirty="0"/>
                        <a:t>26.maijs</a:t>
                      </a:r>
                    </a:p>
                  </a:txBody>
                  <a:tcPr anchor="ctr"/>
                </a:tc>
                <a:tc>
                  <a:txBody>
                    <a:bodyPr/>
                    <a:lstStyle/>
                    <a:p>
                      <a:pPr lvl="0">
                        <a:buNone/>
                      </a:pPr>
                      <a:r>
                        <a:rPr lang="lv-LV" noProof="0" dirty="0"/>
                        <a:t>Franču valoda (r/m)</a:t>
                      </a:r>
                    </a:p>
                    <a:p>
                      <a:pPr lvl="0">
                        <a:buNone/>
                      </a:pPr>
                      <a:r>
                        <a:rPr lang="lv-LV" noProof="0" dirty="0"/>
                        <a:t>Angļu valoda (m)</a:t>
                      </a:r>
                    </a:p>
                  </a:txBody>
                  <a:tcPr/>
                </a:tc>
                <a:tc>
                  <a:txBody>
                    <a:bodyPr/>
                    <a:lstStyle/>
                    <a:p>
                      <a:pPr lvl="0" algn="ctr">
                        <a:buNone/>
                      </a:pPr>
                      <a:r>
                        <a:rPr lang="lv-LV" noProof="0" dirty="0"/>
                        <a:t>A/O</a:t>
                      </a:r>
                    </a:p>
                    <a:p>
                      <a:pPr lvl="0" algn="ctr">
                        <a:buNone/>
                      </a:pPr>
                      <a:r>
                        <a:rPr lang="lv-LV" noProof="0" dirty="0"/>
                        <a:t>O</a:t>
                      </a:r>
                    </a:p>
                  </a:txBody>
                  <a:tcPr/>
                </a:tc>
                <a:tc>
                  <a:txBody>
                    <a:bodyPr/>
                    <a:lstStyle/>
                    <a:p>
                      <a:pPr marL="0" lvl="0" indent="0" algn="ctr">
                        <a:buNone/>
                      </a:pPr>
                      <a:r>
                        <a:rPr lang="lv-LV" noProof="0" dirty="0"/>
                        <a:t>-</a:t>
                      </a:r>
                    </a:p>
                  </a:txBody>
                  <a:tcPr/>
                </a:tc>
                <a:tc>
                  <a:txBody>
                    <a:bodyPr/>
                    <a:lstStyle/>
                    <a:p>
                      <a:pPr lvl="0" algn="ctr">
                        <a:buNone/>
                      </a:pPr>
                      <a:r>
                        <a:rPr lang="lv-LV" noProof="0" dirty="0"/>
                        <a:t>18.jūnijs</a:t>
                      </a:r>
                    </a:p>
                  </a:txBody>
                  <a:tcPr/>
                </a:tc>
                <a:extLst>
                  <a:ext uri="{0D108BD9-81ED-4DB2-BD59-A6C34878D82A}">
                    <a16:rowId xmlns:a16="http://schemas.microsoft.com/office/drawing/2014/main" xmlns="" val="78039668"/>
                  </a:ext>
                </a:extLst>
              </a:tr>
              <a:tr h="370838">
                <a:tc>
                  <a:txBody>
                    <a:bodyPr/>
                    <a:lstStyle/>
                    <a:p>
                      <a:pPr lvl="0" algn="ctr">
                        <a:buNone/>
                      </a:pPr>
                      <a:r>
                        <a:rPr lang="lv-LV" noProof="0" dirty="0"/>
                        <a:t>27.maijs</a:t>
                      </a:r>
                    </a:p>
                  </a:txBody>
                  <a:tcPr anchor="ctr"/>
                </a:tc>
                <a:tc>
                  <a:txBody>
                    <a:bodyPr/>
                    <a:lstStyle/>
                    <a:p>
                      <a:pPr lvl="0">
                        <a:buNone/>
                      </a:pPr>
                      <a:r>
                        <a:rPr lang="lv-LV" noProof="0" dirty="0"/>
                        <a:t>Angļu valoda (m)</a:t>
                      </a:r>
                    </a:p>
                  </a:txBody>
                  <a:tcPr/>
                </a:tc>
                <a:tc>
                  <a:txBody>
                    <a:bodyPr/>
                    <a:lstStyle/>
                    <a:p>
                      <a:pPr lvl="0" algn="ctr">
                        <a:buNone/>
                      </a:pPr>
                      <a:r>
                        <a:rPr lang="lv-LV" noProof="0" dirty="0"/>
                        <a:t>A/O</a:t>
                      </a:r>
                    </a:p>
                  </a:txBody>
                  <a:tcPr/>
                </a:tc>
                <a:tc>
                  <a:txBody>
                    <a:bodyPr/>
                    <a:lstStyle/>
                    <a:p>
                      <a:pPr marL="342900" lvl="0" indent="-342900" algn="ctr">
                        <a:buAutoNum type="arabicPeriod"/>
                      </a:pPr>
                      <a:endParaRPr lang="lv-LV" noProof="0" dirty="0"/>
                    </a:p>
                  </a:txBody>
                  <a:tcPr/>
                </a:tc>
                <a:tc>
                  <a:txBody>
                    <a:bodyPr/>
                    <a:lstStyle/>
                    <a:p>
                      <a:pPr lvl="0" algn="ctr">
                        <a:buNone/>
                      </a:pPr>
                      <a:r>
                        <a:rPr lang="lv-LV" noProof="0" dirty="0"/>
                        <a:t>18.jūnijs</a:t>
                      </a:r>
                    </a:p>
                  </a:txBody>
                  <a:tcPr/>
                </a:tc>
                <a:extLst>
                  <a:ext uri="{0D108BD9-81ED-4DB2-BD59-A6C34878D82A}">
                    <a16:rowId xmlns:a16="http://schemas.microsoft.com/office/drawing/2014/main" xmlns="" val="223245927"/>
                  </a:ext>
                </a:extLst>
              </a:tr>
              <a:tr h="370838">
                <a:tc>
                  <a:txBody>
                    <a:bodyPr/>
                    <a:lstStyle/>
                    <a:p>
                      <a:pPr lvl="0" algn="ctr">
                        <a:buNone/>
                      </a:pPr>
                      <a:r>
                        <a:rPr lang="lv-LV" noProof="0" dirty="0"/>
                        <a:t>28.maijs</a:t>
                      </a:r>
                    </a:p>
                  </a:txBody>
                  <a:tcPr anchor="ctr"/>
                </a:tc>
                <a:tc>
                  <a:txBody>
                    <a:bodyPr/>
                    <a:lstStyle/>
                    <a:p>
                      <a:pPr lvl="0">
                        <a:buNone/>
                      </a:pPr>
                      <a:r>
                        <a:rPr lang="lv-LV" noProof="0" dirty="0"/>
                        <a:t>Vācu valoda (r/m)</a:t>
                      </a:r>
                    </a:p>
                    <a:p>
                      <a:pPr lvl="0">
                        <a:buNone/>
                      </a:pPr>
                      <a:r>
                        <a:rPr lang="lv-LV" noProof="0" dirty="0"/>
                        <a:t>Angļu valoda (m)</a:t>
                      </a:r>
                    </a:p>
                  </a:txBody>
                  <a:tcPr/>
                </a:tc>
                <a:tc>
                  <a:txBody>
                    <a:bodyPr/>
                    <a:lstStyle/>
                    <a:p>
                      <a:pPr lvl="0" algn="ctr">
                        <a:buNone/>
                      </a:pPr>
                      <a:r>
                        <a:rPr lang="lv-LV" noProof="0" dirty="0"/>
                        <a:t>A/O</a:t>
                      </a:r>
                    </a:p>
                    <a:p>
                      <a:pPr lvl="0" algn="ctr">
                        <a:buNone/>
                      </a:pPr>
                      <a:r>
                        <a:rPr lang="lv-LV" noProof="0" dirty="0"/>
                        <a:t>A</a:t>
                      </a:r>
                    </a:p>
                  </a:txBody>
                  <a:tcPr/>
                </a:tc>
                <a:tc>
                  <a:txBody>
                    <a:bodyPr/>
                    <a:lstStyle/>
                    <a:p>
                      <a:pPr marL="0" lvl="0" indent="0" algn="ctr">
                        <a:buNone/>
                      </a:pPr>
                      <a:r>
                        <a:rPr lang="lv-LV" noProof="0" dirty="0"/>
                        <a:t>-</a:t>
                      </a:r>
                    </a:p>
                  </a:txBody>
                  <a:tcPr/>
                </a:tc>
                <a:tc>
                  <a:txBody>
                    <a:bodyPr/>
                    <a:lstStyle/>
                    <a:p>
                      <a:pPr lvl="0" algn="ctr">
                        <a:buNone/>
                      </a:pPr>
                      <a:r>
                        <a:rPr lang="lv-LV" noProof="0" dirty="0"/>
                        <a:t>18.jūnijs</a:t>
                      </a:r>
                    </a:p>
                  </a:txBody>
                  <a:tcPr/>
                </a:tc>
                <a:extLst>
                  <a:ext uri="{0D108BD9-81ED-4DB2-BD59-A6C34878D82A}">
                    <a16:rowId xmlns:a16="http://schemas.microsoft.com/office/drawing/2014/main" xmlns="" val="2051115367"/>
                  </a:ext>
                </a:extLst>
              </a:tr>
            </a:tbl>
          </a:graphicData>
        </a:graphic>
      </p:graphicFrame>
      <p:sp>
        <p:nvSpPr>
          <p:cNvPr id="7" name="TextBox 6">
            <a:extLst>
              <a:ext uri="{FF2B5EF4-FFF2-40B4-BE49-F238E27FC236}">
                <a16:creationId xmlns:a16="http://schemas.microsoft.com/office/drawing/2014/main" xmlns="" id="{348C391F-7021-88CA-C58B-54EF0349FF60}"/>
              </a:ext>
            </a:extLst>
          </p:cNvPr>
          <p:cNvSpPr txBox="1"/>
          <p:nvPr/>
        </p:nvSpPr>
        <p:spPr>
          <a:xfrm>
            <a:off x="705028" y="986328"/>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baseline="0" noProof="0" dirty="0">
                <a:solidFill>
                  <a:srgbClr val="664790"/>
                </a:solidFill>
                <a:latin typeface="Verdana"/>
              </a:rPr>
              <a:t>Ministru kabineta</a:t>
            </a:r>
            <a:r>
              <a:rPr lang="lv-LV" sz="1600" i="1" noProof="0" dirty="0">
                <a:solidFill>
                  <a:srgbClr val="664790"/>
                </a:solidFill>
                <a:latin typeface="Verdana"/>
              </a:rPr>
              <a:t> 2025. gada 4. novembra </a:t>
            </a:r>
            <a:r>
              <a:rPr lang="lv-LV" sz="1600" i="1" baseline="0" noProof="0" dirty="0">
                <a:solidFill>
                  <a:srgbClr val="664790"/>
                </a:solidFill>
                <a:latin typeface="Verdana"/>
              </a:rPr>
              <a:t>noteikumi Nr. </a:t>
            </a:r>
            <a:r>
              <a:rPr lang="lv-LV" sz="1600" i="1" noProof="0" dirty="0">
                <a:solidFill>
                  <a:srgbClr val="664790"/>
                </a:solidFill>
                <a:latin typeface="Verdana"/>
              </a:rPr>
              <a:t>656</a:t>
            </a:r>
            <a:endParaRPr lang="lv-LV" sz="1600" i="1" noProof="0" dirty="0"/>
          </a:p>
        </p:txBody>
      </p:sp>
      <p:sp>
        <p:nvSpPr>
          <p:cNvPr id="9" name="Oval 8">
            <a:extLst>
              <a:ext uri="{FF2B5EF4-FFF2-40B4-BE49-F238E27FC236}">
                <a16:creationId xmlns:a16="http://schemas.microsoft.com/office/drawing/2014/main" xmlns="" id="{566B16F1-0654-009E-1BEB-36188A048497}"/>
              </a:ext>
            </a:extLst>
          </p:cNvPr>
          <p:cNvSpPr/>
          <p:nvPr/>
        </p:nvSpPr>
        <p:spPr>
          <a:xfrm>
            <a:off x="9756448" y="2257514"/>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1" name="TextBox 10">
            <a:extLst>
              <a:ext uri="{FF2B5EF4-FFF2-40B4-BE49-F238E27FC236}">
                <a16:creationId xmlns:a16="http://schemas.microsoft.com/office/drawing/2014/main" xmlns="" id="{DD7C863B-170B-07B0-0B61-DB7EA02CB33E}"/>
              </a:ext>
            </a:extLst>
          </p:cNvPr>
          <p:cNvSpPr txBox="1"/>
          <p:nvPr/>
        </p:nvSpPr>
        <p:spPr>
          <a:xfrm>
            <a:off x="9756448" y="2841476"/>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noProof="0" dirty="0">
                <a:solidFill>
                  <a:srgbClr val="FFFFFF"/>
                </a:solidFill>
                <a:latin typeface="Verdana"/>
                <a:ea typeface="Verdana"/>
              </a:rPr>
              <a:t>Centralizētais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eksāmens nokārtots,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ja iegūts vērtējums</a:t>
            </a:r>
            <a:endParaRPr lang="lv-LV" noProof="0" dirty="0">
              <a:solidFill>
                <a:srgbClr val="664690"/>
              </a:solidFill>
              <a:latin typeface="Verdana"/>
              <a:ea typeface="Verdana"/>
            </a:endParaRPr>
          </a:p>
          <a:p>
            <a:pPr algn="ctr"/>
            <a:r>
              <a:rPr lang="lv-LV" sz="2000" b="1" noProof="0" dirty="0">
                <a:solidFill>
                  <a:schemeClr val="bg2"/>
                </a:solidFill>
                <a:latin typeface="Verdana"/>
                <a:ea typeface="Verdana"/>
              </a:rPr>
              <a:t>vismaz 20%</a:t>
            </a:r>
          </a:p>
        </p:txBody>
      </p:sp>
    </p:spTree>
    <p:extLst>
      <p:ext uri="{BB962C8B-B14F-4D97-AF65-F5344CB8AC3E}">
        <p14:creationId xmlns:p14="http://schemas.microsoft.com/office/powerpoint/2010/main" val="16012350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704DF88-279B-BEF3-08F1-41479BF29195}"/>
              </a:ext>
            </a:extLst>
          </p:cNvPr>
          <p:cNvSpPr>
            <a:spLocks noGrp="1"/>
          </p:cNvSpPr>
          <p:nvPr>
            <p:ph type="sldNum" idx="12"/>
          </p:nvPr>
        </p:nvSpPr>
        <p:spPr/>
        <p:txBody>
          <a:bodyPr/>
          <a:lstStyle/>
          <a:p>
            <a:fld id="{00000000-1234-1234-1234-123412341234}" type="slidenum">
              <a:rPr lang="lv-LV" smtClean="0"/>
              <a:pPr/>
              <a:t>61</a:t>
            </a:fld>
            <a:endParaRPr lang="lv-LV"/>
          </a:p>
        </p:txBody>
      </p:sp>
      <p:sp>
        <p:nvSpPr>
          <p:cNvPr id="3" name="Title 2">
            <a:extLst>
              <a:ext uri="{FF2B5EF4-FFF2-40B4-BE49-F238E27FC236}">
                <a16:creationId xmlns:a16="http://schemas.microsoft.com/office/drawing/2014/main" xmlns="" id="{4861AB0D-5FF3-6B5D-E73F-4F499A950FAE}"/>
              </a:ext>
            </a:extLst>
          </p:cNvPr>
          <p:cNvSpPr>
            <a:spLocks noGrp="1"/>
          </p:cNvSpPr>
          <p:nvPr>
            <p:ph type="title"/>
          </p:nvPr>
        </p:nvSpPr>
        <p:spPr>
          <a:xfrm>
            <a:off x="816176" y="392855"/>
            <a:ext cx="9297347" cy="815228"/>
          </a:xfrm>
        </p:spPr>
        <p:txBody>
          <a:bodyPr/>
          <a:lstStyle/>
          <a:p>
            <a:r>
              <a:rPr lang="lv-LV" sz="2400" noProof="0" dirty="0"/>
              <a:t>Valsts pārbaudes darbi par vispārējo vidējo izglītību</a:t>
            </a:r>
          </a:p>
        </p:txBody>
      </p:sp>
      <p:graphicFrame>
        <p:nvGraphicFramePr>
          <p:cNvPr id="5" name="Table 4">
            <a:extLst>
              <a:ext uri="{FF2B5EF4-FFF2-40B4-BE49-F238E27FC236}">
                <a16:creationId xmlns:a16="http://schemas.microsoft.com/office/drawing/2014/main" xmlns="" id="{4E75EB28-C229-3725-CA9E-A30E7DFD5BA6}"/>
              </a:ext>
            </a:extLst>
          </p:cNvPr>
          <p:cNvGraphicFramePr>
            <a:graphicFrameLocks noGrp="1"/>
          </p:cNvGraphicFramePr>
          <p:nvPr>
            <p:extLst>
              <p:ext uri="{D42A27DB-BD31-4B8C-83A1-F6EECF244321}">
                <p14:modId xmlns:p14="http://schemas.microsoft.com/office/powerpoint/2010/main" val="4065866578"/>
              </p:ext>
            </p:extLst>
          </p:nvPr>
        </p:nvGraphicFramePr>
        <p:xfrm>
          <a:off x="405113" y="2083443"/>
          <a:ext cx="8857726" cy="3716662"/>
        </p:xfrm>
        <a:graphic>
          <a:graphicData uri="http://schemas.openxmlformats.org/drawingml/2006/table">
            <a:tbl>
              <a:tblPr bandRow="1">
                <a:tableStyleId>{5C22544A-7EE6-4342-B048-85BDC9FD1C3A}</a:tableStyleId>
              </a:tblPr>
              <a:tblGrid>
                <a:gridCol w="1562579">
                  <a:extLst>
                    <a:ext uri="{9D8B030D-6E8A-4147-A177-3AD203B41FA5}">
                      <a16:colId xmlns:a16="http://schemas.microsoft.com/office/drawing/2014/main" xmlns="" val="1798760085"/>
                    </a:ext>
                  </a:extLst>
                </a:gridCol>
                <a:gridCol w="2758632">
                  <a:extLst>
                    <a:ext uri="{9D8B030D-6E8A-4147-A177-3AD203B41FA5}">
                      <a16:colId xmlns:a16="http://schemas.microsoft.com/office/drawing/2014/main" xmlns="" val="290043051"/>
                    </a:ext>
                  </a:extLst>
                </a:gridCol>
                <a:gridCol w="967656">
                  <a:extLst>
                    <a:ext uri="{9D8B030D-6E8A-4147-A177-3AD203B41FA5}">
                      <a16:colId xmlns:a16="http://schemas.microsoft.com/office/drawing/2014/main" xmlns="" val="135241043"/>
                    </a:ext>
                  </a:extLst>
                </a:gridCol>
                <a:gridCol w="1851948">
                  <a:extLst>
                    <a:ext uri="{9D8B030D-6E8A-4147-A177-3AD203B41FA5}">
                      <a16:colId xmlns:a16="http://schemas.microsoft.com/office/drawing/2014/main" xmlns="" val="1424362256"/>
                    </a:ext>
                  </a:extLst>
                </a:gridCol>
                <a:gridCol w="1716911">
                  <a:extLst>
                    <a:ext uri="{9D8B030D-6E8A-4147-A177-3AD203B41FA5}">
                      <a16:colId xmlns:a16="http://schemas.microsoft.com/office/drawing/2014/main" xmlns="" val="616244374"/>
                    </a:ext>
                  </a:extLst>
                </a:gridCol>
              </a:tblGrid>
              <a:tr h="626962">
                <a:tc>
                  <a:txBody>
                    <a:bodyPr/>
                    <a:lstStyle/>
                    <a:p>
                      <a:pPr algn="ctr" rtl="0" fontAlgn="base">
                        <a:lnSpc>
                          <a:spcPts val="1126"/>
                        </a:lnSpc>
                        <a:buNone/>
                      </a:pPr>
                      <a:r>
                        <a:rPr lang="lv-LV" sz="1400" b="1" i="0" u="none" strike="noStrike" noProof="0" dirty="0" err="1">
                          <a:solidFill>
                            <a:srgbClr val="FFFFFF"/>
                          </a:solidFill>
                          <a:effectLst/>
                          <a:latin typeface="Verdana"/>
                        </a:rPr>
                        <a:t>Pamattermiņa</a:t>
                      </a:r>
                      <a:r>
                        <a:rPr lang="lv-LV" sz="1400" b="1" i="0" u="none" strike="noStrike" noProof="0" dirty="0">
                          <a:solidFill>
                            <a:srgbClr val="FFFFFF"/>
                          </a:solidFill>
                          <a:effectLst/>
                          <a:latin typeface="Verdana"/>
                        </a:rPr>
                        <a:t> datums</a:t>
                      </a:r>
                      <a:endParaRPr lang="lv-LV" b="1" i="0" noProof="0" dirty="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solidFill>
                      <a:srgbClr val="664690"/>
                    </a:solidFill>
                  </a:tcPr>
                </a:tc>
                <a:tc>
                  <a:txBody>
                    <a:bodyPr/>
                    <a:lstStyle/>
                    <a:p>
                      <a:pPr algn="ctr" rtl="0" fontAlgn="base">
                        <a:lnSpc>
                          <a:spcPts val="1126"/>
                        </a:lnSpc>
                        <a:buNone/>
                      </a:pPr>
                      <a:r>
                        <a:rPr lang="lv-LV" sz="1400" b="1" i="0" u="none" strike="noStrike" noProof="0" dirty="0">
                          <a:solidFill>
                            <a:srgbClr val="FFFFFF"/>
                          </a:solidFill>
                          <a:effectLst/>
                          <a:latin typeface="Verdana"/>
                        </a:rPr>
                        <a:t>Centralizētais eksāmens</a:t>
                      </a:r>
                      <a:endParaRPr lang="lv-LV" b="1" i="0" noProof="0" dirty="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solidFill>
                      <a:srgbClr val="664690"/>
                    </a:solidFill>
                  </a:tcPr>
                </a:tc>
                <a:tc>
                  <a:txBody>
                    <a:bodyPr/>
                    <a:lstStyle/>
                    <a:p>
                      <a:pPr algn="ctr" rtl="0" fontAlgn="base">
                        <a:lnSpc>
                          <a:spcPts val="1126"/>
                        </a:lnSpc>
                        <a:buNone/>
                      </a:pPr>
                      <a:r>
                        <a:rPr lang="lv-LV" sz="1400" b="1" i="0" u="none" strike="noStrike" noProof="0" dirty="0">
                          <a:solidFill>
                            <a:srgbClr val="FFFFFF"/>
                          </a:solidFill>
                          <a:effectLst/>
                          <a:latin typeface="Verdana"/>
                        </a:rPr>
                        <a:t>Līmenis</a:t>
                      </a:r>
                      <a:endParaRPr lang="lv-LV" b="1" i="0" noProof="0" dirty="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solidFill>
                      <a:srgbClr val="664690"/>
                    </a:solidFill>
                  </a:tcPr>
                </a:tc>
                <a:tc>
                  <a:txBody>
                    <a:bodyPr/>
                    <a:lstStyle/>
                    <a:p>
                      <a:pPr algn="ctr" rtl="0" fontAlgn="base">
                        <a:lnSpc>
                          <a:spcPts val="1126"/>
                        </a:lnSpc>
                        <a:buNone/>
                      </a:pPr>
                      <a:r>
                        <a:rPr lang="lv-LV" sz="1400" b="1" i="0" u="none" strike="noStrike" noProof="0" dirty="0" err="1">
                          <a:solidFill>
                            <a:srgbClr val="FFFFFF"/>
                          </a:solidFill>
                          <a:effectLst/>
                          <a:latin typeface="Verdana"/>
                        </a:rPr>
                        <a:t>Tiešsaitē</a:t>
                      </a:r>
                      <a:r>
                        <a:rPr lang="lv-LV" sz="1400" b="1" i="0" u="none" strike="noStrike" noProof="0" dirty="0">
                          <a:solidFill>
                            <a:srgbClr val="FFFFFF"/>
                          </a:solidFill>
                          <a:effectLst/>
                          <a:latin typeface="Verdana"/>
                        </a:rPr>
                        <a:t> VPS</a:t>
                      </a:r>
                      <a:endParaRPr lang="lv-LV" b="1" i="0" noProof="0" dirty="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solidFill>
                      <a:srgbClr val="664690"/>
                    </a:solidFill>
                  </a:tcPr>
                </a:tc>
                <a:tc>
                  <a:txBody>
                    <a:bodyPr/>
                    <a:lstStyle/>
                    <a:p>
                      <a:pPr algn="ctr" rtl="0" fontAlgn="base">
                        <a:lnSpc>
                          <a:spcPts val="1126"/>
                        </a:lnSpc>
                        <a:buNone/>
                      </a:pPr>
                      <a:r>
                        <a:rPr lang="lv-LV" sz="1400" b="1" i="0" u="none" strike="noStrike" noProof="0" dirty="0">
                          <a:solidFill>
                            <a:srgbClr val="FFFFFF"/>
                          </a:solidFill>
                          <a:effectLst/>
                          <a:latin typeface="Verdana"/>
                        </a:rPr>
                        <a:t>Papildtermiņa datums</a:t>
                      </a:r>
                      <a:endParaRPr lang="lv-LV" b="1" i="0" noProof="0" dirty="0">
                        <a:solidFill>
                          <a:srgbClr val="FFFFFF"/>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25527" cap="flat" cmpd="sng" algn="ctr">
                      <a:solidFill>
                        <a:srgbClr val="FFFFFF"/>
                      </a:solidFill>
                      <a:prstDash val="solid"/>
                      <a:round/>
                      <a:headEnd type="none" w="med" len="med"/>
                      <a:tailEnd type="none" w="med" len="med"/>
                    </a:lnB>
                    <a:solidFill>
                      <a:srgbClr val="664690"/>
                    </a:solidFill>
                  </a:tcPr>
                </a:tc>
                <a:extLst>
                  <a:ext uri="{0D108BD9-81ED-4DB2-BD59-A6C34878D82A}">
                    <a16:rowId xmlns:a16="http://schemas.microsoft.com/office/drawing/2014/main" xmlns="" val="3163329261"/>
                  </a:ext>
                </a:extLst>
              </a:tr>
              <a:tr h="369627">
                <a:tc>
                  <a:txBody>
                    <a:bodyPr/>
                    <a:lstStyle/>
                    <a:p>
                      <a:pPr algn="ctr" rtl="0" fontAlgn="base">
                        <a:lnSpc>
                          <a:spcPts val="1126"/>
                        </a:lnSpc>
                        <a:buNone/>
                      </a:pPr>
                      <a:r>
                        <a:rPr lang="lv-LV" sz="1400" b="0" i="0" u="none" strike="noStrike" noProof="0" dirty="0">
                          <a:solidFill>
                            <a:srgbClr val="664690"/>
                          </a:solidFill>
                          <a:effectLst/>
                          <a:latin typeface="Verdana"/>
                        </a:rPr>
                        <a:t>1.jūnijs</a:t>
                      </a:r>
                      <a:endParaRPr lang="lv-LV" b="0" i="0" noProof="0" dirty="0">
                        <a:solidFill>
                          <a:srgbClr val="664690"/>
                        </a:solidFill>
                        <a:effectLst/>
                        <a:latin typeface="Verdana"/>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D3CFDB"/>
                    </a:solidFill>
                  </a:tcPr>
                </a:tc>
                <a:tc>
                  <a:txBody>
                    <a:bodyPr/>
                    <a:lstStyle/>
                    <a:p>
                      <a:pPr algn="l" rtl="0" fontAlgn="base">
                        <a:lnSpc>
                          <a:spcPts val="1126"/>
                        </a:lnSpc>
                        <a:buNone/>
                      </a:pPr>
                      <a:r>
                        <a:rPr lang="lv-LV" sz="1400" b="0" i="0" u="none" strike="noStrike" noProof="0" dirty="0">
                          <a:solidFill>
                            <a:srgbClr val="664690"/>
                          </a:solidFill>
                          <a:effectLst/>
                          <a:latin typeface="Verdana"/>
                        </a:rPr>
                        <a:t>Matemātika</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D3CFDB"/>
                    </a:solidFill>
                  </a:tcPr>
                </a:tc>
                <a:tc>
                  <a:txBody>
                    <a:bodyPr/>
                    <a:lstStyle/>
                    <a:p>
                      <a:pPr algn="ctr" rtl="0" fontAlgn="base">
                        <a:lnSpc>
                          <a:spcPts val="1126"/>
                        </a:lnSpc>
                        <a:buNone/>
                      </a:pPr>
                      <a:r>
                        <a:rPr lang="lv-LV" sz="1400" b="0" i="0" u="none" strike="noStrike" noProof="0" dirty="0">
                          <a:solidFill>
                            <a:srgbClr val="664690"/>
                          </a:solidFill>
                          <a:effectLst/>
                          <a:latin typeface="Verdana"/>
                        </a:rPr>
                        <a:t>A/O/V</a:t>
                      </a:r>
                      <a:endParaRPr lang="lv-LV" b="0" i="0" noProof="0" dirty="0">
                        <a:solidFill>
                          <a:srgbClr val="664690"/>
                        </a:solidFill>
                        <a:effectLst/>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D3CFDB"/>
                    </a:solidFill>
                  </a:tcPr>
                </a:tc>
                <a:tc>
                  <a:txBody>
                    <a:bodyPr/>
                    <a:lstStyle/>
                    <a:p>
                      <a:pPr algn="ctr" rtl="0" fontAlgn="base">
                        <a:lnSpc>
                          <a:spcPts val="1126"/>
                        </a:lnSpc>
                        <a:buNone/>
                      </a:pPr>
                      <a:r>
                        <a:rPr lang="lv-LV" sz="1400" b="0" i="0" u="none" strike="noStrike" noProof="0" dirty="0">
                          <a:solidFill>
                            <a:srgbClr val="664690"/>
                          </a:solidFill>
                          <a:effectLst/>
                          <a:latin typeface="Verdana"/>
                        </a:rPr>
                        <a:t>-</a:t>
                      </a:r>
                      <a:endParaRPr lang="lv-LV" b="0" i="0" noProof="0" dirty="0">
                        <a:solidFill>
                          <a:srgbClr val="664690"/>
                        </a:solidFill>
                        <a:effectLst/>
                        <a:latin typeface="Verdana"/>
                      </a:endParaRPr>
                    </a:p>
                  </a:txBody>
                  <a:tcPr marL="61265" marR="61265" marT="30632" marB="30632">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D3CFDB"/>
                    </a:solidFill>
                  </a:tcPr>
                </a:tc>
                <a:tc>
                  <a:txBody>
                    <a:bodyPr/>
                    <a:lstStyle/>
                    <a:p>
                      <a:pPr lvl="0" algn="ctr">
                        <a:lnSpc>
                          <a:spcPts val="1126"/>
                        </a:lnSpc>
                        <a:buNone/>
                      </a:pPr>
                      <a:r>
                        <a:rPr lang="lv-LV" sz="1400" b="0" i="0" u="none" strike="noStrike" noProof="0" dirty="0">
                          <a:solidFill>
                            <a:srgbClr val="664690"/>
                          </a:solidFill>
                          <a:effectLst/>
                          <a:latin typeface="Verdana"/>
                        </a:rPr>
                        <a:t>26.jūnijs</a:t>
                      </a:r>
                      <a:endParaRPr lang="lv-LV" noProof="0" dirty="0"/>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25527"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D3CFDB"/>
                    </a:solidFill>
                  </a:tcPr>
                </a:tc>
                <a:extLst>
                  <a:ext uri="{0D108BD9-81ED-4DB2-BD59-A6C34878D82A}">
                    <a16:rowId xmlns:a16="http://schemas.microsoft.com/office/drawing/2014/main" xmlns="" val="4171666489"/>
                  </a:ext>
                </a:extLst>
              </a:tr>
              <a:tr h="540223">
                <a:tc>
                  <a:txBody>
                    <a:bodyPr/>
                    <a:lstStyle/>
                    <a:p>
                      <a:pPr algn="ctr" rtl="0" fontAlgn="base">
                        <a:lnSpc>
                          <a:spcPts val="1126"/>
                        </a:lnSpc>
                        <a:buNone/>
                      </a:pPr>
                      <a:r>
                        <a:rPr lang="lv-LV" sz="1400" b="0" i="0" u="none" strike="noStrike" noProof="0" dirty="0">
                          <a:solidFill>
                            <a:srgbClr val="664690"/>
                          </a:solidFill>
                          <a:effectLst/>
                          <a:latin typeface="Verdana"/>
                        </a:rPr>
                        <a:t>3.jūnijs</a:t>
                      </a:r>
                      <a:endParaRPr lang="lv-LV" b="0" i="0" noProof="0" dirty="0">
                        <a:solidFill>
                          <a:srgbClr val="664690"/>
                        </a:solidFill>
                        <a:effectLst/>
                      </a:endParaRP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EAE9EE"/>
                    </a:solidFill>
                  </a:tcPr>
                </a:tc>
                <a:tc>
                  <a:txBody>
                    <a:bodyPr/>
                    <a:lstStyle/>
                    <a:p>
                      <a:pPr algn="l" rtl="0" fontAlgn="base">
                        <a:lnSpc>
                          <a:spcPts val="1126"/>
                        </a:lnSpc>
                        <a:buNone/>
                      </a:pPr>
                      <a:r>
                        <a:rPr lang="lv-LV" sz="1400" b="0" i="0" u="none" strike="noStrike" noProof="0" dirty="0">
                          <a:solidFill>
                            <a:srgbClr val="664690"/>
                          </a:solidFill>
                          <a:effectLst/>
                          <a:latin typeface="Verdana"/>
                        </a:rPr>
                        <a:t>Latviešu valoda (r/m)</a:t>
                      </a:r>
                    </a:p>
                    <a:p>
                      <a:pPr lvl="0" algn="l">
                        <a:lnSpc>
                          <a:spcPts val="1126"/>
                        </a:lnSpc>
                        <a:buNone/>
                      </a:pPr>
                      <a:endParaRPr lang="lv-LV" sz="1400" b="0" i="0" u="none" strike="noStrike" noProof="0" dirty="0">
                        <a:solidFill>
                          <a:srgbClr val="664690"/>
                        </a:solidFill>
                        <a:effectLst/>
                        <a:latin typeface="Verdana"/>
                      </a:endParaRPr>
                    </a:p>
                    <a:p>
                      <a:pPr lvl="0" algn="l">
                        <a:lnSpc>
                          <a:spcPts val="1126"/>
                        </a:lnSpc>
                        <a:buNone/>
                      </a:pPr>
                      <a:r>
                        <a:rPr lang="lv-LV" sz="1400" b="0" i="0" u="none" strike="noStrike" noProof="0" dirty="0">
                          <a:solidFill>
                            <a:srgbClr val="664690"/>
                          </a:solidFill>
                          <a:effectLst/>
                          <a:latin typeface="Verdana"/>
                        </a:rPr>
                        <a:t>Latviešu valoda un literatūra</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EAE9EE"/>
                    </a:solidFill>
                  </a:tcPr>
                </a:tc>
                <a:tc>
                  <a:txBody>
                    <a:bodyPr/>
                    <a:lstStyle/>
                    <a:p>
                      <a:pPr algn="ctr" rtl="0" fontAlgn="base">
                        <a:lnSpc>
                          <a:spcPts val="1126"/>
                        </a:lnSpc>
                        <a:buNone/>
                      </a:pPr>
                      <a:r>
                        <a:rPr lang="lv-LV" sz="1400" b="0" i="0" u="none" strike="noStrike" noProof="0" dirty="0">
                          <a:solidFill>
                            <a:srgbClr val="664690"/>
                          </a:solidFill>
                          <a:effectLst/>
                          <a:latin typeface="Verdana"/>
                        </a:rPr>
                        <a:t>O</a:t>
                      </a:r>
                    </a:p>
                    <a:p>
                      <a:pPr lvl="0" algn="ctr">
                        <a:lnSpc>
                          <a:spcPts val="1126"/>
                        </a:lnSpc>
                        <a:buNone/>
                      </a:pPr>
                      <a:endParaRPr lang="lv-LV" sz="1400" b="0" i="0" u="none" strike="noStrike" noProof="0" dirty="0">
                        <a:solidFill>
                          <a:srgbClr val="664690"/>
                        </a:solidFill>
                        <a:effectLst/>
                        <a:latin typeface="Verdana"/>
                      </a:endParaRPr>
                    </a:p>
                    <a:p>
                      <a:pPr lvl="0" algn="ctr">
                        <a:lnSpc>
                          <a:spcPts val="1126"/>
                        </a:lnSpc>
                        <a:buNone/>
                      </a:pPr>
                      <a:r>
                        <a:rPr lang="lv-LV" sz="1400" b="0" i="0" u="none" strike="noStrike" noProof="0" dirty="0">
                          <a:solidFill>
                            <a:srgbClr val="664690"/>
                          </a:solidFill>
                          <a:effectLst/>
                          <a:latin typeface="Verdana"/>
                        </a:rPr>
                        <a:t>A</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EAE9EE"/>
                    </a:solidFill>
                  </a:tcPr>
                </a:tc>
                <a:tc>
                  <a:txBody>
                    <a:bodyPr/>
                    <a:lstStyle/>
                    <a:p>
                      <a:pPr algn="ctr" rtl="0" fontAlgn="base">
                        <a:lnSpc>
                          <a:spcPts val="1126"/>
                        </a:lnSpc>
                        <a:buNone/>
                      </a:pPr>
                      <a:r>
                        <a:rPr lang="lv-LV" sz="1400" b="0" i="0" u="none" strike="noStrike" noProof="0" dirty="0">
                          <a:solidFill>
                            <a:srgbClr val="664690"/>
                          </a:solidFill>
                          <a:effectLst/>
                          <a:latin typeface="Verdana"/>
                        </a:rPr>
                        <a:t>-</a:t>
                      </a:r>
                      <a:endParaRPr lang="lv-LV" b="0" i="0" noProof="0" dirty="0">
                        <a:solidFill>
                          <a:srgbClr val="664690"/>
                        </a:solidFill>
                        <a:effectLst/>
                        <a:latin typeface="Verdana"/>
                      </a:endParaRPr>
                    </a:p>
                  </a:txBody>
                  <a:tcPr marL="61265" marR="61265" marT="30632" marB="30632">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EAE9EE"/>
                    </a:solidFill>
                  </a:tcPr>
                </a:tc>
                <a:tc>
                  <a:txBody>
                    <a:bodyPr/>
                    <a:lstStyle/>
                    <a:p>
                      <a:pPr algn="ctr" rtl="0" fontAlgn="base">
                        <a:lnSpc>
                          <a:spcPts val="1126"/>
                        </a:lnSpc>
                        <a:buNone/>
                      </a:pPr>
                      <a:r>
                        <a:rPr lang="lv-LV" sz="1400" b="0" i="0" u="none" strike="noStrike" noProof="0" dirty="0">
                          <a:solidFill>
                            <a:srgbClr val="664690"/>
                          </a:solidFill>
                          <a:effectLst/>
                          <a:latin typeface="Verdana"/>
                        </a:rPr>
                        <a:t>16.jūnijs</a:t>
                      </a:r>
                    </a:p>
                    <a:p>
                      <a:pPr lvl="0" algn="ctr">
                        <a:lnSpc>
                          <a:spcPts val="1126"/>
                        </a:lnSpc>
                        <a:buNone/>
                      </a:pPr>
                      <a:endParaRPr lang="lv-LV" sz="1400" b="0" i="0" u="none" strike="noStrike" noProof="0" dirty="0">
                        <a:solidFill>
                          <a:srgbClr val="664690"/>
                        </a:solidFill>
                        <a:effectLst/>
                        <a:latin typeface="Verdana"/>
                      </a:endParaRPr>
                    </a:p>
                    <a:p>
                      <a:pPr lvl="0" algn="ctr">
                        <a:lnSpc>
                          <a:spcPts val="1126"/>
                        </a:lnSpc>
                        <a:buNone/>
                      </a:pPr>
                      <a:r>
                        <a:rPr lang="lv-LV" sz="1400" b="0" i="0" u="none" strike="noStrike" noProof="0" dirty="0">
                          <a:solidFill>
                            <a:srgbClr val="664690"/>
                          </a:solidFill>
                          <a:effectLst/>
                          <a:latin typeface="Verdana"/>
                        </a:rPr>
                        <a:t>16.jūnijs</a:t>
                      </a:r>
                    </a:p>
                  </a:txBody>
                  <a:tcPr marL="61265" marR="61265" marT="30632" marB="30632" anchor="ctr">
                    <a:lnL w="8506" cap="flat" cmpd="sng" algn="ctr">
                      <a:solidFill>
                        <a:srgbClr val="FFFFFF"/>
                      </a:solidFill>
                      <a:prstDash val="solid"/>
                      <a:round/>
                      <a:headEnd type="none" w="med" len="med"/>
                      <a:tailEnd type="none" w="med" len="med"/>
                    </a:lnL>
                    <a:lnR w="8506" cap="flat" cmpd="sng" algn="ctr">
                      <a:solidFill>
                        <a:srgbClr val="FFFFFF"/>
                      </a:solidFill>
                      <a:prstDash val="solid"/>
                      <a:round/>
                      <a:headEnd type="none" w="med" len="med"/>
                      <a:tailEnd type="none" w="med" len="med"/>
                    </a:lnR>
                    <a:lnT w="8506" cap="flat" cmpd="sng" algn="ctr">
                      <a:solidFill>
                        <a:srgbClr val="FFFFFF"/>
                      </a:solidFill>
                      <a:prstDash val="solid"/>
                      <a:round/>
                      <a:headEnd type="none" w="med" len="med"/>
                      <a:tailEnd type="none" w="med" len="med"/>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xmlns="" val="4210968898"/>
                  </a:ext>
                </a:extLst>
              </a:tr>
              <a:tr h="369627">
                <a:tc>
                  <a:txBody>
                    <a:bodyPr/>
                    <a:lstStyle/>
                    <a:p>
                      <a:pPr lvl="0" algn="ctr">
                        <a:lnSpc>
                          <a:spcPts val="1126"/>
                        </a:lnSpc>
                        <a:buNone/>
                      </a:pPr>
                      <a:r>
                        <a:rPr lang="lv-LV" sz="1400" b="0" i="0" u="none" strike="noStrike" noProof="0" dirty="0">
                          <a:solidFill>
                            <a:srgbClr val="664690"/>
                          </a:solidFill>
                          <a:effectLst/>
                          <a:latin typeface="Verdana"/>
                        </a:rPr>
                        <a:t>4.jūnijs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lv-LV" sz="1400" b="0" i="0" u="none" strike="noStrike" noProof="0" dirty="0">
                          <a:solidFill>
                            <a:srgbClr val="664690"/>
                          </a:solidFill>
                          <a:effectLst/>
                          <a:latin typeface="Verdana"/>
                        </a:rPr>
                        <a:t>Latviešu valoda (m)</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O</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endParaRPr lang="lv-LV" sz="1400" b="0" i="0" u="none" strike="noStrike" noProof="0" dirty="0">
                        <a:solidFill>
                          <a:srgbClr val="664690"/>
                        </a:solidFill>
                        <a:effectLst/>
                        <a:latin typeface="Verdana"/>
                      </a:endParaRPr>
                    </a:p>
                  </a:txBody>
                  <a:tcPr marL="61264" marR="61264" marT="30631" marB="30631">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16.jūnijs</a:t>
                      </a:r>
                      <a:endParaRPr lang="lv-LV" noProof="0" dirty="0"/>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xmlns="" val="3617348817"/>
                  </a:ext>
                </a:extLst>
              </a:tr>
              <a:tr h="369627">
                <a:tc>
                  <a:txBody>
                    <a:bodyPr/>
                    <a:lstStyle/>
                    <a:p>
                      <a:pPr lvl="0" algn="ctr">
                        <a:lnSpc>
                          <a:spcPts val="1126"/>
                        </a:lnSpc>
                        <a:buNone/>
                      </a:pPr>
                      <a:r>
                        <a:rPr lang="lv-LV" sz="1400" b="0" i="0" u="none" strike="noStrike" noProof="0" dirty="0">
                          <a:solidFill>
                            <a:srgbClr val="664690"/>
                          </a:solidFill>
                          <a:effectLst/>
                          <a:latin typeface="Verdana"/>
                        </a:rPr>
                        <a:t>5.jūnijs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lv-LV" sz="1400" b="0" i="0" u="none" strike="noStrike" noProof="0" dirty="0">
                          <a:solidFill>
                            <a:srgbClr val="664690"/>
                          </a:solidFill>
                          <a:effectLst/>
                          <a:latin typeface="Verdana"/>
                        </a:rPr>
                        <a:t>Latviešu valoda (m)</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O</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endParaRPr lang="lv-LV" sz="1400" b="0" i="0" u="none" strike="noStrike" noProof="0" dirty="0">
                        <a:solidFill>
                          <a:srgbClr val="664690"/>
                        </a:solidFill>
                        <a:effectLst/>
                        <a:latin typeface="Verdana"/>
                      </a:endParaRPr>
                    </a:p>
                  </a:txBody>
                  <a:tcPr marL="61264" marR="61264" marT="30631" marB="30631">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16.jūnijs</a:t>
                      </a:r>
                      <a:endParaRPr lang="lv-LV" noProof="0" dirty="0"/>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xmlns="" val="1996706097"/>
                  </a:ext>
                </a:extLst>
              </a:tr>
              <a:tr h="369627">
                <a:tc>
                  <a:txBody>
                    <a:bodyPr/>
                    <a:lstStyle/>
                    <a:p>
                      <a:pPr lvl="0" algn="ctr">
                        <a:lnSpc>
                          <a:spcPts val="1126"/>
                        </a:lnSpc>
                        <a:buNone/>
                      </a:pPr>
                      <a:r>
                        <a:rPr lang="lv-LV" sz="1400" b="0" i="0" u="none" strike="noStrike" noProof="0" dirty="0">
                          <a:solidFill>
                            <a:srgbClr val="664690"/>
                          </a:solidFill>
                          <a:effectLst/>
                          <a:latin typeface="Verdana"/>
                        </a:rPr>
                        <a:t>8.jūnijs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lv-LV" sz="1400" b="0" i="0" u="none" strike="noStrike" noProof="0" dirty="0">
                          <a:solidFill>
                            <a:srgbClr val="664690"/>
                          </a:solidFill>
                          <a:effectLst/>
                          <a:latin typeface="Verdana"/>
                        </a:rPr>
                        <a:t>Kultūra un māksla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marL="342900" lvl="0" indent="-342900" algn="ctr">
                        <a:lnSpc>
                          <a:spcPts val="1126"/>
                        </a:lnSpc>
                        <a:buAutoNum type="arabicPeriod"/>
                      </a:pPr>
                      <a:r>
                        <a:rPr lang="lv-LV" sz="1400" b="0" i="0" u="none" strike="noStrike" noProof="0" dirty="0">
                          <a:solidFill>
                            <a:srgbClr val="664690"/>
                          </a:solidFill>
                          <a:effectLst/>
                          <a:latin typeface="Verdana"/>
                        </a:rPr>
                        <a:t>un 2 .daļa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marL="0" lvl="0" indent="0" algn="ctr">
                        <a:lnSpc>
                          <a:spcPts val="1126"/>
                        </a:lnSpc>
                        <a:buNone/>
                      </a:pPr>
                      <a:r>
                        <a:rPr lang="lv-LV" b="0" i="0" noProof="0" dirty="0">
                          <a:solidFill>
                            <a:srgbClr val="664690"/>
                          </a:solidFill>
                          <a:effectLst/>
                        </a:rPr>
                        <a:t>1.jūlijs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xmlns="" val="816680570"/>
                  </a:ext>
                </a:extLst>
              </a:tr>
              <a:tr h="369627">
                <a:tc>
                  <a:txBody>
                    <a:bodyPr/>
                    <a:lstStyle/>
                    <a:p>
                      <a:pPr lvl="0" algn="ctr">
                        <a:lnSpc>
                          <a:spcPts val="1126"/>
                        </a:lnSpc>
                        <a:buNone/>
                      </a:pPr>
                      <a:r>
                        <a:rPr lang="lv-LV" sz="1400" b="0" i="0" u="none" strike="noStrike" noProof="0" dirty="0">
                          <a:solidFill>
                            <a:srgbClr val="664690"/>
                          </a:solidFill>
                          <a:effectLst/>
                          <a:latin typeface="Verdana"/>
                        </a:rPr>
                        <a:t>10.jūnijs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l">
                        <a:lnSpc>
                          <a:spcPts val="1126"/>
                        </a:lnSpc>
                        <a:buNone/>
                      </a:pPr>
                      <a:r>
                        <a:rPr lang="lv-LV" sz="1400" b="0" i="0" u="none" strike="noStrike" noProof="0" dirty="0">
                          <a:solidFill>
                            <a:srgbClr val="664690"/>
                          </a:solidFill>
                          <a:effectLst/>
                          <a:latin typeface="Verdana"/>
                        </a:rPr>
                        <a:t>Programmēšana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1.-4.daļa</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tc>
                  <a:txBody>
                    <a:bodyPr/>
                    <a:lstStyle/>
                    <a:p>
                      <a:pPr lvl="0" algn="ctr">
                        <a:lnSpc>
                          <a:spcPts val="1126"/>
                        </a:lnSpc>
                        <a:buNone/>
                      </a:pPr>
                      <a:r>
                        <a:rPr lang="lv-LV" b="0" i="0" noProof="0" dirty="0">
                          <a:solidFill>
                            <a:srgbClr val="664690"/>
                          </a:solidFill>
                          <a:effectLst/>
                        </a:rPr>
                        <a:t>30.jūnijs</a:t>
                      </a:r>
                    </a:p>
                  </a:txBody>
                  <a:tcPr marL="61264" marR="61264" marT="30631" marB="30631" anchor="ctr">
                    <a:lnL w="8506">
                      <a:solidFill>
                        <a:srgbClr val="FFFFFF"/>
                      </a:solidFill>
                    </a:lnL>
                    <a:lnR w="8506">
                      <a:solidFill>
                        <a:srgbClr val="FFFFFF"/>
                      </a:solidFill>
                    </a:lnR>
                    <a:lnT w="8506">
                      <a:solidFill>
                        <a:srgbClr val="FFFFFF"/>
                      </a:solidFill>
                    </a:lnT>
                    <a:lnB w="8506" cap="flat" cmpd="sng" algn="ctr">
                      <a:solidFill>
                        <a:srgbClr val="FFFFFF"/>
                      </a:solidFill>
                      <a:prstDash val="solid"/>
                      <a:round/>
                      <a:headEnd type="none" w="med" len="med"/>
                      <a:tailEnd type="none" w="med" len="med"/>
                    </a:lnB>
                    <a:solidFill>
                      <a:srgbClr val="EAE9EE"/>
                    </a:solidFill>
                  </a:tcPr>
                </a:tc>
                <a:extLst>
                  <a:ext uri="{0D108BD9-81ED-4DB2-BD59-A6C34878D82A}">
                    <a16:rowId xmlns:a16="http://schemas.microsoft.com/office/drawing/2014/main" xmlns="" val="1677316893"/>
                  </a:ext>
                </a:extLst>
              </a:tr>
              <a:tr h="369627">
                <a:tc>
                  <a:txBody>
                    <a:bodyPr/>
                    <a:lstStyle/>
                    <a:p>
                      <a:pPr lvl="0" algn="ctr">
                        <a:lnSpc>
                          <a:spcPts val="1126"/>
                        </a:lnSpc>
                        <a:buNone/>
                      </a:pPr>
                      <a:r>
                        <a:rPr lang="lv-LV" sz="1400" b="0" i="0" u="none" strike="noStrike" noProof="0" dirty="0">
                          <a:solidFill>
                            <a:srgbClr val="664690"/>
                          </a:solidFill>
                          <a:effectLst/>
                          <a:latin typeface="Verdana"/>
                        </a:rPr>
                        <a:t>12.jūnijs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l">
                        <a:lnSpc>
                          <a:spcPts val="1126"/>
                        </a:lnSpc>
                        <a:buNone/>
                      </a:pPr>
                      <a:r>
                        <a:rPr lang="lv-LV" sz="1400" b="0" i="0" u="none" strike="noStrike" noProof="0" dirty="0">
                          <a:solidFill>
                            <a:srgbClr val="664690"/>
                          </a:solidFill>
                          <a:effectLst/>
                          <a:latin typeface="Verdana"/>
                        </a:rPr>
                        <a:t>Ģeogrāfija</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ts val="1126"/>
                        </a:lnSpc>
                        <a:buNone/>
                      </a:pPr>
                      <a:r>
                        <a:rPr lang="lv-LV" sz="1400" b="0" i="0" u="none" strike="noStrike" noProof="0" dirty="0">
                          <a:solidFill>
                            <a:srgbClr val="664690"/>
                          </a:solidFill>
                          <a:effectLst/>
                          <a:latin typeface="Verdana"/>
                        </a:rPr>
                        <a:t>A</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ct val="150000"/>
                        </a:lnSpc>
                        <a:buNone/>
                      </a:pPr>
                      <a:r>
                        <a:rPr lang="lv-LV" sz="1400" b="0" i="0" u="none" strike="noStrike" noProof="0" dirty="0">
                          <a:solidFill>
                            <a:srgbClr val="664690"/>
                          </a:solidFill>
                          <a:effectLst/>
                          <a:latin typeface="Verdana"/>
                        </a:rPr>
                        <a:t>1.-3.daļa</a:t>
                      </a:r>
                    </a:p>
                    <a:p>
                      <a:pPr lvl="0" algn="ctr">
                        <a:lnSpc>
                          <a:spcPct val="150000"/>
                        </a:lnSpc>
                        <a:buNone/>
                      </a:pPr>
                      <a:r>
                        <a:rPr lang="lv-LV" sz="1400" b="0" i="0" u="none" strike="noStrike" noProof="0" dirty="0">
                          <a:solidFill>
                            <a:srgbClr val="664690"/>
                          </a:solidFill>
                          <a:effectLst/>
                          <a:latin typeface="Verdana"/>
                        </a:rPr>
                        <a:t>Nepieciešama GIS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tc>
                  <a:txBody>
                    <a:bodyPr/>
                    <a:lstStyle/>
                    <a:p>
                      <a:pPr lvl="0" algn="ctr">
                        <a:lnSpc>
                          <a:spcPts val="1126"/>
                        </a:lnSpc>
                        <a:buNone/>
                      </a:pPr>
                      <a:r>
                        <a:rPr lang="lv-LV" b="0" i="0" noProof="0" dirty="0">
                          <a:solidFill>
                            <a:srgbClr val="664690"/>
                          </a:solidFill>
                          <a:effectLst/>
                        </a:rPr>
                        <a:t>6.jūlijs</a:t>
                      </a:r>
                    </a:p>
                  </a:txBody>
                  <a:tcPr marL="61264" marR="61264" marT="30631" marB="30631" anchor="ctr">
                    <a:lnL w="8506">
                      <a:solidFill>
                        <a:srgbClr val="FFFFFF"/>
                      </a:solidFill>
                    </a:lnL>
                    <a:lnR w="8506">
                      <a:solidFill>
                        <a:srgbClr val="FFFFFF"/>
                      </a:solidFill>
                    </a:lnR>
                    <a:lnT w="8506">
                      <a:solidFill>
                        <a:srgbClr val="FFFFFF"/>
                      </a:solidFill>
                    </a:lnT>
                    <a:lnB w="8506">
                      <a:solidFill>
                        <a:srgbClr val="FFFFFF"/>
                      </a:solidFill>
                    </a:lnB>
                    <a:solidFill>
                      <a:srgbClr val="EAE9EE"/>
                    </a:solidFill>
                  </a:tcPr>
                </a:tc>
                <a:extLst>
                  <a:ext uri="{0D108BD9-81ED-4DB2-BD59-A6C34878D82A}">
                    <a16:rowId xmlns:a16="http://schemas.microsoft.com/office/drawing/2014/main" xmlns="" val="1588423145"/>
                  </a:ext>
                </a:extLst>
              </a:tr>
            </a:tbl>
          </a:graphicData>
        </a:graphic>
      </p:graphicFrame>
      <p:sp>
        <p:nvSpPr>
          <p:cNvPr id="11" name="Oval 10">
            <a:extLst>
              <a:ext uri="{FF2B5EF4-FFF2-40B4-BE49-F238E27FC236}">
                <a16:creationId xmlns:a16="http://schemas.microsoft.com/office/drawing/2014/main" xmlns="" id="{85B586FC-E32A-F8DA-4AAA-7196E3264424}"/>
              </a:ext>
            </a:extLst>
          </p:cNvPr>
          <p:cNvSpPr/>
          <p:nvPr/>
        </p:nvSpPr>
        <p:spPr>
          <a:xfrm>
            <a:off x="9270966" y="2036646"/>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err="1">
              <a:ea typeface="Verdana"/>
            </a:endParaRPr>
          </a:p>
        </p:txBody>
      </p:sp>
      <p:sp>
        <p:nvSpPr>
          <p:cNvPr id="13" name="TextBox 12">
            <a:extLst>
              <a:ext uri="{FF2B5EF4-FFF2-40B4-BE49-F238E27FC236}">
                <a16:creationId xmlns:a16="http://schemas.microsoft.com/office/drawing/2014/main" xmlns="" id="{816FA0A7-DF19-5E56-3304-B55DB3932E28}"/>
              </a:ext>
            </a:extLst>
          </p:cNvPr>
          <p:cNvSpPr txBox="1"/>
          <p:nvPr/>
        </p:nvSpPr>
        <p:spPr>
          <a:xfrm>
            <a:off x="9270966" y="2729465"/>
            <a:ext cx="2328728"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noProof="0" dirty="0">
                <a:solidFill>
                  <a:srgbClr val="FFFFFF"/>
                </a:solidFill>
                <a:latin typeface="Verdana"/>
                <a:ea typeface="Verdana"/>
              </a:rPr>
              <a:t>Centralizētais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eksāmens nokārtots, </a:t>
            </a:r>
            <a:endParaRPr lang="lv-LV" noProof="0" dirty="0">
              <a:solidFill>
                <a:srgbClr val="664690"/>
              </a:solidFill>
              <a:latin typeface="Verdana"/>
              <a:ea typeface="Verdana"/>
            </a:endParaRPr>
          </a:p>
          <a:p>
            <a:pPr algn="ctr"/>
            <a:r>
              <a:rPr lang="lv-LV" noProof="0" dirty="0">
                <a:solidFill>
                  <a:srgbClr val="FFFFFF"/>
                </a:solidFill>
                <a:latin typeface="Verdana"/>
                <a:ea typeface="Verdana"/>
              </a:rPr>
              <a:t>ja iegūts vērtējums</a:t>
            </a:r>
            <a:endParaRPr lang="lv-LV" noProof="0" dirty="0">
              <a:solidFill>
                <a:srgbClr val="664690"/>
              </a:solidFill>
              <a:latin typeface="Verdana"/>
              <a:ea typeface="Verdana"/>
            </a:endParaRPr>
          </a:p>
          <a:p>
            <a:pPr algn="ctr"/>
            <a:r>
              <a:rPr lang="lv-LV" sz="2000" b="1" noProof="0" dirty="0">
                <a:solidFill>
                  <a:schemeClr val="bg2"/>
                </a:solidFill>
                <a:latin typeface="Verdana"/>
                <a:ea typeface="Verdana"/>
              </a:rPr>
              <a:t>vismaz 20%</a:t>
            </a:r>
          </a:p>
        </p:txBody>
      </p:sp>
      <p:sp>
        <p:nvSpPr>
          <p:cNvPr id="15" name="TextBox 14">
            <a:extLst>
              <a:ext uri="{FF2B5EF4-FFF2-40B4-BE49-F238E27FC236}">
                <a16:creationId xmlns:a16="http://schemas.microsoft.com/office/drawing/2014/main" xmlns="" id="{2203EF42-631E-7B64-4168-5A466A83B14D}"/>
              </a:ext>
            </a:extLst>
          </p:cNvPr>
          <p:cNvSpPr txBox="1"/>
          <p:nvPr/>
        </p:nvSpPr>
        <p:spPr>
          <a:xfrm>
            <a:off x="705028" y="1100272"/>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baseline="0" noProof="0" dirty="0">
                <a:solidFill>
                  <a:srgbClr val="664790"/>
                </a:solidFill>
                <a:latin typeface="Verdana"/>
              </a:rPr>
              <a:t>Ministru kabineta</a:t>
            </a:r>
            <a:r>
              <a:rPr lang="lv-LV" sz="1600" i="1" noProof="0" dirty="0">
                <a:solidFill>
                  <a:srgbClr val="664790"/>
                </a:solidFill>
                <a:latin typeface="Verdana"/>
              </a:rPr>
              <a:t> 2025. gada 4. novembra </a:t>
            </a:r>
            <a:r>
              <a:rPr lang="lv-LV" sz="1600" i="1" baseline="0" noProof="0" dirty="0">
                <a:solidFill>
                  <a:srgbClr val="664790"/>
                </a:solidFill>
                <a:latin typeface="Verdana"/>
              </a:rPr>
              <a:t>noteikumi Nr. </a:t>
            </a:r>
            <a:r>
              <a:rPr lang="lv-LV" sz="1600" i="1" noProof="0" dirty="0">
                <a:solidFill>
                  <a:srgbClr val="664790"/>
                </a:solidFill>
                <a:latin typeface="Verdana"/>
              </a:rPr>
              <a:t>656</a:t>
            </a:r>
            <a:endParaRPr lang="lv-LV" sz="1600" i="1" noProof="0" dirty="0"/>
          </a:p>
        </p:txBody>
      </p:sp>
      <p:sp>
        <p:nvSpPr>
          <p:cNvPr id="6" name="Oval 5">
            <a:extLst>
              <a:ext uri="{FF2B5EF4-FFF2-40B4-BE49-F238E27FC236}">
                <a16:creationId xmlns:a16="http://schemas.microsoft.com/office/drawing/2014/main" xmlns="" id="{119F4FFC-9740-1155-3953-990B525B07AC}"/>
              </a:ext>
            </a:extLst>
          </p:cNvPr>
          <p:cNvSpPr/>
          <p:nvPr/>
        </p:nvSpPr>
        <p:spPr>
          <a:xfrm>
            <a:off x="9265573" y="4355405"/>
            <a:ext cx="2328728" cy="2207663"/>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sz="2200" noProof="0" dirty="0">
                <a:ea typeface="Verdana"/>
              </a:rPr>
              <a:t>Sertifikāti </a:t>
            </a:r>
          </a:p>
          <a:p>
            <a:pPr algn="ctr"/>
            <a:r>
              <a:rPr lang="lv-LV" sz="2400" noProof="0" dirty="0">
                <a:ea typeface="Verdana"/>
              </a:rPr>
              <a:t>3.jūlijā</a:t>
            </a:r>
          </a:p>
        </p:txBody>
      </p:sp>
      <p:sp>
        <p:nvSpPr>
          <p:cNvPr id="4" name="Ovāls 3">
            <a:extLst>
              <a:ext uri="{FF2B5EF4-FFF2-40B4-BE49-F238E27FC236}">
                <a16:creationId xmlns:a16="http://schemas.microsoft.com/office/drawing/2014/main" xmlns="" id="{15806579-E59F-85CF-F9D3-39AB3057D482}"/>
              </a:ext>
            </a:extLst>
          </p:cNvPr>
          <p:cNvSpPr/>
          <p:nvPr/>
        </p:nvSpPr>
        <p:spPr>
          <a:xfrm rot="16200000" flipV="1">
            <a:off x="2779065" y="-71142"/>
            <a:ext cx="505840" cy="5823235"/>
          </a:xfrm>
          <a:prstGeom prst="ellipse">
            <a:avLst/>
          </a:prstGeom>
          <a:solidFill>
            <a:schemeClr val="bg1">
              <a:alpha val="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Ovāls 6">
            <a:extLst>
              <a:ext uri="{FF2B5EF4-FFF2-40B4-BE49-F238E27FC236}">
                <a16:creationId xmlns:a16="http://schemas.microsoft.com/office/drawing/2014/main" xmlns="" id="{99E9B656-36D0-CFFC-8A84-380BF3B31452}"/>
              </a:ext>
            </a:extLst>
          </p:cNvPr>
          <p:cNvSpPr/>
          <p:nvPr/>
        </p:nvSpPr>
        <p:spPr>
          <a:xfrm rot="16200000" flipV="1">
            <a:off x="8147171" y="2151630"/>
            <a:ext cx="505840" cy="1332296"/>
          </a:xfrm>
          <a:prstGeom prst="ellipse">
            <a:avLst/>
          </a:prstGeom>
          <a:solidFill>
            <a:schemeClr val="bg1">
              <a:alpha val="0"/>
            </a:schemeClr>
          </a:solid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67233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1212D78-7B9A-F3D3-6C64-956A6E32609C}"/>
              </a:ext>
            </a:extLst>
          </p:cNvPr>
          <p:cNvSpPr>
            <a:spLocks noGrp="1"/>
          </p:cNvSpPr>
          <p:nvPr>
            <p:ph type="sldNum" idx="12"/>
          </p:nvPr>
        </p:nvSpPr>
        <p:spPr/>
        <p:txBody>
          <a:bodyPr/>
          <a:lstStyle/>
          <a:p>
            <a:fld id="{00000000-1234-1234-1234-123412341234}" type="slidenum">
              <a:rPr lang="lv-LV" smtClean="0"/>
              <a:pPr/>
              <a:t>62</a:t>
            </a:fld>
            <a:endParaRPr lang="lv-LV"/>
          </a:p>
        </p:txBody>
      </p:sp>
      <p:sp>
        <p:nvSpPr>
          <p:cNvPr id="3" name="Title 2">
            <a:extLst>
              <a:ext uri="{FF2B5EF4-FFF2-40B4-BE49-F238E27FC236}">
                <a16:creationId xmlns:a16="http://schemas.microsoft.com/office/drawing/2014/main" xmlns="" id="{61ED117B-0039-53BC-6DF3-78BFD5B20C30}"/>
              </a:ext>
            </a:extLst>
          </p:cNvPr>
          <p:cNvSpPr>
            <a:spLocks noGrp="1"/>
          </p:cNvSpPr>
          <p:nvPr>
            <p:ph type="title"/>
          </p:nvPr>
        </p:nvSpPr>
        <p:spPr>
          <a:xfrm>
            <a:off x="2264096" y="139146"/>
            <a:ext cx="8727525" cy="990415"/>
          </a:xfrm>
        </p:spPr>
        <p:txBody>
          <a:bodyPr/>
          <a:lstStyle/>
          <a:p>
            <a:r>
              <a:rPr lang="en-US"/>
              <a:t/>
            </a:r>
            <a:br>
              <a:rPr lang="en-US"/>
            </a:br>
            <a:endParaRPr lang="en-US" sz="1200" b="0"/>
          </a:p>
        </p:txBody>
      </p:sp>
      <p:graphicFrame>
        <p:nvGraphicFramePr>
          <p:cNvPr id="4" name="Table 3">
            <a:extLst>
              <a:ext uri="{FF2B5EF4-FFF2-40B4-BE49-F238E27FC236}">
                <a16:creationId xmlns:a16="http://schemas.microsoft.com/office/drawing/2014/main" xmlns="" id="{549F3FBC-3B0B-D358-5399-9D79AD5F93D7}"/>
              </a:ext>
            </a:extLst>
          </p:cNvPr>
          <p:cNvGraphicFramePr>
            <a:graphicFrameLocks noGrp="1"/>
          </p:cNvGraphicFramePr>
          <p:nvPr>
            <p:extLst>
              <p:ext uri="{D42A27DB-BD31-4B8C-83A1-F6EECF244321}">
                <p14:modId xmlns:p14="http://schemas.microsoft.com/office/powerpoint/2010/main" val="1689909432"/>
              </p:ext>
            </p:extLst>
          </p:nvPr>
        </p:nvGraphicFramePr>
        <p:xfrm>
          <a:off x="1663033" y="1126878"/>
          <a:ext cx="7815923" cy="5586186"/>
        </p:xfrm>
        <a:graphic>
          <a:graphicData uri="http://schemas.openxmlformats.org/drawingml/2006/table">
            <a:tbl>
              <a:tblPr firstRow="1" bandRow="1">
                <a:tableStyleId>{5C22544A-7EE6-4342-B048-85BDC9FD1C3A}</a:tableStyleId>
              </a:tblPr>
              <a:tblGrid>
                <a:gridCol w="2392101">
                  <a:extLst>
                    <a:ext uri="{9D8B030D-6E8A-4147-A177-3AD203B41FA5}">
                      <a16:colId xmlns:a16="http://schemas.microsoft.com/office/drawing/2014/main" xmlns="" val="790508721"/>
                    </a:ext>
                  </a:extLst>
                </a:gridCol>
                <a:gridCol w="1548288">
                  <a:extLst>
                    <a:ext uri="{9D8B030D-6E8A-4147-A177-3AD203B41FA5}">
                      <a16:colId xmlns:a16="http://schemas.microsoft.com/office/drawing/2014/main" xmlns="" val="74467041"/>
                    </a:ext>
                  </a:extLst>
                </a:gridCol>
                <a:gridCol w="1937767">
                  <a:extLst>
                    <a:ext uri="{9D8B030D-6E8A-4147-A177-3AD203B41FA5}">
                      <a16:colId xmlns:a16="http://schemas.microsoft.com/office/drawing/2014/main" xmlns="" val="1654152325"/>
                    </a:ext>
                  </a:extLst>
                </a:gridCol>
                <a:gridCol w="1937767">
                  <a:extLst>
                    <a:ext uri="{9D8B030D-6E8A-4147-A177-3AD203B41FA5}">
                      <a16:colId xmlns:a16="http://schemas.microsoft.com/office/drawing/2014/main" xmlns="" val="2287789940"/>
                    </a:ext>
                  </a:extLst>
                </a:gridCol>
              </a:tblGrid>
              <a:tr h="453341">
                <a:tc>
                  <a:txBody>
                    <a:bodyPr/>
                    <a:lstStyle/>
                    <a:p>
                      <a:pPr lvl="0">
                        <a:buNone/>
                      </a:pPr>
                      <a:r>
                        <a:rPr lang="lv-LV" sz="1200" noProof="0" dirty="0"/>
                        <a:t>Mācību priekšmets/joma</a:t>
                      </a:r>
                    </a:p>
                  </a:txBody>
                  <a:tcPr/>
                </a:tc>
                <a:tc>
                  <a:txBody>
                    <a:bodyPr/>
                    <a:lstStyle/>
                    <a:p>
                      <a:r>
                        <a:rPr lang="lv-LV" sz="1200" noProof="0" dirty="0"/>
                        <a:t>Datums</a:t>
                      </a:r>
                    </a:p>
                  </a:txBody>
                  <a:tcPr/>
                </a:tc>
                <a:tc>
                  <a:txBody>
                    <a:bodyPr/>
                    <a:lstStyle/>
                    <a:p>
                      <a:r>
                        <a:rPr lang="lv-LV" sz="1200" noProof="0" dirty="0"/>
                        <a:t>Laiks</a:t>
                      </a:r>
                    </a:p>
                  </a:txBody>
                  <a:tcPr/>
                </a:tc>
                <a:tc>
                  <a:txBody>
                    <a:bodyPr/>
                    <a:lstStyle/>
                    <a:p>
                      <a:r>
                        <a:rPr lang="lv-LV" sz="1200" noProof="0" dirty="0"/>
                        <a:t>Atbildīgais</a:t>
                      </a:r>
                    </a:p>
                  </a:txBody>
                  <a:tcPr/>
                </a:tc>
                <a:extLst>
                  <a:ext uri="{0D108BD9-81ED-4DB2-BD59-A6C34878D82A}">
                    <a16:rowId xmlns:a16="http://schemas.microsoft.com/office/drawing/2014/main" xmlns="" val="2085953520"/>
                  </a:ext>
                </a:extLst>
              </a:tr>
              <a:tr h="501929">
                <a:tc>
                  <a:txBody>
                    <a:bodyPr/>
                    <a:lstStyle/>
                    <a:p>
                      <a:pPr lvl="0">
                        <a:buNone/>
                      </a:pPr>
                      <a:r>
                        <a:rPr lang="lv-LV" noProof="0" dirty="0"/>
                        <a:t>Fizika </a:t>
                      </a:r>
                    </a:p>
                    <a:p>
                      <a:pPr lvl="0">
                        <a:buNone/>
                      </a:pPr>
                      <a:r>
                        <a:rPr lang="lv-LV" noProof="0" dirty="0"/>
                        <a:t>Dabaszinības</a:t>
                      </a:r>
                    </a:p>
                  </a:txBody>
                  <a:tcPr/>
                </a:tc>
                <a:tc>
                  <a:txBody>
                    <a:bodyPr/>
                    <a:lstStyle/>
                    <a:p>
                      <a:pPr lvl="0">
                        <a:buNone/>
                      </a:pPr>
                      <a:r>
                        <a:rPr lang="lv-LV" noProof="0" dirty="0"/>
                        <a:t>26.11.2025.</a:t>
                      </a:r>
                    </a:p>
                  </a:txBody>
                  <a:tcPr/>
                </a:tc>
                <a:tc>
                  <a:txBody>
                    <a:bodyPr/>
                    <a:lstStyle/>
                    <a:p>
                      <a:pPr lvl="0">
                        <a:buNone/>
                      </a:pPr>
                      <a:r>
                        <a:rPr lang="lv-LV" noProof="0" dirty="0"/>
                        <a:t>15.30 - 17.00</a:t>
                      </a:r>
                    </a:p>
                  </a:txBody>
                  <a:tcPr/>
                </a:tc>
                <a:tc>
                  <a:txBody>
                    <a:bodyPr/>
                    <a:lstStyle/>
                    <a:p>
                      <a:pPr lvl="0">
                        <a:buNone/>
                      </a:pPr>
                      <a:r>
                        <a:rPr lang="lv-LV" noProof="0" dirty="0"/>
                        <a:t>Austris </a:t>
                      </a:r>
                      <a:r>
                        <a:rPr lang="lv-LV" noProof="0" dirty="0" err="1"/>
                        <a:t>Cābelis</a:t>
                      </a:r>
                      <a:endParaRPr lang="lv-LV" noProof="0" dirty="0"/>
                    </a:p>
                  </a:txBody>
                  <a:tcPr/>
                </a:tc>
                <a:extLst>
                  <a:ext uri="{0D108BD9-81ED-4DB2-BD59-A6C34878D82A}">
                    <a16:rowId xmlns:a16="http://schemas.microsoft.com/office/drawing/2014/main" xmlns="" val="1935762652"/>
                  </a:ext>
                </a:extLst>
              </a:tr>
              <a:tr h="353209">
                <a:tc>
                  <a:txBody>
                    <a:bodyPr/>
                    <a:lstStyle/>
                    <a:p>
                      <a:pPr lvl="0">
                        <a:buNone/>
                      </a:pPr>
                      <a:r>
                        <a:rPr lang="lv-LV" noProof="0" dirty="0"/>
                        <a:t>Vācu valoda</a:t>
                      </a:r>
                    </a:p>
                  </a:txBody>
                  <a:tcPr/>
                </a:tc>
                <a:tc>
                  <a:txBody>
                    <a:bodyPr/>
                    <a:lstStyle/>
                    <a:p>
                      <a:pPr lvl="0">
                        <a:buNone/>
                      </a:pPr>
                      <a:r>
                        <a:rPr lang="lv-LV" noProof="0" dirty="0"/>
                        <a:t>1.12.2025.</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Ināra Zicāne</a:t>
                      </a:r>
                    </a:p>
                  </a:txBody>
                  <a:tcPr/>
                </a:tc>
                <a:extLst>
                  <a:ext uri="{0D108BD9-81ED-4DB2-BD59-A6C34878D82A}">
                    <a16:rowId xmlns:a16="http://schemas.microsoft.com/office/drawing/2014/main" xmlns="" val="2923140947"/>
                  </a:ext>
                </a:extLst>
              </a:tr>
              <a:tr h="353209">
                <a:tc>
                  <a:txBody>
                    <a:bodyPr/>
                    <a:lstStyle/>
                    <a:p>
                      <a:pPr lvl="0">
                        <a:buNone/>
                      </a:pPr>
                      <a:r>
                        <a:rPr lang="lv-LV" noProof="0" dirty="0"/>
                        <a:t>Matemātika </a:t>
                      </a:r>
                    </a:p>
                  </a:txBody>
                  <a:tcPr/>
                </a:tc>
                <a:tc>
                  <a:txBody>
                    <a:bodyPr/>
                    <a:lstStyle/>
                    <a:p>
                      <a:pPr lvl="0">
                        <a:buNone/>
                      </a:pPr>
                      <a:r>
                        <a:rPr lang="lv-LV" noProof="0" dirty="0"/>
                        <a:t>3.12.2025.</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Liene Purgaile</a:t>
                      </a:r>
                    </a:p>
                  </a:txBody>
                  <a:tcPr/>
                </a:tc>
                <a:extLst>
                  <a:ext uri="{0D108BD9-81ED-4DB2-BD59-A6C34878D82A}">
                    <a16:rowId xmlns:a16="http://schemas.microsoft.com/office/drawing/2014/main" xmlns="" val="368811241"/>
                  </a:ext>
                </a:extLst>
              </a:tr>
              <a:tr h="353209">
                <a:tc>
                  <a:txBody>
                    <a:bodyPr/>
                    <a:lstStyle/>
                    <a:p>
                      <a:pPr lvl="0">
                        <a:buNone/>
                      </a:pPr>
                      <a:r>
                        <a:rPr lang="lv-LV" noProof="0" dirty="0"/>
                        <a:t>Programmēšana</a:t>
                      </a:r>
                    </a:p>
                  </a:txBody>
                  <a:tcPr/>
                </a:tc>
                <a:tc>
                  <a:txBody>
                    <a:bodyPr/>
                    <a:lstStyle/>
                    <a:p>
                      <a:pPr lvl="0">
                        <a:buNone/>
                      </a:pPr>
                      <a:r>
                        <a:rPr lang="lv-LV" noProof="0" dirty="0"/>
                        <a:t>8.12.2025.</a:t>
                      </a:r>
                    </a:p>
                  </a:txBody>
                  <a:tcPr/>
                </a:tc>
                <a:tc>
                  <a:txBody>
                    <a:bodyPr/>
                    <a:lstStyle/>
                    <a:p>
                      <a:pPr lvl="0">
                        <a:buNone/>
                      </a:pPr>
                      <a:r>
                        <a:rPr lang="lv-LV" sz="1400" b="0" i="0" u="none" strike="noStrike" noProof="0" dirty="0">
                          <a:solidFill>
                            <a:srgbClr val="664690"/>
                          </a:solidFill>
                          <a:latin typeface="Verdana"/>
                        </a:rPr>
                        <a:t>16.00 - 18.00</a:t>
                      </a:r>
                      <a:endParaRPr lang="lv-LV" noProof="0" dirty="0"/>
                    </a:p>
                  </a:txBody>
                  <a:tcPr/>
                </a:tc>
                <a:tc>
                  <a:txBody>
                    <a:bodyPr/>
                    <a:lstStyle/>
                    <a:p>
                      <a:pPr lvl="0">
                        <a:buNone/>
                      </a:pPr>
                      <a:r>
                        <a:rPr lang="lv-LV" noProof="0" dirty="0"/>
                        <a:t>Mihails </a:t>
                      </a:r>
                      <a:r>
                        <a:rPr lang="lv-LV" noProof="0" dirty="0" err="1"/>
                        <a:t>Korčevskis</a:t>
                      </a:r>
                      <a:endParaRPr lang="lv-LV" noProof="0" dirty="0"/>
                    </a:p>
                  </a:txBody>
                  <a:tcPr/>
                </a:tc>
                <a:extLst>
                  <a:ext uri="{0D108BD9-81ED-4DB2-BD59-A6C34878D82A}">
                    <a16:rowId xmlns:a16="http://schemas.microsoft.com/office/drawing/2014/main" xmlns="" val="4113445750"/>
                  </a:ext>
                </a:extLst>
              </a:tr>
              <a:tr h="376177">
                <a:tc>
                  <a:txBody>
                    <a:bodyPr/>
                    <a:lstStyle/>
                    <a:p>
                      <a:pPr lvl="0">
                        <a:buNone/>
                      </a:pPr>
                      <a:r>
                        <a:rPr lang="lv-LV" noProof="0" dirty="0"/>
                        <a:t>Dizains un tehnoloģijas</a:t>
                      </a:r>
                    </a:p>
                  </a:txBody>
                  <a:tcPr/>
                </a:tc>
                <a:tc>
                  <a:txBody>
                    <a:bodyPr/>
                    <a:lstStyle/>
                    <a:p>
                      <a:pPr lvl="0">
                        <a:buNone/>
                      </a:pPr>
                      <a:r>
                        <a:rPr lang="lv-LV" noProof="0" dirty="0"/>
                        <a:t>11.12.2025.</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sz="1400" b="0" i="0" u="none" strike="noStrike" noProof="0" dirty="0">
                          <a:solidFill>
                            <a:srgbClr val="664690"/>
                          </a:solidFill>
                          <a:latin typeface="Verdana"/>
                        </a:rPr>
                        <a:t>Mihails </a:t>
                      </a:r>
                      <a:r>
                        <a:rPr lang="lv-LV" sz="1400" b="0" i="0" u="none" strike="noStrike" noProof="0" dirty="0" err="1">
                          <a:solidFill>
                            <a:srgbClr val="664690"/>
                          </a:solidFill>
                          <a:latin typeface="Verdana"/>
                        </a:rPr>
                        <a:t>Korčevskis</a:t>
                      </a:r>
                      <a:endParaRPr lang="lv-LV" noProof="0" dirty="0"/>
                    </a:p>
                  </a:txBody>
                  <a:tcPr/>
                </a:tc>
                <a:extLst>
                  <a:ext uri="{0D108BD9-81ED-4DB2-BD59-A6C34878D82A}">
                    <a16:rowId xmlns:a16="http://schemas.microsoft.com/office/drawing/2014/main" xmlns="" val="1247333005"/>
                  </a:ext>
                </a:extLst>
              </a:tr>
              <a:tr h="353209">
                <a:tc>
                  <a:txBody>
                    <a:bodyPr/>
                    <a:lstStyle/>
                    <a:p>
                      <a:pPr lvl="0">
                        <a:buNone/>
                      </a:pPr>
                      <a:r>
                        <a:rPr lang="lv-LV" noProof="0" dirty="0"/>
                        <a:t>Ģeogrāfija</a:t>
                      </a:r>
                    </a:p>
                  </a:txBody>
                  <a:tcPr/>
                </a:tc>
                <a:tc>
                  <a:txBody>
                    <a:bodyPr/>
                    <a:lstStyle/>
                    <a:p>
                      <a:pPr lvl="0">
                        <a:buNone/>
                      </a:pPr>
                      <a:r>
                        <a:rPr lang="lv-LV" noProof="0" dirty="0"/>
                        <a:t>8.01.2026.</a:t>
                      </a:r>
                    </a:p>
                  </a:txBody>
                  <a:tcPr/>
                </a:tc>
                <a:tc>
                  <a:txBody>
                    <a:bodyPr/>
                    <a:lstStyle/>
                    <a:p>
                      <a:pPr lvl="0">
                        <a:buNone/>
                      </a:pPr>
                      <a:r>
                        <a:rPr lang="lv-LV" noProof="0" dirty="0"/>
                        <a:t>16.00 - 17.30</a:t>
                      </a:r>
                    </a:p>
                  </a:txBody>
                  <a:tcPr/>
                </a:tc>
                <a:tc>
                  <a:txBody>
                    <a:bodyPr/>
                    <a:lstStyle/>
                    <a:p>
                      <a:pPr lvl="0">
                        <a:buNone/>
                      </a:pPr>
                      <a:r>
                        <a:rPr lang="lv-LV" noProof="0" dirty="0"/>
                        <a:t>Vita Jaunozola</a:t>
                      </a:r>
                    </a:p>
                  </a:txBody>
                  <a:tcPr/>
                </a:tc>
                <a:extLst>
                  <a:ext uri="{0D108BD9-81ED-4DB2-BD59-A6C34878D82A}">
                    <a16:rowId xmlns:a16="http://schemas.microsoft.com/office/drawing/2014/main" xmlns="" val="2392357650"/>
                  </a:ext>
                </a:extLst>
              </a:tr>
              <a:tr h="353209">
                <a:tc>
                  <a:txBody>
                    <a:bodyPr/>
                    <a:lstStyle/>
                    <a:p>
                      <a:pPr lvl="0">
                        <a:buNone/>
                      </a:pPr>
                      <a:r>
                        <a:rPr lang="lv-LV" noProof="0" dirty="0"/>
                        <a:t>Vēsture</a:t>
                      </a:r>
                    </a:p>
                  </a:txBody>
                  <a:tcPr/>
                </a:tc>
                <a:tc>
                  <a:txBody>
                    <a:bodyPr/>
                    <a:lstStyle/>
                    <a:p>
                      <a:pPr lvl="0">
                        <a:buNone/>
                      </a:pPr>
                      <a:r>
                        <a:rPr lang="lv-LV" noProof="0" dirty="0"/>
                        <a:t>14.01.2026.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sz="1400" b="0" i="0" u="none" strike="noStrike" noProof="0" dirty="0">
                          <a:solidFill>
                            <a:srgbClr val="664690"/>
                          </a:solidFill>
                          <a:latin typeface="Verdana"/>
                        </a:rPr>
                        <a:t>Vita Jaunozola</a:t>
                      </a:r>
                      <a:endParaRPr lang="lv-LV" noProof="0" dirty="0"/>
                    </a:p>
                  </a:txBody>
                  <a:tcPr/>
                </a:tc>
                <a:extLst>
                  <a:ext uri="{0D108BD9-81ED-4DB2-BD59-A6C34878D82A}">
                    <a16:rowId xmlns:a16="http://schemas.microsoft.com/office/drawing/2014/main" xmlns="" val="1733314215"/>
                  </a:ext>
                </a:extLst>
              </a:tr>
              <a:tr h="353209">
                <a:tc>
                  <a:txBody>
                    <a:bodyPr/>
                    <a:lstStyle/>
                    <a:p>
                      <a:pPr lvl="0">
                        <a:buNone/>
                      </a:pPr>
                      <a:r>
                        <a:rPr lang="lv-LV" noProof="0" dirty="0"/>
                        <a:t>Ķīmija </a:t>
                      </a:r>
                    </a:p>
                  </a:txBody>
                  <a:tcPr/>
                </a:tc>
                <a:tc>
                  <a:txBody>
                    <a:bodyPr/>
                    <a:lstStyle/>
                    <a:p>
                      <a:pPr lvl="0">
                        <a:buNone/>
                      </a:pPr>
                      <a:r>
                        <a:rPr lang="lv-LV" noProof="0" dirty="0"/>
                        <a:t>15.01.2026.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Jeļena </a:t>
                      </a:r>
                      <a:r>
                        <a:rPr lang="lv-LV" noProof="0" dirty="0" err="1"/>
                        <a:t>Vokinšteine</a:t>
                      </a:r>
                      <a:endParaRPr lang="lv-LV" noProof="0" dirty="0"/>
                    </a:p>
                  </a:txBody>
                  <a:tcPr/>
                </a:tc>
                <a:extLst>
                  <a:ext uri="{0D108BD9-81ED-4DB2-BD59-A6C34878D82A}">
                    <a16:rowId xmlns:a16="http://schemas.microsoft.com/office/drawing/2014/main" xmlns="" val="1992348539"/>
                  </a:ext>
                </a:extLst>
              </a:tr>
              <a:tr h="353209">
                <a:tc>
                  <a:txBody>
                    <a:bodyPr/>
                    <a:lstStyle/>
                    <a:p>
                      <a:pPr lvl="0">
                        <a:buNone/>
                      </a:pPr>
                      <a:r>
                        <a:rPr lang="lv-LV" noProof="0" dirty="0"/>
                        <a:t>Kultūra un māksla</a:t>
                      </a:r>
                    </a:p>
                  </a:txBody>
                  <a:tcPr/>
                </a:tc>
                <a:tc>
                  <a:txBody>
                    <a:bodyPr/>
                    <a:lstStyle/>
                    <a:p>
                      <a:pPr lvl="0">
                        <a:buNone/>
                      </a:pPr>
                      <a:r>
                        <a:rPr lang="lv-LV" noProof="0" dirty="0"/>
                        <a:t>15.01.2026.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sz="1400" b="0" i="0" u="none" strike="noStrike" noProof="0" dirty="0">
                          <a:solidFill>
                            <a:srgbClr val="664690"/>
                          </a:solidFill>
                          <a:latin typeface="Verdana"/>
                        </a:rPr>
                        <a:t>Vita Jaunozola</a:t>
                      </a:r>
                      <a:endParaRPr lang="lv-LV" noProof="0" dirty="0"/>
                    </a:p>
                  </a:txBody>
                  <a:tcPr/>
                </a:tc>
                <a:extLst>
                  <a:ext uri="{0D108BD9-81ED-4DB2-BD59-A6C34878D82A}">
                    <a16:rowId xmlns:a16="http://schemas.microsoft.com/office/drawing/2014/main" xmlns="" val="2553093767"/>
                  </a:ext>
                </a:extLst>
              </a:tr>
              <a:tr h="353209">
                <a:tc>
                  <a:txBody>
                    <a:bodyPr/>
                    <a:lstStyle/>
                    <a:p>
                      <a:pPr lvl="0">
                        <a:buNone/>
                      </a:pPr>
                      <a:r>
                        <a:rPr lang="lv-LV" noProof="0" dirty="0"/>
                        <a:t>Angļu valoda</a:t>
                      </a:r>
                    </a:p>
                  </a:txBody>
                  <a:tcPr/>
                </a:tc>
                <a:tc>
                  <a:txBody>
                    <a:bodyPr/>
                    <a:lstStyle/>
                    <a:p>
                      <a:pPr lvl="0">
                        <a:buNone/>
                      </a:pPr>
                      <a:r>
                        <a:rPr lang="lv-LV" noProof="0" dirty="0"/>
                        <a:t>16.01.2026.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Lidija </a:t>
                      </a:r>
                      <a:r>
                        <a:rPr lang="lv-LV" noProof="0" dirty="0" err="1"/>
                        <a:t>Mitrofanova</a:t>
                      </a:r>
                      <a:endParaRPr lang="lv-LV" noProof="0" dirty="0"/>
                    </a:p>
                  </a:txBody>
                  <a:tcPr/>
                </a:tc>
                <a:extLst>
                  <a:ext uri="{0D108BD9-81ED-4DB2-BD59-A6C34878D82A}">
                    <a16:rowId xmlns:a16="http://schemas.microsoft.com/office/drawing/2014/main" xmlns="" val="128779044"/>
                  </a:ext>
                </a:extLst>
              </a:tr>
              <a:tr h="353209">
                <a:tc>
                  <a:txBody>
                    <a:bodyPr/>
                    <a:lstStyle/>
                    <a:p>
                      <a:pPr lvl="0">
                        <a:buNone/>
                      </a:pPr>
                      <a:r>
                        <a:rPr lang="lv-LV" noProof="0" dirty="0"/>
                        <a:t>Latviešu valoda</a:t>
                      </a:r>
                    </a:p>
                  </a:txBody>
                  <a:tcPr/>
                </a:tc>
                <a:tc>
                  <a:txBody>
                    <a:bodyPr/>
                    <a:lstStyle/>
                    <a:p>
                      <a:pPr lvl="0">
                        <a:buNone/>
                      </a:pPr>
                      <a:r>
                        <a:rPr lang="lv-LV" noProof="0" dirty="0"/>
                        <a:t>20.01.2026.</a:t>
                      </a:r>
                    </a:p>
                  </a:txBody>
                  <a:tcPr/>
                </a:tc>
                <a:tc>
                  <a:txBody>
                    <a:bodyPr/>
                    <a:lstStyle/>
                    <a:p>
                      <a:pPr lvl="0">
                        <a:buNone/>
                      </a:pPr>
                      <a:r>
                        <a:rPr lang="lv-LV" sz="1400" b="0" i="0" u="none" strike="noStrike" noProof="0" dirty="0">
                          <a:solidFill>
                            <a:srgbClr val="664690"/>
                          </a:solidFill>
                          <a:latin typeface="Verdana"/>
                        </a:rPr>
                        <a:t>15.30 - 17.00</a:t>
                      </a:r>
                    </a:p>
                  </a:txBody>
                  <a:tcPr/>
                </a:tc>
                <a:tc>
                  <a:txBody>
                    <a:bodyPr/>
                    <a:lstStyle/>
                    <a:p>
                      <a:pPr lvl="0">
                        <a:buNone/>
                      </a:pPr>
                      <a:r>
                        <a:rPr lang="lv-LV" noProof="0" dirty="0"/>
                        <a:t>Ineta Smilga</a:t>
                      </a:r>
                    </a:p>
                  </a:txBody>
                  <a:tcPr/>
                </a:tc>
                <a:extLst>
                  <a:ext uri="{0D108BD9-81ED-4DB2-BD59-A6C34878D82A}">
                    <a16:rowId xmlns:a16="http://schemas.microsoft.com/office/drawing/2014/main" xmlns="" val="895827363"/>
                  </a:ext>
                </a:extLst>
              </a:tr>
              <a:tr h="353209">
                <a:tc>
                  <a:txBody>
                    <a:bodyPr/>
                    <a:lstStyle/>
                    <a:p>
                      <a:pPr lvl="0">
                        <a:buNone/>
                      </a:pPr>
                      <a:r>
                        <a:rPr lang="lv-LV" noProof="0" dirty="0"/>
                        <a:t>Sociālās zinātnes</a:t>
                      </a:r>
                    </a:p>
                  </a:txBody>
                  <a:tcPr/>
                </a:tc>
                <a:tc>
                  <a:txBody>
                    <a:bodyPr/>
                    <a:lstStyle/>
                    <a:p>
                      <a:pPr lvl="0">
                        <a:buNone/>
                      </a:pPr>
                      <a:r>
                        <a:rPr lang="lv-LV" noProof="0" dirty="0"/>
                        <a:t>21.01.2026.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Vita Jaunozola</a:t>
                      </a:r>
                    </a:p>
                  </a:txBody>
                  <a:tcPr/>
                </a:tc>
                <a:extLst>
                  <a:ext uri="{0D108BD9-81ED-4DB2-BD59-A6C34878D82A}">
                    <a16:rowId xmlns:a16="http://schemas.microsoft.com/office/drawing/2014/main" xmlns="" val="4240760075"/>
                  </a:ext>
                </a:extLst>
              </a:tr>
              <a:tr h="353209">
                <a:tc>
                  <a:txBody>
                    <a:bodyPr/>
                    <a:lstStyle/>
                    <a:p>
                      <a:pPr lvl="0">
                        <a:buNone/>
                      </a:pPr>
                      <a:r>
                        <a:rPr lang="lv-LV" noProof="0" dirty="0"/>
                        <a:t>Bioloģija</a:t>
                      </a:r>
                    </a:p>
                  </a:txBody>
                  <a:tcPr/>
                </a:tc>
                <a:tc>
                  <a:txBody>
                    <a:bodyPr/>
                    <a:lstStyle/>
                    <a:p>
                      <a:pPr lvl="0">
                        <a:buNone/>
                      </a:pPr>
                      <a:r>
                        <a:rPr lang="lv-LV" noProof="0" dirty="0"/>
                        <a:t>22.01.2026.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pPr lvl="0">
                        <a:buNone/>
                      </a:pPr>
                      <a:r>
                        <a:rPr lang="lv-LV" noProof="0" dirty="0"/>
                        <a:t>Mihails </a:t>
                      </a:r>
                      <a:r>
                        <a:rPr lang="lv-LV" noProof="0" dirty="0" err="1"/>
                        <a:t>Basmanovs</a:t>
                      </a:r>
                      <a:endParaRPr lang="lv-LV" noProof="0" dirty="0"/>
                    </a:p>
                  </a:txBody>
                  <a:tcPr/>
                </a:tc>
                <a:extLst>
                  <a:ext uri="{0D108BD9-81ED-4DB2-BD59-A6C34878D82A}">
                    <a16:rowId xmlns:a16="http://schemas.microsoft.com/office/drawing/2014/main" xmlns="" val="2202333240"/>
                  </a:ext>
                </a:extLst>
              </a:tr>
              <a:tr h="353209">
                <a:tc>
                  <a:txBody>
                    <a:bodyPr/>
                    <a:lstStyle/>
                    <a:p>
                      <a:r>
                        <a:rPr lang="lv-LV" noProof="0" dirty="0"/>
                        <a:t>Franču valoda</a:t>
                      </a:r>
                    </a:p>
                  </a:txBody>
                  <a:tcPr/>
                </a:tc>
                <a:tc>
                  <a:txBody>
                    <a:bodyPr/>
                    <a:lstStyle/>
                    <a:p>
                      <a:r>
                        <a:rPr lang="lv-LV" noProof="0" dirty="0"/>
                        <a:t>23.01.2026.</a:t>
                      </a:r>
                    </a:p>
                  </a:txBody>
                  <a:tcPr/>
                </a:tc>
                <a:tc>
                  <a:txBody>
                    <a:bodyPr/>
                    <a:lstStyle/>
                    <a:p>
                      <a:pPr lvl="0">
                        <a:buNone/>
                      </a:pPr>
                      <a:r>
                        <a:rPr lang="lv-LV" sz="1400" b="0" i="0" u="none" strike="noStrike" noProof="0" dirty="0">
                          <a:solidFill>
                            <a:srgbClr val="664690"/>
                          </a:solidFill>
                          <a:latin typeface="Verdana"/>
                        </a:rPr>
                        <a:t>15.30 - 17.00</a:t>
                      </a:r>
                      <a:endParaRPr lang="lv-LV" noProof="0" dirty="0"/>
                    </a:p>
                  </a:txBody>
                  <a:tcPr/>
                </a:tc>
                <a:tc>
                  <a:txBody>
                    <a:bodyPr/>
                    <a:lstStyle/>
                    <a:p>
                      <a:r>
                        <a:rPr lang="lv-LV" noProof="0" dirty="0"/>
                        <a:t>Lidija </a:t>
                      </a:r>
                      <a:r>
                        <a:rPr lang="lv-LV" noProof="0" dirty="0" err="1"/>
                        <a:t>Mitrofanova</a:t>
                      </a:r>
                      <a:endParaRPr lang="lv-LV" noProof="0" dirty="0"/>
                    </a:p>
                  </a:txBody>
                  <a:tcPr/>
                </a:tc>
                <a:extLst>
                  <a:ext uri="{0D108BD9-81ED-4DB2-BD59-A6C34878D82A}">
                    <a16:rowId xmlns:a16="http://schemas.microsoft.com/office/drawing/2014/main" xmlns="" val="4197486192"/>
                  </a:ext>
                </a:extLst>
              </a:tr>
            </a:tbl>
          </a:graphicData>
        </a:graphic>
      </p:graphicFrame>
      <p:sp>
        <p:nvSpPr>
          <p:cNvPr id="5" name="TextBox 4">
            <a:extLst>
              <a:ext uri="{FF2B5EF4-FFF2-40B4-BE49-F238E27FC236}">
                <a16:creationId xmlns:a16="http://schemas.microsoft.com/office/drawing/2014/main" xmlns="" id="{A71C1A90-27F2-706C-78A4-45646143A933}"/>
              </a:ext>
            </a:extLst>
          </p:cNvPr>
          <p:cNvSpPr txBox="1"/>
          <p:nvPr/>
        </p:nvSpPr>
        <p:spPr>
          <a:xfrm>
            <a:off x="1664620" y="636144"/>
            <a:ext cx="790183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baseline="0" noProof="0" dirty="0">
                <a:solidFill>
                  <a:srgbClr val="664790"/>
                </a:solidFill>
                <a:latin typeface="Verdana"/>
              </a:rPr>
              <a:t>Informācija  nosūtīta arī uz skolu un izglītību pārvalžu e-pasta adresēm. </a:t>
            </a:r>
            <a:endParaRPr lang="lv-LV" noProof="0" dirty="0"/>
          </a:p>
          <a:p>
            <a:pPr algn="ctr"/>
            <a:endParaRPr lang="en-US" dirty="0"/>
          </a:p>
        </p:txBody>
      </p:sp>
      <p:sp>
        <p:nvSpPr>
          <p:cNvPr id="8" name="Title 2">
            <a:extLst>
              <a:ext uri="{FF2B5EF4-FFF2-40B4-BE49-F238E27FC236}">
                <a16:creationId xmlns:a16="http://schemas.microsoft.com/office/drawing/2014/main" xmlns="" id="{73F8FC80-148A-7D92-AE3F-C7E3AEB3FB16}"/>
              </a:ext>
            </a:extLst>
          </p:cNvPr>
          <p:cNvSpPr txBox="1">
            <a:spLocks/>
          </p:cNvSpPr>
          <p:nvPr/>
        </p:nvSpPr>
        <p:spPr>
          <a:xfrm>
            <a:off x="1672121" y="288473"/>
            <a:ext cx="9318223" cy="491639"/>
          </a:xfrm>
          <a:prstGeom prst="rect">
            <a:avLst/>
          </a:prstGeom>
          <a:noFill/>
          <a:ln>
            <a:noFill/>
          </a:ln>
        </p:spPr>
        <p:txBody>
          <a:bodyPr spcFirstLastPara="1" wrap="square" lIns="0" tIns="45700" rIns="91425" bIns="45700"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64790"/>
              </a:buClr>
              <a:buSzPts val="2200"/>
              <a:buFont typeface="Verdana"/>
              <a:buNone/>
              <a:defRPr sz="2200" b="1" i="0" u="none" strike="noStrike" cap="none">
                <a:solidFill>
                  <a:srgbClr val="664790"/>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lv-LV" sz="2400" noProof="0" dirty="0"/>
              <a:t>Semināri par valsts pārbaudes darbiem</a:t>
            </a:r>
          </a:p>
        </p:txBody>
      </p:sp>
    </p:spTree>
    <p:extLst>
      <p:ext uri="{BB962C8B-B14F-4D97-AF65-F5344CB8AC3E}">
        <p14:creationId xmlns:p14="http://schemas.microsoft.com/office/powerpoint/2010/main" val="19970394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A142C75F-213F-45DA-C697-8668A46EFAAF}"/>
              </a:ext>
            </a:extLst>
          </p:cNvPr>
          <p:cNvSpPr/>
          <p:nvPr/>
        </p:nvSpPr>
        <p:spPr>
          <a:xfrm>
            <a:off x="676539" y="4707308"/>
            <a:ext cx="10838916" cy="206523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B6C47B8D-496C-98EF-58AE-DD531B7E5A24}"/>
              </a:ext>
            </a:extLst>
          </p:cNvPr>
          <p:cNvSpPr/>
          <p:nvPr/>
        </p:nvSpPr>
        <p:spPr>
          <a:xfrm>
            <a:off x="676540" y="2452025"/>
            <a:ext cx="10895887" cy="21698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xmlns="" id="{5A2EA887-A258-FC1D-38E4-C3A8F4275C1F}"/>
              </a:ext>
            </a:extLst>
          </p:cNvPr>
          <p:cNvSpPr/>
          <p:nvPr/>
        </p:nvSpPr>
        <p:spPr>
          <a:xfrm>
            <a:off x="676541" y="1773253"/>
            <a:ext cx="10838915" cy="60595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xmlns="" id="{8B8E79AF-E255-2E02-E264-E264907685EB}"/>
              </a:ext>
            </a:extLst>
          </p:cNvPr>
          <p:cNvSpPr>
            <a:spLocks noGrp="1"/>
          </p:cNvSpPr>
          <p:nvPr>
            <p:ph type="sldNum" idx="12"/>
          </p:nvPr>
        </p:nvSpPr>
        <p:spPr>
          <a:xfrm>
            <a:off x="559803" y="6623042"/>
            <a:ext cx="391296" cy="291513"/>
          </a:xfrm>
        </p:spPr>
        <p:txBody>
          <a:bodyPr/>
          <a:lstStyle/>
          <a:p>
            <a:fld id="{00000000-1234-1234-1234-123412341234}" type="slidenum">
              <a:rPr lang="lv-LV" smtClean="0"/>
              <a:pPr/>
              <a:t>63</a:t>
            </a:fld>
            <a:endParaRPr lang="lv-LV"/>
          </a:p>
        </p:txBody>
      </p:sp>
      <p:sp>
        <p:nvSpPr>
          <p:cNvPr id="3" name="Title 2">
            <a:extLst>
              <a:ext uri="{FF2B5EF4-FFF2-40B4-BE49-F238E27FC236}">
                <a16:creationId xmlns:a16="http://schemas.microsoft.com/office/drawing/2014/main" xmlns="" id="{7F6BDA9F-FD50-3C2D-86A4-3EACC09F383E}"/>
              </a:ext>
            </a:extLst>
          </p:cNvPr>
          <p:cNvSpPr>
            <a:spLocks noGrp="1"/>
          </p:cNvSpPr>
          <p:nvPr>
            <p:ph type="title"/>
          </p:nvPr>
        </p:nvSpPr>
        <p:spPr>
          <a:xfrm>
            <a:off x="759204" y="435584"/>
            <a:ext cx="11191461" cy="722647"/>
          </a:xfrm>
        </p:spPr>
        <p:txBody>
          <a:bodyPr/>
          <a:lstStyle/>
          <a:p>
            <a:r>
              <a:rPr lang="lv-LV" sz="2400" noProof="0" dirty="0"/>
              <a:t>Valsts pārbaudes darbi par vispārējo vidējo izglītību                                                                                      </a:t>
            </a:r>
          </a:p>
        </p:txBody>
      </p:sp>
      <p:sp>
        <p:nvSpPr>
          <p:cNvPr id="4" name="TextBox 3">
            <a:extLst>
              <a:ext uri="{FF2B5EF4-FFF2-40B4-BE49-F238E27FC236}">
                <a16:creationId xmlns:a16="http://schemas.microsoft.com/office/drawing/2014/main" xmlns="" id="{FBB74556-15F6-7682-993C-CBE22F226D25}"/>
              </a:ext>
            </a:extLst>
          </p:cNvPr>
          <p:cNvSpPr txBox="1"/>
          <p:nvPr/>
        </p:nvSpPr>
        <p:spPr>
          <a:xfrm>
            <a:off x="775895" y="1795429"/>
            <a:ext cx="10762879"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500" kern="1200" dirty="0">
                <a:solidFill>
                  <a:schemeClr val="tx1"/>
                </a:solidFill>
                <a:latin typeface="Verdana"/>
                <a:ea typeface="Verdana"/>
                <a:cs typeface="+mn-cs"/>
              </a:rPr>
              <a:t>10.3. kārto attiecīgā mācību priekšmeta kursa apguves noslēgumā vai </a:t>
            </a:r>
            <a:r>
              <a:rPr lang="lv-LV" sz="1500" kern="1200" dirty="0">
                <a:solidFill>
                  <a:srgbClr val="FF0000"/>
                </a:solidFill>
                <a:latin typeface="Verdana"/>
                <a:ea typeface="Verdana"/>
                <a:cs typeface="+mn-cs"/>
              </a:rPr>
              <a:t>vidējās izglītības posma pēdējā mācību gadā</a:t>
            </a:r>
            <a:r>
              <a:rPr lang="lv-LV" sz="1500" kern="1200" dirty="0">
                <a:latin typeface="Verdana"/>
                <a:ea typeface="Verdana"/>
                <a:cs typeface="+mn-cs"/>
              </a:rPr>
              <a:t>.</a:t>
            </a:r>
            <a:endParaRPr lang="lv-LV" sz="1600" kern="1200" dirty="0">
              <a:latin typeface="Verdana"/>
              <a:ea typeface="Verdana"/>
              <a:cs typeface="Calibri"/>
            </a:endParaRPr>
          </a:p>
        </p:txBody>
      </p:sp>
      <p:sp>
        <p:nvSpPr>
          <p:cNvPr id="5" name="TextBox 4">
            <a:extLst>
              <a:ext uri="{FF2B5EF4-FFF2-40B4-BE49-F238E27FC236}">
                <a16:creationId xmlns:a16="http://schemas.microsoft.com/office/drawing/2014/main" xmlns="" id="{23094F72-225D-77C9-CC0D-5145AFA9256E}"/>
              </a:ext>
            </a:extLst>
          </p:cNvPr>
          <p:cNvSpPr txBox="1"/>
          <p:nvPr/>
        </p:nvSpPr>
        <p:spPr>
          <a:xfrm>
            <a:off x="775895" y="2610042"/>
            <a:ext cx="1073120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500" kern="1200" dirty="0">
                <a:solidFill>
                  <a:schemeClr val="tx1"/>
                </a:solidFill>
                <a:latin typeface="Verdana"/>
                <a:ea typeface="Verdana"/>
                <a:cs typeface="+mn-cs"/>
              </a:rPr>
              <a:t>14. Aģentūra atbilstoši valsts pamatizglītības standartam un valsts vispārējās vidējās izglītības standartam izstrādā katra eksāmena programmu. Programmā norāda:</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14.1. eksāmena mērķi un adresātu;</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14.2. vērtēšanas saturu;</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14.3. eksāmena darba uzbūvi;</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14.4. nepieciešamo resursu nodrošinājumu;</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14.5. vērtēšanas kārtību un kritērijus;</a:t>
            </a:r>
            <a:r>
              <a:rPr lang="lv-LV" sz="1500" kern="1200" dirty="0">
                <a:latin typeface="Verdana"/>
                <a:ea typeface="+mn-ea"/>
                <a:cs typeface="+mn-cs"/>
              </a:rPr>
              <a:t/>
            </a:r>
            <a:br>
              <a:rPr lang="lv-LV" sz="1500" kern="1200" dirty="0">
                <a:latin typeface="Verdana"/>
                <a:ea typeface="+mn-ea"/>
                <a:cs typeface="+mn-cs"/>
              </a:rPr>
            </a:br>
            <a:r>
              <a:rPr lang="lv-LV" sz="1500" kern="1200" dirty="0">
                <a:solidFill>
                  <a:schemeClr val="tx1"/>
                </a:solidFill>
                <a:latin typeface="Verdana"/>
                <a:ea typeface="Verdana"/>
                <a:cs typeface="+mn-cs"/>
              </a:rPr>
              <a:t>14.6. palīglīdzekļus, kurus atļauts izmantot eksāmena laikā.</a:t>
            </a:r>
            <a:endParaRPr lang="en-US" sz="1500" dirty="0">
              <a:solidFill>
                <a:schemeClr val="tx1"/>
              </a:solidFill>
              <a:latin typeface="Verdana"/>
              <a:ea typeface="Verdana"/>
            </a:endParaRPr>
          </a:p>
        </p:txBody>
      </p:sp>
      <p:sp>
        <p:nvSpPr>
          <p:cNvPr id="6" name="TextBox 5">
            <a:extLst>
              <a:ext uri="{FF2B5EF4-FFF2-40B4-BE49-F238E27FC236}">
                <a16:creationId xmlns:a16="http://schemas.microsoft.com/office/drawing/2014/main" xmlns="" id="{34BCC10A-E150-7DEF-C47B-5E527B384E1C}"/>
              </a:ext>
            </a:extLst>
          </p:cNvPr>
          <p:cNvSpPr txBox="1"/>
          <p:nvPr/>
        </p:nvSpPr>
        <p:spPr>
          <a:xfrm>
            <a:off x="4977924" y="3141800"/>
            <a:ext cx="516583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lv-LV" sz="1600" kern="1200" dirty="0">
                <a:solidFill>
                  <a:srgbClr val="FF0000"/>
                </a:solidFill>
                <a:latin typeface="Verdana"/>
                <a:ea typeface="Verdana"/>
                <a:cs typeface="+mn-cs"/>
              </a:rPr>
              <a:t>Svītrots</a:t>
            </a:r>
            <a:endParaRPr lang="lv-LV" sz="1600" kern="1200" dirty="0">
              <a:solidFill>
                <a:srgbClr val="FF0000"/>
              </a:solidFill>
              <a:latin typeface="Verdana"/>
              <a:ea typeface="Verdana"/>
              <a:cs typeface="Calibri"/>
            </a:endParaRPr>
          </a:p>
          <a:p>
            <a:pPr algn="ctr"/>
            <a:r>
              <a:rPr lang="lv-LV" sz="1600" kern="1200" dirty="0">
                <a:solidFill>
                  <a:srgbClr val="FF0000"/>
                </a:solidFill>
                <a:latin typeface="Verdana"/>
                <a:ea typeface="Verdana"/>
                <a:cs typeface="+mn-cs"/>
              </a:rPr>
              <a:t>14.4. eksāmena piekļuves nosacījumus</a:t>
            </a:r>
            <a:endParaRPr lang="lv-LV" sz="1600" kern="1200" dirty="0">
              <a:solidFill>
                <a:srgbClr val="FF0000"/>
              </a:solidFill>
              <a:latin typeface="Verdana"/>
              <a:ea typeface="Verdana"/>
              <a:cs typeface="Calibri"/>
            </a:endParaRPr>
          </a:p>
        </p:txBody>
      </p:sp>
      <p:sp>
        <p:nvSpPr>
          <p:cNvPr id="7" name="TextBox 6">
            <a:extLst>
              <a:ext uri="{FF2B5EF4-FFF2-40B4-BE49-F238E27FC236}">
                <a16:creationId xmlns:a16="http://schemas.microsoft.com/office/drawing/2014/main" xmlns="" id="{B3B5661F-3679-3428-F426-61504A9DCD4A}"/>
              </a:ext>
            </a:extLst>
          </p:cNvPr>
          <p:cNvSpPr txBox="1"/>
          <p:nvPr/>
        </p:nvSpPr>
        <p:spPr>
          <a:xfrm>
            <a:off x="1052048" y="4706902"/>
            <a:ext cx="1023816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kern="1200" dirty="0">
                <a:solidFill>
                  <a:srgbClr val="FF0000"/>
                </a:solidFill>
                <a:latin typeface="Verdana"/>
                <a:ea typeface="Verdana"/>
                <a:cs typeface="+mn-cs"/>
              </a:rPr>
              <a:t>Svītrots: </a:t>
            </a:r>
            <a:r>
              <a:rPr lang="lv-LV" kern="1200" dirty="0">
                <a:solidFill>
                  <a:schemeClr val="tx1"/>
                </a:solidFill>
                <a:latin typeface="Verdana"/>
                <a:ea typeface="Verdana"/>
                <a:cs typeface="+mn-cs"/>
              </a:rPr>
              <a:t>35. Izglītojamais ne vēlāk kā astoņas nedēļas pirms eksāmena norises dienas informācijas sistēmā pievieno attiecīgā mācību priekšmeta </a:t>
            </a:r>
            <a:r>
              <a:rPr lang="lv-LV" kern="1200" dirty="0">
                <a:solidFill>
                  <a:srgbClr val="FF0000"/>
                </a:solidFill>
                <a:latin typeface="Verdana"/>
                <a:ea typeface="Verdana"/>
                <a:cs typeface="+mn-cs"/>
              </a:rPr>
              <a:t>eksāmena piekļuves materiālus</a:t>
            </a:r>
            <a:r>
              <a:rPr lang="lv-LV" kern="1200" dirty="0">
                <a:latin typeface="Verdana"/>
                <a:ea typeface="Verdana"/>
                <a:cs typeface="+mn-cs"/>
              </a:rPr>
              <a:t>. </a:t>
            </a:r>
            <a:r>
              <a:rPr lang="lv-LV" kern="1200" dirty="0">
                <a:solidFill>
                  <a:schemeClr val="tx1"/>
                </a:solidFill>
                <a:latin typeface="Verdana"/>
                <a:ea typeface="Verdana"/>
                <a:cs typeface="+mn-cs"/>
              </a:rPr>
              <a:t>Ja izglītojamais atrodas ieslodzījuma vietā vai ja izglītojamam</a:t>
            </a:r>
            <a:r>
              <a:rPr lang="lv-LV" kern="1200" dirty="0">
                <a:latin typeface="Verdana"/>
                <a:ea typeface="Verdana"/>
                <a:cs typeface="+mn-cs"/>
              </a:rPr>
              <a:t> </a:t>
            </a:r>
            <a:r>
              <a:rPr lang="lv-LV" kern="1200" dirty="0">
                <a:solidFill>
                  <a:schemeClr val="tx1"/>
                </a:solidFill>
                <a:latin typeface="Verdana"/>
                <a:ea typeface="Verdana"/>
                <a:cs typeface="+mn-cs"/>
              </a:rPr>
              <a:t>nav subjekta identitātes pārbaudes iespēju informācijas sistēmā, lai ievietotu piekļuves materiālus informācijas sistēmā, viņa piekļuves materiālus informācijas sistēmā ievieto izglītības iestādes vadītāja norīkotā persona. Izglītības iestādes vadītājs uzdod attiecīgā mācību priekšmeta pedagogam izvērtēt iesniegtos piekļuves materiālus. Pedagogs materiālus izvērtē ne vēlāk kā sešas nedēļas pirms eksāmena norises dienas un vērtējumu ievada informācijas sistēmā. Izglītojamais eksāmenu drīkst kārtot, ja vērtējums par piekļuves materiāliem nav zemāks par četrām ballēm. Izglītojamie, kuri eksāmenu kārto augstskolā, piekļuves materiālus neiesniedz.</a:t>
            </a:r>
            <a:endParaRPr lang="lv-LV" kern="1200" dirty="0">
              <a:solidFill>
                <a:schemeClr val="tx1"/>
              </a:solidFill>
              <a:latin typeface="Verdana"/>
              <a:ea typeface="Verdana"/>
              <a:cs typeface="Calibri"/>
            </a:endParaRPr>
          </a:p>
        </p:txBody>
      </p:sp>
      <p:sp>
        <p:nvSpPr>
          <p:cNvPr id="13" name="TextBox 12">
            <a:extLst>
              <a:ext uri="{FF2B5EF4-FFF2-40B4-BE49-F238E27FC236}">
                <a16:creationId xmlns:a16="http://schemas.microsoft.com/office/drawing/2014/main" xmlns="" id="{B0DB8D26-D275-E22A-7A23-02B405616F3D}"/>
              </a:ext>
            </a:extLst>
          </p:cNvPr>
          <p:cNvSpPr txBox="1"/>
          <p:nvPr/>
        </p:nvSpPr>
        <p:spPr>
          <a:xfrm>
            <a:off x="757219" y="1152464"/>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noProof="0" dirty="0">
                <a:solidFill>
                  <a:srgbClr val="664790"/>
                </a:solidFill>
                <a:latin typeface="Verdana"/>
              </a:rPr>
              <a:t>Grozījumi Ministru kabineta noteikumos Nr. 398 </a:t>
            </a:r>
          </a:p>
        </p:txBody>
      </p:sp>
    </p:spTree>
    <p:extLst>
      <p:ext uri="{BB962C8B-B14F-4D97-AF65-F5344CB8AC3E}">
        <p14:creationId xmlns:p14="http://schemas.microsoft.com/office/powerpoint/2010/main" val="139928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xmlns="" id="{BD80D160-E4A4-EDFB-2909-78FED4DC0383}"/>
              </a:ext>
            </a:extLst>
          </p:cNvPr>
          <p:cNvSpPr>
            <a:spLocks noGrp="1"/>
          </p:cNvSpPr>
          <p:nvPr>
            <p:ph type="sldNum" idx="12"/>
          </p:nvPr>
        </p:nvSpPr>
        <p:spPr/>
        <p:txBody>
          <a:bodyPr/>
          <a:lstStyle/>
          <a:p>
            <a:fld id="{00000000-1234-1234-1234-123412341234}" type="slidenum">
              <a:rPr lang="lv-LV" smtClean="0"/>
              <a:pPr/>
              <a:t>64</a:t>
            </a:fld>
            <a:endParaRPr lang="lv-LV"/>
          </a:p>
        </p:txBody>
      </p:sp>
      <p:sp>
        <p:nvSpPr>
          <p:cNvPr id="3" name="Virsraksts 2">
            <a:extLst>
              <a:ext uri="{FF2B5EF4-FFF2-40B4-BE49-F238E27FC236}">
                <a16:creationId xmlns:a16="http://schemas.microsoft.com/office/drawing/2014/main" xmlns="" id="{0BEB9938-5C76-E428-5BDF-178BAE29D51F}"/>
              </a:ext>
            </a:extLst>
          </p:cNvPr>
          <p:cNvSpPr>
            <a:spLocks noGrp="1"/>
          </p:cNvSpPr>
          <p:nvPr>
            <p:ph type="title"/>
          </p:nvPr>
        </p:nvSpPr>
        <p:spPr>
          <a:xfrm>
            <a:off x="616773" y="257547"/>
            <a:ext cx="11085369" cy="1142815"/>
          </a:xfrm>
        </p:spPr>
        <p:txBody>
          <a:bodyPr/>
          <a:lstStyle/>
          <a:p>
            <a:r>
              <a:rPr lang="lv-LV" dirty="0">
                <a:solidFill>
                  <a:srgbClr val="C00000"/>
                </a:solidFill>
              </a:rPr>
              <a:t>Matemātiskās modelēšanas darbs ir jāizstrādā </a:t>
            </a:r>
            <a:r>
              <a:rPr lang="lv-LV" dirty="0"/>
              <a:t>kursu Matemātika II apguves laikā, jo to paredz standarts</a:t>
            </a:r>
          </a:p>
        </p:txBody>
      </p:sp>
      <p:pic>
        <p:nvPicPr>
          <p:cNvPr id="7" name="Attēls 6">
            <a:extLst>
              <a:ext uri="{FF2B5EF4-FFF2-40B4-BE49-F238E27FC236}">
                <a16:creationId xmlns:a16="http://schemas.microsoft.com/office/drawing/2014/main" xmlns="" id="{1C9EDFF6-96FF-D888-0716-F022EF16A8DB}"/>
              </a:ext>
            </a:extLst>
          </p:cNvPr>
          <p:cNvPicPr>
            <a:picLocks noChangeAspect="1"/>
          </p:cNvPicPr>
          <p:nvPr/>
        </p:nvPicPr>
        <p:blipFill>
          <a:blip r:embed="rId2"/>
          <a:stretch>
            <a:fillRect/>
          </a:stretch>
        </p:blipFill>
        <p:spPr>
          <a:xfrm>
            <a:off x="206825" y="2097048"/>
            <a:ext cx="9089572" cy="1791663"/>
          </a:xfrm>
          <a:prstGeom prst="rect">
            <a:avLst/>
          </a:prstGeom>
        </p:spPr>
      </p:pic>
      <p:pic>
        <p:nvPicPr>
          <p:cNvPr id="9" name="Attēls 8">
            <a:extLst>
              <a:ext uri="{FF2B5EF4-FFF2-40B4-BE49-F238E27FC236}">
                <a16:creationId xmlns:a16="http://schemas.microsoft.com/office/drawing/2014/main" xmlns="" id="{7DE62290-86AF-AF8C-72DB-8E72AB135EF5}"/>
              </a:ext>
            </a:extLst>
          </p:cNvPr>
          <p:cNvPicPr>
            <a:picLocks noChangeAspect="1"/>
          </p:cNvPicPr>
          <p:nvPr/>
        </p:nvPicPr>
        <p:blipFill>
          <a:blip r:embed="rId3"/>
          <a:stretch>
            <a:fillRect/>
          </a:stretch>
        </p:blipFill>
        <p:spPr>
          <a:xfrm>
            <a:off x="80962" y="4597907"/>
            <a:ext cx="4878543" cy="2002546"/>
          </a:xfrm>
          <a:prstGeom prst="rect">
            <a:avLst/>
          </a:prstGeom>
        </p:spPr>
      </p:pic>
      <p:pic>
        <p:nvPicPr>
          <p:cNvPr id="11" name="Attēls 10">
            <a:extLst>
              <a:ext uri="{FF2B5EF4-FFF2-40B4-BE49-F238E27FC236}">
                <a16:creationId xmlns:a16="http://schemas.microsoft.com/office/drawing/2014/main" xmlns="" id="{52C96045-511D-60D7-60C7-37360442DA17}"/>
              </a:ext>
            </a:extLst>
          </p:cNvPr>
          <p:cNvPicPr>
            <a:picLocks noChangeAspect="1"/>
          </p:cNvPicPr>
          <p:nvPr/>
        </p:nvPicPr>
        <p:blipFill>
          <a:blip r:embed="rId4"/>
          <a:stretch>
            <a:fillRect/>
          </a:stretch>
        </p:blipFill>
        <p:spPr>
          <a:xfrm>
            <a:off x="4959505" y="4852492"/>
            <a:ext cx="4736519" cy="1100691"/>
          </a:xfrm>
          <a:prstGeom prst="rect">
            <a:avLst/>
          </a:prstGeom>
        </p:spPr>
      </p:pic>
      <p:sp>
        <p:nvSpPr>
          <p:cNvPr id="13" name="TextBox 12">
            <a:extLst>
              <a:ext uri="{FF2B5EF4-FFF2-40B4-BE49-F238E27FC236}">
                <a16:creationId xmlns:a16="http://schemas.microsoft.com/office/drawing/2014/main" xmlns="" id="{76A04773-A9FE-193D-41FC-228494BA43E4}"/>
              </a:ext>
            </a:extLst>
          </p:cNvPr>
          <p:cNvSpPr txBox="1"/>
          <p:nvPr/>
        </p:nvSpPr>
        <p:spPr>
          <a:xfrm>
            <a:off x="3581399" y="6205798"/>
            <a:ext cx="8371115" cy="523220"/>
          </a:xfrm>
          <a:prstGeom prst="rect">
            <a:avLst/>
          </a:prstGeom>
          <a:noFill/>
        </p:spPr>
        <p:txBody>
          <a:bodyPr wrap="square">
            <a:spAutoFit/>
          </a:bodyPr>
          <a:lstStyle/>
          <a:p>
            <a:endParaRPr lang="lv-LV" dirty="0"/>
          </a:p>
          <a:p>
            <a:r>
              <a:rPr lang="lv-LV" dirty="0">
                <a:hlinkClick r:id="rId5"/>
              </a:rPr>
              <a:t>https://mape.gov.lv/api/files/9667DDDA-07ED-422D-996A-D92FE8BDE8F3/download</a:t>
            </a:r>
            <a:endParaRPr lang="lv-LV" dirty="0"/>
          </a:p>
        </p:txBody>
      </p:sp>
      <p:pic>
        <p:nvPicPr>
          <p:cNvPr id="15" name="Attēls 14">
            <a:extLst>
              <a:ext uri="{FF2B5EF4-FFF2-40B4-BE49-F238E27FC236}">
                <a16:creationId xmlns:a16="http://schemas.microsoft.com/office/drawing/2014/main" xmlns="" id="{00627127-4641-8B19-DEF4-819A088B14C9}"/>
              </a:ext>
            </a:extLst>
          </p:cNvPr>
          <p:cNvPicPr>
            <a:picLocks noChangeAspect="1"/>
          </p:cNvPicPr>
          <p:nvPr/>
        </p:nvPicPr>
        <p:blipFill>
          <a:blip r:embed="rId6"/>
          <a:stretch>
            <a:fillRect/>
          </a:stretch>
        </p:blipFill>
        <p:spPr>
          <a:xfrm>
            <a:off x="206825" y="3888711"/>
            <a:ext cx="9013369" cy="698968"/>
          </a:xfrm>
          <a:prstGeom prst="rect">
            <a:avLst/>
          </a:prstGeom>
        </p:spPr>
      </p:pic>
      <p:sp>
        <p:nvSpPr>
          <p:cNvPr id="19" name="TextBox 18">
            <a:extLst>
              <a:ext uri="{FF2B5EF4-FFF2-40B4-BE49-F238E27FC236}">
                <a16:creationId xmlns:a16="http://schemas.microsoft.com/office/drawing/2014/main" xmlns="" id="{03EB3022-7131-3637-C43C-55D37F35CF5A}"/>
              </a:ext>
            </a:extLst>
          </p:cNvPr>
          <p:cNvSpPr txBox="1"/>
          <p:nvPr/>
        </p:nvSpPr>
        <p:spPr>
          <a:xfrm>
            <a:off x="9394371" y="2826720"/>
            <a:ext cx="1447800" cy="400110"/>
          </a:xfrm>
          <a:prstGeom prst="rect">
            <a:avLst/>
          </a:prstGeom>
          <a:noFill/>
        </p:spPr>
        <p:txBody>
          <a:bodyPr wrap="square" rtlCol="0">
            <a:spAutoFit/>
          </a:bodyPr>
          <a:lstStyle/>
          <a:p>
            <a:r>
              <a:rPr lang="lv-LV" sz="2000" dirty="0">
                <a:solidFill>
                  <a:srgbClr val="C00000"/>
                </a:solidFill>
              </a:rPr>
              <a:t> 10. </a:t>
            </a:r>
            <a:r>
              <a:rPr lang="lv-LV" sz="2000" dirty="0" err="1">
                <a:solidFill>
                  <a:srgbClr val="C00000"/>
                </a:solidFill>
              </a:rPr>
              <a:t>lpp</a:t>
            </a:r>
            <a:endParaRPr lang="lv-LV" sz="2000" dirty="0">
              <a:solidFill>
                <a:srgbClr val="C00000"/>
              </a:solidFill>
            </a:endParaRPr>
          </a:p>
        </p:txBody>
      </p:sp>
      <p:sp>
        <p:nvSpPr>
          <p:cNvPr id="20" name="TextBox 19">
            <a:extLst>
              <a:ext uri="{FF2B5EF4-FFF2-40B4-BE49-F238E27FC236}">
                <a16:creationId xmlns:a16="http://schemas.microsoft.com/office/drawing/2014/main" xmlns="" id="{044DC08A-4688-7D05-62BB-97DD6733C244}"/>
              </a:ext>
            </a:extLst>
          </p:cNvPr>
          <p:cNvSpPr txBox="1"/>
          <p:nvPr/>
        </p:nvSpPr>
        <p:spPr>
          <a:xfrm>
            <a:off x="9394371" y="3787749"/>
            <a:ext cx="1447800" cy="400110"/>
          </a:xfrm>
          <a:prstGeom prst="rect">
            <a:avLst/>
          </a:prstGeom>
          <a:noFill/>
        </p:spPr>
        <p:txBody>
          <a:bodyPr wrap="square" rtlCol="0">
            <a:spAutoFit/>
          </a:bodyPr>
          <a:lstStyle/>
          <a:p>
            <a:r>
              <a:rPr lang="lv-LV" sz="2000" dirty="0">
                <a:solidFill>
                  <a:srgbClr val="C00000"/>
                </a:solidFill>
              </a:rPr>
              <a:t> 12. </a:t>
            </a:r>
            <a:r>
              <a:rPr lang="lv-LV" sz="2000" dirty="0" err="1">
                <a:solidFill>
                  <a:srgbClr val="C00000"/>
                </a:solidFill>
              </a:rPr>
              <a:t>lpp</a:t>
            </a:r>
            <a:endParaRPr lang="lv-LV" sz="2000" dirty="0">
              <a:solidFill>
                <a:srgbClr val="C00000"/>
              </a:solidFill>
            </a:endParaRPr>
          </a:p>
        </p:txBody>
      </p:sp>
      <p:sp>
        <p:nvSpPr>
          <p:cNvPr id="21" name="TextBox 20">
            <a:extLst>
              <a:ext uri="{FF2B5EF4-FFF2-40B4-BE49-F238E27FC236}">
                <a16:creationId xmlns:a16="http://schemas.microsoft.com/office/drawing/2014/main" xmlns="" id="{94A1E4A3-25CD-D274-6D5A-8ABA73DAA0B1}"/>
              </a:ext>
            </a:extLst>
          </p:cNvPr>
          <p:cNvSpPr txBox="1"/>
          <p:nvPr/>
        </p:nvSpPr>
        <p:spPr>
          <a:xfrm>
            <a:off x="9838048" y="4945267"/>
            <a:ext cx="1447800" cy="400110"/>
          </a:xfrm>
          <a:prstGeom prst="rect">
            <a:avLst/>
          </a:prstGeom>
          <a:noFill/>
        </p:spPr>
        <p:txBody>
          <a:bodyPr wrap="square" rtlCol="0">
            <a:spAutoFit/>
          </a:bodyPr>
          <a:lstStyle/>
          <a:p>
            <a:r>
              <a:rPr lang="lv-LV" sz="2000" dirty="0">
                <a:solidFill>
                  <a:srgbClr val="C00000"/>
                </a:solidFill>
              </a:rPr>
              <a:t> 15. </a:t>
            </a:r>
            <a:r>
              <a:rPr lang="lv-LV" sz="2000" dirty="0" err="1">
                <a:solidFill>
                  <a:srgbClr val="C00000"/>
                </a:solidFill>
              </a:rPr>
              <a:t>lpp</a:t>
            </a:r>
            <a:endParaRPr lang="lv-LV" sz="2000" dirty="0">
              <a:solidFill>
                <a:srgbClr val="C00000"/>
              </a:solidFill>
            </a:endParaRPr>
          </a:p>
        </p:txBody>
      </p:sp>
      <p:sp>
        <p:nvSpPr>
          <p:cNvPr id="22" name="TextBox 21">
            <a:extLst>
              <a:ext uri="{FF2B5EF4-FFF2-40B4-BE49-F238E27FC236}">
                <a16:creationId xmlns:a16="http://schemas.microsoft.com/office/drawing/2014/main" xmlns="" id="{5D34F682-5A22-64A7-8CFD-6FA4B3E9F3A5}"/>
              </a:ext>
            </a:extLst>
          </p:cNvPr>
          <p:cNvSpPr txBox="1"/>
          <p:nvPr/>
        </p:nvSpPr>
        <p:spPr>
          <a:xfrm>
            <a:off x="3124200" y="1651123"/>
            <a:ext cx="8033657" cy="523220"/>
          </a:xfrm>
          <a:prstGeom prst="rect">
            <a:avLst/>
          </a:prstGeom>
          <a:noFill/>
        </p:spPr>
        <p:txBody>
          <a:bodyPr wrap="square" rtlCol="0">
            <a:spAutoFit/>
          </a:bodyPr>
          <a:lstStyle/>
          <a:p>
            <a:r>
              <a:rPr lang="lv-LV" b="1" dirty="0">
                <a:solidFill>
                  <a:srgbClr val="C00000"/>
                </a:solidFill>
              </a:rPr>
              <a:t>Matemātiskās modelēšanas darbs vairs nekalpos kā piekļuves darbs eksāmenam, tas nozīmē, kā šī darba vērtējums var būt arī, piemēram, 3 balles. Vērtējums jāievada e-žurnālā.</a:t>
            </a:r>
          </a:p>
        </p:txBody>
      </p:sp>
    </p:spTree>
    <p:extLst>
      <p:ext uri="{BB962C8B-B14F-4D97-AF65-F5344CB8AC3E}">
        <p14:creationId xmlns:p14="http://schemas.microsoft.com/office/powerpoint/2010/main" val="334052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10B6DCD-192E-CA71-9527-B1E8E29540CF}"/>
              </a:ext>
            </a:extLst>
          </p:cNvPr>
          <p:cNvSpPr>
            <a:spLocks noGrp="1"/>
          </p:cNvSpPr>
          <p:nvPr>
            <p:ph type="sldNum" idx="12"/>
          </p:nvPr>
        </p:nvSpPr>
        <p:spPr/>
        <p:txBody>
          <a:bodyPr/>
          <a:lstStyle/>
          <a:p>
            <a:fld id="{00000000-1234-1234-1234-123412341234}" type="slidenum">
              <a:rPr lang="lv-LV" smtClean="0"/>
              <a:pPr/>
              <a:t>65</a:t>
            </a:fld>
            <a:endParaRPr lang="lv-LV"/>
          </a:p>
        </p:txBody>
      </p:sp>
      <p:sp>
        <p:nvSpPr>
          <p:cNvPr id="3" name="Title 2">
            <a:extLst>
              <a:ext uri="{FF2B5EF4-FFF2-40B4-BE49-F238E27FC236}">
                <a16:creationId xmlns:a16="http://schemas.microsoft.com/office/drawing/2014/main" xmlns="" id="{BD37E8F5-96BF-F263-A51F-FC9666F73FE8}"/>
              </a:ext>
            </a:extLst>
          </p:cNvPr>
          <p:cNvSpPr>
            <a:spLocks noGrp="1"/>
          </p:cNvSpPr>
          <p:nvPr>
            <p:ph type="title"/>
          </p:nvPr>
        </p:nvSpPr>
        <p:spPr>
          <a:xfrm>
            <a:off x="911586" y="378612"/>
            <a:ext cx="7129859" cy="1142815"/>
          </a:xfrm>
        </p:spPr>
        <p:txBody>
          <a:bodyPr/>
          <a:lstStyle/>
          <a:p>
            <a:r>
              <a:rPr lang="lv-LV" sz="2400" noProof="0" dirty="0"/>
              <a:t>Matemātikas augstākā mācību satura apguves līmeņa eksāmens</a:t>
            </a:r>
          </a:p>
        </p:txBody>
      </p:sp>
      <p:sp>
        <p:nvSpPr>
          <p:cNvPr id="4" name="TextBox 3">
            <a:extLst>
              <a:ext uri="{FF2B5EF4-FFF2-40B4-BE49-F238E27FC236}">
                <a16:creationId xmlns:a16="http://schemas.microsoft.com/office/drawing/2014/main" xmlns="" id="{1E4B2C5D-ABF1-08DF-03BC-39CC21E9F943}"/>
              </a:ext>
            </a:extLst>
          </p:cNvPr>
          <p:cNvSpPr txBox="1"/>
          <p:nvPr/>
        </p:nvSpPr>
        <p:spPr>
          <a:xfrm>
            <a:off x="911586" y="1797784"/>
            <a:ext cx="10160475" cy="32624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b="1" dirty="0">
                <a:solidFill>
                  <a:schemeClr val="tx1"/>
                </a:solidFill>
                <a:latin typeface="Verdana"/>
              </a:rPr>
              <a:t>Eksāmenam būs 2 daļas:</a:t>
            </a:r>
            <a:endParaRPr lang="lv-LV" sz="1600" dirty="0">
              <a:solidFill>
                <a:schemeClr val="tx1"/>
              </a:solidFill>
              <a:latin typeface="Verdana"/>
            </a:endParaRPr>
          </a:p>
          <a:p>
            <a:pPr marL="285750" indent="-285750">
              <a:buChar char="•"/>
            </a:pPr>
            <a:r>
              <a:rPr lang="lv-LV" sz="1600" dirty="0">
                <a:solidFill>
                  <a:schemeClr val="tx1"/>
                </a:solidFill>
                <a:latin typeface="Verdana"/>
              </a:rPr>
              <a:t>zināšanas, izpratne un prasmes;</a:t>
            </a:r>
          </a:p>
          <a:p>
            <a:pPr marL="285750" indent="-285750">
              <a:buChar char="•"/>
            </a:pPr>
            <a:r>
              <a:rPr lang="lv-LV" sz="1600" dirty="0">
                <a:solidFill>
                  <a:schemeClr val="tx1"/>
                </a:solidFill>
                <a:latin typeface="Verdana"/>
              </a:rPr>
              <a:t>kompleksu problēmu risināšana.</a:t>
            </a:r>
          </a:p>
          <a:p>
            <a:endParaRPr lang="lv-LV" sz="1600" dirty="0">
              <a:solidFill>
                <a:schemeClr val="tx1"/>
              </a:solidFill>
              <a:latin typeface="Verdana"/>
            </a:endParaRPr>
          </a:p>
          <a:p>
            <a:r>
              <a:rPr lang="lv-LV" sz="1600" dirty="0">
                <a:solidFill>
                  <a:schemeClr val="tx1"/>
                </a:solidFill>
                <a:latin typeface="Verdana"/>
              </a:rPr>
              <a:t>Eksāmena rezultātu veido šo divu daļu punktu kopsumma, izteikta procentos.</a:t>
            </a:r>
          </a:p>
          <a:p>
            <a:endParaRPr lang="lv-LV" sz="1600" dirty="0">
              <a:solidFill>
                <a:schemeClr val="tx1"/>
              </a:solidFill>
              <a:latin typeface="Verdana"/>
            </a:endParaRPr>
          </a:p>
          <a:p>
            <a:r>
              <a:rPr lang="lv-LV" sz="1600" dirty="0">
                <a:solidFill>
                  <a:schemeClr val="tx1"/>
                </a:solidFill>
                <a:latin typeface="Verdana"/>
              </a:rPr>
              <a:t>Eksāmena saturu veido aptuveni 30% Matemātika I kursa saturs un 70% Matemātika II saturs.</a:t>
            </a:r>
          </a:p>
          <a:p>
            <a:endParaRPr lang="lv-LV" sz="1600" dirty="0">
              <a:solidFill>
                <a:schemeClr val="tx1"/>
              </a:solidFill>
              <a:latin typeface="Verdana"/>
            </a:endParaRPr>
          </a:p>
          <a:p>
            <a:r>
              <a:rPr lang="lv-LV" sz="1600" dirty="0">
                <a:solidFill>
                  <a:schemeClr val="tx1"/>
                </a:solidFill>
                <a:latin typeface="Verdana"/>
              </a:rPr>
              <a:t>Visa eksāmena laikā varēs izmantot VIAA izveidotu formulu lapu un zinātnisko kalkulatoru.</a:t>
            </a:r>
          </a:p>
          <a:p>
            <a:endParaRPr lang="en-US" sz="1600" dirty="0">
              <a:solidFill>
                <a:schemeClr val="tx1"/>
              </a:solidFill>
              <a:latin typeface="Verdana"/>
            </a:endParaRPr>
          </a:p>
          <a:p>
            <a:r>
              <a:rPr lang="lv-LV" sz="1600" dirty="0">
                <a:solidFill>
                  <a:schemeClr val="tx1"/>
                </a:solidFill>
                <a:latin typeface="Verdana"/>
                <a:ea typeface="Verdana"/>
              </a:rPr>
              <a:t>Ja skolēns iepriekš nokārtojis optimālā līmeņa eksāmenu, tā sertifikāta numuru arī ieraksta sekmju izrakstā un skolēns to var izmantot, iestājoties augstskolā.</a:t>
            </a:r>
            <a:endParaRPr lang="en-US" sz="1600" dirty="0">
              <a:solidFill>
                <a:schemeClr val="tx1"/>
              </a:solidFill>
            </a:endParaRPr>
          </a:p>
          <a:p>
            <a:endParaRPr lang="en-US" dirty="0">
              <a:solidFill>
                <a:schemeClr val="tx1"/>
              </a:solidFill>
              <a:latin typeface="Verdana"/>
            </a:endParaRPr>
          </a:p>
        </p:txBody>
      </p:sp>
      <p:sp>
        <p:nvSpPr>
          <p:cNvPr id="5" name="TextBox 4">
            <a:extLst>
              <a:ext uri="{FF2B5EF4-FFF2-40B4-BE49-F238E27FC236}">
                <a16:creationId xmlns:a16="http://schemas.microsoft.com/office/drawing/2014/main" xmlns="" id="{3F26B78A-F607-39D0-A2D0-8FE3DC85AF74}"/>
              </a:ext>
            </a:extLst>
          </p:cNvPr>
          <p:cNvSpPr txBox="1"/>
          <p:nvPr/>
        </p:nvSpPr>
        <p:spPr>
          <a:xfrm>
            <a:off x="7382303" y="1698890"/>
            <a:ext cx="46137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800" b="1" baseline="0" noProof="0" dirty="0">
                <a:solidFill>
                  <a:schemeClr val="bg2"/>
                </a:solidFill>
                <a:latin typeface="Verdana"/>
              </a:rPr>
              <a:t>Viena </a:t>
            </a:r>
            <a:r>
              <a:rPr lang="lv-LV" sz="1800" b="1" baseline="0" dirty="0">
                <a:solidFill>
                  <a:schemeClr val="bg2"/>
                </a:solidFill>
                <a:latin typeface="Verdana"/>
              </a:rPr>
              <a:t>diena – 2026.</a:t>
            </a:r>
            <a:r>
              <a:rPr lang="lv-LV" sz="1800" b="1" dirty="0">
                <a:solidFill>
                  <a:schemeClr val="bg2"/>
                </a:solidFill>
                <a:latin typeface="Verdana"/>
              </a:rPr>
              <a:t> </a:t>
            </a:r>
            <a:r>
              <a:rPr lang="lv-LV" sz="1800" b="1" baseline="0" dirty="0">
                <a:solidFill>
                  <a:schemeClr val="bg2"/>
                </a:solidFill>
                <a:latin typeface="Verdana"/>
              </a:rPr>
              <a:t>gada 1.</a:t>
            </a:r>
            <a:r>
              <a:rPr lang="lv-LV" sz="1800" b="1" dirty="0">
                <a:solidFill>
                  <a:schemeClr val="bg2"/>
                </a:solidFill>
                <a:latin typeface="Verdana"/>
              </a:rPr>
              <a:t> </a:t>
            </a:r>
            <a:r>
              <a:rPr lang="lv-LV" sz="1800" b="1" baseline="0" dirty="0">
                <a:solidFill>
                  <a:schemeClr val="bg2"/>
                </a:solidFill>
                <a:latin typeface="Verdana"/>
              </a:rPr>
              <a:t>jūnijā</a:t>
            </a:r>
            <a:endParaRPr lang="en-US" sz="1800" b="1" dirty="0">
              <a:solidFill>
                <a:schemeClr val="bg2"/>
              </a:solidFill>
            </a:endParaRPr>
          </a:p>
        </p:txBody>
      </p:sp>
      <p:sp>
        <p:nvSpPr>
          <p:cNvPr id="7" name="TextBox 6">
            <a:extLst>
              <a:ext uri="{FF2B5EF4-FFF2-40B4-BE49-F238E27FC236}">
                <a16:creationId xmlns:a16="http://schemas.microsoft.com/office/drawing/2014/main" xmlns="" id="{937CA2BE-E388-2A17-2902-10967CA2071F}"/>
              </a:ext>
            </a:extLst>
          </p:cNvPr>
          <p:cNvSpPr txBox="1"/>
          <p:nvPr/>
        </p:nvSpPr>
        <p:spPr>
          <a:xfrm>
            <a:off x="911586" y="5159110"/>
            <a:ext cx="10416218" cy="1231106"/>
          </a:xfrm>
          <a:prstGeom prst="rect">
            <a:avLst/>
          </a:prstGeom>
          <a:noFill/>
        </p:spPr>
        <p:txBody>
          <a:bodyPr wrap="square">
            <a:spAutoFit/>
          </a:bodyPr>
          <a:lstStyle/>
          <a:p>
            <a:r>
              <a:rPr lang="lv-LV" sz="2000" b="1" dirty="0">
                <a:solidFill>
                  <a:srgbClr val="C00000"/>
                </a:solidFill>
                <a:latin typeface="Verdana"/>
                <a:ea typeface="Verdana"/>
              </a:rPr>
              <a:t>Eksāmena programma un darba paraugs publicēts VIAA tīmekļvietnē.</a:t>
            </a:r>
          </a:p>
          <a:p>
            <a:endParaRPr lang="lv-LV" sz="1800" b="1" dirty="0">
              <a:solidFill>
                <a:srgbClr val="C00000"/>
              </a:solidFill>
              <a:latin typeface="Verdana"/>
              <a:ea typeface="Verdana"/>
            </a:endParaRPr>
          </a:p>
          <a:p>
            <a:r>
              <a:rPr lang="lv-LV" sz="1800" b="1" dirty="0">
                <a:solidFill>
                  <a:schemeClr val="tx1"/>
                </a:solidFill>
                <a:latin typeface="Verdana"/>
              </a:rPr>
              <a:t>Parauga izstrādē piedalījās: </a:t>
            </a:r>
          </a:p>
          <a:p>
            <a:r>
              <a:rPr lang="lv-LV" sz="1800" b="1" dirty="0">
                <a:solidFill>
                  <a:schemeClr val="tx1"/>
                </a:solidFill>
                <a:latin typeface="Verdana"/>
              </a:rPr>
              <a:t>Maruta Avotiņa, Artūrs Ļevikins, Kristīne </a:t>
            </a:r>
            <a:r>
              <a:rPr lang="lv-LV" sz="1800" b="1" dirty="0" err="1">
                <a:solidFill>
                  <a:schemeClr val="tx1"/>
                </a:solidFill>
                <a:latin typeface="Verdana"/>
              </a:rPr>
              <a:t>Ševčenko</a:t>
            </a:r>
            <a:r>
              <a:rPr lang="lv-LV" sz="1800" b="1" dirty="0">
                <a:solidFill>
                  <a:schemeClr val="tx1"/>
                </a:solidFill>
                <a:latin typeface="Verdana"/>
              </a:rPr>
              <a:t> un Aleksandrs Vorobjovs. </a:t>
            </a:r>
            <a:endParaRPr lang="en-US" sz="1800" b="1" dirty="0">
              <a:solidFill>
                <a:schemeClr val="tx1"/>
              </a:solidFill>
              <a:latin typeface="Verdana"/>
            </a:endParaRPr>
          </a:p>
        </p:txBody>
      </p:sp>
    </p:spTree>
    <p:extLst>
      <p:ext uri="{BB962C8B-B14F-4D97-AF65-F5344CB8AC3E}">
        <p14:creationId xmlns:p14="http://schemas.microsoft.com/office/powerpoint/2010/main" val="2197088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irsraksts 2">
            <a:extLst>
              <a:ext uri="{FF2B5EF4-FFF2-40B4-BE49-F238E27FC236}">
                <a16:creationId xmlns:a16="http://schemas.microsoft.com/office/drawing/2014/main" xmlns="" id="{68902182-A95A-D9C5-3090-3C6E96D5277F}"/>
              </a:ext>
            </a:extLst>
          </p:cNvPr>
          <p:cNvSpPr>
            <a:spLocks noGrp="1"/>
          </p:cNvSpPr>
          <p:nvPr>
            <p:ph type="title"/>
          </p:nvPr>
        </p:nvSpPr>
        <p:spPr>
          <a:xfrm>
            <a:off x="616775" y="582705"/>
            <a:ext cx="4506096" cy="746687"/>
          </a:xfrm>
        </p:spPr>
        <p:txBody>
          <a:bodyPr wrap="square" anchor="t">
            <a:normAutofit/>
          </a:bodyPr>
          <a:lstStyle/>
          <a:p>
            <a:r>
              <a:rPr lang="lv-LV" dirty="0"/>
              <a:t>Aktualitātes</a:t>
            </a:r>
          </a:p>
        </p:txBody>
      </p:sp>
      <p:sp>
        <p:nvSpPr>
          <p:cNvPr id="2" name="Slaida numura vietturis 1">
            <a:extLst>
              <a:ext uri="{FF2B5EF4-FFF2-40B4-BE49-F238E27FC236}">
                <a16:creationId xmlns:a16="http://schemas.microsoft.com/office/drawing/2014/main" xmlns="" id="{C4CE0EC4-1E4A-0BF6-95FD-782CA89BD2D1}"/>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66</a:t>
            </a:fld>
            <a:endParaRPr lang="lv-LV"/>
          </a:p>
        </p:txBody>
      </p:sp>
      <p:pic>
        <p:nvPicPr>
          <p:cNvPr id="7" name="Attēls 6">
            <a:extLst>
              <a:ext uri="{FF2B5EF4-FFF2-40B4-BE49-F238E27FC236}">
                <a16:creationId xmlns:a16="http://schemas.microsoft.com/office/drawing/2014/main" xmlns="" id="{8EA626FE-B6C9-1375-56E5-15F777C08C96}"/>
              </a:ext>
            </a:extLst>
          </p:cNvPr>
          <p:cNvPicPr>
            <a:picLocks noChangeAspect="1"/>
          </p:cNvPicPr>
          <p:nvPr/>
        </p:nvPicPr>
        <p:blipFill>
          <a:blip r:embed="rId2"/>
          <a:srcRect t="4098" r="1" b="1"/>
          <a:stretch>
            <a:fillRect/>
          </a:stretch>
        </p:blipFill>
        <p:spPr>
          <a:xfrm>
            <a:off x="1543051" y="1279030"/>
            <a:ext cx="9892872" cy="4933488"/>
          </a:xfrm>
          <a:prstGeom prst="rect">
            <a:avLst/>
          </a:prstGeom>
          <a:noFill/>
          <a:ln>
            <a:noFill/>
          </a:ln>
        </p:spPr>
      </p:pic>
      <p:sp>
        <p:nvSpPr>
          <p:cNvPr id="9" name="TextBox 8">
            <a:extLst>
              <a:ext uri="{FF2B5EF4-FFF2-40B4-BE49-F238E27FC236}">
                <a16:creationId xmlns:a16="http://schemas.microsoft.com/office/drawing/2014/main" xmlns="" id="{C5E55BC1-8A30-B08C-A005-A31FE32192C5}"/>
              </a:ext>
            </a:extLst>
          </p:cNvPr>
          <p:cNvSpPr txBox="1"/>
          <p:nvPr/>
        </p:nvSpPr>
        <p:spPr>
          <a:xfrm>
            <a:off x="6962775" y="6214736"/>
            <a:ext cx="4333875" cy="738664"/>
          </a:xfrm>
          <a:prstGeom prst="rect">
            <a:avLst/>
          </a:prstGeom>
          <a:noFill/>
        </p:spPr>
        <p:txBody>
          <a:bodyPr wrap="square">
            <a:spAutoFit/>
          </a:bodyPr>
          <a:lstStyle/>
          <a:p>
            <a:r>
              <a:rPr lang="lv-LV" dirty="0">
                <a:hlinkClick r:id="rId3"/>
              </a:rPr>
              <a:t>https://www.viaa.gov.lv/lv/jaunumi?category%5B2327%5D=2327&amp;category%5B1755%5D=1755</a:t>
            </a:r>
            <a:endParaRPr lang="lv-LV" dirty="0"/>
          </a:p>
          <a:p>
            <a:endParaRPr lang="lv-LV" dirty="0"/>
          </a:p>
        </p:txBody>
      </p:sp>
      <p:pic>
        <p:nvPicPr>
          <p:cNvPr id="11" name="Attēls 10">
            <a:extLst>
              <a:ext uri="{FF2B5EF4-FFF2-40B4-BE49-F238E27FC236}">
                <a16:creationId xmlns:a16="http://schemas.microsoft.com/office/drawing/2014/main" xmlns="" id="{38D237BA-AC5B-D639-BAD8-66B2087C4170}"/>
              </a:ext>
            </a:extLst>
          </p:cNvPr>
          <p:cNvPicPr>
            <a:picLocks noChangeAspect="1"/>
          </p:cNvPicPr>
          <p:nvPr/>
        </p:nvPicPr>
        <p:blipFill>
          <a:blip r:embed="rId4"/>
          <a:stretch>
            <a:fillRect/>
          </a:stretch>
        </p:blipFill>
        <p:spPr>
          <a:xfrm>
            <a:off x="144095" y="2969313"/>
            <a:ext cx="1223963" cy="1208852"/>
          </a:xfrm>
          <a:prstGeom prst="rect">
            <a:avLst/>
          </a:prstGeom>
        </p:spPr>
      </p:pic>
    </p:spTree>
    <p:extLst>
      <p:ext uri="{BB962C8B-B14F-4D97-AF65-F5344CB8AC3E}">
        <p14:creationId xmlns:p14="http://schemas.microsoft.com/office/powerpoint/2010/main" val="29216127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6C61A8D-2263-1B0D-D865-5CCD5EE9D3CC}"/>
            </a:ext>
          </a:extLst>
        </p:cNvPr>
        <p:cNvGrpSpPr/>
        <p:nvPr/>
      </p:nvGrpSpPr>
      <p:grpSpPr>
        <a:xfrm>
          <a:off x="0" y="0"/>
          <a:ext cx="0" cy="0"/>
          <a:chOff x="0" y="0"/>
          <a:chExt cx="0" cy="0"/>
        </a:xfrm>
      </p:grpSpPr>
      <p:sp>
        <p:nvSpPr>
          <p:cNvPr id="3" name="Virsraksts 2">
            <a:extLst>
              <a:ext uri="{FF2B5EF4-FFF2-40B4-BE49-F238E27FC236}">
                <a16:creationId xmlns:a16="http://schemas.microsoft.com/office/drawing/2014/main" xmlns="" id="{8A9AC56D-7B62-C870-E2FD-C494D68399A8}"/>
              </a:ext>
            </a:extLst>
          </p:cNvPr>
          <p:cNvSpPr>
            <a:spLocks noGrp="1"/>
          </p:cNvSpPr>
          <p:nvPr>
            <p:ph type="title"/>
          </p:nvPr>
        </p:nvSpPr>
        <p:spPr>
          <a:xfrm>
            <a:off x="616775" y="582705"/>
            <a:ext cx="4506096" cy="746687"/>
          </a:xfrm>
        </p:spPr>
        <p:txBody>
          <a:bodyPr wrap="square" anchor="t">
            <a:normAutofit/>
          </a:bodyPr>
          <a:lstStyle/>
          <a:p>
            <a:r>
              <a:rPr lang="lv-LV" dirty="0"/>
              <a:t>Aktualitātes</a:t>
            </a:r>
          </a:p>
        </p:txBody>
      </p:sp>
      <p:sp>
        <p:nvSpPr>
          <p:cNvPr id="2" name="Slaida numura vietturis 1">
            <a:extLst>
              <a:ext uri="{FF2B5EF4-FFF2-40B4-BE49-F238E27FC236}">
                <a16:creationId xmlns:a16="http://schemas.microsoft.com/office/drawing/2014/main" xmlns="" id="{515F8111-FBFD-8605-1F3C-6D20CF0F431F}"/>
              </a:ext>
            </a:extLst>
          </p:cNvPr>
          <p:cNvSpPr>
            <a:spLocks noGrp="1"/>
          </p:cNvSpPr>
          <p:nvPr>
            <p:ph type="sldNum" idx="12"/>
          </p:nvPr>
        </p:nvSpPr>
        <p:spPr>
          <a:xfrm>
            <a:off x="616775" y="6566070"/>
            <a:ext cx="391296" cy="291513"/>
          </a:xfrm>
        </p:spPr>
        <p:txBody>
          <a:bodyPr wrap="square" anchor="ctr">
            <a:normAutofit/>
          </a:bodyPr>
          <a:lstStyle/>
          <a:p>
            <a:pPr>
              <a:spcAft>
                <a:spcPts val="600"/>
              </a:spcAft>
            </a:pPr>
            <a:fld id="{00000000-1234-1234-1234-123412341234}" type="slidenum">
              <a:rPr lang="lv-LV" smtClean="0"/>
              <a:pPr>
                <a:spcAft>
                  <a:spcPts val="600"/>
                </a:spcAft>
              </a:pPr>
              <a:t>67</a:t>
            </a:fld>
            <a:endParaRPr lang="lv-LV"/>
          </a:p>
        </p:txBody>
      </p:sp>
      <p:pic>
        <p:nvPicPr>
          <p:cNvPr id="6" name="Attēls 5">
            <a:extLst>
              <a:ext uri="{FF2B5EF4-FFF2-40B4-BE49-F238E27FC236}">
                <a16:creationId xmlns:a16="http://schemas.microsoft.com/office/drawing/2014/main" xmlns="" id="{75068D87-ED18-873A-305F-BBF6E1BC589E}"/>
              </a:ext>
            </a:extLst>
          </p:cNvPr>
          <p:cNvPicPr>
            <a:picLocks noChangeAspect="1"/>
          </p:cNvPicPr>
          <p:nvPr/>
        </p:nvPicPr>
        <p:blipFill>
          <a:blip r:embed="rId2"/>
          <a:srcRect t="13604" r="1" b="4978"/>
          <a:stretch>
            <a:fillRect/>
          </a:stretch>
        </p:blipFill>
        <p:spPr>
          <a:xfrm>
            <a:off x="1785257" y="1399816"/>
            <a:ext cx="9650665" cy="4812701"/>
          </a:xfrm>
          <a:prstGeom prst="rect">
            <a:avLst/>
          </a:prstGeom>
          <a:noFill/>
          <a:ln>
            <a:noFill/>
          </a:ln>
        </p:spPr>
      </p:pic>
      <p:sp>
        <p:nvSpPr>
          <p:cNvPr id="8" name="TextBox 7">
            <a:extLst>
              <a:ext uri="{FF2B5EF4-FFF2-40B4-BE49-F238E27FC236}">
                <a16:creationId xmlns:a16="http://schemas.microsoft.com/office/drawing/2014/main" xmlns="" id="{F8C49CBF-C747-21C0-2269-300A1A43B13B}"/>
              </a:ext>
            </a:extLst>
          </p:cNvPr>
          <p:cNvSpPr txBox="1"/>
          <p:nvPr/>
        </p:nvSpPr>
        <p:spPr>
          <a:xfrm>
            <a:off x="6237514" y="6334780"/>
            <a:ext cx="6096000" cy="523220"/>
          </a:xfrm>
          <a:prstGeom prst="rect">
            <a:avLst/>
          </a:prstGeom>
          <a:noFill/>
        </p:spPr>
        <p:txBody>
          <a:bodyPr wrap="square">
            <a:spAutoFit/>
          </a:bodyPr>
          <a:lstStyle/>
          <a:p>
            <a:r>
              <a:rPr lang="lv-LV" dirty="0">
                <a:hlinkClick r:id="rId3"/>
              </a:rPr>
              <a:t>https://www.viaa.gov.lv/lv/valsts-parbaudes-darbu-programmas</a:t>
            </a:r>
            <a:endParaRPr lang="lv-LV" dirty="0"/>
          </a:p>
          <a:p>
            <a:endParaRPr lang="lv-LV" dirty="0"/>
          </a:p>
        </p:txBody>
      </p:sp>
      <p:pic>
        <p:nvPicPr>
          <p:cNvPr id="12" name="Attēls 11">
            <a:extLst>
              <a:ext uri="{FF2B5EF4-FFF2-40B4-BE49-F238E27FC236}">
                <a16:creationId xmlns:a16="http://schemas.microsoft.com/office/drawing/2014/main" xmlns="" id="{057BF6A1-223F-E31E-8598-76F962E3427E}"/>
              </a:ext>
            </a:extLst>
          </p:cNvPr>
          <p:cNvPicPr>
            <a:picLocks noChangeAspect="1"/>
          </p:cNvPicPr>
          <p:nvPr/>
        </p:nvPicPr>
        <p:blipFill>
          <a:blip r:embed="rId4"/>
          <a:stretch>
            <a:fillRect/>
          </a:stretch>
        </p:blipFill>
        <p:spPr>
          <a:xfrm>
            <a:off x="206829" y="2721927"/>
            <a:ext cx="1426029" cy="1414145"/>
          </a:xfrm>
          <a:prstGeom prst="rect">
            <a:avLst/>
          </a:prstGeom>
        </p:spPr>
      </p:pic>
    </p:spTree>
    <p:extLst>
      <p:ext uri="{BB962C8B-B14F-4D97-AF65-F5344CB8AC3E}">
        <p14:creationId xmlns:p14="http://schemas.microsoft.com/office/powerpoint/2010/main" val="6615561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xmlns="" id="{92F8C530-A3DB-A4AE-D63A-6C1440681210}"/>
              </a:ext>
            </a:extLst>
          </p:cNvPr>
          <p:cNvSpPr>
            <a:spLocks noGrp="1"/>
          </p:cNvSpPr>
          <p:nvPr>
            <p:ph type="title"/>
          </p:nvPr>
        </p:nvSpPr>
        <p:spPr>
          <a:xfrm>
            <a:off x="616775" y="257547"/>
            <a:ext cx="10704368" cy="1142815"/>
          </a:xfrm>
        </p:spPr>
        <p:txBody>
          <a:bodyPr/>
          <a:lstStyle/>
          <a:p>
            <a:r>
              <a:rPr lang="lv-LV" sz="2000" noProof="0" dirty="0"/>
              <a:t>Matemātikas augstākā mācību satura apguves līmeņa eksāmens</a:t>
            </a:r>
            <a:endParaRPr lang="lv-LV" dirty="0"/>
          </a:p>
        </p:txBody>
      </p:sp>
      <p:sp>
        <p:nvSpPr>
          <p:cNvPr id="3" name="Slaida numura vietturis 2">
            <a:extLst>
              <a:ext uri="{FF2B5EF4-FFF2-40B4-BE49-F238E27FC236}">
                <a16:creationId xmlns:a16="http://schemas.microsoft.com/office/drawing/2014/main" xmlns="" id="{72C59498-E42B-2898-2330-4DC589DA69FB}"/>
              </a:ext>
            </a:extLst>
          </p:cNvPr>
          <p:cNvSpPr>
            <a:spLocks noGrp="1"/>
          </p:cNvSpPr>
          <p:nvPr>
            <p:ph type="sldNum" idx="12"/>
          </p:nvPr>
        </p:nvSpPr>
        <p:spPr/>
        <p:txBody>
          <a:bodyPr/>
          <a:lstStyle/>
          <a:p>
            <a:fld id="{00000000-1234-1234-1234-123412341234}" type="slidenum">
              <a:rPr lang="lv-LV" smtClean="0"/>
              <a:pPr/>
              <a:t>68</a:t>
            </a:fld>
            <a:endParaRPr lang="lv-LV"/>
          </a:p>
        </p:txBody>
      </p:sp>
      <p:pic>
        <p:nvPicPr>
          <p:cNvPr id="10" name="Attēls 9">
            <a:extLst>
              <a:ext uri="{FF2B5EF4-FFF2-40B4-BE49-F238E27FC236}">
                <a16:creationId xmlns:a16="http://schemas.microsoft.com/office/drawing/2014/main" xmlns="" id="{1BB4F3FA-41A8-5AF5-0A30-CB0C51F13F8D}"/>
              </a:ext>
            </a:extLst>
          </p:cNvPr>
          <p:cNvPicPr>
            <a:picLocks noChangeAspect="1"/>
          </p:cNvPicPr>
          <p:nvPr/>
        </p:nvPicPr>
        <p:blipFill>
          <a:blip r:embed="rId2"/>
          <a:stretch>
            <a:fillRect/>
          </a:stretch>
        </p:blipFill>
        <p:spPr>
          <a:xfrm>
            <a:off x="112939" y="2299565"/>
            <a:ext cx="5983061" cy="2869979"/>
          </a:xfrm>
          <a:prstGeom prst="rect">
            <a:avLst/>
          </a:prstGeom>
        </p:spPr>
      </p:pic>
      <p:pic>
        <p:nvPicPr>
          <p:cNvPr id="14" name="Attēls 13">
            <a:extLst>
              <a:ext uri="{FF2B5EF4-FFF2-40B4-BE49-F238E27FC236}">
                <a16:creationId xmlns:a16="http://schemas.microsoft.com/office/drawing/2014/main" xmlns="" id="{088BB909-4794-FF31-67A9-2A15AD2CA485}"/>
              </a:ext>
            </a:extLst>
          </p:cNvPr>
          <p:cNvPicPr>
            <a:picLocks noChangeAspect="1"/>
          </p:cNvPicPr>
          <p:nvPr/>
        </p:nvPicPr>
        <p:blipFill>
          <a:blip r:embed="rId3"/>
          <a:stretch>
            <a:fillRect/>
          </a:stretch>
        </p:blipFill>
        <p:spPr>
          <a:xfrm>
            <a:off x="6253162" y="3017138"/>
            <a:ext cx="5719698" cy="1681470"/>
          </a:xfrm>
          <a:prstGeom prst="rect">
            <a:avLst/>
          </a:prstGeom>
        </p:spPr>
      </p:pic>
      <p:sp>
        <p:nvSpPr>
          <p:cNvPr id="17" name="TextBox 16">
            <a:extLst>
              <a:ext uri="{FF2B5EF4-FFF2-40B4-BE49-F238E27FC236}">
                <a16:creationId xmlns:a16="http://schemas.microsoft.com/office/drawing/2014/main" xmlns="" id="{0C5032AE-DC9B-16FC-44B0-954ABDCD88BE}"/>
              </a:ext>
            </a:extLst>
          </p:cNvPr>
          <p:cNvSpPr txBox="1"/>
          <p:nvPr/>
        </p:nvSpPr>
        <p:spPr>
          <a:xfrm>
            <a:off x="3810987" y="5545527"/>
            <a:ext cx="5302024" cy="523220"/>
          </a:xfrm>
          <a:prstGeom prst="rect">
            <a:avLst/>
          </a:prstGeom>
          <a:noFill/>
        </p:spPr>
        <p:txBody>
          <a:bodyPr wrap="square" rtlCol="0">
            <a:spAutoFit/>
          </a:bodyPr>
          <a:lstStyle/>
          <a:p>
            <a:r>
              <a:rPr lang="lv-LV" sz="2800" dirty="0">
                <a:solidFill>
                  <a:srgbClr val="C00000"/>
                </a:solidFill>
              </a:rPr>
              <a:t>2. un 4. tabula nemainās</a:t>
            </a:r>
          </a:p>
        </p:txBody>
      </p:sp>
    </p:spTree>
    <p:extLst>
      <p:ext uri="{BB962C8B-B14F-4D97-AF65-F5344CB8AC3E}">
        <p14:creationId xmlns:p14="http://schemas.microsoft.com/office/powerpoint/2010/main" val="2956674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6910DC0-E983-DAB0-E0BB-2F1DAD19D266}"/>
            </a:ext>
          </a:extLst>
        </p:cNvPr>
        <p:cNvGrpSpPr/>
        <p:nvPr/>
      </p:nvGrpSpPr>
      <p:grpSpPr>
        <a:xfrm>
          <a:off x="0" y="0"/>
          <a:ext cx="0" cy="0"/>
          <a:chOff x="0" y="0"/>
          <a:chExt cx="0" cy="0"/>
        </a:xfrm>
      </p:grpSpPr>
      <p:sp>
        <p:nvSpPr>
          <p:cNvPr id="5" name="Virsraksts 4">
            <a:extLst>
              <a:ext uri="{FF2B5EF4-FFF2-40B4-BE49-F238E27FC236}">
                <a16:creationId xmlns:a16="http://schemas.microsoft.com/office/drawing/2014/main" xmlns="" id="{2247F861-3169-4D9A-ABFD-281BAD54E813}"/>
              </a:ext>
            </a:extLst>
          </p:cNvPr>
          <p:cNvSpPr>
            <a:spLocks noGrp="1"/>
          </p:cNvSpPr>
          <p:nvPr>
            <p:ph type="title"/>
          </p:nvPr>
        </p:nvSpPr>
        <p:spPr>
          <a:xfrm>
            <a:off x="616775" y="257547"/>
            <a:ext cx="10704368" cy="1142815"/>
          </a:xfrm>
        </p:spPr>
        <p:txBody>
          <a:bodyPr/>
          <a:lstStyle/>
          <a:p>
            <a:r>
              <a:rPr lang="lv-LV" sz="2000" noProof="0" dirty="0"/>
              <a:t>Matemātikas augstākā mācību satura apguves līmeņa eksāmens</a:t>
            </a:r>
            <a:endParaRPr lang="lv-LV" dirty="0"/>
          </a:p>
        </p:txBody>
      </p:sp>
      <p:sp>
        <p:nvSpPr>
          <p:cNvPr id="3" name="Slaida numura vietturis 2">
            <a:extLst>
              <a:ext uri="{FF2B5EF4-FFF2-40B4-BE49-F238E27FC236}">
                <a16:creationId xmlns:a16="http://schemas.microsoft.com/office/drawing/2014/main" xmlns="" id="{5401717D-4A9A-C3ED-7395-082E08953EA7}"/>
              </a:ext>
            </a:extLst>
          </p:cNvPr>
          <p:cNvSpPr>
            <a:spLocks noGrp="1"/>
          </p:cNvSpPr>
          <p:nvPr>
            <p:ph type="sldNum" idx="12"/>
          </p:nvPr>
        </p:nvSpPr>
        <p:spPr/>
        <p:txBody>
          <a:bodyPr/>
          <a:lstStyle/>
          <a:p>
            <a:fld id="{00000000-1234-1234-1234-123412341234}" type="slidenum">
              <a:rPr lang="lv-LV" smtClean="0"/>
              <a:pPr/>
              <a:t>69</a:t>
            </a:fld>
            <a:endParaRPr lang="lv-LV"/>
          </a:p>
        </p:txBody>
      </p:sp>
      <p:pic>
        <p:nvPicPr>
          <p:cNvPr id="8" name="Attēls 7">
            <a:extLst>
              <a:ext uri="{FF2B5EF4-FFF2-40B4-BE49-F238E27FC236}">
                <a16:creationId xmlns:a16="http://schemas.microsoft.com/office/drawing/2014/main" xmlns="" id="{8BEE8EC1-8BF8-E973-E567-4B59838C9EC8}"/>
              </a:ext>
            </a:extLst>
          </p:cNvPr>
          <p:cNvPicPr>
            <a:picLocks noChangeAspect="1"/>
          </p:cNvPicPr>
          <p:nvPr/>
        </p:nvPicPr>
        <p:blipFill>
          <a:blip r:embed="rId2"/>
          <a:stretch>
            <a:fillRect/>
          </a:stretch>
        </p:blipFill>
        <p:spPr>
          <a:xfrm>
            <a:off x="3005817" y="1905991"/>
            <a:ext cx="5014730" cy="1382176"/>
          </a:xfrm>
          <a:prstGeom prst="rect">
            <a:avLst/>
          </a:prstGeom>
        </p:spPr>
      </p:pic>
      <p:pic>
        <p:nvPicPr>
          <p:cNvPr id="12" name="Attēls 11">
            <a:extLst>
              <a:ext uri="{FF2B5EF4-FFF2-40B4-BE49-F238E27FC236}">
                <a16:creationId xmlns:a16="http://schemas.microsoft.com/office/drawing/2014/main" xmlns="" id="{BEFA1CF9-BF03-CA87-A4F8-27FC326E9182}"/>
              </a:ext>
            </a:extLst>
          </p:cNvPr>
          <p:cNvPicPr>
            <a:picLocks noChangeAspect="1"/>
          </p:cNvPicPr>
          <p:nvPr/>
        </p:nvPicPr>
        <p:blipFill>
          <a:blip r:embed="rId3"/>
          <a:stretch>
            <a:fillRect/>
          </a:stretch>
        </p:blipFill>
        <p:spPr>
          <a:xfrm>
            <a:off x="193901" y="3569834"/>
            <a:ext cx="5146698" cy="2396236"/>
          </a:xfrm>
          <a:prstGeom prst="rect">
            <a:avLst/>
          </a:prstGeom>
        </p:spPr>
      </p:pic>
      <p:pic>
        <p:nvPicPr>
          <p:cNvPr id="16" name="Attēls 15">
            <a:extLst>
              <a:ext uri="{FF2B5EF4-FFF2-40B4-BE49-F238E27FC236}">
                <a16:creationId xmlns:a16="http://schemas.microsoft.com/office/drawing/2014/main" xmlns="" id="{0DFA88A4-F351-144E-6DA7-5173CD32D925}"/>
              </a:ext>
            </a:extLst>
          </p:cNvPr>
          <p:cNvPicPr>
            <a:picLocks noChangeAspect="1"/>
          </p:cNvPicPr>
          <p:nvPr/>
        </p:nvPicPr>
        <p:blipFill>
          <a:blip r:embed="rId4"/>
          <a:stretch>
            <a:fillRect/>
          </a:stretch>
        </p:blipFill>
        <p:spPr>
          <a:xfrm>
            <a:off x="5850389" y="3965734"/>
            <a:ext cx="5959334" cy="1604436"/>
          </a:xfrm>
          <a:prstGeom prst="rect">
            <a:avLst/>
          </a:prstGeom>
        </p:spPr>
      </p:pic>
    </p:spTree>
    <p:extLst>
      <p:ext uri="{BB962C8B-B14F-4D97-AF65-F5344CB8AC3E}">
        <p14:creationId xmlns:p14="http://schemas.microsoft.com/office/powerpoint/2010/main" val="236032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CC34875-B4E2-478E-6405-8912921B9D0D}"/>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54D1C2BA-0756-350B-26B1-C24436C68887}"/>
              </a:ext>
            </a:extLst>
          </p:cNvPr>
          <p:cNvSpPr>
            <a:spLocks noGrp="1"/>
          </p:cNvSpPr>
          <p:nvPr>
            <p:ph type="title"/>
          </p:nvPr>
        </p:nvSpPr>
        <p:spPr>
          <a:xfrm>
            <a:off x="616774" y="257547"/>
            <a:ext cx="10833104" cy="1142815"/>
          </a:xfrm>
        </p:spPr>
        <p:txBody>
          <a:bodyPr/>
          <a:lstStyle/>
          <a:p>
            <a:r>
              <a:rPr lang="lv-LV" dirty="0"/>
              <a:t>Eksāmens matemātikā 9. klasei</a:t>
            </a:r>
            <a:br>
              <a:rPr lang="lv-LV" dirty="0"/>
            </a:br>
            <a:r>
              <a:rPr lang="lv-LV" dirty="0"/>
              <a:t>Grūti daļas «Zināšanas, izpratne un prasmes» testelementi</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2221B729-E0B6-758B-900E-E06F4233F061}"/>
              </a:ext>
            </a:extLst>
          </p:cNvPr>
          <p:cNvSpPr>
            <a:spLocks noGrp="1"/>
          </p:cNvSpPr>
          <p:nvPr>
            <p:ph type="sldNum" idx="12"/>
          </p:nvPr>
        </p:nvSpPr>
        <p:spPr>
          <a:xfrm>
            <a:off x="616775" y="6624410"/>
            <a:ext cx="295015" cy="233173"/>
          </a:xfrm>
        </p:spPr>
        <p:txBody>
          <a:bodyPr/>
          <a:lstStyle/>
          <a:p>
            <a:fld id="{00000000-1234-1234-1234-123412341234}" type="slidenum">
              <a:rPr lang="lv-LV" smtClean="0"/>
              <a:pPr/>
              <a:t>7</a:t>
            </a:fld>
            <a:endParaRPr lang="lv-LV"/>
          </a:p>
        </p:txBody>
      </p:sp>
      <p:pic>
        <p:nvPicPr>
          <p:cNvPr id="5" name="Attēls 4">
            <a:extLst>
              <a:ext uri="{FF2B5EF4-FFF2-40B4-BE49-F238E27FC236}">
                <a16:creationId xmlns:a16="http://schemas.microsoft.com/office/drawing/2014/main" xmlns="" id="{B6E16E74-5523-B7E1-FCD8-5CDBDA48B44A}"/>
              </a:ext>
            </a:extLst>
          </p:cNvPr>
          <p:cNvPicPr>
            <a:picLocks noChangeAspect="1"/>
          </p:cNvPicPr>
          <p:nvPr/>
        </p:nvPicPr>
        <p:blipFill>
          <a:blip r:embed="rId2"/>
          <a:stretch>
            <a:fillRect/>
          </a:stretch>
        </p:blipFill>
        <p:spPr>
          <a:xfrm>
            <a:off x="616774" y="2894746"/>
            <a:ext cx="6407382" cy="1881835"/>
          </a:xfrm>
          <a:prstGeom prst="rect">
            <a:avLst/>
          </a:prstGeom>
        </p:spPr>
      </p:pic>
      <p:pic>
        <p:nvPicPr>
          <p:cNvPr id="8" name="Attēls 7">
            <a:extLst>
              <a:ext uri="{FF2B5EF4-FFF2-40B4-BE49-F238E27FC236}">
                <a16:creationId xmlns:a16="http://schemas.microsoft.com/office/drawing/2014/main" xmlns="" id="{429AF37F-25AC-6B7B-6BB9-2CC9350B2765}"/>
              </a:ext>
            </a:extLst>
          </p:cNvPr>
          <p:cNvPicPr>
            <a:picLocks noChangeAspect="1"/>
          </p:cNvPicPr>
          <p:nvPr/>
        </p:nvPicPr>
        <p:blipFill>
          <a:blip r:embed="rId3"/>
          <a:stretch>
            <a:fillRect/>
          </a:stretch>
        </p:blipFill>
        <p:spPr>
          <a:xfrm>
            <a:off x="277485" y="1821615"/>
            <a:ext cx="4076040" cy="815208"/>
          </a:xfrm>
          <a:prstGeom prst="rect">
            <a:avLst/>
          </a:prstGeom>
        </p:spPr>
      </p:pic>
      <p:pic>
        <p:nvPicPr>
          <p:cNvPr id="17" name="Attēls 16">
            <a:extLst>
              <a:ext uri="{FF2B5EF4-FFF2-40B4-BE49-F238E27FC236}">
                <a16:creationId xmlns:a16="http://schemas.microsoft.com/office/drawing/2014/main" xmlns="" id="{7B1ED07A-C6B4-E1E8-153C-232E6DFC7FFC}"/>
              </a:ext>
            </a:extLst>
          </p:cNvPr>
          <p:cNvPicPr>
            <a:picLocks noChangeAspect="1"/>
          </p:cNvPicPr>
          <p:nvPr/>
        </p:nvPicPr>
        <p:blipFill>
          <a:blip r:embed="rId4"/>
          <a:stretch>
            <a:fillRect/>
          </a:stretch>
        </p:blipFill>
        <p:spPr>
          <a:xfrm>
            <a:off x="1606663" y="4951891"/>
            <a:ext cx="6491189" cy="1759935"/>
          </a:xfrm>
          <a:prstGeom prst="rect">
            <a:avLst/>
          </a:prstGeom>
        </p:spPr>
      </p:pic>
      <p:pic>
        <p:nvPicPr>
          <p:cNvPr id="19" name="Attēls 18">
            <a:extLst>
              <a:ext uri="{FF2B5EF4-FFF2-40B4-BE49-F238E27FC236}">
                <a16:creationId xmlns:a16="http://schemas.microsoft.com/office/drawing/2014/main" xmlns="" id="{D44C40F7-1EBF-9921-408C-12C8B72B6D4E}"/>
              </a:ext>
            </a:extLst>
          </p:cNvPr>
          <p:cNvPicPr>
            <a:picLocks noChangeAspect="1"/>
          </p:cNvPicPr>
          <p:nvPr/>
        </p:nvPicPr>
        <p:blipFill>
          <a:blip r:embed="rId5"/>
          <a:stretch>
            <a:fillRect/>
          </a:stretch>
        </p:blipFill>
        <p:spPr>
          <a:xfrm>
            <a:off x="5073236" y="1903473"/>
            <a:ext cx="6559759" cy="525695"/>
          </a:xfrm>
          <a:prstGeom prst="rect">
            <a:avLst/>
          </a:prstGeom>
        </p:spPr>
      </p:pic>
      <p:pic>
        <p:nvPicPr>
          <p:cNvPr id="23" name="Attēls 22">
            <a:extLst>
              <a:ext uri="{FF2B5EF4-FFF2-40B4-BE49-F238E27FC236}">
                <a16:creationId xmlns:a16="http://schemas.microsoft.com/office/drawing/2014/main" xmlns="" id="{71350718-9768-3F44-BBF1-52A36758F1EC}"/>
              </a:ext>
            </a:extLst>
          </p:cNvPr>
          <p:cNvPicPr>
            <a:picLocks noChangeAspect="1"/>
          </p:cNvPicPr>
          <p:nvPr/>
        </p:nvPicPr>
        <p:blipFill>
          <a:blip r:embed="rId6"/>
          <a:stretch>
            <a:fillRect/>
          </a:stretch>
        </p:blipFill>
        <p:spPr>
          <a:xfrm>
            <a:off x="9971729" y="2360871"/>
            <a:ext cx="1942786" cy="1142815"/>
          </a:xfrm>
          <a:prstGeom prst="rect">
            <a:avLst/>
          </a:prstGeom>
        </p:spPr>
      </p:pic>
      <p:pic>
        <p:nvPicPr>
          <p:cNvPr id="25" name="Attēls 24">
            <a:extLst>
              <a:ext uri="{FF2B5EF4-FFF2-40B4-BE49-F238E27FC236}">
                <a16:creationId xmlns:a16="http://schemas.microsoft.com/office/drawing/2014/main" xmlns="" id="{FF62E1B2-13E0-99E6-6E06-2AD77485431D}"/>
              </a:ext>
            </a:extLst>
          </p:cNvPr>
          <p:cNvPicPr>
            <a:picLocks noChangeAspect="1"/>
          </p:cNvPicPr>
          <p:nvPr/>
        </p:nvPicPr>
        <p:blipFill>
          <a:blip r:embed="rId7"/>
          <a:stretch>
            <a:fillRect/>
          </a:stretch>
        </p:blipFill>
        <p:spPr>
          <a:xfrm>
            <a:off x="8097852" y="3835663"/>
            <a:ext cx="3923667" cy="632358"/>
          </a:xfrm>
          <a:prstGeom prst="rect">
            <a:avLst/>
          </a:prstGeom>
        </p:spPr>
      </p:pic>
      <p:pic>
        <p:nvPicPr>
          <p:cNvPr id="29" name="Attēls 28">
            <a:extLst>
              <a:ext uri="{FF2B5EF4-FFF2-40B4-BE49-F238E27FC236}">
                <a16:creationId xmlns:a16="http://schemas.microsoft.com/office/drawing/2014/main" xmlns="" id="{E5AF2AFD-FCA4-13ED-AB4F-AE7057C04895}"/>
              </a:ext>
            </a:extLst>
          </p:cNvPr>
          <p:cNvPicPr>
            <a:picLocks noChangeAspect="1"/>
          </p:cNvPicPr>
          <p:nvPr/>
        </p:nvPicPr>
        <p:blipFill>
          <a:blip r:embed="rId8"/>
          <a:stretch>
            <a:fillRect/>
          </a:stretch>
        </p:blipFill>
        <p:spPr>
          <a:xfrm>
            <a:off x="9869173" y="4602987"/>
            <a:ext cx="1432328" cy="1729460"/>
          </a:xfrm>
          <a:prstGeom prst="rect">
            <a:avLst/>
          </a:prstGeom>
        </p:spPr>
      </p:pic>
      <p:sp>
        <p:nvSpPr>
          <p:cNvPr id="33" name="TextBox 32">
            <a:extLst>
              <a:ext uri="{FF2B5EF4-FFF2-40B4-BE49-F238E27FC236}">
                <a16:creationId xmlns:a16="http://schemas.microsoft.com/office/drawing/2014/main" xmlns="" id="{B545345C-F5DC-9FE5-B8AB-814BFED2F652}"/>
              </a:ext>
            </a:extLst>
          </p:cNvPr>
          <p:cNvSpPr txBox="1"/>
          <p:nvPr/>
        </p:nvSpPr>
        <p:spPr>
          <a:xfrm>
            <a:off x="3225346" y="2236713"/>
            <a:ext cx="996838" cy="400110"/>
          </a:xfrm>
          <a:prstGeom prst="rect">
            <a:avLst/>
          </a:prstGeom>
          <a:noFill/>
        </p:spPr>
        <p:txBody>
          <a:bodyPr wrap="square" rtlCol="0">
            <a:spAutoFit/>
          </a:bodyPr>
          <a:lstStyle/>
          <a:p>
            <a:r>
              <a:rPr lang="lv-LV" sz="2000" dirty="0">
                <a:solidFill>
                  <a:srgbClr val="C00000"/>
                </a:solidFill>
              </a:rPr>
              <a:t>33 %</a:t>
            </a:r>
          </a:p>
        </p:txBody>
      </p:sp>
      <p:sp>
        <p:nvSpPr>
          <p:cNvPr id="34" name="TextBox 33">
            <a:extLst>
              <a:ext uri="{FF2B5EF4-FFF2-40B4-BE49-F238E27FC236}">
                <a16:creationId xmlns:a16="http://schemas.microsoft.com/office/drawing/2014/main" xmlns="" id="{006AAA23-E1C9-37E5-1080-FC7A63903C64}"/>
              </a:ext>
            </a:extLst>
          </p:cNvPr>
          <p:cNvSpPr txBox="1"/>
          <p:nvPr/>
        </p:nvSpPr>
        <p:spPr>
          <a:xfrm>
            <a:off x="9341969" y="2360871"/>
            <a:ext cx="996838" cy="400110"/>
          </a:xfrm>
          <a:prstGeom prst="rect">
            <a:avLst/>
          </a:prstGeom>
          <a:noFill/>
        </p:spPr>
        <p:txBody>
          <a:bodyPr wrap="square" rtlCol="0">
            <a:spAutoFit/>
          </a:bodyPr>
          <a:lstStyle/>
          <a:p>
            <a:r>
              <a:rPr lang="lv-LV" sz="2000" dirty="0">
                <a:solidFill>
                  <a:srgbClr val="C00000"/>
                </a:solidFill>
              </a:rPr>
              <a:t>39 %</a:t>
            </a:r>
          </a:p>
        </p:txBody>
      </p:sp>
      <p:sp>
        <p:nvSpPr>
          <p:cNvPr id="35" name="TextBox 34">
            <a:extLst>
              <a:ext uri="{FF2B5EF4-FFF2-40B4-BE49-F238E27FC236}">
                <a16:creationId xmlns:a16="http://schemas.microsoft.com/office/drawing/2014/main" xmlns="" id="{9F131078-4B34-8D1D-BEE6-C32F7DD8F494}"/>
              </a:ext>
            </a:extLst>
          </p:cNvPr>
          <p:cNvSpPr txBox="1"/>
          <p:nvPr/>
        </p:nvSpPr>
        <p:spPr>
          <a:xfrm>
            <a:off x="265863" y="3503686"/>
            <a:ext cx="996838" cy="400110"/>
          </a:xfrm>
          <a:prstGeom prst="rect">
            <a:avLst/>
          </a:prstGeom>
          <a:noFill/>
        </p:spPr>
        <p:txBody>
          <a:bodyPr wrap="square" rtlCol="0">
            <a:spAutoFit/>
          </a:bodyPr>
          <a:lstStyle/>
          <a:p>
            <a:r>
              <a:rPr lang="lv-LV" sz="2000" dirty="0">
                <a:solidFill>
                  <a:srgbClr val="C00000"/>
                </a:solidFill>
              </a:rPr>
              <a:t>39 %</a:t>
            </a:r>
          </a:p>
        </p:txBody>
      </p:sp>
      <p:sp>
        <p:nvSpPr>
          <p:cNvPr id="36" name="TextBox 35">
            <a:extLst>
              <a:ext uri="{FF2B5EF4-FFF2-40B4-BE49-F238E27FC236}">
                <a16:creationId xmlns:a16="http://schemas.microsoft.com/office/drawing/2014/main" xmlns="" id="{413BA904-2C10-A230-AE3A-956A064FFDA2}"/>
              </a:ext>
            </a:extLst>
          </p:cNvPr>
          <p:cNvSpPr txBox="1"/>
          <p:nvPr/>
        </p:nvSpPr>
        <p:spPr>
          <a:xfrm>
            <a:off x="9473310" y="4509901"/>
            <a:ext cx="996838" cy="400110"/>
          </a:xfrm>
          <a:prstGeom prst="rect">
            <a:avLst/>
          </a:prstGeom>
          <a:noFill/>
        </p:spPr>
        <p:txBody>
          <a:bodyPr wrap="square" rtlCol="0">
            <a:spAutoFit/>
          </a:bodyPr>
          <a:lstStyle/>
          <a:p>
            <a:r>
              <a:rPr lang="lv-LV" sz="2000" dirty="0">
                <a:solidFill>
                  <a:srgbClr val="C00000"/>
                </a:solidFill>
              </a:rPr>
              <a:t>33 %</a:t>
            </a:r>
          </a:p>
        </p:txBody>
      </p:sp>
      <p:sp>
        <p:nvSpPr>
          <p:cNvPr id="37" name="TextBox 36">
            <a:extLst>
              <a:ext uri="{FF2B5EF4-FFF2-40B4-BE49-F238E27FC236}">
                <a16:creationId xmlns:a16="http://schemas.microsoft.com/office/drawing/2014/main" xmlns="" id="{986B8987-D6E7-D719-A63B-94AC973C3623}"/>
              </a:ext>
            </a:extLst>
          </p:cNvPr>
          <p:cNvSpPr txBox="1"/>
          <p:nvPr/>
        </p:nvSpPr>
        <p:spPr>
          <a:xfrm>
            <a:off x="6227949" y="5831858"/>
            <a:ext cx="996838" cy="400110"/>
          </a:xfrm>
          <a:prstGeom prst="rect">
            <a:avLst/>
          </a:prstGeom>
          <a:noFill/>
        </p:spPr>
        <p:txBody>
          <a:bodyPr wrap="square" rtlCol="0">
            <a:spAutoFit/>
          </a:bodyPr>
          <a:lstStyle/>
          <a:p>
            <a:r>
              <a:rPr lang="lv-LV" sz="2000" dirty="0">
                <a:solidFill>
                  <a:srgbClr val="C00000"/>
                </a:solidFill>
              </a:rPr>
              <a:t>32 %</a:t>
            </a:r>
          </a:p>
        </p:txBody>
      </p:sp>
    </p:spTree>
    <p:extLst>
      <p:ext uri="{BB962C8B-B14F-4D97-AF65-F5344CB8AC3E}">
        <p14:creationId xmlns:p14="http://schemas.microsoft.com/office/powerpoint/2010/main" val="41738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B4586E0-FF50-28A8-AE36-016BA3F2B2D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DB3C6E59-8988-355A-AEAD-61FB86EC19F9}"/>
              </a:ext>
            </a:extLst>
          </p:cNvPr>
          <p:cNvSpPr>
            <a:spLocks noGrp="1"/>
          </p:cNvSpPr>
          <p:nvPr>
            <p:ph type="ctrTitle"/>
          </p:nvPr>
        </p:nvSpPr>
        <p:spPr>
          <a:xfrm>
            <a:off x="808488" y="2242457"/>
            <a:ext cx="4264255" cy="2139042"/>
          </a:xfrm>
        </p:spPr>
        <p:txBody>
          <a:bodyPr wrap="square" anchor="t">
            <a:normAutofit/>
          </a:bodyPr>
          <a:lstStyle/>
          <a:p>
            <a:r>
              <a:rPr lang="lv-LV" sz="2400" noProof="0" dirty="0"/>
              <a:t>Matemātikas augstākā mācību satura apguves līmeņa eksāmens</a:t>
            </a:r>
            <a:br>
              <a:rPr lang="lv-LV" sz="2400" noProof="0" dirty="0"/>
            </a:br>
            <a:r>
              <a:rPr lang="lv-LV" sz="2400" noProof="0" dirty="0"/>
              <a:t/>
            </a:r>
            <a:br>
              <a:rPr lang="lv-LV" sz="2400" noProof="0" dirty="0"/>
            </a:br>
            <a:r>
              <a:rPr lang="lv-LV" sz="2400" dirty="0"/>
              <a:t>Valsts pārbaudes darba paraugs </a:t>
            </a:r>
          </a:p>
        </p:txBody>
      </p:sp>
      <p:pic>
        <p:nvPicPr>
          <p:cNvPr id="6" name="Attēls 5">
            <a:extLst>
              <a:ext uri="{FF2B5EF4-FFF2-40B4-BE49-F238E27FC236}">
                <a16:creationId xmlns:a16="http://schemas.microsoft.com/office/drawing/2014/main" xmlns="" id="{67E0415F-4A96-4F20-4E5D-55CFC5E2F134}"/>
              </a:ext>
            </a:extLst>
          </p:cNvPr>
          <p:cNvPicPr>
            <a:picLocks noChangeAspect="1"/>
          </p:cNvPicPr>
          <p:nvPr/>
        </p:nvPicPr>
        <p:blipFill>
          <a:blip r:embed="rId2"/>
          <a:stretch>
            <a:fillRect/>
          </a:stretch>
        </p:blipFill>
        <p:spPr>
          <a:xfrm>
            <a:off x="6267587" y="359228"/>
            <a:ext cx="5301479" cy="6368143"/>
          </a:xfrm>
          <a:prstGeom prst="rect">
            <a:avLst/>
          </a:prstGeom>
          <a:noFill/>
          <a:ln>
            <a:noFill/>
          </a:ln>
        </p:spPr>
      </p:pic>
      <p:sp>
        <p:nvSpPr>
          <p:cNvPr id="4" name="Slaida numura vietturis 3" hidden="1">
            <a:extLst>
              <a:ext uri="{FF2B5EF4-FFF2-40B4-BE49-F238E27FC236}">
                <a16:creationId xmlns:a16="http://schemas.microsoft.com/office/drawing/2014/main" xmlns="" id="{D886890A-36BC-2FB8-8584-4A65727D3954}"/>
              </a:ext>
            </a:extLst>
          </p:cNvPr>
          <p:cNvSpPr>
            <a:spLocks noGrp="1"/>
          </p:cNvSpPr>
          <p:nvPr>
            <p:ph type="sldNum" idx="4294967295"/>
          </p:nvPr>
        </p:nvSpPr>
        <p:spPr>
          <a:xfrm>
            <a:off x="616775" y="6566070"/>
            <a:ext cx="391296" cy="291513"/>
          </a:xfrm>
          <a:prstGeom prst="rect">
            <a:avLst/>
          </a:prstGeom>
        </p:spPr>
        <p:txBody>
          <a:bodyPr wrap="square" anchor="ctr">
            <a:normAutofit/>
          </a:bodyPr>
          <a:lstStyle/>
          <a:p>
            <a:pPr>
              <a:lnSpc>
                <a:spcPct val="90000"/>
              </a:lnSpc>
              <a:spcAft>
                <a:spcPts val="600"/>
              </a:spcAft>
            </a:pPr>
            <a:fld id="{00000000-1234-1234-1234-123412341234}" type="slidenum">
              <a:rPr lang="lv-LV" smtClean="0"/>
              <a:pPr>
                <a:lnSpc>
                  <a:spcPct val="90000"/>
                </a:lnSpc>
                <a:spcAft>
                  <a:spcPts val="600"/>
                </a:spcAft>
              </a:pPr>
              <a:t>70</a:t>
            </a:fld>
            <a:endParaRPr lang="lv-LV"/>
          </a:p>
        </p:txBody>
      </p:sp>
      <p:pic>
        <p:nvPicPr>
          <p:cNvPr id="5" name="Attēls 4">
            <a:extLst>
              <a:ext uri="{FF2B5EF4-FFF2-40B4-BE49-F238E27FC236}">
                <a16:creationId xmlns:a16="http://schemas.microsoft.com/office/drawing/2014/main" xmlns="" id="{4F715594-7C93-CAC8-7D92-9FDF77C0D3BD}"/>
              </a:ext>
            </a:extLst>
          </p:cNvPr>
          <p:cNvPicPr>
            <a:picLocks noChangeAspect="1"/>
          </p:cNvPicPr>
          <p:nvPr/>
        </p:nvPicPr>
        <p:blipFill>
          <a:blip r:embed="rId3"/>
          <a:stretch>
            <a:fillRect/>
          </a:stretch>
        </p:blipFill>
        <p:spPr>
          <a:xfrm>
            <a:off x="56784" y="5083629"/>
            <a:ext cx="6210803" cy="1255259"/>
          </a:xfrm>
          <a:prstGeom prst="rect">
            <a:avLst/>
          </a:prstGeom>
        </p:spPr>
      </p:pic>
    </p:spTree>
    <p:extLst>
      <p:ext uri="{BB962C8B-B14F-4D97-AF65-F5344CB8AC3E}">
        <p14:creationId xmlns:p14="http://schemas.microsoft.com/office/powerpoint/2010/main" val="1217766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86B585C-7FB8-324D-309D-3168422F6BE8}"/>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F7BA7213-9F4A-7181-B089-CD1DFC76549E}"/>
              </a:ext>
            </a:extLst>
          </p:cNvPr>
          <p:cNvSpPr>
            <a:spLocks noGrp="1"/>
          </p:cNvSpPr>
          <p:nvPr>
            <p:ph type="ctrTitle"/>
          </p:nvPr>
        </p:nvSpPr>
        <p:spPr>
          <a:xfrm>
            <a:off x="754060" y="2302329"/>
            <a:ext cx="4514626" cy="2117272"/>
          </a:xfrm>
        </p:spPr>
        <p:txBody>
          <a:bodyPr wrap="square" anchor="t">
            <a:normAutofit fontScale="90000"/>
          </a:bodyPr>
          <a:lstStyle/>
          <a:p>
            <a:r>
              <a:rPr lang="lv-LV" sz="2400" noProof="0" dirty="0"/>
              <a:t>Matemātikas augstākā mācību satura apguves līmeņa eksāmens</a:t>
            </a:r>
            <a:br>
              <a:rPr lang="lv-LV" sz="2400" noProof="0" dirty="0"/>
            </a:br>
            <a:r>
              <a:rPr lang="lv-LV" sz="2400" noProof="0" dirty="0"/>
              <a:t/>
            </a:r>
            <a:br>
              <a:rPr lang="lv-LV" sz="2400" noProof="0" dirty="0"/>
            </a:br>
            <a:r>
              <a:rPr lang="lv-LV" sz="2400" dirty="0"/>
              <a:t>Valsts pārbaudes darba paraugs</a:t>
            </a:r>
            <a:br>
              <a:rPr lang="lv-LV" sz="2400" dirty="0"/>
            </a:br>
            <a:r>
              <a:rPr lang="lv-LV" sz="2400" dirty="0"/>
              <a:t>1. daļa </a:t>
            </a:r>
          </a:p>
        </p:txBody>
      </p:sp>
      <p:sp>
        <p:nvSpPr>
          <p:cNvPr id="4" name="Slaida numura vietturis 3" hidden="1">
            <a:extLst>
              <a:ext uri="{FF2B5EF4-FFF2-40B4-BE49-F238E27FC236}">
                <a16:creationId xmlns:a16="http://schemas.microsoft.com/office/drawing/2014/main" xmlns="" id="{CE499A78-AA67-89E3-321F-3D855502FAB2}"/>
              </a:ext>
            </a:extLst>
          </p:cNvPr>
          <p:cNvSpPr>
            <a:spLocks noGrp="1"/>
          </p:cNvSpPr>
          <p:nvPr>
            <p:ph type="sldNum" idx="4294967295"/>
          </p:nvPr>
        </p:nvSpPr>
        <p:spPr>
          <a:xfrm>
            <a:off x="616775" y="6566070"/>
            <a:ext cx="391296" cy="291513"/>
          </a:xfrm>
          <a:prstGeom prst="rect">
            <a:avLst/>
          </a:prstGeom>
        </p:spPr>
        <p:txBody>
          <a:bodyPr wrap="square" anchor="ctr">
            <a:normAutofit/>
          </a:bodyPr>
          <a:lstStyle/>
          <a:p>
            <a:pPr>
              <a:lnSpc>
                <a:spcPct val="90000"/>
              </a:lnSpc>
              <a:spcAft>
                <a:spcPts val="600"/>
              </a:spcAft>
            </a:pPr>
            <a:fld id="{00000000-1234-1234-1234-123412341234}" type="slidenum">
              <a:rPr lang="lv-LV" smtClean="0"/>
              <a:pPr>
                <a:lnSpc>
                  <a:spcPct val="90000"/>
                </a:lnSpc>
                <a:spcAft>
                  <a:spcPts val="600"/>
                </a:spcAft>
              </a:pPr>
              <a:t>71</a:t>
            </a:fld>
            <a:endParaRPr lang="lv-LV"/>
          </a:p>
        </p:txBody>
      </p:sp>
      <p:pic>
        <p:nvPicPr>
          <p:cNvPr id="3" name="Attēls 2">
            <a:extLst>
              <a:ext uri="{FF2B5EF4-FFF2-40B4-BE49-F238E27FC236}">
                <a16:creationId xmlns:a16="http://schemas.microsoft.com/office/drawing/2014/main" xmlns="" id="{8C5C83CD-09AD-F470-9A7C-999FB22FAD7D}"/>
              </a:ext>
            </a:extLst>
          </p:cNvPr>
          <p:cNvPicPr>
            <a:picLocks noChangeAspect="1"/>
          </p:cNvPicPr>
          <p:nvPr/>
        </p:nvPicPr>
        <p:blipFill>
          <a:blip r:embed="rId2"/>
          <a:stretch>
            <a:fillRect/>
          </a:stretch>
        </p:blipFill>
        <p:spPr>
          <a:xfrm>
            <a:off x="10272099" y="1681296"/>
            <a:ext cx="1770248" cy="2480703"/>
          </a:xfrm>
          <a:prstGeom prst="rect">
            <a:avLst/>
          </a:prstGeom>
        </p:spPr>
      </p:pic>
      <p:pic>
        <p:nvPicPr>
          <p:cNvPr id="7" name="Attēls 6">
            <a:extLst>
              <a:ext uri="{FF2B5EF4-FFF2-40B4-BE49-F238E27FC236}">
                <a16:creationId xmlns:a16="http://schemas.microsoft.com/office/drawing/2014/main" xmlns="" id="{573C5042-B243-CA0B-5175-2D0D86164A59}"/>
              </a:ext>
            </a:extLst>
          </p:cNvPr>
          <p:cNvPicPr>
            <a:picLocks noChangeAspect="1"/>
          </p:cNvPicPr>
          <p:nvPr/>
        </p:nvPicPr>
        <p:blipFill>
          <a:blip r:embed="rId3"/>
          <a:stretch>
            <a:fillRect/>
          </a:stretch>
        </p:blipFill>
        <p:spPr>
          <a:xfrm>
            <a:off x="4849656" y="3338521"/>
            <a:ext cx="1746696" cy="2449299"/>
          </a:xfrm>
          <a:prstGeom prst="rect">
            <a:avLst/>
          </a:prstGeom>
        </p:spPr>
      </p:pic>
      <p:pic>
        <p:nvPicPr>
          <p:cNvPr id="8" name="Attēls 7">
            <a:extLst>
              <a:ext uri="{FF2B5EF4-FFF2-40B4-BE49-F238E27FC236}">
                <a16:creationId xmlns:a16="http://schemas.microsoft.com/office/drawing/2014/main" xmlns="" id="{105CA32B-CB64-26BD-21FA-18DCBDEF54F4}"/>
              </a:ext>
            </a:extLst>
          </p:cNvPr>
          <p:cNvPicPr>
            <a:picLocks noChangeAspect="1"/>
          </p:cNvPicPr>
          <p:nvPr/>
        </p:nvPicPr>
        <p:blipFill>
          <a:blip r:embed="rId4"/>
          <a:stretch>
            <a:fillRect/>
          </a:stretch>
        </p:blipFill>
        <p:spPr>
          <a:xfrm>
            <a:off x="8479350" y="4161999"/>
            <a:ext cx="1766323" cy="2417900"/>
          </a:xfrm>
          <a:prstGeom prst="rect">
            <a:avLst/>
          </a:prstGeom>
        </p:spPr>
      </p:pic>
      <p:pic>
        <p:nvPicPr>
          <p:cNvPr id="9" name="Attēls 8">
            <a:extLst>
              <a:ext uri="{FF2B5EF4-FFF2-40B4-BE49-F238E27FC236}">
                <a16:creationId xmlns:a16="http://schemas.microsoft.com/office/drawing/2014/main" xmlns="" id="{65ACE3F0-632E-D90E-8721-BF9FB28D60BA}"/>
              </a:ext>
            </a:extLst>
          </p:cNvPr>
          <p:cNvPicPr>
            <a:picLocks noChangeAspect="1"/>
          </p:cNvPicPr>
          <p:nvPr/>
        </p:nvPicPr>
        <p:blipFill>
          <a:blip r:embed="rId5"/>
          <a:stretch>
            <a:fillRect/>
          </a:stretch>
        </p:blipFill>
        <p:spPr>
          <a:xfrm>
            <a:off x="6679653" y="3772409"/>
            <a:ext cx="1782024" cy="2190240"/>
          </a:xfrm>
          <a:prstGeom prst="rect">
            <a:avLst/>
          </a:prstGeom>
        </p:spPr>
      </p:pic>
      <p:pic>
        <p:nvPicPr>
          <p:cNvPr id="10" name="Attēls 9">
            <a:extLst>
              <a:ext uri="{FF2B5EF4-FFF2-40B4-BE49-F238E27FC236}">
                <a16:creationId xmlns:a16="http://schemas.microsoft.com/office/drawing/2014/main" xmlns="" id="{0B422EBD-F84F-4658-79E6-41DC53B17BB9}"/>
              </a:ext>
            </a:extLst>
          </p:cNvPr>
          <p:cNvPicPr>
            <a:picLocks noChangeAspect="1"/>
          </p:cNvPicPr>
          <p:nvPr/>
        </p:nvPicPr>
        <p:blipFill>
          <a:blip r:embed="rId6"/>
          <a:stretch>
            <a:fillRect/>
          </a:stretch>
        </p:blipFill>
        <p:spPr>
          <a:xfrm>
            <a:off x="4869648" y="222594"/>
            <a:ext cx="1770248" cy="2543505"/>
          </a:xfrm>
          <a:prstGeom prst="rect">
            <a:avLst/>
          </a:prstGeom>
        </p:spPr>
      </p:pic>
      <p:pic>
        <p:nvPicPr>
          <p:cNvPr id="11" name="Attēls 10">
            <a:extLst>
              <a:ext uri="{FF2B5EF4-FFF2-40B4-BE49-F238E27FC236}">
                <a16:creationId xmlns:a16="http://schemas.microsoft.com/office/drawing/2014/main" xmlns="" id="{475FA2CE-DDB0-0065-E25D-95C723D9A4ED}"/>
              </a:ext>
            </a:extLst>
          </p:cNvPr>
          <p:cNvPicPr>
            <a:picLocks noChangeAspect="1"/>
          </p:cNvPicPr>
          <p:nvPr/>
        </p:nvPicPr>
        <p:blipFill>
          <a:blip r:embed="rId7"/>
          <a:stretch>
            <a:fillRect/>
          </a:stretch>
        </p:blipFill>
        <p:spPr>
          <a:xfrm>
            <a:off x="6677592" y="705253"/>
            <a:ext cx="1750622" cy="2472852"/>
          </a:xfrm>
          <a:prstGeom prst="rect">
            <a:avLst/>
          </a:prstGeom>
        </p:spPr>
      </p:pic>
      <p:pic>
        <p:nvPicPr>
          <p:cNvPr id="12" name="Attēls 11">
            <a:extLst>
              <a:ext uri="{FF2B5EF4-FFF2-40B4-BE49-F238E27FC236}">
                <a16:creationId xmlns:a16="http://schemas.microsoft.com/office/drawing/2014/main" xmlns="" id="{44A8AFA4-B12A-3262-2C58-5909EFEABBEA}"/>
              </a:ext>
            </a:extLst>
          </p:cNvPr>
          <p:cNvPicPr>
            <a:picLocks noChangeAspect="1"/>
          </p:cNvPicPr>
          <p:nvPr/>
        </p:nvPicPr>
        <p:blipFill>
          <a:blip r:embed="rId8"/>
          <a:stretch>
            <a:fillRect/>
          </a:stretch>
        </p:blipFill>
        <p:spPr>
          <a:xfrm>
            <a:off x="8461677" y="1303482"/>
            <a:ext cx="1801649" cy="2468927"/>
          </a:xfrm>
          <a:prstGeom prst="rect">
            <a:avLst/>
          </a:prstGeom>
        </p:spPr>
      </p:pic>
    </p:spTree>
    <p:extLst>
      <p:ext uri="{BB962C8B-B14F-4D97-AF65-F5344CB8AC3E}">
        <p14:creationId xmlns:p14="http://schemas.microsoft.com/office/powerpoint/2010/main" val="318730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579E6A0B-6149-A62D-682F-792BB938BCB0}"/>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xmlns="" id="{DB1CDFAB-DB2A-8538-2044-E060E9210ED7}"/>
              </a:ext>
            </a:extLst>
          </p:cNvPr>
          <p:cNvSpPr>
            <a:spLocks noGrp="1"/>
          </p:cNvSpPr>
          <p:nvPr>
            <p:ph type="ctrTitle"/>
          </p:nvPr>
        </p:nvSpPr>
        <p:spPr>
          <a:xfrm>
            <a:off x="754060" y="2302329"/>
            <a:ext cx="4514626" cy="2117272"/>
          </a:xfrm>
        </p:spPr>
        <p:txBody>
          <a:bodyPr wrap="square" anchor="t">
            <a:normAutofit fontScale="90000"/>
          </a:bodyPr>
          <a:lstStyle/>
          <a:p>
            <a:r>
              <a:rPr lang="lv-LV" sz="2400" noProof="0" dirty="0"/>
              <a:t>Matemātikas augstākā mācību satura apguves līmeņa eksāmens</a:t>
            </a:r>
            <a:br>
              <a:rPr lang="lv-LV" sz="2400" noProof="0" dirty="0"/>
            </a:br>
            <a:r>
              <a:rPr lang="lv-LV" sz="2400" noProof="0" dirty="0"/>
              <a:t/>
            </a:r>
            <a:br>
              <a:rPr lang="lv-LV" sz="2400" noProof="0" dirty="0"/>
            </a:br>
            <a:r>
              <a:rPr lang="lv-LV" sz="2400" dirty="0"/>
              <a:t>Valsts pārbaudes darba paraugs</a:t>
            </a:r>
            <a:br>
              <a:rPr lang="lv-LV" sz="2400" dirty="0"/>
            </a:br>
            <a:r>
              <a:rPr lang="lv-LV" sz="2400" dirty="0"/>
              <a:t>2. daļa </a:t>
            </a:r>
          </a:p>
        </p:txBody>
      </p:sp>
      <p:sp>
        <p:nvSpPr>
          <p:cNvPr id="4" name="Slaida numura vietturis 3" hidden="1">
            <a:extLst>
              <a:ext uri="{FF2B5EF4-FFF2-40B4-BE49-F238E27FC236}">
                <a16:creationId xmlns:a16="http://schemas.microsoft.com/office/drawing/2014/main" xmlns="" id="{94EAA802-9578-206B-1E05-197BB25D3FCE}"/>
              </a:ext>
            </a:extLst>
          </p:cNvPr>
          <p:cNvSpPr>
            <a:spLocks noGrp="1"/>
          </p:cNvSpPr>
          <p:nvPr>
            <p:ph type="sldNum" idx="4294967295"/>
          </p:nvPr>
        </p:nvSpPr>
        <p:spPr>
          <a:xfrm>
            <a:off x="616775" y="6566070"/>
            <a:ext cx="391296" cy="291513"/>
          </a:xfrm>
          <a:prstGeom prst="rect">
            <a:avLst/>
          </a:prstGeom>
        </p:spPr>
        <p:txBody>
          <a:bodyPr wrap="square" anchor="ctr">
            <a:normAutofit/>
          </a:bodyPr>
          <a:lstStyle/>
          <a:p>
            <a:pPr>
              <a:lnSpc>
                <a:spcPct val="90000"/>
              </a:lnSpc>
              <a:spcAft>
                <a:spcPts val="600"/>
              </a:spcAft>
            </a:pPr>
            <a:fld id="{00000000-1234-1234-1234-123412341234}" type="slidenum">
              <a:rPr lang="lv-LV" smtClean="0"/>
              <a:pPr>
                <a:lnSpc>
                  <a:spcPct val="90000"/>
                </a:lnSpc>
                <a:spcAft>
                  <a:spcPts val="600"/>
                </a:spcAft>
              </a:pPr>
              <a:t>72</a:t>
            </a:fld>
            <a:endParaRPr lang="lv-LV"/>
          </a:p>
        </p:txBody>
      </p:sp>
      <p:pic>
        <p:nvPicPr>
          <p:cNvPr id="6" name="Attēls 5">
            <a:extLst>
              <a:ext uri="{FF2B5EF4-FFF2-40B4-BE49-F238E27FC236}">
                <a16:creationId xmlns:a16="http://schemas.microsoft.com/office/drawing/2014/main" xmlns="" id="{4960545F-D21C-6D75-936A-C75E4258BB78}"/>
              </a:ext>
            </a:extLst>
          </p:cNvPr>
          <p:cNvPicPr>
            <a:picLocks noChangeAspect="1"/>
          </p:cNvPicPr>
          <p:nvPr/>
        </p:nvPicPr>
        <p:blipFill>
          <a:blip r:embed="rId2"/>
          <a:stretch>
            <a:fillRect/>
          </a:stretch>
        </p:blipFill>
        <p:spPr>
          <a:xfrm>
            <a:off x="5265207" y="153724"/>
            <a:ext cx="6561365" cy="924368"/>
          </a:xfrm>
          <a:prstGeom prst="rect">
            <a:avLst/>
          </a:prstGeom>
        </p:spPr>
      </p:pic>
      <p:pic>
        <p:nvPicPr>
          <p:cNvPr id="14" name="Attēls 13">
            <a:extLst>
              <a:ext uri="{FF2B5EF4-FFF2-40B4-BE49-F238E27FC236}">
                <a16:creationId xmlns:a16="http://schemas.microsoft.com/office/drawing/2014/main" xmlns="" id="{4D45BCF7-0288-8614-28F9-82887A66921F}"/>
              </a:ext>
            </a:extLst>
          </p:cNvPr>
          <p:cNvPicPr>
            <a:picLocks noChangeAspect="1"/>
          </p:cNvPicPr>
          <p:nvPr/>
        </p:nvPicPr>
        <p:blipFill>
          <a:blip r:embed="rId3"/>
          <a:stretch>
            <a:fillRect/>
          </a:stretch>
        </p:blipFill>
        <p:spPr>
          <a:xfrm>
            <a:off x="5314727" y="1353921"/>
            <a:ext cx="6478832" cy="751049"/>
          </a:xfrm>
          <a:prstGeom prst="rect">
            <a:avLst/>
          </a:prstGeom>
        </p:spPr>
      </p:pic>
      <p:pic>
        <p:nvPicPr>
          <p:cNvPr id="16" name="Attēls 15">
            <a:extLst>
              <a:ext uri="{FF2B5EF4-FFF2-40B4-BE49-F238E27FC236}">
                <a16:creationId xmlns:a16="http://schemas.microsoft.com/office/drawing/2014/main" xmlns="" id="{0B894FB4-1FCE-8B8C-2065-127C59889AB8}"/>
              </a:ext>
            </a:extLst>
          </p:cNvPr>
          <p:cNvPicPr>
            <a:picLocks noChangeAspect="1"/>
          </p:cNvPicPr>
          <p:nvPr/>
        </p:nvPicPr>
        <p:blipFill>
          <a:blip r:embed="rId4"/>
          <a:stretch>
            <a:fillRect/>
          </a:stretch>
        </p:blipFill>
        <p:spPr>
          <a:xfrm>
            <a:off x="677860" y="153724"/>
            <a:ext cx="3872369" cy="1941214"/>
          </a:xfrm>
          <a:prstGeom prst="rect">
            <a:avLst/>
          </a:prstGeom>
        </p:spPr>
      </p:pic>
      <p:pic>
        <p:nvPicPr>
          <p:cNvPr id="18" name="Attēls 17">
            <a:extLst>
              <a:ext uri="{FF2B5EF4-FFF2-40B4-BE49-F238E27FC236}">
                <a16:creationId xmlns:a16="http://schemas.microsoft.com/office/drawing/2014/main" xmlns="" id="{44A87C25-78DF-1A38-18BA-8DC058004521}"/>
              </a:ext>
            </a:extLst>
          </p:cNvPr>
          <p:cNvPicPr>
            <a:picLocks noChangeAspect="1"/>
          </p:cNvPicPr>
          <p:nvPr/>
        </p:nvPicPr>
        <p:blipFill>
          <a:blip r:embed="rId5"/>
          <a:stretch>
            <a:fillRect/>
          </a:stretch>
        </p:blipFill>
        <p:spPr>
          <a:xfrm>
            <a:off x="5314727" y="2380799"/>
            <a:ext cx="6478832" cy="693276"/>
          </a:xfrm>
          <a:prstGeom prst="rect">
            <a:avLst/>
          </a:prstGeom>
        </p:spPr>
      </p:pic>
      <p:pic>
        <p:nvPicPr>
          <p:cNvPr id="20" name="Attēls 19">
            <a:extLst>
              <a:ext uri="{FF2B5EF4-FFF2-40B4-BE49-F238E27FC236}">
                <a16:creationId xmlns:a16="http://schemas.microsoft.com/office/drawing/2014/main" xmlns="" id="{47906742-0EAA-125A-B21C-AA3B35C90674}"/>
              </a:ext>
            </a:extLst>
          </p:cNvPr>
          <p:cNvPicPr>
            <a:picLocks noChangeAspect="1"/>
          </p:cNvPicPr>
          <p:nvPr/>
        </p:nvPicPr>
        <p:blipFill>
          <a:blip r:embed="rId6"/>
          <a:stretch>
            <a:fillRect/>
          </a:stretch>
        </p:blipFill>
        <p:spPr>
          <a:xfrm>
            <a:off x="5314727" y="3349904"/>
            <a:ext cx="6528352" cy="883102"/>
          </a:xfrm>
          <a:prstGeom prst="rect">
            <a:avLst/>
          </a:prstGeom>
        </p:spPr>
      </p:pic>
      <p:pic>
        <p:nvPicPr>
          <p:cNvPr id="22" name="Attēls 21">
            <a:extLst>
              <a:ext uri="{FF2B5EF4-FFF2-40B4-BE49-F238E27FC236}">
                <a16:creationId xmlns:a16="http://schemas.microsoft.com/office/drawing/2014/main" xmlns="" id="{D9B0AAA0-5B61-A4D4-94C8-2F82F512CE78}"/>
              </a:ext>
            </a:extLst>
          </p:cNvPr>
          <p:cNvPicPr>
            <a:picLocks noChangeAspect="1"/>
          </p:cNvPicPr>
          <p:nvPr/>
        </p:nvPicPr>
        <p:blipFill>
          <a:blip r:embed="rId7"/>
          <a:stretch>
            <a:fillRect/>
          </a:stretch>
        </p:blipFill>
        <p:spPr>
          <a:xfrm>
            <a:off x="5314727" y="4508835"/>
            <a:ext cx="6536605" cy="1081181"/>
          </a:xfrm>
          <a:prstGeom prst="rect">
            <a:avLst/>
          </a:prstGeom>
        </p:spPr>
      </p:pic>
      <p:pic>
        <p:nvPicPr>
          <p:cNvPr id="24" name="Attēls 23">
            <a:extLst>
              <a:ext uri="{FF2B5EF4-FFF2-40B4-BE49-F238E27FC236}">
                <a16:creationId xmlns:a16="http://schemas.microsoft.com/office/drawing/2014/main" xmlns="" id="{89B0AE38-1B3C-363B-58AA-AB3342A46DDD}"/>
              </a:ext>
            </a:extLst>
          </p:cNvPr>
          <p:cNvPicPr>
            <a:picLocks noChangeAspect="1"/>
          </p:cNvPicPr>
          <p:nvPr/>
        </p:nvPicPr>
        <p:blipFill>
          <a:blip r:embed="rId8"/>
          <a:stretch>
            <a:fillRect/>
          </a:stretch>
        </p:blipFill>
        <p:spPr>
          <a:xfrm>
            <a:off x="5281714" y="5865845"/>
            <a:ext cx="6569618" cy="668516"/>
          </a:xfrm>
          <a:prstGeom prst="rect">
            <a:avLst/>
          </a:prstGeom>
        </p:spPr>
      </p:pic>
    </p:spTree>
    <p:extLst>
      <p:ext uri="{BB962C8B-B14F-4D97-AF65-F5344CB8AC3E}">
        <p14:creationId xmlns:p14="http://schemas.microsoft.com/office/powerpoint/2010/main" val="174288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B6C47B8D-496C-98EF-58AE-DD531B7E5A24}"/>
              </a:ext>
            </a:extLst>
          </p:cNvPr>
          <p:cNvSpPr/>
          <p:nvPr/>
        </p:nvSpPr>
        <p:spPr>
          <a:xfrm>
            <a:off x="619568" y="2770262"/>
            <a:ext cx="10646635" cy="347528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9" name="Rectangle: Rounded Corners 8">
            <a:extLst>
              <a:ext uri="{FF2B5EF4-FFF2-40B4-BE49-F238E27FC236}">
                <a16:creationId xmlns:a16="http://schemas.microsoft.com/office/drawing/2014/main" xmlns="" id="{DB94A0C4-6FA9-CF03-0E17-EF17715DD84A}"/>
              </a:ext>
            </a:extLst>
          </p:cNvPr>
          <p:cNvSpPr/>
          <p:nvPr/>
        </p:nvSpPr>
        <p:spPr>
          <a:xfrm>
            <a:off x="619569" y="1794617"/>
            <a:ext cx="10646634" cy="8830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xmlns="" id="{225349B9-D407-F8AA-1CA2-6EFE96ABE858}"/>
              </a:ext>
            </a:extLst>
          </p:cNvPr>
          <p:cNvSpPr>
            <a:spLocks noGrp="1"/>
          </p:cNvSpPr>
          <p:nvPr>
            <p:ph type="sldNum" idx="12"/>
          </p:nvPr>
        </p:nvSpPr>
        <p:spPr/>
        <p:txBody>
          <a:bodyPr/>
          <a:lstStyle/>
          <a:p>
            <a:fld id="{00000000-1234-1234-1234-123412341234}" type="slidenum">
              <a:rPr lang="lv-LV" smtClean="0"/>
              <a:pPr/>
              <a:t>73</a:t>
            </a:fld>
            <a:endParaRPr lang="lv-LV"/>
          </a:p>
        </p:txBody>
      </p:sp>
      <p:sp>
        <p:nvSpPr>
          <p:cNvPr id="3" name="Title 2">
            <a:extLst>
              <a:ext uri="{FF2B5EF4-FFF2-40B4-BE49-F238E27FC236}">
                <a16:creationId xmlns:a16="http://schemas.microsoft.com/office/drawing/2014/main" xmlns="" id="{725DD76F-03D9-1F5E-BE38-7F177FB6DF1C}"/>
              </a:ext>
            </a:extLst>
          </p:cNvPr>
          <p:cNvSpPr>
            <a:spLocks noGrp="1"/>
          </p:cNvSpPr>
          <p:nvPr>
            <p:ph type="title"/>
          </p:nvPr>
        </p:nvSpPr>
        <p:spPr>
          <a:xfrm>
            <a:off x="816176" y="421340"/>
            <a:ext cx="11049947" cy="800984"/>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r>
              <a:rPr lang="en-US" sz="2400"/>
              <a:t> </a:t>
            </a:r>
            <a:r>
              <a:rPr lang="en-US"/>
              <a:t>                                                      </a:t>
            </a:r>
            <a:endParaRPr lang="en-US" b="0"/>
          </a:p>
        </p:txBody>
      </p:sp>
      <p:sp>
        <p:nvSpPr>
          <p:cNvPr id="4" name="TextBox 3">
            <a:extLst>
              <a:ext uri="{FF2B5EF4-FFF2-40B4-BE49-F238E27FC236}">
                <a16:creationId xmlns:a16="http://schemas.microsoft.com/office/drawing/2014/main" xmlns="" id="{9A125FB5-8942-67CD-9588-A3D3FB4EB7AB}"/>
              </a:ext>
            </a:extLst>
          </p:cNvPr>
          <p:cNvSpPr txBox="1"/>
          <p:nvPr/>
        </p:nvSpPr>
        <p:spPr>
          <a:xfrm>
            <a:off x="873198" y="1915072"/>
            <a:ext cx="9881584"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700" kern="1200" dirty="0">
                <a:solidFill>
                  <a:schemeClr val="tx1"/>
                </a:solidFill>
                <a:latin typeface="Verdana"/>
                <a:ea typeface="Verdana"/>
                <a:cs typeface="+mn-cs"/>
              </a:rPr>
              <a:t>30.</a:t>
            </a:r>
            <a:r>
              <a:rPr lang="lv-LV" sz="1700" kern="1200" baseline="30000" dirty="0">
                <a:solidFill>
                  <a:schemeClr val="tx1"/>
                </a:solidFill>
                <a:latin typeface="Verdana"/>
                <a:ea typeface="Verdana"/>
                <a:cs typeface="+mn-cs"/>
              </a:rPr>
              <a:t>1</a:t>
            </a:r>
            <a:r>
              <a:rPr lang="lv-LV" sz="1700" kern="1200" dirty="0">
                <a:solidFill>
                  <a:schemeClr val="tx1"/>
                </a:solidFill>
                <a:latin typeface="Verdana"/>
                <a:ea typeface="Verdana"/>
                <a:cs typeface="+mn-cs"/>
              </a:rPr>
              <a:t> Izglītības iestāde informācijas sistēmā </a:t>
            </a:r>
            <a:r>
              <a:rPr lang="lv-LV" sz="1700" kern="1200" dirty="0">
                <a:solidFill>
                  <a:srgbClr val="C00000"/>
                </a:solidFill>
                <a:latin typeface="Verdana"/>
                <a:ea typeface="Verdana"/>
                <a:cs typeface="+mn-cs"/>
              </a:rPr>
              <a:t>ne vēlāk kā sešas</a:t>
            </a:r>
            <a:r>
              <a:rPr lang="lv-LV" sz="1700" kern="1200" dirty="0">
                <a:solidFill>
                  <a:schemeClr val="tx1"/>
                </a:solidFill>
                <a:latin typeface="Verdana"/>
                <a:ea typeface="Verdana"/>
                <a:cs typeface="+mn-cs"/>
              </a:rPr>
              <a:t> nedēļas pirms attiecīgā eksāmena norises dienas ieraksta izglītojamam piemērojamos </a:t>
            </a:r>
            <a:r>
              <a:rPr lang="lv-LV" sz="1700" kern="1200" dirty="0">
                <a:solidFill>
                  <a:srgbClr val="C00000"/>
                </a:solidFill>
                <a:latin typeface="Verdana"/>
                <a:ea typeface="Verdana"/>
                <a:cs typeface="+mn-cs"/>
              </a:rPr>
              <a:t>atbalsta pasākumus</a:t>
            </a:r>
            <a:r>
              <a:rPr lang="lv-LV" sz="1700" kern="1200" dirty="0">
                <a:solidFill>
                  <a:schemeClr val="tx1"/>
                </a:solidFill>
                <a:latin typeface="Verdana"/>
                <a:ea typeface="Verdana"/>
                <a:cs typeface="+mn-cs"/>
              </a:rPr>
              <a:t>.</a:t>
            </a:r>
          </a:p>
        </p:txBody>
      </p:sp>
      <p:sp>
        <p:nvSpPr>
          <p:cNvPr id="5" name="TextBox 4">
            <a:extLst>
              <a:ext uri="{FF2B5EF4-FFF2-40B4-BE49-F238E27FC236}">
                <a16:creationId xmlns:a16="http://schemas.microsoft.com/office/drawing/2014/main" xmlns="" id="{A03BA93E-BBF8-D80E-4DAD-712128B4ABA0}"/>
              </a:ext>
            </a:extLst>
          </p:cNvPr>
          <p:cNvSpPr txBox="1"/>
          <p:nvPr/>
        </p:nvSpPr>
        <p:spPr>
          <a:xfrm>
            <a:off x="816225" y="2940567"/>
            <a:ext cx="10580914" cy="32316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700" kern="1200" dirty="0">
                <a:solidFill>
                  <a:schemeClr val="tx1"/>
                </a:solidFill>
                <a:latin typeface="Verdana"/>
                <a:ea typeface="Verdana"/>
                <a:cs typeface="+mn-cs"/>
              </a:rPr>
              <a:t>31. No attiecīgā mācību gada 1. novembra </a:t>
            </a:r>
            <a:r>
              <a:rPr lang="lv-LV" sz="1700" kern="1200" dirty="0">
                <a:solidFill>
                  <a:srgbClr val="C00000"/>
                </a:solidFill>
                <a:latin typeface="Verdana"/>
                <a:ea typeface="Verdana"/>
                <a:cs typeface="+mn-cs"/>
              </a:rPr>
              <a:t>līdz 15. janvārim</a:t>
            </a:r>
            <a:r>
              <a:rPr lang="lv-LV" sz="1700" kern="1200" dirty="0">
                <a:solidFill>
                  <a:schemeClr val="tx1"/>
                </a:solidFill>
                <a:latin typeface="Verdana"/>
                <a:ea typeface="Verdana"/>
                <a:cs typeface="+mn-cs"/>
              </a:rPr>
              <a:t> informācijas sistēmā:</a:t>
            </a:r>
            <a:endParaRPr lang="lv-LV" sz="1700" kern="1200">
              <a:solidFill>
                <a:schemeClr val="tx1"/>
              </a:solidFill>
              <a:latin typeface="Verdana"/>
              <a:ea typeface="Verdana"/>
              <a:cs typeface="Calibri"/>
            </a:endParaRPr>
          </a:p>
          <a:p>
            <a:r>
              <a:rPr lang="lv-LV" sz="1700" kern="1200" dirty="0">
                <a:solidFill>
                  <a:schemeClr val="tx1"/>
                </a:solidFill>
                <a:latin typeface="Verdana"/>
                <a:ea typeface="Calibri"/>
                <a:cs typeface="Calibri"/>
              </a:rPr>
              <a:t>       31.1. izglītības iestāde </a:t>
            </a:r>
            <a:r>
              <a:rPr lang="lv-LV" sz="1700" kern="1200" dirty="0">
                <a:solidFill>
                  <a:srgbClr val="C00000"/>
                </a:solidFill>
                <a:latin typeface="Verdana"/>
                <a:ea typeface="Calibri"/>
                <a:cs typeface="Calibri"/>
              </a:rPr>
              <a:t>piesaka visus 9. klases izglītojamos</a:t>
            </a:r>
            <a:r>
              <a:rPr lang="lv-LV" sz="1700" kern="1200" dirty="0">
                <a:solidFill>
                  <a:schemeClr val="tx1"/>
                </a:solidFill>
                <a:latin typeface="Verdana"/>
                <a:ea typeface="Calibri"/>
                <a:cs typeface="Calibri"/>
              </a:rPr>
              <a:t> vispārējās pamatizglītības eksāmeniem;</a:t>
            </a:r>
            <a:r>
              <a:rPr lang="lv-LV" sz="1700" kern="1200" dirty="0">
                <a:latin typeface="Verdana"/>
                <a:ea typeface="Calibri"/>
                <a:cs typeface="Calibri"/>
              </a:rPr>
              <a:t/>
            </a:r>
            <a:br>
              <a:rPr lang="lv-LV" sz="1700" kern="1200" dirty="0">
                <a:latin typeface="Verdana"/>
                <a:ea typeface="Calibri"/>
                <a:cs typeface="Calibri"/>
              </a:rPr>
            </a:br>
            <a:r>
              <a:rPr lang="lv-LV" sz="1700" kern="1200" dirty="0">
                <a:solidFill>
                  <a:schemeClr val="tx1"/>
                </a:solidFill>
                <a:latin typeface="Verdana"/>
                <a:ea typeface="Calibri"/>
                <a:cs typeface="Calibri"/>
              </a:rPr>
              <a:t>       31.2. izglītojamais vispārējās vidējās izglītības eksāmeniem piesakās, atzīmējot, kurus eksāmenus un kādā mācību satura apguves līmenī kārtos;</a:t>
            </a:r>
            <a:r>
              <a:rPr lang="lv-LV" sz="1700" kern="1200" dirty="0">
                <a:latin typeface="Verdana"/>
                <a:ea typeface="Calibri"/>
                <a:cs typeface="Calibri"/>
              </a:rPr>
              <a:t/>
            </a:r>
            <a:br>
              <a:rPr lang="lv-LV" sz="1700" kern="1200" dirty="0">
                <a:latin typeface="Verdana"/>
                <a:ea typeface="Calibri"/>
                <a:cs typeface="Calibri"/>
              </a:rPr>
            </a:br>
            <a:r>
              <a:rPr lang="lv-LV" sz="1700" kern="1200" dirty="0">
                <a:solidFill>
                  <a:schemeClr val="tx1"/>
                </a:solidFill>
                <a:latin typeface="Verdana"/>
                <a:ea typeface="Calibri"/>
                <a:cs typeface="Calibri"/>
              </a:rPr>
              <a:t>       31.3. izglītības iestādes vadītāja norīkotais informācijas sistēmas lietotājs, pamatojoties uz tā izglītojamā iesniegumu, kas atrodas ieslodzījuma vietā vai kuram nav subjekta identitātes pārbaudes iespēju informācijas sistēmā, atzīmē, kurus eksāmenus un kādā mācību satura apguves līmenī vidējās izglītības iegūšanai izglītojamais kārtos;</a:t>
            </a:r>
            <a:r>
              <a:rPr lang="lv-LV" sz="1700" kern="1200" dirty="0">
                <a:latin typeface="Verdana"/>
                <a:ea typeface="Calibri"/>
                <a:cs typeface="Calibri"/>
              </a:rPr>
              <a:t/>
            </a:r>
            <a:br>
              <a:rPr lang="lv-LV" sz="1700" kern="1200" dirty="0">
                <a:latin typeface="Verdana"/>
                <a:ea typeface="Calibri"/>
                <a:cs typeface="Calibri"/>
              </a:rPr>
            </a:br>
            <a:r>
              <a:rPr lang="lv-LV" sz="1700" kern="1200" dirty="0">
                <a:solidFill>
                  <a:schemeClr val="tx1"/>
                </a:solidFill>
                <a:latin typeface="Verdana"/>
                <a:ea typeface="Calibri"/>
                <a:cs typeface="Calibri"/>
              </a:rPr>
              <a:t>       31.4. izglītības iestāde pārliecinās, vai visi izglītojamie ir pieteikušies minimāli nepieciešamajam eksāmenu skaitam vidējās izglītības iegūšanai un, ja nepieciešams, sazinās ar izglītojamo, lai precizētu vai papildinātu ierakstus informācijas sistēmā.</a:t>
            </a:r>
            <a:endParaRPr lang="lv-LV" sz="1700">
              <a:solidFill>
                <a:schemeClr val="tx1"/>
              </a:solidFill>
              <a:latin typeface="Verdana"/>
            </a:endParaRPr>
          </a:p>
        </p:txBody>
      </p:sp>
      <p:sp>
        <p:nvSpPr>
          <p:cNvPr id="8" name="TextBox 7">
            <a:extLst>
              <a:ext uri="{FF2B5EF4-FFF2-40B4-BE49-F238E27FC236}">
                <a16:creationId xmlns:a16="http://schemas.microsoft.com/office/drawing/2014/main" xmlns="" id="{EB631BCC-6F5B-6515-ACB8-4BB2AAA85B6C}"/>
              </a:ext>
            </a:extLst>
          </p:cNvPr>
          <p:cNvSpPr txBox="1"/>
          <p:nvPr/>
        </p:nvSpPr>
        <p:spPr>
          <a:xfrm>
            <a:off x="757219" y="1152464"/>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Grozījumi</a:t>
            </a:r>
            <a:r>
              <a:rPr lang="en-US" sz="1600" i="1">
                <a:solidFill>
                  <a:srgbClr val="664790"/>
                </a:solidFill>
                <a:latin typeface="Verdana"/>
              </a:rPr>
              <a:t> </a:t>
            </a:r>
            <a:r>
              <a:rPr lang="en-US" sz="1600" i="1" err="1">
                <a:solidFill>
                  <a:srgbClr val="664790"/>
                </a:solidFill>
                <a:latin typeface="Verdana"/>
              </a:rPr>
              <a:t>Ministru</a:t>
            </a:r>
            <a:r>
              <a:rPr lang="en-US" sz="1600" i="1">
                <a:solidFill>
                  <a:srgbClr val="664790"/>
                </a:solidFill>
                <a:latin typeface="Verdana"/>
              </a:rPr>
              <a:t> </a:t>
            </a:r>
            <a:r>
              <a:rPr lang="en-US" sz="1600" i="1" err="1">
                <a:solidFill>
                  <a:srgbClr val="664790"/>
                </a:solidFill>
                <a:latin typeface="Verdana"/>
              </a:rPr>
              <a:t>kabineta</a:t>
            </a:r>
            <a:r>
              <a:rPr lang="en-US" sz="1600" i="1">
                <a:solidFill>
                  <a:srgbClr val="664790"/>
                </a:solidFill>
                <a:latin typeface="Verdana"/>
              </a:rPr>
              <a:t> </a:t>
            </a:r>
            <a:r>
              <a:rPr lang="en-US" sz="1600" i="1" err="1">
                <a:solidFill>
                  <a:srgbClr val="664790"/>
                </a:solidFill>
                <a:latin typeface="Verdana"/>
              </a:rPr>
              <a:t>noteikumos</a:t>
            </a:r>
            <a:r>
              <a:rPr lang="en-US" sz="1600" i="1">
                <a:solidFill>
                  <a:srgbClr val="664790"/>
                </a:solidFill>
                <a:latin typeface="Verdana"/>
              </a:rPr>
              <a:t> Nr. 398 </a:t>
            </a:r>
          </a:p>
        </p:txBody>
      </p:sp>
    </p:spTree>
    <p:extLst>
      <p:ext uri="{BB962C8B-B14F-4D97-AF65-F5344CB8AC3E}">
        <p14:creationId xmlns:p14="http://schemas.microsoft.com/office/powerpoint/2010/main" val="36878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xmlns="" id="{F1914FA7-8B46-01CA-7096-2B2B545F95EE}"/>
              </a:ext>
            </a:extLst>
          </p:cNvPr>
          <p:cNvSpPr/>
          <p:nvPr/>
        </p:nvSpPr>
        <p:spPr>
          <a:xfrm>
            <a:off x="826091" y="1915682"/>
            <a:ext cx="10646635" cy="384399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xmlns="" id="{DA9DE618-E0D7-AE66-685A-1F7E0520ACD9}"/>
              </a:ext>
            </a:extLst>
          </p:cNvPr>
          <p:cNvSpPr>
            <a:spLocks noGrp="1"/>
          </p:cNvSpPr>
          <p:nvPr>
            <p:ph type="sldNum" idx="12"/>
          </p:nvPr>
        </p:nvSpPr>
        <p:spPr/>
        <p:txBody>
          <a:bodyPr/>
          <a:lstStyle/>
          <a:p>
            <a:fld id="{00000000-1234-1234-1234-123412341234}" type="slidenum">
              <a:rPr lang="lv-LV" smtClean="0"/>
              <a:pPr/>
              <a:t>74</a:t>
            </a:fld>
            <a:endParaRPr lang="lv-LV"/>
          </a:p>
        </p:txBody>
      </p:sp>
      <p:sp>
        <p:nvSpPr>
          <p:cNvPr id="3" name="Title 2">
            <a:extLst>
              <a:ext uri="{FF2B5EF4-FFF2-40B4-BE49-F238E27FC236}">
                <a16:creationId xmlns:a16="http://schemas.microsoft.com/office/drawing/2014/main" xmlns="" id="{5B683E46-1B97-930F-DEDC-73698898FE73}"/>
              </a:ext>
            </a:extLst>
          </p:cNvPr>
          <p:cNvSpPr>
            <a:spLocks noGrp="1"/>
          </p:cNvSpPr>
          <p:nvPr>
            <p:ph type="title"/>
          </p:nvPr>
        </p:nvSpPr>
        <p:spPr>
          <a:xfrm>
            <a:off x="832149" y="495812"/>
            <a:ext cx="10828467" cy="733532"/>
          </a:xfrm>
        </p:spPr>
        <p:txBody>
          <a:bodyPr/>
          <a:lstStyle/>
          <a:p>
            <a:r>
              <a:rPr lang="en-US" sz="2400" err="1"/>
              <a:t>Valsts</a:t>
            </a:r>
            <a:r>
              <a:rPr lang="en-US" sz="2400"/>
              <a:t> </a:t>
            </a:r>
            <a:r>
              <a:rPr lang="en-US" sz="2400" err="1"/>
              <a:t>pārbaudes</a:t>
            </a:r>
            <a:r>
              <a:rPr lang="en-US" sz="2400"/>
              <a:t> </a:t>
            </a:r>
            <a:r>
              <a:rPr lang="en-US" sz="2400" err="1"/>
              <a:t>darbi</a:t>
            </a:r>
            <a:r>
              <a:rPr lang="en-US" sz="2400"/>
              <a:t> par </a:t>
            </a:r>
            <a:r>
              <a:rPr lang="en-US" sz="2400" err="1"/>
              <a:t>vispārējo</a:t>
            </a:r>
            <a:r>
              <a:rPr lang="en-US" sz="2400"/>
              <a:t> </a:t>
            </a:r>
            <a:r>
              <a:rPr lang="en-US" sz="2400" err="1"/>
              <a:t>vidējo</a:t>
            </a:r>
            <a:r>
              <a:rPr lang="en-US" sz="2400"/>
              <a:t> </a:t>
            </a:r>
            <a:r>
              <a:rPr lang="en-US" sz="2400" err="1"/>
              <a:t>izglītību</a:t>
            </a:r>
            <a:r>
              <a:rPr lang="en-US" sz="2400"/>
              <a:t> </a:t>
            </a:r>
            <a:r>
              <a:rPr lang="en-US"/>
              <a:t>                                                                                      </a:t>
            </a:r>
            <a:endParaRPr lang="en-US" b="0"/>
          </a:p>
        </p:txBody>
      </p:sp>
      <p:sp>
        <p:nvSpPr>
          <p:cNvPr id="4" name="TextBox 3">
            <a:extLst>
              <a:ext uri="{FF2B5EF4-FFF2-40B4-BE49-F238E27FC236}">
                <a16:creationId xmlns:a16="http://schemas.microsoft.com/office/drawing/2014/main" xmlns="" id="{735247D4-9E30-6EE7-3031-019FF980E5E0}"/>
              </a:ext>
            </a:extLst>
          </p:cNvPr>
          <p:cNvSpPr txBox="1"/>
          <p:nvPr/>
        </p:nvSpPr>
        <p:spPr>
          <a:xfrm>
            <a:off x="959548" y="2303601"/>
            <a:ext cx="10333515"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1800" kern="1200" dirty="0">
                <a:solidFill>
                  <a:schemeClr val="tx1"/>
                </a:solidFill>
                <a:latin typeface="Verdana"/>
                <a:ea typeface="Verdana"/>
                <a:cs typeface="+mn-cs"/>
              </a:rPr>
              <a:t>32.</a:t>
            </a:r>
            <a:r>
              <a:rPr lang="lv-LV" sz="1800" kern="1200" dirty="0">
                <a:latin typeface="Verdana"/>
                <a:ea typeface="Verdana"/>
                <a:cs typeface="+mn-cs"/>
              </a:rPr>
              <a:t> </a:t>
            </a:r>
            <a:r>
              <a:rPr lang="lv-LV" sz="1800" kern="1200" dirty="0">
                <a:solidFill>
                  <a:srgbClr val="FF0000"/>
                </a:solidFill>
                <a:latin typeface="Verdana"/>
                <a:ea typeface="Verdana"/>
                <a:cs typeface="+mn-cs"/>
              </a:rPr>
              <a:t>Ne vēlāk kā astoņas nedēļas </a:t>
            </a:r>
            <a:r>
              <a:rPr lang="lv-LV" sz="1800" kern="1200" dirty="0">
                <a:solidFill>
                  <a:schemeClr val="tx1"/>
                </a:solidFill>
                <a:latin typeface="Verdana"/>
                <a:ea typeface="Verdana"/>
                <a:cs typeface="+mn-cs"/>
              </a:rPr>
              <a:t>pirms attiecīgā eksāmena norises dienas izglītojamie vidējās izglītības pakāpē, ja nepieciešams (piemēram, izglītojamais </a:t>
            </a:r>
            <a:r>
              <a:rPr lang="lv-LV" sz="1800" kern="1200" dirty="0">
                <a:solidFill>
                  <a:srgbClr val="FF0000"/>
                </a:solidFill>
                <a:latin typeface="Verdana"/>
                <a:ea typeface="Verdana"/>
                <a:cs typeface="+mn-cs"/>
              </a:rPr>
              <a:t>vēlas mainīt iepriekš izvēlētos eksāmenus vai kārtot papildu eksāmenu</a:t>
            </a:r>
            <a:r>
              <a:rPr lang="lv-LV" sz="1800" kern="1200" dirty="0">
                <a:solidFill>
                  <a:schemeClr val="tx1"/>
                </a:solidFill>
                <a:latin typeface="Verdana"/>
                <a:ea typeface="Verdana"/>
                <a:cs typeface="+mn-cs"/>
              </a:rPr>
              <a:t>), veic izmaiņas informācijas sistēmā un apstiprina pieteikumus eksāmeniem, kā arī iepazīstas ar eksāmenu norises kārtību, veicot par to atzīmi informācijas sistēmā. Ja izvēlētos eksāmenus</a:t>
            </a:r>
            <a:r>
              <a:rPr lang="lv-LV" sz="1800" kern="1200" dirty="0">
                <a:latin typeface="Verdana"/>
                <a:ea typeface="Verdana"/>
                <a:cs typeface="+mn-cs"/>
              </a:rPr>
              <a:t> </a:t>
            </a:r>
            <a:r>
              <a:rPr lang="lv-LV" sz="1800" kern="1200" dirty="0">
                <a:solidFill>
                  <a:srgbClr val="FF0000"/>
                </a:solidFill>
                <a:latin typeface="Verdana"/>
                <a:ea typeface="Verdana"/>
                <a:cs typeface="+mn-cs"/>
              </a:rPr>
              <a:t>vēlas mainīt 9. klases izglītojamais </a:t>
            </a:r>
            <a:r>
              <a:rPr lang="lv-LV" sz="1800" kern="1200" dirty="0">
                <a:solidFill>
                  <a:schemeClr val="tx1"/>
                </a:solidFill>
                <a:latin typeface="Verdana"/>
                <a:ea typeface="Verdana"/>
                <a:cs typeface="+mn-cs"/>
              </a:rPr>
              <a:t>vai izglītojamais, kurš atrodas ieslodzījuma vietā vai kuram nav subjekta identitātes pārbaudes iespēju informācijas sistēmā, izmaiņas informācijas sistēmā veic izglītības iestādes vadītāja norīkotais informācijas sistēmas lietotājs,</a:t>
            </a:r>
            <a:r>
              <a:rPr lang="lv-LV" sz="1800" kern="1200" dirty="0">
                <a:latin typeface="Verdana"/>
                <a:ea typeface="Verdana"/>
                <a:cs typeface="+mn-cs"/>
              </a:rPr>
              <a:t> </a:t>
            </a:r>
            <a:r>
              <a:rPr lang="lv-LV" sz="1800" kern="1200" dirty="0">
                <a:solidFill>
                  <a:srgbClr val="FF0000"/>
                </a:solidFill>
                <a:latin typeface="Verdana"/>
                <a:ea typeface="Verdana"/>
                <a:cs typeface="+mn-cs"/>
              </a:rPr>
              <a:t>pamatojoties uz pilngadīga izglītojamā vai nepilngadīga izglītojamā likumiskā pārstāvja</a:t>
            </a:r>
            <a:r>
              <a:rPr lang="lv-LV" sz="1800" kern="1200" dirty="0">
                <a:latin typeface="Verdana"/>
                <a:ea typeface="Verdana"/>
                <a:cs typeface="+mn-cs"/>
              </a:rPr>
              <a:t>, </a:t>
            </a:r>
            <a:r>
              <a:rPr lang="lv-LV" sz="1800" kern="1200" dirty="0">
                <a:solidFill>
                  <a:schemeClr val="tx1"/>
                </a:solidFill>
                <a:latin typeface="Verdana"/>
                <a:ea typeface="Verdana"/>
                <a:cs typeface="+mn-cs"/>
              </a:rPr>
              <a:t>vai par nepilngadīga izglītojamā </a:t>
            </a:r>
            <a:r>
              <a:rPr lang="lv-LV" sz="1800" kern="1200" err="1">
                <a:solidFill>
                  <a:schemeClr val="tx1"/>
                </a:solidFill>
                <a:latin typeface="Verdana"/>
                <a:ea typeface="Verdana"/>
                <a:cs typeface="+mn-cs"/>
              </a:rPr>
              <a:t>resocializāciju</a:t>
            </a:r>
            <a:r>
              <a:rPr lang="lv-LV" sz="1800" kern="1200" dirty="0">
                <a:solidFill>
                  <a:schemeClr val="tx1"/>
                </a:solidFill>
                <a:latin typeface="Verdana"/>
                <a:ea typeface="Verdana"/>
                <a:cs typeface="+mn-cs"/>
              </a:rPr>
              <a:t> atbildīgās amatpersonas, ja izglītojamais atrodas ieslodzījuma vietā,</a:t>
            </a:r>
            <a:r>
              <a:rPr lang="lv-LV" sz="1800" kern="1200" dirty="0">
                <a:latin typeface="Verdana"/>
                <a:ea typeface="Verdana"/>
                <a:cs typeface="+mn-cs"/>
              </a:rPr>
              <a:t> </a:t>
            </a:r>
            <a:r>
              <a:rPr lang="lv-LV" sz="1800" kern="1200" dirty="0">
                <a:solidFill>
                  <a:srgbClr val="FF0000"/>
                </a:solidFill>
                <a:latin typeface="Verdana"/>
                <a:ea typeface="Verdana"/>
                <a:cs typeface="+mn-cs"/>
              </a:rPr>
              <a:t>iesniegumu.</a:t>
            </a:r>
            <a:endParaRPr lang="lv-LV" sz="1800" kern="1200" dirty="0">
              <a:latin typeface="Verdana"/>
              <a:ea typeface="Verdana"/>
              <a:cs typeface="Calibri"/>
            </a:endParaRPr>
          </a:p>
        </p:txBody>
      </p:sp>
      <p:sp>
        <p:nvSpPr>
          <p:cNvPr id="6" name="TextBox 5">
            <a:extLst>
              <a:ext uri="{FF2B5EF4-FFF2-40B4-BE49-F238E27FC236}">
                <a16:creationId xmlns:a16="http://schemas.microsoft.com/office/drawing/2014/main" xmlns="" id="{69A4B2C5-C17C-B81F-1C6D-841A1754C612}"/>
              </a:ext>
            </a:extLst>
          </p:cNvPr>
          <p:cNvSpPr txBox="1"/>
          <p:nvPr/>
        </p:nvSpPr>
        <p:spPr>
          <a:xfrm>
            <a:off x="934671" y="1225533"/>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Grozījumi</a:t>
            </a:r>
            <a:r>
              <a:rPr lang="en-US" sz="1600" i="1">
                <a:solidFill>
                  <a:srgbClr val="664790"/>
                </a:solidFill>
                <a:latin typeface="Verdana"/>
              </a:rPr>
              <a:t> </a:t>
            </a:r>
            <a:r>
              <a:rPr lang="en-US" sz="1600" i="1" err="1">
                <a:solidFill>
                  <a:srgbClr val="664790"/>
                </a:solidFill>
                <a:latin typeface="Verdana"/>
              </a:rPr>
              <a:t>Ministru</a:t>
            </a:r>
            <a:r>
              <a:rPr lang="en-US" sz="1600" i="1">
                <a:solidFill>
                  <a:srgbClr val="664790"/>
                </a:solidFill>
                <a:latin typeface="Verdana"/>
              </a:rPr>
              <a:t> </a:t>
            </a:r>
            <a:r>
              <a:rPr lang="en-US" sz="1600" i="1" err="1">
                <a:solidFill>
                  <a:srgbClr val="664790"/>
                </a:solidFill>
                <a:latin typeface="Verdana"/>
              </a:rPr>
              <a:t>kabineta</a:t>
            </a:r>
            <a:r>
              <a:rPr lang="en-US" sz="1600" i="1">
                <a:solidFill>
                  <a:srgbClr val="664790"/>
                </a:solidFill>
                <a:latin typeface="Verdana"/>
              </a:rPr>
              <a:t> </a:t>
            </a:r>
            <a:r>
              <a:rPr lang="en-US" sz="1600" i="1" err="1">
                <a:solidFill>
                  <a:srgbClr val="664790"/>
                </a:solidFill>
                <a:latin typeface="Verdana"/>
              </a:rPr>
              <a:t>noteikumos</a:t>
            </a:r>
            <a:r>
              <a:rPr lang="en-US" sz="1600" i="1">
                <a:solidFill>
                  <a:srgbClr val="664790"/>
                </a:solidFill>
                <a:latin typeface="Verdana"/>
              </a:rPr>
              <a:t> Nr. 398 </a:t>
            </a:r>
          </a:p>
        </p:txBody>
      </p:sp>
    </p:spTree>
    <p:extLst>
      <p:ext uri="{BB962C8B-B14F-4D97-AF65-F5344CB8AC3E}">
        <p14:creationId xmlns:p14="http://schemas.microsoft.com/office/powerpoint/2010/main" val="910431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17C4D9D0-4AC2-F8FD-4133-CA463EEAF656}"/>
              </a:ext>
            </a:extLst>
          </p:cNvPr>
          <p:cNvSpPr/>
          <p:nvPr/>
        </p:nvSpPr>
        <p:spPr>
          <a:xfrm>
            <a:off x="811849" y="1915682"/>
            <a:ext cx="10660877" cy="178749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8" name="Rectangle: Rounded Corners 7">
            <a:extLst>
              <a:ext uri="{FF2B5EF4-FFF2-40B4-BE49-F238E27FC236}">
                <a16:creationId xmlns:a16="http://schemas.microsoft.com/office/drawing/2014/main" xmlns="" id="{73A57462-1883-0F97-B3E0-8C93FE0781F3}"/>
              </a:ext>
            </a:extLst>
          </p:cNvPr>
          <p:cNvSpPr/>
          <p:nvPr/>
        </p:nvSpPr>
        <p:spPr>
          <a:xfrm>
            <a:off x="811848" y="3809998"/>
            <a:ext cx="10660877" cy="21150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ctr"/>
            <a:endParaRPr lang="en-US"/>
          </a:p>
        </p:txBody>
      </p:sp>
      <p:sp>
        <p:nvSpPr>
          <p:cNvPr id="2" name="Slide Number Placeholder 1">
            <a:extLst>
              <a:ext uri="{FF2B5EF4-FFF2-40B4-BE49-F238E27FC236}">
                <a16:creationId xmlns:a16="http://schemas.microsoft.com/office/drawing/2014/main" xmlns="" id="{1D13B0C4-F671-1DA6-37FD-D79C8B688E0C}"/>
              </a:ext>
            </a:extLst>
          </p:cNvPr>
          <p:cNvSpPr>
            <a:spLocks noGrp="1"/>
          </p:cNvSpPr>
          <p:nvPr>
            <p:ph type="sldNum" idx="12"/>
          </p:nvPr>
        </p:nvSpPr>
        <p:spPr/>
        <p:txBody>
          <a:bodyPr/>
          <a:lstStyle/>
          <a:p>
            <a:fld id="{00000000-1234-1234-1234-123412341234}" type="slidenum">
              <a:rPr lang="lv-LV" smtClean="0"/>
              <a:pPr/>
              <a:t>75</a:t>
            </a:fld>
            <a:endParaRPr lang="lv-LV"/>
          </a:p>
        </p:txBody>
      </p:sp>
      <p:sp>
        <p:nvSpPr>
          <p:cNvPr id="3" name="Title 2">
            <a:extLst>
              <a:ext uri="{FF2B5EF4-FFF2-40B4-BE49-F238E27FC236}">
                <a16:creationId xmlns:a16="http://schemas.microsoft.com/office/drawing/2014/main" xmlns="" id="{3E6B6994-811B-2EF0-73CC-4DD9B867E126}"/>
              </a:ext>
            </a:extLst>
          </p:cNvPr>
          <p:cNvSpPr>
            <a:spLocks noGrp="1"/>
          </p:cNvSpPr>
          <p:nvPr>
            <p:ph type="title"/>
          </p:nvPr>
        </p:nvSpPr>
        <p:spPr>
          <a:xfrm>
            <a:off x="815104" y="566970"/>
            <a:ext cx="10665182" cy="1142815"/>
          </a:xfrm>
        </p:spPr>
        <p:txBody>
          <a:bodyPr/>
          <a:lstStyle/>
          <a:p>
            <a:r>
              <a:rPr lang="en-US" err="1"/>
              <a:t>Valsts</a:t>
            </a:r>
            <a:r>
              <a:rPr lang="en-US"/>
              <a:t> </a:t>
            </a:r>
            <a:r>
              <a:rPr lang="en-US" err="1"/>
              <a:t>pārbaudes</a:t>
            </a:r>
            <a:r>
              <a:rPr lang="en-US"/>
              <a:t> </a:t>
            </a:r>
            <a:r>
              <a:rPr lang="en-US" err="1"/>
              <a:t>darbi</a:t>
            </a:r>
            <a:r>
              <a:rPr lang="en-US"/>
              <a:t> par </a:t>
            </a:r>
            <a:r>
              <a:rPr lang="en-US" err="1"/>
              <a:t>vispārējo</a:t>
            </a:r>
            <a:r>
              <a:rPr lang="en-US"/>
              <a:t> </a:t>
            </a:r>
            <a:r>
              <a:rPr lang="en-US" err="1"/>
              <a:t>vidējo</a:t>
            </a:r>
            <a:r>
              <a:rPr lang="en-US"/>
              <a:t> </a:t>
            </a:r>
            <a:r>
              <a:rPr lang="en-US" err="1"/>
              <a:t>izglītību</a:t>
            </a:r>
            <a:r>
              <a:rPr lang="en-US"/>
              <a:t/>
            </a:r>
            <a:br>
              <a:rPr lang="en-US"/>
            </a:br>
            <a:r>
              <a:rPr lang="en-US"/>
              <a:t>                                                                                       </a:t>
            </a:r>
            <a:endParaRPr lang="en-US" b="0"/>
          </a:p>
        </p:txBody>
      </p:sp>
      <p:sp>
        <p:nvSpPr>
          <p:cNvPr id="4" name="TextBox 3">
            <a:extLst>
              <a:ext uri="{FF2B5EF4-FFF2-40B4-BE49-F238E27FC236}">
                <a16:creationId xmlns:a16="http://schemas.microsoft.com/office/drawing/2014/main" xmlns="" id="{E53CB337-FA70-060A-AD5D-14199F2012B6}"/>
              </a:ext>
            </a:extLst>
          </p:cNvPr>
          <p:cNvSpPr txBox="1"/>
          <p:nvPr/>
        </p:nvSpPr>
        <p:spPr>
          <a:xfrm>
            <a:off x="1005046" y="2052924"/>
            <a:ext cx="10008856"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1700" kern="1200" dirty="0">
                <a:solidFill>
                  <a:schemeClr val="tx1"/>
                </a:solidFill>
                <a:latin typeface="Verdana"/>
                <a:ea typeface="Verdana"/>
                <a:cs typeface="+mn-cs"/>
              </a:rPr>
              <a:t>69. Izglītības iestādes vadītājs</a:t>
            </a:r>
            <a:r>
              <a:rPr lang="lv-LV" sz="1700" kern="1200" dirty="0">
                <a:latin typeface="Verdana"/>
                <a:ea typeface="Verdana"/>
                <a:cs typeface="+mn-cs"/>
              </a:rPr>
              <a:t> </a:t>
            </a:r>
            <a:r>
              <a:rPr lang="lv-LV" sz="1700" kern="1200" dirty="0">
                <a:solidFill>
                  <a:srgbClr val="FF0000"/>
                </a:solidFill>
                <a:latin typeface="Verdana"/>
                <a:ea typeface="Verdana"/>
                <a:cs typeface="+mn-cs"/>
              </a:rPr>
              <a:t>visas neizdalītās eksāmena materiālu lapas </a:t>
            </a:r>
            <a:r>
              <a:rPr lang="lv-LV" sz="1700" kern="1200" dirty="0">
                <a:solidFill>
                  <a:schemeClr val="tx1"/>
                </a:solidFill>
                <a:latin typeface="Verdana"/>
                <a:ea typeface="Verdana"/>
                <a:cs typeface="+mn-cs"/>
              </a:rPr>
              <a:t>apzīmogo ar izglītības iestādes zīmogu, uz katra eksāmena materiālu eksemplāra pirmās lapas uzraksta "ANULĒTS" un paraksta to. Ja eksāmena telpā paliek kāds neizdalīts eksāmena materiāls, eksāmena vadītājs uz pirmās lapas uzraksta "ANULĒTS" un paraksta to. Neizdalītās un anulētās eksāmena materiālu lapas metodiskajiem nolūkiem</a:t>
            </a:r>
            <a:r>
              <a:rPr lang="lv-LV" sz="1700" kern="1200" dirty="0">
                <a:latin typeface="Verdana"/>
                <a:ea typeface="Verdana"/>
                <a:cs typeface="+mn-cs"/>
              </a:rPr>
              <a:t> </a:t>
            </a:r>
            <a:r>
              <a:rPr lang="lv-LV" sz="1700" kern="1200" dirty="0">
                <a:solidFill>
                  <a:srgbClr val="FF0000"/>
                </a:solidFill>
                <a:latin typeface="Verdana"/>
                <a:ea typeface="Verdana"/>
                <a:cs typeface="+mn-cs"/>
              </a:rPr>
              <a:t>var izmantot ne ātrāk kā nākamajā dienā pēc eksāmena norises beigām."</a:t>
            </a:r>
          </a:p>
        </p:txBody>
      </p:sp>
      <p:sp>
        <p:nvSpPr>
          <p:cNvPr id="5" name="TextBox 4">
            <a:extLst>
              <a:ext uri="{FF2B5EF4-FFF2-40B4-BE49-F238E27FC236}">
                <a16:creationId xmlns:a16="http://schemas.microsoft.com/office/drawing/2014/main" xmlns="" id="{0B0CEAC6-EAB1-F31E-5DF4-5AF121C2F263}"/>
              </a:ext>
            </a:extLst>
          </p:cNvPr>
          <p:cNvSpPr txBox="1"/>
          <p:nvPr/>
        </p:nvSpPr>
        <p:spPr>
          <a:xfrm>
            <a:off x="912468" y="3806438"/>
            <a:ext cx="10392295"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700" kern="1200" dirty="0">
                <a:solidFill>
                  <a:schemeClr val="tx1"/>
                </a:solidFill>
                <a:latin typeface="Verdana"/>
                <a:ea typeface="Verdana"/>
                <a:cs typeface="+mn-cs"/>
              </a:rPr>
              <a:t>118. Izglītības iestādes vadītāja norīkotais informācijas sistēmas lietotājs:</a:t>
            </a:r>
            <a:r>
              <a:rPr lang="lv-LV" sz="1700" kern="1200" dirty="0">
                <a:latin typeface="Verdana"/>
                <a:ea typeface="+mn-ea"/>
                <a:cs typeface="+mn-cs"/>
              </a:rPr>
              <a:t/>
            </a:r>
            <a:br>
              <a:rPr lang="lv-LV" sz="1700" kern="1200" dirty="0">
                <a:latin typeface="Verdana"/>
                <a:ea typeface="+mn-ea"/>
                <a:cs typeface="+mn-cs"/>
              </a:rPr>
            </a:br>
            <a:r>
              <a:rPr lang="lv-LV" sz="1700" kern="1200" dirty="0">
                <a:solidFill>
                  <a:schemeClr val="tx1"/>
                </a:solidFill>
                <a:latin typeface="Verdana"/>
                <a:ea typeface="Verdana"/>
                <a:cs typeface="+mn-cs"/>
              </a:rPr>
              <a:t>118.1.</a:t>
            </a:r>
            <a:r>
              <a:rPr lang="lv-LV" sz="1700" kern="1200" dirty="0">
                <a:latin typeface="Verdana"/>
                <a:ea typeface="Verdana"/>
                <a:cs typeface="+mn-cs"/>
              </a:rPr>
              <a:t> </a:t>
            </a:r>
            <a:r>
              <a:rPr lang="lv-LV" sz="1700" kern="1200" dirty="0">
                <a:solidFill>
                  <a:srgbClr val="FF0000"/>
                </a:solidFill>
                <a:latin typeface="Verdana"/>
                <a:ea typeface="Verdana"/>
                <a:cs typeface="+mn-cs"/>
              </a:rPr>
              <a:t>uzreiz pēc eksāmena norises </a:t>
            </a:r>
            <a:r>
              <a:rPr lang="lv-LV" sz="1700" kern="1200" dirty="0">
                <a:solidFill>
                  <a:schemeClr val="tx1"/>
                </a:solidFill>
                <a:latin typeface="Verdana"/>
                <a:ea typeface="Verdana"/>
                <a:cs typeface="+mn-cs"/>
              </a:rPr>
              <a:t>pārbauda, vai informācijas sistēmā atzīmēti visi izglītojamie, kuri piedalījušies eksāmenā,</a:t>
            </a:r>
            <a:r>
              <a:rPr lang="lv-LV" sz="1700" kern="1200" dirty="0">
                <a:latin typeface="Verdana"/>
                <a:ea typeface="Verdana"/>
                <a:cs typeface="+mn-cs"/>
              </a:rPr>
              <a:t> </a:t>
            </a:r>
            <a:r>
              <a:rPr lang="lv-LV" sz="1700" kern="1200" dirty="0">
                <a:solidFill>
                  <a:srgbClr val="FF0000"/>
                </a:solidFill>
                <a:latin typeface="Verdana"/>
                <a:ea typeface="Verdana"/>
                <a:cs typeface="+mn-cs"/>
              </a:rPr>
              <a:t>izdrukā no informācijas sistēmas skolēnu dalības sarakstu</a:t>
            </a:r>
            <a:r>
              <a:rPr lang="lv-LV" sz="1700" kern="1200" dirty="0">
                <a:solidFill>
                  <a:schemeClr val="tx1"/>
                </a:solidFill>
                <a:latin typeface="Verdana"/>
                <a:ea typeface="Verdana"/>
                <a:cs typeface="+mn-cs"/>
              </a:rPr>
              <a:t>, parakstās un pievieno uz aģentūru nogādājamajām aploksnēm ar eksāmena darbiem;</a:t>
            </a:r>
            <a:r>
              <a:rPr lang="lv-LV" sz="1700" kern="1200" dirty="0">
                <a:latin typeface="Verdana"/>
                <a:ea typeface="+mn-ea"/>
                <a:cs typeface="+mn-cs"/>
              </a:rPr>
              <a:t/>
            </a:r>
            <a:br>
              <a:rPr lang="lv-LV" sz="1700" kern="1200" dirty="0">
                <a:latin typeface="Verdana"/>
                <a:ea typeface="+mn-ea"/>
                <a:cs typeface="+mn-cs"/>
              </a:rPr>
            </a:br>
            <a:r>
              <a:rPr lang="lv-LV" sz="1700" kern="1200" dirty="0">
                <a:solidFill>
                  <a:schemeClr val="tx1"/>
                </a:solidFill>
                <a:latin typeface="Verdana"/>
                <a:ea typeface="Verdana"/>
                <a:cs typeface="+mn-cs"/>
              </a:rPr>
              <a:t>118.2. ne vēlāk kā nākamajā darbdienā pēc eksāmena norises piesaka informācijas sistēmā tos izglītojamos,  kuri attaisnojošu iemeslu dēļ nav ieradušies uz eksāmenu noteiktajā laikā un kuriem nepieciešams kārtot attiecīgo eksāmenu vai tā daļu.</a:t>
            </a:r>
            <a:endParaRPr lang="lv-LV" sz="1700" kern="1200">
              <a:solidFill>
                <a:schemeClr val="tx1"/>
              </a:solidFill>
              <a:latin typeface="Verdana"/>
              <a:ea typeface="Verdana"/>
              <a:cs typeface="Calibri"/>
            </a:endParaRPr>
          </a:p>
        </p:txBody>
      </p:sp>
      <p:sp>
        <p:nvSpPr>
          <p:cNvPr id="10" name="TextBox 9">
            <a:extLst>
              <a:ext uri="{FF2B5EF4-FFF2-40B4-BE49-F238E27FC236}">
                <a16:creationId xmlns:a16="http://schemas.microsoft.com/office/drawing/2014/main" xmlns="" id="{2B6F1BA2-B2D0-E4A5-29F9-61E18FEC7EA3}"/>
              </a:ext>
            </a:extLst>
          </p:cNvPr>
          <p:cNvSpPr txBox="1"/>
          <p:nvPr/>
        </p:nvSpPr>
        <p:spPr>
          <a:xfrm>
            <a:off x="809411" y="1235971"/>
            <a:ext cx="702891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err="1">
                <a:solidFill>
                  <a:srgbClr val="664790"/>
                </a:solidFill>
                <a:latin typeface="Verdana"/>
              </a:rPr>
              <a:t>Grozījumi</a:t>
            </a:r>
            <a:r>
              <a:rPr lang="en-US" sz="1600" i="1">
                <a:solidFill>
                  <a:srgbClr val="664790"/>
                </a:solidFill>
                <a:latin typeface="Verdana"/>
              </a:rPr>
              <a:t> </a:t>
            </a:r>
            <a:r>
              <a:rPr lang="en-US" sz="1600" i="1" err="1">
                <a:solidFill>
                  <a:srgbClr val="664790"/>
                </a:solidFill>
                <a:latin typeface="Verdana"/>
              </a:rPr>
              <a:t>Ministru</a:t>
            </a:r>
            <a:r>
              <a:rPr lang="en-US" sz="1600" i="1">
                <a:solidFill>
                  <a:srgbClr val="664790"/>
                </a:solidFill>
                <a:latin typeface="Verdana"/>
              </a:rPr>
              <a:t> </a:t>
            </a:r>
            <a:r>
              <a:rPr lang="en-US" sz="1600" i="1" err="1">
                <a:solidFill>
                  <a:srgbClr val="664790"/>
                </a:solidFill>
                <a:latin typeface="Verdana"/>
              </a:rPr>
              <a:t>kabineta</a:t>
            </a:r>
            <a:r>
              <a:rPr lang="en-US" sz="1600" i="1">
                <a:solidFill>
                  <a:srgbClr val="664790"/>
                </a:solidFill>
                <a:latin typeface="Verdana"/>
              </a:rPr>
              <a:t> </a:t>
            </a:r>
            <a:r>
              <a:rPr lang="en-US" sz="1600" i="1" err="1">
                <a:solidFill>
                  <a:srgbClr val="664790"/>
                </a:solidFill>
                <a:latin typeface="Verdana"/>
              </a:rPr>
              <a:t>noteikumos</a:t>
            </a:r>
            <a:r>
              <a:rPr lang="en-US" sz="1600" i="1">
                <a:solidFill>
                  <a:srgbClr val="664790"/>
                </a:solidFill>
                <a:latin typeface="Verdana"/>
              </a:rPr>
              <a:t> Nr. 398 </a:t>
            </a:r>
          </a:p>
        </p:txBody>
      </p:sp>
    </p:spTree>
    <p:extLst>
      <p:ext uri="{BB962C8B-B14F-4D97-AF65-F5344CB8AC3E}">
        <p14:creationId xmlns:p14="http://schemas.microsoft.com/office/powerpoint/2010/main" val="148386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2895A0D-F739-C321-5FD1-B8E95C5FA86C}"/>
              </a:ext>
            </a:extLst>
          </p:cNvPr>
          <p:cNvSpPr>
            <a:spLocks noGrp="1"/>
          </p:cNvSpPr>
          <p:nvPr>
            <p:ph type="sldNum" idx="12"/>
          </p:nvPr>
        </p:nvSpPr>
        <p:spPr/>
        <p:txBody>
          <a:bodyPr/>
          <a:lstStyle/>
          <a:p>
            <a:fld id="{00000000-1234-1234-1234-123412341234}" type="slidenum">
              <a:rPr lang="lv-LV" smtClean="0"/>
              <a:pPr/>
              <a:t>76</a:t>
            </a:fld>
            <a:endParaRPr lang="lv-LV"/>
          </a:p>
        </p:txBody>
      </p:sp>
      <p:sp>
        <p:nvSpPr>
          <p:cNvPr id="3" name="Title 2">
            <a:extLst>
              <a:ext uri="{FF2B5EF4-FFF2-40B4-BE49-F238E27FC236}">
                <a16:creationId xmlns:a16="http://schemas.microsoft.com/office/drawing/2014/main" xmlns="" id="{91C4E8EA-B404-404B-D823-433FABCEEE99}"/>
              </a:ext>
            </a:extLst>
          </p:cNvPr>
          <p:cNvSpPr>
            <a:spLocks noGrp="1"/>
          </p:cNvSpPr>
          <p:nvPr>
            <p:ph type="title"/>
          </p:nvPr>
        </p:nvSpPr>
        <p:spPr>
          <a:xfrm>
            <a:off x="1008981" y="335989"/>
            <a:ext cx="6304850" cy="1232461"/>
          </a:xfrm>
        </p:spPr>
        <p:txBody>
          <a:bodyPr/>
          <a:lstStyle/>
          <a:p>
            <a:r>
              <a:rPr lang="en-US" sz="2800" dirty="0" err="1">
                <a:solidFill>
                  <a:srgbClr val="604A7B"/>
                </a:solidFill>
              </a:rPr>
              <a:t>Atbalsta</a:t>
            </a:r>
            <a:r>
              <a:rPr lang="en-US" sz="2800" dirty="0">
                <a:solidFill>
                  <a:srgbClr val="604A7B"/>
                </a:solidFill>
              </a:rPr>
              <a:t> </a:t>
            </a:r>
            <a:r>
              <a:rPr lang="en-US" sz="2800" dirty="0" err="1">
                <a:solidFill>
                  <a:srgbClr val="604A7B"/>
                </a:solidFill>
              </a:rPr>
              <a:t>pasākumi</a:t>
            </a:r>
            <a:r>
              <a:rPr lang="en-US" sz="2800" dirty="0">
                <a:solidFill>
                  <a:srgbClr val="604A7B"/>
                </a:solidFill>
              </a:rPr>
              <a:t> </a:t>
            </a:r>
            <a:br>
              <a:rPr lang="en-US" sz="2800" dirty="0">
                <a:solidFill>
                  <a:srgbClr val="604A7B"/>
                </a:solidFill>
              </a:rPr>
            </a:br>
            <a:r>
              <a:rPr lang="en-US" sz="2800" dirty="0" err="1">
                <a:solidFill>
                  <a:srgbClr val="604A7B"/>
                </a:solidFill>
              </a:rPr>
              <a:t>Ukrainas</a:t>
            </a:r>
            <a:r>
              <a:rPr lang="en-US" sz="2800" dirty="0">
                <a:solidFill>
                  <a:srgbClr val="604A7B"/>
                </a:solidFill>
              </a:rPr>
              <a:t> </a:t>
            </a:r>
            <a:r>
              <a:rPr lang="en-US" sz="2800" dirty="0" err="1">
                <a:solidFill>
                  <a:srgbClr val="604A7B"/>
                </a:solidFill>
              </a:rPr>
              <a:t>civiliedzīvotājiem</a:t>
            </a:r>
            <a:r>
              <a:rPr lang="en-US" sz="2800" dirty="0">
                <a:solidFill>
                  <a:srgbClr val="604A7B"/>
                </a:solidFill>
              </a:rPr>
              <a:t> </a:t>
            </a:r>
            <a:endParaRPr lang="en-US" sz="2800" dirty="0"/>
          </a:p>
        </p:txBody>
      </p:sp>
      <p:pic>
        <p:nvPicPr>
          <p:cNvPr id="5" name="Graphic 4" descr="Raised hand outline">
            <a:extLst>
              <a:ext uri="{FF2B5EF4-FFF2-40B4-BE49-F238E27FC236}">
                <a16:creationId xmlns:a16="http://schemas.microsoft.com/office/drawing/2014/main" xmlns="" id="{F50197DB-402D-C65A-917F-57B26F9BA4A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6597423" y="605855"/>
            <a:ext cx="722120" cy="686513"/>
          </a:xfrm>
          <a:prstGeom prst="rect">
            <a:avLst/>
          </a:prstGeom>
        </p:spPr>
      </p:pic>
      <p:sp>
        <p:nvSpPr>
          <p:cNvPr id="6" name="TextBox 5">
            <a:extLst>
              <a:ext uri="{FF2B5EF4-FFF2-40B4-BE49-F238E27FC236}">
                <a16:creationId xmlns:a16="http://schemas.microsoft.com/office/drawing/2014/main" xmlns="" id="{9E78DED2-D844-7739-D786-71250491C152}"/>
              </a:ext>
            </a:extLst>
          </p:cNvPr>
          <p:cNvSpPr txBox="1"/>
          <p:nvPr/>
        </p:nvSpPr>
        <p:spPr>
          <a:xfrm>
            <a:off x="1017333" y="1816678"/>
            <a:ext cx="9771697"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lv-LV" sz="1800" kern="1200">
                <a:solidFill>
                  <a:schemeClr val="tx1"/>
                </a:solidFill>
                <a:latin typeface="Verdana"/>
                <a:ea typeface="Verdana"/>
                <a:cs typeface="+mn-cs"/>
              </a:rPr>
              <a:t>Ar izglītības un zinātnes ministra lēmumu ir iespējams atbrīvot no valsts pārbaudes darbiem, </a:t>
            </a:r>
            <a:r>
              <a:rPr lang="en-US" sz="1800" kern="1200">
                <a:solidFill>
                  <a:schemeClr val="tx1"/>
                </a:solidFill>
                <a:latin typeface="Verdana"/>
                <a:ea typeface="Verdana"/>
                <a:cs typeface="+mn-cs"/>
              </a:rPr>
              <a:t>ja </a:t>
            </a:r>
            <a:r>
              <a:rPr lang="en-US" sz="1800" kern="1200" err="1">
                <a:solidFill>
                  <a:schemeClr val="tx1"/>
                </a:solidFill>
                <a:latin typeface="Verdana"/>
                <a:ea typeface="Verdana"/>
                <a:cs typeface="+mn-cs"/>
              </a:rPr>
              <a:t>izglītojamais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uzsācis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mācības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tajā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pašā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gadā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kad</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izsniegts</a:t>
            </a:r>
            <a:r>
              <a:rPr lang="en-US" sz="1800" kern="1200">
                <a:solidFill>
                  <a:schemeClr val="tx1"/>
                </a:solidFill>
                <a:latin typeface="Verdana"/>
                <a:ea typeface="Verdana"/>
                <a:cs typeface="+mn-cs"/>
              </a:rPr>
              <a:t> </a:t>
            </a:r>
            <a:r>
              <a:rPr lang="lv-LV" sz="1800" kern="1200">
                <a:solidFill>
                  <a:schemeClr val="tx1"/>
                </a:solidFill>
                <a:latin typeface="Verdana"/>
                <a:ea typeface="Verdana"/>
                <a:cs typeface="+mn-cs"/>
              </a:rPr>
              <a:t>patvēruma meklētāja vai bēgļa</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statusu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apliecinošais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dokuments</a:t>
            </a:r>
            <a:r>
              <a:rPr lang="lv-LV" sz="1800" kern="1200">
                <a:solidFill>
                  <a:schemeClr val="tx1"/>
                </a:solidFill>
                <a:latin typeface="Verdana"/>
                <a:ea typeface="Verdana"/>
                <a:cs typeface="+mn-cs"/>
              </a:rPr>
              <a:t>.</a:t>
            </a:r>
            <a:r>
              <a:rPr lang="en-US" sz="1800" kern="1200">
                <a:solidFill>
                  <a:schemeClr val="tx1"/>
                </a:solidFill>
                <a:latin typeface="Verdana"/>
                <a:ea typeface="Verdana"/>
                <a:cs typeface="+mn-cs"/>
              </a:rPr>
              <a:t> </a:t>
            </a:r>
            <a:endParaRPr lang="en-US" sz="1800">
              <a:solidFill>
                <a:schemeClr val="tx1"/>
              </a:solidFill>
            </a:endParaRPr>
          </a:p>
          <a:p>
            <a:pPr algn="just"/>
            <a:r>
              <a:rPr lang="lv-LV" sz="1800" kern="1200">
                <a:solidFill>
                  <a:schemeClr val="tx1"/>
                </a:solidFill>
                <a:latin typeface="Verdana"/>
                <a:ea typeface="Verdana"/>
                <a:cs typeface="+mn-cs"/>
              </a:rPr>
              <a:t>Dokumenti par atbrīvošanu jāiesniedz IZM </a:t>
            </a:r>
            <a:r>
              <a:rPr lang="en-US" sz="1800" kern="1200">
                <a:solidFill>
                  <a:schemeClr val="tx1"/>
                </a:solidFill>
                <a:latin typeface="Verdana"/>
                <a:ea typeface="Verdana"/>
                <a:cs typeface="+mn-cs"/>
              </a:rPr>
              <a:t>ne </a:t>
            </a:r>
            <a:r>
              <a:rPr lang="en-US" sz="1800" kern="1200" err="1">
                <a:solidFill>
                  <a:schemeClr val="tx1"/>
                </a:solidFill>
                <a:latin typeface="Verdana"/>
                <a:ea typeface="Verdana"/>
                <a:cs typeface="+mn-cs"/>
              </a:rPr>
              <a:t>vēlāk</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kā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mēnesi</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pirms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izglītojamā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pirmā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valsts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pārbaudījuma</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norises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dienas</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attiecīgajā</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mācību</a:t>
            </a:r>
            <a:r>
              <a:rPr lang="en-US" sz="1800" kern="1200">
                <a:solidFill>
                  <a:schemeClr val="tx1"/>
                </a:solidFill>
                <a:latin typeface="Verdana"/>
                <a:ea typeface="Verdana"/>
                <a:cs typeface="+mn-cs"/>
              </a:rPr>
              <a:t> </a:t>
            </a:r>
            <a:r>
              <a:rPr lang="en-US" sz="1800" kern="1200" err="1">
                <a:solidFill>
                  <a:schemeClr val="tx1"/>
                </a:solidFill>
                <a:latin typeface="Verdana"/>
                <a:ea typeface="Verdana"/>
                <a:cs typeface="+mn-cs"/>
              </a:rPr>
              <a:t>gadā</a:t>
            </a:r>
            <a:r>
              <a:rPr lang="lv-LV" sz="1800" kern="1200">
                <a:solidFill>
                  <a:schemeClr val="tx1"/>
                </a:solidFill>
                <a:latin typeface="Verdana"/>
                <a:ea typeface="Verdana"/>
                <a:cs typeface="+mn-cs"/>
              </a:rPr>
              <a:t>.</a:t>
            </a:r>
            <a:endParaRPr lang="lv-LV" sz="1800">
              <a:solidFill>
                <a:schemeClr val="tx1"/>
              </a:solidFill>
              <a:ea typeface="Verdana"/>
            </a:endParaRPr>
          </a:p>
          <a:p>
            <a:pPr algn="just"/>
            <a:r>
              <a:rPr lang="lv-LV" sz="1800" kern="1200">
                <a:solidFill>
                  <a:schemeClr val="bg2"/>
                </a:solidFill>
                <a:latin typeface="Verdana"/>
                <a:ea typeface="Verdana"/>
                <a:cs typeface="+mn-cs"/>
              </a:rPr>
              <a:t>(MK 31. noteikumu 6. punkts)</a:t>
            </a:r>
            <a:endParaRPr lang="lv-LV" sz="1800">
              <a:solidFill>
                <a:schemeClr val="bg2"/>
              </a:solidFill>
              <a:ea typeface="Verdana"/>
            </a:endParaRPr>
          </a:p>
          <a:p>
            <a:endParaRPr lang="lv-LV" sz="1800" kern="1200">
              <a:solidFill>
                <a:schemeClr val="tx1"/>
              </a:solidFill>
              <a:latin typeface="Verdana"/>
              <a:ea typeface="Verdana"/>
              <a:cs typeface="+mn-cs"/>
            </a:endParaRPr>
          </a:p>
          <a:p>
            <a:pPr marL="0" algn="l"/>
            <a:r>
              <a:rPr lang="lv-LV" sz="1800" kern="1200">
                <a:solidFill>
                  <a:schemeClr val="tx1"/>
                </a:solidFill>
                <a:latin typeface="Verdana"/>
                <a:ea typeface="Verdana"/>
                <a:cs typeface="+mn-cs"/>
              </a:rPr>
              <a:t>vai</a:t>
            </a:r>
            <a:endParaRPr lang="lv-LV" sz="1800">
              <a:solidFill>
                <a:schemeClr val="tx1"/>
              </a:solidFill>
            </a:endParaRPr>
          </a:p>
          <a:p>
            <a:pPr marL="0" algn="l" rtl="0"/>
            <a:endParaRPr lang="lv-LV" sz="1800">
              <a:solidFill>
                <a:schemeClr val="tx1"/>
              </a:solidFill>
              <a:latin typeface="Verdana"/>
            </a:endParaRPr>
          </a:p>
          <a:p>
            <a:r>
              <a:rPr lang="lv-LV" sz="1800" b="1" kern="1200">
                <a:solidFill>
                  <a:schemeClr val="tx1"/>
                </a:solidFill>
                <a:latin typeface="Verdana"/>
                <a:ea typeface="Verdana"/>
                <a:cs typeface="+mn-cs"/>
              </a:rPr>
              <a:t>atbalsta pasākumi valsts pārbaudes darbos:  </a:t>
            </a:r>
          </a:p>
          <a:p>
            <a:pPr marL="285750" indent="-285750">
              <a:buChar char="•"/>
            </a:pPr>
            <a:r>
              <a:rPr lang="lv-LV" sz="1800" kern="1200">
                <a:solidFill>
                  <a:schemeClr val="tx1"/>
                </a:solidFill>
                <a:latin typeface="Verdana"/>
                <a:ea typeface="Verdana"/>
                <a:cs typeface="+mn-cs"/>
              </a:rPr>
              <a:t>matemātika – uzdevumu tulkojums ukraiņu valodā;</a:t>
            </a:r>
            <a:endParaRPr lang="lv-LV" sz="1800">
              <a:solidFill>
                <a:schemeClr val="tx1"/>
              </a:solidFill>
              <a:ea typeface="Verdana"/>
            </a:endParaRPr>
          </a:p>
          <a:p>
            <a:pPr marL="285750" indent="-285750">
              <a:buChar char="•"/>
            </a:pPr>
            <a:r>
              <a:rPr lang="lv-LV" sz="1800" kern="1200">
                <a:solidFill>
                  <a:schemeClr val="tx1"/>
                </a:solidFill>
                <a:latin typeface="Verdana"/>
                <a:ea typeface="Verdana"/>
                <a:cs typeface="+mn-cs"/>
              </a:rPr>
              <a:t>latviešu valodas eksāmenos un vidusskolas eksāmenos (izņemot svešvalodas un matemātiku) – laika pagarinājums (pārbaudījumu var kārtot atsevišķā telpā);</a:t>
            </a:r>
            <a:endParaRPr lang="lv-LV" sz="1800">
              <a:solidFill>
                <a:schemeClr val="tx1"/>
              </a:solidFill>
              <a:ea typeface="Verdana"/>
            </a:endParaRPr>
          </a:p>
          <a:p>
            <a:pPr marL="285750" indent="-285750" algn="l">
              <a:buChar char="•"/>
            </a:pPr>
            <a:r>
              <a:rPr lang="lv-LV" sz="1800" kern="1200">
                <a:solidFill>
                  <a:schemeClr val="tx1"/>
                </a:solidFill>
                <a:latin typeface="Verdana"/>
                <a:ea typeface="Verdana"/>
                <a:cs typeface="+mn-cs"/>
              </a:rPr>
              <a:t>vidusskolas  eksāmenos (izņemot svešvalodas un latviešu valodu) – elektroniskās vārdnīcas.</a:t>
            </a:r>
            <a:endParaRPr lang="lv-LV" sz="1800">
              <a:solidFill>
                <a:schemeClr val="tx1"/>
              </a:solidFill>
              <a:ea typeface="Verdana"/>
            </a:endParaRPr>
          </a:p>
        </p:txBody>
      </p:sp>
      <p:pic>
        <p:nvPicPr>
          <p:cNvPr id="4" name="Graphic 3" descr="Attēls:Flag of Ukraine.svg — Vikipēdija">
            <a:extLst>
              <a:ext uri="{FF2B5EF4-FFF2-40B4-BE49-F238E27FC236}">
                <a16:creationId xmlns:a16="http://schemas.microsoft.com/office/drawing/2014/main" xmlns="" id="{6715209F-7998-61F6-C246-8FB20F5C5DE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13812" y="732864"/>
            <a:ext cx="658906" cy="428065"/>
          </a:xfrm>
          <a:prstGeom prst="rect">
            <a:avLst/>
          </a:prstGeom>
        </p:spPr>
      </p:pic>
    </p:spTree>
    <p:extLst>
      <p:ext uri="{BB962C8B-B14F-4D97-AF65-F5344CB8AC3E}">
        <p14:creationId xmlns:p14="http://schemas.microsoft.com/office/powerpoint/2010/main" val="17389024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22817B18-0ACC-34E4-BE71-2DCD14DBEF11}"/>
              </a:ext>
            </a:extLst>
          </p:cNvPr>
          <p:cNvSpPr>
            <a:spLocks noGrp="1"/>
          </p:cNvSpPr>
          <p:nvPr>
            <p:ph type="sldNum" idx="12"/>
          </p:nvPr>
        </p:nvSpPr>
        <p:spPr/>
        <p:txBody>
          <a:bodyPr/>
          <a:lstStyle/>
          <a:p>
            <a:fld id="{00000000-1234-1234-1234-123412341234}" type="slidenum">
              <a:rPr lang="lv-LV" smtClean="0"/>
              <a:pPr/>
              <a:t>77</a:t>
            </a:fld>
            <a:endParaRPr lang="lv-LV"/>
          </a:p>
        </p:txBody>
      </p:sp>
      <p:sp>
        <p:nvSpPr>
          <p:cNvPr id="3" name="Title 2">
            <a:extLst>
              <a:ext uri="{FF2B5EF4-FFF2-40B4-BE49-F238E27FC236}">
                <a16:creationId xmlns:a16="http://schemas.microsoft.com/office/drawing/2014/main" xmlns="" id="{97FB060B-A666-4B38-FB9D-DF3BC396C070}"/>
              </a:ext>
            </a:extLst>
          </p:cNvPr>
          <p:cNvSpPr>
            <a:spLocks noGrp="1"/>
          </p:cNvSpPr>
          <p:nvPr>
            <p:ph type="title"/>
          </p:nvPr>
        </p:nvSpPr>
        <p:spPr>
          <a:xfrm>
            <a:off x="813998" y="593724"/>
            <a:ext cx="9624316" cy="571315"/>
          </a:xfrm>
        </p:spPr>
        <p:txBody>
          <a:bodyPr/>
          <a:lstStyle/>
          <a:p>
            <a:r>
              <a:rPr lang="en-US" sz="2400" err="1"/>
              <a:t>Atbalsta</a:t>
            </a:r>
            <a:r>
              <a:rPr lang="en-US" sz="2400"/>
              <a:t> </a:t>
            </a:r>
            <a:r>
              <a:rPr lang="en-US" sz="2400" err="1"/>
              <a:t>pasākumi</a:t>
            </a:r>
            <a:endParaRPr lang="en-US" sz="2400"/>
          </a:p>
        </p:txBody>
      </p:sp>
      <p:pic>
        <p:nvPicPr>
          <p:cNvPr id="5" name="Graphic 4" descr="Raised hand outline">
            <a:extLst>
              <a:ext uri="{FF2B5EF4-FFF2-40B4-BE49-F238E27FC236}">
                <a16:creationId xmlns:a16="http://schemas.microsoft.com/office/drawing/2014/main" xmlns="" id="{1DA1A7B5-D8BC-ABA4-7A4B-08E97B8959E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78658" y="370531"/>
            <a:ext cx="722120" cy="686513"/>
          </a:xfrm>
          <a:prstGeom prst="rect">
            <a:avLst/>
          </a:prstGeom>
        </p:spPr>
      </p:pic>
      <p:sp>
        <p:nvSpPr>
          <p:cNvPr id="6" name="TextBox 5">
            <a:extLst>
              <a:ext uri="{FF2B5EF4-FFF2-40B4-BE49-F238E27FC236}">
                <a16:creationId xmlns:a16="http://schemas.microsoft.com/office/drawing/2014/main" xmlns="" id="{F5CEAE93-B347-A275-F8E6-00E55F8A7748}"/>
              </a:ext>
            </a:extLst>
          </p:cNvPr>
          <p:cNvSpPr txBox="1"/>
          <p:nvPr/>
        </p:nvSpPr>
        <p:spPr>
          <a:xfrm>
            <a:off x="746313" y="2028266"/>
            <a:ext cx="10708019"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800" b="1" dirty="0">
                <a:solidFill>
                  <a:schemeClr val="tx1"/>
                </a:solidFill>
                <a:latin typeface="Verdana"/>
                <a:ea typeface="Verdana"/>
              </a:rPr>
              <a:t>Izglītības iestādes vadītājs</a:t>
            </a:r>
            <a:r>
              <a:rPr lang="lv-LV" sz="1800" dirty="0">
                <a:solidFill>
                  <a:schemeClr val="tx1"/>
                </a:solidFill>
                <a:latin typeface="Verdana"/>
                <a:ea typeface="Verdana"/>
              </a:rPr>
              <a:t>, pamatojoties uz pilngadīga izglītojamā vai nepilngadīga izglītojamā likumiskā pārstāvja iesniegumu, kas līdz attiecīgā mācību gada </a:t>
            </a:r>
            <a:r>
              <a:rPr lang="lv-LV" sz="1800" b="1" dirty="0">
                <a:solidFill>
                  <a:schemeClr val="tx1"/>
                </a:solidFill>
                <a:latin typeface="Verdana"/>
                <a:ea typeface="Verdana"/>
              </a:rPr>
              <a:t>1. martam</a:t>
            </a:r>
            <a:r>
              <a:rPr lang="lv-LV" sz="1800" dirty="0">
                <a:solidFill>
                  <a:schemeClr val="tx1"/>
                </a:solidFill>
                <a:latin typeface="Verdana"/>
                <a:ea typeface="Verdana"/>
              </a:rPr>
              <a:t> iesniegts izglītības iestādes vadītājam,</a:t>
            </a:r>
            <a:r>
              <a:rPr lang="lv-LV" sz="1800" b="1" dirty="0">
                <a:solidFill>
                  <a:schemeClr val="tx1"/>
                </a:solidFill>
                <a:latin typeface="Verdana"/>
                <a:ea typeface="Verdana"/>
              </a:rPr>
              <a:t> nosaka</a:t>
            </a:r>
            <a:r>
              <a:rPr lang="lv-LV" sz="1800" dirty="0">
                <a:solidFill>
                  <a:schemeClr val="tx1"/>
                </a:solidFill>
                <a:latin typeface="Verdana"/>
                <a:ea typeface="Verdana"/>
              </a:rPr>
              <a:t> atšķirīgus valsts pārbaudes darbu norises darbību laikus un </a:t>
            </a:r>
            <a:r>
              <a:rPr lang="lv-LV" sz="1800" b="1" dirty="0">
                <a:solidFill>
                  <a:schemeClr val="tx1"/>
                </a:solidFill>
                <a:latin typeface="Verdana"/>
                <a:ea typeface="Verdana"/>
              </a:rPr>
              <a:t>atbalsta pasākumus</a:t>
            </a:r>
            <a:r>
              <a:rPr lang="lv-LV" sz="1800" dirty="0">
                <a:solidFill>
                  <a:schemeClr val="tx1"/>
                </a:solidFill>
                <a:latin typeface="Verdana"/>
                <a:ea typeface="Verdana"/>
              </a:rPr>
              <a:t> i</a:t>
            </a:r>
            <a:r>
              <a:rPr lang="lv-LV" sz="1800" dirty="0">
                <a:solidFill>
                  <a:schemeClr val="tx1"/>
                </a:solidFill>
                <a:ea typeface="Verdana"/>
              </a:rPr>
              <a:t>zglītojamam</a:t>
            </a:r>
            <a:r>
              <a:rPr lang="lv-LV" sz="1800" dirty="0">
                <a:solidFill>
                  <a:schemeClr val="tx1"/>
                </a:solidFill>
                <a:latin typeface="Verdana"/>
              </a:rPr>
              <a:t> ar speciālām vajadzībām, kuram ir:</a:t>
            </a:r>
            <a:endParaRPr lang="en-US" sz="1800" dirty="0">
              <a:solidFill>
                <a:schemeClr val="tx1"/>
              </a:solidFill>
              <a:latin typeface="Verdana"/>
            </a:endParaRPr>
          </a:p>
          <a:p>
            <a:endParaRPr lang="lv-LV" sz="1800" dirty="0">
              <a:solidFill>
                <a:schemeClr val="tx1"/>
              </a:solidFill>
              <a:latin typeface="Verdana"/>
            </a:endParaRPr>
          </a:p>
          <a:p>
            <a:pPr marL="285750" indent="-285750">
              <a:buChar char="•"/>
            </a:pPr>
            <a:r>
              <a:rPr lang="lv-LV" sz="1800" dirty="0">
                <a:solidFill>
                  <a:schemeClr val="tx1"/>
                </a:solidFill>
                <a:latin typeface="Verdana"/>
              </a:rPr>
              <a:t>valsts pedagoģiski medicīniskās komisijas vai pašvaldības pedagoģiski medicīniskās komisijas (turpmāk – pedagoģiski medicīniskā komisija) atzinums par atbilstošas izglītības programmas īstenošanu </a:t>
            </a:r>
            <a:endParaRPr lang="en-US" sz="1800" dirty="0">
              <a:solidFill>
                <a:schemeClr val="tx1"/>
              </a:solidFill>
              <a:latin typeface="Verdana"/>
            </a:endParaRPr>
          </a:p>
          <a:p>
            <a:endParaRPr lang="lv-LV" sz="1800" dirty="0">
              <a:solidFill>
                <a:schemeClr val="tx1"/>
              </a:solidFill>
              <a:latin typeface="Verdana"/>
            </a:endParaRPr>
          </a:p>
          <a:p>
            <a:r>
              <a:rPr lang="lv-LV" sz="1800" dirty="0">
                <a:solidFill>
                  <a:schemeClr val="tx1"/>
                </a:solidFill>
                <a:latin typeface="Verdana"/>
              </a:rPr>
              <a:t>vai</a:t>
            </a:r>
            <a:endParaRPr lang="en-US" sz="1800" dirty="0">
              <a:solidFill>
                <a:schemeClr val="tx1"/>
              </a:solidFill>
              <a:latin typeface="Verdana"/>
            </a:endParaRPr>
          </a:p>
          <a:p>
            <a:endParaRPr lang="lv-LV" sz="1800" dirty="0">
              <a:solidFill>
                <a:schemeClr val="tx1"/>
              </a:solidFill>
              <a:latin typeface="Verdana"/>
            </a:endParaRPr>
          </a:p>
          <a:p>
            <a:pPr marL="285750" indent="-285750">
              <a:buChar char="•"/>
            </a:pPr>
            <a:r>
              <a:rPr lang="lv-LV" sz="1800" dirty="0">
                <a:solidFill>
                  <a:schemeClr val="tx1"/>
                </a:solidFill>
                <a:latin typeface="Verdana"/>
              </a:rPr>
              <a:t>pedagoģiski medicīniskās komisijas vai logopēda, skolotāja logopēda, speciālā pedagoga, izglītības vai klīniskā psihologa atzinums par izglītojamam nepieciešamajiem atbalsta pasākumiem mācību procesa un valsts pārbaudes darbu laikā. </a:t>
            </a:r>
            <a:endParaRPr lang="en-US" sz="1800" dirty="0">
              <a:solidFill>
                <a:schemeClr val="tx1"/>
              </a:solidFill>
              <a:latin typeface="Verdana"/>
            </a:endParaRPr>
          </a:p>
          <a:p>
            <a:pPr algn="ctr"/>
            <a:endParaRPr lang="en-US" dirty="0">
              <a:ea typeface="Verdana"/>
            </a:endParaRPr>
          </a:p>
        </p:txBody>
      </p:sp>
      <p:sp>
        <p:nvSpPr>
          <p:cNvPr id="8" name="TextBox 7">
            <a:extLst>
              <a:ext uri="{FF2B5EF4-FFF2-40B4-BE49-F238E27FC236}">
                <a16:creationId xmlns:a16="http://schemas.microsoft.com/office/drawing/2014/main" xmlns="" id="{C04F5021-9551-F1CC-1DD6-8632A893A075}"/>
              </a:ext>
            </a:extLst>
          </p:cNvPr>
          <p:cNvSpPr txBox="1"/>
          <p:nvPr/>
        </p:nvSpPr>
        <p:spPr>
          <a:xfrm>
            <a:off x="741409" y="1165973"/>
            <a:ext cx="105466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664790"/>
                </a:solidFill>
                <a:latin typeface="Verdana"/>
              </a:rPr>
              <a:t>MK </a:t>
            </a:r>
            <a:r>
              <a:rPr lang="en-US" sz="1600" i="1" err="1">
                <a:solidFill>
                  <a:srgbClr val="664790"/>
                </a:solidFill>
                <a:latin typeface="Verdana"/>
              </a:rPr>
              <a:t>noteikumu</a:t>
            </a:r>
            <a:r>
              <a:rPr lang="en-US" sz="1600" i="1">
                <a:solidFill>
                  <a:srgbClr val="664790"/>
                </a:solidFill>
                <a:latin typeface="Verdana"/>
              </a:rPr>
              <a:t> Nr. 398 "</a:t>
            </a:r>
            <a:r>
              <a:rPr lang="en-US" sz="1600" i="1" err="1">
                <a:solidFill>
                  <a:srgbClr val="664790"/>
                </a:solidFill>
                <a:latin typeface="Verdana"/>
              </a:rPr>
              <a:t>Noteikumi</a:t>
            </a:r>
            <a:r>
              <a:rPr lang="en-US" sz="1600" i="1">
                <a:solidFill>
                  <a:srgbClr val="664790"/>
                </a:solidFill>
                <a:latin typeface="Verdana"/>
              </a:rPr>
              <a:t> par </a:t>
            </a:r>
            <a:r>
              <a:rPr lang="en-US" sz="1600" i="1" err="1">
                <a:solidFill>
                  <a:srgbClr val="664790"/>
                </a:solidFill>
                <a:latin typeface="Verdana"/>
              </a:rPr>
              <a:t>centralizēto</a:t>
            </a:r>
            <a:r>
              <a:rPr lang="en-US" sz="1600" i="1">
                <a:solidFill>
                  <a:srgbClr val="664790"/>
                </a:solidFill>
                <a:latin typeface="Verdana"/>
              </a:rPr>
              <a:t> </a:t>
            </a:r>
            <a:r>
              <a:rPr lang="en-US" sz="1600" i="1" err="1">
                <a:solidFill>
                  <a:srgbClr val="664790"/>
                </a:solidFill>
                <a:latin typeface="Verdana"/>
              </a:rPr>
              <a:t>eksāmenu</a:t>
            </a:r>
            <a:r>
              <a:rPr lang="en-US" sz="1600" i="1">
                <a:solidFill>
                  <a:srgbClr val="664790"/>
                </a:solidFill>
                <a:latin typeface="Verdana"/>
              </a:rPr>
              <a:t> </a:t>
            </a:r>
            <a:r>
              <a:rPr lang="en-US" sz="1600" i="1" err="1">
                <a:solidFill>
                  <a:srgbClr val="664790"/>
                </a:solidFill>
                <a:latin typeface="Verdana"/>
              </a:rPr>
              <a:t>saturu</a:t>
            </a:r>
            <a:r>
              <a:rPr lang="en-US" sz="1600" i="1">
                <a:solidFill>
                  <a:srgbClr val="664790"/>
                </a:solidFill>
                <a:latin typeface="Verdana"/>
              </a:rPr>
              <a:t> un </a:t>
            </a:r>
            <a:r>
              <a:rPr lang="en-US" sz="1600" i="1" err="1">
                <a:solidFill>
                  <a:srgbClr val="664790"/>
                </a:solidFill>
                <a:latin typeface="Verdana"/>
              </a:rPr>
              <a:t>norises</a:t>
            </a:r>
            <a:r>
              <a:rPr lang="en-US" sz="1600" i="1">
                <a:solidFill>
                  <a:srgbClr val="664790"/>
                </a:solidFill>
                <a:latin typeface="Verdana"/>
              </a:rPr>
              <a:t> </a:t>
            </a:r>
            <a:r>
              <a:rPr lang="en-US" sz="1600" i="1" err="1">
                <a:solidFill>
                  <a:srgbClr val="664790"/>
                </a:solidFill>
                <a:latin typeface="Verdana"/>
              </a:rPr>
              <a:t>kārtību</a:t>
            </a:r>
            <a:r>
              <a:rPr lang="en-US" sz="1600" i="1">
                <a:solidFill>
                  <a:srgbClr val="664790"/>
                </a:solidFill>
                <a:latin typeface="Verdana"/>
              </a:rPr>
              <a:t>" IV. </a:t>
            </a:r>
            <a:r>
              <a:rPr lang="en-US" sz="1600" i="1" err="1">
                <a:solidFill>
                  <a:srgbClr val="664790"/>
                </a:solidFill>
                <a:latin typeface="Verdana"/>
              </a:rPr>
              <a:t>nodaļa</a:t>
            </a:r>
          </a:p>
        </p:txBody>
      </p:sp>
    </p:spTree>
    <p:extLst>
      <p:ext uri="{BB962C8B-B14F-4D97-AF65-F5344CB8AC3E}">
        <p14:creationId xmlns:p14="http://schemas.microsoft.com/office/powerpoint/2010/main" val="2956818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8554934-8DC8-E064-885D-27841C72D6FF}"/>
              </a:ext>
            </a:extLst>
          </p:cNvPr>
          <p:cNvSpPr>
            <a:spLocks noGrp="1"/>
          </p:cNvSpPr>
          <p:nvPr>
            <p:ph type="sldNum" idx="12"/>
          </p:nvPr>
        </p:nvSpPr>
        <p:spPr/>
        <p:txBody>
          <a:bodyPr/>
          <a:lstStyle/>
          <a:p>
            <a:fld id="{00000000-1234-1234-1234-123412341234}" type="slidenum">
              <a:rPr lang="lv-LV" smtClean="0"/>
              <a:pPr/>
              <a:t>78</a:t>
            </a:fld>
            <a:endParaRPr lang="lv-LV"/>
          </a:p>
        </p:txBody>
      </p:sp>
      <p:sp>
        <p:nvSpPr>
          <p:cNvPr id="3" name="Title 2">
            <a:extLst>
              <a:ext uri="{FF2B5EF4-FFF2-40B4-BE49-F238E27FC236}">
                <a16:creationId xmlns:a16="http://schemas.microsoft.com/office/drawing/2014/main" xmlns="" id="{F6D802E3-D4EF-01D5-A0F2-7474E3675176}"/>
              </a:ext>
            </a:extLst>
          </p:cNvPr>
          <p:cNvSpPr>
            <a:spLocks noGrp="1"/>
          </p:cNvSpPr>
          <p:nvPr>
            <p:ph type="title"/>
          </p:nvPr>
        </p:nvSpPr>
        <p:spPr>
          <a:xfrm>
            <a:off x="1322746" y="604930"/>
            <a:ext cx="5723068" cy="817845"/>
          </a:xfrm>
        </p:spPr>
        <p:txBody>
          <a:bodyPr/>
          <a:lstStyle/>
          <a:p>
            <a:r>
              <a:rPr lang="en-US" err="1"/>
              <a:t>Atbalsta</a:t>
            </a:r>
            <a:r>
              <a:rPr lang="en-US"/>
              <a:t> </a:t>
            </a:r>
            <a:r>
              <a:rPr lang="en-US" err="1"/>
              <a:t>pasākumi</a:t>
            </a:r>
            <a:endParaRPr lang="en-US" b="0" err="1"/>
          </a:p>
        </p:txBody>
      </p:sp>
      <p:pic>
        <p:nvPicPr>
          <p:cNvPr id="5" name="Graphic 4" descr="Raised hand outline">
            <a:extLst>
              <a:ext uri="{FF2B5EF4-FFF2-40B4-BE49-F238E27FC236}">
                <a16:creationId xmlns:a16="http://schemas.microsoft.com/office/drawing/2014/main" xmlns="" id="{0978E45C-6B77-447C-262B-7F101DC5C66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401070" y="605855"/>
            <a:ext cx="722120" cy="686513"/>
          </a:xfrm>
          <a:prstGeom prst="rect">
            <a:avLst/>
          </a:prstGeom>
        </p:spPr>
      </p:pic>
      <p:sp>
        <p:nvSpPr>
          <p:cNvPr id="6" name="TextBox 5">
            <a:extLst>
              <a:ext uri="{FF2B5EF4-FFF2-40B4-BE49-F238E27FC236}">
                <a16:creationId xmlns:a16="http://schemas.microsoft.com/office/drawing/2014/main" xmlns="" id="{6056F237-2B58-1D96-9EDA-6B8188226B5A}"/>
              </a:ext>
            </a:extLst>
          </p:cNvPr>
          <p:cNvSpPr txBox="1"/>
          <p:nvPr/>
        </p:nvSpPr>
        <p:spPr>
          <a:xfrm>
            <a:off x="1057835" y="1817593"/>
            <a:ext cx="10858548"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kern="1200" dirty="0">
                <a:solidFill>
                  <a:schemeClr val="tx1"/>
                </a:solidFill>
                <a:latin typeface="Verdana"/>
                <a:ea typeface="Open Sans"/>
                <a:cs typeface="Open Sans"/>
              </a:rPr>
              <a:t>Pārbaudes darbos piemēro tos atbalsta pasākumus, kādus izglītojamais ir saņēmis izglītības programmas īstenošanas procesā un kuru piemērošanu paredz MK 556. noteikumi «</a:t>
            </a:r>
            <a:r>
              <a:rPr lang="lv-LV" sz="1600" kern="1200" dirty="0">
                <a:solidFill>
                  <a:schemeClr val="tx1"/>
                </a:solidFill>
                <a:latin typeface="Verdana"/>
                <a:ea typeface="Verdana"/>
                <a:cs typeface="+mn-cs"/>
              </a:rPr>
              <a:t>Prasības vispārējās izglītības iestādēm, lai to īstenotajās izglītības programmās uzņemtu izglītojamos ar speciālām vajadzībām»</a:t>
            </a:r>
            <a:endParaRPr lang="en-US" sz="1600" dirty="0">
              <a:solidFill>
                <a:schemeClr val="tx1"/>
              </a:solidFill>
              <a:latin typeface="Verdana"/>
            </a:endParaRPr>
          </a:p>
          <a:p>
            <a:endParaRPr lang="en-US" sz="1600" dirty="0">
              <a:solidFill>
                <a:schemeClr val="tx1"/>
              </a:solidFill>
              <a:latin typeface="Verdana"/>
            </a:endParaRPr>
          </a:p>
          <a:p>
            <a:r>
              <a:rPr lang="en-US" sz="1600" dirty="0" err="1">
                <a:solidFill>
                  <a:schemeClr val="tx1"/>
                </a:solidFill>
                <a:latin typeface="Verdana"/>
              </a:rPr>
              <a:t>Izglītības</a:t>
            </a:r>
            <a:r>
              <a:rPr lang="en-US" sz="1600" dirty="0">
                <a:solidFill>
                  <a:schemeClr val="tx1"/>
                </a:solidFill>
                <a:latin typeface="Verdana"/>
              </a:rPr>
              <a:t> </a:t>
            </a:r>
            <a:r>
              <a:rPr lang="en-US" sz="1600" dirty="0" err="1">
                <a:solidFill>
                  <a:schemeClr val="tx1"/>
                </a:solidFill>
                <a:latin typeface="Verdana"/>
              </a:rPr>
              <a:t>iestāde</a:t>
            </a:r>
            <a:r>
              <a:rPr lang="en-US" sz="1600" dirty="0">
                <a:solidFill>
                  <a:schemeClr val="tx1"/>
                </a:solidFill>
                <a:latin typeface="Verdana"/>
              </a:rPr>
              <a:t> </a:t>
            </a:r>
            <a:r>
              <a:rPr lang="en-US" sz="1600" dirty="0" err="1">
                <a:solidFill>
                  <a:schemeClr val="tx1"/>
                </a:solidFill>
                <a:latin typeface="Verdana"/>
              </a:rPr>
              <a:t>Valsts</a:t>
            </a:r>
            <a:r>
              <a:rPr lang="en-US" sz="1600" dirty="0">
                <a:solidFill>
                  <a:schemeClr val="tx1"/>
                </a:solidFill>
                <a:latin typeface="Verdana"/>
              </a:rPr>
              <a:t> </a:t>
            </a:r>
            <a:r>
              <a:rPr lang="en-US" sz="1600" dirty="0" err="1">
                <a:solidFill>
                  <a:schemeClr val="tx1"/>
                </a:solidFill>
                <a:latin typeface="Verdana"/>
              </a:rPr>
              <a:t>pārbaudījumu</a:t>
            </a:r>
            <a:r>
              <a:rPr lang="en-US" sz="1600" dirty="0">
                <a:solidFill>
                  <a:schemeClr val="tx1"/>
                </a:solidFill>
                <a:latin typeface="Verdana"/>
              </a:rPr>
              <a:t> </a:t>
            </a:r>
            <a:r>
              <a:rPr lang="en-US" sz="1600" dirty="0" err="1">
                <a:solidFill>
                  <a:schemeClr val="tx1"/>
                </a:solidFill>
                <a:latin typeface="Verdana"/>
              </a:rPr>
              <a:t>informācijas</a:t>
            </a:r>
            <a:r>
              <a:rPr lang="en-US" sz="1600" dirty="0">
                <a:solidFill>
                  <a:schemeClr val="tx1"/>
                </a:solidFill>
                <a:latin typeface="Verdana"/>
              </a:rPr>
              <a:t> </a:t>
            </a:r>
            <a:r>
              <a:rPr lang="en-US" sz="1600" dirty="0" err="1">
                <a:solidFill>
                  <a:schemeClr val="tx1"/>
                </a:solidFill>
                <a:latin typeface="Verdana"/>
              </a:rPr>
              <a:t>sistēmā</a:t>
            </a:r>
            <a:r>
              <a:rPr lang="en-US" sz="1600" dirty="0">
                <a:solidFill>
                  <a:schemeClr val="tx1"/>
                </a:solidFill>
                <a:latin typeface="Verdana"/>
              </a:rPr>
              <a:t> </a:t>
            </a:r>
            <a:r>
              <a:rPr lang="en-US" sz="1600" b="1" dirty="0">
                <a:solidFill>
                  <a:schemeClr val="tx1"/>
                </a:solidFill>
                <a:latin typeface="Verdana"/>
              </a:rPr>
              <a:t>ne </a:t>
            </a:r>
            <a:r>
              <a:rPr lang="en-US" sz="1600" b="1" dirty="0" err="1">
                <a:solidFill>
                  <a:schemeClr val="tx1"/>
                </a:solidFill>
                <a:latin typeface="Verdana"/>
              </a:rPr>
              <a:t>vēlāk</a:t>
            </a:r>
            <a:r>
              <a:rPr lang="en-US" sz="1600" b="1" dirty="0">
                <a:solidFill>
                  <a:schemeClr val="tx1"/>
                </a:solidFill>
                <a:latin typeface="Verdana"/>
              </a:rPr>
              <a:t> </a:t>
            </a:r>
            <a:r>
              <a:rPr lang="en-US" sz="1600" b="1" dirty="0" err="1">
                <a:solidFill>
                  <a:schemeClr val="tx1"/>
                </a:solidFill>
                <a:latin typeface="Verdana"/>
              </a:rPr>
              <a:t>kā</a:t>
            </a:r>
            <a:r>
              <a:rPr lang="en-US" sz="1600" b="1" dirty="0">
                <a:solidFill>
                  <a:schemeClr val="tx1"/>
                </a:solidFill>
                <a:latin typeface="Verdana"/>
              </a:rPr>
              <a:t> </a:t>
            </a:r>
            <a:r>
              <a:rPr lang="en-US" sz="1600" b="1" dirty="0" err="1">
                <a:solidFill>
                  <a:schemeClr val="tx1"/>
                </a:solidFill>
                <a:latin typeface="Verdana"/>
              </a:rPr>
              <a:t>sešas</a:t>
            </a:r>
            <a:r>
              <a:rPr lang="en-US" sz="1600" b="1" dirty="0">
                <a:solidFill>
                  <a:schemeClr val="tx1"/>
                </a:solidFill>
                <a:latin typeface="Verdana"/>
              </a:rPr>
              <a:t> </a:t>
            </a:r>
            <a:r>
              <a:rPr lang="en-US" sz="1600" b="1" dirty="0" err="1">
                <a:solidFill>
                  <a:schemeClr val="tx1"/>
                </a:solidFill>
                <a:latin typeface="Verdana"/>
              </a:rPr>
              <a:t>nedēļas</a:t>
            </a:r>
            <a:r>
              <a:rPr lang="en-US" sz="1600" b="1" dirty="0">
                <a:solidFill>
                  <a:schemeClr val="tx1"/>
                </a:solidFill>
                <a:latin typeface="Verdana"/>
              </a:rPr>
              <a:t> </a:t>
            </a:r>
            <a:r>
              <a:rPr lang="en-US" sz="1600" b="1" dirty="0" err="1">
                <a:solidFill>
                  <a:schemeClr val="tx1"/>
                </a:solidFill>
                <a:latin typeface="Verdana"/>
              </a:rPr>
              <a:t>pirms</a:t>
            </a:r>
            <a:r>
              <a:rPr lang="en-US" sz="1600" dirty="0">
                <a:solidFill>
                  <a:schemeClr val="tx1"/>
                </a:solidFill>
                <a:latin typeface="Verdana"/>
              </a:rPr>
              <a:t> </a:t>
            </a:r>
            <a:r>
              <a:rPr lang="en-US" sz="1600" dirty="0" err="1">
                <a:solidFill>
                  <a:schemeClr val="tx1"/>
                </a:solidFill>
                <a:latin typeface="Verdana"/>
              </a:rPr>
              <a:t>attiecīgā</a:t>
            </a:r>
            <a:r>
              <a:rPr lang="en-US" sz="1600" dirty="0">
                <a:solidFill>
                  <a:schemeClr val="tx1"/>
                </a:solidFill>
                <a:latin typeface="Verdana"/>
              </a:rPr>
              <a:t> </a:t>
            </a:r>
            <a:r>
              <a:rPr lang="en-US" sz="1600" dirty="0" err="1">
                <a:solidFill>
                  <a:schemeClr val="tx1"/>
                </a:solidFill>
                <a:latin typeface="Verdana"/>
              </a:rPr>
              <a:t>eksāmena</a:t>
            </a:r>
            <a:r>
              <a:rPr lang="en-US" sz="1600" dirty="0">
                <a:solidFill>
                  <a:schemeClr val="tx1"/>
                </a:solidFill>
                <a:latin typeface="Verdana"/>
              </a:rPr>
              <a:t> </a:t>
            </a:r>
            <a:r>
              <a:rPr lang="en-US" sz="1600" dirty="0" err="1">
                <a:solidFill>
                  <a:schemeClr val="tx1"/>
                </a:solidFill>
                <a:latin typeface="Verdana"/>
              </a:rPr>
              <a:t>norises</a:t>
            </a:r>
            <a:r>
              <a:rPr lang="en-US" sz="1600" dirty="0">
                <a:solidFill>
                  <a:schemeClr val="tx1"/>
                </a:solidFill>
                <a:latin typeface="Verdana"/>
              </a:rPr>
              <a:t> </a:t>
            </a:r>
            <a:r>
              <a:rPr lang="en-US" sz="1600" dirty="0" err="1">
                <a:solidFill>
                  <a:schemeClr val="tx1"/>
                </a:solidFill>
                <a:latin typeface="Verdana"/>
              </a:rPr>
              <a:t>dienas</a:t>
            </a:r>
            <a:r>
              <a:rPr lang="en-US" sz="1600" dirty="0">
                <a:solidFill>
                  <a:schemeClr val="tx1"/>
                </a:solidFill>
                <a:latin typeface="Verdana"/>
              </a:rPr>
              <a:t> </a:t>
            </a:r>
            <a:r>
              <a:rPr lang="en-US" sz="1600" dirty="0" err="1">
                <a:solidFill>
                  <a:schemeClr val="tx1"/>
                </a:solidFill>
                <a:latin typeface="Verdana"/>
              </a:rPr>
              <a:t>ieraksta</a:t>
            </a:r>
            <a:r>
              <a:rPr lang="en-US" sz="1600" dirty="0">
                <a:solidFill>
                  <a:schemeClr val="tx1"/>
                </a:solidFill>
                <a:latin typeface="Verdana"/>
              </a:rPr>
              <a:t> </a:t>
            </a:r>
            <a:r>
              <a:rPr lang="en-US" sz="1600" dirty="0" err="1">
                <a:solidFill>
                  <a:schemeClr val="tx1"/>
                </a:solidFill>
                <a:latin typeface="Verdana"/>
              </a:rPr>
              <a:t>izglītojamam</a:t>
            </a:r>
            <a:r>
              <a:rPr lang="en-US" sz="1600" dirty="0">
                <a:solidFill>
                  <a:schemeClr val="tx1"/>
                </a:solidFill>
                <a:latin typeface="Verdana"/>
              </a:rPr>
              <a:t> </a:t>
            </a:r>
            <a:r>
              <a:rPr lang="en-US" sz="1600" dirty="0" err="1">
                <a:solidFill>
                  <a:schemeClr val="tx1"/>
                </a:solidFill>
                <a:latin typeface="Verdana"/>
              </a:rPr>
              <a:t>piemērojamos</a:t>
            </a:r>
            <a:r>
              <a:rPr lang="en-US" sz="1600" dirty="0">
                <a:solidFill>
                  <a:schemeClr val="tx1"/>
                </a:solidFill>
                <a:latin typeface="Verdana"/>
              </a:rPr>
              <a:t> </a:t>
            </a:r>
            <a:r>
              <a:rPr lang="en-US" sz="1600" dirty="0" err="1">
                <a:solidFill>
                  <a:schemeClr val="tx1"/>
                </a:solidFill>
                <a:latin typeface="Verdana"/>
              </a:rPr>
              <a:t>atbalsta</a:t>
            </a:r>
            <a:r>
              <a:rPr lang="en-US" sz="1600" dirty="0">
                <a:solidFill>
                  <a:schemeClr val="tx1"/>
                </a:solidFill>
                <a:latin typeface="Verdana"/>
              </a:rPr>
              <a:t> </a:t>
            </a:r>
            <a:r>
              <a:rPr lang="en-US" sz="1600" dirty="0" err="1">
                <a:solidFill>
                  <a:schemeClr val="tx1"/>
                </a:solidFill>
                <a:latin typeface="Verdana"/>
              </a:rPr>
              <a:t>pasākumus</a:t>
            </a:r>
            <a:r>
              <a:rPr lang="en-US" sz="1600" dirty="0">
                <a:solidFill>
                  <a:schemeClr val="tx1"/>
                </a:solidFill>
                <a:latin typeface="Verdana"/>
              </a:rPr>
              <a:t>.</a:t>
            </a:r>
          </a:p>
          <a:p>
            <a:r>
              <a:rPr lang="en-US" sz="1600" dirty="0">
                <a:solidFill>
                  <a:schemeClr val="tx1"/>
                </a:solidFill>
                <a:latin typeface="Verdana"/>
              </a:rPr>
              <a:t>(MK </a:t>
            </a:r>
            <a:r>
              <a:rPr lang="en-US" sz="1600" dirty="0">
                <a:solidFill>
                  <a:schemeClr val="tx1"/>
                </a:solidFill>
                <a:latin typeface="Verdana"/>
                <a:hlinkClick r:id="rId4">
                  <a:extLst>
                    <a:ext uri="{A12FA001-AC4F-418D-AE19-62706E023703}">
                      <ahyp:hlinkClr xmlns:ahyp="http://schemas.microsoft.com/office/drawing/2018/hyperlinkcolor" xmlns="" val="tx"/>
                    </a:ext>
                  </a:extLst>
                </a:hlinkClick>
              </a:rPr>
              <a:t>04.11.2025.</a:t>
            </a:r>
            <a:r>
              <a:rPr lang="en-US" sz="1600" dirty="0">
                <a:solidFill>
                  <a:schemeClr val="tx1"/>
                </a:solidFill>
                <a:latin typeface="Verdana"/>
              </a:rPr>
              <a:t> </a:t>
            </a:r>
            <a:r>
              <a:rPr lang="en-US" sz="1600" dirty="0" err="1">
                <a:solidFill>
                  <a:schemeClr val="tx1"/>
                </a:solidFill>
                <a:latin typeface="Verdana"/>
              </a:rPr>
              <a:t>noteikumu</a:t>
            </a:r>
            <a:r>
              <a:rPr lang="en-US" sz="1600" dirty="0">
                <a:solidFill>
                  <a:schemeClr val="tx1"/>
                </a:solidFill>
                <a:latin typeface="Verdana"/>
              </a:rPr>
              <a:t> Nr. 658 </a:t>
            </a:r>
            <a:r>
              <a:rPr lang="en-US" sz="1600" dirty="0" err="1">
                <a:solidFill>
                  <a:schemeClr val="tx1"/>
                </a:solidFill>
                <a:latin typeface="Verdana"/>
              </a:rPr>
              <a:t>redakcijā</a:t>
            </a:r>
            <a:r>
              <a:rPr lang="en-US" sz="1600" dirty="0">
                <a:solidFill>
                  <a:schemeClr val="tx1"/>
                </a:solidFill>
                <a:latin typeface="Verdana"/>
              </a:rPr>
              <a:t>)</a:t>
            </a:r>
          </a:p>
          <a:p>
            <a:endParaRPr lang="en-US" sz="1600" dirty="0">
              <a:solidFill>
                <a:schemeClr val="tx1"/>
              </a:solidFill>
              <a:latin typeface="Verdana"/>
              <a:ea typeface="Open Sans"/>
              <a:cs typeface="Open Sans"/>
            </a:endParaRPr>
          </a:p>
          <a:p>
            <a:r>
              <a:rPr lang="en-US" sz="1600" dirty="0" err="1">
                <a:solidFill>
                  <a:schemeClr val="tx1"/>
                </a:solidFill>
                <a:latin typeface="Verdana"/>
                <a:ea typeface="Open Sans"/>
                <a:cs typeface="Open Sans"/>
              </a:rPr>
              <a:t>Izglītības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iestādei</a:t>
            </a:r>
            <a:r>
              <a:rPr lang="en-US" sz="1600" dirty="0">
                <a:solidFill>
                  <a:schemeClr val="tx1"/>
                </a:solidFill>
                <a:latin typeface="Verdana"/>
                <a:ea typeface="Open Sans"/>
                <a:cs typeface="Open Sans"/>
              </a:rPr>
              <a:t> </a:t>
            </a:r>
            <a:r>
              <a:rPr lang="en-US" sz="1600" b="1" dirty="0">
                <a:solidFill>
                  <a:schemeClr val="tx1"/>
                </a:solidFill>
                <a:latin typeface="Verdana"/>
                <a:ea typeface="Open Sans"/>
                <a:cs typeface="Open Sans"/>
              </a:rPr>
              <a:t>nav </a:t>
            </a:r>
            <a:r>
              <a:rPr lang="en-US" sz="1600" b="1" dirty="0" err="1">
                <a:solidFill>
                  <a:schemeClr val="tx1"/>
                </a:solidFill>
                <a:latin typeface="Verdana"/>
                <a:ea typeface="Open Sans"/>
                <a:cs typeface="Open Sans"/>
              </a:rPr>
              <a:t>jāsaskaņo</a:t>
            </a:r>
            <a:r>
              <a:rPr lang="en-US" sz="1600" b="1" dirty="0">
                <a:solidFill>
                  <a:schemeClr val="tx1"/>
                </a:solidFill>
                <a:latin typeface="Verdana"/>
                <a:ea typeface="Open Sans"/>
                <a:cs typeface="Open Sans"/>
              </a:rPr>
              <a:t> </a:t>
            </a:r>
            <a:r>
              <a:rPr lang="en-US" sz="1600" b="1" dirty="0" err="1">
                <a:solidFill>
                  <a:schemeClr val="tx1"/>
                </a:solidFill>
                <a:latin typeface="Verdana"/>
                <a:ea typeface="Open Sans"/>
                <a:cs typeface="Open Sans"/>
              </a:rPr>
              <a:t>ar</a:t>
            </a:r>
            <a:r>
              <a:rPr lang="en-US" sz="1600" b="1" dirty="0">
                <a:solidFill>
                  <a:schemeClr val="tx1"/>
                </a:solidFill>
                <a:latin typeface="Verdana"/>
                <a:ea typeface="Open Sans"/>
                <a:cs typeface="Open Sans"/>
              </a:rPr>
              <a:t> VIAA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izglītojamiem</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nepieciešamie</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atbalsta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pasākumi</a:t>
            </a:r>
            <a:r>
              <a:rPr lang="en-US" sz="1600" dirty="0">
                <a:solidFill>
                  <a:schemeClr val="tx1"/>
                </a:solidFill>
                <a:latin typeface="Verdana"/>
                <a:ea typeface="Open Sans"/>
                <a:cs typeface="Open Sans"/>
              </a:rPr>
              <a:t> 9. </a:t>
            </a:r>
            <a:r>
              <a:rPr lang="en-US" sz="1600" dirty="0" err="1">
                <a:solidFill>
                  <a:schemeClr val="tx1"/>
                </a:solidFill>
                <a:latin typeface="Verdana"/>
                <a:ea typeface="Open Sans"/>
                <a:cs typeface="Open Sans"/>
              </a:rPr>
              <a:t>klases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vai</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vidējās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izglītības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pakāpes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valsts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pārbaudījumos</a:t>
            </a:r>
            <a:r>
              <a:rPr lang="en-US" sz="1600" dirty="0">
                <a:solidFill>
                  <a:schemeClr val="tx1"/>
                </a:solidFill>
                <a:latin typeface="Verdana"/>
                <a:ea typeface="Open Sans"/>
                <a:cs typeface="Open Sans"/>
              </a:rPr>
              <a:t>.</a:t>
            </a:r>
            <a:endParaRPr lang="en-US" sz="1600" dirty="0">
              <a:solidFill>
                <a:schemeClr val="tx1"/>
              </a:solidFill>
              <a:latin typeface="Verdana"/>
              <a:ea typeface="Open Sans"/>
            </a:endParaRPr>
          </a:p>
          <a:p>
            <a:endParaRPr lang="en-US" sz="1600" dirty="0">
              <a:solidFill>
                <a:schemeClr val="tx1"/>
              </a:solidFill>
              <a:latin typeface="Verdana"/>
            </a:endParaRPr>
          </a:p>
          <a:p>
            <a:r>
              <a:rPr lang="en-US" sz="1600" dirty="0">
                <a:solidFill>
                  <a:schemeClr val="tx1"/>
                </a:solidFill>
                <a:latin typeface="Verdana"/>
                <a:ea typeface="Open Sans"/>
                <a:cs typeface="Open Sans"/>
              </a:rPr>
              <a:t>Ja 9.klases </a:t>
            </a:r>
            <a:r>
              <a:rPr lang="en-US" sz="1600" dirty="0" err="1">
                <a:solidFill>
                  <a:schemeClr val="tx1"/>
                </a:solidFill>
                <a:latin typeface="Verdana"/>
                <a:ea typeface="Open Sans"/>
                <a:cs typeface="Open Sans"/>
              </a:rPr>
              <a:t>izglītojamais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vai</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izglītojamais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vidējās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izglītības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pakāpē</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kuram</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ir</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runas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vai</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dzirdes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traucējumi</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traucējumu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dēļ</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nevar</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kārtot</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kādu</a:t>
            </a:r>
            <a:r>
              <a:rPr lang="en-US" sz="1600" dirty="0">
                <a:solidFill>
                  <a:schemeClr val="tx1"/>
                </a:solidFill>
                <a:latin typeface="Verdana"/>
                <a:ea typeface="Open Sans"/>
                <a:cs typeface="Open Sans"/>
              </a:rPr>
              <a:t> no </a:t>
            </a:r>
            <a:r>
              <a:rPr lang="en-US" sz="1600" dirty="0" err="1">
                <a:solidFill>
                  <a:schemeClr val="tx1"/>
                </a:solidFill>
                <a:latin typeface="Verdana"/>
                <a:ea typeface="Open Sans"/>
                <a:cs typeface="Open Sans"/>
              </a:rPr>
              <a:t>valodu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centralizēto</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eksāmenu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daļām</a:t>
            </a:r>
            <a:r>
              <a:rPr lang="en-US" sz="1600" dirty="0">
                <a:solidFill>
                  <a:schemeClr val="tx1"/>
                </a:solidFill>
                <a:latin typeface="Verdana"/>
                <a:ea typeface="Open Sans"/>
                <a:cs typeface="Open Sans"/>
              </a:rPr>
              <a:t>, tad </a:t>
            </a:r>
            <a:r>
              <a:rPr lang="en-US" sz="1600" dirty="0" err="1">
                <a:solidFill>
                  <a:schemeClr val="tx1"/>
                </a:solidFill>
                <a:latin typeface="Verdana"/>
                <a:ea typeface="Open Sans"/>
                <a:cs typeface="Open Sans"/>
              </a:rPr>
              <a:t>attiecīgā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eksāmena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norises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dienā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izglītības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iestādes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vadītājs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sastāda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aktu</a:t>
            </a:r>
            <a:r>
              <a:rPr lang="en-US" sz="1600" dirty="0">
                <a:solidFill>
                  <a:schemeClr val="tx1"/>
                </a:solidFill>
                <a:latin typeface="Verdana"/>
                <a:ea typeface="Open Sans"/>
                <a:cs typeface="Open Sans"/>
              </a:rPr>
              <a:t> par </a:t>
            </a:r>
            <a:r>
              <a:rPr lang="en-US" sz="1600" dirty="0" err="1">
                <a:solidFill>
                  <a:schemeClr val="tx1"/>
                </a:solidFill>
                <a:latin typeface="Verdana"/>
                <a:ea typeface="Open Sans"/>
                <a:cs typeface="Open Sans"/>
              </a:rPr>
              <a:t>izglītojamā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nepiedalīšanos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centralizētā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eksāmena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klausīšanās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vai</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mutvārdu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savukārt</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Valsts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pārabudījumu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informācijas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sistēmā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ievada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atbalsta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pasākumu</a:t>
            </a:r>
            <a:r>
              <a:rPr lang="en-US" sz="1600" dirty="0">
                <a:solidFill>
                  <a:schemeClr val="tx1"/>
                </a:solidFill>
                <a:latin typeface="Verdana"/>
                <a:ea typeface="Open Sans"/>
                <a:cs typeface="Open Sans"/>
              </a:rPr>
              <a:t> - </a:t>
            </a:r>
            <a:r>
              <a:rPr lang="en-US" sz="1600" dirty="0" err="1">
                <a:solidFill>
                  <a:schemeClr val="tx1"/>
                </a:solidFill>
                <a:latin typeface="Verdana"/>
                <a:ea typeface="Open Sans"/>
                <a:cs typeface="Open Sans"/>
              </a:rPr>
              <a:t>atbrīvots</a:t>
            </a:r>
            <a:r>
              <a:rPr lang="en-US" sz="1600" dirty="0">
                <a:solidFill>
                  <a:schemeClr val="tx1"/>
                </a:solidFill>
                <a:latin typeface="Verdana"/>
                <a:ea typeface="Open Sans"/>
                <a:cs typeface="Open Sans"/>
              </a:rPr>
              <a:t> no </a:t>
            </a:r>
            <a:r>
              <a:rPr lang="en-US" sz="1600" dirty="0" err="1">
                <a:solidFill>
                  <a:schemeClr val="tx1"/>
                </a:solidFill>
                <a:latin typeface="Verdana"/>
                <a:ea typeface="Open Sans"/>
                <a:cs typeface="Open Sans"/>
              </a:rPr>
              <a:t>konkrētās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eksāmena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daļas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Izglītojamā</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eksāmena</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kopvērtējumu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aprēķina</a:t>
            </a:r>
            <a:r>
              <a:rPr lang="en-US" sz="1600" dirty="0">
                <a:solidFill>
                  <a:schemeClr val="tx1"/>
                </a:solidFill>
                <a:latin typeface="Verdana"/>
                <a:ea typeface="Open Sans"/>
                <a:cs typeface="Open Sans"/>
              </a:rPr>
              <a:t> no to </a:t>
            </a:r>
            <a:r>
              <a:rPr lang="en-US" sz="1600" dirty="0" err="1">
                <a:solidFill>
                  <a:schemeClr val="tx1"/>
                </a:solidFill>
                <a:latin typeface="Verdana"/>
                <a:ea typeface="Open Sans"/>
                <a:cs typeface="Open Sans"/>
              </a:rPr>
              <a:t>eksāmenu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daļu</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rezultātiem</a:t>
            </a:r>
            <a:r>
              <a:rPr lang="en-US" sz="1600" dirty="0">
                <a:solidFill>
                  <a:schemeClr val="tx1"/>
                </a:solidFill>
                <a:latin typeface="Verdana"/>
                <a:ea typeface="Open Sans"/>
                <a:cs typeface="Open Sans"/>
              </a:rPr>
              <a:t>, no </a:t>
            </a:r>
            <a:r>
              <a:rPr lang="en-US" sz="1600" dirty="0" err="1">
                <a:solidFill>
                  <a:schemeClr val="tx1"/>
                </a:solidFill>
                <a:latin typeface="Verdana"/>
                <a:ea typeface="Open Sans"/>
                <a:cs typeface="Open Sans"/>
              </a:rPr>
              <a:t>kurām</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izglītojamais</a:t>
            </a:r>
            <a:r>
              <a:rPr lang="en-US" sz="1600" dirty="0">
                <a:solidFill>
                  <a:schemeClr val="tx1"/>
                </a:solidFill>
                <a:latin typeface="Verdana"/>
                <a:ea typeface="Open Sans"/>
                <a:cs typeface="Open Sans"/>
              </a:rPr>
              <a:t> nav </a:t>
            </a:r>
            <a:r>
              <a:rPr lang="en-US" sz="1600" dirty="0" err="1">
                <a:solidFill>
                  <a:schemeClr val="tx1"/>
                </a:solidFill>
                <a:latin typeface="Verdana"/>
                <a:ea typeface="Open Sans"/>
                <a:cs typeface="Open Sans"/>
              </a:rPr>
              <a:t>bijis</a:t>
            </a:r>
            <a:r>
              <a:rPr lang="en-US" sz="1600" dirty="0">
                <a:solidFill>
                  <a:schemeClr val="tx1"/>
                </a:solidFill>
                <a:latin typeface="Verdana"/>
                <a:ea typeface="Open Sans"/>
                <a:cs typeface="Open Sans"/>
              </a:rPr>
              <a:t> </a:t>
            </a:r>
            <a:r>
              <a:rPr lang="en-US" sz="1600" dirty="0" err="1">
                <a:solidFill>
                  <a:schemeClr val="tx1"/>
                </a:solidFill>
                <a:latin typeface="Verdana"/>
                <a:ea typeface="Open Sans"/>
                <a:cs typeface="Open Sans"/>
              </a:rPr>
              <a:t>atbrīvots</a:t>
            </a:r>
            <a:r>
              <a:rPr lang="en-US" sz="1600" dirty="0">
                <a:solidFill>
                  <a:schemeClr val="tx1"/>
                </a:solidFill>
                <a:latin typeface="Verdana"/>
                <a:ea typeface="Open Sans"/>
                <a:cs typeface="Open Sans"/>
              </a:rPr>
              <a:t>.</a:t>
            </a:r>
            <a:endParaRPr lang="en-US" sz="1600" dirty="0">
              <a:solidFill>
                <a:schemeClr val="tx1"/>
              </a:solidFill>
              <a:latin typeface="Verdana"/>
            </a:endParaRPr>
          </a:p>
          <a:p>
            <a:endParaRPr lang="en-US" dirty="0"/>
          </a:p>
          <a:p>
            <a:endParaRPr lang="en-US" dirty="0"/>
          </a:p>
        </p:txBody>
      </p:sp>
    </p:spTree>
    <p:extLst>
      <p:ext uri="{BB962C8B-B14F-4D97-AF65-F5344CB8AC3E}">
        <p14:creationId xmlns:p14="http://schemas.microsoft.com/office/powerpoint/2010/main" val="36645783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DE46B65-403B-DF6F-C07F-F8ACAA491A99}"/>
              </a:ext>
            </a:extLst>
          </p:cNvPr>
          <p:cNvSpPr>
            <a:spLocks noGrp="1"/>
          </p:cNvSpPr>
          <p:nvPr>
            <p:ph type="sldNum" idx="12"/>
          </p:nvPr>
        </p:nvSpPr>
        <p:spPr/>
        <p:txBody>
          <a:bodyPr/>
          <a:lstStyle/>
          <a:p>
            <a:fld id="{00000000-1234-1234-1234-123412341234}" type="slidenum">
              <a:rPr lang="lv-LV" smtClean="0"/>
              <a:pPr/>
              <a:t>79</a:t>
            </a:fld>
            <a:endParaRPr lang="lv-LV"/>
          </a:p>
        </p:txBody>
      </p:sp>
      <p:sp>
        <p:nvSpPr>
          <p:cNvPr id="3" name="Title 2">
            <a:extLst>
              <a:ext uri="{FF2B5EF4-FFF2-40B4-BE49-F238E27FC236}">
                <a16:creationId xmlns:a16="http://schemas.microsoft.com/office/drawing/2014/main" xmlns="" id="{7AE74452-EF3E-D546-086E-A006FB9E9158}"/>
              </a:ext>
            </a:extLst>
          </p:cNvPr>
          <p:cNvSpPr>
            <a:spLocks noGrp="1"/>
          </p:cNvSpPr>
          <p:nvPr>
            <p:ph type="title"/>
          </p:nvPr>
        </p:nvSpPr>
        <p:spPr>
          <a:xfrm>
            <a:off x="1190885" y="581136"/>
            <a:ext cx="5723068" cy="1142815"/>
          </a:xfrm>
        </p:spPr>
        <p:txBody>
          <a:bodyPr/>
          <a:lstStyle/>
          <a:p>
            <a:r>
              <a:rPr lang="en-US" sz="2400" err="1"/>
              <a:t>Atbalsta</a:t>
            </a:r>
            <a:r>
              <a:rPr lang="en-US" sz="2400"/>
              <a:t> </a:t>
            </a:r>
            <a:r>
              <a:rPr lang="en-US" sz="2400" err="1"/>
              <a:t>pasākumi</a:t>
            </a:r>
            <a:endParaRPr lang="en-US" sz="2400" b="0" err="1"/>
          </a:p>
        </p:txBody>
      </p:sp>
      <p:pic>
        <p:nvPicPr>
          <p:cNvPr id="5" name="Graphic 4" descr="Raised hand outline">
            <a:extLst>
              <a:ext uri="{FF2B5EF4-FFF2-40B4-BE49-F238E27FC236}">
                <a16:creationId xmlns:a16="http://schemas.microsoft.com/office/drawing/2014/main" xmlns="" id="{9A3AD8D5-B165-27B8-C1B9-B1888977825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972570" y="807561"/>
            <a:ext cx="722120" cy="686513"/>
          </a:xfrm>
          <a:prstGeom prst="rect">
            <a:avLst/>
          </a:prstGeom>
        </p:spPr>
      </p:pic>
      <p:sp>
        <p:nvSpPr>
          <p:cNvPr id="6" name="TextBox 5">
            <a:extLst>
              <a:ext uri="{FF2B5EF4-FFF2-40B4-BE49-F238E27FC236}">
                <a16:creationId xmlns:a16="http://schemas.microsoft.com/office/drawing/2014/main" xmlns="" id="{ED50D5B7-3B4A-F994-570B-3E2F7457799D}"/>
              </a:ext>
            </a:extLst>
          </p:cNvPr>
          <p:cNvSpPr txBox="1"/>
          <p:nvPr/>
        </p:nvSpPr>
        <p:spPr>
          <a:xfrm>
            <a:off x="2826774" y="2077065"/>
            <a:ext cx="7734709"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lv-LV" sz="2000" b="1" i="0">
                <a:solidFill>
                  <a:srgbClr val="664790"/>
                </a:solidFill>
                <a:latin typeface="Verdana"/>
                <a:ea typeface="Verdana"/>
                <a:cs typeface="Times New Roman"/>
              </a:rPr>
              <a:t>Biežāk izmantotie atbalsta pasākumi </a:t>
            </a:r>
            <a:endParaRPr lang="lv-LV" sz="2000" b="0" i="0">
              <a:solidFill>
                <a:srgbClr val="664790"/>
              </a:solidFill>
              <a:latin typeface="Verdana"/>
              <a:ea typeface="Verdana"/>
              <a:cs typeface="Times New Roman"/>
            </a:endParaRPr>
          </a:p>
          <a:p>
            <a:pPr marL="347345" indent="-347345">
              <a:buFont typeface="Arial"/>
              <a:buChar char="•"/>
            </a:pPr>
            <a:r>
              <a:rPr lang="lv-LV" sz="2000" b="0" i="0">
                <a:solidFill>
                  <a:srgbClr val="664790"/>
                </a:solidFill>
                <a:latin typeface="Verdana"/>
                <a:ea typeface="Verdana"/>
                <a:cs typeface="Times New Roman"/>
              </a:rPr>
              <a:t>laika pagarinājums (</a:t>
            </a:r>
            <a:r>
              <a:rPr lang="lv-LV" sz="2000">
                <a:solidFill>
                  <a:srgbClr val="664790"/>
                </a:solidFill>
                <a:latin typeface="Verdana"/>
                <a:ea typeface="Verdana"/>
                <a:cs typeface="Times New Roman"/>
              </a:rPr>
              <a:t>par 30%</a:t>
            </a:r>
            <a:r>
              <a:rPr lang="lv-LV" sz="2000" b="0" i="0">
                <a:solidFill>
                  <a:srgbClr val="664790"/>
                </a:solidFill>
                <a:latin typeface="Verdana"/>
                <a:ea typeface="Verdana"/>
                <a:cs typeface="Times New Roman"/>
              </a:rPr>
              <a:t> vai </a:t>
            </a:r>
            <a:r>
              <a:rPr lang="lv-LV" sz="2000">
                <a:solidFill>
                  <a:srgbClr val="664790"/>
                </a:solidFill>
                <a:latin typeface="Verdana"/>
                <a:ea typeface="Verdana"/>
                <a:cs typeface="Times New Roman"/>
              </a:rPr>
              <a:t>par 50</a:t>
            </a:r>
            <a:r>
              <a:rPr lang="lv-LV" sz="2000" b="0" i="0">
                <a:solidFill>
                  <a:srgbClr val="664790"/>
                </a:solidFill>
                <a:latin typeface="Verdana"/>
                <a:ea typeface="Verdana"/>
                <a:cs typeface="Times New Roman"/>
              </a:rPr>
              <a:t>%)</a:t>
            </a:r>
          </a:p>
          <a:p>
            <a:pPr marL="347345" indent="-347345" algn="l" rtl="0">
              <a:buFont typeface="Arial"/>
              <a:buChar char="•"/>
            </a:pPr>
            <a:r>
              <a:rPr lang="lv-LV" sz="2000" b="0" i="0">
                <a:solidFill>
                  <a:srgbClr val="664790"/>
                </a:solidFill>
                <a:latin typeface="Verdana"/>
                <a:ea typeface="Verdana"/>
                <a:cs typeface="Times New Roman"/>
              </a:rPr>
              <a:t>lielā druka (A4          A3)</a:t>
            </a:r>
          </a:p>
          <a:p>
            <a:pPr marL="347345" indent="-347345" algn="l" rtl="0">
              <a:buFont typeface="Arial"/>
              <a:buChar char="•"/>
            </a:pPr>
            <a:r>
              <a:rPr lang="lv-LV" sz="2000" b="0" i="0">
                <a:solidFill>
                  <a:srgbClr val="664790"/>
                </a:solidFill>
                <a:latin typeface="Verdana"/>
                <a:ea typeface="Verdana"/>
                <a:cs typeface="Times New Roman"/>
              </a:rPr>
              <a:t>atgādnes (skatīt</a:t>
            </a:r>
            <a:r>
              <a:rPr lang="en-GB" sz="2000" b="0" i="0">
                <a:solidFill>
                  <a:srgbClr val="664790"/>
                </a:solidFill>
                <a:latin typeface="Verdana"/>
                <a:ea typeface="Verdana"/>
                <a:cs typeface="Times New Roman"/>
              </a:rPr>
              <a:t> </a:t>
            </a:r>
            <a:r>
              <a:rPr lang="en-GB" sz="2000" b="0" i="0">
                <a:solidFill>
                  <a:srgbClr val="664790"/>
                </a:solidFill>
                <a:latin typeface="Verdana"/>
                <a:ea typeface="Verdana"/>
                <a:cs typeface="Times New Roman"/>
                <a:hlinkClick r:id="rId4"/>
              </a:rPr>
              <a:t>šeit!</a:t>
            </a:r>
            <a:r>
              <a:rPr lang="lv-LV" sz="2000" b="0" i="0">
                <a:solidFill>
                  <a:srgbClr val="664790"/>
                </a:solidFill>
                <a:latin typeface="Verdana"/>
                <a:ea typeface="Verdana"/>
                <a:cs typeface="Times New Roman"/>
              </a:rPr>
              <a:t>)</a:t>
            </a:r>
          </a:p>
          <a:p>
            <a:pPr marL="347345" indent="-347345" algn="l" rtl="0">
              <a:buFont typeface="Arial"/>
              <a:buChar char="•"/>
            </a:pPr>
            <a:r>
              <a:rPr lang="lv-LV" sz="2000" b="0" i="0">
                <a:solidFill>
                  <a:srgbClr val="664790"/>
                </a:solidFill>
                <a:latin typeface="Verdana"/>
                <a:ea typeface="Verdana"/>
                <a:cs typeface="Times New Roman"/>
              </a:rPr>
              <a:t>datorraksts</a:t>
            </a:r>
          </a:p>
          <a:p>
            <a:pPr marL="347345" indent="-347345" algn="l" rtl="0">
              <a:buFont typeface="Arial"/>
              <a:buChar char="•"/>
            </a:pPr>
            <a:r>
              <a:rPr lang="lv-LV" sz="2000" b="0" i="0">
                <a:solidFill>
                  <a:srgbClr val="664790"/>
                </a:solidFill>
                <a:latin typeface="Verdana"/>
                <a:ea typeface="Verdana"/>
                <a:cs typeface="Times New Roman"/>
              </a:rPr>
              <a:t>konsultants/ asistents</a:t>
            </a:r>
          </a:p>
          <a:p>
            <a:pPr marL="347345" indent="-347345" algn="l" rtl="0">
              <a:buFont typeface="Arial"/>
              <a:buChar char="•"/>
            </a:pPr>
            <a:r>
              <a:rPr lang="lv-LV" sz="2000" b="0" i="0">
                <a:solidFill>
                  <a:srgbClr val="664790"/>
                </a:solidFill>
                <a:latin typeface="Verdana"/>
                <a:ea typeface="Verdana"/>
                <a:cs typeface="Times New Roman"/>
              </a:rPr>
              <a:t>atbrīvojums no valodu eksāmena klausīšanās daļas vai mutvārdu daļas, ja skolēnam ir dzirdes vai runas traucējumi</a:t>
            </a:r>
          </a:p>
          <a:p>
            <a:pPr algn="ctr"/>
            <a:endParaRPr lang="en-US"/>
          </a:p>
        </p:txBody>
      </p:sp>
      <p:pic>
        <p:nvPicPr>
          <p:cNvPr id="7" name="Picture 6">
            <a:extLst>
              <a:ext uri="{FF2B5EF4-FFF2-40B4-BE49-F238E27FC236}">
                <a16:creationId xmlns:a16="http://schemas.microsoft.com/office/drawing/2014/main" xmlns="" id="{AE6DFF2F-F2C3-79D8-CEEA-491E771BE351}"/>
              </a:ext>
            </a:extLst>
          </p:cNvPr>
          <p:cNvPicPr>
            <a:picLocks noChangeAspect="1"/>
          </p:cNvPicPr>
          <p:nvPr/>
        </p:nvPicPr>
        <p:blipFill>
          <a:blip r:embed="rId5"/>
          <a:stretch>
            <a:fillRect/>
          </a:stretch>
        </p:blipFill>
        <p:spPr>
          <a:xfrm>
            <a:off x="5326062" y="2831843"/>
            <a:ext cx="523875" cy="161925"/>
          </a:xfrm>
          <a:prstGeom prst="rect">
            <a:avLst/>
          </a:prstGeom>
        </p:spPr>
      </p:pic>
    </p:spTree>
    <p:extLst>
      <p:ext uri="{BB962C8B-B14F-4D97-AF65-F5344CB8AC3E}">
        <p14:creationId xmlns:p14="http://schemas.microsoft.com/office/powerpoint/2010/main" val="40091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8598F-7111-FCBA-4D5A-B427DFB735D6}"/>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ACF9BF01-F0DF-B8F3-A8E7-F88C5FA6C76B}"/>
              </a:ext>
            </a:extLst>
          </p:cNvPr>
          <p:cNvPicPr>
            <a:picLocks noChangeAspect="1"/>
          </p:cNvPicPr>
          <p:nvPr/>
        </p:nvPicPr>
        <p:blipFill>
          <a:blip r:embed="rId2"/>
          <a:stretch>
            <a:fillRect/>
          </a:stretch>
        </p:blipFill>
        <p:spPr>
          <a:xfrm>
            <a:off x="1254243" y="1727577"/>
            <a:ext cx="9095986" cy="4838493"/>
          </a:xfrm>
          <a:prstGeom prst="rect">
            <a:avLst/>
          </a:prstGeom>
        </p:spPr>
      </p:pic>
      <p:sp>
        <p:nvSpPr>
          <p:cNvPr id="2" name="Virsraksts 1">
            <a:extLst>
              <a:ext uri="{FF2B5EF4-FFF2-40B4-BE49-F238E27FC236}">
                <a16:creationId xmlns:a16="http://schemas.microsoft.com/office/drawing/2014/main" xmlns="" id="{34F5947E-1EDF-7B23-DE4D-7E890364C230}"/>
              </a:ext>
            </a:extLst>
          </p:cNvPr>
          <p:cNvSpPr>
            <a:spLocks noGrp="1"/>
          </p:cNvSpPr>
          <p:nvPr>
            <p:ph type="title"/>
          </p:nvPr>
        </p:nvSpPr>
        <p:spPr>
          <a:xfrm>
            <a:off x="616774" y="257547"/>
            <a:ext cx="9733455" cy="1142815"/>
          </a:xfrm>
        </p:spPr>
        <p:txBody>
          <a:bodyPr/>
          <a:lstStyle/>
          <a:p>
            <a:r>
              <a:rPr lang="lv-LV" dirty="0"/>
              <a:t>Eksāmens matemātikā 9. klasei </a:t>
            </a:r>
            <a:br>
              <a:rPr lang="lv-LV" dirty="0"/>
            </a:br>
            <a:r>
              <a:rPr lang="lv-LV" dirty="0"/>
              <a:t>Daļas «Kompleksu problēmu risināšana» vērtējums %</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9A17EADF-2EB2-BB3F-DA13-98B601056F2C}"/>
              </a:ext>
            </a:extLst>
          </p:cNvPr>
          <p:cNvSpPr>
            <a:spLocks noGrp="1"/>
          </p:cNvSpPr>
          <p:nvPr>
            <p:ph type="sldNum" idx="12"/>
          </p:nvPr>
        </p:nvSpPr>
        <p:spPr/>
        <p:txBody>
          <a:bodyPr/>
          <a:lstStyle/>
          <a:p>
            <a:fld id="{00000000-1234-1234-1234-123412341234}" type="slidenum">
              <a:rPr lang="lv-LV" smtClean="0"/>
              <a:pPr/>
              <a:t>8</a:t>
            </a:fld>
            <a:endParaRPr lang="lv-LV"/>
          </a:p>
        </p:txBody>
      </p:sp>
      <p:sp>
        <p:nvSpPr>
          <p:cNvPr id="9" name="Ovāls 8">
            <a:extLst>
              <a:ext uri="{FF2B5EF4-FFF2-40B4-BE49-F238E27FC236}">
                <a16:creationId xmlns:a16="http://schemas.microsoft.com/office/drawing/2014/main" xmlns="" id="{6FC1D074-22B3-FCC4-BF34-83DC24D0657C}"/>
              </a:ext>
            </a:extLst>
          </p:cNvPr>
          <p:cNvSpPr/>
          <p:nvPr/>
        </p:nvSpPr>
        <p:spPr>
          <a:xfrm>
            <a:off x="9753944" y="5282977"/>
            <a:ext cx="639829" cy="1280559"/>
          </a:xfrm>
          <a:prstGeom prst="ellipse">
            <a:avLst/>
          </a:prstGeom>
          <a:solidFill>
            <a:schemeClr val="bg1">
              <a:alpha val="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extBox 6">
            <a:extLst>
              <a:ext uri="{FF2B5EF4-FFF2-40B4-BE49-F238E27FC236}">
                <a16:creationId xmlns:a16="http://schemas.microsoft.com/office/drawing/2014/main" xmlns="" id="{3F41EC23-F07C-030A-C567-F6CDBA5203CE}"/>
              </a:ext>
            </a:extLst>
          </p:cNvPr>
          <p:cNvSpPr txBox="1"/>
          <p:nvPr/>
        </p:nvSpPr>
        <p:spPr>
          <a:xfrm>
            <a:off x="8757089" y="1909007"/>
            <a:ext cx="1593140" cy="523220"/>
          </a:xfrm>
          <a:prstGeom prst="rect">
            <a:avLst/>
          </a:prstGeom>
          <a:noFill/>
        </p:spPr>
        <p:txBody>
          <a:bodyPr wrap="square" rtlCol="0">
            <a:spAutoFit/>
          </a:bodyPr>
          <a:lstStyle/>
          <a:p>
            <a:r>
              <a:rPr lang="lv-LV" dirty="0"/>
              <a:t>Kopā         17730</a:t>
            </a:r>
          </a:p>
          <a:p>
            <a:r>
              <a:rPr lang="lv-LV" dirty="0"/>
              <a:t>Vidējais  32,93 %</a:t>
            </a:r>
          </a:p>
        </p:txBody>
      </p:sp>
      <p:cxnSp>
        <p:nvCxnSpPr>
          <p:cNvPr id="3" name="Taisns savienotājs 2">
            <a:extLst>
              <a:ext uri="{FF2B5EF4-FFF2-40B4-BE49-F238E27FC236}">
                <a16:creationId xmlns:a16="http://schemas.microsoft.com/office/drawing/2014/main" xmlns="" id="{DED99478-FCF1-7A4D-035B-5271390C5655}"/>
              </a:ext>
            </a:extLst>
          </p:cNvPr>
          <p:cNvCxnSpPr>
            <a:cxnSpLocks/>
          </p:cNvCxnSpPr>
          <p:nvPr/>
        </p:nvCxnSpPr>
        <p:spPr>
          <a:xfrm>
            <a:off x="4584829" y="1727577"/>
            <a:ext cx="0" cy="482623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55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FF82212-5B65-76DA-7F6A-0B7E6EE18E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17BBAAE-4BD2-B9EA-B425-2046C3951AE1}"/>
              </a:ext>
            </a:extLst>
          </p:cNvPr>
          <p:cNvSpPr>
            <a:spLocks noGrp="1"/>
          </p:cNvSpPr>
          <p:nvPr>
            <p:ph type="sldNum" idx="12"/>
          </p:nvPr>
        </p:nvSpPr>
        <p:spPr/>
        <p:txBody>
          <a:bodyPr/>
          <a:lstStyle/>
          <a:p>
            <a:fld id="{00000000-1234-1234-1234-123412341234}" type="slidenum">
              <a:rPr lang="lv-LV" smtClean="0"/>
              <a:pPr/>
              <a:t>80</a:t>
            </a:fld>
            <a:endParaRPr lang="lv-LV"/>
          </a:p>
        </p:txBody>
      </p:sp>
      <p:sp>
        <p:nvSpPr>
          <p:cNvPr id="3" name="Title 2">
            <a:extLst>
              <a:ext uri="{FF2B5EF4-FFF2-40B4-BE49-F238E27FC236}">
                <a16:creationId xmlns:a16="http://schemas.microsoft.com/office/drawing/2014/main" xmlns="" id="{348F47F6-DD4A-47DF-B961-255DAE26709D}"/>
              </a:ext>
            </a:extLst>
          </p:cNvPr>
          <p:cNvSpPr>
            <a:spLocks noGrp="1"/>
          </p:cNvSpPr>
          <p:nvPr>
            <p:ph type="title"/>
          </p:nvPr>
        </p:nvSpPr>
        <p:spPr>
          <a:xfrm>
            <a:off x="813998" y="593724"/>
            <a:ext cx="9624316" cy="571315"/>
          </a:xfrm>
        </p:spPr>
        <p:txBody>
          <a:bodyPr/>
          <a:lstStyle/>
          <a:p>
            <a:r>
              <a:rPr lang="en-US" sz="2400" err="1"/>
              <a:t>Atbalsta</a:t>
            </a:r>
            <a:r>
              <a:rPr lang="en-US" sz="2400"/>
              <a:t> </a:t>
            </a:r>
            <a:r>
              <a:rPr lang="en-US" sz="2400" err="1"/>
              <a:t>pasākumi</a:t>
            </a:r>
            <a:endParaRPr lang="en-US" sz="2400"/>
          </a:p>
        </p:txBody>
      </p:sp>
      <p:pic>
        <p:nvPicPr>
          <p:cNvPr id="5" name="Graphic 4" descr="Raised hand outline">
            <a:extLst>
              <a:ext uri="{FF2B5EF4-FFF2-40B4-BE49-F238E27FC236}">
                <a16:creationId xmlns:a16="http://schemas.microsoft.com/office/drawing/2014/main" xmlns="" id="{A3D44165-31A2-E85B-9DBC-0A8380CB924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378658" y="370531"/>
            <a:ext cx="722120" cy="686513"/>
          </a:xfrm>
          <a:prstGeom prst="rect">
            <a:avLst/>
          </a:prstGeom>
        </p:spPr>
      </p:pic>
      <p:sp>
        <p:nvSpPr>
          <p:cNvPr id="6" name="TextBox 5">
            <a:extLst>
              <a:ext uri="{FF2B5EF4-FFF2-40B4-BE49-F238E27FC236}">
                <a16:creationId xmlns:a16="http://schemas.microsoft.com/office/drawing/2014/main" xmlns="" id="{A2242F2A-2CBE-FE6F-4F02-EC62FDDB3C4B}"/>
              </a:ext>
            </a:extLst>
          </p:cNvPr>
          <p:cNvSpPr txBox="1"/>
          <p:nvPr/>
        </p:nvSpPr>
        <p:spPr>
          <a:xfrm>
            <a:off x="746313" y="2028266"/>
            <a:ext cx="10708019"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800" b="1" dirty="0">
                <a:solidFill>
                  <a:schemeClr val="tx1"/>
                </a:solidFill>
                <a:latin typeface="Verdana"/>
                <a:ea typeface="Verdana"/>
              </a:rPr>
              <a:t>Izglītības iestādes vadītājs</a:t>
            </a:r>
            <a:r>
              <a:rPr lang="lv-LV" sz="1800" dirty="0">
                <a:solidFill>
                  <a:schemeClr val="tx1"/>
                </a:solidFill>
                <a:latin typeface="Verdana"/>
                <a:ea typeface="Verdana"/>
              </a:rPr>
              <a:t>, pamatojoties uz pilngadīga izglītojamā vai nepilngadīga izglītojamā likumiskā pārstāvja iesniegumu, kas līdz attiecīgā mācību gada </a:t>
            </a:r>
            <a:r>
              <a:rPr lang="lv-LV" sz="1800" b="1" dirty="0">
                <a:solidFill>
                  <a:schemeClr val="tx1"/>
                </a:solidFill>
                <a:latin typeface="Verdana"/>
                <a:ea typeface="Verdana"/>
              </a:rPr>
              <a:t>1. martam</a:t>
            </a:r>
            <a:r>
              <a:rPr lang="lv-LV" sz="1800" dirty="0">
                <a:solidFill>
                  <a:schemeClr val="tx1"/>
                </a:solidFill>
                <a:latin typeface="Verdana"/>
                <a:ea typeface="Verdana"/>
              </a:rPr>
              <a:t> iesniegts izglītības iestādes vadītājam,</a:t>
            </a:r>
            <a:r>
              <a:rPr lang="lv-LV" sz="1800" b="1" dirty="0">
                <a:solidFill>
                  <a:schemeClr val="tx1"/>
                </a:solidFill>
                <a:latin typeface="Verdana"/>
                <a:ea typeface="Verdana"/>
              </a:rPr>
              <a:t> nosaka</a:t>
            </a:r>
            <a:r>
              <a:rPr lang="lv-LV" sz="1800" dirty="0">
                <a:solidFill>
                  <a:schemeClr val="tx1"/>
                </a:solidFill>
                <a:latin typeface="Verdana"/>
                <a:ea typeface="Verdana"/>
              </a:rPr>
              <a:t> atšķirīgus valsts pārbaudes darbu norises darbību laikus un </a:t>
            </a:r>
            <a:r>
              <a:rPr lang="lv-LV" sz="1800" b="1" dirty="0">
                <a:solidFill>
                  <a:schemeClr val="tx1"/>
                </a:solidFill>
                <a:latin typeface="Verdana"/>
                <a:ea typeface="Verdana"/>
              </a:rPr>
              <a:t>atbalsta pasākumus</a:t>
            </a:r>
            <a:r>
              <a:rPr lang="lv-LV" sz="1800" dirty="0">
                <a:solidFill>
                  <a:schemeClr val="tx1"/>
                </a:solidFill>
                <a:latin typeface="Verdana"/>
                <a:ea typeface="Verdana"/>
              </a:rPr>
              <a:t> i</a:t>
            </a:r>
            <a:r>
              <a:rPr lang="lv-LV" sz="1800" dirty="0">
                <a:solidFill>
                  <a:schemeClr val="tx1"/>
                </a:solidFill>
                <a:ea typeface="Verdana"/>
              </a:rPr>
              <a:t>zglītojamam</a:t>
            </a:r>
            <a:r>
              <a:rPr lang="lv-LV" sz="1800" dirty="0">
                <a:solidFill>
                  <a:schemeClr val="tx1"/>
                </a:solidFill>
                <a:latin typeface="Verdana"/>
              </a:rPr>
              <a:t> ar speciālām vajadzībām, kuram ir:</a:t>
            </a:r>
            <a:endParaRPr lang="en-US" sz="1800" dirty="0">
              <a:solidFill>
                <a:schemeClr val="tx1"/>
              </a:solidFill>
              <a:latin typeface="Verdana"/>
            </a:endParaRPr>
          </a:p>
          <a:p>
            <a:endParaRPr lang="lv-LV" sz="1800" dirty="0">
              <a:solidFill>
                <a:schemeClr val="tx1"/>
              </a:solidFill>
              <a:latin typeface="Verdana"/>
            </a:endParaRPr>
          </a:p>
          <a:p>
            <a:pPr marL="285750" indent="-285750">
              <a:buChar char="•"/>
            </a:pPr>
            <a:r>
              <a:rPr lang="lv-LV" sz="1800" dirty="0">
                <a:solidFill>
                  <a:schemeClr val="tx1"/>
                </a:solidFill>
                <a:latin typeface="Verdana"/>
              </a:rPr>
              <a:t>valsts pedagoģiski medicīniskās komisijas vai pašvaldības pedagoģiski medicīniskās komisijas (turpmāk – pedagoģiski medicīniskā komisija) atzinums par atbilstošas izglītības programmas īstenošanu </a:t>
            </a:r>
            <a:endParaRPr lang="en-US" sz="1800" dirty="0">
              <a:solidFill>
                <a:schemeClr val="tx1"/>
              </a:solidFill>
              <a:latin typeface="Verdana"/>
            </a:endParaRPr>
          </a:p>
          <a:p>
            <a:endParaRPr lang="lv-LV" sz="1800" dirty="0">
              <a:solidFill>
                <a:schemeClr val="tx1"/>
              </a:solidFill>
              <a:latin typeface="Verdana"/>
            </a:endParaRPr>
          </a:p>
          <a:p>
            <a:r>
              <a:rPr lang="lv-LV" sz="1800" dirty="0">
                <a:solidFill>
                  <a:schemeClr val="tx1"/>
                </a:solidFill>
                <a:latin typeface="Verdana"/>
              </a:rPr>
              <a:t>vai</a:t>
            </a:r>
            <a:endParaRPr lang="en-US" sz="1800" dirty="0">
              <a:solidFill>
                <a:schemeClr val="tx1"/>
              </a:solidFill>
              <a:latin typeface="Verdana"/>
            </a:endParaRPr>
          </a:p>
          <a:p>
            <a:endParaRPr lang="lv-LV" sz="1800" dirty="0">
              <a:solidFill>
                <a:schemeClr val="tx1"/>
              </a:solidFill>
              <a:latin typeface="Verdana"/>
            </a:endParaRPr>
          </a:p>
          <a:p>
            <a:pPr marL="285750" indent="-285750">
              <a:buChar char="•"/>
            </a:pPr>
            <a:r>
              <a:rPr lang="lv-LV" sz="1800" dirty="0">
                <a:solidFill>
                  <a:schemeClr val="tx1"/>
                </a:solidFill>
                <a:latin typeface="Verdana"/>
              </a:rPr>
              <a:t>pedagoģiski medicīniskās komisijas vai logopēda, skolotāja logopēda, speciālā pedagoga, izglītības vai klīniskā psihologa atzinums par izglītojamam nepieciešamajiem atbalsta pasākumiem mācību procesa un valsts pārbaudes darbu laikā. </a:t>
            </a:r>
            <a:endParaRPr lang="en-US" sz="1800" dirty="0">
              <a:solidFill>
                <a:schemeClr val="tx1"/>
              </a:solidFill>
              <a:latin typeface="Verdana"/>
            </a:endParaRPr>
          </a:p>
          <a:p>
            <a:pPr algn="ctr"/>
            <a:endParaRPr lang="en-US" dirty="0">
              <a:ea typeface="Verdana"/>
            </a:endParaRPr>
          </a:p>
        </p:txBody>
      </p:sp>
      <p:sp>
        <p:nvSpPr>
          <p:cNvPr id="8" name="TextBox 7">
            <a:extLst>
              <a:ext uri="{FF2B5EF4-FFF2-40B4-BE49-F238E27FC236}">
                <a16:creationId xmlns:a16="http://schemas.microsoft.com/office/drawing/2014/main" xmlns="" id="{F5639B6F-013C-C70D-BEF4-AD85CB368815}"/>
              </a:ext>
            </a:extLst>
          </p:cNvPr>
          <p:cNvSpPr txBox="1"/>
          <p:nvPr/>
        </p:nvSpPr>
        <p:spPr>
          <a:xfrm>
            <a:off x="741409" y="1165973"/>
            <a:ext cx="105466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664790"/>
                </a:solidFill>
                <a:latin typeface="Verdana"/>
              </a:rPr>
              <a:t>MK </a:t>
            </a:r>
            <a:r>
              <a:rPr lang="en-US" sz="1600" i="1" err="1">
                <a:solidFill>
                  <a:srgbClr val="664790"/>
                </a:solidFill>
                <a:latin typeface="Verdana"/>
              </a:rPr>
              <a:t>noteikumu</a:t>
            </a:r>
            <a:r>
              <a:rPr lang="en-US" sz="1600" i="1">
                <a:solidFill>
                  <a:srgbClr val="664790"/>
                </a:solidFill>
                <a:latin typeface="Verdana"/>
              </a:rPr>
              <a:t> Nr. 398 "</a:t>
            </a:r>
            <a:r>
              <a:rPr lang="en-US" sz="1600" i="1" err="1">
                <a:solidFill>
                  <a:srgbClr val="664790"/>
                </a:solidFill>
                <a:latin typeface="Verdana"/>
              </a:rPr>
              <a:t>Noteikumi</a:t>
            </a:r>
            <a:r>
              <a:rPr lang="en-US" sz="1600" i="1">
                <a:solidFill>
                  <a:srgbClr val="664790"/>
                </a:solidFill>
                <a:latin typeface="Verdana"/>
              </a:rPr>
              <a:t> par </a:t>
            </a:r>
            <a:r>
              <a:rPr lang="en-US" sz="1600" i="1" err="1">
                <a:solidFill>
                  <a:srgbClr val="664790"/>
                </a:solidFill>
                <a:latin typeface="Verdana"/>
              </a:rPr>
              <a:t>centralizēto</a:t>
            </a:r>
            <a:r>
              <a:rPr lang="en-US" sz="1600" i="1">
                <a:solidFill>
                  <a:srgbClr val="664790"/>
                </a:solidFill>
                <a:latin typeface="Verdana"/>
              </a:rPr>
              <a:t> </a:t>
            </a:r>
            <a:r>
              <a:rPr lang="en-US" sz="1600" i="1" err="1">
                <a:solidFill>
                  <a:srgbClr val="664790"/>
                </a:solidFill>
                <a:latin typeface="Verdana"/>
              </a:rPr>
              <a:t>eksāmenu</a:t>
            </a:r>
            <a:r>
              <a:rPr lang="en-US" sz="1600" i="1">
                <a:solidFill>
                  <a:srgbClr val="664790"/>
                </a:solidFill>
                <a:latin typeface="Verdana"/>
              </a:rPr>
              <a:t> </a:t>
            </a:r>
            <a:r>
              <a:rPr lang="en-US" sz="1600" i="1" err="1">
                <a:solidFill>
                  <a:srgbClr val="664790"/>
                </a:solidFill>
                <a:latin typeface="Verdana"/>
              </a:rPr>
              <a:t>saturu</a:t>
            </a:r>
            <a:r>
              <a:rPr lang="en-US" sz="1600" i="1">
                <a:solidFill>
                  <a:srgbClr val="664790"/>
                </a:solidFill>
                <a:latin typeface="Verdana"/>
              </a:rPr>
              <a:t> un </a:t>
            </a:r>
            <a:r>
              <a:rPr lang="en-US" sz="1600" i="1" err="1">
                <a:solidFill>
                  <a:srgbClr val="664790"/>
                </a:solidFill>
                <a:latin typeface="Verdana"/>
              </a:rPr>
              <a:t>norises</a:t>
            </a:r>
            <a:r>
              <a:rPr lang="en-US" sz="1600" i="1">
                <a:solidFill>
                  <a:srgbClr val="664790"/>
                </a:solidFill>
                <a:latin typeface="Verdana"/>
              </a:rPr>
              <a:t> </a:t>
            </a:r>
            <a:r>
              <a:rPr lang="en-US" sz="1600" i="1" err="1">
                <a:solidFill>
                  <a:srgbClr val="664790"/>
                </a:solidFill>
                <a:latin typeface="Verdana"/>
              </a:rPr>
              <a:t>kārtību</a:t>
            </a:r>
            <a:r>
              <a:rPr lang="en-US" sz="1600" i="1">
                <a:solidFill>
                  <a:srgbClr val="664790"/>
                </a:solidFill>
                <a:latin typeface="Verdana"/>
              </a:rPr>
              <a:t>" IV. </a:t>
            </a:r>
            <a:r>
              <a:rPr lang="en-US" sz="1600" i="1" err="1">
                <a:solidFill>
                  <a:srgbClr val="664790"/>
                </a:solidFill>
                <a:latin typeface="Verdana"/>
              </a:rPr>
              <a:t>nodaļa</a:t>
            </a:r>
          </a:p>
        </p:txBody>
      </p:sp>
    </p:spTree>
    <p:extLst>
      <p:ext uri="{BB962C8B-B14F-4D97-AF65-F5344CB8AC3E}">
        <p14:creationId xmlns:p14="http://schemas.microsoft.com/office/powerpoint/2010/main" val="25291973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numura vietturis 1">
            <a:extLst>
              <a:ext uri="{FF2B5EF4-FFF2-40B4-BE49-F238E27FC236}">
                <a16:creationId xmlns:a16="http://schemas.microsoft.com/office/drawing/2014/main" xmlns="" id="{E431B5C5-A226-4591-E599-73B263F56340}"/>
              </a:ext>
            </a:extLst>
          </p:cNvPr>
          <p:cNvSpPr>
            <a:spLocks noGrp="1"/>
          </p:cNvSpPr>
          <p:nvPr>
            <p:ph type="sldNum" idx="12"/>
          </p:nvPr>
        </p:nvSpPr>
        <p:spPr/>
        <p:txBody>
          <a:bodyPr/>
          <a:lstStyle/>
          <a:p>
            <a:fld id="{00000000-1234-1234-1234-123412341234}" type="slidenum">
              <a:rPr lang="lv-LV" smtClean="0"/>
              <a:pPr/>
              <a:t>81</a:t>
            </a:fld>
            <a:endParaRPr lang="lv-LV"/>
          </a:p>
        </p:txBody>
      </p:sp>
      <p:sp>
        <p:nvSpPr>
          <p:cNvPr id="3" name="Virsraksts 2">
            <a:extLst>
              <a:ext uri="{FF2B5EF4-FFF2-40B4-BE49-F238E27FC236}">
                <a16:creationId xmlns:a16="http://schemas.microsoft.com/office/drawing/2014/main" xmlns="" id="{7F6A61F8-A82C-5CF9-21D9-52687C55D216}"/>
              </a:ext>
            </a:extLst>
          </p:cNvPr>
          <p:cNvSpPr>
            <a:spLocks noGrp="1"/>
          </p:cNvSpPr>
          <p:nvPr>
            <p:ph type="title"/>
          </p:nvPr>
        </p:nvSpPr>
        <p:spPr>
          <a:xfrm>
            <a:off x="616774" y="257547"/>
            <a:ext cx="8468859" cy="1142815"/>
          </a:xfrm>
        </p:spPr>
        <p:txBody>
          <a:bodyPr/>
          <a:lstStyle/>
          <a:p>
            <a:r>
              <a:rPr lang="x-none" dirty="0"/>
              <a:t>Rēķinpratības monitoringa darbi 3. un 6. klasē</a:t>
            </a:r>
            <a:endParaRPr lang="lv-LV" dirty="0"/>
          </a:p>
        </p:txBody>
      </p:sp>
      <p:sp>
        <p:nvSpPr>
          <p:cNvPr id="5" name="TextBox 4">
            <a:extLst>
              <a:ext uri="{FF2B5EF4-FFF2-40B4-BE49-F238E27FC236}">
                <a16:creationId xmlns:a16="http://schemas.microsoft.com/office/drawing/2014/main" xmlns="" id="{B988020C-897F-C7CD-2589-C1D9D3E13314}"/>
              </a:ext>
            </a:extLst>
          </p:cNvPr>
          <p:cNvSpPr txBox="1"/>
          <p:nvPr/>
        </p:nvSpPr>
        <p:spPr>
          <a:xfrm>
            <a:off x="616774" y="2091446"/>
            <a:ext cx="10920230" cy="3877985"/>
          </a:xfrm>
          <a:prstGeom prst="rect">
            <a:avLst/>
          </a:prstGeom>
          <a:noFill/>
        </p:spPr>
        <p:txBody>
          <a:bodyPr wrap="square">
            <a:spAutoFit/>
          </a:bodyPr>
          <a:lstStyle/>
          <a:p>
            <a:pPr marL="285750" indent="-285750">
              <a:spcAft>
                <a:spcPts val="1200"/>
              </a:spcAft>
              <a:buFont typeface="Arial"/>
              <a:buChar char="•"/>
            </a:pPr>
            <a:r>
              <a:rPr lang="lv-LV" sz="2400" dirty="0">
                <a:solidFill>
                  <a:schemeClr val="tx1"/>
                </a:solidFill>
                <a:latin typeface="Verdana"/>
              </a:rPr>
              <a:t>Rēķinpratība ir jēgpilna matemātikas lietošana dažādos kontekstos.</a:t>
            </a:r>
          </a:p>
          <a:p>
            <a:pPr marL="285750" indent="-285750">
              <a:spcAft>
                <a:spcPts val="1200"/>
              </a:spcAft>
              <a:buFont typeface="Arial"/>
              <a:buChar char="•"/>
            </a:pPr>
            <a:r>
              <a:rPr lang="lv-LV" sz="2400" dirty="0">
                <a:solidFill>
                  <a:schemeClr val="tx1"/>
                </a:solidFill>
                <a:latin typeface="Verdana"/>
              </a:rPr>
              <a:t>Darbi tiks vērtēti centralizēti, pavisam drīz tiks izsludināta vērtētāju pieteikšanās.</a:t>
            </a:r>
          </a:p>
          <a:p>
            <a:pPr marL="285750" indent="-285750">
              <a:spcAft>
                <a:spcPts val="1200"/>
              </a:spcAft>
              <a:buFont typeface="Arial"/>
              <a:buChar char="•"/>
            </a:pPr>
            <a:r>
              <a:rPr lang="lv-LV" sz="2400" dirty="0">
                <a:solidFill>
                  <a:schemeClr val="tx1"/>
                </a:solidFill>
                <a:latin typeface="Verdana"/>
              </a:rPr>
              <a:t>Monitoringa darbu programmas tiks publicētas janvāra sākumā. Vebinārs skolotājiem par darbu saturu ir plānots 8. janvārī. Tiks apspriestas gan darbu programmas, gan uzdevumu piemēri. Tāpat tiks detalizēti apspriesta monitoringa darbu norise.</a:t>
            </a:r>
          </a:p>
          <a:p>
            <a:pPr marL="285750" indent="-285750">
              <a:spcAft>
                <a:spcPts val="1200"/>
              </a:spcAft>
              <a:buFont typeface="Arial"/>
              <a:buChar char="•"/>
            </a:pPr>
            <a:r>
              <a:rPr lang="lv-LV" sz="2400" dirty="0">
                <a:solidFill>
                  <a:schemeClr val="tx1"/>
                </a:solidFill>
                <a:latin typeface="Verdana"/>
              </a:rPr>
              <a:t>Monitoringa rezultāti neietekmē gala vērtējumu mācību priekšmetā</a:t>
            </a:r>
            <a:r>
              <a:rPr lang="x-none" sz="2400" dirty="0">
                <a:solidFill>
                  <a:schemeClr val="tx1"/>
                </a:solidFill>
                <a:latin typeface="Verdana"/>
              </a:rPr>
              <a:t>.</a:t>
            </a:r>
          </a:p>
        </p:txBody>
      </p:sp>
    </p:spTree>
    <p:extLst>
      <p:ext uri="{BB962C8B-B14F-4D97-AF65-F5344CB8AC3E}">
        <p14:creationId xmlns:p14="http://schemas.microsoft.com/office/powerpoint/2010/main" val="1870151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B6D6F9E0-8E2E-0C7C-FF52-E1A1DEC2B670}"/>
              </a:ext>
            </a:extLst>
          </p:cNvPr>
          <p:cNvSpPr>
            <a:spLocks noGrp="1"/>
          </p:cNvSpPr>
          <p:nvPr>
            <p:ph type="title"/>
          </p:nvPr>
        </p:nvSpPr>
        <p:spPr/>
        <p:txBody>
          <a:bodyPr/>
          <a:lstStyle/>
          <a:p>
            <a:endParaRPr lang="lv-LV"/>
          </a:p>
        </p:txBody>
      </p:sp>
      <p:sp>
        <p:nvSpPr>
          <p:cNvPr id="2" name="Slaida numura vietturis 1">
            <a:extLst>
              <a:ext uri="{FF2B5EF4-FFF2-40B4-BE49-F238E27FC236}">
                <a16:creationId xmlns:a16="http://schemas.microsoft.com/office/drawing/2014/main" xmlns="" id="{BA2F5DF1-C032-FE55-2C86-329261DDE2E0}"/>
              </a:ext>
            </a:extLst>
          </p:cNvPr>
          <p:cNvSpPr>
            <a:spLocks noGrp="1"/>
          </p:cNvSpPr>
          <p:nvPr>
            <p:ph type="sldNum" idx="12"/>
          </p:nvPr>
        </p:nvSpPr>
        <p:spPr/>
        <p:txBody>
          <a:bodyPr/>
          <a:lstStyle/>
          <a:p>
            <a:fld id="{00000000-1234-1234-1234-123412341234}" type="slidenum">
              <a:rPr lang="lv-LV" smtClean="0"/>
              <a:pPr/>
              <a:t>82</a:t>
            </a:fld>
            <a:endParaRPr lang="lv-LV"/>
          </a:p>
        </p:txBody>
      </p:sp>
      <p:sp>
        <p:nvSpPr>
          <p:cNvPr id="5" name="Attēla vietturis 4">
            <a:extLst>
              <a:ext uri="{FF2B5EF4-FFF2-40B4-BE49-F238E27FC236}">
                <a16:creationId xmlns:a16="http://schemas.microsoft.com/office/drawing/2014/main" xmlns="" id="{0FAC4E3E-66C8-B93C-7670-1E7807477462}"/>
              </a:ext>
            </a:extLst>
          </p:cNvPr>
          <p:cNvSpPr>
            <a:spLocks noGrp="1"/>
          </p:cNvSpPr>
          <p:nvPr>
            <p:ph type="pic" idx="2"/>
          </p:nvPr>
        </p:nvSpPr>
        <p:spPr/>
        <p:txBody>
          <a:bodyPr/>
          <a:lstStyle/>
          <a:p>
            <a:r>
              <a:rPr lang="lv-LV" sz="4000" dirty="0"/>
              <a:t>Atbildes uz jautājumiem</a:t>
            </a:r>
          </a:p>
        </p:txBody>
      </p:sp>
    </p:spTree>
    <p:extLst>
      <p:ext uri="{BB962C8B-B14F-4D97-AF65-F5344CB8AC3E}">
        <p14:creationId xmlns:p14="http://schemas.microsoft.com/office/powerpoint/2010/main" val="382020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0929902-51A5-BBF7-79C0-1DC328AA4840}"/>
              </a:ext>
            </a:extLst>
          </p:cNvPr>
          <p:cNvSpPr>
            <a:spLocks noGrp="1"/>
          </p:cNvSpPr>
          <p:nvPr>
            <p:ph type="ctrTitle"/>
          </p:nvPr>
        </p:nvSpPr>
        <p:spPr/>
        <p:txBody>
          <a:bodyPr/>
          <a:lstStyle/>
          <a:p>
            <a:r>
              <a:rPr lang="lv-LV"/>
              <a:t>Paldies!</a:t>
            </a:r>
          </a:p>
        </p:txBody>
      </p:sp>
      <p:sp>
        <p:nvSpPr>
          <p:cNvPr id="7" name="Text Placeholder 6">
            <a:extLst>
              <a:ext uri="{FF2B5EF4-FFF2-40B4-BE49-F238E27FC236}">
                <a16:creationId xmlns:a16="http://schemas.microsoft.com/office/drawing/2014/main" xmlns="" id="{EB4C5582-4DA0-C4C8-E544-02B9EB1AE17A}"/>
              </a:ext>
            </a:extLst>
          </p:cNvPr>
          <p:cNvSpPr>
            <a:spLocks noGrp="1"/>
          </p:cNvSpPr>
          <p:nvPr>
            <p:ph type="body" idx="2"/>
          </p:nvPr>
        </p:nvSpPr>
        <p:spPr/>
        <p:txBody>
          <a:bodyPr/>
          <a:lstStyle/>
          <a:p>
            <a:endParaRPr lang="lv-LV"/>
          </a:p>
        </p:txBody>
      </p:sp>
      <p:pic>
        <p:nvPicPr>
          <p:cNvPr id="8" name="Picture 7">
            <a:extLst>
              <a:ext uri="{FF2B5EF4-FFF2-40B4-BE49-F238E27FC236}">
                <a16:creationId xmlns:a16="http://schemas.microsoft.com/office/drawing/2014/main" xmlns="" id="{DA0723B6-DBE3-DBEA-ADB3-CA440F4CB7BD}"/>
              </a:ext>
            </a:extLst>
          </p:cNvPr>
          <p:cNvPicPr>
            <a:picLocks noGrp="1" noRot="1" noMove="1" noResize="1" noEditPoints="1" noAdjustHandles="1" noChangeArrowheads="1" noChangeShapeType="1" noCrop="1"/>
          </p:cNvPicPr>
          <p:nvPr/>
        </p:nvPicPr>
        <p:blipFill>
          <a:blip r:embed="rId2"/>
          <a:srcRect t="13488"/>
          <a:stretch/>
        </p:blipFill>
        <p:spPr>
          <a:xfrm>
            <a:off x="836343" y="0"/>
            <a:ext cx="2211072" cy="1912844"/>
          </a:xfrm>
          <a:prstGeom prst="rect">
            <a:avLst/>
          </a:prstGeom>
        </p:spPr>
      </p:pic>
      <p:sp>
        <p:nvSpPr>
          <p:cNvPr id="3" name="Subtitle 2">
            <a:extLst>
              <a:ext uri="{FF2B5EF4-FFF2-40B4-BE49-F238E27FC236}">
                <a16:creationId xmlns:a16="http://schemas.microsoft.com/office/drawing/2014/main" xmlns="" id="{585C6C84-A52C-08E9-CD28-750551B1A172}"/>
              </a:ext>
            </a:extLst>
          </p:cNvPr>
          <p:cNvSpPr>
            <a:spLocks noGrp="1"/>
          </p:cNvSpPr>
          <p:nvPr>
            <p:ph type="subTitle" idx="1"/>
          </p:nvPr>
        </p:nvSpPr>
        <p:spPr>
          <a:xfrm>
            <a:off x="1202553" y="4941888"/>
            <a:ext cx="8028995" cy="478558"/>
          </a:xfrm>
        </p:spPr>
        <p:txBody>
          <a:bodyPr/>
          <a:lstStyle/>
          <a:p>
            <a:r>
              <a:rPr lang="lv-LV" dirty="0"/>
              <a:t>Liene Purgaile</a:t>
            </a:r>
            <a:r>
              <a:rPr lang="en-US" dirty="0"/>
              <a:t>,</a:t>
            </a:r>
          </a:p>
          <a:p>
            <a:r>
              <a:rPr lang="en-US" dirty="0" err="1"/>
              <a:t>Vispārējās</a:t>
            </a:r>
            <a:r>
              <a:rPr lang="en-US" dirty="0"/>
              <a:t> </a:t>
            </a:r>
            <a:r>
              <a:rPr lang="en-US" dirty="0" err="1"/>
              <a:t>izglītības</a:t>
            </a:r>
            <a:r>
              <a:rPr lang="en-US" dirty="0"/>
              <a:t> </a:t>
            </a:r>
            <a:r>
              <a:rPr lang="en-US" dirty="0" err="1"/>
              <a:t>valsts</a:t>
            </a:r>
            <a:r>
              <a:rPr lang="en-US" dirty="0"/>
              <a:t> </a:t>
            </a:r>
            <a:r>
              <a:rPr lang="en-US" dirty="0" err="1"/>
              <a:t>pārbaudījumu</a:t>
            </a:r>
            <a:r>
              <a:rPr lang="en-US" dirty="0"/>
              <a:t> </a:t>
            </a:r>
            <a:r>
              <a:rPr lang="en-US" dirty="0" err="1"/>
              <a:t>nodaļas</a:t>
            </a:r>
            <a:r>
              <a:rPr lang="en-US" dirty="0"/>
              <a:t> </a:t>
            </a:r>
            <a:r>
              <a:rPr lang="lv-LV" dirty="0"/>
              <a:t>vecākā eksperte</a:t>
            </a:r>
            <a:endParaRPr lang="en-US" dirty="0"/>
          </a:p>
          <a:p>
            <a:r>
              <a:rPr lang="lv-LV" dirty="0" err="1"/>
              <a:t>Liene.Purgaile</a:t>
            </a:r>
            <a:r>
              <a:rPr lang="en-US" dirty="0"/>
              <a:t>@viaa.gov.lv</a:t>
            </a:r>
          </a:p>
        </p:txBody>
      </p:sp>
    </p:spTree>
    <p:extLst>
      <p:ext uri="{BB962C8B-B14F-4D97-AF65-F5344CB8AC3E}">
        <p14:creationId xmlns:p14="http://schemas.microsoft.com/office/powerpoint/2010/main" val="147878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D2001F0-C9BF-98A3-01FD-8988DEB630E6}"/>
            </a:ext>
          </a:extLst>
        </p:cNvPr>
        <p:cNvGrpSpPr/>
        <p:nvPr/>
      </p:nvGrpSpPr>
      <p:grpSpPr>
        <a:xfrm>
          <a:off x="0" y="0"/>
          <a:ext cx="0" cy="0"/>
          <a:chOff x="0" y="0"/>
          <a:chExt cx="0" cy="0"/>
        </a:xfrm>
      </p:grpSpPr>
      <p:pic>
        <p:nvPicPr>
          <p:cNvPr id="6" name="Attēls 5">
            <a:extLst>
              <a:ext uri="{FF2B5EF4-FFF2-40B4-BE49-F238E27FC236}">
                <a16:creationId xmlns:a16="http://schemas.microsoft.com/office/drawing/2014/main" xmlns="" id="{AF619132-C150-E9AF-68B9-30742611E75D}"/>
              </a:ext>
            </a:extLst>
          </p:cNvPr>
          <p:cNvPicPr>
            <a:picLocks noChangeAspect="1"/>
          </p:cNvPicPr>
          <p:nvPr/>
        </p:nvPicPr>
        <p:blipFill>
          <a:blip r:embed="rId2"/>
          <a:stretch>
            <a:fillRect/>
          </a:stretch>
        </p:blipFill>
        <p:spPr>
          <a:xfrm>
            <a:off x="1572275" y="1777362"/>
            <a:ext cx="7665396" cy="4934464"/>
          </a:xfrm>
          <a:prstGeom prst="rect">
            <a:avLst/>
          </a:prstGeom>
        </p:spPr>
      </p:pic>
      <p:sp>
        <p:nvSpPr>
          <p:cNvPr id="2" name="Virsraksts 1">
            <a:extLst>
              <a:ext uri="{FF2B5EF4-FFF2-40B4-BE49-F238E27FC236}">
                <a16:creationId xmlns:a16="http://schemas.microsoft.com/office/drawing/2014/main" xmlns="" id="{E1A33C80-CC0D-CB1B-2C27-3E58A582A4A4}"/>
              </a:ext>
            </a:extLst>
          </p:cNvPr>
          <p:cNvSpPr>
            <a:spLocks noGrp="1"/>
          </p:cNvSpPr>
          <p:nvPr>
            <p:ph type="title"/>
          </p:nvPr>
        </p:nvSpPr>
        <p:spPr>
          <a:xfrm>
            <a:off x="616774" y="257547"/>
            <a:ext cx="9733455" cy="1142815"/>
          </a:xfrm>
        </p:spPr>
        <p:txBody>
          <a:bodyPr/>
          <a:lstStyle/>
          <a:p>
            <a:r>
              <a:rPr lang="lv-LV" dirty="0"/>
              <a:t>Eksāmens matemātikā 9. klasei</a:t>
            </a:r>
            <a:br>
              <a:rPr lang="lv-LV" dirty="0"/>
            </a:br>
            <a:r>
              <a:rPr lang="lv-LV" dirty="0"/>
              <a:t>Daļas «Kompleksu problēmu risināšana» uzdevumu izpilde</a:t>
            </a:r>
            <a:br>
              <a:rPr lang="lv-LV" dirty="0"/>
            </a:br>
            <a:r>
              <a:rPr lang="lv-LV" dirty="0"/>
              <a:t>2024./2025. </a:t>
            </a:r>
            <a:r>
              <a:rPr lang="lv-LV" dirty="0" err="1"/>
              <a:t>m.g</a:t>
            </a:r>
            <a:r>
              <a:rPr lang="lv-LV" dirty="0"/>
              <a:t>.</a:t>
            </a:r>
          </a:p>
        </p:txBody>
      </p:sp>
      <p:sp>
        <p:nvSpPr>
          <p:cNvPr id="4" name="Slaida numura vietturis 3">
            <a:extLst>
              <a:ext uri="{FF2B5EF4-FFF2-40B4-BE49-F238E27FC236}">
                <a16:creationId xmlns:a16="http://schemas.microsoft.com/office/drawing/2014/main" xmlns="" id="{900FAE24-5179-7F31-E7CD-EBC698A991DA}"/>
              </a:ext>
            </a:extLst>
          </p:cNvPr>
          <p:cNvSpPr>
            <a:spLocks noGrp="1"/>
          </p:cNvSpPr>
          <p:nvPr>
            <p:ph type="sldNum" idx="12"/>
          </p:nvPr>
        </p:nvSpPr>
        <p:spPr/>
        <p:txBody>
          <a:bodyPr/>
          <a:lstStyle/>
          <a:p>
            <a:fld id="{00000000-1234-1234-1234-123412341234}" type="slidenum">
              <a:rPr lang="lv-LV" smtClean="0"/>
              <a:pPr/>
              <a:t>9</a:t>
            </a:fld>
            <a:endParaRPr lang="lv-LV"/>
          </a:p>
        </p:txBody>
      </p:sp>
      <p:cxnSp>
        <p:nvCxnSpPr>
          <p:cNvPr id="11" name="Taisns savienotājs 10">
            <a:extLst>
              <a:ext uri="{FF2B5EF4-FFF2-40B4-BE49-F238E27FC236}">
                <a16:creationId xmlns:a16="http://schemas.microsoft.com/office/drawing/2014/main" xmlns="" id="{56975B67-2AF5-2598-74D1-5284062A2512}"/>
              </a:ext>
            </a:extLst>
          </p:cNvPr>
          <p:cNvCxnSpPr>
            <a:cxnSpLocks/>
          </p:cNvCxnSpPr>
          <p:nvPr/>
        </p:nvCxnSpPr>
        <p:spPr>
          <a:xfrm>
            <a:off x="2291759" y="2775045"/>
            <a:ext cx="6945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Taisns savienotājs 11">
            <a:extLst>
              <a:ext uri="{FF2B5EF4-FFF2-40B4-BE49-F238E27FC236}">
                <a16:creationId xmlns:a16="http://schemas.microsoft.com/office/drawing/2014/main" xmlns="" id="{B1173927-C1C6-9561-201E-0E11011FC7ED}"/>
              </a:ext>
            </a:extLst>
          </p:cNvPr>
          <p:cNvCxnSpPr>
            <a:cxnSpLocks/>
          </p:cNvCxnSpPr>
          <p:nvPr/>
        </p:nvCxnSpPr>
        <p:spPr>
          <a:xfrm>
            <a:off x="2298607" y="3676475"/>
            <a:ext cx="69390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Taisns savienotājs 12">
            <a:extLst>
              <a:ext uri="{FF2B5EF4-FFF2-40B4-BE49-F238E27FC236}">
                <a16:creationId xmlns:a16="http://schemas.microsoft.com/office/drawing/2014/main" xmlns="" id="{30D00EEF-522D-C908-9BE3-D9578E2DBAD0}"/>
              </a:ext>
            </a:extLst>
          </p:cNvPr>
          <p:cNvCxnSpPr>
            <a:cxnSpLocks/>
          </p:cNvCxnSpPr>
          <p:nvPr/>
        </p:nvCxnSpPr>
        <p:spPr>
          <a:xfrm>
            <a:off x="2298607" y="5472850"/>
            <a:ext cx="693906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Taisns savienotājs 17">
            <a:extLst>
              <a:ext uri="{FF2B5EF4-FFF2-40B4-BE49-F238E27FC236}">
                <a16:creationId xmlns:a16="http://schemas.microsoft.com/office/drawing/2014/main" xmlns="" id="{FC7C3A01-302E-5B15-0520-88A10B74A92F}"/>
              </a:ext>
            </a:extLst>
          </p:cNvPr>
          <p:cNvCxnSpPr>
            <a:cxnSpLocks/>
          </p:cNvCxnSpPr>
          <p:nvPr/>
        </p:nvCxnSpPr>
        <p:spPr>
          <a:xfrm>
            <a:off x="2291759" y="4587632"/>
            <a:ext cx="69459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12BC2A1-7AF4-5BC3-5E98-3DC30EE41219}"/>
              </a:ext>
            </a:extLst>
          </p:cNvPr>
          <p:cNvSpPr txBox="1"/>
          <p:nvPr/>
        </p:nvSpPr>
        <p:spPr>
          <a:xfrm>
            <a:off x="4619911" y="3055979"/>
            <a:ext cx="1974715" cy="338554"/>
          </a:xfrm>
          <a:prstGeom prst="rect">
            <a:avLst/>
          </a:prstGeom>
          <a:noFill/>
        </p:spPr>
        <p:txBody>
          <a:bodyPr wrap="square" rtlCol="0">
            <a:spAutoFit/>
          </a:bodyPr>
          <a:lstStyle/>
          <a:p>
            <a:r>
              <a:rPr lang="lv-LV" sz="1600" dirty="0">
                <a:solidFill>
                  <a:srgbClr val="C00000"/>
                </a:solidFill>
              </a:rPr>
              <a:t>Viegli testelements</a:t>
            </a:r>
          </a:p>
        </p:txBody>
      </p:sp>
      <p:sp>
        <p:nvSpPr>
          <p:cNvPr id="15" name="TextBox 14">
            <a:extLst>
              <a:ext uri="{FF2B5EF4-FFF2-40B4-BE49-F238E27FC236}">
                <a16:creationId xmlns:a16="http://schemas.microsoft.com/office/drawing/2014/main" xmlns="" id="{1AD2D2B8-D13E-5E63-4F5D-A9CEA9C7F5E5}"/>
              </a:ext>
            </a:extLst>
          </p:cNvPr>
          <p:cNvSpPr txBox="1"/>
          <p:nvPr/>
        </p:nvSpPr>
        <p:spPr>
          <a:xfrm>
            <a:off x="5221404" y="3958418"/>
            <a:ext cx="2746444" cy="338554"/>
          </a:xfrm>
          <a:prstGeom prst="rect">
            <a:avLst/>
          </a:prstGeom>
          <a:noFill/>
        </p:spPr>
        <p:txBody>
          <a:bodyPr wrap="square" rtlCol="0">
            <a:spAutoFit/>
          </a:bodyPr>
          <a:lstStyle/>
          <a:p>
            <a:r>
              <a:rPr lang="lv-LV" sz="1600" dirty="0">
                <a:solidFill>
                  <a:srgbClr val="C00000"/>
                </a:solidFill>
              </a:rPr>
              <a:t>Vidēji grūts testelements</a:t>
            </a:r>
          </a:p>
        </p:txBody>
      </p:sp>
      <p:sp>
        <p:nvSpPr>
          <p:cNvPr id="16" name="TextBox 15">
            <a:extLst>
              <a:ext uri="{FF2B5EF4-FFF2-40B4-BE49-F238E27FC236}">
                <a16:creationId xmlns:a16="http://schemas.microsoft.com/office/drawing/2014/main" xmlns="" id="{BAECC1F5-9694-82B9-DA5A-42E41D703C9C}"/>
              </a:ext>
            </a:extLst>
          </p:cNvPr>
          <p:cNvSpPr txBox="1"/>
          <p:nvPr/>
        </p:nvSpPr>
        <p:spPr>
          <a:xfrm>
            <a:off x="6546883" y="4826413"/>
            <a:ext cx="2746444" cy="338554"/>
          </a:xfrm>
          <a:prstGeom prst="rect">
            <a:avLst/>
          </a:prstGeom>
          <a:noFill/>
        </p:spPr>
        <p:txBody>
          <a:bodyPr wrap="square" rtlCol="0">
            <a:spAutoFit/>
          </a:bodyPr>
          <a:lstStyle/>
          <a:p>
            <a:r>
              <a:rPr lang="lv-LV" sz="1600" dirty="0">
                <a:solidFill>
                  <a:srgbClr val="C00000"/>
                </a:solidFill>
              </a:rPr>
              <a:t>Grūts testelements</a:t>
            </a:r>
          </a:p>
        </p:txBody>
      </p:sp>
      <p:sp>
        <p:nvSpPr>
          <p:cNvPr id="19" name="TextBox 18">
            <a:extLst>
              <a:ext uri="{FF2B5EF4-FFF2-40B4-BE49-F238E27FC236}">
                <a16:creationId xmlns:a16="http://schemas.microsoft.com/office/drawing/2014/main" xmlns="" id="{BF2170FB-C4A8-EFD7-4A9B-AB132295E57F}"/>
              </a:ext>
            </a:extLst>
          </p:cNvPr>
          <p:cNvSpPr txBox="1"/>
          <p:nvPr/>
        </p:nvSpPr>
        <p:spPr>
          <a:xfrm>
            <a:off x="9293327" y="5769119"/>
            <a:ext cx="2243677" cy="338554"/>
          </a:xfrm>
          <a:prstGeom prst="rect">
            <a:avLst/>
          </a:prstGeom>
          <a:noFill/>
        </p:spPr>
        <p:txBody>
          <a:bodyPr wrap="square" rtlCol="0">
            <a:spAutoFit/>
          </a:bodyPr>
          <a:lstStyle/>
          <a:p>
            <a:r>
              <a:rPr lang="lv-LV" sz="1600" dirty="0">
                <a:solidFill>
                  <a:srgbClr val="C00000"/>
                </a:solidFill>
              </a:rPr>
              <a:t>Ļoti grūti testelementi</a:t>
            </a:r>
          </a:p>
        </p:txBody>
      </p:sp>
    </p:spTree>
    <p:extLst>
      <p:ext uri="{BB962C8B-B14F-4D97-AF65-F5344CB8AC3E}">
        <p14:creationId xmlns:p14="http://schemas.microsoft.com/office/powerpoint/2010/main" val="395376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9" grpId="0"/>
    </p:bldLst>
  </p:timing>
</p:sld>
</file>

<file path=ppt/theme/theme1.xml><?xml version="1.0" encoding="utf-8"?>
<a:theme xmlns:a="http://schemas.openxmlformats.org/drawingml/2006/main" name="Office Theme">
  <a:themeElements>
    <a:clrScheme name="Custom 1">
      <a:dk1>
        <a:srgbClr val="664690"/>
      </a:dk1>
      <a:lt1>
        <a:srgbClr val="FFFFFF"/>
      </a:lt1>
      <a:dk2>
        <a:srgbClr val="00B2BB"/>
      </a:dk2>
      <a:lt2>
        <a:srgbClr val="FFFFFF"/>
      </a:lt2>
      <a:accent1>
        <a:srgbClr val="664690"/>
      </a:accent1>
      <a:accent2>
        <a:srgbClr val="00B2BB"/>
      </a:accent2>
      <a:accent3>
        <a:srgbClr val="A391BC"/>
      </a:accent3>
      <a:accent4>
        <a:srgbClr val="C2B5D3"/>
      </a:accent4>
      <a:accent5>
        <a:srgbClr val="E0DAE9"/>
      </a:accent5>
      <a:accent6>
        <a:srgbClr val="EFECF3"/>
      </a:accent6>
      <a:hlink>
        <a:srgbClr val="00B2BB"/>
      </a:hlink>
      <a:folHlink>
        <a:srgbClr val="00B2BB"/>
      </a:folHlink>
    </a:clrScheme>
    <a:fontScheme name="Custom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8bca77-b2e7-42db-897d-d687a288fea5" xsi:nil="true"/>
    <lcf76f155ced4ddcb4097134ff3c332f xmlns="271e58d3-8be8-46da-a337-e3181bd8958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43EA7B7C982C434B90EAEA5CF82F0B50" ma:contentTypeVersion="12" ma:contentTypeDescription="Izveidot jaunu dokumentu." ma:contentTypeScope="" ma:versionID="c14effcd953ca18c9d5904e245f8e959">
  <xsd:schema xmlns:xsd="http://www.w3.org/2001/XMLSchema" xmlns:xs="http://www.w3.org/2001/XMLSchema" xmlns:p="http://schemas.microsoft.com/office/2006/metadata/properties" xmlns:ns2="271e58d3-8be8-46da-a337-e3181bd89581" xmlns:ns3="8e8bca77-b2e7-42db-897d-d687a288fea5" targetNamespace="http://schemas.microsoft.com/office/2006/metadata/properties" ma:root="true" ma:fieldsID="9994a957af31c531c7db261e3e5a21ec" ns2:_="" ns3:_="">
    <xsd:import namespace="271e58d3-8be8-46da-a337-e3181bd89581"/>
    <xsd:import namespace="8e8bca77-b2e7-42db-897d-d687a288fe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1e58d3-8be8-46da-a337-e3181bd895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ttēlu atzīmes" ma:readOnly="false" ma:fieldId="{5cf76f15-5ced-4ddc-b409-7134ff3c332f}" ma:taxonomyMulti="true" ma:sspId="bd8549b7-dcd1-42e7-8754-3ea81710bb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bca77-b2e7-42db-897d-d687a288fe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86ec2f-c2d9-404a-beb6-8be19f021dcf}" ma:internalName="TaxCatchAll" ma:showField="CatchAllData" ma:web="8e8bca77-b2e7-42db-897d-d687a288fe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42C374-68CB-4B3F-AF37-141DAAD65E98}">
  <ds:schemaRefs>
    <ds:schemaRef ds:uri="http://schemas.microsoft.com/office/2006/documentManagement/types"/>
    <ds:schemaRef ds:uri="http://schemas.microsoft.com/office/infopath/2007/PartnerControls"/>
    <ds:schemaRef ds:uri="271e58d3-8be8-46da-a337-e3181bd89581"/>
    <ds:schemaRef ds:uri="http://purl.org/dc/elements/1.1/"/>
    <ds:schemaRef ds:uri="http://schemas.microsoft.com/office/2006/metadata/properties"/>
    <ds:schemaRef ds:uri="http://purl.org/dc/terms/"/>
    <ds:schemaRef ds:uri="http://schemas.openxmlformats.org/package/2006/metadata/core-properties"/>
    <ds:schemaRef ds:uri="8e8bca77-b2e7-42db-897d-d687a288fea5"/>
    <ds:schemaRef ds:uri="http://www.w3.org/XML/1998/namespace"/>
    <ds:schemaRef ds:uri="http://purl.org/dc/dcmitype/"/>
  </ds:schemaRefs>
</ds:datastoreItem>
</file>

<file path=customXml/itemProps2.xml><?xml version="1.0" encoding="utf-8"?>
<ds:datastoreItem xmlns:ds="http://schemas.openxmlformats.org/officeDocument/2006/customXml" ds:itemID="{3730D087-2E25-42D9-9743-9803B7E2524A}">
  <ds:schemaRefs>
    <ds:schemaRef ds:uri="271e58d3-8be8-46da-a337-e3181bd89581"/>
    <ds:schemaRef ds:uri="8e8bca77-b2e7-42db-897d-d687a288fe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9090B9-D811-4A8A-9911-D5C2E4EB72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3936</TotalTime>
  <Words>2868</Words>
  <Application>Microsoft Office PowerPoint</Application>
  <PresentationFormat>Widescreen</PresentationFormat>
  <Paragraphs>728</Paragraphs>
  <Slides>83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Open Sans</vt:lpstr>
      <vt:lpstr>Segoe UI</vt:lpstr>
      <vt:lpstr>Times New Roman</vt:lpstr>
      <vt:lpstr>Trebuchet MS</vt:lpstr>
      <vt:lpstr>Verdana</vt:lpstr>
      <vt:lpstr>Office Theme</vt:lpstr>
      <vt:lpstr>2024./2025. mācību gada pamatizglītības un vidējās izglītības centralizēto eksāmenu matemātikā rezultāti  un aktualitātes par valsts pārbaudes darbiem matemātikā 2025./2026. mācību gadā</vt:lpstr>
      <vt:lpstr>REZULTĀTI</vt:lpstr>
      <vt:lpstr>Eksāmens matemātikā 9. klasei  Kopvērtējums % 2024./2025. m.g.</vt:lpstr>
      <vt:lpstr>Eksāmens matemātikā 9. klasei  Daļas «Zināšanas, izpratne un prasmes» vērtējums % 2024./2025. m.g.</vt:lpstr>
      <vt:lpstr>Eksāmens matemātikā 9. klasei Daļas «Zināšanas, izpratne un prasmes» uzdevumu izpilde 2024./2025. m.g.</vt:lpstr>
      <vt:lpstr>Eksāmens matemātikā 9. klasei Ļoti viegli daļas «Zināšanas, izpratne un prasmes» testelementi 2024./2025. m.g.</vt:lpstr>
      <vt:lpstr>Eksāmens matemātikā 9. klasei Grūti daļas «Zināšanas, izpratne un prasmes» testelementi 2024./2025. m.g.</vt:lpstr>
      <vt:lpstr>Eksāmens matemātikā 9. klasei  Daļas «Kompleksu problēmu risināšana» vērtējums % 2024./2025. m.g.</vt:lpstr>
      <vt:lpstr>Eksāmens matemātikā 9. klasei Daļas «Kompleksu problēmu risināšana» uzdevumu izpilde 2024./2025. m.g.</vt:lpstr>
      <vt:lpstr>REZULTĀTI</vt:lpstr>
      <vt:lpstr>Eksāmens matemātikā (vispārīgais mācību satura apguves līmenis) Kopvērtējums %  2024./2025. m.g.</vt:lpstr>
      <vt:lpstr>Eksāmens matemātikā (vispārīgais mācību satura apguves līmenis) Daļas «Zināšanas, izpratne un prasmes» vērtējums %  2024./2025. m.g.</vt:lpstr>
      <vt:lpstr>Eksāmens matemātikā (vispārīgais mācību satura apguves līmenis) Daļas «Zināšanas, izpratne un prasmes» uzdevumu izpilde 2024./2025. m.g.</vt:lpstr>
      <vt:lpstr>Eksāmens matemātikā (vispārīgais mācību satura apguves līmenis) Ļoti viegli daļas «Zināšanas, izpratne un prasmes» testelementi 2024./2025. m.g.</vt:lpstr>
      <vt:lpstr>Eksāmens matemātikā (vispārīgais mācību satura apguves līmenis) Viegli daļas «Zināšanas, izpratne un prasmes» testelementi 2024./2025. m.g.</vt:lpstr>
      <vt:lpstr>Eksāmens matemātikā (vispārīgais mācību satura apguves līmenis) Viegli daļas «Zināšanas, izpratne un prasmes» testelementi 2024./2025. m.g.</vt:lpstr>
      <vt:lpstr>Eksāmens matemātikā (vispārīgais mācību satura apguves līmenis) Ļoti grūti daļas «Zināšanas, izpratne un prasmes» testelementi 2024./2025. m.g.</vt:lpstr>
      <vt:lpstr>Eksāmens matemātikā (vispārīgais mācību satura apguves līmenis) Daļas «Kompleksu problēmu risināšana» vērtējums %  2024./2025. m.g.</vt:lpstr>
      <vt:lpstr>Eksāmens matemātikā (vispārīgais mācību satura apguves līmenis) Daļas «Kompleksu problēmu risināšana» uzdevumu izpilde 2024./2025. m.g.</vt:lpstr>
      <vt:lpstr>REZULTĀTI</vt:lpstr>
      <vt:lpstr>Eksāmens matemātikā (optimālais mācību satura apguves līmenis) Kopvērtējums %  2024./2025. m.g.</vt:lpstr>
      <vt:lpstr>Eksāmens matemātikā (optimālais mācību satura apguves līmenis) Daļas «Zināšanas, izpratne un prasmes» vērtējums %  2024./2025. m.g.</vt:lpstr>
      <vt:lpstr>Eksāmens matemātikā (optimālais mācību satura apguves līmenis) Daļas «Zināšanas, izpratne un prasmes» uzdevumu izpilde 2024./2025. m.g.</vt:lpstr>
      <vt:lpstr>Eksāmens matemātikā (optimālais mācību satura apguves līmenis) Ļoti viegli daļas «Zināšanas, izpratne un prasmes» testelementi 2024./2025. m.g.</vt:lpstr>
      <vt:lpstr>Eksāmens matemātikā (optimālais mācību satura apguves līmenis) Viegli daļas «Zināšanas, izpratne un prasmes» testelementi 2024./2025. m.g.</vt:lpstr>
      <vt:lpstr>Eksāmens matemātikā (optimālais mācību satura apguves līmenis) Viegli daļas «Zināšanas, izpratne un prasmes» testelementi 2024./2025. m.g.</vt:lpstr>
      <vt:lpstr>Eksāmens matemātikā (optimālais mācību satura apguves līmenis) Viegli daļas «Zināšanas, izpratne un prasmes» testelementi 2024./2025. m.g.</vt:lpstr>
      <vt:lpstr>Eksāmens matemātikā (optimālais mācību satura apguves līmenis) Ļoti grūts daļas «Zināšanas, izpratne un prasmes» testelements 2024./2025. m.g.</vt:lpstr>
      <vt:lpstr>Eksāmens matemātikā (optimālais mācību satura apguves līmenis) Grūti daļas «Zināšanas, izpratne un prasmes» testelementi 2024./2025. m.g.</vt:lpstr>
      <vt:lpstr>Eksāmens matemātikā (optimālais mācību satura apguves līmenis) Grūti daļas «Zināšanas, izpratne un prasmes» testelementi 2024./2025. m.g.</vt:lpstr>
      <vt:lpstr>Eksāmens matemātikā (optimālais mācību satura apguves līmenis) Grūti daļas «Zināšanas, izpratne un prasmes» testelementi 2024./2025. m.g.</vt:lpstr>
      <vt:lpstr>Eksāmens matemātikā (optimālais mācību satura apguves līmenis) Grūti daļas «Zināšanas, izpratne un prasmes» testelementi 2024./2025. m.g.</vt:lpstr>
      <vt:lpstr>Eksāmens matemātikā (optimālais mācību satura apguves līmenis) Daļas «Kompleksu problēmu risināšana» vērtējums %  2024./2025. m.g.</vt:lpstr>
      <vt:lpstr>Eksāmens matemātikā (optimālais mācību satura apguves līmenis) Daļas «Kompleksu problēmu risināšana» uzdevumu izpilde 2024./2025. m.g.</vt:lpstr>
      <vt:lpstr>Eksāmens matemātikā (optimālais mācību satura apguves līmenis) Daļas «Kompleksu problēmu risināšana» uzdevumu izpilde 2024./2025. m.g.</vt:lpstr>
      <vt:lpstr>REZULTĀTI</vt:lpstr>
      <vt:lpstr>Eksāmens matemātikā (augstākais mācību satura apguves līmenis) Kopvērtējums %  2024./2025. m.g.</vt:lpstr>
      <vt:lpstr>Eksāmens matemātikā (augstākais mācību satura apguves līmenis) Daļas «Zināšanas, izpratne un prasmes (OL)» vērtējums %  2024./2025. m.g.</vt:lpstr>
      <vt:lpstr>Eksāmens matemātikā (augstākais mācību satura apguves līmenis) Daļas «Zināšanas, izpratne un prasmes (OL)» uzdevumu izpilde 2024./2025. m.g.</vt:lpstr>
      <vt:lpstr>Eksāmens matemātikā (augstākais mācību satura apguves līmenis) Daļas «Zināšanas, izpratne un prasmes (OL)» uzdevumi ar viszemāko izpildes koeficientu 2024./2025. m.g.</vt:lpstr>
      <vt:lpstr>Eksāmens matemātikā (augstākais mācību satura apguves līmenis) Daļas «Kompleksu problēmu risināšana (OL)» vērtējums %  2024./2025. m.g.</vt:lpstr>
      <vt:lpstr>Eksāmens matemātikā (augstākais mācību satura apguves līmenis) Daļas «Kompleksu problēmu risināšana (OL)» uzdevumu izpilde 2024./2025. m.g.</vt:lpstr>
      <vt:lpstr>Daļas «Kompleksu problēmu risināšana» uzdevumu izpilde OL un AL</vt:lpstr>
      <vt:lpstr>Eksāmens matemātikā (augstākais mācību satura apguves līmenis) Daļas «Zināšanas, izpratne un prasmes (AL)» vērtējums %  2024./2025. m.g.</vt:lpstr>
      <vt:lpstr>Eksāmens matemātikā (augstākais mācību satura apguves līmenis) Daļas «Zināšanas, izpratne un prasmes (AL)» uzdevumu izpilde 2024./2025. m.g.</vt:lpstr>
      <vt:lpstr>Eksāmens matemātikā (augstākais mācību satura apguves līmenis) Grūts daļas «Zināšanas, izpratne un prasmes (AL)» testelements 2024./2025. m.g.</vt:lpstr>
      <vt:lpstr>Eksāmens matemātikā (augstākais mācību satura apguves līmenis) Daļas «Kompleksu problēmu risināšana (AL)» vērtējums %  2024./2025. m.g.</vt:lpstr>
      <vt:lpstr>Eksāmens matemātikā (augstākais mācību satura apguves līmenis) Daļas «Kompleksu problēmu risināšana (AL)» uzdevumu izpilde 2024./2025. m.g.</vt:lpstr>
      <vt:lpstr>Eksāmens matemātikā (augstākais mācību satura apguves līmenis) Daļas «Kompleksu problēmu risināšana (AL)» uzdevumu izpilde 2024./2025. m.g.</vt:lpstr>
      <vt:lpstr>Eksāmens matemātikā  Salīdzinājums pēc skolu tipa 2024./2025. m.g.</vt:lpstr>
      <vt:lpstr>Eksāmens matemātikā  Salīdzinājums pēc urbanizācijas 2024./2025. m.g.</vt:lpstr>
      <vt:lpstr>Formu lapas</vt:lpstr>
      <vt:lpstr>PowerPoint Presentation</vt:lpstr>
      <vt:lpstr>2024./2025. mācību gada valsts pārbaudes darbu rezultāti, secinājumi, priekšlikumi</vt:lpstr>
      <vt:lpstr>Valsts pārbaudes darbi 9. klasē</vt:lpstr>
      <vt:lpstr>Valsts pārbaudes darbu norises laiki  9. klasei 2025./2026.mācību gadā                                </vt:lpstr>
      <vt:lpstr>Mācās atkārtoti 9.klasē</vt:lpstr>
      <vt:lpstr>Valsts pārbaudes darbi par vispārējo vidējo izglītību</vt:lpstr>
      <vt:lpstr>PowerPoint Presentation</vt:lpstr>
      <vt:lpstr>Valsts pārbaudes darbi par vispārējo vidējo izglītību</vt:lpstr>
      <vt:lpstr>Valsts pārbaudes darbi par vispārējo vidējo izglītību</vt:lpstr>
      <vt:lpstr> </vt:lpstr>
      <vt:lpstr>Valsts pārbaudes darbi par vispārējo vidējo izglītību                                                                                      </vt:lpstr>
      <vt:lpstr>Matemātiskās modelēšanas darbs ir jāizstrādā kursu Matemātika II apguves laikā, jo to paredz standarts</vt:lpstr>
      <vt:lpstr>Matemātikas augstākā mācību satura apguves līmeņa eksāmens</vt:lpstr>
      <vt:lpstr>Aktualitātes</vt:lpstr>
      <vt:lpstr>Aktualitātes</vt:lpstr>
      <vt:lpstr>Matemātikas augstākā mācību satura apguves līmeņa eksāmens</vt:lpstr>
      <vt:lpstr>Matemātikas augstākā mācību satura apguves līmeņa eksāmens</vt:lpstr>
      <vt:lpstr>Matemātikas augstākā mācību satura apguves līmeņa eksāmens  Valsts pārbaudes darba paraugs </vt:lpstr>
      <vt:lpstr>Matemātikas augstākā mācību satura apguves līmeņa eksāmens  Valsts pārbaudes darba paraugs 1. daļa </vt:lpstr>
      <vt:lpstr>Matemātikas augstākā mācību satura apguves līmeņa eksāmens  Valsts pārbaudes darba paraugs 2. daļa </vt:lpstr>
      <vt:lpstr>Valsts pārbaudes darbi par vispārējo vidējo izglītību                                                       </vt:lpstr>
      <vt:lpstr>Valsts pārbaudes darbi par vispārējo vidējo izglītību                                                                                       </vt:lpstr>
      <vt:lpstr>Valsts pārbaudes darbi par vispārējo vidējo izglītību                                                                                        </vt:lpstr>
      <vt:lpstr>Atbalsta pasākumi  Ukrainas civiliedzīvotājiem </vt:lpstr>
      <vt:lpstr>Atbalsta pasākumi</vt:lpstr>
      <vt:lpstr>Atbalsta pasākumi</vt:lpstr>
      <vt:lpstr>Atbalsta pasākumi</vt:lpstr>
      <vt:lpstr>Atbalsta pasākumi</vt:lpstr>
      <vt:lpstr>Rēķinpratības monitoringa darbi 3. un 6. klasē</vt:lpstr>
      <vt:lpstr>PowerPoint Presentation</vt:lpstr>
      <vt:lpstr>Paldies!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NOSAUKUMS</dc:title>
  <dc:creator>Liene Purgaile</dc:creator>
  <cp:lastModifiedBy>Kaspars Špūle</cp:lastModifiedBy>
  <cp:revision>88</cp:revision>
  <cp:lastPrinted>2025-12-02T14:39:46Z</cp:lastPrinted>
  <dcterms:modified xsi:type="dcterms:W3CDTF">2025-12-04T08:51:53Z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0x01010043EA7B7C982C434B90EAEA5CF82F0B50</vt:lpwstr>
  </property>
  <property fmtid="{D5CDD505-2E9C-101B-9397-08002B2CF9AE}" pid="3" name="MediaServiceImageTags">
    <vt:lpwstr/>
  </property>
</Properties>
</file>