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1.xml" ContentType="application/vnd.openxmlformats-officedocument.presentationml.notesSlide+xml"/>
  <Override PartName="/ppt/ink/ink5.xml" ContentType="application/inkml+xml"/>
  <Override PartName="/ppt/notesSlides/notesSlide12.xml" ContentType="application/vnd.openxmlformats-officedocument.presentationml.notesSlide+xml"/>
  <Override PartName="/ppt/ink/ink6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7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8.xml" ContentType="application/inkml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38" r:id="rId2"/>
  </p:sldMasterIdLst>
  <p:notesMasterIdLst>
    <p:notesMasterId r:id="rId53"/>
  </p:notesMasterIdLst>
  <p:sldIdLst>
    <p:sldId id="408" r:id="rId3"/>
    <p:sldId id="419" r:id="rId4"/>
    <p:sldId id="417" r:id="rId5"/>
    <p:sldId id="418" r:id="rId6"/>
    <p:sldId id="390" r:id="rId7"/>
    <p:sldId id="409" r:id="rId8"/>
    <p:sldId id="265" r:id="rId9"/>
    <p:sldId id="266" r:id="rId10"/>
    <p:sldId id="282" r:id="rId11"/>
    <p:sldId id="410" r:id="rId12"/>
    <p:sldId id="411" r:id="rId13"/>
    <p:sldId id="267" r:id="rId14"/>
    <p:sldId id="268" r:id="rId15"/>
    <p:sldId id="269" r:id="rId16"/>
    <p:sldId id="395" r:id="rId17"/>
    <p:sldId id="271" r:id="rId18"/>
    <p:sldId id="272" r:id="rId19"/>
    <p:sldId id="447" r:id="rId20"/>
    <p:sldId id="396" r:id="rId21"/>
    <p:sldId id="446" r:id="rId22"/>
    <p:sldId id="420" r:id="rId23"/>
    <p:sldId id="412" r:id="rId24"/>
    <p:sldId id="388" r:id="rId25"/>
    <p:sldId id="415" r:id="rId26"/>
    <p:sldId id="274" r:id="rId27"/>
    <p:sldId id="397" r:id="rId28"/>
    <p:sldId id="275" r:id="rId29"/>
    <p:sldId id="423" r:id="rId30"/>
    <p:sldId id="424" r:id="rId31"/>
    <p:sldId id="427" r:id="rId32"/>
    <p:sldId id="425" r:id="rId33"/>
    <p:sldId id="276" r:id="rId34"/>
    <p:sldId id="277" r:id="rId35"/>
    <p:sldId id="278" r:id="rId36"/>
    <p:sldId id="445" r:id="rId37"/>
    <p:sldId id="414" r:id="rId38"/>
    <p:sldId id="399" r:id="rId39"/>
    <p:sldId id="429" r:id="rId40"/>
    <p:sldId id="273" r:id="rId41"/>
    <p:sldId id="393" r:id="rId42"/>
    <p:sldId id="394" r:id="rId43"/>
    <p:sldId id="401" r:id="rId44"/>
    <p:sldId id="402" r:id="rId45"/>
    <p:sldId id="403" r:id="rId46"/>
    <p:sldId id="405" r:id="rId47"/>
    <p:sldId id="448" r:id="rId48"/>
    <p:sldId id="406" r:id="rId49"/>
    <p:sldId id="407" r:id="rId50"/>
    <p:sldId id="387" r:id="rId51"/>
    <p:sldId id="264" r:id="rId52"/>
  </p:sldIdLst>
  <p:sldSz cx="9144000" cy="6858000" type="screen4x3"/>
  <p:notesSz cx="6858000" cy="9144000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111" autoAdjust="0"/>
  </p:normalViewPr>
  <p:slideViewPr>
    <p:cSldViewPr snapToGrid="0" snapToObjects="1">
      <p:cViewPr varScale="1">
        <p:scale>
          <a:sx n="58" d="100"/>
          <a:sy n="58" d="100"/>
        </p:scale>
        <p:origin x="217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E1AB5-6AB4-48E3-8E7B-E8D792B1A9FD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lv-LV"/>
        </a:p>
      </dgm:t>
    </dgm:pt>
    <dgm:pt modelId="{C8FB0090-C63E-406F-B4F0-C009B67EEBAC}">
      <dgm:prSet phldrT="[Text]" custT="1"/>
      <dgm:spPr/>
      <dgm:t>
        <a:bodyPr/>
        <a:lstStyle/>
        <a:p>
          <a:r>
            <a:rPr lang="lv-LV" sz="3200" b="1" dirty="0">
              <a:latin typeface="Verdana"/>
              <a:ea typeface="Verdana"/>
            </a:rPr>
            <a:t>22</a:t>
          </a:r>
          <a:r>
            <a:rPr lang="en-GB" sz="3200" b="1" dirty="0">
              <a:latin typeface="Verdana"/>
              <a:ea typeface="Verdana"/>
            </a:rPr>
            <a:t>. </a:t>
          </a:r>
          <a:r>
            <a:rPr lang="lv-LV" sz="3200" b="1" noProof="0" dirty="0">
              <a:latin typeface="Verdana"/>
              <a:ea typeface="Verdana"/>
            </a:rPr>
            <a:t>maijs (1. un 2. daļa</a:t>
          </a:r>
          <a:r>
            <a:rPr lang="en-GB" sz="3200" b="1" dirty="0">
              <a:latin typeface="Verdana"/>
              <a:ea typeface="Verdana"/>
            </a:rPr>
            <a:t>)</a:t>
          </a:r>
          <a:endParaRPr lang="lv-LV" sz="3200" b="1" dirty="0">
            <a:latin typeface="Verdana"/>
            <a:ea typeface="Verdana"/>
          </a:endParaRPr>
        </a:p>
      </dgm:t>
    </dgm:pt>
    <dgm:pt modelId="{E0FFC751-F3AA-46BC-857E-78480C8B131F}" type="parTrans" cxnId="{9F3D424D-BFED-4ADC-A312-DD32EC5267BE}">
      <dgm:prSet/>
      <dgm:spPr/>
      <dgm:t>
        <a:bodyPr/>
        <a:lstStyle/>
        <a:p>
          <a:endParaRPr lang="lv-LV" sz="11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57997EF-4DFA-430F-87E6-CC0257F91CE7}" type="sibTrans" cxnId="{9F3D424D-BFED-4ADC-A312-DD32EC5267BE}">
      <dgm:prSet/>
      <dgm:spPr/>
      <dgm:t>
        <a:bodyPr/>
        <a:lstStyle/>
        <a:p>
          <a:endParaRPr lang="lv-LV" sz="11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D462850-CF16-4A99-8AE0-D99C35B79212}">
      <dgm:prSet phldrT="[Text]" custT="1"/>
      <dgm:spPr/>
      <dgm:t>
        <a:bodyPr/>
        <a:lstStyle/>
        <a:p>
          <a:r>
            <a:rPr lang="lv-LV" sz="3200" b="1" noProof="0" dirty="0">
              <a:latin typeface="Verdana"/>
              <a:ea typeface="Verdana"/>
            </a:rPr>
            <a:t>Papildtermiņš 25. jūnijs</a:t>
          </a:r>
          <a:endParaRPr lang="lv-LV" sz="3200" b="1" noProof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1C81D1A-5F63-4061-A853-F34DA2F61F1B}" type="parTrans" cxnId="{27EA636A-685B-48AF-A4E0-17F396903BBC}">
      <dgm:prSet/>
      <dgm:spPr/>
      <dgm:t>
        <a:bodyPr/>
        <a:lstStyle/>
        <a:p>
          <a:endParaRPr lang="lv-LV" sz="11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0CA52EF-048F-4AC8-A665-EA596865ECBE}" type="sibTrans" cxnId="{27EA636A-685B-48AF-A4E0-17F396903BBC}">
      <dgm:prSet/>
      <dgm:spPr/>
      <dgm:t>
        <a:bodyPr/>
        <a:lstStyle/>
        <a:p>
          <a:endParaRPr lang="lv-LV" sz="11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F41F74-513F-447A-A156-6636AE20E84A}" type="pres">
      <dgm:prSet presAssocID="{36EE1AB5-6AB4-48E3-8E7B-E8D792B1A9FD}" presName="linear" presStyleCnt="0">
        <dgm:presLayoutVars>
          <dgm:dir/>
          <dgm:animLvl val="lvl"/>
          <dgm:resizeHandles val="exact"/>
        </dgm:presLayoutVars>
      </dgm:prSet>
      <dgm:spPr/>
    </dgm:pt>
    <dgm:pt modelId="{E76B5707-F8C2-43B2-BB5F-D129D2FF9EDB}" type="pres">
      <dgm:prSet presAssocID="{C8FB0090-C63E-406F-B4F0-C009B67EEBAC}" presName="parentLin" presStyleCnt="0"/>
      <dgm:spPr/>
    </dgm:pt>
    <dgm:pt modelId="{AA3B9CA9-54C4-4591-ADAF-15A017F4F731}" type="pres">
      <dgm:prSet presAssocID="{C8FB0090-C63E-406F-B4F0-C009B67EEBAC}" presName="parentLeftMargin" presStyleLbl="node1" presStyleIdx="0" presStyleCnt="2"/>
      <dgm:spPr/>
    </dgm:pt>
    <dgm:pt modelId="{703C90CF-CA07-4601-81B7-5226E450505F}" type="pres">
      <dgm:prSet presAssocID="{C8FB0090-C63E-406F-B4F0-C009B67EEBAC}" presName="parentText" presStyleLbl="node1" presStyleIdx="0" presStyleCnt="2" custScaleX="134490">
        <dgm:presLayoutVars>
          <dgm:chMax val="0"/>
          <dgm:bulletEnabled val="1"/>
        </dgm:presLayoutVars>
      </dgm:prSet>
      <dgm:spPr/>
    </dgm:pt>
    <dgm:pt modelId="{FA2AEB76-C29A-4F73-8E50-2DA6DC76FCC9}" type="pres">
      <dgm:prSet presAssocID="{C8FB0090-C63E-406F-B4F0-C009B67EEBAC}" presName="negativeSpace" presStyleCnt="0"/>
      <dgm:spPr/>
    </dgm:pt>
    <dgm:pt modelId="{00445CD5-3C12-46C1-B651-7A8C1476A556}" type="pres">
      <dgm:prSet presAssocID="{C8FB0090-C63E-406F-B4F0-C009B67EEBAC}" presName="childText" presStyleLbl="conFgAcc1" presStyleIdx="0" presStyleCnt="2">
        <dgm:presLayoutVars>
          <dgm:bulletEnabled val="1"/>
        </dgm:presLayoutVars>
      </dgm:prSet>
      <dgm:spPr/>
    </dgm:pt>
    <dgm:pt modelId="{CE531D18-6295-4CE2-99F7-8BF5F4ECF7A9}" type="pres">
      <dgm:prSet presAssocID="{657997EF-4DFA-430F-87E6-CC0257F91CE7}" presName="spaceBetweenRectangles" presStyleCnt="0"/>
      <dgm:spPr/>
    </dgm:pt>
    <dgm:pt modelId="{0F10B1C3-CEBC-4092-B985-A5ADEEDDA458}" type="pres">
      <dgm:prSet presAssocID="{6D462850-CF16-4A99-8AE0-D99C35B79212}" presName="parentLin" presStyleCnt="0"/>
      <dgm:spPr/>
    </dgm:pt>
    <dgm:pt modelId="{1E86671D-746B-4230-A53A-E20C28C3A258}" type="pres">
      <dgm:prSet presAssocID="{6D462850-CF16-4A99-8AE0-D99C35B79212}" presName="parentLeftMargin" presStyleLbl="node1" presStyleIdx="0" presStyleCnt="2"/>
      <dgm:spPr/>
    </dgm:pt>
    <dgm:pt modelId="{A68BFBED-5778-4146-B6CB-0680DEEF0B5D}" type="pres">
      <dgm:prSet presAssocID="{6D462850-CF16-4A99-8AE0-D99C35B79212}" presName="parentText" presStyleLbl="node1" presStyleIdx="1" presStyleCnt="2" custScaleX="135318">
        <dgm:presLayoutVars>
          <dgm:chMax val="0"/>
          <dgm:bulletEnabled val="1"/>
        </dgm:presLayoutVars>
      </dgm:prSet>
      <dgm:spPr/>
    </dgm:pt>
    <dgm:pt modelId="{BCB7DB44-33F3-4F69-8A57-5637A4F70A89}" type="pres">
      <dgm:prSet presAssocID="{6D462850-CF16-4A99-8AE0-D99C35B79212}" presName="negativeSpace" presStyleCnt="0"/>
      <dgm:spPr/>
    </dgm:pt>
    <dgm:pt modelId="{EA9656FB-8A7A-4243-B0AB-A56D39047005}" type="pres">
      <dgm:prSet presAssocID="{6D462850-CF16-4A99-8AE0-D99C35B7921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33F070B-B66C-4113-BE5B-6D69BDFB77AB}" type="presOf" srcId="{36EE1AB5-6AB4-48E3-8E7B-E8D792B1A9FD}" destId="{9DF41F74-513F-447A-A156-6636AE20E84A}" srcOrd="0" destOrd="0" presId="urn:microsoft.com/office/officeart/2005/8/layout/list1"/>
    <dgm:cxn modelId="{7BEA682C-FCB1-49F6-806B-1A99D6D2DCC9}" type="presOf" srcId="{C8FB0090-C63E-406F-B4F0-C009B67EEBAC}" destId="{703C90CF-CA07-4601-81B7-5226E450505F}" srcOrd="1" destOrd="0" presId="urn:microsoft.com/office/officeart/2005/8/layout/list1"/>
    <dgm:cxn modelId="{33A2422E-E59F-4ADC-8CF3-B9C07A4397C8}" type="presOf" srcId="{6D462850-CF16-4A99-8AE0-D99C35B79212}" destId="{1E86671D-746B-4230-A53A-E20C28C3A258}" srcOrd="0" destOrd="0" presId="urn:microsoft.com/office/officeart/2005/8/layout/list1"/>
    <dgm:cxn modelId="{27EA636A-685B-48AF-A4E0-17F396903BBC}" srcId="{36EE1AB5-6AB4-48E3-8E7B-E8D792B1A9FD}" destId="{6D462850-CF16-4A99-8AE0-D99C35B79212}" srcOrd="1" destOrd="0" parTransId="{41C81D1A-5F63-4061-A853-F34DA2F61F1B}" sibTransId="{90CA52EF-048F-4AC8-A665-EA596865ECBE}"/>
    <dgm:cxn modelId="{6000344B-C854-42E6-9982-11F35C77F93C}" type="presOf" srcId="{C8FB0090-C63E-406F-B4F0-C009B67EEBAC}" destId="{AA3B9CA9-54C4-4591-ADAF-15A017F4F731}" srcOrd="0" destOrd="0" presId="urn:microsoft.com/office/officeart/2005/8/layout/list1"/>
    <dgm:cxn modelId="{9F3D424D-BFED-4ADC-A312-DD32EC5267BE}" srcId="{36EE1AB5-6AB4-48E3-8E7B-E8D792B1A9FD}" destId="{C8FB0090-C63E-406F-B4F0-C009B67EEBAC}" srcOrd="0" destOrd="0" parTransId="{E0FFC751-F3AA-46BC-857E-78480C8B131F}" sibTransId="{657997EF-4DFA-430F-87E6-CC0257F91CE7}"/>
    <dgm:cxn modelId="{3F3424CC-5285-43CB-8315-24A5C41B64A9}" type="presOf" srcId="{6D462850-CF16-4A99-8AE0-D99C35B79212}" destId="{A68BFBED-5778-4146-B6CB-0680DEEF0B5D}" srcOrd="1" destOrd="0" presId="urn:microsoft.com/office/officeart/2005/8/layout/list1"/>
    <dgm:cxn modelId="{1B05F0EF-B3F1-4B7E-97BD-B19AC894AFB5}" type="presParOf" srcId="{9DF41F74-513F-447A-A156-6636AE20E84A}" destId="{E76B5707-F8C2-43B2-BB5F-D129D2FF9EDB}" srcOrd="0" destOrd="0" presId="urn:microsoft.com/office/officeart/2005/8/layout/list1"/>
    <dgm:cxn modelId="{EC3902FA-338B-4E32-851C-049590D32132}" type="presParOf" srcId="{E76B5707-F8C2-43B2-BB5F-D129D2FF9EDB}" destId="{AA3B9CA9-54C4-4591-ADAF-15A017F4F731}" srcOrd="0" destOrd="0" presId="urn:microsoft.com/office/officeart/2005/8/layout/list1"/>
    <dgm:cxn modelId="{537D97FA-C6E3-4ADD-9AB6-9A1CC459C5EE}" type="presParOf" srcId="{E76B5707-F8C2-43B2-BB5F-D129D2FF9EDB}" destId="{703C90CF-CA07-4601-81B7-5226E450505F}" srcOrd="1" destOrd="0" presId="urn:microsoft.com/office/officeart/2005/8/layout/list1"/>
    <dgm:cxn modelId="{53E1F07A-2E84-42E6-9D82-6D98F66FEB4B}" type="presParOf" srcId="{9DF41F74-513F-447A-A156-6636AE20E84A}" destId="{FA2AEB76-C29A-4F73-8E50-2DA6DC76FCC9}" srcOrd="1" destOrd="0" presId="urn:microsoft.com/office/officeart/2005/8/layout/list1"/>
    <dgm:cxn modelId="{F78C9769-C208-49AE-916A-D639C1CFCB36}" type="presParOf" srcId="{9DF41F74-513F-447A-A156-6636AE20E84A}" destId="{00445CD5-3C12-46C1-B651-7A8C1476A556}" srcOrd="2" destOrd="0" presId="urn:microsoft.com/office/officeart/2005/8/layout/list1"/>
    <dgm:cxn modelId="{FB3E31F9-12A3-45DC-BD98-CB9F7F478E9B}" type="presParOf" srcId="{9DF41F74-513F-447A-A156-6636AE20E84A}" destId="{CE531D18-6295-4CE2-99F7-8BF5F4ECF7A9}" srcOrd="3" destOrd="0" presId="urn:microsoft.com/office/officeart/2005/8/layout/list1"/>
    <dgm:cxn modelId="{2354C041-D28D-4BE0-ACFF-E7DAB606F2D9}" type="presParOf" srcId="{9DF41F74-513F-447A-A156-6636AE20E84A}" destId="{0F10B1C3-CEBC-4092-B985-A5ADEEDDA458}" srcOrd="4" destOrd="0" presId="urn:microsoft.com/office/officeart/2005/8/layout/list1"/>
    <dgm:cxn modelId="{40EEB3CA-2EC3-4060-AF85-B2CE81F4B4D1}" type="presParOf" srcId="{0F10B1C3-CEBC-4092-B985-A5ADEEDDA458}" destId="{1E86671D-746B-4230-A53A-E20C28C3A258}" srcOrd="0" destOrd="0" presId="urn:microsoft.com/office/officeart/2005/8/layout/list1"/>
    <dgm:cxn modelId="{A1F5229F-21AF-4F14-8E9E-10739CD03981}" type="presParOf" srcId="{0F10B1C3-CEBC-4092-B985-A5ADEEDDA458}" destId="{A68BFBED-5778-4146-B6CB-0680DEEF0B5D}" srcOrd="1" destOrd="0" presId="urn:microsoft.com/office/officeart/2005/8/layout/list1"/>
    <dgm:cxn modelId="{72506738-6792-4D09-B2B5-0C17123CC643}" type="presParOf" srcId="{9DF41F74-513F-447A-A156-6636AE20E84A}" destId="{BCB7DB44-33F3-4F69-8A57-5637A4F70A89}" srcOrd="5" destOrd="0" presId="urn:microsoft.com/office/officeart/2005/8/layout/list1"/>
    <dgm:cxn modelId="{C67C8334-1EBA-48F7-A93D-8C23078998C7}" type="presParOf" srcId="{9DF41F74-513F-447A-A156-6636AE20E84A}" destId="{EA9656FB-8A7A-4243-B0AB-A56D3904700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EE1AB5-6AB4-48E3-8E7B-E8D792B1A9FD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lv-LV"/>
        </a:p>
      </dgm:t>
    </dgm:pt>
    <dgm:pt modelId="{C8FB0090-C63E-406F-B4F0-C009B67EEBAC}">
      <dgm:prSet phldrT="[Text]" custT="1"/>
      <dgm:spPr/>
      <dgm:t>
        <a:bodyPr/>
        <a:lstStyle/>
        <a:p>
          <a:r>
            <a:rPr lang="en-GB" sz="3200" b="1" dirty="0">
              <a:latin typeface="Verdana" panose="020B0604030504040204" pitchFamily="34" charset="0"/>
              <a:ea typeface="Verdana" panose="020B0604030504040204" pitchFamily="34" charset="0"/>
            </a:rPr>
            <a:t>1. </a:t>
          </a:r>
          <a:r>
            <a:rPr lang="en-GB" sz="3200" b="1" dirty="0" err="1">
              <a:latin typeface="Verdana" panose="020B0604030504040204" pitchFamily="34" charset="0"/>
              <a:ea typeface="Verdana" panose="020B0604030504040204" pitchFamily="34" charset="0"/>
            </a:rPr>
            <a:t>daļa</a:t>
          </a:r>
          <a:r>
            <a:rPr lang="en-GB" sz="3200" b="1" dirty="0">
              <a:latin typeface="Verdana" panose="020B0604030504040204" pitchFamily="34" charset="0"/>
              <a:ea typeface="Verdana" panose="020B0604030504040204" pitchFamily="34" charset="0"/>
            </a:rPr>
            <a:t> – </a:t>
          </a:r>
          <a:r>
            <a:rPr lang="en-GB" sz="3200" b="1" dirty="0" err="1">
              <a:latin typeface="Verdana" panose="020B0604030504040204" pitchFamily="34" charset="0"/>
              <a:ea typeface="Verdana" panose="020B0604030504040204" pitchFamily="34" charset="0"/>
            </a:rPr>
            <a:t>tiešsaistē</a:t>
          </a:r>
          <a:r>
            <a:rPr lang="en-GB" sz="3200" b="1" dirty="0">
              <a:latin typeface="Verdana" panose="020B0604030504040204" pitchFamily="34" charset="0"/>
              <a:ea typeface="Verdana" panose="020B0604030504040204" pitchFamily="34" charset="0"/>
            </a:rPr>
            <a:t> (40 min)</a:t>
          </a:r>
          <a:endParaRPr lang="lv-LV" sz="32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0FFC751-F3AA-46BC-857E-78480C8B131F}" type="parTrans" cxnId="{9F3D424D-BFED-4ADC-A312-DD32EC5267BE}">
      <dgm:prSet/>
      <dgm:spPr/>
      <dgm:t>
        <a:bodyPr/>
        <a:lstStyle/>
        <a:p>
          <a:endParaRPr lang="lv-LV" sz="11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57997EF-4DFA-430F-87E6-CC0257F91CE7}" type="sibTrans" cxnId="{9F3D424D-BFED-4ADC-A312-DD32EC5267BE}">
      <dgm:prSet/>
      <dgm:spPr/>
      <dgm:t>
        <a:bodyPr/>
        <a:lstStyle/>
        <a:p>
          <a:endParaRPr lang="lv-LV" sz="11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D462850-CF16-4A99-8AE0-D99C35B79212}">
      <dgm:prSet phldrT="[Text]" custT="1"/>
      <dgm:spPr/>
      <dgm:t>
        <a:bodyPr/>
        <a:lstStyle/>
        <a:p>
          <a:pPr rtl="0"/>
          <a:r>
            <a:rPr lang="en-GB" sz="3200" b="1" dirty="0">
              <a:latin typeface="Verdana"/>
              <a:ea typeface="Verdana"/>
            </a:rPr>
            <a:t>2. </a:t>
          </a:r>
          <a:r>
            <a:rPr lang="en-GB" sz="3200" b="1" dirty="0" err="1">
              <a:latin typeface="Verdana"/>
              <a:ea typeface="Verdana"/>
            </a:rPr>
            <a:t>daļa</a:t>
          </a:r>
          <a:r>
            <a:rPr lang="en-GB" sz="3200" b="1" dirty="0">
              <a:latin typeface="Verdana"/>
              <a:ea typeface="Verdana"/>
            </a:rPr>
            <a:t> – </a:t>
          </a:r>
          <a:r>
            <a:rPr lang="en-GB" sz="3200" b="1" dirty="0" err="1">
              <a:latin typeface="Verdana"/>
              <a:ea typeface="Verdana"/>
            </a:rPr>
            <a:t>pilda</a:t>
          </a:r>
          <a:r>
            <a:rPr lang="en-GB" sz="3200" b="1" dirty="0">
              <a:latin typeface="Verdana"/>
              <a:ea typeface="Verdana"/>
            </a:rPr>
            <a:t> </a:t>
          </a:r>
          <a:r>
            <a:rPr lang="en-GB" sz="3200" b="1" dirty="0" err="1">
              <a:latin typeface="Verdana"/>
              <a:ea typeface="Verdana"/>
            </a:rPr>
            <a:t>papīrā</a:t>
          </a:r>
          <a:r>
            <a:rPr lang="en-GB" sz="3200" b="1" dirty="0">
              <a:latin typeface="Verdana"/>
              <a:ea typeface="Verdana"/>
            </a:rPr>
            <a:t> (95 min)</a:t>
          </a:r>
          <a:endParaRPr lang="lv-LV" sz="3200" b="1" dirty="0">
            <a:latin typeface="Verdana"/>
            <a:ea typeface="Verdana"/>
          </a:endParaRPr>
        </a:p>
      </dgm:t>
    </dgm:pt>
    <dgm:pt modelId="{41C81D1A-5F63-4061-A853-F34DA2F61F1B}" type="parTrans" cxnId="{27EA636A-685B-48AF-A4E0-17F396903BBC}">
      <dgm:prSet/>
      <dgm:spPr/>
      <dgm:t>
        <a:bodyPr/>
        <a:lstStyle/>
        <a:p>
          <a:endParaRPr lang="lv-LV" sz="11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0CA52EF-048F-4AC8-A665-EA596865ECBE}" type="sibTrans" cxnId="{27EA636A-685B-48AF-A4E0-17F396903BBC}">
      <dgm:prSet/>
      <dgm:spPr/>
      <dgm:t>
        <a:bodyPr/>
        <a:lstStyle/>
        <a:p>
          <a:endParaRPr lang="lv-LV" sz="11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F41F74-513F-447A-A156-6636AE20E84A}" type="pres">
      <dgm:prSet presAssocID="{36EE1AB5-6AB4-48E3-8E7B-E8D792B1A9FD}" presName="linear" presStyleCnt="0">
        <dgm:presLayoutVars>
          <dgm:dir/>
          <dgm:animLvl val="lvl"/>
          <dgm:resizeHandles val="exact"/>
        </dgm:presLayoutVars>
      </dgm:prSet>
      <dgm:spPr/>
    </dgm:pt>
    <dgm:pt modelId="{E76B5707-F8C2-43B2-BB5F-D129D2FF9EDB}" type="pres">
      <dgm:prSet presAssocID="{C8FB0090-C63E-406F-B4F0-C009B67EEBAC}" presName="parentLin" presStyleCnt="0"/>
      <dgm:spPr/>
    </dgm:pt>
    <dgm:pt modelId="{AA3B9CA9-54C4-4591-ADAF-15A017F4F731}" type="pres">
      <dgm:prSet presAssocID="{C8FB0090-C63E-406F-B4F0-C009B67EEBAC}" presName="parentLeftMargin" presStyleLbl="node1" presStyleIdx="0" presStyleCnt="2"/>
      <dgm:spPr/>
    </dgm:pt>
    <dgm:pt modelId="{703C90CF-CA07-4601-81B7-5226E450505F}" type="pres">
      <dgm:prSet presAssocID="{C8FB0090-C63E-406F-B4F0-C009B67EEBAC}" presName="parentText" presStyleLbl="node1" presStyleIdx="0" presStyleCnt="2" custScaleX="134490">
        <dgm:presLayoutVars>
          <dgm:chMax val="0"/>
          <dgm:bulletEnabled val="1"/>
        </dgm:presLayoutVars>
      </dgm:prSet>
      <dgm:spPr/>
    </dgm:pt>
    <dgm:pt modelId="{FA2AEB76-C29A-4F73-8E50-2DA6DC76FCC9}" type="pres">
      <dgm:prSet presAssocID="{C8FB0090-C63E-406F-B4F0-C009B67EEBAC}" presName="negativeSpace" presStyleCnt="0"/>
      <dgm:spPr/>
    </dgm:pt>
    <dgm:pt modelId="{00445CD5-3C12-46C1-B651-7A8C1476A556}" type="pres">
      <dgm:prSet presAssocID="{C8FB0090-C63E-406F-B4F0-C009B67EEBAC}" presName="childText" presStyleLbl="conFgAcc1" presStyleIdx="0" presStyleCnt="2">
        <dgm:presLayoutVars>
          <dgm:bulletEnabled val="1"/>
        </dgm:presLayoutVars>
      </dgm:prSet>
      <dgm:spPr/>
    </dgm:pt>
    <dgm:pt modelId="{CE531D18-6295-4CE2-99F7-8BF5F4ECF7A9}" type="pres">
      <dgm:prSet presAssocID="{657997EF-4DFA-430F-87E6-CC0257F91CE7}" presName="spaceBetweenRectangles" presStyleCnt="0"/>
      <dgm:spPr/>
    </dgm:pt>
    <dgm:pt modelId="{0F10B1C3-CEBC-4092-B985-A5ADEEDDA458}" type="pres">
      <dgm:prSet presAssocID="{6D462850-CF16-4A99-8AE0-D99C35B79212}" presName="parentLin" presStyleCnt="0"/>
      <dgm:spPr/>
    </dgm:pt>
    <dgm:pt modelId="{1E86671D-746B-4230-A53A-E20C28C3A258}" type="pres">
      <dgm:prSet presAssocID="{6D462850-CF16-4A99-8AE0-D99C35B79212}" presName="parentLeftMargin" presStyleLbl="node1" presStyleIdx="0" presStyleCnt="2"/>
      <dgm:spPr/>
    </dgm:pt>
    <dgm:pt modelId="{A68BFBED-5778-4146-B6CB-0680DEEF0B5D}" type="pres">
      <dgm:prSet presAssocID="{6D462850-CF16-4A99-8AE0-D99C35B79212}" presName="parentText" presStyleLbl="node1" presStyleIdx="1" presStyleCnt="2" custScaleX="135318">
        <dgm:presLayoutVars>
          <dgm:chMax val="0"/>
          <dgm:bulletEnabled val="1"/>
        </dgm:presLayoutVars>
      </dgm:prSet>
      <dgm:spPr/>
    </dgm:pt>
    <dgm:pt modelId="{BCB7DB44-33F3-4F69-8A57-5637A4F70A89}" type="pres">
      <dgm:prSet presAssocID="{6D462850-CF16-4A99-8AE0-D99C35B79212}" presName="negativeSpace" presStyleCnt="0"/>
      <dgm:spPr/>
    </dgm:pt>
    <dgm:pt modelId="{EA9656FB-8A7A-4243-B0AB-A56D39047005}" type="pres">
      <dgm:prSet presAssocID="{6D462850-CF16-4A99-8AE0-D99C35B7921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33F070B-B66C-4113-BE5B-6D69BDFB77AB}" type="presOf" srcId="{36EE1AB5-6AB4-48E3-8E7B-E8D792B1A9FD}" destId="{9DF41F74-513F-447A-A156-6636AE20E84A}" srcOrd="0" destOrd="0" presId="urn:microsoft.com/office/officeart/2005/8/layout/list1"/>
    <dgm:cxn modelId="{7BEA682C-FCB1-49F6-806B-1A99D6D2DCC9}" type="presOf" srcId="{C8FB0090-C63E-406F-B4F0-C009B67EEBAC}" destId="{703C90CF-CA07-4601-81B7-5226E450505F}" srcOrd="1" destOrd="0" presId="urn:microsoft.com/office/officeart/2005/8/layout/list1"/>
    <dgm:cxn modelId="{33A2422E-E59F-4ADC-8CF3-B9C07A4397C8}" type="presOf" srcId="{6D462850-CF16-4A99-8AE0-D99C35B79212}" destId="{1E86671D-746B-4230-A53A-E20C28C3A258}" srcOrd="0" destOrd="0" presId="urn:microsoft.com/office/officeart/2005/8/layout/list1"/>
    <dgm:cxn modelId="{27EA636A-685B-48AF-A4E0-17F396903BBC}" srcId="{36EE1AB5-6AB4-48E3-8E7B-E8D792B1A9FD}" destId="{6D462850-CF16-4A99-8AE0-D99C35B79212}" srcOrd="1" destOrd="0" parTransId="{41C81D1A-5F63-4061-A853-F34DA2F61F1B}" sibTransId="{90CA52EF-048F-4AC8-A665-EA596865ECBE}"/>
    <dgm:cxn modelId="{6000344B-C854-42E6-9982-11F35C77F93C}" type="presOf" srcId="{C8FB0090-C63E-406F-B4F0-C009B67EEBAC}" destId="{AA3B9CA9-54C4-4591-ADAF-15A017F4F731}" srcOrd="0" destOrd="0" presId="urn:microsoft.com/office/officeart/2005/8/layout/list1"/>
    <dgm:cxn modelId="{9F3D424D-BFED-4ADC-A312-DD32EC5267BE}" srcId="{36EE1AB5-6AB4-48E3-8E7B-E8D792B1A9FD}" destId="{C8FB0090-C63E-406F-B4F0-C009B67EEBAC}" srcOrd="0" destOrd="0" parTransId="{E0FFC751-F3AA-46BC-857E-78480C8B131F}" sibTransId="{657997EF-4DFA-430F-87E6-CC0257F91CE7}"/>
    <dgm:cxn modelId="{3F3424CC-5285-43CB-8315-24A5C41B64A9}" type="presOf" srcId="{6D462850-CF16-4A99-8AE0-D99C35B79212}" destId="{A68BFBED-5778-4146-B6CB-0680DEEF0B5D}" srcOrd="1" destOrd="0" presId="urn:microsoft.com/office/officeart/2005/8/layout/list1"/>
    <dgm:cxn modelId="{1B05F0EF-B3F1-4B7E-97BD-B19AC894AFB5}" type="presParOf" srcId="{9DF41F74-513F-447A-A156-6636AE20E84A}" destId="{E76B5707-F8C2-43B2-BB5F-D129D2FF9EDB}" srcOrd="0" destOrd="0" presId="urn:microsoft.com/office/officeart/2005/8/layout/list1"/>
    <dgm:cxn modelId="{EC3902FA-338B-4E32-851C-049590D32132}" type="presParOf" srcId="{E76B5707-F8C2-43B2-BB5F-D129D2FF9EDB}" destId="{AA3B9CA9-54C4-4591-ADAF-15A017F4F731}" srcOrd="0" destOrd="0" presId="urn:microsoft.com/office/officeart/2005/8/layout/list1"/>
    <dgm:cxn modelId="{537D97FA-C6E3-4ADD-9AB6-9A1CC459C5EE}" type="presParOf" srcId="{E76B5707-F8C2-43B2-BB5F-D129D2FF9EDB}" destId="{703C90CF-CA07-4601-81B7-5226E450505F}" srcOrd="1" destOrd="0" presId="urn:microsoft.com/office/officeart/2005/8/layout/list1"/>
    <dgm:cxn modelId="{53E1F07A-2E84-42E6-9D82-6D98F66FEB4B}" type="presParOf" srcId="{9DF41F74-513F-447A-A156-6636AE20E84A}" destId="{FA2AEB76-C29A-4F73-8E50-2DA6DC76FCC9}" srcOrd="1" destOrd="0" presId="urn:microsoft.com/office/officeart/2005/8/layout/list1"/>
    <dgm:cxn modelId="{F78C9769-C208-49AE-916A-D639C1CFCB36}" type="presParOf" srcId="{9DF41F74-513F-447A-A156-6636AE20E84A}" destId="{00445CD5-3C12-46C1-B651-7A8C1476A556}" srcOrd="2" destOrd="0" presId="urn:microsoft.com/office/officeart/2005/8/layout/list1"/>
    <dgm:cxn modelId="{FB3E31F9-12A3-45DC-BD98-CB9F7F478E9B}" type="presParOf" srcId="{9DF41F74-513F-447A-A156-6636AE20E84A}" destId="{CE531D18-6295-4CE2-99F7-8BF5F4ECF7A9}" srcOrd="3" destOrd="0" presId="urn:microsoft.com/office/officeart/2005/8/layout/list1"/>
    <dgm:cxn modelId="{2354C041-D28D-4BE0-ACFF-E7DAB606F2D9}" type="presParOf" srcId="{9DF41F74-513F-447A-A156-6636AE20E84A}" destId="{0F10B1C3-CEBC-4092-B985-A5ADEEDDA458}" srcOrd="4" destOrd="0" presId="urn:microsoft.com/office/officeart/2005/8/layout/list1"/>
    <dgm:cxn modelId="{40EEB3CA-2EC3-4060-AF85-B2CE81F4B4D1}" type="presParOf" srcId="{0F10B1C3-CEBC-4092-B985-A5ADEEDDA458}" destId="{1E86671D-746B-4230-A53A-E20C28C3A258}" srcOrd="0" destOrd="0" presId="urn:microsoft.com/office/officeart/2005/8/layout/list1"/>
    <dgm:cxn modelId="{A1F5229F-21AF-4F14-8E9E-10739CD03981}" type="presParOf" srcId="{0F10B1C3-CEBC-4092-B985-A5ADEEDDA458}" destId="{A68BFBED-5778-4146-B6CB-0680DEEF0B5D}" srcOrd="1" destOrd="0" presId="urn:microsoft.com/office/officeart/2005/8/layout/list1"/>
    <dgm:cxn modelId="{72506738-6792-4D09-B2B5-0C17123CC643}" type="presParOf" srcId="{9DF41F74-513F-447A-A156-6636AE20E84A}" destId="{BCB7DB44-33F3-4F69-8A57-5637A4F70A89}" srcOrd="5" destOrd="0" presId="urn:microsoft.com/office/officeart/2005/8/layout/list1"/>
    <dgm:cxn modelId="{C67C8334-1EBA-48F7-A93D-8C23078998C7}" type="presParOf" srcId="{9DF41F74-513F-447A-A156-6636AE20E84A}" destId="{EA9656FB-8A7A-4243-B0AB-A56D3904700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EE1AB5-6AB4-48E3-8E7B-E8D792B1A9FD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lv-LV"/>
        </a:p>
      </dgm:t>
    </dgm:pt>
    <dgm:pt modelId="{C8FB0090-C63E-406F-B4F0-C009B67EEBAC}">
      <dgm:prSet phldrT="[Text]" custT="1"/>
      <dgm:spPr/>
      <dgm:t>
        <a:bodyPr/>
        <a:lstStyle/>
        <a:p>
          <a:pPr rtl="0"/>
          <a:r>
            <a:rPr lang="en-GB" sz="3200" b="1" dirty="0">
              <a:latin typeface="Verdana"/>
              <a:ea typeface="Verdana"/>
            </a:rPr>
            <a:t>22. </a:t>
          </a:r>
          <a:r>
            <a:rPr lang="lv-LV" sz="3200" b="1" noProof="0" dirty="0">
              <a:latin typeface="Verdana"/>
              <a:ea typeface="Verdana"/>
            </a:rPr>
            <a:t>maijs</a:t>
          </a:r>
          <a:r>
            <a:rPr lang="en-GB" sz="3200" b="1" dirty="0">
              <a:latin typeface="Verdana"/>
              <a:ea typeface="Verdana"/>
            </a:rPr>
            <a:t> (1., 2. un 3. </a:t>
          </a:r>
          <a:r>
            <a:rPr lang="lv-LV" sz="3200" b="1" noProof="0" dirty="0">
              <a:latin typeface="Verdana"/>
              <a:ea typeface="Verdana"/>
            </a:rPr>
            <a:t>daļa</a:t>
          </a:r>
          <a:r>
            <a:rPr lang="en-GB" sz="3200" b="1" dirty="0">
              <a:latin typeface="Verdana"/>
              <a:ea typeface="Verdana"/>
            </a:rPr>
            <a:t>)</a:t>
          </a:r>
          <a:endParaRPr lang="lv-LV" sz="3200" b="1" dirty="0">
            <a:latin typeface="Verdana"/>
            <a:ea typeface="Verdana"/>
          </a:endParaRPr>
        </a:p>
      </dgm:t>
    </dgm:pt>
    <dgm:pt modelId="{E0FFC751-F3AA-46BC-857E-78480C8B131F}" type="parTrans" cxnId="{9F3D424D-BFED-4ADC-A312-DD32EC5267BE}">
      <dgm:prSet/>
      <dgm:spPr/>
      <dgm:t>
        <a:bodyPr/>
        <a:lstStyle/>
        <a:p>
          <a:endParaRPr lang="lv-LV" sz="11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57997EF-4DFA-430F-87E6-CC0257F91CE7}" type="sibTrans" cxnId="{9F3D424D-BFED-4ADC-A312-DD32EC5267BE}">
      <dgm:prSet/>
      <dgm:spPr/>
      <dgm:t>
        <a:bodyPr/>
        <a:lstStyle/>
        <a:p>
          <a:endParaRPr lang="lv-LV" sz="11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D462850-CF16-4A99-8AE0-D99C35B79212}">
      <dgm:prSet phldrT="[Text]" custT="1"/>
      <dgm:spPr/>
      <dgm:t>
        <a:bodyPr/>
        <a:lstStyle/>
        <a:p>
          <a:r>
            <a:rPr lang="lv-LV" sz="3200" b="1" noProof="0" dirty="0" err="1">
              <a:latin typeface="Verdana"/>
              <a:ea typeface="Verdana"/>
            </a:rPr>
            <a:t>Papildtermiņš</a:t>
          </a:r>
          <a:r>
            <a:rPr lang="en-GB" sz="3200" b="1" dirty="0">
              <a:latin typeface="Verdana"/>
              <a:ea typeface="Verdana"/>
            </a:rPr>
            <a:t> 25. </a:t>
          </a:r>
          <a:r>
            <a:rPr lang="lv-LV" sz="3200" b="1" noProof="0" dirty="0">
              <a:latin typeface="Verdana"/>
              <a:ea typeface="Verdana"/>
            </a:rPr>
            <a:t>jūnijs</a:t>
          </a:r>
          <a:endParaRPr lang="lv-LV" sz="3200" b="1" dirty="0" err="1">
            <a:latin typeface="Verdana"/>
            <a:ea typeface="Verdana"/>
          </a:endParaRPr>
        </a:p>
      </dgm:t>
    </dgm:pt>
    <dgm:pt modelId="{41C81D1A-5F63-4061-A853-F34DA2F61F1B}" type="parTrans" cxnId="{27EA636A-685B-48AF-A4E0-17F396903BBC}">
      <dgm:prSet/>
      <dgm:spPr/>
      <dgm:t>
        <a:bodyPr/>
        <a:lstStyle/>
        <a:p>
          <a:endParaRPr lang="lv-LV" sz="11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0CA52EF-048F-4AC8-A665-EA596865ECBE}" type="sibTrans" cxnId="{27EA636A-685B-48AF-A4E0-17F396903BBC}">
      <dgm:prSet/>
      <dgm:spPr/>
      <dgm:t>
        <a:bodyPr/>
        <a:lstStyle/>
        <a:p>
          <a:endParaRPr lang="lv-LV" sz="11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F41F74-513F-447A-A156-6636AE20E84A}" type="pres">
      <dgm:prSet presAssocID="{36EE1AB5-6AB4-48E3-8E7B-E8D792B1A9FD}" presName="linear" presStyleCnt="0">
        <dgm:presLayoutVars>
          <dgm:dir/>
          <dgm:animLvl val="lvl"/>
          <dgm:resizeHandles val="exact"/>
        </dgm:presLayoutVars>
      </dgm:prSet>
      <dgm:spPr/>
    </dgm:pt>
    <dgm:pt modelId="{E76B5707-F8C2-43B2-BB5F-D129D2FF9EDB}" type="pres">
      <dgm:prSet presAssocID="{C8FB0090-C63E-406F-B4F0-C009B67EEBAC}" presName="parentLin" presStyleCnt="0"/>
      <dgm:spPr/>
    </dgm:pt>
    <dgm:pt modelId="{AA3B9CA9-54C4-4591-ADAF-15A017F4F731}" type="pres">
      <dgm:prSet presAssocID="{C8FB0090-C63E-406F-B4F0-C009B67EEBAC}" presName="parentLeftMargin" presStyleLbl="node1" presStyleIdx="0" presStyleCnt="2"/>
      <dgm:spPr/>
    </dgm:pt>
    <dgm:pt modelId="{703C90CF-CA07-4601-81B7-5226E450505F}" type="pres">
      <dgm:prSet presAssocID="{C8FB0090-C63E-406F-B4F0-C009B67EEBAC}" presName="parentText" presStyleLbl="node1" presStyleIdx="0" presStyleCnt="2" custScaleX="134490">
        <dgm:presLayoutVars>
          <dgm:chMax val="0"/>
          <dgm:bulletEnabled val="1"/>
        </dgm:presLayoutVars>
      </dgm:prSet>
      <dgm:spPr/>
    </dgm:pt>
    <dgm:pt modelId="{FA2AEB76-C29A-4F73-8E50-2DA6DC76FCC9}" type="pres">
      <dgm:prSet presAssocID="{C8FB0090-C63E-406F-B4F0-C009B67EEBAC}" presName="negativeSpace" presStyleCnt="0"/>
      <dgm:spPr/>
    </dgm:pt>
    <dgm:pt modelId="{00445CD5-3C12-46C1-B651-7A8C1476A556}" type="pres">
      <dgm:prSet presAssocID="{C8FB0090-C63E-406F-B4F0-C009B67EEBAC}" presName="childText" presStyleLbl="conFgAcc1" presStyleIdx="0" presStyleCnt="2">
        <dgm:presLayoutVars>
          <dgm:bulletEnabled val="1"/>
        </dgm:presLayoutVars>
      </dgm:prSet>
      <dgm:spPr/>
    </dgm:pt>
    <dgm:pt modelId="{CE531D18-6295-4CE2-99F7-8BF5F4ECF7A9}" type="pres">
      <dgm:prSet presAssocID="{657997EF-4DFA-430F-87E6-CC0257F91CE7}" presName="spaceBetweenRectangles" presStyleCnt="0"/>
      <dgm:spPr/>
    </dgm:pt>
    <dgm:pt modelId="{0F10B1C3-CEBC-4092-B985-A5ADEEDDA458}" type="pres">
      <dgm:prSet presAssocID="{6D462850-CF16-4A99-8AE0-D99C35B79212}" presName="parentLin" presStyleCnt="0"/>
      <dgm:spPr/>
    </dgm:pt>
    <dgm:pt modelId="{1E86671D-746B-4230-A53A-E20C28C3A258}" type="pres">
      <dgm:prSet presAssocID="{6D462850-CF16-4A99-8AE0-D99C35B79212}" presName="parentLeftMargin" presStyleLbl="node1" presStyleIdx="0" presStyleCnt="2"/>
      <dgm:spPr/>
    </dgm:pt>
    <dgm:pt modelId="{A68BFBED-5778-4146-B6CB-0680DEEF0B5D}" type="pres">
      <dgm:prSet presAssocID="{6D462850-CF16-4A99-8AE0-D99C35B79212}" presName="parentText" presStyleLbl="node1" presStyleIdx="1" presStyleCnt="2" custScaleX="135318">
        <dgm:presLayoutVars>
          <dgm:chMax val="0"/>
          <dgm:bulletEnabled val="1"/>
        </dgm:presLayoutVars>
      </dgm:prSet>
      <dgm:spPr/>
    </dgm:pt>
    <dgm:pt modelId="{BCB7DB44-33F3-4F69-8A57-5637A4F70A89}" type="pres">
      <dgm:prSet presAssocID="{6D462850-CF16-4A99-8AE0-D99C35B79212}" presName="negativeSpace" presStyleCnt="0"/>
      <dgm:spPr/>
    </dgm:pt>
    <dgm:pt modelId="{EA9656FB-8A7A-4243-B0AB-A56D39047005}" type="pres">
      <dgm:prSet presAssocID="{6D462850-CF16-4A99-8AE0-D99C35B7921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33F070B-B66C-4113-BE5B-6D69BDFB77AB}" type="presOf" srcId="{36EE1AB5-6AB4-48E3-8E7B-E8D792B1A9FD}" destId="{9DF41F74-513F-447A-A156-6636AE20E84A}" srcOrd="0" destOrd="0" presId="urn:microsoft.com/office/officeart/2005/8/layout/list1"/>
    <dgm:cxn modelId="{7BEA682C-FCB1-49F6-806B-1A99D6D2DCC9}" type="presOf" srcId="{C8FB0090-C63E-406F-B4F0-C009B67EEBAC}" destId="{703C90CF-CA07-4601-81B7-5226E450505F}" srcOrd="1" destOrd="0" presId="urn:microsoft.com/office/officeart/2005/8/layout/list1"/>
    <dgm:cxn modelId="{33A2422E-E59F-4ADC-8CF3-B9C07A4397C8}" type="presOf" srcId="{6D462850-CF16-4A99-8AE0-D99C35B79212}" destId="{1E86671D-746B-4230-A53A-E20C28C3A258}" srcOrd="0" destOrd="0" presId="urn:microsoft.com/office/officeart/2005/8/layout/list1"/>
    <dgm:cxn modelId="{27EA636A-685B-48AF-A4E0-17F396903BBC}" srcId="{36EE1AB5-6AB4-48E3-8E7B-E8D792B1A9FD}" destId="{6D462850-CF16-4A99-8AE0-D99C35B79212}" srcOrd="1" destOrd="0" parTransId="{41C81D1A-5F63-4061-A853-F34DA2F61F1B}" sibTransId="{90CA52EF-048F-4AC8-A665-EA596865ECBE}"/>
    <dgm:cxn modelId="{6000344B-C854-42E6-9982-11F35C77F93C}" type="presOf" srcId="{C8FB0090-C63E-406F-B4F0-C009B67EEBAC}" destId="{AA3B9CA9-54C4-4591-ADAF-15A017F4F731}" srcOrd="0" destOrd="0" presId="urn:microsoft.com/office/officeart/2005/8/layout/list1"/>
    <dgm:cxn modelId="{9F3D424D-BFED-4ADC-A312-DD32EC5267BE}" srcId="{36EE1AB5-6AB4-48E3-8E7B-E8D792B1A9FD}" destId="{C8FB0090-C63E-406F-B4F0-C009B67EEBAC}" srcOrd="0" destOrd="0" parTransId="{E0FFC751-F3AA-46BC-857E-78480C8B131F}" sibTransId="{657997EF-4DFA-430F-87E6-CC0257F91CE7}"/>
    <dgm:cxn modelId="{3F3424CC-5285-43CB-8315-24A5C41B64A9}" type="presOf" srcId="{6D462850-CF16-4A99-8AE0-D99C35B79212}" destId="{A68BFBED-5778-4146-B6CB-0680DEEF0B5D}" srcOrd="1" destOrd="0" presId="urn:microsoft.com/office/officeart/2005/8/layout/list1"/>
    <dgm:cxn modelId="{1B05F0EF-B3F1-4B7E-97BD-B19AC894AFB5}" type="presParOf" srcId="{9DF41F74-513F-447A-A156-6636AE20E84A}" destId="{E76B5707-F8C2-43B2-BB5F-D129D2FF9EDB}" srcOrd="0" destOrd="0" presId="urn:microsoft.com/office/officeart/2005/8/layout/list1"/>
    <dgm:cxn modelId="{EC3902FA-338B-4E32-851C-049590D32132}" type="presParOf" srcId="{E76B5707-F8C2-43B2-BB5F-D129D2FF9EDB}" destId="{AA3B9CA9-54C4-4591-ADAF-15A017F4F731}" srcOrd="0" destOrd="0" presId="urn:microsoft.com/office/officeart/2005/8/layout/list1"/>
    <dgm:cxn modelId="{537D97FA-C6E3-4ADD-9AB6-9A1CC459C5EE}" type="presParOf" srcId="{E76B5707-F8C2-43B2-BB5F-D129D2FF9EDB}" destId="{703C90CF-CA07-4601-81B7-5226E450505F}" srcOrd="1" destOrd="0" presId="urn:microsoft.com/office/officeart/2005/8/layout/list1"/>
    <dgm:cxn modelId="{53E1F07A-2E84-42E6-9D82-6D98F66FEB4B}" type="presParOf" srcId="{9DF41F74-513F-447A-A156-6636AE20E84A}" destId="{FA2AEB76-C29A-4F73-8E50-2DA6DC76FCC9}" srcOrd="1" destOrd="0" presId="urn:microsoft.com/office/officeart/2005/8/layout/list1"/>
    <dgm:cxn modelId="{F78C9769-C208-49AE-916A-D639C1CFCB36}" type="presParOf" srcId="{9DF41F74-513F-447A-A156-6636AE20E84A}" destId="{00445CD5-3C12-46C1-B651-7A8C1476A556}" srcOrd="2" destOrd="0" presId="urn:microsoft.com/office/officeart/2005/8/layout/list1"/>
    <dgm:cxn modelId="{FB3E31F9-12A3-45DC-BD98-CB9F7F478E9B}" type="presParOf" srcId="{9DF41F74-513F-447A-A156-6636AE20E84A}" destId="{CE531D18-6295-4CE2-99F7-8BF5F4ECF7A9}" srcOrd="3" destOrd="0" presId="urn:microsoft.com/office/officeart/2005/8/layout/list1"/>
    <dgm:cxn modelId="{2354C041-D28D-4BE0-ACFF-E7DAB606F2D9}" type="presParOf" srcId="{9DF41F74-513F-447A-A156-6636AE20E84A}" destId="{0F10B1C3-CEBC-4092-B985-A5ADEEDDA458}" srcOrd="4" destOrd="0" presId="urn:microsoft.com/office/officeart/2005/8/layout/list1"/>
    <dgm:cxn modelId="{40EEB3CA-2EC3-4060-AF85-B2CE81F4B4D1}" type="presParOf" srcId="{0F10B1C3-CEBC-4092-B985-A5ADEEDDA458}" destId="{1E86671D-746B-4230-A53A-E20C28C3A258}" srcOrd="0" destOrd="0" presId="urn:microsoft.com/office/officeart/2005/8/layout/list1"/>
    <dgm:cxn modelId="{A1F5229F-21AF-4F14-8E9E-10739CD03981}" type="presParOf" srcId="{0F10B1C3-CEBC-4092-B985-A5ADEEDDA458}" destId="{A68BFBED-5778-4146-B6CB-0680DEEF0B5D}" srcOrd="1" destOrd="0" presId="urn:microsoft.com/office/officeart/2005/8/layout/list1"/>
    <dgm:cxn modelId="{72506738-6792-4D09-B2B5-0C17123CC643}" type="presParOf" srcId="{9DF41F74-513F-447A-A156-6636AE20E84A}" destId="{BCB7DB44-33F3-4F69-8A57-5637A4F70A89}" srcOrd="5" destOrd="0" presId="urn:microsoft.com/office/officeart/2005/8/layout/list1"/>
    <dgm:cxn modelId="{C67C8334-1EBA-48F7-A93D-8C23078998C7}" type="presParOf" srcId="{9DF41F74-513F-447A-A156-6636AE20E84A}" destId="{EA9656FB-8A7A-4243-B0AB-A56D3904700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EE1AB5-6AB4-48E3-8E7B-E8D792B1A9FD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lv-LV"/>
        </a:p>
      </dgm:t>
    </dgm:pt>
    <dgm:pt modelId="{C8FB0090-C63E-406F-B4F0-C009B67EEBAC}">
      <dgm:prSet phldrT="[Text]" custT="1"/>
      <dgm:spPr/>
      <dgm:t>
        <a:bodyPr/>
        <a:lstStyle/>
        <a:p>
          <a:r>
            <a:rPr lang="en-GB" sz="3200" b="1" dirty="0">
              <a:latin typeface="Verdana"/>
              <a:ea typeface="Verdana"/>
            </a:rPr>
            <a:t>1. </a:t>
          </a:r>
          <a:r>
            <a:rPr lang="lv-LV" sz="3200" b="1" noProof="0" dirty="0">
              <a:latin typeface="Verdana"/>
              <a:ea typeface="Verdana"/>
            </a:rPr>
            <a:t>daļa – tiešsaistē </a:t>
          </a:r>
          <a:r>
            <a:rPr lang="en-GB" sz="3200" b="1" dirty="0">
              <a:latin typeface="Verdana"/>
              <a:ea typeface="Verdana"/>
            </a:rPr>
            <a:t>(50 min)</a:t>
          </a:r>
          <a:endParaRPr lang="lv-LV" sz="3200" b="1" dirty="0">
            <a:latin typeface="Verdana"/>
            <a:ea typeface="Verdana"/>
          </a:endParaRPr>
        </a:p>
      </dgm:t>
    </dgm:pt>
    <dgm:pt modelId="{E0FFC751-F3AA-46BC-857E-78480C8B131F}" type="parTrans" cxnId="{9F3D424D-BFED-4ADC-A312-DD32EC5267BE}">
      <dgm:prSet/>
      <dgm:spPr/>
      <dgm:t>
        <a:bodyPr/>
        <a:lstStyle/>
        <a:p>
          <a:endParaRPr lang="lv-LV" sz="11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57997EF-4DFA-430F-87E6-CC0257F91CE7}" type="sibTrans" cxnId="{9F3D424D-BFED-4ADC-A312-DD32EC5267BE}">
      <dgm:prSet/>
      <dgm:spPr/>
      <dgm:t>
        <a:bodyPr/>
        <a:lstStyle/>
        <a:p>
          <a:endParaRPr lang="lv-LV" sz="11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D462850-CF16-4A99-8AE0-D99C35B79212}">
      <dgm:prSet phldrT="[Text]" custT="1"/>
      <dgm:spPr/>
      <dgm:t>
        <a:bodyPr/>
        <a:lstStyle/>
        <a:p>
          <a:pPr rtl="0"/>
          <a:r>
            <a:rPr lang="en-GB" sz="3200" b="1" dirty="0">
              <a:latin typeface="Verdana"/>
              <a:ea typeface="Verdana"/>
            </a:rPr>
            <a:t>2. un 3. </a:t>
          </a:r>
          <a:r>
            <a:rPr lang="lv-LV" sz="3200" b="1" noProof="0" dirty="0">
              <a:latin typeface="Verdana"/>
              <a:ea typeface="Verdana"/>
            </a:rPr>
            <a:t>daļa – pilda papīrā </a:t>
          </a:r>
          <a:r>
            <a:rPr lang="en-GB" sz="3200" b="1" dirty="0">
              <a:latin typeface="Verdana"/>
              <a:ea typeface="Verdana"/>
            </a:rPr>
            <a:t>(180 min)</a:t>
          </a:r>
        </a:p>
      </dgm:t>
    </dgm:pt>
    <dgm:pt modelId="{41C81D1A-5F63-4061-A853-F34DA2F61F1B}" type="parTrans" cxnId="{27EA636A-685B-48AF-A4E0-17F396903BBC}">
      <dgm:prSet/>
      <dgm:spPr/>
      <dgm:t>
        <a:bodyPr/>
        <a:lstStyle/>
        <a:p>
          <a:endParaRPr lang="lv-LV" sz="11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0CA52EF-048F-4AC8-A665-EA596865ECBE}" type="sibTrans" cxnId="{27EA636A-685B-48AF-A4E0-17F396903BBC}">
      <dgm:prSet/>
      <dgm:spPr/>
      <dgm:t>
        <a:bodyPr/>
        <a:lstStyle/>
        <a:p>
          <a:endParaRPr lang="lv-LV" sz="11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F41F74-513F-447A-A156-6636AE20E84A}" type="pres">
      <dgm:prSet presAssocID="{36EE1AB5-6AB4-48E3-8E7B-E8D792B1A9FD}" presName="linear" presStyleCnt="0">
        <dgm:presLayoutVars>
          <dgm:dir/>
          <dgm:animLvl val="lvl"/>
          <dgm:resizeHandles val="exact"/>
        </dgm:presLayoutVars>
      </dgm:prSet>
      <dgm:spPr/>
    </dgm:pt>
    <dgm:pt modelId="{E76B5707-F8C2-43B2-BB5F-D129D2FF9EDB}" type="pres">
      <dgm:prSet presAssocID="{C8FB0090-C63E-406F-B4F0-C009B67EEBAC}" presName="parentLin" presStyleCnt="0"/>
      <dgm:spPr/>
    </dgm:pt>
    <dgm:pt modelId="{AA3B9CA9-54C4-4591-ADAF-15A017F4F731}" type="pres">
      <dgm:prSet presAssocID="{C8FB0090-C63E-406F-B4F0-C009B67EEBAC}" presName="parentLeftMargin" presStyleLbl="node1" presStyleIdx="0" presStyleCnt="2"/>
      <dgm:spPr/>
    </dgm:pt>
    <dgm:pt modelId="{703C90CF-CA07-4601-81B7-5226E450505F}" type="pres">
      <dgm:prSet presAssocID="{C8FB0090-C63E-406F-B4F0-C009B67EEBAC}" presName="parentText" presStyleLbl="node1" presStyleIdx="0" presStyleCnt="2" custScaleX="134490">
        <dgm:presLayoutVars>
          <dgm:chMax val="0"/>
          <dgm:bulletEnabled val="1"/>
        </dgm:presLayoutVars>
      </dgm:prSet>
      <dgm:spPr/>
    </dgm:pt>
    <dgm:pt modelId="{FA2AEB76-C29A-4F73-8E50-2DA6DC76FCC9}" type="pres">
      <dgm:prSet presAssocID="{C8FB0090-C63E-406F-B4F0-C009B67EEBAC}" presName="negativeSpace" presStyleCnt="0"/>
      <dgm:spPr/>
    </dgm:pt>
    <dgm:pt modelId="{00445CD5-3C12-46C1-B651-7A8C1476A556}" type="pres">
      <dgm:prSet presAssocID="{C8FB0090-C63E-406F-B4F0-C009B67EEBAC}" presName="childText" presStyleLbl="conFgAcc1" presStyleIdx="0" presStyleCnt="2">
        <dgm:presLayoutVars>
          <dgm:bulletEnabled val="1"/>
        </dgm:presLayoutVars>
      </dgm:prSet>
      <dgm:spPr/>
    </dgm:pt>
    <dgm:pt modelId="{CE531D18-6295-4CE2-99F7-8BF5F4ECF7A9}" type="pres">
      <dgm:prSet presAssocID="{657997EF-4DFA-430F-87E6-CC0257F91CE7}" presName="spaceBetweenRectangles" presStyleCnt="0"/>
      <dgm:spPr/>
    </dgm:pt>
    <dgm:pt modelId="{0F10B1C3-CEBC-4092-B985-A5ADEEDDA458}" type="pres">
      <dgm:prSet presAssocID="{6D462850-CF16-4A99-8AE0-D99C35B79212}" presName="parentLin" presStyleCnt="0"/>
      <dgm:spPr/>
    </dgm:pt>
    <dgm:pt modelId="{1E86671D-746B-4230-A53A-E20C28C3A258}" type="pres">
      <dgm:prSet presAssocID="{6D462850-CF16-4A99-8AE0-D99C35B79212}" presName="parentLeftMargin" presStyleLbl="node1" presStyleIdx="0" presStyleCnt="2"/>
      <dgm:spPr/>
    </dgm:pt>
    <dgm:pt modelId="{A68BFBED-5778-4146-B6CB-0680DEEF0B5D}" type="pres">
      <dgm:prSet presAssocID="{6D462850-CF16-4A99-8AE0-D99C35B79212}" presName="parentText" presStyleLbl="node1" presStyleIdx="1" presStyleCnt="2" custScaleX="135318">
        <dgm:presLayoutVars>
          <dgm:chMax val="0"/>
          <dgm:bulletEnabled val="1"/>
        </dgm:presLayoutVars>
      </dgm:prSet>
      <dgm:spPr/>
    </dgm:pt>
    <dgm:pt modelId="{BCB7DB44-33F3-4F69-8A57-5637A4F70A89}" type="pres">
      <dgm:prSet presAssocID="{6D462850-CF16-4A99-8AE0-D99C35B79212}" presName="negativeSpace" presStyleCnt="0"/>
      <dgm:spPr/>
    </dgm:pt>
    <dgm:pt modelId="{EA9656FB-8A7A-4243-B0AB-A56D39047005}" type="pres">
      <dgm:prSet presAssocID="{6D462850-CF16-4A99-8AE0-D99C35B7921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33F070B-B66C-4113-BE5B-6D69BDFB77AB}" type="presOf" srcId="{36EE1AB5-6AB4-48E3-8E7B-E8D792B1A9FD}" destId="{9DF41F74-513F-447A-A156-6636AE20E84A}" srcOrd="0" destOrd="0" presId="urn:microsoft.com/office/officeart/2005/8/layout/list1"/>
    <dgm:cxn modelId="{B20DBE1A-BE43-4ED4-B7C0-FEB1C066DBC6}" type="presOf" srcId="{C8FB0090-C63E-406F-B4F0-C009B67EEBAC}" destId="{703C90CF-CA07-4601-81B7-5226E450505F}" srcOrd="1" destOrd="0" presId="urn:microsoft.com/office/officeart/2005/8/layout/list1"/>
    <dgm:cxn modelId="{AA28C334-2A6A-4A6F-BB99-7478326F987B}" type="presOf" srcId="{6D462850-CF16-4A99-8AE0-D99C35B79212}" destId="{A68BFBED-5778-4146-B6CB-0680DEEF0B5D}" srcOrd="1" destOrd="0" presId="urn:microsoft.com/office/officeart/2005/8/layout/list1"/>
    <dgm:cxn modelId="{27EA636A-685B-48AF-A4E0-17F396903BBC}" srcId="{36EE1AB5-6AB4-48E3-8E7B-E8D792B1A9FD}" destId="{6D462850-CF16-4A99-8AE0-D99C35B79212}" srcOrd="1" destOrd="0" parTransId="{41C81D1A-5F63-4061-A853-F34DA2F61F1B}" sibTransId="{90CA52EF-048F-4AC8-A665-EA596865ECBE}"/>
    <dgm:cxn modelId="{9F3D424D-BFED-4ADC-A312-DD32EC5267BE}" srcId="{36EE1AB5-6AB4-48E3-8E7B-E8D792B1A9FD}" destId="{C8FB0090-C63E-406F-B4F0-C009B67EEBAC}" srcOrd="0" destOrd="0" parTransId="{E0FFC751-F3AA-46BC-857E-78480C8B131F}" sibTransId="{657997EF-4DFA-430F-87E6-CC0257F91CE7}"/>
    <dgm:cxn modelId="{5202F576-5E77-45F5-8FF0-EE3FF69A4628}" type="presOf" srcId="{6D462850-CF16-4A99-8AE0-D99C35B79212}" destId="{1E86671D-746B-4230-A53A-E20C28C3A258}" srcOrd="0" destOrd="0" presId="urn:microsoft.com/office/officeart/2005/8/layout/list1"/>
    <dgm:cxn modelId="{BFF483DD-7D80-4401-A2FE-330BC3E53B1C}" type="presOf" srcId="{C8FB0090-C63E-406F-B4F0-C009B67EEBAC}" destId="{AA3B9CA9-54C4-4591-ADAF-15A017F4F731}" srcOrd="0" destOrd="0" presId="urn:microsoft.com/office/officeart/2005/8/layout/list1"/>
    <dgm:cxn modelId="{9F5A5838-FB41-4028-8A32-B0FE82C3C110}" type="presParOf" srcId="{9DF41F74-513F-447A-A156-6636AE20E84A}" destId="{E76B5707-F8C2-43B2-BB5F-D129D2FF9EDB}" srcOrd="0" destOrd="0" presId="urn:microsoft.com/office/officeart/2005/8/layout/list1"/>
    <dgm:cxn modelId="{D3CED071-1B9C-415C-8BD3-377823598011}" type="presParOf" srcId="{E76B5707-F8C2-43B2-BB5F-D129D2FF9EDB}" destId="{AA3B9CA9-54C4-4591-ADAF-15A017F4F731}" srcOrd="0" destOrd="0" presId="urn:microsoft.com/office/officeart/2005/8/layout/list1"/>
    <dgm:cxn modelId="{2BCA4836-A42A-4059-8DF5-F3E3AB5E7847}" type="presParOf" srcId="{E76B5707-F8C2-43B2-BB5F-D129D2FF9EDB}" destId="{703C90CF-CA07-4601-81B7-5226E450505F}" srcOrd="1" destOrd="0" presId="urn:microsoft.com/office/officeart/2005/8/layout/list1"/>
    <dgm:cxn modelId="{0BDADF65-1D96-4DA8-8F9A-FB2F338A20A1}" type="presParOf" srcId="{9DF41F74-513F-447A-A156-6636AE20E84A}" destId="{FA2AEB76-C29A-4F73-8E50-2DA6DC76FCC9}" srcOrd="1" destOrd="0" presId="urn:microsoft.com/office/officeart/2005/8/layout/list1"/>
    <dgm:cxn modelId="{7FD5C498-2D7D-422E-964A-7415C1AAAEDF}" type="presParOf" srcId="{9DF41F74-513F-447A-A156-6636AE20E84A}" destId="{00445CD5-3C12-46C1-B651-7A8C1476A556}" srcOrd="2" destOrd="0" presId="urn:microsoft.com/office/officeart/2005/8/layout/list1"/>
    <dgm:cxn modelId="{87C50B3C-0CE9-4B27-9946-0A1695698BBB}" type="presParOf" srcId="{9DF41F74-513F-447A-A156-6636AE20E84A}" destId="{CE531D18-6295-4CE2-99F7-8BF5F4ECF7A9}" srcOrd="3" destOrd="0" presId="urn:microsoft.com/office/officeart/2005/8/layout/list1"/>
    <dgm:cxn modelId="{81BA94F2-F913-47E2-9E69-2ECE85D26F19}" type="presParOf" srcId="{9DF41F74-513F-447A-A156-6636AE20E84A}" destId="{0F10B1C3-CEBC-4092-B985-A5ADEEDDA458}" srcOrd="4" destOrd="0" presId="urn:microsoft.com/office/officeart/2005/8/layout/list1"/>
    <dgm:cxn modelId="{9DB53DC3-1B2A-4A7F-BE5B-814C104F1C22}" type="presParOf" srcId="{0F10B1C3-CEBC-4092-B985-A5ADEEDDA458}" destId="{1E86671D-746B-4230-A53A-E20C28C3A258}" srcOrd="0" destOrd="0" presId="urn:microsoft.com/office/officeart/2005/8/layout/list1"/>
    <dgm:cxn modelId="{AA8FA3D9-8B35-4E3F-9C27-30B1BC170596}" type="presParOf" srcId="{0F10B1C3-CEBC-4092-B985-A5ADEEDDA458}" destId="{A68BFBED-5778-4146-B6CB-0680DEEF0B5D}" srcOrd="1" destOrd="0" presId="urn:microsoft.com/office/officeart/2005/8/layout/list1"/>
    <dgm:cxn modelId="{80785592-0ECF-4166-8F9B-F18F127F103E}" type="presParOf" srcId="{9DF41F74-513F-447A-A156-6636AE20E84A}" destId="{BCB7DB44-33F3-4F69-8A57-5637A4F70A89}" srcOrd="5" destOrd="0" presId="urn:microsoft.com/office/officeart/2005/8/layout/list1"/>
    <dgm:cxn modelId="{9DCE3E6A-130E-4CBB-A9DF-0A788AEA3EE3}" type="presParOf" srcId="{9DF41F74-513F-447A-A156-6636AE20E84A}" destId="{EA9656FB-8A7A-4243-B0AB-A56D3904700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45CD5-3C12-46C1-B651-7A8C1476A556}">
      <dsp:nvSpPr>
        <dsp:cNvPr id="0" name=""/>
        <dsp:cNvSpPr/>
      </dsp:nvSpPr>
      <dsp:spPr>
        <a:xfrm>
          <a:off x="0" y="768464"/>
          <a:ext cx="6769511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C90CF-CA07-4601-81B7-5226E450505F}">
      <dsp:nvSpPr>
        <dsp:cNvPr id="0" name=""/>
        <dsp:cNvSpPr/>
      </dsp:nvSpPr>
      <dsp:spPr>
        <a:xfrm>
          <a:off x="338475" y="15704"/>
          <a:ext cx="6373020" cy="1505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110" tIns="0" rIns="17911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b="1" kern="1200" dirty="0">
              <a:latin typeface="Verdana"/>
              <a:ea typeface="Verdana"/>
            </a:rPr>
            <a:t>22</a:t>
          </a:r>
          <a:r>
            <a:rPr lang="en-GB" sz="3200" b="1" kern="1200" dirty="0">
              <a:latin typeface="Verdana"/>
              <a:ea typeface="Verdana"/>
            </a:rPr>
            <a:t>. </a:t>
          </a:r>
          <a:r>
            <a:rPr lang="lv-LV" sz="3200" b="1" kern="1200" noProof="0" dirty="0">
              <a:latin typeface="Verdana"/>
              <a:ea typeface="Verdana"/>
            </a:rPr>
            <a:t>maijs (1. un 2. daļa</a:t>
          </a:r>
          <a:r>
            <a:rPr lang="en-GB" sz="3200" b="1" kern="1200" dirty="0">
              <a:latin typeface="Verdana"/>
              <a:ea typeface="Verdana"/>
            </a:rPr>
            <a:t>)</a:t>
          </a:r>
          <a:endParaRPr lang="lv-LV" sz="3200" b="1" kern="1200" dirty="0">
            <a:latin typeface="Verdana"/>
            <a:ea typeface="Verdana"/>
          </a:endParaRPr>
        </a:p>
      </dsp:txBody>
      <dsp:txXfrm>
        <a:off x="411968" y="89197"/>
        <a:ext cx="6226034" cy="1358534"/>
      </dsp:txXfrm>
    </dsp:sp>
    <dsp:sp modelId="{EA9656FB-8A7A-4243-B0AB-A56D39047005}">
      <dsp:nvSpPr>
        <dsp:cNvPr id="0" name=""/>
        <dsp:cNvSpPr/>
      </dsp:nvSpPr>
      <dsp:spPr>
        <a:xfrm>
          <a:off x="0" y="3081824"/>
          <a:ext cx="6769511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BFBED-5778-4146-B6CB-0680DEEF0B5D}">
      <dsp:nvSpPr>
        <dsp:cNvPr id="0" name=""/>
        <dsp:cNvSpPr/>
      </dsp:nvSpPr>
      <dsp:spPr>
        <a:xfrm>
          <a:off x="338475" y="2329064"/>
          <a:ext cx="6412256" cy="1505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110" tIns="0" rIns="17911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b="1" kern="1200" noProof="0" dirty="0">
              <a:latin typeface="Verdana"/>
              <a:ea typeface="Verdana"/>
            </a:rPr>
            <a:t>Papildtermiņš 25. jūnijs</a:t>
          </a:r>
          <a:endParaRPr lang="lv-LV" sz="3200" b="1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11968" y="2402557"/>
        <a:ext cx="6265270" cy="1358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45CD5-3C12-46C1-B651-7A8C1476A556}">
      <dsp:nvSpPr>
        <dsp:cNvPr id="0" name=""/>
        <dsp:cNvSpPr/>
      </dsp:nvSpPr>
      <dsp:spPr>
        <a:xfrm>
          <a:off x="0" y="785272"/>
          <a:ext cx="8105757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C90CF-CA07-4601-81B7-5226E450505F}">
      <dsp:nvSpPr>
        <dsp:cNvPr id="0" name=""/>
        <dsp:cNvSpPr/>
      </dsp:nvSpPr>
      <dsp:spPr>
        <a:xfrm>
          <a:off x="405287" y="32512"/>
          <a:ext cx="7631002" cy="1505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465" tIns="0" rIns="21446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Verdana" panose="020B0604030504040204" pitchFamily="34" charset="0"/>
              <a:ea typeface="Verdana" panose="020B0604030504040204" pitchFamily="34" charset="0"/>
            </a:rPr>
            <a:t>1. </a:t>
          </a:r>
          <a:r>
            <a:rPr lang="en-GB" sz="32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daļa</a:t>
          </a:r>
          <a:r>
            <a:rPr lang="en-GB" sz="3200" b="1" kern="1200" dirty="0">
              <a:latin typeface="Verdana" panose="020B0604030504040204" pitchFamily="34" charset="0"/>
              <a:ea typeface="Verdana" panose="020B0604030504040204" pitchFamily="34" charset="0"/>
            </a:rPr>
            <a:t> – </a:t>
          </a:r>
          <a:r>
            <a:rPr lang="en-GB" sz="32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tiešsaistē</a:t>
          </a:r>
          <a:r>
            <a:rPr lang="en-GB" sz="3200" b="1" kern="1200" dirty="0">
              <a:latin typeface="Verdana" panose="020B0604030504040204" pitchFamily="34" charset="0"/>
              <a:ea typeface="Verdana" panose="020B0604030504040204" pitchFamily="34" charset="0"/>
            </a:rPr>
            <a:t> (40 min)</a:t>
          </a:r>
          <a:endParaRPr lang="lv-LV" sz="32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78780" y="106005"/>
        <a:ext cx="7484016" cy="1358534"/>
      </dsp:txXfrm>
    </dsp:sp>
    <dsp:sp modelId="{EA9656FB-8A7A-4243-B0AB-A56D39047005}">
      <dsp:nvSpPr>
        <dsp:cNvPr id="0" name=""/>
        <dsp:cNvSpPr/>
      </dsp:nvSpPr>
      <dsp:spPr>
        <a:xfrm>
          <a:off x="0" y="3098633"/>
          <a:ext cx="8105757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BFBED-5778-4146-B6CB-0680DEEF0B5D}">
      <dsp:nvSpPr>
        <dsp:cNvPr id="0" name=""/>
        <dsp:cNvSpPr/>
      </dsp:nvSpPr>
      <dsp:spPr>
        <a:xfrm>
          <a:off x="405287" y="2345872"/>
          <a:ext cx="7677983" cy="1505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465" tIns="0" rIns="214465" bIns="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Verdana"/>
              <a:ea typeface="Verdana"/>
            </a:rPr>
            <a:t>2. </a:t>
          </a:r>
          <a:r>
            <a:rPr lang="en-GB" sz="3200" b="1" kern="1200" dirty="0" err="1">
              <a:latin typeface="Verdana"/>
              <a:ea typeface="Verdana"/>
            </a:rPr>
            <a:t>daļa</a:t>
          </a:r>
          <a:r>
            <a:rPr lang="en-GB" sz="3200" b="1" kern="1200" dirty="0">
              <a:latin typeface="Verdana"/>
              <a:ea typeface="Verdana"/>
            </a:rPr>
            <a:t> – </a:t>
          </a:r>
          <a:r>
            <a:rPr lang="en-GB" sz="3200" b="1" kern="1200" dirty="0" err="1">
              <a:latin typeface="Verdana"/>
              <a:ea typeface="Verdana"/>
            </a:rPr>
            <a:t>pilda</a:t>
          </a:r>
          <a:r>
            <a:rPr lang="en-GB" sz="3200" b="1" kern="1200" dirty="0">
              <a:latin typeface="Verdana"/>
              <a:ea typeface="Verdana"/>
            </a:rPr>
            <a:t> </a:t>
          </a:r>
          <a:r>
            <a:rPr lang="en-GB" sz="3200" b="1" kern="1200" dirty="0" err="1">
              <a:latin typeface="Verdana"/>
              <a:ea typeface="Verdana"/>
            </a:rPr>
            <a:t>papīrā</a:t>
          </a:r>
          <a:r>
            <a:rPr lang="en-GB" sz="3200" b="1" kern="1200" dirty="0">
              <a:latin typeface="Verdana"/>
              <a:ea typeface="Verdana"/>
            </a:rPr>
            <a:t> (95 min)</a:t>
          </a:r>
          <a:endParaRPr lang="lv-LV" sz="3200" b="1" kern="1200" dirty="0">
            <a:latin typeface="Verdana"/>
            <a:ea typeface="Verdana"/>
          </a:endParaRPr>
        </a:p>
      </dsp:txBody>
      <dsp:txXfrm>
        <a:off x="478780" y="2419365"/>
        <a:ext cx="7530997" cy="13585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45CD5-3C12-46C1-B651-7A8C1476A556}">
      <dsp:nvSpPr>
        <dsp:cNvPr id="0" name=""/>
        <dsp:cNvSpPr/>
      </dsp:nvSpPr>
      <dsp:spPr>
        <a:xfrm>
          <a:off x="0" y="768464"/>
          <a:ext cx="7509099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C90CF-CA07-4601-81B7-5226E450505F}">
      <dsp:nvSpPr>
        <dsp:cNvPr id="0" name=""/>
        <dsp:cNvSpPr/>
      </dsp:nvSpPr>
      <dsp:spPr>
        <a:xfrm>
          <a:off x="375454" y="15704"/>
          <a:ext cx="7069291" cy="1505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678" tIns="0" rIns="198678" bIns="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Verdana"/>
              <a:ea typeface="Verdana"/>
            </a:rPr>
            <a:t>22. </a:t>
          </a:r>
          <a:r>
            <a:rPr lang="lv-LV" sz="3200" b="1" kern="1200" noProof="0" dirty="0">
              <a:latin typeface="Verdana"/>
              <a:ea typeface="Verdana"/>
            </a:rPr>
            <a:t>maijs</a:t>
          </a:r>
          <a:r>
            <a:rPr lang="en-GB" sz="3200" b="1" kern="1200" dirty="0">
              <a:latin typeface="Verdana"/>
              <a:ea typeface="Verdana"/>
            </a:rPr>
            <a:t> (1., 2. un 3. </a:t>
          </a:r>
          <a:r>
            <a:rPr lang="lv-LV" sz="3200" b="1" kern="1200" noProof="0" dirty="0">
              <a:latin typeface="Verdana"/>
              <a:ea typeface="Verdana"/>
            </a:rPr>
            <a:t>daļa</a:t>
          </a:r>
          <a:r>
            <a:rPr lang="en-GB" sz="3200" b="1" kern="1200" dirty="0">
              <a:latin typeface="Verdana"/>
              <a:ea typeface="Verdana"/>
            </a:rPr>
            <a:t>)</a:t>
          </a:r>
          <a:endParaRPr lang="lv-LV" sz="3200" b="1" kern="1200" dirty="0">
            <a:latin typeface="Verdana"/>
            <a:ea typeface="Verdana"/>
          </a:endParaRPr>
        </a:p>
      </dsp:txBody>
      <dsp:txXfrm>
        <a:off x="448947" y="89197"/>
        <a:ext cx="6922305" cy="1358534"/>
      </dsp:txXfrm>
    </dsp:sp>
    <dsp:sp modelId="{EA9656FB-8A7A-4243-B0AB-A56D39047005}">
      <dsp:nvSpPr>
        <dsp:cNvPr id="0" name=""/>
        <dsp:cNvSpPr/>
      </dsp:nvSpPr>
      <dsp:spPr>
        <a:xfrm>
          <a:off x="0" y="3081824"/>
          <a:ext cx="7509099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BFBED-5778-4146-B6CB-0680DEEF0B5D}">
      <dsp:nvSpPr>
        <dsp:cNvPr id="0" name=""/>
        <dsp:cNvSpPr/>
      </dsp:nvSpPr>
      <dsp:spPr>
        <a:xfrm>
          <a:off x="375454" y="2329064"/>
          <a:ext cx="7112813" cy="1505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678" tIns="0" rIns="198678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b="1" kern="1200" noProof="0" dirty="0" err="1">
              <a:latin typeface="Verdana"/>
              <a:ea typeface="Verdana"/>
            </a:rPr>
            <a:t>Papildtermiņš</a:t>
          </a:r>
          <a:r>
            <a:rPr lang="en-GB" sz="3200" b="1" kern="1200" dirty="0">
              <a:latin typeface="Verdana"/>
              <a:ea typeface="Verdana"/>
            </a:rPr>
            <a:t> 25. </a:t>
          </a:r>
          <a:r>
            <a:rPr lang="lv-LV" sz="3200" b="1" kern="1200" noProof="0" dirty="0">
              <a:latin typeface="Verdana"/>
              <a:ea typeface="Verdana"/>
            </a:rPr>
            <a:t>jūnijs</a:t>
          </a:r>
          <a:endParaRPr lang="lv-LV" sz="3200" b="1" kern="1200" dirty="0" err="1">
            <a:latin typeface="Verdana"/>
            <a:ea typeface="Verdana"/>
          </a:endParaRPr>
        </a:p>
      </dsp:txBody>
      <dsp:txXfrm>
        <a:off x="448947" y="2402557"/>
        <a:ext cx="6965827" cy="13585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45CD5-3C12-46C1-B651-7A8C1476A556}">
      <dsp:nvSpPr>
        <dsp:cNvPr id="0" name=""/>
        <dsp:cNvSpPr/>
      </dsp:nvSpPr>
      <dsp:spPr>
        <a:xfrm>
          <a:off x="0" y="785272"/>
          <a:ext cx="8105757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C90CF-CA07-4601-81B7-5226E450505F}">
      <dsp:nvSpPr>
        <dsp:cNvPr id="0" name=""/>
        <dsp:cNvSpPr/>
      </dsp:nvSpPr>
      <dsp:spPr>
        <a:xfrm>
          <a:off x="405287" y="32512"/>
          <a:ext cx="7631002" cy="1505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465" tIns="0" rIns="21446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Verdana"/>
              <a:ea typeface="Verdana"/>
            </a:rPr>
            <a:t>1. </a:t>
          </a:r>
          <a:r>
            <a:rPr lang="lv-LV" sz="3200" b="1" kern="1200" noProof="0" dirty="0">
              <a:latin typeface="Verdana"/>
              <a:ea typeface="Verdana"/>
            </a:rPr>
            <a:t>daļa – tiešsaistē </a:t>
          </a:r>
          <a:r>
            <a:rPr lang="en-GB" sz="3200" b="1" kern="1200" dirty="0">
              <a:latin typeface="Verdana"/>
              <a:ea typeface="Verdana"/>
            </a:rPr>
            <a:t>(50 min)</a:t>
          </a:r>
          <a:endParaRPr lang="lv-LV" sz="3200" b="1" kern="1200" dirty="0">
            <a:latin typeface="Verdana"/>
            <a:ea typeface="Verdana"/>
          </a:endParaRPr>
        </a:p>
      </dsp:txBody>
      <dsp:txXfrm>
        <a:off x="478780" y="106005"/>
        <a:ext cx="7484016" cy="1358534"/>
      </dsp:txXfrm>
    </dsp:sp>
    <dsp:sp modelId="{EA9656FB-8A7A-4243-B0AB-A56D39047005}">
      <dsp:nvSpPr>
        <dsp:cNvPr id="0" name=""/>
        <dsp:cNvSpPr/>
      </dsp:nvSpPr>
      <dsp:spPr>
        <a:xfrm>
          <a:off x="0" y="3098633"/>
          <a:ext cx="8105757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BFBED-5778-4146-B6CB-0680DEEF0B5D}">
      <dsp:nvSpPr>
        <dsp:cNvPr id="0" name=""/>
        <dsp:cNvSpPr/>
      </dsp:nvSpPr>
      <dsp:spPr>
        <a:xfrm>
          <a:off x="405287" y="2345872"/>
          <a:ext cx="7677983" cy="1505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465" tIns="0" rIns="214465" bIns="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Verdana"/>
              <a:ea typeface="Verdana"/>
            </a:rPr>
            <a:t>2. un 3. </a:t>
          </a:r>
          <a:r>
            <a:rPr lang="lv-LV" sz="3200" b="1" kern="1200" noProof="0" dirty="0">
              <a:latin typeface="Verdana"/>
              <a:ea typeface="Verdana"/>
            </a:rPr>
            <a:t>daļa – pilda papīrā </a:t>
          </a:r>
          <a:r>
            <a:rPr lang="en-GB" sz="3200" b="1" kern="1200" dirty="0">
              <a:latin typeface="Verdana"/>
              <a:ea typeface="Verdana"/>
            </a:rPr>
            <a:t>(180 min)</a:t>
          </a:r>
        </a:p>
      </dsp:txBody>
      <dsp:txXfrm>
        <a:off x="478780" y="2419365"/>
        <a:ext cx="7530997" cy="1358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1T15:27:41.81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150 300,'182'0,"2651"0,13603 0,-16347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1T15:26:16.3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0,'886'0,"-850"0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1T15:26:21.8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15:26:28.4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 0,'1297'27'0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1T17:37:51.106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100 200,'4454'0,"-4399"0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1T17:37:51.106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100 200,'9651'0,"-9532"0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1T15:27:41.81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0,'182'0,"2651"0,13603 0,-16347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1T17:37:51.106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0,'4454'0,"-4399"0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27AC3E-266B-FFB5-2B40-5017F43504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15C3E-4847-D1B4-DF3A-592EF61773C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8708C11-6E58-40D8-AB97-5EF9F0FB323D}" type="datetimeFigureOut">
              <a:rPr lang="lv-LV" altLang="lv-LV"/>
              <a:pPr>
                <a:defRPr/>
              </a:pPr>
              <a:t>22.01.2026</a:t>
            </a:fld>
            <a:endParaRPr lang="lv-LV" alt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9300011-A42D-2D08-2314-4CE5B4FD87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AEBB895-4555-B348-5EC2-4D581E010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E0292-D01B-D081-1592-070908BDEA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3B32A-7E9F-A9B3-5652-86CEBE182F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B76AE4E-4B3C-47D4-A2A5-F59C961680DD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76AE4E-4B3C-47D4-A2A5-F59C961680DD}" type="slidenum">
              <a:rPr lang="lv-LV" altLang="lv-LV" smtClean="0"/>
              <a:pPr>
                <a:defRPr/>
              </a:pPr>
              <a:t>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826312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76AE4E-4B3C-47D4-A2A5-F59C961680DD}" type="slidenum">
              <a:rPr lang="lv-LV" altLang="lv-LV" smtClean="0"/>
              <a:pPr>
                <a:defRPr/>
              </a:pPr>
              <a:t>19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169318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76AE4E-4B3C-47D4-A2A5-F59C961680DD}" type="slidenum">
              <a:rPr lang="lv-LV" altLang="lv-LV" smtClean="0"/>
              <a:pPr>
                <a:defRPr/>
              </a:pPr>
              <a:t>22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621462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76AE4E-4B3C-47D4-A2A5-F59C961680DD}" type="slidenum">
              <a:rPr lang="lv-LV" altLang="lv-LV" smtClean="0"/>
              <a:pPr>
                <a:defRPr/>
              </a:pPr>
              <a:t>24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581340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76AE4E-4B3C-47D4-A2A5-F59C961680DD}" type="slidenum">
              <a:rPr lang="lv-LV" altLang="lv-LV" smtClean="0"/>
              <a:pPr>
                <a:defRPr/>
              </a:pPr>
              <a:t>26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380079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76AE4E-4B3C-47D4-A2A5-F59C961680DD}" type="slidenum">
              <a:rPr lang="lv-LV" altLang="lv-LV" smtClean="0"/>
              <a:pPr>
                <a:defRPr/>
              </a:pPr>
              <a:t>27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71284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B9719-5320-BF1E-97C5-2EF5CE47D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8B9CB840-14CC-9EA0-8AA4-D998D5CDDA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B5103F23-E0A4-582A-9797-E45B481167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2DCA3ECD-6D2E-2F6A-9068-8D51EAF133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76AE4E-4B3C-47D4-A2A5-F59C961680DD}" type="slidenum">
              <a:rPr kumimoji="0" lang="lv-LV" alt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lv-LV" alt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172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76AE4E-4B3C-47D4-A2A5-F59C961680DD}" type="slidenum">
              <a:rPr lang="lv-LV" altLang="lv-LV" smtClean="0"/>
              <a:pPr>
                <a:defRPr/>
              </a:pPr>
              <a:t>30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305667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76AE4E-4B3C-47D4-A2A5-F59C961680DD}" type="slidenum">
              <a:rPr lang="lv-LV" altLang="lv-LV" smtClean="0"/>
              <a:pPr>
                <a:defRPr/>
              </a:pPr>
              <a:t>49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419650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76AE4E-4B3C-47D4-A2A5-F59C961680DD}" type="slidenum">
              <a:rPr lang="lv-LV" altLang="lv-LV" smtClean="0"/>
              <a:pPr>
                <a:defRPr/>
              </a:pPr>
              <a:t>3</a:t>
            </a:fld>
            <a:endParaRPr lang="lv-LV" altLang="lv-LV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 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76AE4E-4B3C-47D4-A2A5-F59C961680DD}" type="slidenum">
              <a:rPr lang="lv-LV" altLang="lv-LV" smtClean="0"/>
              <a:pPr>
                <a:defRPr/>
              </a:pPr>
              <a:t>4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769037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303BD-A9B8-FC26-2006-95A1284F8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55926F-5C36-0E1D-DE19-12B3917D1D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60C80B-3D80-1885-9D6C-3C202C57E9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835E8-3986-9838-4875-D6AFCED95E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76AE4E-4B3C-47D4-A2A5-F59C961680DD}" type="slidenum">
              <a:rPr kumimoji="0" lang="lv-LV" alt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v-LV" alt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134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MD ir kā tests, lai tiktu sagatavots pēc iespējas labāks eksāmens.</a:t>
            </a:r>
          </a:p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76AE4E-4B3C-47D4-A2A5-F59C961680DD}" type="slidenum">
              <a:rPr lang="lv-LV" altLang="lv-LV" smtClean="0"/>
              <a:pPr>
                <a:defRPr/>
              </a:pPr>
              <a:t>7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737204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76AE4E-4B3C-47D4-A2A5-F59C961680DD}" type="slidenum">
              <a:rPr lang="lv-LV" altLang="lv-LV" smtClean="0"/>
              <a:pPr>
                <a:defRPr/>
              </a:pPr>
              <a:t>9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784094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76AE4E-4B3C-47D4-A2A5-F59C961680DD}" type="slidenum">
              <a:rPr lang="lv-LV" altLang="lv-LV" smtClean="0"/>
              <a:pPr>
                <a:defRPr/>
              </a:pPr>
              <a:t>12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715785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76AE4E-4B3C-47D4-A2A5-F59C961680DD}" type="slidenum">
              <a:rPr lang="lv-LV" altLang="lv-LV" smtClean="0"/>
              <a:pPr>
                <a:defRPr/>
              </a:pPr>
              <a:t>16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482320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76AE4E-4B3C-47D4-A2A5-F59C961680DD}" type="slidenum">
              <a:rPr lang="lv-LV" altLang="lv-LV" smtClean="0"/>
              <a:pPr>
                <a:defRPr/>
              </a:pPr>
              <a:t>17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50585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A2033EED-04AC-0245-204D-E014C88D4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32C22D32-2D8D-F6C6-40E2-D0CF3E4DF5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C35CFC0-98A7-7F82-B89F-A0F3C5BABA70}"/>
              </a:ext>
            </a:extLst>
          </p:cNvPr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377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A5C17FB1-431E-43A0-8E1D-4863E782A4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6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B493F449-BF08-40FF-8B6E-58E31A86D0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C2ABA17-1FD0-4C5A-AC39-AF6CA8D6259C}"/>
              </a:ext>
            </a:extLst>
          </p:cNvPr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70468" tIns="35234" rIns="70468" bIns="35234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24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0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352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656AAF0A-49CB-4A5A-9B92-253A3EE651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2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2C372652-969C-4008-9B4B-6F83E6FEB6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fld id="{967B96A3-A640-4B82-810B-4E6A6CFE8D6A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3155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D8A7F7CC-3A11-41B6-984F-0F18C81E8F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2"/>
            <a:ext cx="6096000" cy="1384295"/>
          </a:xfrm>
        </p:spPr>
        <p:txBody>
          <a:bodyPr anchor="t">
            <a:normAutofit/>
          </a:bodyPr>
          <a:lstStyle>
            <a:lvl1pPr algn="l">
              <a:defRPr sz="18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52341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7046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570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4093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6170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11404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6638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81872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28295873-0379-4BCA-A0DA-7EE5506286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fld id="{D1C341CF-C126-4D48-80B7-6BF3B3FBFC81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130904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EDA9C0-5776-4C5A-A0A5-13A07E0479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3"/>
            <a:ext cx="6096000" cy="1066799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1"/>
            <a:ext cx="2895600" cy="4373565"/>
          </a:xfrm>
        </p:spPr>
        <p:txBody>
          <a:bodyPr>
            <a:normAutofit/>
          </a:bodyPr>
          <a:lstStyle>
            <a:lvl1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2"/>
            <a:ext cx="2971800" cy="4373573"/>
          </a:xfrm>
        </p:spPr>
        <p:txBody>
          <a:bodyPr>
            <a:normAutofit/>
          </a:bodyPr>
          <a:lstStyle>
            <a:lvl1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1A423ACB-A776-4B1A-B83B-EDFBD9BEC4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fld id="{B7DE3B98-61F0-4737-9643-1F99AAEAC7D7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39873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A1E19A69-70CD-4C36-BB50-FCBE595980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3"/>
            <a:ext cx="6096000" cy="1066799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2"/>
            <a:ext cx="2895600" cy="3739225"/>
          </a:xfrm>
        </p:spPr>
        <p:txBody>
          <a:bodyPr>
            <a:normAutofit/>
          </a:bodyPr>
          <a:lstStyle>
            <a:lvl1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2"/>
            <a:ext cx="2971800" cy="3739233"/>
          </a:xfrm>
        </p:spPr>
        <p:txBody>
          <a:bodyPr>
            <a:normAutofit/>
          </a:bodyPr>
          <a:lstStyle>
            <a:lvl1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5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5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id="{FCD66FF5-EDFE-49E6-9C14-436D87803E4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fld id="{FD8FE6AA-2C68-4391-B208-D5A96493B3CF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585328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04C300D3-AC1A-4322-96EC-1A7BB6578C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3"/>
            <a:ext cx="6096000" cy="1066799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891E1EF-299C-4DA5-91A9-333F72823F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fld id="{31BAF5EF-FC92-457C-9422-4C0DFFB8F87F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76043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8C24990-34D8-480B-B7EE-607A62345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70002322-E95B-4667-BF8D-F7951BCCE0B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fld id="{E98DD3BF-B6BB-4214-8C1C-5F4E43456D1F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955262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2BFE8A-46F8-47CC-8B36-283CF153AD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1" y="272977"/>
            <a:ext cx="2751026" cy="1162051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8" y="273054"/>
            <a:ext cx="3269672" cy="5853128"/>
          </a:xfrm>
        </p:spPr>
        <p:txBody>
          <a:bodyPr>
            <a:normAutofit/>
          </a:bodyPr>
          <a:lstStyle>
            <a:lvl1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1" y="1435121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52341" indent="0">
              <a:buNone/>
              <a:defRPr sz="900"/>
            </a:lvl2pPr>
            <a:lvl3pPr marL="704681" indent="0">
              <a:buNone/>
              <a:defRPr sz="750"/>
            </a:lvl3pPr>
            <a:lvl4pPr marL="1057024" indent="0">
              <a:buNone/>
              <a:defRPr sz="750"/>
            </a:lvl4pPr>
            <a:lvl5pPr marL="1409364" indent="0">
              <a:buNone/>
              <a:defRPr sz="750"/>
            </a:lvl5pPr>
            <a:lvl6pPr marL="1761705" indent="0">
              <a:buNone/>
              <a:defRPr sz="750"/>
            </a:lvl6pPr>
            <a:lvl7pPr marL="2114047" indent="0">
              <a:buNone/>
              <a:defRPr sz="750"/>
            </a:lvl7pPr>
            <a:lvl8pPr marL="2466386" indent="0">
              <a:buNone/>
              <a:defRPr sz="750"/>
            </a:lvl8pPr>
            <a:lvl9pPr marL="281872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161DE887-3F84-4EA1-A52C-F3D533F425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fld id="{D72663AD-BE8C-425C-8B31-3CE6BCB01B67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14155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93696A12-FE5F-45F0-999E-EE527F4642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5862C30-19BB-4A38-9940-E2FBA5E98E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6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0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882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B5EB7314-314B-B432-035E-8E66C8F963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F9CFDDC8-4347-C8AC-69AB-F76CF61B99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FEC9D47-AF45-414F-A11D-840A1954ECF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27391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58E5916E-C0FA-82E3-7952-8AEDEF9C7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EF1BB53D-5D7C-0880-25A6-1ECC1A9080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26ECF3F-BFAE-4792-B9FB-A16C9FE0795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67228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327357A3-490B-36FF-B5A9-4DBED1FC6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746FB70-F444-E006-2DE0-3E34EF5B79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2B9670E-8330-4C65-BA67-0AF51172023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66497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7BE25E5D-BA8B-6B7A-D5B4-A8E118CA1F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974DA58B-9A1D-5906-B470-1A477156103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89EDA9B-44BE-4FB5-BD84-15F08C925B1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60282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D20737A8-2F89-F86D-8472-13829A4C0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42690517-C905-5D33-A6A5-DAEF515AE5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0C2061B-370D-404F-8309-60D73EADF46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00261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32F59459-E50D-78CC-D5F5-5D85F0A299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ACDFE319-04F8-9DA6-5F23-E3F379DCE9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8E7CFCD-ACC5-4AF2-820C-CE58572EE00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96127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A4D0EC0F-983A-E232-C6FA-177F2563C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EA2E460-8F47-89DE-E8BC-B5C76F762C5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005362C-F539-45A8-806D-A566A8F5741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89842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F352DB98-3B8A-42DF-9030-A8778DA0D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916BE98A-6369-2B5E-2A12-07D7B3784B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52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BBE86E8-0FE1-498A-EDCD-DAF72333AB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9BC0F29-2F90-A279-C89E-212CF693D6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709AE-6A7F-93AA-0848-150F34A45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4AD4E49-8CAC-4BDC-B6A4-47FA9E54F723}" type="datetime1">
              <a:rPr lang="en-US" altLang="lv-LV"/>
              <a:pPr>
                <a:defRPr/>
              </a:pPr>
              <a:t>1/22/2026</a:t>
            </a:fld>
            <a:endParaRPr lang="en-US" alt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9B814-93C8-9261-AEF6-36615A85F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66FB4-4C78-4077-E99E-1709989C0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62C440-C47C-4B13-99EE-C059BCA0129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8695258-A8BB-45A8-9DDF-1905386643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23CECC1-AE4C-4981-A561-DA08710B05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3A272-3A6A-46C7-94D4-6BDC24AFA0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834E805-C509-433F-B985-A7A24A65C607}" type="datetime1">
              <a:rPr lang="en-US" altLang="lv-LV"/>
              <a:pPr>
                <a:defRPr/>
              </a:pPr>
              <a:t>1/22/2026</a:t>
            </a:fld>
            <a:endParaRPr lang="en-US" alt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9F441-8EC8-4F60-9337-37D716A4B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704681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AFDC9-AEF4-4620-ABC4-BAAC864F7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16DFD0AA-3D69-4B8A-B023-47DF9FEB2485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964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</p:sldLayoutIdLst>
  <p:hf hdr="0" ftr="0" dt="0"/>
  <p:txStyles>
    <p:titleStyle>
      <a:lvl1pPr algn="ctr" defTabSz="703660" rtl="0" eaLnBrk="0" fontAlgn="base" hangingPunct="0">
        <a:spcBef>
          <a:spcPct val="0"/>
        </a:spcBef>
        <a:spcAft>
          <a:spcPct val="0"/>
        </a:spcAft>
        <a:defRPr sz="3375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703660" rtl="0" eaLnBrk="0" fontAlgn="base" hangingPunct="0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  <a:ea typeface="MS PGothic" pitchFamily="34" charset="-128"/>
        </a:defRPr>
      </a:lvl2pPr>
      <a:lvl3pPr algn="ctr" defTabSz="703660" rtl="0" eaLnBrk="0" fontAlgn="base" hangingPunct="0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  <a:ea typeface="MS PGothic" pitchFamily="34" charset="-128"/>
        </a:defRPr>
      </a:lvl3pPr>
      <a:lvl4pPr algn="ctr" defTabSz="703660" rtl="0" eaLnBrk="0" fontAlgn="base" hangingPunct="0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algn="ctr" defTabSz="703660" rtl="0" eaLnBrk="0" fontAlgn="base" hangingPunct="0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342900" algn="ctr" defTabSz="703660" rtl="0" eaLnBrk="1" fontAlgn="base" hangingPunct="1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</a:defRPr>
      </a:lvl6pPr>
      <a:lvl7pPr marL="685800" algn="ctr" defTabSz="703660" rtl="0" eaLnBrk="1" fontAlgn="base" hangingPunct="1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</a:defRPr>
      </a:lvl7pPr>
      <a:lvl8pPr marL="1028700" algn="ctr" defTabSz="703660" rtl="0" eaLnBrk="1" fontAlgn="base" hangingPunct="1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</a:defRPr>
      </a:lvl8pPr>
      <a:lvl9pPr marL="1371600" algn="ctr" defTabSz="703660" rtl="0" eaLnBrk="1" fontAlgn="base" hangingPunct="1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</a:defRPr>
      </a:lvl9pPr>
    </p:titleStyle>
    <p:bodyStyle>
      <a:lvl1pPr marL="263129" indent="-263129" algn="l" defTabSz="7036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75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71500" indent="-219075" algn="l" defTabSz="7036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75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79872" indent="-175022" algn="l" defTabSz="7036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32297" indent="-175022" algn="l" defTabSz="7036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25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584722" indent="-175022" algn="l" defTabSz="7036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25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937876" indent="-176170" algn="l" defTabSz="704681" rtl="0" eaLnBrk="1" latinLnBrk="0" hangingPunct="1">
        <a:spcBef>
          <a:spcPct val="20000"/>
        </a:spcBef>
        <a:buFont typeface="Arial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90217" indent="-176170" algn="l" defTabSz="704681" rtl="0" eaLnBrk="1" latinLnBrk="0" hangingPunct="1">
        <a:spcBef>
          <a:spcPct val="20000"/>
        </a:spcBef>
        <a:buFont typeface="Arial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642559" indent="-176170" algn="l" defTabSz="704681" rtl="0" eaLnBrk="1" latinLnBrk="0" hangingPunct="1">
        <a:spcBef>
          <a:spcPct val="20000"/>
        </a:spcBef>
        <a:buFont typeface="Arial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94898" indent="-176170" algn="l" defTabSz="704681" rtl="0" eaLnBrk="1" latinLnBrk="0" hangingPunct="1">
        <a:spcBef>
          <a:spcPct val="20000"/>
        </a:spcBef>
        <a:buFont typeface="Arial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52341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704681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57024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409364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761705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2114047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466386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818729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aa.gov.lv/lv/media/47768/download?attachmen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kumi.lv/ta/id/335964-grozijumi-ministru-kabineta-2019-gada-3-septembra-noteikumos-nr-416-noteikumi-par-valsts-visparejas-videjas-izglitibas-standart...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ustomXml" Target="../ink/ink3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customXml" Target="../ink/ink7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aa.gov.lv/lv/media/47768/download?attachme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image" Target="../media/image42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aa.gov.lv/lv/valsts-parbaudes-darbu-programma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aa.gov.lv/lv/valsts-parbaudes-darbu-programmas" TargetMode="External"/><Relationship Id="rId7" Type="http://schemas.openxmlformats.org/officeDocument/2006/relationships/hyperlink" Target="https://www.viaa.gov.lv/lv/valsts-parbaudes-darbi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skolo.lv/course/view.php?id=18737" TargetMode="External"/><Relationship Id="rId5" Type="http://schemas.openxmlformats.org/officeDocument/2006/relationships/hyperlink" Target="https://skolo.lv/course/view.php?id=755363" TargetMode="External"/><Relationship Id="rId4" Type="http://schemas.openxmlformats.org/officeDocument/2006/relationships/hyperlink" Target="https://www.viaa.gov.lv/lv/valsts-parbaudes-darbu-uzdevum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mihails.basmanovs@viaa.gov.lv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07D8A96-2718-E2D4-360E-86F00C5D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00919"/>
            <a:ext cx="7772400" cy="9604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lv-LV" dirty="0">
                <a:solidFill>
                  <a:srgbClr val="7030A0"/>
                </a:solidFill>
                <a:latin typeface="Verdana"/>
                <a:ea typeface="MS PGothic"/>
              </a:rPr>
              <a:t>Bioloģijas</a:t>
            </a:r>
            <a:r>
              <a:rPr lang="en-GB" altLang="lv-LV" dirty="0">
                <a:solidFill>
                  <a:srgbClr val="7030A0"/>
                </a:solidFill>
                <a:latin typeface="Verdana"/>
                <a:ea typeface="MS PGothic"/>
              </a:rPr>
              <a:t> </a:t>
            </a:r>
            <a:r>
              <a:rPr lang="lv-LV" dirty="0">
                <a:solidFill>
                  <a:srgbClr val="7030A0"/>
                </a:solidFill>
                <a:latin typeface="Verdana"/>
                <a:ea typeface="MS PGothic"/>
              </a:rPr>
              <a:t>valsts</a:t>
            </a:r>
            <a:r>
              <a:rPr lang="en-GB" altLang="lv-LV" dirty="0">
                <a:solidFill>
                  <a:srgbClr val="7030A0"/>
                </a:solidFill>
                <a:latin typeface="Verdana"/>
                <a:ea typeface="MS PGothic"/>
              </a:rPr>
              <a:t> </a:t>
            </a:r>
            <a:r>
              <a:rPr lang="lv-LV" dirty="0">
                <a:solidFill>
                  <a:srgbClr val="7030A0"/>
                </a:solidFill>
                <a:latin typeface="Verdana"/>
                <a:ea typeface="MS PGothic"/>
              </a:rPr>
              <a:t>pārbaudes</a:t>
            </a:r>
            <a:r>
              <a:rPr lang="en-GB" altLang="lv-LV" dirty="0">
                <a:solidFill>
                  <a:srgbClr val="7030A0"/>
                </a:solidFill>
                <a:latin typeface="Verdana"/>
                <a:ea typeface="MS PGothic"/>
              </a:rPr>
              <a:t> </a:t>
            </a:r>
            <a:r>
              <a:rPr lang="lv-LV" dirty="0">
                <a:solidFill>
                  <a:srgbClr val="7030A0"/>
                </a:solidFill>
                <a:latin typeface="Verdana"/>
                <a:ea typeface="MS PGothic"/>
              </a:rPr>
              <a:t>darbi</a:t>
            </a:r>
            <a:r>
              <a:rPr lang="lv-LV" altLang="lv-LV" dirty="0">
                <a:solidFill>
                  <a:srgbClr val="7030A0"/>
                </a:solidFill>
                <a:latin typeface="Verdana"/>
                <a:ea typeface="MS PGothic"/>
              </a:rPr>
              <a:t> </a:t>
            </a:r>
            <a:r>
              <a:rPr lang="en-GB" altLang="lv-LV" dirty="0">
                <a:solidFill>
                  <a:srgbClr val="7030A0"/>
                </a:solidFill>
                <a:latin typeface="Verdana"/>
                <a:ea typeface="MS PGothic"/>
              </a:rPr>
              <a:t>2025./2026. </a:t>
            </a:r>
            <a:r>
              <a:rPr lang="lv-LV" dirty="0">
                <a:solidFill>
                  <a:srgbClr val="7030A0"/>
                </a:solidFill>
                <a:latin typeface="Verdana"/>
                <a:ea typeface="MS PGothic"/>
              </a:rPr>
              <a:t>mācību</a:t>
            </a:r>
            <a:r>
              <a:rPr lang="en-GB" dirty="0">
                <a:solidFill>
                  <a:srgbClr val="7030A0"/>
                </a:solidFill>
                <a:latin typeface="Verdana"/>
                <a:ea typeface="MS PGothic"/>
              </a:rPr>
              <a:t> </a:t>
            </a:r>
            <a:r>
              <a:rPr lang="lv-LV" dirty="0">
                <a:solidFill>
                  <a:srgbClr val="7030A0"/>
                </a:solidFill>
                <a:latin typeface="Verdana"/>
                <a:ea typeface="MS PGothic"/>
              </a:rPr>
              <a:t>gadā</a:t>
            </a:r>
            <a:endParaRPr lang="lv-LV" altLang="lv-LV" dirty="0">
              <a:solidFill>
                <a:srgbClr val="7030A0"/>
              </a:solidFill>
              <a:latin typeface="Verdana"/>
              <a:ea typeface="MS PGothic"/>
            </a:endParaRP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64FC21A9-F628-DE8C-BA81-81637DF6B3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4581525"/>
            <a:ext cx="7772400" cy="13602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lv-LV" altLang="lv-LV" sz="2000" dirty="0">
                <a:solidFill>
                  <a:srgbClr val="7030A0"/>
                </a:solidFill>
                <a:latin typeface="Verdana"/>
                <a:ea typeface="MS PGothic"/>
              </a:rPr>
              <a:t>Mihails </a:t>
            </a:r>
            <a:r>
              <a:rPr lang="lv-LV" altLang="lv-LV" sz="2000" dirty="0" err="1">
                <a:solidFill>
                  <a:srgbClr val="7030A0"/>
                </a:solidFill>
                <a:latin typeface="Verdana"/>
                <a:ea typeface="MS PGothic"/>
              </a:rPr>
              <a:t>Basmanovs</a:t>
            </a:r>
            <a:endParaRPr lang="en-GB" altLang="lv-LV" sz="2000" dirty="0">
              <a:solidFill>
                <a:srgbClr val="7030A0"/>
              </a:solidFill>
              <a:latin typeface="Verdana"/>
              <a:ea typeface="MS PGothic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lv-LV" altLang="lv-LV" dirty="0">
                <a:solidFill>
                  <a:srgbClr val="7030A0"/>
                </a:solidFill>
                <a:latin typeface="Verdana"/>
                <a:ea typeface="MS PGothic"/>
              </a:rPr>
              <a:t>Valsts izglītības attīstības aģentūras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lv-LV" altLang="lv-LV" dirty="0">
                <a:solidFill>
                  <a:srgbClr val="7030A0"/>
                </a:solidFill>
                <a:latin typeface="Verdana"/>
                <a:ea typeface="MS PGothic"/>
              </a:rPr>
              <a:t>Valsts pārbaudījumu departamenta </a:t>
            </a:r>
            <a:endParaRPr lang="lv-LV" dirty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lv-LV" altLang="lv-LV" dirty="0">
                <a:solidFill>
                  <a:srgbClr val="7030A0"/>
                </a:solidFill>
                <a:latin typeface="Verdana"/>
                <a:ea typeface="MS PGothic"/>
              </a:rPr>
              <a:t>Vispārējās izglītības valsts pārbaudījumu nodaļas vecākais eksperts</a:t>
            </a:r>
          </a:p>
        </p:txBody>
      </p:sp>
      <p:sp>
        <p:nvSpPr>
          <p:cNvPr id="12292" name="Text Placeholder 3">
            <a:extLst>
              <a:ext uri="{FF2B5EF4-FFF2-40B4-BE49-F238E27FC236}">
                <a16:creationId xmlns:a16="http://schemas.microsoft.com/office/drawing/2014/main" id="{B3FA822A-0794-ED45-3DA9-2A63C1FC77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5944652"/>
            <a:ext cx="7772400" cy="456148"/>
          </a:xfrm>
        </p:spPr>
        <p:txBody>
          <a:bodyPr/>
          <a:lstStyle/>
          <a:p>
            <a:r>
              <a:rPr lang="en-GB" altLang="lv-LV" sz="1800" dirty="0">
                <a:solidFill>
                  <a:srgbClr val="7030A0"/>
                </a:solidFill>
                <a:latin typeface="Verdana"/>
                <a:ea typeface="MS PGothic"/>
              </a:rPr>
              <a:t>2026.g. </a:t>
            </a:r>
            <a:r>
              <a:rPr lang="lv-LV" altLang="lv-LV" sz="1800">
                <a:solidFill>
                  <a:srgbClr val="7030A0"/>
                </a:solidFill>
                <a:latin typeface="Verdana"/>
                <a:ea typeface="MS PGothic"/>
              </a:rPr>
              <a:t>22</a:t>
            </a:r>
            <a:r>
              <a:rPr lang="en-GB" altLang="lv-LV" sz="1800">
                <a:solidFill>
                  <a:srgbClr val="7030A0"/>
                </a:solidFill>
                <a:latin typeface="Verdana"/>
                <a:ea typeface="MS PGothic"/>
              </a:rPr>
              <a:t>. </a:t>
            </a:r>
            <a:r>
              <a:rPr lang="lv-LV" sz="1800" noProof="0" dirty="0">
                <a:solidFill>
                  <a:srgbClr val="7030A0"/>
                </a:solidFill>
                <a:latin typeface="Verdana"/>
                <a:ea typeface="MS PGothic"/>
              </a:rPr>
              <a:t>janvāris</a:t>
            </a:r>
            <a:endParaRPr lang="lv-LV" altLang="lv-LV" sz="1800" dirty="0">
              <a:solidFill>
                <a:srgbClr val="7030A0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C380C76-0420-5F5D-F950-E86BA9335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639" y="647996"/>
            <a:ext cx="7117080" cy="1036642"/>
          </a:xfrm>
        </p:spPr>
        <p:txBody>
          <a:bodyPr>
            <a:normAutofit fontScale="90000"/>
          </a:bodyPr>
          <a:lstStyle/>
          <a:p>
            <a:r>
              <a:rPr lang="lv-LV" dirty="0"/>
              <a:t>Datu buklets.</a:t>
            </a:r>
            <a:br>
              <a:rPr lang="lv-LV" dirty="0"/>
            </a:br>
            <a:r>
              <a:rPr lang="lv-LV" dirty="0"/>
              <a:t>Optimālais un augstākais mācību satura apguves līmenis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9FF4B34-B643-E050-4ACE-B4A25B90B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75" y="1992779"/>
            <a:ext cx="8406809" cy="3117702"/>
          </a:xfrm>
        </p:spPr>
        <p:txBody>
          <a:bodyPr>
            <a:normAutofit fontScale="92500"/>
          </a:bodyPr>
          <a:lstStyle/>
          <a:p>
            <a:pPr marL="514350" marR="0" lvl="0" indent="-28575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Char char="•"/>
              <a:tabLst/>
              <a:defRPr/>
            </a:pP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cs typeface="Times New Roman"/>
                <a:sym typeface="Verdana"/>
              </a:rPr>
              <a:t>Visa CE laikā skolēni var izmantot Datu bukletu.</a:t>
            </a:r>
          </a:p>
          <a:p>
            <a:pPr marL="514350" marR="0" lvl="0" indent="-28575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Char char="•"/>
              <a:tabLst/>
              <a:defRPr/>
            </a:pPr>
            <a:r>
              <a:rPr lang="lv-LV" sz="2400" kern="0" dirty="0">
                <a:solidFill>
                  <a:srgbClr val="664790"/>
                </a:solidFill>
                <a:cs typeface="Times New Roman"/>
                <a:sym typeface="Verdana"/>
              </a:rPr>
              <a:t>Datu buklets pilnveidots un satur papildu informāciju.</a:t>
            </a:r>
            <a:endParaRPr kumimoji="0" lang="lv-LV" sz="2400" b="0" i="0" u="none" strike="noStrike" kern="0" cap="none" spc="0" normalizeH="0" baseline="0" noProof="0" dirty="0">
              <a:ln>
                <a:noFill/>
              </a:ln>
              <a:solidFill>
                <a:srgbClr val="664790"/>
              </a:solidFill>
              <a:effectLst/>
              <a:uLnTx/>
              <a:uFillTx/>
              <a:cs typeface="Times New Roman"/>
              <a:sym typeface="Verdana"/>
            </a:endParaRPr>
          </a:p>
          <a:p>
            <a:pPr marL="514350" marR="0" lvl="0" indent="-28575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Char char="•"/>
              <a:tabLst/>
              <a:defRPr/>
            </a:pP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cs typeface="Times New Roman"/>
                <a:sym typeface="Verdana"/>
              </a:rPr>
              <a:t>Datu bukletu ieteicams izmantot arī mācību procesā. </a:t>
            </a:r>
          </a:p>
          <a:p>
            <a:pPr marL="514350" marR="0" lvl="0" indent="-28575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Char char="•"/>
              <a:tabLst/>
              <a:defRPr/>
            </a:pP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cs typeface="Times New Roman"/>
                <a:sym typeface="Verdana"/>
              </a:rPr>
              <a:t>Datu buklets – izdrukājams no VIAA mājaslapas līdz CE sākumam</a:t>
            </a:r>
            <a:r>
              <a:rPr lang="lv-LV" sz="2400" dirty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20E870B4-3447-AB3D-6B6B-CD7983607C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399" y="6324600"/>
            <a:ext cx="405319" cy="304800"/>
          </a:xfrm>
        </p:spPr>
        <p:txBody>
          <a:bodyPr/>
          <a:lstStyle/>
          <a:p>
            <a:pPr>
              <a:defRPr/>
            </a:pPr>
            <a:fld id="{FFEC9D47-AF45-414F-A11D-840A1954ECF2}" type="slidenum">
              <a:rPr lang="en-US" altLang="lv-LV" smtClean="0"/>
              <a:pPr>
                <a:defRPr/>
              </a:pPr>
              <a:t>10</a:t>
            </a:fld>
            <a:endParaRPr lang="en-US" altLang="lv-LV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8C777E-DC68-581E-9B07-9A4030BC68E2}"/>
              </a:ext>
            </a:extLst>
          </p:cNvPr>
          <p:cNvSpPr txBox="1"/>
          <p:nvPr/>
        </p:nvSpPr>
        <p:spPr>
          <a:xfrm>
            <a:off x="744279" y="5578439"/>
            <a:ext cx="80949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000" dirty="0">
                <a:latin typeface="Verdana Pro Light"/>
                <a:hlinkClick r:id="rId2"/>
              </a:rPr>
              <a:t>https://www.viaa.gov.lv/lv/media/47768/download?attachment</a:t>
            </a:r>
            <a:r>
              <a:rPr lang="lv-LV" sz="2000" dirty="0">
                <a:latin typeface="Verdana Pro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4098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8B50439-BDD7-ADF3-C695-A6EB489DF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260" y="464658"/>
            <a:ext cx="6903720" cy="1036642"/>
          </a:xfrm>
        </p:spPr>
        <p:txBody>
          <a:bodyPr>
            <a:normAutofit fontScale="90000"/>
          </a:bodyPr>
          <a:lstStyle/>
          <a:p>
            <a:r>
              <a:rPr lang="lv-LV" dirty="0"/>
              <a:t>Datu buklets.</a:t>
            </a:r>
            <a:br>
              <a:rPr lang="lv-LV" dirty="0"/>
            </a:br>
            <a:r>
              <a:rPr lang="lv-LV" dirty="0"/>
              <a:t>Optimālais un augstākais mācību satura apguves līmenis 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D43C9A6C-96E3-7072-070C-9AB994323E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399" y="6324600"/>
            <a:ext cx="379957" cy="304800"/>
          </a:xfrm>
        </p:spPr>
        <p:txBody>
          <a:bodyPr/>
          <a:lstStyle/>
          <a:p>
            <a:pPr>
              <a:defRPr/>
            </a:pPr>
            <a:fld id="{FFEC9D47-AF45-414F-A11D-840A1954ECF2}" type="slidenum">
              <a:rPr lang="en-US" altLang="lv-LV" smtClean="0"/>
              <a:pPr>
                <a:defRPr/>
              </a:pPr>
              <a:t>11</a:t>
            </a:fld>
            <a:endParaRPr lang="en-US" altLang="lv-LV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111" y="1913736"/>
            <a:ext cx="2929308" cy="42766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661871" y="1913736"/>
            <a:ext cx="487252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800" b="1" dirty="0">
                <a:latin typeface="Verdana Pro Light"/>
              </a:rPr>
              <a:t>Saturs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lv-LV" sz="1800" dirty="0">
                <a:latin typeface="Verdana Pro Light"/>
              </a:rPr>
              <a:t>Organismu sistemātisko grupu izcelsmes </a:t>
            </a:r>
            <a:r>
              <a:rPr lang="lv-LV" sz="1800" dirty="0" err="1">
                <a:latin typeface="Verdana Pro Light"/>
              </a:rPr>
              <a:t>kladogramma</a:t>
            </a:r>
            <a:r>
              <a:rPr lang="lv-LV" sz="1800" dirty="0">
                <a:latin typeface="Verdana Pro Light"/>
              </a:rPr>
              <a:t> pēc ģenētiskajām analīzēm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lv-LV" sz="1800" dirty="0">
                <a:solidFill>
                  <a:srgbClr val="FF0000"/>
                </a:solidFill>
                <a:latin typeface="Verdana Pro Light"/>
              </a:rPr>
              <a:t>Augu sistemātikas un galveno pazīmju evolūcijas laika shēma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lv-LV" sz="1800" dirty="0">
                <a:latin typeface="Verdana Pro Light"/>
              </a:rPr>
              <a:t>Dzīvnieku sistemātikas shēma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lv-LV" sz="1800" dirty="0">
                <a:latin typeface="Verdana Pro Light"/>
              </a:rPr>
              <a:t>RNS kodu tabula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lv-LV" sz="1800" dirty="0">
                <a:solidFill>
                  <a:srgbClr val="FF0000"/>
                </a:solidFill>
                <a:latin typeface="Verdana Pro Light"/>
              </a:rPr>
              <a:t>Dažādu organismu šūnu shēmas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lv-LV" sz="1800" dirty="0">
                <a:latin typeface="Verdana Pro Light"/>
              </a:rPr>
              <a:t>Šūnu metabolisma shēmas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lv-LV" sz="1800" dirty="0">
                <a:latin typeface="Verdana Pro Light"/>
              </a:rPr>
              <a:t>Mērvienības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lv-LV" sz="1800" dirty="0">
                <a:latin typeface="Verdana Pro Light"/>
              </a:rPr>
              <a:t>Aprēķinu formulas </a:t>
            </a:r>
            <a:endParaRPr lang="en-US" sz="1800" dirty="0">
              <a:latin typeface="Verdana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092110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5C23-F049-7E13-B981-B8E991971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BD91BC31-1EE2-6D1C-8E87-3DD525D29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r>
              <a:rPr lang="lv-LV" noProof="0" dirty="0">
                <a:latin typeface="Verdana"/>
                <a:ea typeface="MS PGothic"/>
              </a:rPr>
              <a:t>OL CE darba uzbūve</a:t>
            </a:r>
            <a:endParaRPr lang="lv-LV" b="0" noProof="0" dirty="0">
              <a:ea typeface="MS PGothic" panose="020B0600070205080204" pitchFamily="34" charset="-128"/>
            </a:endParaRPr>
          </a:p>
        </p:txBody>
      </p:sp>
      <p:sp>
        <p:nvSpPr>
          <p:cNvPr id="15364" name="Text Placeholder 3">
            <a:extLst>
              <a:ext uri="{FF2B5EF4-FFF2-40B4-BE49-F238E27FC236}">
                <a16:creationId xmlns:a16="http://schemas.microsoft.com/office/drawing/2014/main" id="{A1C9CD7A-1B79-C60A-D229-7FF854471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6492" y="2787376"/>
            <a:ext cx="1981200" cy="304800"/>
          </a:xfrm>
        </p:spPr>
        <p:txBody>
          <a:bodyPr/>
          <a:lstStyle/>
          <a:p>
            <a:r>
              <a:rPr lang="lv-LV" altLang="lv-LV" dirty="0">
                <a:latin typeface="Verdana"/>
                <a:ea typeface="MS PGothic"/>
              </a:rPr>
              <a:t>Piemērs, MD</a:t>
            </a:r>
            <a:r>
              <a:rPr lang="en-GB" altLang="lv-LV" dirty="0">
                <a:latin typeface="Verdana"/>
                <a:ea typeface="MS PGothic"/>
              </a:rPr>
              <a:t> </a:t>
            </a:r>
            <a:r>
              <a:rPr lang="lv-LV" noProof="0" dirty="0">
                <a:latin typeface="Verdana"/>
                <a:ea typeface="MS PGothic"/>
              </a:rPr>
              <a:t>Bioloģijā</a:t>
            </a:r>
            <a:r>
              <a:rPr lang="lv-LV" altLang="lv-LV" dirty="0">
                <a:latin typeface="Verdana"/>
                <a:ea typeface="MS PGothic"/>
              </a:rPr>
              <a:t> 2025</a:t>
            </a:r>
            <a:endParaRPr lang="lv-LV" altLang="lv-LV" dirty="0">
              <a:ea typeface="MS PGothic" panose="020B0600070205080204" pitchFamily="34" charset="-128"/>
            </a:endParaRPr>
          </a:p>
        </p:txBody>
      </p:sp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id="{6E51901A-9B4A-6CF2-DD7E-EC8675CA0D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534399" y="6324599"/>
            <a:ext cx="434501" cy="3777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E374F8-0662-46B5-95E5-947E53F097E0}" type="slidenum">
              <a:rPr lang="en-US" altLang="lv-LV" sz="10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lv-LV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731C74A-3F5E-677F-743F-108F76A581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383295"/>
              </p:ext>
            </p:extLst>
          </p:nvPr>
        </p:nvGraphicFramePr>
        <p:xfrm>
          <a:off x="694764" y="1748117"/>
          <a:ext cx="8046636" cy="10058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92661">
                  <a:extLst>
                    <a:ext uri="{9D8B030D-6E8A-4147-A177-3AD203B41FA5}">
                      <a16:colId xmlns:a16="http://schemas.microsoft.com/office/drawing/2014/main" val="3172797690"/>
                    </a:ext>
                  </a:extLst>
                </a:gridCol>
                <a:gridCol w="2093578">
                  <a:extLst>
                    <a:ext uri="{9D8B030D-6E8A-4147-A177-3AD203B41FA5}">
                      <a16:colId xmlns:a16="http://schemas.microsoft.com/office/drawing/2014/main" val="3764263209"/>
                    </a:ext>
                  </a:extLst>
                </a:gridCol>
                <a:gridCol w="2364170">
                  <a:extLst>
                    <a:ext uri="{9D8B030D-6E8A-4147-A177-3AD203B41FA5}">
                      <a16:colId xmlns:a16="http://schemas.microsoft.com/office/drawing/2014/main" val="1545674314"/>
                    </a:ext>
                  </a:extLst>
                </a:gridCol>
                <a:gridCol w="1196227">
                  <a:extLst>
                    <a:ext uri="{9D8B030D-6E8A-4147-A177-3AD203B41FA5}">
                      <a16:colId xmlns:a16="http://schemas.microsoft.com/office/drawing/2014/main" val="2785473343"/>
                    </a:ext>
                  </a:extLst>
                </a:gridCol>
              </a:tblGrid>
              <a:tr h="96104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i="0" u="none" strike="noStrike" noProof="0" dirty="0">
                          <a:latin typeface="Verdana"/>
                        </a:rPr>
                        <a:t>1</a:t>
                      </a:r>
                      <a:r>
                        <a:rPr lang="lv-LV" sz="2000" b="1" i="0" u="none" strike="noStrike" noProof="0" dirty="0">
                          <a:latin typeface="Verdana"/>
                        </a:rPr>
                        <a:t>. daļa. </a:t>
                      </a:r>
                      <a:endParaRPr lang="lv-LV" sz="2000" b="1" dirty="0">
                        <a:latin typeface="Verdana"/>
                      </a:endParaRPr>
                    </a:p>
                    <a:p>
                      <a:pPr lvl="0">
                        <a:buNone/>
                      </a:pPr>
                      <a:r>
                        <a:rPr lang="lv-LV" sz="2000" b="1" i="0" u="none" strike="noStrike" noProof="0" dirty="0">
                          <a:latin typeface="Verdana"/>
                        </a:rPr>
                        <a:t>Zināšanas </a:t>
                      </a:r>
                      <a:endParaRPr lang="lv-LV" sz="2000" b="1" dirty="0">
                        <a:latin typeface="Verdana"/>
                      </a:endParaRPr>
                    </a:p>
                    <a:p>
                      <a:pPr lvl="0">
                        <a:buNone/>
                      </a:pPr>
                      <a:r>
                        <a:rPr lang="lv-LV" sz="2000" b="1" i="0" u="none" strike="noStrike" noProof="0" dirty="0">
                          <a:latin typeface="Verdana"/>
                        </a:rPr>
                        <a:t>un izpratne</a:t>
                      </a:r>
                      <a:endParaRPr lang="lv-LV" sz="2000" b="1" dirty="0"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dirty="0">
                          <a:latin typeface="Verdana"/>
                        </a:rPr>
                        <a:t>24 </a:t>
                      </a:r>
                      <a:r>
                        <a:rPr lang="lv-LV" sz="1600" b="0" i="0" u="none" strike="noStrike" noProof="0" dirty="0">
                          <a:latin typeface="Verdana"/>
                        </a:rPr>
                        <a:t>uzdevumi</a:t>
                      </a:r>
                      <a:endParaRPr lang="en-US" sz="1600" dirty="0">
                        <a:latin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600" b="0" i="0" u="none" strike="noStrike" noProof="0" dirty="0">
                          <a:latin typeface="Verdana"/>
                        </a:rPr>
                        <a:t>Atbilžu izvēles</a:t>
                      </a:r>
                      <a:endParaRPr lang="lv-LV" sz="1600" noProof="0" dirty="0">
                        <a:latin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dirty="0">
                          <a:latin typeface="Verdana"/>
                        </a:rPr>
                        <a:t>24 </a:t>
                      </a:r>
                      <a:r>
                        <a:rPr lang="lv-LV" sz="1600" b="0" i="0" u="none" strike="noStrike" noProof="0" dirty="0">
                          <a:latin typeface="Verdana"/>
                        </a:rPr>
                        <a:t>punkti</a:t>
                      </a:r>
                      <a:endParaRPr lang="en-US" sz="1600" dirty="0">
                        <a:latin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1385164"/>
                  </a:ext>
                </a:extLst>
              </a:tr>
            </a:tbl>
          </a:graphicData>
        </a:graphic>
      </p:graphicFrame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8C680F8F-31EF-1A5F-A66B-9AC7377AF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91" y="3058612"/>
            <a:ext cx="5997537" cy="161372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73AA8E1-6DF3-2B3E-39BD-129ADA9B7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066" y="3935389"/>
            <a:ext cx="6291834" cy="277644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837385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552F2-1C4C-BEB6-830B-2CA12E2F3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A9955E38-F654-9465-6150-6AF8C84D2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r>
              <a:rPr lang="lv-LV" noProof="0" dirty="0">
                <a:latin typeface="Verdana"/>
                <a:ea typeface="MS PGothic"/>
              </a:rPr>
              <a:t>OL CE darba uzbūve</a:t>
            </a:r>
            <a:endParaRPr lang="lv-LV" b="0" noProof="0" dirty="0">
              <a:ea typeface="MS PGothic" panose="020B0600070205080204" pitchFamily="34" charset="-128"/>
            </a:endParaRPr>
          </a:p>
        </p:txBody>
      </p:sp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id="{3FFAAC86-5FE2-C63F-708E-0853405DB5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534399" y="6324599"/>
            <a:ext cx="512323" cy="397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E374F8-0662-46B5-95E5-947E53F097E0}" type="slidenum">
              <a:rPr lang="en-US" altLang="lv-LV" sz="10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lv-LV" sz="10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D70E278-61BE-F8A0-10D9-A51A4034CE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221489"/>
              </p:ext>
            </p:extLst>
          </p:nvPr>
        </p:nvGraphicFramePr>
        <p:xfrm>
          <a:off x="694764" y="1748117"/>
          <a:ext cx="8072245" cy="701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870829">
                  <a:extLst>
                    <a:ext uri="{9D8B030D-6E8A-4147-A177-3AD203B41FA5}">
                      <a16:colId xmlns:a16="http://schemas.microsoft.com/office/drawing/2014/main" val="3172797690"/>
                    </a:ext>
                  </a:extLst>
                </a:gridCol>
                <a:gridCol w="1793945">
                  <a:extLst>
                    <a:ext uri="{9D8B030D-6E8A-4147-A177-3AD203B41FA5}">
                      <a16:colId xmlns:a16="http://schemas.microsoft.com/office/drawing/2014/main" val="3764263209"/>
                    </a:ext>
                  </a:extLst>
                </a:gridCol>
                <a:gridCol w="2998452">
                  <a:extLst>
                    <a:ext uri="{9D8B030D-6E8A-4147-A177-3AD203B41FA5}">
                      <a16:colId xmlns:a16="http://schemas.microsoft.com/office/drawing/2014/main" val="1545674314"/>
                    </a:ext>
                  </a:extLst>
                </a:gridCol>
                <a:gridCol w="1409019">
                  <a:extLst>
                    <a:ext uri="{9D8B030D-6E8A-4147-A177-3AD203B41FA5}">
                      <a16:colId xmlns:a16="http://schemas.microsoft.com/office/drawing/2014/main" val="2785473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v-LV" sz="2000" b="1" i="0" u="none" strike="noStrike" noProof="0" dirty="0">
                          <a:solidFill>
                            <a:srgbClr val="000000"/>
                          </a:solidFill>
                          <a:latin typeface="Verdana"/>
                        </a:rPr>
                        <a:t>2. daļa. </a:t>
                      </a:r>
                    </a:p>
                    <a:p>
                      <a:pPr lvl="0" algn="l">
                        <a:buNone/>
                      </a:pPr>
                      <a:r>
                        <a:rPr lang="lv-LV" sz="2000" b="1" i="0" u="none" strike="noStrike" noProof="0" dirty="0">
                          <a:solidFill>
                            <a:srgbClr val="000000"/>
                          </a:solidFill>
                          <a:latin typeface="Verdana"/>
                        </a:rPr>
                        <a:t>Prasmes</a:t>
                      </a:r>
                      <a:endParaRPr lang="lv-LV" sz="2000" noProof="0" dirty="0">
                        <a:latin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600" b="0" i="0" u="none" strike="noStrike" noProof="0" dirty="0">
                          <a:solidFill>
                            <a:srgbClr val="000000"/>
                          </a:solidFill>
                          <a:latin typeface="Verdana"/>
                        </a:rPr>
                        <a:t>1 uzdevums </a:t>
                      </a:r>
                      <a:endParaRPr lang="lv-LV" sz="1600" b="1" i="0" u="none" strike="noStrike" noProof="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600" b="0" i="0" u="none" strike="noStrike" noProof="0" dirty="0">
                          <a:solidFill>
                            <a:srgbClr val="000000"/>
                          </a:solidFill>
                          <a:latin typeface="Verdana"/>
                        </a:rPr>
                        <a:t>(10 jautājumi)</a:t>
                      </a:r>
                      <a:endParaRPr lang="lv-LV" sz="1600" b="1" i="0" u="none" strike="noStrike" noProof="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600" b="0" i="0" u="none" strike="noStrike" noProof="0" dirty="0">
                          <a:latin typeface="Verdana"/>
                        </a:rPr>
                        <a:t>Īso atbilžu uzdevumi</a:t>
                      </a:r>
                      <a:endParaRPr lang="lv-LV" sz="1600" noProof="0" dirty="0">
                        <a:latin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noProof="0" dirty="0">
                          <a:latin typeface="Verdana"/>
                        </a:rPr>
                        <a:t>10 punkti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4445794"/>
                  </a:ext>
                </a:extLst>
              </a:tr>
            </a:tbl>
          </a:graphicData>
        </a:graphic>
      </p:graphicFrame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DB948D3-4F0F-9F19-9484-970281662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812" y="2502896"/>
            <a:ext cx="1981200" cy="304800"/>
          </a:xfrm>
        </p:spPr>
        <p:txBody>
          <a:bodyPr/>
          <a:lstStyle/>
          <a:p>
            <a:r>
              <a:rPr lang="lv-LV" altLang="lv-LV" dirty="0">
                <a:latin typeface="Verdana"/>
                <a:ea typeface="MS PGothic"/>
              </a:rPr>
              <a:t>Piemērs, MD</a:t>
            </a:r>
            <a:r>
              <a:rPr lang="en-GB" altLang="lv-LV" dirty="0">
                <a:latin typeface="Verdana"/>
                <a:ea typeface="MS PGothic"/>
              </a:rPr>
              <a:t> </a:t>
            </a:r>
            <a:r>
              <a:rPr lang="lv-LV" noProof="0" dirty="0">
                <a:latin typeface="Verdana"/>
                <a:ea typeface="MS PGothic"/>
              </a:rPr>
              <a:t>Bioloģijā</a:t>
            </a:r>
            <a:r>
              <a:rPr lang="lv-LV" altLang="lv-LV" dirty="0">
                <a:latin typeface="Verdana"/>
                <a:ea typeface="MS PGothic"/>
              </a:rPr>
              <a:t> 2025</a:t>
            </a:r>
            <a:endParaRPr lang="lv-LV" altLang="lv-LV" dirty="0">
              <a:ea typeface="MS PGothic" panose="020B0600070205080204" pitchFamily="34" charset="-128"/>
            </a:endParaRPr>
          </a:p>
        </p:txBody>
      </p:sp>
      <p:pic>
        <p:nvPicPr>
          <p:cNvPr id="7" name="Picture 6" descr="A close up of a text&#10;&#10;AI-generated content may be incorrect.">
            <a:extLst>
              <a:ext uri="{FF2B5EF4-FFF2-40B4-BE49-F238E27FC236}">
                <a16:creationId xmlns:a16="http://schemas.microsoft.com/office/drawing/2014/main" id="{A5FFA624-B3ED-0F9B-7F9E-772857DD8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61" y="2824078"/>
            <a:ext cx="6701739" cy="96938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6B5235A-D8DB-8447-E7BA-5ADEBD34D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541" y="3913144"/>
            <a:ext cx="6701739" cy="265453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340582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1C0E7-FDA9-1B44-ECC0-943A63962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48BB9DA-566B-E24C-F5AD-7F4C7BE91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r>
              <a:rPr lang="lv-LV" noProof="0" dirty="0">
                <a:latin typeface="Verdana"/>
                <a:ea typeface="MS PGothic"/>
              </a:rPr>
              <a:t>OL CE darba uzbūve</a:t>
            </a:r>
            <a:endParaRPr lang="lv-LV" b="0" noProof="0" dirty="0">
              <a:ea typeface="MS PGothic" panose="020B0600070205080204" pitchFamily="34" charset="-128"/>
            </a:endParaRPr>
          </a:p>
        </p:txBody>
      </p:sp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id="{BA913E52-5D1F-C1B9-FB66-DCEAB0B6BC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534399" y="6324600"/>
            <a:ext cx="49610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E374F8-0662-46B5-95E5-947E53F097E0}" type="slidenum">
              <a:rPr lang="en-US" altLang="lv-LV" sz="10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lv-LV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10CE7BED-C80E-6F9A-CFDA-5CDA7FA818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790905"/>
              </p:ext>
            </p:extLst>
          </p:nvPr>
        </p:nvGraphicFramePr>
        <p:xfrm>
          <a:off x="694764" y="1651124"/>
          <a:ext cx="8072245" cy="701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870829">
                  <a:extLst>
                    <a:ext uri="{9D8B030D-6E8A-4147-A177-3AD203B41FA5}">
                      <a16:colId xmlns:a16="http://schemas.microsoft.com/office/drawing/2014/main" val="3172797690"/>
                    </a:ext>
                  </a:extLst>
                </a:gridCol>
                <a:gridCol w="1793945">
                  <a:extLst>
                    <a:ext uri="{9D8B030D-6E8A-4147-A177-3AD203B41FA5}">
                      <a16:colId xmlns:a16="http://schemas.microsoft.com/office/drawing/2014/main" val="3764263209"/>
                    </a:ext>
                  </a:extLst>
                </a:gridCol>
                <a:gridCol w="2998452">
                  <a:extLst>
                    <a:ext uri="{9D8B030D-6E8A-4147-A177-3AD203B41FA5}">
                      <a16:colId xmlns:a16="http://schemas.microsoft.com/office/drawing/2014/main" val="1545674314"/>
                    </a:ext>
                  </a:extLst>
                </a:gridCol>
                <a:gridCol w="1409019">
                  <a:extLst>
                    <a:ext uri="{9D8B030D-6E8A-4147-A177-3AD203B41FA5}">
                      <a16:colId xmlns:a16="http://schemas.microsoft.com/office/drawing/2014/main" val="2785473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000" b="1" i="0" u="none" strike="noStrike" noProof="0" dirty="0">
                          <a:solidFill>
                            <a:srgbClr val="000000"/>
                          </a:solidFill>
                          <a:latin typeface="Verdana"/>
                        </a:rPr>
                        <a:t>2. </a:t>
                      </a:r>
                      <a:r>
                        <a:rPr lang="lv-LV" sz="2000" b="1" i="0" u="none" strike="noStrike" noProof="0" dirty="0">
                          <a:solidFill>
                            <a:srgbClr val="000000"/>
                          </a:solidFill>
                          <a:latin typeface="Verdana"/>
                        </a:rPr>
                        <a:t>daļa. </a:t>
                      </a:r>
                    </a:p>
                    <a:p>
                      <a:pPr lvl="0" algn="l">
                        <a:buNone/>
                      </a:pPr>
                      <a:r>
                        <a:rPr lang="lv-LV" sz="2000" b="1" i="0" u="none" strike="noStrike" noProof="0" dirty="0">
                          <a:solidFill>
                            <a:srgbClr val="000000"/>
                          </a:solidFill>
                          <a:latin typeface="Verdana"/>
                        </a:rPr>
                        <a:t>Prasmes</a:t>
                      </a:r>
                      <a:endParaRPr lang="lv-LV" sz="2000" noProof="0" dirty="0">
                        <a:latin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600" b="0" i="0" u="none" strike="noStrike" noProof="0" dirty="0">
                          <a:solidFill>
                            <a:srgbClr val="000000"/>
                          </a:solidFill>
                          <a:latin typeface="Verdana"/>
                        </a:rPr>
                        <a:t>1 uzdevums </a:t>
                      </a:r>
                      <a:endParaRPr lang="lv-LV" sz="1600" b="1" i="0" u="none" strike="noStrike" noProof="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600" b="0" i="0" u="none" strike="noStrike" noProof="0" dirty="0">
                          <a:solidFill>
                            <a:srgbClr val="000000"/>
                          </a:solidFill>
                          <a:latin typeface="Verdana"/>
                        </a:rPr>
                        <a:t>(5 jautājumi)</a:t>
                      </a:r>
                      <a:endParaRPr lang="lv-LV" sz="1600" b="1" i="0" u="none" strike="noStrike" noProof="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600" b="0" i="0" u="none" strike="noStrike" noProof="0" dirty="0">
                          <a:latin typeface="Verdana"/>
                        </a:rPr>
                        <a:t>Īso atbilžu uzdevumi</a:t>
                      </a:r>
                      <a:endParaRPr lang="lv-LV" sz="1600" noProof="0" dirty="0">
                        <a:latin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noProof="0" dirty="0">
                          <a:latin typeface="Verdana"/>
                        </a:rPr>
                        <a:t>10 punkti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4445794"/>
                  </a:ext>
                </a:extLst>
              </a:tr>
            </a:tbl>
          </a:graphicData>
        </a:graphic>
      </p:graphicFrame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DCB3D78-83E7-0B77-659A-8FFE93E348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812" y="2401296"/>
            <a:ext cx="1981200" cy="304800"/>
          </a:xfrm>
        </p:spPr>
        <p:txBody>
          <a:bodyPr/>
          <a:lstStyle/>
          <a:p>
            <a:r>
              <a:rPr lang="lv-LV" altLang="lv-LV" dirty="0">
                <a:latin typeface="Verdana"/>
                <a:ea typeface="MS PGothic"/>
              </a:rPr>
              <a:t>Piemērs, MD</a:t>
            </a:r>
            <a:r>
              <a:rPr lang="en-GB" altLang="lv-LV" dirty="0">
                <a:latin typeface="Verdana"/>
                <a:ea typeface="MS PGothic"/>
              </a:rPr>
              <a:t> </a:t>
            </a:r>
            <a:r>
              <a:rPr lang="lv-LV" noProof="0" dirty="0">
                <a:latin typeface="Verdana"/>
                <a:ea typeface="MS PGothic"/>
              </a:rPr>
              <a:t>Bioloģijā</a:t>
            </a:r>
            <a:r>
              <a:rPr lang="lv-LV" altLang="lv-LV" dirty="0">
                <a:latin typeface="Verdana"/>
                <a:ea typeface="MS PGothic"/>
              </a:rPr>
              <a:t> 2025</a:t>
            </a:r>
            <a:endParaRPr lang="lv-LV" altLang="lv-LV" dirty="0">
              <a:ea typeface="MS PGothic" panose="020B0600070205080204" pitchFamily="34" charset="-128"/>
            </a:endParaRPr>
          </a:p>
        </p:txBody>
      </p:sp>
      <p:pic>
        <p:nvPicPr>
          <p:cNvPr id="9" name="Picture 8" descr="A diagram of a cell&#10;&#10;AI-generated content may be incorrect.">
            <a:extLst>
              <a:ext uri="{FF2B5EF4-FFF2-40B4-BE49-F238E27FC236}">
                <a16:creationId xmlns:a16="http://schemas.microsoft.com/office/drawing/2014/main" id="{2AD271D4-A9D9-F144-0743-47A7FEAC2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64" y="2869906"/>
            <a:ext cx="7574231" cy="327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61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5D914-E521-C79E-DFB1-C0FEF4719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A4A8C847-DC95-299B-101E-057CD751B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029" y="381000"/>
            <a:ext cx="6490771" cy="1036638"/>
          </a:xfrm>
        </p:spPr>
        <p:txBody>
          <a:bodyPr/>
          <a:lstStyle/>
          <a:p>
            <a:r>
              <a:rPr lang="lv-LV" dirty="0">
                <a:solidFill>
                  <a:srgbClr val="7030A0"/>
                </a:solidFill>
                <a:latin typeface="Verdana"/>
                <a:ea typeface="Verdana"/>
              </a:rPr>
              <a:t>Kā skaidrot, pamatot, argumentēt</a:t>
            </a:r>
            <a:r>
              <a:rPr lang="en-GB" dirty="0">
                <a:solidFill>
                  <a:srgbClr val="7030A0"/>
                </a:solidFill>
                <a:latin typeface="Verdana"/>
                <a:ea typeface="Verdana"/>
              </a:rPr>
              <a:t>?</a:t>
            </a:r>
            <a:endParaRPr lang="lv-LV" dirty="0"/>
          </a:p>
        </p:txBody>
      </p:sp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id="{F392352A-F919-58C4-EEB4-543C7FE35E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534399" y="6324600"/>
            <a:ext cx="460453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E374F8-0662-46B5-95E5-947E53F097E0}" type="slidenum">
              <a:rPr kumimoji="0" lang="en-US" altLang="lv-LV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lv-LV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Google Shape;193;p9">
            <a:extLst>
              <a:ext uri="{FF2B5EF4-FFF2-40B4-BE49-F238E27FC236}">
                <a16:creationId xmlns:a16="http://schemas.microsoft.com/office/drawing/2014/main" id="{65DB3062-8095-C21F-4758-DFF3BBB33979}"/>
              </a:ext>
            </a:extLst>
          </p:cNvPr>
          <p:cNvSpPr txBox="1">
            <a:spLocks/>
          </p:cNvSpPr>
          <p:nvPr/>
        </p:nvSpPr>
        <p:spPr>
          <a:xfrm>
            <a:off x="426853" y="1427518"/>
            <a:ext cx="8253572" cy="5201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4572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None/>
              <a:tabLst/>
              <a:defRPr/>
            </a:pPr>
            <a:r>
              <a:rPr kumimoji="0" lang="lv-LV" sz="1600" b="1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  <a:cs typeface="Times New Roman"/>
                <a:sym typeface="Verdana"/>
              </a:rPr>
              <a:t>Skaidrot</a:t>
            </a:r>
            <a:r>
              <a:rPr kumimoji="0" lang="lv-LV" sz="1600" b="0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  <a:cs typeface="Times New Roman"/>
                <a:sym typeface="Verdana"/>
              </a:rPr>
              <a:t> – detalizēti, saprotami, sistēmiski sniegt pārskatu (izklāstu, </a:t>
            </a:r>
            <a:r>
              <a:rPr kumimoji="0" lang="lv-LV" sz="1600" b="1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  <a:cs typeface="Times New Roman"/>
                <a:sym typeface="Verdana"/>
              </a:rPr>
              <a:t>faktu kopumu</a:t>
            </a:r>
            <a:r>
              <a:rPr kumimoji="0" lang="lv-LV" sz="1600" b="0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  <a:cs typeface="Times New Roman"/>
                <a:sym typeface="Verdana"/>
              </a:rPr>
              <a:t>, atzinumu u.tml.), formulēt galveno ideju (notikumus, procesus, parādības, iemeslus u.tml.), padarot to saprotamu.</a:t>
            </a:r>
            <a:endParaRPr kumimoji="0" lang="lv-LV" sz="1600" b="0" i="0" u="none" strike="noStrike" kern="1200" cap="none" spc="0" normalizeH="0" baseline="0" noProof="0" dirty="0">
              <a:ln>
                <a:noFill/>
              </a:ln>
              <a:solidFill>
                <a:srgbClr val="664790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  <a:p>
            <a:pPr marL="4572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None/>
              <a:tabLst/>
              <a:defRPr/>
            </a:pPr>
            <a:r>
              <a:rPr kumimoji="0" lang="lv-LV" sz="1600" b="1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  <a:cs typeface="Times New Roman"/>
                <a:sym typeface="Verdana"/>
              </a:rPr>
              <a:t>Argumentēt</a:t>
            </a:r>
            <a:r>
              <a:rPr kumimoji="0" lang="lv-LV" sz="1600" b="0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  <a:cs typeface="Times New Roman"/>
                <a:sym typeface="Verdana"/>
              </a:rPr>
              <a:t> – pierādīt ar argumentiem; minēt argumentus.</a:t>
            </a:r>
          </a:p>
          <a:p>
            <a:pPr marL="4572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None/>
              <a:tabLst/>
              <a:defRPr/>
            </a:pPr>
            <a:r>
              <a:rPr kumimoji="0" lang="lv-LV" sz="1600" b="0" i="0" u="sng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  <a:cs typeface="Times New Roman"/>
                <a:sym typeface="Verdana"/>
              </a:rPr>
              <a:t>Arguments</a:t>
            </a:r>
            <a:r>
              <a:rPr kumimoji="0" lang="lv-LV" sz="1600" b="0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  <a:cs typeface="Times New Roman"/>
                <a:sym typeface="Verdana"/>
              </a:rPr>
              <a:t> ir apgalvojums ar tā pamatojumu, sastāv no secinājuma (apgalvojuma) un viena vai vairākiem pamatotiem pierādījumiem (</a:t>
            </a:r>
            <a:r>
              <a:rPr kumimoji="0" lang="lv-LV" sz="1600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  <a:cs typeface="Times New Roman"/>
                <a:sym typeface="Verdana"/>
              </a:rPr>
              <a:t>fakti, statistika, novērojumi, ekspertu un zinātnieku secinājumi, vispāratzītas </a:t>
            </a:r>
            <a:r>
              <a:rPr kumimoji="0" lang="lv-LV" sz="1600" b="0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  <a:cs typeface="Times New Roman"/>
                <a:sym typeface="Verdana"/>
              </a:rPr>
              <a:t>patiesības, morāles principi utt.).</a:t>
            </a:r>
            <a:endParaRPr kumimoji="0" lang="lv-LV" sz="1600" b="0" i="0" u="none" strike="noStrike" kern="1200" cap="none" spc="0" normalizeH="0" baseline="0" noProof="0" dirty="0">
              <a:ln>
                <a:noFill/>
              </a:ln>
              <a:solidFill>
                <a:srgbClr val="664790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  <a:p>
            <a:pPr marL="228600" marR="0" lvl="0" indent="0" algn="just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None/>
              <a:tabLst/>
              <a:defRPr/>
            </a:pPr>
            <a:endParaRPr kumimoji="0" lang="lv-LV" altLang="lv-LV" sz="1600" b="0" i="0" u="none" strike="noStrike" kern="0" cap="none" spc="0" normalizeH="0" baseline="0" noProof="0" dirty="0">
              <a:ln>
                <a:noFill/>
              </a:ln>
              <a:solidFill>
                <a:srgbClr val="664790"/>
              </a:solidFill>
              <a:effectLst/>
              <a:uLnTx/>
              <a:uFillTx/>
              <a:latin typeface="Verdana"/>
              <a:ea typeface="Verdana"/>
              <a:cs typeface="Times New Roman"/>
              <a:sym typeface="Verdana"/>
            </a:endParaRPr>
          </a:p>
          <a:p>
            <a:pPr marL="5143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endParaRPr kumimoji="0" lang="lv-LV" altLang="lv-LV" sz="1600" b="0" i="0" u="none" strike="noStrike" kern="0" cap="none" spc="0" normalizeH="0" baseline="0" noProof="0" dirty="0">
              <a:ln>
                <a:noFill/>
              </a:ln>
              <a:solidFill>
                <a:srgbClr val="664790"/>
              </a:solidFill>
              <a:effectLst/>
              <a:uLnTx/>
              <a:uFillTx/>
              <a:latin typeface="Verdana"/>
              <a:ea typeface="Verdana"/>
              <a:cs typeface="Times New Roman"/>
              <a:sym typeface="Verdan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4BD33F-1801-E5D8-76BF-6392D18F4C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517" y="3971418"/>
            <a:ext cx="8042965" cy="23531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094205-65B5-8A63-1F21-E76D3ACD1612}"/>
              </a:ext>
            </a:extLst>
          </p:cNvPr>
          <p:cNvSpPr txBox="1"/>
          <p:nvPr/>
        </p:nvSpPr>
        <p:spPr>
          <a:xfrm>
            <a:off x="2196029" y="6189549"/>
            <a:ext cx="497325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buNone/>
            </a:pPr>
            <a:r>
              <a:rPr lang="lv-LV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Argumenta/skaidrojuma struktūra</a:t>
            </a:r>
          </a:p>
        </p:txBody>
      </p:sp>
    </p:spTree>
    <p:extLst>
      <p:ext uri="{BB962C8B-B14F-4D97-AF65-F5344CB8AC3E}">
        <p14:creationId xmlns:p14="http://schemas.microsoft.com/office/powerpoint/2010/main" val="2808065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C352C-9F31-6CB6-AE7D-17EE22931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D52A6F7-183A-5229-D643-5F26991DD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r>
              <a:rPr lang="lv-LV" noProof="0" dirty="0">
                <a:latin typeface="Verdana"/>
                <a:ea typeface="MS PGothic"/>
              </a:rPr>
              <a:t>OL CE darba uzbūve</a:t>
            </a:r>
            <a:endParaRPr lang="lv-LV" b="0" noProof="0" dirty="0">
              <a:ea typeface="MS PGothic" panose="020B0600070205080204" pitchFamily="34" charset="-128"/>
            </a:endParaRPr>
          </a:p>
        </p:txBody>
      </p:sp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id="{619A1DED-27F9-CAA7-8782-CC66C56AE9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534400" y="6324600"/>
            <a:ext cx="44423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E374F8-0662-46B5-95E5-947E53F097E0}" type="slidenum">
              <a:rPr lang="en-US" altLang="lv-LV" sz="10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lv-LV" sz="10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62B2EB3B-1698-E719-BDD8-77C944F573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961739"/>
              </p:ext>
            </p:extLst>
          </p:nvPr>
        </p:nvGraphicFramePr>
        <p:xfrm>
          <a:off x="674444" y="1619922"/>
          <a:ext cx="8072245" cy="701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870829">
                  <a:extLst>
                    <a:ext uri="{9D8B030D-6E8A-4147-A177-3AD203B41FA5}">
                      <a16:colId xmlns:a16="http://schemas.microsoft.com/office/drawing/2014/main" val="3172797690"/>
                    </a:ext>
                  </a:extLst>
                </a:gridCol>
                <a:gridCol w="1793945">
                  <a:extLst>
                    <a:ext uri="{9D8B030D-6E8A-4147-A177-3AD203B41FA5}">
                      <a16:colId xmlns:a16="http://schemas.microsoft.com/office/drawing/2014/main" val="3764263209"/>
                    </a:ext>
                  </a:extLst>
                </a:gridCol>
                <a:gridCol w="2998452">
                  <a:extLst>
                    <a:ext uri="{9D8B030D-6E8A-4147-A177-3AD203B41FA5}">
                      <a16:colId xmlns:a16="http://schemas.microsoft.com/office/drawing/2014/main" val="1545674314"/>
                    </a:ext>
                  </a:extLst>
                </a:gridCol>
                <a:gridCol w="1409019">
                  <a:extLst>
                    <a:ext uri="{9D8B030D-6E8A-4147-A177-3AD203B41FA5}">
                      <a16:colId xmlns:a16="http://schemas.microsoft.com/office/drawing/2014/main" val="2785473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v-LV" sz="2000" b="1" i="0" u="none" strike="noStrike" noProof="0" dirty="0">
                          <a:solidFill>
                            <a:srgbClr val="000000"/>
                          </a:solidFill>
                          <a:latin typeface="Verdana"/>
                        </a:rPr>
                        <a:t>2. daļa. </a:t>
                      </a:r>
                    </a:p>
                    <a:p>
                      <a:pPr lvl="0" algn="l">
                        <a:buNone/>
                      </a:pPr>
                      <a:r>
                        <a:rPr lang="lv-LV" sz="2000" b="1" i="0" u="none" strike="noStrike" noProof="0" dirty="0">
                          <a:solidFill>
                            <a:srgbClr val="000000"/>
                          </a:solidFill>
                          <a:latin typeface="Verdana"/>
                        </a:rPr>
                        <a:t>Prasmes</a:t>
                      </a:r>
                      <a:endParaRPr lang="lv-LV" sz="2000" noProof="0" dirty="0">
                        <a:latin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600" b="0" noProof="0" dirty="0">
                          <a:latin typeface="Verdana"/>
                        </a:rPr>
                        <a:t>4 uzdevumi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600" b="0" i="0" u="none" strike="noStrike" noProof="0" dirty="0">
                          <a:latin typeface="Verdana"/>
                        </a:rPr>
                        <a:t>Izvērsto atbilžu uzdevumi</a:t>
                      </a:r>
                      <a:endParaRPr lang="lv-LV" sz="1600" noProof="0" dirty="0">
                        <a:latin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600" noProof="0" dirty="0">
                          <a:latin typeface="Verdana"/>
                        </a:rPr>
                        <a:t>12 punkti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4445794"/>
                  </a:ext>
                </a:extLst>
              </a:tr>
            </a:tbl>
          </a:graphicData>
        </a:graphic>
      </p:graphicFrame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D47E631-3E3D-8315-864B-2FC3D44F77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812" y="2391136"/>
            <a:ext cx="1981200" cy="304800"/>
          </a:xfrm>
        </p:spPr>
        <p:txBody>
          <a:bodyPr/>
          <a:lstStyle/>
          <a:p>
            <a:r>
              <a:rPr lang="lv-LV" altLang="lv-LV" dirty="0">
                <a:latin typeface="Verdana"/>
                <a:ea typeface="MS PGothic"/>
              </a:rPr>
              <a:t>Piemērs, MD</a:t>
            </a:r>
            <a:r>
              <a:rPr lang="en-GB" altLang="lv-LV" dirty="0">
                <a:latin typeface="Verdana"/>
                <a:ea typeface="MS PGothic"/>
              </a:rPr>
              <a:t> </a:t>
            </a:r>
            <a:r>
              <a:rPr lang="lv-LV" noProof="0" dirty="0">
                <a:latin typeface="Verdana"/>
                <a:ea typeface="MS PGothic"/>
              </a:rPr>
              <a:t>Bioloģijā</a:t>
            </a:r>
            <a:r>
              <a:rPr lang="lv-LV" altLang="lv-LV" dirty="0">
                <a:latin typeface="Verdana"/>
                <a:ea typeface="MS PGothic"/>
              </a:rPr>
              <a:t> 2025</a:t>
            </a:r>
            <a:endParaRPr lang="lv-LV" altLang="lv-LV" dirty="0">
              <a:ea typeface="MS PGothic" panose="020B0600070205080204" pitchFamily="34" charset="-128"/>
            </a:endParaRPr>
          </a:p>
        </p:txBody>
      </p:sp>
      <p:pic>
        <p:nvPicPr>
          <p:cNvPr id="7" name="Picture 6" descr="A graph with a line&#10;&#10;AI-generated content may be incorrect.">
            <a:extLst>
              <a:ext uri="{FF2B5EF4-FFF2-40B4-BE49-F238E27FC236}">
                <a16:creationId xmlns:a16="http://schemas.microsoft.com/office/drawing/2014/main" id="{DC3DC7FC-AE00-7E89-8E59-2CD00E137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20" y="2627052"/>
            <a:ext cx="6197600" cy="40612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90BA1C-61C6-B7B0-5D66-2BC5C6358ACC}"/>
              </a:ext>
            </a:extLst>
          </p:cNvPr>
          <p:cNvSpPr txBox="1"/>
          <p:nvPr/>
        </p:nvSpPr>
        <p:spPr>
          <a:xfrm>
            <a:off x="6075680" y="4387059"/>
            <a:ext cx="28956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</a:rPr>
              <a:t>Izmantojot dotos datus, uzraksti vienu argumentu “par” vai vienu argumentu “pret” roņu letālas atbaidīšanas izmantošanai, lai samazinātu zvejniekiem nodarīto zaudējumu apmēru! </a:t>
            </a:r>
          </a:p>
        </p:txBody>
      </p:sp>
    </p:spTree>
    <p:extLst>
      <p:ext uri="{BB962C8B-B14F-4D97-AF65-F5344CB8AC3E}">
        <p14:creationId xmlns:p14="http://schemas.microsoft.com/office/powerpoint/2010/main" val="3590786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DCD58-8166-9015-039F-DB915481F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B6DA864D-DC70-8A2D-4C1B-FE30990CF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r>
              <a:rPr lang="lv-LV" noProof="0" dirty="0">
                <a:latin typeface="Verdana"/>
                <a:ea typeface="MS PGothic"/>
              </a:rPr>
              <a:t>OL CE </a:t>
            </a:r>
            <a:r>
              <a:rPr lang="en-GB" noProof="0" dirty="0" err="1">
                <a:latin typeface="Verdana"/>
                <a:ea typeface="MS PGothic"/>
              </a:rPr>
              <a:t>darba</a:t>
            </a:r>
            <a:r>
              <a:rPr lang="en-GB" noProof="0" dirty="0">
                <a:latin typeface="Verdana"/>
                <a:ea typeface="MS PGothic"/>
              </a:rPr>
              <a:t> </a:t>
            </a:r>
            <a:r>
              <a:rPr lang="lv-LV" noProof="0" dirty="0">
                <a:latin typeface="Verdana"/>
                <a:ea typeface="MS PGothic"/>
              </a:rPr>
              <a:t>uzbūve</a:t>
            </a:r>
            <a:endParaRPr lang="lv-LV" b="0" noProof="0" dirty="0">
              <a:ea typeface="MS PGothic" panose="020B0600070205080204" pitchFamily="34" charset="-128"/>
            </a:endParaRPr>
          </a:p>
        </p:txBody>
      </p:sp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id="{CFA0B9F5-E901-8050-1AB0-B20868FA68D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361680" y="6324600"/>
            <a:ext cx="47752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E374F8-0662-46B5-95E5-947E53F097E0}" type="slidenum">
              <a:rPr lang="en-US" altLang="lv-LV" sz="10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lv-LV" sz="10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ECAEB140-ACE6-2681-0E66-A64005CB45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696140"/>
              </p:ext>
            </p:extLst>
          </p:nvPr>
        </p:nvGraphicFramePr>
        <p:xfrm>
          <a:off x="673557" y="1568233"/>
          <a:ext cx="8072245" cy="701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870829">
                  <a:extLst>
                    <a:ext uri="{9D8B030D-6E8A-4147-A177-3AD203B41FA5}">
                      <a16:colId xmlns:a16="http://schemas.microsoft.com/office/drawing/2014/main" val="3172797690"/>
                    </a:ext>
                  </a:extLst>
                </a:gridCol>
                <a:gridCol w="1793945">
                  <a:extLst>
                    <a:ext uri="{9D8B030D-6E8A-4147-A177-3AD203B41FA5}">
                      <a16:colId xmlns:a16="http://schemas.microsoft.com/office/drawing/2014/main" val="3764263209"/>
                    </a:ext>
                  </a:extLst>
                </a:gridCol>
                <a:gridCol w="2998452">
                  <a:extLst>
                    <a:ext uri="{9D8B030D-6E8A-4147-A177-3AD203B41FA5}">
                      <a16:colId xmlns:a16="http://schemas.microsoft.com/office/drawing/2014/main" val="1545674314"/>
                    </a:ext>
                  </a:extLst>
                </a:gridCol>
                <a:gridCol w="1409019">
                  <a:extLst>
                    <a:ext uri="{9D8B030D-6E8A-4147-A177-3AD203B41FA5}">
                      <a16:colId xmlns:a16="http://schemas.microsoft.com/office/drawing/2014/main" val="2785473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v-LV" sz="2000" b="1" i="0" u="none" strike="noStrike" noProof="0" dirty="0">
                          <a:solidFill>
                            <a:srgbClr val="000000"/>
                          </a:solidFill>
                          <a:latin typeface="Verdana"/>
                        </a:rPr>
                        <a:t>2. daļa. </a:t>
                      </a:r>
                    </a:p>
                    <a:p>
                      <a:pPr lvl="0" algn="l">
                        <a:buNone/>
                      </a:pPr>
                      <a:r>
                        <a:rPr lang="lv-LV" sz="2000" b="1" i="0" u="none" strike="noStrike" noProof="0" dirty="0">
                          <a:solidFill>
                            <a:srgbClr val="000000"/>
                          </a:solidFill>
                          <a:latin typeface="Verdana"/>
                        </a:rPr>
                        <a:t>Prasmes</a:t>
                      </a:r>
                      <a:endParaRPr lang="lv-LV" sz="2000" noProof="0" dirty="0">
                        <a:latin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600" noProof="0" dirty="0">
                          <a:latin typeface="Verdana"/>
                        </a:rPr>
                        <a:t>1 uzdevums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600" b="0" i="0" u="none" strike="noStrike" noProof="0" dirty="0">
                          <a:latin typeface="Verdana"/>
                        </a:rPr>
                        <a:t>Strukturētais uzdevums (pētniecības)</a:t>
                      </a:r>
                      <a:endParaRPr lang="lv-LV" sz="1600" noProof="0" dirty="0">
                        <a:latin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600" noProof="0" dirty="0">
                          <a:latin typeface="Verdana"/>
                        </a:rPr>
                        <a:t>10 punkti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4445794"/>
                  </a:ext>
                </a:extLst>
              </a:tr>
            </a:tbl>
          </a:graphicData>
        </a:graphic>
      </p:graphicFrame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0F3B046-EAF3-4A6E-1C6A-D75CCD0113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812" y="2309856"/>
            <a:ext cx="1981200" cy="304800"/>
          </a:xfrm>
        </p:spPr>
        <p:txBody>
          <a:bodyPr/>
          <a:lstStyle/>
          <a:p>
            <a:r>
              <a:rPr lang="lv-LV" altLang="lv-LV" dirty="0">
                <a:latin typeface="Verdana"/>
                <a:ea typeface="MS PGothic"/>
              </a:rPr>
              <a:t>Piemērs, MD</a:t>
            </a:r>
            <a:r>
              <a:rPr lang="en-GB" altLang="lv-LV" dirty="0">
                <a:latin typeface="Verdana"/>
                <a:ea typeface="MS PGothic"/>
              </a:rPr>
              <a:t> </a:t>
            </a:r>
            <a:r>
              <a:rPr lang="lv-LV" noProof="0" dirty="0">
                <a:latin typeface="Verdana"/>
                <a:ea typeface="MS PGothic"/>
              </a:rPr>
              <a:t>Bioloģijā</a:t>
            </a:r>
            <a:r>
              <a:rPr lang="lv-LV" altLang="lv-LV" dirty="0">
                <a:latin typeface="Verdana"/>
                <a:ea typeface="MS PGothic"/>
              </a:rPr>
              <a:t> 2025</a:t>
            </a:r>
            <a:endParaRPr lang="lv-LV" altLang="lv-LV" dirty="0">
              <a:ea typeface="MS PGothic" panose="020B0600070205080204" pitchFamily="34" charset="-128"/>
            </a:endParaRPr>
          </a:p>
        </p:txBody>
      </p:sp>
      <p:pic>
        <p:nvPicPr>
          <p:cNvPr id="8" name="Picture 7" descr="A close-up of a text&#10;&#10;AI-generated content may be incorrect.">
            <a:extLst>
              <a:ext uri="{FF2B5EF4-FFF2-40B4-BE49-F238E27FC236}">
                <a16:creationId xmlns:a16="http://schemas.microsoft.com/office/drawing/2014/main" id="{4CA84994-C921-DDA6-713F-3091FAD82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94" y="2564026"/>
            <a:ext cx="4216372" cy="1058906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26FA603-31F8-D90A-C5FA-688F804E9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144" y="2757024"/>
            <a:ext cx="4597355" cy="2358015"/>
          </a:xfrm>
          <a:prstGeom prst="rect">
            <a:avLst/>
          </a:prstGeom>
        </p:spPr>
      </p:pic>
      <p:pic>
        <p:nvPicPr>
          <p:cNvPr id="15" name="Picture 14" descr="A close-up of a ph meter&#10;&#10;AI-generated content may be incorrect.">
            <a:extLst>
              <a:ext uri="{FF2B5EF4-FFF2-40B4-BE49-F238E27FC236}">
                <a16:creationId xmlns:a16="http://schemas.microsoft.com/office/drawing/2014/main" id="{E6E385A2-EC81-A2FD-C4BF-2D973F6DE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094" y="3734355"/>
            <a:ext cx="3572789" cy="13662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BD3185-9B76-2101-1A63-7B1795C7F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196" y="5247755"/>
            <a:ext cx="8552764" cy="650437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28149E-372C-FF4D-3296-1FA9886221F8}"/>
              </a:ext>
            </a:extLst>
          </p:cNvPr>
          <p:cNvSpPr/>
          <p:nvPr/>
        </p:nvSpPr>
        <p:spPr>
          <a:xfrm>
            <a:off x="4442144" y="4033520"/>
            <a:ext cx="4508816" cy="304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0179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CCAE5-C90B-26BF-AEB5-179A962AF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594107B-4F80-14D8-74E9-F27FD346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r>
              <a:rPr lang="lv-LV" noProof="0" dirty="0">
                <a:latin typeface="Verdana"/>
                <a:ea typeface="MS PGothic"/>
              </a:rPr>
              <a:t>OL CE </a:t>
            </a:r>
            <a:r>
              <a:rPr lang="en-GB" noProof="0" dirty="0" err="1">
                <a:latin typeface="Verdana"/>
                <a:ea typeface="MS PGothic"/>
              </a:rPr>
              <a:t>darba</a:t>
            </a:r>
            <a:r>
              <a:rPr lang="en-GB" noProof="0" dirty="0">
                <a:latin typeface="Verdana"/>
                <a:ea typeface="MS PGothic"/>
              </a:rPr>
              <a:t> </a:t>
            </a:r>
            <a:r>
              <a:rPr lang="lv-LV" noProof="0" dirty="0">
                <a:latin typeface="Verdana"/>
                <a:ea typeface="MS PGothic"/>
              </a:rPr>
              <a:t>uzbūve</a:t>
            </a:r>
            <a:endParaRPr lang="lv-LV" b="0" noProof="0" dirty="0">
              <a:ea typeface="MS PGothic" panose="020B0600070205080204" pitchFamily="34" charset="-128"/>
            </a:endParaRPr>
          </a:p>
        </p:txBody>
      </p:sp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id="{681CA478-8477-F65E-2151-A3A2771558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290560" y="6324600"/>
            <a:ext cx="54864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E374F8-0662-46B5-95E5-947E53F097E0}" type="slidenum">
              <a:rPr lang="en-US" altLang="lv-LV" sz="10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lv-LV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DD8D9F24-8425-CB9E-4E2F-C6709025AE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046464"/>
              </p:ext>
            </p:extLst>
          </p:nvPr>
        </p:nvGraphicFramePr>
        <p:xfrm>
          <a:off x="673557" y="1547913"/>
          <a:ext cx="8072245" cy="701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870829">
                  <a:extLst>
                    <a:ext uri="{9D8B030D-6E8A-4147-A177-3AD203B41FA5}">
                      <a16:colId xmlns:a16="http://schemas.microsoft.com/office/drawing/2014/main" val="3172797690"/>
                    </a:ext>
                  </a:extLst>
                </a:gridCol>
                <a:gridCol w="1793945">
                  <a:extLst>
                    <a:ext uri="{9D8B030D-6E8A-4147-A177-3AD203B41FA5}">
                      <a16:colId xmlns:a16="http://schemas.microsoft.com/office/drawing/2014/main" val="3764263209"/>
                    </a:ext>
                  </a:extLst>
                </a:gridCol>
                <a:gridCol w="2998452">
                  <a:extLst>
                    <a:ext uri="{9D8B030D-6E8A-4147-A177-3AD203B41FA5}">
                      <a16:colId xmlns:a16="http://schemas.microsoft.com/office/drawing/2014/main" val="1545674314"/>
                    </a:ext>
                  </a:extLst>
                </a:gridCol>
                <a:gridCol w="1409019">
                  <a:extLst>
                    <a:ext uri="{9D8B030D-6E8A-4147-A177-3AD203B41FA5}">
                      <a16:colId xmlns:a16="http://schemas.microsoft.com/office/drawing/2014/main" val="2785473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v-LV" sz="2000" b="1" i="0" u="none" strike="noStrike" noProof="0" dirty="0">
                          <a:solidFill>
                            <a:srgbClr val="000000"/>
                          </a:solidFill>
                          <a:latin typeface="Verdana"/>
                        </a:rPr>
                        <a:t>2. daļa. </a:t>
                      </a:r>
                    </a:p>
                    <a:p>
                      <a:pPr lvl="0" algn="l">
                        <a:buNone/>
                      </a:pPr>
                      <a:r>
                        <a:rPr lang="lv-LV" sz="2000" b="1" i="0" u="none" strike="noStrike" noProof="0" dirty="0">
                          <a:solidFill>
                            <a:srgbClr val="000000"/>
                          </a:solidFill>
                          <a:latin typeface="Verdana"/>
                        </a:rPr>
                        <a:t>Prasmes</a:t>
                      </a:r>
                      <a:endParaRPr lang="lv-LV" sz="2000" noProof="0" dirty="0">
                        <a:latin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600" noProof="0" dirty="0">
                          <a:latin typeface="Verdana"/>
                        </a:rPr>
                        <a:t>1 uzdevums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600" b="0" i="0" u="none" strike="noStrike" noProof="0" dirty="0">
                          <a:latin typeface="Verdana"/>
                        </a:rPr>
                        <a:t>Strukturētais uzdevums (pētniecības)</a:t>
                      </a:r>
                      <a:endParaRPr lang="lv-LV" sz="1600" noProof="0" dirty="0">
                        <a:latin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600" noProof="0" dirty="0">
                          <a:latin typeface="Verdana"/>
                        </a:rPr>
                        <a:t>10 punkti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4445794"/>
                  </a:ext>
                </a:extLst>
              </a:tr>
            </a:tbl>
          </a:graphicData>
        </a:graphic>
      </p:graphicFrame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94AA3B6-A66C-3C34-6D38-4D21E2163E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812" y="2309856"/>
            <a:ext cx="1981200" cy="304800"/>
          </a:xfrm>
        </p:spPr>
        <p:txBody>
          <a:bodyPr/>
          <a:lstStyle/>
          <a:p>
            <a:r>
              <a:rPr lang="lv-LV" altLang="lv-LV" dirty="0">
                <a:latin typeface="Verdana"/>
                <a:ea typeface="MS PGothic"/>
              </a:rPr>
              <a:t>Piemērs, MD</a:t>
            </a:r>
            <a:r>
              <a:rPr lang="en-GB" altLang="lv-LV" dirty="0">
                <a:latin typeface="Verdana"/>
                <a:ea typeface="MS PGothic"/>
              </a:rPr>
              <a:t> </a:t>
            </a:r>
            <a:r>
              <a:rPr lang="lv-LV" noProof="0" dirty="0">
                <a:latin typeface="Verdana"/>
                <a:ea typeface="MS PGothic"/>
              </a:rPr>
              <a:t>Bioloģijā</a:t>
            </a:r>
            <a:r>
              <a:rPr lang="lv-LV" altLang="lv-LV" dirty="0">
                <a:latin typeface="Verdana"/>
                <a:ea typeface="MS PGothic"/>
              </a:rPr>
              <a:t> 2025</a:t>
            </a:r>
            <a:endParaRPr lang="lv-LV" altLang="lv-LV" dirty="0">
              <a:ea typeface="MS PGothic" panose="020B0600070205080204" pitchFamily="34" charset="-128"/>
            </a:endParaRPr>
          </a:p>
        </p:txBody>
      </p:sp>
      <p:pic>
        <p:nvPicPr>
          <p:cNvPr id="4" name="Picture 3" descr="A white rectangular object with black text&#10;&#10;AI-generated content may be incorrect.">
            <a:extLst>
              <a:ext uri="{FF2B5EF4-FFF2-40B4-BE49-F238E27FC236}">
                <a16:creationId xmlns:a16="http://schemas.microsoft.com/office/drawing/2014/main" id="{0EB2EF98-81B7-3769-9D6D-A202CAC5F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38" y="2523160"/>
            <a:ext cx="6280743" cy="2378422"/>
          </a:xfrm>
          <a:prstGeom prst="rect">
            <a:avLst/>
          </a:prstGeom>
        </p:spPr>
      </p:pic>
      <p:pic>
        <p:nvPicPr>
          <p:cNvPr id="14" name="Picture 1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34345586-320C-CD69-B2FE-10A51F353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533" y="5003182"/>
            <a:ext cx="6184317" cy="107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75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70164-5CCC-16A6-A629-76FF0117C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69D0F18-F4D6-D740-95A3-A0A773A0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>
            <a:normAutofit/>
          </a:bodyPr>
          <a:lstStyle/>
          <a:p>
            <a:r>
              <a:rPr lang="lv-LV" altLang="lv-LV" dirty="0">
                <a:latin typeface="Verdana"/>
                <a:ea typeface="MS PGothic"/>
              </a:rPr>
              <a:t>OL CE satura moduļi</a:t>
            </a:r>
            <a:endParaRPr lang="lv-LV" altLang="lv-LV" b="0" dirty="0">
              <a:ea typeface="MS PGothic" panose="020B0600070205080204" pitchFamily="34" charset="-128"/>
            </a:endParaRPr>
          </a:p>
        </p:txBody>
      </p:sp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id="{8A7ABC7B-A2E4-9CC0-CE31-FA848E67F8E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534399" y="6324600"/>
            <a:ext cx="395591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E374F8-0662-46B5-95E5-947E53F097E0}" type="slidenum">
              <a:rPr kumimoji="0" lang="en-US" altLang="lv-LV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lv-LV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8" name="Picture 7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DBF5C12A-BF16-01A4-7B6C-F41D60211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" y="1701565"/>
            <a:ext cx="6479885" cy="246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7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6ABC8-4299-DC4E-6AA5-D564E84D6A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FEC9D47-AF45-414F-A11D-840A1954ECF2}" type="slidenum">
              <a:rPr lang="en-US" altLang="lv-LV" smtClean="0"/>
              <a:pPr>
                <a:defRPr/>
              </a:pPr>
              <a:t>2</a:t>
            </a:fld>
            <a:endParaRPr lang="en-US" altLang="lv-LV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1FB9E4-D3FC-FB3C-D93F-3F1443EC62A0}"/>
              </a:ext>
            </a:extLst>
          </p:cNvPr>
          <p:cNvSpPr txBox="1">
            <a:spLocks/>
          </p:cNvSpPr>
          <p:nvPr/>
        </p:nvSpPr>
        <p:spPr>
          <a:xfrm>
            <a:off x="2357595" y="531594"/>
            <a:ext cx="6481605" cy="536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200"/>
              <a:buFont typeface="Verdana"/>
              <a:buNone/>
              <a:defRPr sz="1650" b="1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200"/>
              <a:buFont typeface="Verdana"/>
              <a:buNone/>
              <a:tabLst/>
              <a:defRPr/>
            </a:pPr>
            <a:r>
              <a:rPr kumimoji="0" lang="lv-LV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Valsts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 </a:t>
            </a:r>
            <a:r>
              <a:rPr kumimoji="0" lang="lv-LV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pārbaudes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 </a:t>
            </a:r>
            <a:r>
              <a:rPr kumimoji="0" lang="lv-LV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darbi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 </a:t>
            </a:r>
            <a:endParaRPr kumimoji="0" lang="lv-LV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200"/>
              <a:buFont typeface="Verdana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par </a:t>
            </a:r>
            <a:r>
              <a:rPr kumimoji="0" lang="lv-LV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vispārējo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 </a:t>
            </a:r>
            <a:r>
              <a:rPr kumimoji="0" lang="lv-LV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vidējo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 </a:t>
            </a:r>
            <a:r>
              <a:rPr kumimoji="0" lang="lv-LV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izglītību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E24860-F0D5-2994-EBDC-007F2B22B22C}"/>
              </a:ext>
            </a:extLst>
          </p:cNvPr>
          <p:cNvSpPr txBox="1"/>
          <p:nvPr/>
        </p:nvSpPr>
        <p:spPr>
          <a:xfrm>
            <a:off x="2357595" y="1402793"/>
            <a:ext cx="5271686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200" i="1" kern="0" dirty="0" err="1">
                <a:solidFill>
                  <a:srgbClr val="664790"/>
                </a:solidFill>
                <a:latin typeface="Verdana"/>
                <a:cs typeface="Arial"/>
                <a:sym typeface="Arial"/>
              </a:rPr>
              <a:t>Ministru</a:t>
            </a:r>
            <a:r>
              <a:rPr lang="en-US" sz="1200" i="1" kern="0" dirty="0">
                <a:solidFill>
                  <a:srgbClr val="664790"/>
                </a:solidFill>
                <a:latin typeface="Verdana"/>
                <a:cs typeface="Arial"/>
                <a:sym typeface="Arial"/>
              </a:rPr>
              <a:t> </a:t>
            </a:r>
            <a:r>
              <a:rPr lang="en-US" sz="1200" i="1" kern="0" dirty="0" err="1">
                <a:solidFill>
                  <a:srgbClr val="664790"/>
                </a:solidFill>
                <a:latin typeface="Verdana"/>
                <a:cs typeface="Arial"/>
                <a:sym typeface="Arial"/>
              </a:rPr>
              <a:t>kabineta</a:t>
            </a:r>
            <a:r>
              <a:rPr lang="en-US" sz="1200" i="1" kern="0" dirty="0">
                <a:solidFill>
                  <a:srgbClr val="664790"/>
                </a:solidFill>
                <a:latin typeface="Verdana"/>
                <a:cs typeface="Arial"/>
                <a:sym typeface="Arial"/>
              </a:rPr>
              <a:t> 2019. gada 3. </a:t>
            </a:r>
            <a:r>
              <a:rPr lang="en-US" sz="1200" i="1" kern="0" dirty="0" err="1">
                <a:solidFill>
                  <a:srgbClr val="664790"/>
                </a:solidFill>
                <a:latin typeface="Verdana"/>
                <a:cs typeface="Arial"/>
                <a:sym typeface="Arial"/>
              </a:rPr>
              <a:t>septembra</a:t>
            </a:r>
            <a:r>
              <a:rPr lang="en-US" sz="1200" i="1" kern="0" dirty="0">
                <a:solidFill>
                  <a:srgbClr val="664790"/>
                </a:solidFill>
                <a:latin typeface="Verdana"/>
                <a:cs typeface="Arial"/>
                <a:sym typeface="Arial"/>
              </a:rPr>
              <a:t> </a:t>
            </a:r>
            <a:r>
              <a:rPr lang="en-US" sz="1200" i="1" kern="0" dirty="0" err="1">
                <a:solidFill>
                  <a:srgbClr val="664790"/>
                </a:solidFill>
                <a:latin typeface="Verdana"/>
                <a:cs typeface="Arial"/>
                <a:sym typeface="Arial"/>
              </a:rPr>
              <a:t>noteikumi</a:t>
            </a:r>
            <a:r>
              <a:rPr lang="en-US" sz="1200" i="1" kern="0" dirty="0">
                <a:solidFill>
                  <a:srgbClr val="664790"/>
                </a:solidFill>
                <a:latin typeface="Verdana"/>
                <a:cs typeface="Arial"/>
                <a:sym typeface="Arial"/>
              </a:rPr>
              <a:t> Nr. 416</a:t>
            </a:r>
            <a:endParaRPr lang="en-US" sz="1200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AA0D73-2C11-A0EE-7FF2-1DC5B6ABFAF0}"/>
              </a:ext>
            </a:extLst>
          </p:cNvPr>
          <p:cNvSpPr txBox="1"/>
          <p:nvPr/>
        </p:nvSpPr>
        <p:spPr>
          <a:xfrm>
            <a:off x="116732" y="1904712"/>
            <a:ext cx="8881353" cy="44704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4769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lv-LV" sz="1600" kern="0" dirty="0">
                <a:solidFill>
                  <a:srgbClr val="7030A0"/>
                </a:solidFill>
                <a:latin typeface="Verdana"/>
                <a:ea typeface="Verdana"/>
                <a:cs typeface="Arial"/>
                <a:sym typeface="Arial"/>
              </a:rPr>
              <a:t>21. </a:t>
            </a:r>
            <a:r>
              <a:rPr lang="lv-LV" sz="1600" b="1" kern="0" dirty="0">
                <a:solidFill>
                  <a:srgbClr val="7030A0"/>
                </a:solidFill>
                <a:latin typeface="Verdana"/>
                <a:ea typeface="Verdana"/>
                <a:cs typeface="Arial"/>
                <a:sym typeface="Arial"/>
              </a:rPr>
              <a:t>Valsts noteiktie pārbaudes darbi vispārējās vidējās izglītības posmā ir šādi</a:t>
            </a:r>
            <a:r>
              <a:rPr lang="lv-LV" sz="1600" kern="0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Arial"/>
                <a:sym typeface="Arial"/>
              </a:rPr>
              <a:t>:</a:t>
            </a:r>
            <a:endParaRPr lang="en-US" sz="1600" kern="0" dirty="0">
              <a:solidFill>
                <a:schemeClr val="bg1">
                  <a:lumMod val="50000"/>
                </a:schemeClr>
              </a:solidFill>
              <a:latin typeface="Verdana"/>
              <a:cs typeface="Arial"/>
              <a:sym typeface="Arial"/>
            </a:endParaRPr>
          </a:p>
          <a:p>
            <a:pPr marL="54769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lv-LV" sz="1600" kern="0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Arial"/>
                <a:sym typeface="Arial"/>
              </a:rPr>
              <a:t>21.1. valsts pārbaudes darbs </a:t>
            </a:r>
            <a:r>
              <a:rPr lang="lv-LV" sz="1600" b="1" kern="0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Arial"/>
                <a:sym typeface="Arial"/>
              </a:rPr>
              <a:t>latviešu valodā </a:t>
            </a:r>
            <a:r>
              <a:rPr lang="lv-LV" sz="1600" kern="0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Arial"/>
                <a:sym typeface="Arial"/>
              </a:rPr>
              <a:t>vismaz optimālajā mācību satura apguves līmenī;</a:t>
            </a:r>
          </a:p>
          <a:p>
            <a:pPr marL="54769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lv-LV" sz="1600" kern="0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Arial"/>
                <a:sym typeface="Arial"/>
              </a:rPr>
              <a:t>21.2. valsts pārbaudes darbs </a:t>
            </a:r>
            <a:r>
              <a:rPr lang="lv-LV" sz="1600" b="1" kern="0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Arial"/>
                <a:sym typeface="Arial"/>
              </a:rPr>
              <a:t>svešvalodā</a:t>
            </a:r>
            <a:r>
              <a:rPr lang="lv-LV" sz="1600" kern="0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Arial"/>
                <a:sym typeface="Arial"/>
              </a:rPr>
              <a:t> (angļu, vācu vai franču) vismaz optimālajā (B2) mācību satura apguves līmenī;</a:t>
            </a:r>
          </a:p>
          <a:p>
            <a:pPr marL="54769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lv-LV" sz="1600" kern="0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Arial"/>
                <a:sym typeface="Arial"/>
              </a:rPr>
              <a:t>21.3. valsts pārbaudes darbs </a:t>
            </a:r>
            <a:r>
              <a:rPr lang="lv-LV" sz="1600" b="1" kern="0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Arial"/>
                <a:sym typeface="Arial"/>
              </a:rPr>
              <a:t>matemātikā</a:t>
            </a:r>
            <a:r>
              <a:rPr lang="lv-LV" sz="1600" kern="0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Arial"/>
                <a:sym typeface="Arial"/>
              </a:rPr>
              <a:t> vismaz optimālajā mācību satura apguves līmenī;</a:t>
            </a:r>
          </a:p>
          <a:p>
            <a:pPr marL="54769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lv-LV" sz="1600" kern="0" dirty="0">
                <a:solidFill>
                  <a:srgbClr val="7030A0"/>
                </a:solidFill>
                <a:latin typeface="Verdana"/>
                <a:ea typeface="Verdana"/>
                <a:cs typeface="Arial"/>
                <a:sym typeface="Arial"/>
              </a:rPr>
              <a:t>21.4. valsts pārbaudes darbs </a:t>
            </a:r>
            <a:r>
              <a:rPr lang="lv-LV" sz="1600" kern="0" dirty="0" err="1">
                <a:solidFill>
                  <a:srgbClr val="7030A0"/>
                </a:solidFill>
                <a:latin typeface="Verdana"/>
                <a:ea typeface="Verdana"/>
                <a:cs typeface="Arial"/>
                <a:sym typeface="Arial"/>
              </a:rPr>
              <a:t>dabaszinībās</a:t>
            </a:r>
            <a:r>
              <a:rPr lang="lv-LV" sz="1600" kern="0" dirty="0">
                <a:solidFill>
                  <a:srgbClr val="7030A0"/>
                </a:solidFill>
                <a:latin typeface="Verdana"/>
                <a:ea typeface="Verdana"/>
                <a:cs typeface="Arial"/>
                <a:sym typeface="Arial"/>
              </a:rPr>
              <a:t> vispārīgajā mācību satura apguves līmenī vai fizikā, ķīmijā vai bioloģijā </a:t>
            </a:r>
            <a:r>
              <a:rPr lang="lv-LV" sz="1600" b="1" kern="0" dirty="0">
                <a:solidFill>
                  <a:srgbClr val="7030A0"/>
                </a:solidFill>
                <a:latin typeface="Verdana"/>
                <a:ea typeface="Verdana"/>
                <a:cs typeface="Arial"/>
                <a:sym typeface="Arial"/>
              </a:rPr>
              <a:t>vismaz optimālajā </a:t>
            </a:r>
            <a:r>
              <a:rPr lang="lv-LV" sz="1600" kern="0" dirty="0">
                <a:solidFill>
                  <a:srgbClr val="7030A0"/>
                </a:solidFill>
                <a:latin typeface="Verdana"/>
                <a:ea typeface="Verdana"/>
                <a:cs typeface="Arial"/>
                <a:sym typeface="Arial"/>
              </a:rPr>
              <a:t>mācību satura apguves līmenī; </a:t>
            </a:r>
            <a:r>
              <a:rPr lang="lv-LV" sz="1400" kern="0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Arial"/>
                <a:sym typeface="Arial"/>
              </a:rPr>
              <a:t>(MK </a:t>
            </a:r>
            <a:r>
              <a:rPr lang="lv-LV" sz="1400" kern="0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27.09.2022.</a:t>
            </a:r>
            <a:r>
              <a:rPr lang="lv-LV" sz="1400" kern="0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Arial"/>
                <a:sym typeface="Arial"/>
              </a:rPr>
              <a:t> noteikumu Nr. 604 redakcijā)</a:t>
            </a:r>
            <a:endParaRPr lang="lv-LV" sz="1400" kern="0" dirty="0">
              <a:solidFill>
                <a:schemeClr val="bg1">
                  <a:lumMod val="50000"/>
                </a:schemeClr>
              </a:solidFill>
              <a:latin typeface="Verdana"/>
              <a:cs typeface="Arial"/>
              <a:sym typeface="Arial"/>
            </a:endParaRPr>
          </a:p>
          <a:p>
            <a:pPr marL="54769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lv-LV" sz="1600" kern="0" dirty="0">
                <a:solidFill>
                  <a:srgbClr val="7030A0"/>
                </a:solidFill>
                <a:latin typeface="Verdana"/>
                <a:ea typeface="Verdana"/>
                <a:cs typeface="Arial"/>
                <a:sym typeface="Arial"/>
              </a:rPr>
              <a:t>21.5. </a:t>
            </a:r>
            <a:r>
              <a:rPr lang="lv-LV" sz="1600" b="1" kern="0" dirty="0">
                <a:solidFill>
                  <a:srgbClr val="7030A0"/>
                </a:solidFill>
                <a:latin typeface="Verdana"/>
                <a:ea typeface="Verdana"/>
                <a:cs typeface="Arial"/>
                <a:sym typeface="Arial"/>
              </a:rPr>
              <a:t>ne mazāk kā viens </a:t>
            </a:r>
            <a:r>
              <a:rPr lang="lv-LV" sz="1600" kern="0" dirty="0">
                <a:solidFill>
                  <a:srgbClr val="7030A0"/>
                </a:solidFill>
                <a:latin typeface="Verdana"/>
                <a:ea typeface="Verdana"/>
                <a:cs typeface="Arial"/>
                <a:sym typeface="Arial"/>
              </a:rPr>
              <a:t>valsts pārbaudes darbs padziļinātajos kursos </a:t>
            </a:r>
            <a:r>
              <a:rPr lang="lv-LV" sz="1600" b="1" kern="0" dirty="0">
                <a:solidFill>
                  <a:srgbClr val="7030A0"/>
                </a:solidFill>
                <a:latin typeface="Verdana"/>
                <a:ea typeface="Verdana"/>
                <a:cs typeface="Arial"/>
                <a:sym typeface="Arial"/>
              </a:rPr>
              <a:t>augstākajā </a:t>
            </a:r>
            <a:r>
              <a:rPr lang="lv-LV" sz="1600" kern="0" dirty="0">
                <a:solidFill>
                  <a:srgbClr val="7030A0"/>
                </a:solidFill>
                <a:latin typeface="Verdana"/>
                <a:ea typeface="Verdana"/>
                <a:cs typeface="Arial"/>
                <a:sym typeface="Arial"/>
              </a:rPr>
              <a:t>mācību satura apguves līmenī, </a:t>
            </a:r>
            <a:r>
              <a:rPr lang="lv-LV" sz="1600" kern="0" dirty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Arial"/>
                <a:sym typeface="Arial"/>
              </a:rPr>
              <a:t>tajā skaitā arī šo noteikumu 21.1., 21.2., 21.3. un 21.4. apakšpunktā minētie pārbaudes darbi.</a:t>
            </a:r>
          </a:p>
          <a:p>
            <a:pPr marL="54769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lv-LV" sz="1400" kern="0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Arial"/>
                <a:sym typeface="Arial"/>
              </a:rPr>
              <a:t>(MK noteikumu grozījumi 2025.gada 11.novembrī (</a:t>
            </a:r>
            <a:r>
              <a:rPr lang="lv-LV" sz="14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Verdana"/>
                <a:cs typeface="Arial"/>
                <a:sym typeface="Arial"/>
              </a:rPr>
              <a:t>MK noteikumiem Nr. 670</a:t>
            </a:r>
            <a:r>
              <a:rPr lang="lv-LV" sz="1400" kern="0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Arial"/>
                <a:sym typeface="Arial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553620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6F90A-A53D-A809-0D52-1A2393BC755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63064" y="6324599"/>
            <a:ext cx="376136" cy="397213"/>
          </a:xfrm>
        </p:spPr>
        <p:txBody>
          <a:bodyPr/>
          <a:lstStyle/>
          <a:p>
            <a:pPr>
              <a:defRPr/>
            </a:pPr>
            <a:fld id="{FFEC9D47-AF45-414F-A11D-840A1954ECF2}" type="slidenum">
              <a:rPr lang="en-US" altLang="lv-LV" smtClean="0"/>
              <a:pPr>
                <a:defRPr/>
              </a:pPr>
              <a:t>20</a:t>
            </a:fld>
            <a:endParaRPr lang="en-US" altLang="lv-LV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CFB709-0E70-98BC-88F0-EEFDAC949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1" y="381000"/>
            <a:ext cx="7416800" cy="446979"/>
          </a:xfrm>
        </p:spPr>
        <p:txBody>
          <a:bodyPr>
            <a:normAutofit/>
          </a:bodyPr>
          <a:lstStyle/>
          <a:p>
            <a:r>
              <a:rPr lang="lv-LV" sz="2000" i="0" u="none" strike="noStrike" baseline="0" dirty="0">
                <a:solidFill>
                  <a:srgbClr val="000000"/>
                </a:solidFill>
              </a:rPr>
              <a:t>SR veidi, grupas un to īpatsvars eksāmena darbā</a:t>
            </a:r>
            <a:endParaRPr lang="lv-LV" sz="2000" dirty="0"/>
          </a:p>
        </p:txBody>
      </p:sp>
      <p:pic>
        <p:nvPicPr>
          <p:cNvPr id="4" name="Picture 3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56073182-623C-F74D-58C0-93CBE016C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33" y="806890"/>
            <a:ext cx="6314106" cy="915199"/>
          </a:xfrm>
          <a:prstGeom prst="rect">
            <a:avLst/>
          </a:prstGeom>
        </p:spPr>
      </p:pic>
      <p:pic>
        <p:nvPicPr>
          <p:cNvPr id="7" name="Picture 6" descr="A black and white text&#10;&#10;AI-generated content may be incorrect.">
            <a:extLst>
              <a:ext uri="{FF2B5EF4-FFF2-40B4-BE49-F238E27FC236}">
                <a16:creationId xmlns:a16="http://schemas.microsoft.com/office/drawing/2014/main" id="{0A31C208-79FD-2F11-27E4-47AA8E15D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672" y="1691609"/>
            <a:ext cx="6314105" cy="434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49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0794B-8D0C-AB71-C0A8-D373E065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381000"/>
            <a:ext cx="6746240" cy="1036642"/>
          </a:xfrm>
        </p:spPr>
        <p:txBody>
          <a:bodyPr/>
          <a:lstStyle/>
          <a:p>
            <a:r>
              <a:rPr lang="lv-LV" sz="2400" i="0" u="none" strike="noStrike" baseline="0" dirty="0">
                <a:solidFill>
                  <a:srgbClr val="000000"/>
                </a:solidFill>
              </a:rPr>
              <a:t>Izziņas darbības līmeņu raksturojums </a:t>
            </a:r>
            <a:endParaRPr lang="lv-LV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A892CDF-04A6-307A-DD20-180FB7D4C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263" y="2340313"/>
            <a:ext cx="8617727" cy="21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9E10A-9656-AD0F-56AA-208CB3C3FFB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399" y="6324600"/>
            <a:ext cx="395591" cy="304800"/>
          </a:xfrm>
        </p:spPr>
        <p:txBody>
          <a:bodyPr/>
          <a:lstStyle/>
          <a:p>
            <a:pPr>
              <a:defRPr/>
            </a:pPr>
            <a:fld id="{FFEC9D47-AF45-414F-A11D-840A1954ECF2}" type="slidenum">
              <a:rPr lang="en-US" altLang="lv-LV" smtClean="0"/>
              <a:pPr>
                <a:defRPr/>
              </a:pPr>
              <a:t>21</a:t>
            </a:fld>
            <a:endParaRPr lang="en-US" altLang="lv-LV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53A684C-F39B-6BBB-1446-A3E0F339B106}"/>
                  </a:ext>
                </a:extLst>
              </p14:cNvPr>
              <p14:cNvContentPartPr/>
              <p14:nvPr/>
            </p14:nvContentPartPr>
            <p14:xfrm>
              <a:off x="8027295" y="3159031"/>
              <a:ext cx="33264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="" xmlns:a16="http://schemas.microsoft.com/office/drawing/2014/main" id="{E53A684C-F39B-6BBB-1446-A3E0F339B10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973236" y="3051031"/>
                <a:ext cx="440397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0C256FB-7126-4591-D1FE-69E53DE8D771}"/>
                  </a:ext>
                </a:extLst>
              </p14:cNvPr>
              <p14:cNvContentPartPr/>
              <p14:nvPr/>
            </p14:nvContentPartPr>
            <p14:xfrm>
              <a:off x="7908135" y="3158671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="" xmlns:a16="http://schemas.microsoft.com/office/drawing/2014/main" id="{00C256FB-7126-4591-D1FE-69E53DE8D771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854135" y="3050671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487DE35-8639-A0C2-FA81-A682E9654C30}"/>
                  </a:ext>
                </a:extLst>
              </p14:cNvPr>
              <p14:cNvContentPartPr/>
              <p14:nvPr/>
            </p14:nvContentPartPr>
            <p14:xfrm>
              <a:off x="7935441" y="2744632"/>
              <a:ext cx="46728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id="{D487DE35-8639-A0C2-FA81-A682E9654C30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881441" y="2636632"/>
                <a:ext cx="574920" cy="2257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476D85B-9C44-B9F1-5DC1-6E47E89BF64E}"/>
              </a:ext>
            </a:extLst>
          </p:cNvPr>
          <p:cNvSpPr txBox="1"/>
          <p:nvPr/>
        </p:nvSpPr>
        <p:spPr>
          <a:xfrm>
            <a:off x="549366" y="1552408"/>
            <a:ext cx="78939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0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Eksāmena darbā iekļautie uzdevumi grupēti četros izziņas darbības līmeņos</a:t>
            </a:r>
          </a:p>
        </p:txBody>
      </p:sp>
    </p:spTree>
    <p:extLst>
      <p:ext uri="{BB962C8B-B14F-4D97-AF65-F5344CB8AC3E}">
        <p14:creationId xmlns:p14="http://schemas.microsoft.com/office/powerpoint/2010/main" val="2878140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445F755-9DD5-B66E-B408-494CA0F0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349" y="433502"/>
            <a:ext cx="7052553" cy="1036642"/>
          </a:xfrm>
        </p:spPr>
        <p:txBody>
          <a:bodyPr>
            <a:normAutofit/>
          </a:bodyPr>
          <a:lstStyle/>
          <a:p>
            <a:r>
              <a:rPr lang="lv-LV" sz="2300" dirty="0"/>
              <a:t>Mācību satura apguves prasību indikatori </a:t>
            </a:r>
            <a:r>
              <a:rPr lang="en-GB" sz="2300" dirty="0" err="1"/>
              <a:t>Bioloģija</a:t>
            </a:r>
            <a:r>
              <a:rPr lang="lv-LV" sz="2300" dirty="0"/>
              <a:t>, OL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D9B626D-7D8D-F4CD-49C9-667E7655A0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434502" cy="304800"/>
          </a:xfrm>
        </p:spPr>
        <p:txBody>
          <a:bodyPr/>
          <a:lstStyle/>
          <a:p>
            <a:pPr>
              <a:defRPr/>
            </a:pPr>
            <a:fld id="{FFEC9D47-AF45-414F-A11D-840A1954ECF2}" type="slidenum">
              <a:rPr lang="en-US" altLang="lv-LV" smtClean="0"/>
              <a:pPr>
                <a:defRPr/>
              </a:pPr>
              <a:t>22</a:t>
            </a:fld>
            <a:endParaRPr lang="en-US" altLang="lv-LV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Rokraksts 3">
                <a:extLst>
                  <a:ext uri="{FF2B5EF4-FFF2-40B4-BE49-F238E27FC236}">
                    <a16:creationId xmlns:a16="http://schemas.microsoft.com/office/drawing/2014/main" id="{3D196541-4D44-835A-5982-12272A85762B}"/>
                  </a:ext>
                </a:extLst>
              </p14:cNvPr>
              <p14:cNvContentPartPr/>
              <p14:nvPr/>
            </p14:nvContentPartPr>
            <p14:xfrm>
              <a:off x="7129226" y="950236"/>
              <a:ext cx="1622425" cy="1587"/>
            </p14:xfrm>
          </p:contentPart>
        </mc:Choice>
        <mc:Fallback xmlns="">
          <p:pic>
            <p:nvPicPr>
              <p:cNvPr id="4" name="Rokraksts 3">
                <a:extLst>
                  <a:ext uri="{FF2B5EF4-FFF2-40B4-BE49-F238E27FC236}">
                    <a16:creationId xmlns="" xmlns:a16="http://schemas.microsoft.com/office/drawing/2014/main" id="{3D196541-4D44-835A-5982-12272A85762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093252" y="632836"/>
                <a:ext cx="1694013" cy="6348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4639221-B302-F942-EA13-80C6989204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891" y="1767839"/>
            <a:ext cx="4858269" cy="4076984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045E0DA-C1FF-628A-329F-63E2E8C7E4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3440" y="2423161"/>
            <a:ext cx="4370968" cy="311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36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2B10D-2D42-7CE5-1FBA-1B6220C3F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0A306-DB7A-6E74-89CF-2A53E81D93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399" y="6324600"/>
            <a:ext cx="415047" cy="304800"/>
          </a:xfrm>
        </p:spPr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C9D47-AF45-414F-A11D-840A1954ECF2}" type="slidenum">
              <a:rPr kumimoji="0" lang="en-US" altLang="lv-LV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lv-LV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Google Shape;192;p9">
            <a:extLst>
              <a:ext uri="{FF2B5EF4-FFF2-40B4-BE49-F238E27FC236}">
                <a16:creationId xmlns:a16="http://schemas.microsoft.com/office/drawing/2014/main" id="{F193278B-0CE0-7BB0-A108-2B925E96B0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48940" y="307093"/>
            <a:ext cx="6091298" cy="130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br>
              <a:rPr lang="lv-LV" sz="2400" noProof="0" dirty="0">
                <a:solidFill>
                  <a:srgbClr val="604A7B"/>
                </a:solidFill>
                <a:latin typeface="Verdana" panose="020B0604030504040204" pitchFamily="34" charset="0"/>
              </a:rPr>
            </a:br>
            <a:r>
              <a:rPr lang="lv-LV" sz="2400" noProof="0" dirty="0">
                <a:latin typeface="Verdana" panose="020B0604030504040204" pitchFamily="34" charset="0"/>
              </a:rPr>
              <a:t>Cik % jāsasniedz OL CE, lai darbs būtu sekmīgi nokārtots?</a:t>
            </a:r>
            <a:br>
              <a:rPr lang="lv-LV" sz="2400" noProof="0" dirty="0">
                <a:latin typeface="Verdana" panose="020B0604030504040204" pitchFamily="34" charset="0"/>
              </a:rPr>
            </a:br>
            <a:br>
              <a:rPr lang="lv-LV" sz="2400" noProof="0" dirty="0">
                <a:solidFill>
                  <a:srgbClr val="604A7B"/>
                </a:solidFill>
                <a:latin typeface="Verdana" panose="020B0604030504040204" pitchFamily="34" charset="0"/>
              </a:rPr>
            </a:br>
            <a:endParaRPr lang="en-US" altLang="lv-LV" sz="2400" dirty="0">
              <a:solidFill>
                <a:srgbClr val="604A7B"/>
              </a:solidFill>
              <a:latin typeface="Verdana" panose="020B0604030504040204" pitchFamily="34" charset="0"/>
            </a:endParaRPr>
          </a:p>
        </p:txBody>
      </p:sp>
      <p:sp>
        <p:nvSpPr>
          <p:cNvPr id="5" name="Google Shape;193;p9">
            <a:extLst>
              <a:ext uri="{FF2B5EF4-FFF2-40B4-BE49-F238E27FC236}">
                <a16:creationId xmlns:a16="http://schemas.microsoft.com/office/drawing/2014/main" id="{C7EE48E9-8503-4153-2B67-065428D98CFE}"/>
              </a:ext>
            </a:extLst>
          </p:cNvPr>
          <p:cNvSpPr txBox="1">
            <a:spLocks/>
          </p:cNvSpPr>
          <p:nvPr/>
        </p:nvSpPr>
        <p:spPr>
          <a:xfrm>
            <a:off x="487946" y="1906477"/>
            <a:ext cx="8046454" cy="4562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228600" marR="0" lvl="0" indent="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None/>
              <a:tabLst/>
              <a:defRPr/>
            </a:pPr>
            <a:r>
              <a:rPr kumimoji="0" lang="lv-LV" altLang="lv-LV" sz="1800" b="0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  <a:cs typeface="Times New Roman"/>
                <a:sym typeface="Verdana"/>
              </a:rPr>
              <a:t>Atbilstoši Ministru kabineta 2019. gada 3. septembra noteikumiem Nr. 416 “Noteikumi par valsts vispārējās vidējās izglītības standartu un vispārējās vidējās izglītības programmu paraugiem” 21.1 punktam </a:t>
            </a:r>
            <a:r>
              <a:rPr kumimoji="0" lang="lv-LV" altLang="lv-LV" sz="1800" b="1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  <a:cs typeface="Times New Roman"/>
                <a:sym typeface="Verdana"/>
              </a:rPr>
              <a:t>eksāmenā vērtējums nav iegūts, ja darba kopvērtējums ir mazāks nekā 20 %.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F7ACC80-AF0E-8987-8D03-8F1F01166083}"/>
              </a:ext>
            </a:extLst>
          </p:cNvPr>
          <p:cNvSpPr/>
          <p:nvPr/>
        </p:nvSpPr>
        <p:spPr>
          <a:xfrm>
            <a:off x="5845929" y="3862937"/>
            <a:ext cx="2328728" cy="2207663"/>
          </a:xfrm>
          <a:prstGeom prst="ellipse">
            <a:avLst/>
          </a:prstGeom>
          <a:solidFill>
            <a:srgbClr val="66469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Verdana"/>
              <a:cs typeface="+mn-cs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729CB-8BF2-4C76-07C2-4EE5A968EBF9}"/>
              </a:ext>
            </a:extLst>
          </p:cNvPr>
          <p:cNvSpPr txBox="1"/>
          <p:nvPr/>
        </p:nvSpPr>
        <p:spPr>
          <a:xfrm>
            <a:off x="5845929" y="4157033"/>
            <a:ext cx="2328728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lv-LV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Arial"/>
                <a:sym typeface="Arial"/>
              </a:rPr>
              <a:t>Centralizētais </a:t>
            </a:r>
            <a:endParaRPr kumimoji="0" lang="lv-LV" sz="1400" b="0" i="0" u="none" strike="noStrike" kern="0" cap="none" spc="0" normalizeH="0" baseline="0" noProof="0" dirty="0">
              <a:ln>
                <a:noFill/>
              </a:ln>
              <a:solidFill>
                <a:srgbClr val="664690"/>
              </a:solidFill>
              <a:effectLst/>
              <a:uLnTx/>
              <a:uFillTx/>
              <a:latin typeface="Verdana"/>
              <a:ea typeface="Verdan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lv-LV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Arial"/>
                <a:sym typeface="Arial"/>
              </a:rPr>
              <a:t>eksāmens nokārtots, </a:t>
            </a:r>
            <a:endParaRPr kumimoji="0" lang="lv-LV" sz="1400" b="0" i="0" u="none" strike="noStrike" kern="0" cap="none" spc="0" normalizeH="0" baseline="0" noProof="0" dirty="0">
              <a:ln>
                <a:noFill/>
              </a:ln>
              <a:solidFill>
                <a:srgbClr val="664690"/>
              </a:solidFill>
              <a:effectLst/>
              <a:uLnTx/>
              <a:uFillTx/>
              <a:latin typeface="Verdana"/>
              <a:ea typeface="Verdan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lv-LV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Arial"/>
                <a:sym typeface="Arial"/>
              </a:rPr>
              <a:t>ja iegūts vērtējums</a:t>
            </a:r>
            <a:endParaRPr kumimoji="0" lang="lv-LV" sz="1400" b="0" i="0" u="none" strike="noStrike" kern="0" cap="none" spc="0" normalizeH="0" baseline="0" noProof="0" dirty="0">
              <a:ln>
                <a:noFill/>
              </a:ln>
              <a:solidFill>
                <a:srgbClr val="664690"/>
              </a:solidFill>
              <a:effectLst/>
              <a:uLnTx/>
              <a:uFillTx/>
              <a:latin typeface="Verdana"/>
              <a:ea typeface="Verdan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lv-LV" sz="2000" b="1" i="0" u="none" strike="noStrike" kern="0" cap="none" spc="0" normalizeH="0" baseline="0" noProof="0" dirty="0">
              <a:ln>
                <a:noFill/>
              </a:ln>
              <a:solidFill>
                <a:srgbClr val="00B2BB"/>
              </a:solidFill>
              <a:effectLst/>
              <a:uLnTx/>
              <a:uFillTx/>
              <a:latin typeface="Verdana"/>
              <a:ea typeface="Verdan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lv-LV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Verdana"/>
                <a:cs typeface="Arial"/>
                <a:sym typeface="Arial"/>
              </a:rPr>
              <a:t>vismaz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Verdana"/>
                <a:cs typeface="Arial"/>
                <a:sym typeface="Arial"/>
              </a:rPr>
              <a:t>20</a:t>
            </a:r>
            <a:r>
              <a:rPr kumimoji="0" lang="lv-LV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Verdana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Verdana"/>
                <a:cs typeface="Arial"/>
                <a:sym typeface="Arial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570324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B171A35-982D-7FFC-4DEA-890901F35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240" y="203201"/>
            <a:ext cx="6736080" cy="117974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lv-LV" sz="1400" b="1" cap="small" dirty="0">
                <a:solidFill>
                  <a:srgbClr val="000000"/>
                </a:solidFill>
                <a:effectLst/>
              </a:rPr>
              <a:t>MONITORINGA DARBS OPTIMĀLAJĀ MĀCĪBU SATURA APGUVES LĪMENĪ BIOLOĢIJĀ VIDUSSKOLAI</a:t>
            </a:r>
            <a:br>
              <a:rPr lang="lv-LV" sz="1400" b="1" cap="small" dirty="0">
                <a:solidFill>
                  <a:srgbClr val="000000"/>
                </a:solidFill>
                <a:effectLst/>
              </a:rPr>
            </a:br>
            <a:r>
              <a:rPr lang="lv-LV" sz="1400" b="1" cap="small" dirty="0">
                <a:solidFill>
                  <a:srgbClr val="000000"/>
                </a:solidFill>
                <a:effectLst/>
              </a:rPr>
              <a:t>CENTRALIZĒTAIS EKSĀMENS AUGSTĀKAJĀ MĀCĪBU SATURA APGUVES LĪMENĪ BIOLOĢIJĀ VIDUSSKOLAI</a:t>
            </a:r>
            <a:br>
              <a:rPr lang="lv-LV" sz="1400" b="1" cap="small" dirty="0">
                <a:solidFill>
                  <a:srgbClr val="000000"/>
                </a:solidFill>
                <a:effectLst/>
              </a:rPr>
            </a:br>
            <a:r>
              <a:rPr lang="lv-LV" sz="1400" b="1" cap="small" dirty="0">
                <a:solidFill>
                  <a:srgbClr val="000000"/>
                </a:solidFill>
                <a:effectLst/>
              </a:rPr>
              <a:t>2023./2024. MĀCĪBU GADĀ:</a:t>
            </a:r>
            <a:r>
              <a:rPr lang="en-GB" sz="1400" b="1" cap="small" dirty="0">
                <a:solidFill>
                  <a:srgbClr val="000000"/>
                </a:solidFill>
                <a:effectLst/>
              </a:rPr>
              <a:t> </a:t>
            </a:r>
            <a:r>
              <a:rPr lang="lv-LV" sz="1400" b="1" cap="small" dirty="0">
                <a:solidFill>
                  <a:srgbClr val="000000"/>
                </a:solidFill>
                <a:effectLst/>
              </a:rPr>
              <a:t>REZULTĀTU ANALĪZE UN IETEIKUMI</a:t>
            </a:r>
            <a:br>
              <a:rPr lang="lv-LV" sz="1400" dirty="0">
                <a:effectLst/>
              </a:rPr>
            </a:br>
            <a:r>
              <a:rPr lang="lv-LV" sz="1400" b="1" cap="small" dirty="0">
                <a:solidFill>
                  <a:srgbClr val="000000"/>
                </a:solidFill>
                <a:effectLst/>
              </a:rPr>
              <a:t> </a:t>
            </a:r>
            <a:br>
              <a:rPr lang="lv-LV" sz="1400" dirty="0">
                <a:effectLst/>
              </a:rPr>
            </a:br>
            <a:endParaRPr lang="lv-LV" sz="1400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62387FE-E164-1B08-B7C4-370B51E38E3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399" y="6324600"/>
            <a:ext cx="512323" cy="304800"/>
          </a:xfrm>
        </p:spPr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C9D47-AF45-414F-A11D-840A1954ECF2}" type="slidenum">
              <a:rPr kumimoji="0" lang="en-US" altLang="lv-LV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lv-LV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Rokraksts 2">
                <a:extLst>
                  <a:ext uri="{FF2B5EF4-FFF2-40B4-BE49-F238E27FC236}">
                    <a16:creationId xmlns:a16="http://schemas.microsoft.com/office/drawing/2014/main" id="{A501151B-2478-FF8C-1F2C-20E628223871}"/>
                  </a:ext>
                </a:extLst>
              </p14:cNvPr>
              <p14:cNvContentPartPr/>
              <p14:nvPr/>
            </p14:nvContentPartPr>
            <p14:xfrm>
              <a:off x="5232400" y="1538889"/>
              <a:ext cx="3515359" cy="1587"/>
            </p14:xfrm>
          </p:contentPart>
        </mc:Choice>
        <mc:Fallback xmlns="">
          <p:pic>
            <p:nvPicPr>
              <p:cNvPr id="3" name="Rokraksts 2">
                <a:extLst>
                  <a:ext uri="{FF2B5EF4-FFF2-40B4-BE49-F238E27FC236}">
                    <a16:creationId xmlns:a16="http://schemas.microsoft.com/office/drawing/2014/main" id="{A501151B-2478-FF8C-1F2C-20E6282238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96423" y="1221489"/>
                <a:ext cx="3586954" cy="6348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 descr="A blue and white background with black text&#10;&#10;AI-generated content may be incorrect.">
            <a:extLst>
              <a:ext uri="{FF2B5EF4-FFF2-40B4-BE49-F238E27FC236}">
                <a16:creationId xmlns:a16="http://schemas.microsoft.com/office/drawing/2014/main" id="{B60B2F30-70E0-5571-5CE9-6A0B12BBA5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38" y="1821510"/>
            <a:ext cx="2588458" cy="3728612"/>
          </a:xfrm>
          <a:prstGeom prst="rect">
            <a:avLst/>
          </a:prstGeom>
        </p:spPr>
      </p:pic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84CFA4C-84EE-F09A-5A2A-9766B9A1C6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22" y="1790208"/>
            <a:ext cx="5318838" cy="4012240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1B8D435-4338-DAC5-5679-6214316C6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3727" y="5667099"/>
            <a:ext cx="1981200" cy="304800"/>
          </a:xfrm>
        </p:spPr>
        <p:txBody>
          <a:bodyPr/>
          <a:lstStyle/>
          <a:p>
            <a:r>
              <a:rPr lang="en-GB" altLang="lv-LV" dirty="0">
                <a:latin typeface="Verdana"/>
                <a:ea typeface="MS PGothic"/>
              </a:rPr>
              <a:t>2023./2024. </a:t>
            </a:r>
            <a:r>
              <a:rPr lang="en-GB" altLang="lv-LV" dirty="0" err="1">
                <a:latin typeface="Verdana"/>
                <a:ea typeface="MS PGothic"/>
              </a:rPr>
              <a:t>m.g.</a:t>
            </a:r>
            <a:endParaRPr lang="lv-LV" altLang="lv-LV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954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4C07D-D250-09F8-D994-DD9F1D078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4C0273C-95D3-EF0C-0DC9-6FBCDFE7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453" y="453603"/>
            <a:ext cx="7187177" cy="1036638"/>
          </a:xfrm>
        </p:spPr>
        <p:txBody>
          <a:bodyPr>
            <a:noAutofit/>
          </a:bodyPr>
          <a:lstStyle/>
          <a:p>
            <a:r>
              <a:rPr lang="lv-LV" sz="2300" noProof="0" dirty="0">
                <a:latin typeface="Verdana"/>
                <a:ea typeface="MS PGothic"/>
              </a:rPr>
              <a:t>Centralizētais eksāmens bioloģijā.</a:t>
            </a:r>
            <a:br>
              <a:rPr lang="lv-LV" sz="2300" noProof="0" dirty="0">
                <a:latin typeface="Verdana"/>
                <a:ea typeface="MS PGothic"/>
              </a:rPr>
            </a:br>
            <a:r>
              <a:rPr lang="lv-LV" altLang="lv-LV" sz="2300" dirty="0">
                <a:ea typeface="MS PGothic" panose="020B0600070205080204" pitchFamily="34" charset="-128"/>
              </a:rPr>
              <a:t>A</a:t>
            </a:r>
            <a:r>
              <a:rPr lang="lv-LV" sz="2300" dirty="0">
                <a:latin typeface="Verdana"/>
                <a:ea typeface="MS PGothic"/>
              </a:rPr>
              <a:t>ugstākais </a:t>
            </a:r>
            <a:r>
              <a:rPr lang="lv-LV" sz="2300" noProof="0" dirty="0">
                <a:latin typeface="Verdana"/>
                <a:ea typeface="MS PGothic"/>
              </a:rPr>
              <a:t>mācību satura apguves līmenis </a:t>
            </a:r>
            <a:br>
              <a:rPr lang="en-GB" altLang="lv-LV" sz="2300" dirty="0">
                <a:ea typeface="MS PGothic" panose="020B0600070205080204" pitchFamily="34" charset="-128"/>
              </a:rPr>
            </a:br>
            <a:endParaRPr lang="lv-LV" altLang="lv-LV" sz="2300" b="0" dirty="0">
              <a:latin typeface="Verdana"/>
              <a:ea typeface="MS PGothic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37C560F-D3A2-7D54-FE7B-1B39FA57FA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621205"/>
              </p:ext>
            </p:extLst>
          </p:nvPr>
        </p:nvGraphicFramePr>
        <p:xfrm>
          <a:off x="1334583" y="1718982"/>
          <a:ext cx="7509099" cy="4382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2" name="Slide Number Placeholder 5">
            <a:extLst>
              <a:ext uri="{FF2B5EF4-FFF2-40B4-BE49-F238E27FC236}">
                <a16:creationId xmlns:a16="http://schemas.microsoft.com/office/drawing/2014/main" id="{B81CE329-8665-B5BB-0946-17654A8E784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278122" y="6324600"/>
            <a:ext cx="571329" cy="3868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5A2E25-EC32-4D3D-B213-29A463FCAAD8}" type="slidenum">
              <a:rPr lang="en-US" altLang="lv-LV" sz="10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lv-LV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E34F655-2F40-E837-723E-9205D6E29D6E}"/>
                  </a:ext>
                </a:extLst>
              </p14:cNvPr>
              <p14:cNvContentPartPr/>
              <p14:nvPr/>
            </p14:nvContentPartPr>
            <p14:xfrm>
              <a:off x="1867841" y="1339912"/>
              <a:ext cx="703440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5E34F655-2F40-E837-723E-9205D6E29D6E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813841" y="1231912"/>
                <a:ext cx="714204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6675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4CC9D-9D21-D7AB-B286-C9E7873EE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1E08221-7828-1BD9-9EF5-FDC1C6AA7D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C9D47-AF45-414F-A11D-840A1954ECF2}" type="slidenum">
              <a:rPr kumimoji="0" lang="en-US" altLang="lv-LV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lv-LV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387246-5928-BBC8-9FF7-E76FBD8C7F05}"/>
              </a:ext>
            </a:extLst>
          </p:cNvPr>
          <p:cNvSpPr txBox="1"/>
          <p:nvPr/>
        </p:nvSpPr>
        <p:spPr>
          <a:xfrm>
            <a:off x="1882826" y="1462836"/>
            <a:ext cx="70289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800" i="1" kern="0" dirty="0" err="1">
                <a:solidFill>
                  <a:srgbClr val="664790"/>
                </a:solidFill>
                <a:latin typeface="Verdana"/>
                <a:cs typeface="Arial"/>
                <a:sym typeface="Arial"/>
              </a:rPr>
              <a:t>Grozījumi</a:t>
            </a:r>
            <a:r>
              <a:rPr lang="en-US" sz="1800" i="1" kern="0" dirty="0">
                <a:solidFill>
                  <a:srgbClr val="664790"/>
                </a:solidFill>
                <a:latin typeface="Verdana"/>
                <a:cs typeface="Arial"/>
                <a:sym typeface="Arial"/>
              </a:rPr>
              <a:t> </a:t>
            </a:r>
            <a:r>
              <a:rPr lang="en-US" sz="1800" i="1" kern="0" dirty="0" err="1">
                <a:solidFill>
                  <a:srgbClr val="664790"/>
                </a:solidFill>
                <a:latin typeface="Verdana"/>
                <a:cs typeface="Arial"/>
                <a:sym typeface="Arial"/>
              </a:rPr>
              <a:t>Ministru</a:t>
            </a:r>
            <a:r>
              <a:rPr lang="en-US" sz="1800" i="1" kern="0" dirty="0">
                <a:solidFill>
                  <a:srgbClr val="664790"/>
                </a:solidFill>
                <a:latin typeface="Verdana"/>
                <a:cs typeface="Arial"/>
                <a:sym typeface="Arial"/>
              </a:rPr>
              <a:t> </a:t>
            </a:r>
            <a:r>
              <a:rPr lang="en-US" sz="1800" i="1" kern="0" dirty="0" err="1">
                <a:solidFill>
                  <a:srgbClr val="664790"/>
                </a:solidFill>
                <a:latin typeface="Verdana"/>
                <a:cs typeface="Arial"/>
                <a:sym typeface="Arial"/>
              </a:rPr>
              <a:t>kabineta</a:t>
            </a:r>
            <a:r>
              <a:rPr lang="en-US" sz="1800" i="1" kern="0" dirty="0">
                <a:solidFill>
                  <a:srgbClr val="664790"/>
                </a:solidFill>
                <a:latin typeface="Verdana"/>
                <a:cs typeface="Arial"/>
                <a:sym typeface="Arial"/>
              </a:rPr>
              <a:t> </a:t>
            </a:r>
            <a:r>
              <a:rPr lang="en-US" sz="1800" i="1" kern="0" dirty="0" err="1">
                <a:solidFill>
                  <a:srgbClr val="664790"/>
                </a:solidFill>
                <a:latin typeface="Verdana"/>
                <a:cs typeface="Arial"/>
                <a:sym typeface="Arial"/>
              </a:rPr>
              <a:t>noteikumos</a:t>
            </a:r>
            <a:r>
              <a:rPr lang="en-US" sz="1800" i="1" kern="0" dirty="0">
                <a:solidFill>
                  <a:srgbClr val="664790"/>
                </a:solidFill>
                <a:latin typeface="Verdana"/>
                <a:cs typeface="Arial"/>
                <a:sym typeface="Arial"/>
              </a:rPr>
              <a:t> Nr. 398 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18E76BD-27D3-93F1-6838-8A2A6D2768F9}"/>
              </a:ext>
            </a:extLst>
          </p:cNvPr>
          <p:cNvSpPr/>
          <p:nvPr/>
        </p:nvSpPr>
        <p:spPr>
          <a:xfrm>
            <a:off x="346376" y="2514714"/>
            <a:ext cx="8451248" cy="224016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66469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Verdana"/>
                <a:cs typeface="Arial"/>
                <a:sym typeface="Arial"/>
              </a:rPr>
              <a:t>Svītrots: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Verdana"/>
              <a:cs typeface="Arial"/>
              <a:sym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srgbClr val="664690"/>
                </a:solidFill>
                <a:effectLst/>
                <a:uLnTx/>
                <a:uFillTx/>
                <a:latin typeface="Verdana"/>
                <a:ea typeface="Verdana"/>
                <a:cs typeface="Arial"/>
                <a:sym typeface="Arial"/>
              </a:rPr>
              <a:t>35. Izglītojamais ne vēlāk kā astoņas nedēļas pirms eksāmena norises dienas informācijas sistēmā pievieno attiecīgā mācību priekšmeta 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Verdana"/>
                <a:cs typeface="Arial"/>
                <a:sym typeface="Arial"/>
              </a:rPr>
              <a:t>eksāmena piekļuves materiālus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Arial"/>
                <a:sym typeface="Arial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664690"/>
              </a:solidFill>
              <a:effectLst/>
              <a:uLnTx/>
              <a:uFillTx/>
              <a:latin typeface="Verdana"/>
              <a:ea typeface="+mn-ea"/>
              <a:cs typeface="+mn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C99039-31C3-E96B-CDEE-CB004427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25" y="453603"/>
            <a:ext cx="7028916" cy="1036638"/>
          </a:xfrm>
        </p:spPr>
        <p:txBody>
          <a:bodyPr>
            <a:noAutofit/>
          </a:bodyPr>
          <a:lstStyle/>
          <a:p>
            <a:r>
              <a:rPr lang="lv-LV" sz="2300" noProof="0" dirty="0">
                <a:solidFill>
                  <a:srgbClr val="7030A0"/>
                </a:solidFill>
                <a:latin typeface="Verdana"/>
                <a:ea typeface="MS PGothic"/>
              </a:rPr>
              <a:t>Valsts pārbaudes darbi par vispārējo vidējo izglītību</a:t>
            </a:r>
            <a:endParaRPr lang="lv-LV" sz="2300" b="0" noProof="0" dirty="0">
              <a:solidFill>
                <a:srgbClr val="7030A0"/>
              </a:solidFill>
              <a:latin typeface="Verdana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1459348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DA479-2D7A-0153-F2B0-058F9C4AB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35E6A2A-CC3C-BE08-3758-3B23AB97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r>
              <a:rPr lang="lv-LV" noProof="0" dirty="0">
                <a:latin typeface="Verdana"/>
                <a:ea typeface="MS PGothic"/>
              </a:rPr>
              <a:t>AL CE norise</a:t>
            </a:r>
            <a:endParaRPr lang="lv-LV" b="0" noProof="0" dirty="0">
              <a:latin typeface="Verdana"/>
              <a:ea typeface="MS PGothic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096A5F5C-C8A7-729D-7574-61C90E4BA7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85963"/>
              </p:ext>
            </p:extLst>
          </p:nvPr>
        </p:nvGraphicFramePr>
        <p:xfrm>
          <a:off x="576562" y="1552837"/>
          <a:ext cx="8105757" cy="441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id="{65C991D2-7655-8F29-B9D8-A331CC6BC31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278122" y="6314349"/>
            <a:ext cx="561078" cy="3970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E374F8-0662-46B5-95E5-947E53F097E0}" type="slidenum">
              <a:rPr lang="en-US" altLang="lv-LV" sz="10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lv-LV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251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BB1C7-562F-B3D3-3D08-5A37C33BC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BFBAE-AD3D-84E4-7B55-B50537EED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897" y="585280"/>
            <a:ext cx="5311303" cy="815503"/>
          </a:xfrm>
        </p:spPr>
        <p:txBody>
          <a:bodyPr>
            <a:normAutofit/>
          </a:bodyPr>
          <a:lstStyle/>
          <a:p>
            <a:r>
              <a:rPr lang="lv-LV" kern="0" dirty="0">
                <a:latin typeface="Verdana"/>
                <a:ea typeface="Verdana"/>
                <a:cs typeface="Times New Roman"/>
                <a:sym typeface="Verdana"/>
              </a:rPr>
              <a:t>AL CE </a:t>
            </a:r>
            <a:r>
              <a:rPr lang="lv-LV" kern="0" noProof="0" dirty="0">
                <a:latin typeface="Verdana"/>
                <a:ea typeface="Verdana"/>
                <a:cs typeface="Times New Roman"/>
                <a:sym typeface="Verdana"/>
              </a:rPr>
              <a:t>darba</a:t>
            </a:r>
            <a:r>
              <a:rPr lang="en-GB" kern="0" dirty="0">
                <a:latin typeface="Verdana"/>
                <a:ea typeface="Verdana"/>
                <a:cs typeface="Times New Roman"/>
                <a:sym typeface="Verdana"/>
              </a:rPr>
              <a:t> </a:t>
            </a:r>
            <a:r>
              <a:rPr lang="lv-LV" kern="0" dirty="0">
                <a:latin typeface="Verdana"/>
                <a:ea typeface="Verdana"/>
                <a:cs typeface="Times New Roman"/>
                <a:sym typeface="Verdana"/>
              </a:rPr>
              <a:t>uzbūve</a:t>
            </a:r>
            <a:r>
              <a:rPr lang="en-GB" kern="0" dirty="0">
                <a:latin typeface="Verdana"/>
                <a:ea typeface="Verdana"/>
                <a:cs typeface="Times New Roman"/>
                <a:sym typeface="Verdana"/>
              </a:rPr>
              <a:t> un </a:t>
            </a:r>
            <a:r>
              <a:rPr lang="en-GB" kern="0" dirty="0" err="1">
                <a:latin typeface="Verdana"/>
                <a:ea typeface="Verdana"/>
                <a:cs typeface="Times New Roman"/>
                <a:sym typeface="Verdana"/>
              </a:rPr>
              <a:t>norise</a:t>
            </a:r>
            <a:r>
              <a:rPr lang="en-GB" kern="0" dirty="0">
                <a:latin typeface="Verdana"/>
                <a:ea typeface="Verdana"/>
                <a:cs typeface="Times New Roman"/>
                <a:sym typeface="Verdana"/>
              </a:rPr>
              <a:t> 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3D98E-483A-7C9E-FFDB-BA36DFE29E7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71840" y="6324600"/>
            <a:ext cx="467360" cy="304800"/>
          </a:xfrm>
        </p:spPr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C9D47-AF45-414F-A11D-840A1954ECF2}" type="slidenum">
              <a:rPr kumimoji="0" lang="en-US" altLang="lv-LV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lv-LV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Google Shape;193;p9">
            <a:extLst>
              <a:ext uri="{FF2B5EF4-FFF2-40B4-BE49-F238E27FC236}">
                <a16:creationId xmlns:a16="http://schemas.microsoft.com/office/drawing/2014/main" id="{809BEAF9-2CC8-6B86-5AA4-2ADBBF09A91C}"/>
              </a:ext>
            </a:extLst>
          </p:cNvPr>
          <p:cNvSpPr txBox="1">
            <a:spLocks/>
          </p:cNvSpPr>
          <p:nvPr/>
        </p:nvSpPr>
        <p:spPr>
          <a:xfrm>
            <a:off x="406400" y="2833215"/>
            <a:ext cx="8534400" cy="37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None/>
              <a:tabLst/>
              <a:defRPr/>
            </a:pPr>
            <a:r>
              <a:rPr kumimoji="0" lang="lv-LV" sz="1600" b="1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cs typeface="Times New Roman"/>
                <a:sym typeface="Verdana"/>
              </a:rPr>
              <a:t>1.daļa “Zināšanas un izpratne”</a:t>
            </a:r>
            <a:r>
              <a:rPr kumimoji="0" lang="lv-LV" sz="1600" b="0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cs typeface="Times New Roman"/>
                <a:sym typeface="Verdana"/>
              </a:rPr>
              <a:t> notiek tiešsaistē</a:t>
            </a:r>
            <a:r>
              <a:rPr lang="en-GB" sz="1600" kern="0" dirty="0">
                <a:cs typeface="Times New Roman"/>
              </a:rPr>
              <a:t>, </a:t>
            </a:r>
            <a:r>
              <a:rPr kumimoji="0" lang="lv-LV" sz="1600" b="0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cs typeface="Times New Roman"/>
                <a:sym typeface="Verdana"/>
              </a:rPr>
              <a:t>iekļauti 20 atbilžu izvēles uzdevumi ar vienu pareizo atbildi no piedāvātiem četriem variantiem. </a:t>
            </a:r>
          </a:p>
          <a:p>
            <a:pPr marL="228600" lvl="0" indent="0" algn="just" defTabSz="914400" eaLnBrk="1" fontAlgn="auto" hangingPunct="1">
              <a:defRPr/>
            </a:pPr>
            <a:endParaRPr lang="lv-LV" sz="700" b="1" kern="0" dirty="0">
              <a:cs typeface="Times New Roman"/>
            </a:endParaRPr>
          </a:p>
          <a:p>
            <a:pPr marL="228600" lvl="0" indent="0" defTabSz="914400" eaLnBrk="1" fontAlgn="auto" hangingPunct="1">
              <a:defRPr/>
            </a:pPr>
            <a:r>
              <a:rPr lang="lv-LV" sz="1600" b="1" kern="0" dirty="0">
                <a:cs typeface="Times New Roman"/>
              </a:rPr>
              <a:t>2.daļā “Prasmes” </a:t>
            </a:r>
            <a:r>
              <a:rPr lang="lv-LV" sz="1600" kern="0" dirty="0">
                <a:cs typeface="Times New Roman"/>
              </a:rPr>
              <a:t>iekļauti četri strukturētie uzdevumi, kuri ietver īso atbilžu un izvērsto atbilžu uzdevumus.</a:t>
            </a:r>
          </a:p>
          <a:p>
            <a:pPr marL="228600" indent="0" algn="just" defTabSz="914400" eaLnBrk="1" fontAlgn="auto" hangingPunct="1">
              <a:defRPr/>
            </a:pPr>
            <a:endParaRPr lang="lv-LV" sz="700" b="1" dirty="0"/>
          </a:p>
          <a:p>
            <a:pPr marL="228600" indent="0" algn="just" defTabSz="914400" eaLnBrk="1" fontAlgn="auto" hangingPunct="1">
              <a:defRPr/>
            </a:pPr>
            <a:r>
              <a:rPr lang="lv-LV" sz="1600" b="1" dirty="0"/>
              <a:t>3. daļā “Komplekss pētījums” </a:t>
            </a:r>
            <a:r>
              <a:rPr lang="lv-LV" sz="1600" dirty="0"/>
              <a:t>iekļauti divi uzdevumi, kurus risinot nepieciešams formulēt hipotēzi un lielumus, izvēlēties </a:t>
            </a:r>
            <a:r>
              <a:rPr lang="lv-LV" sz="1600" noProof="0" dirty="0"/>
              <a:t>pētījuma</a:t>
            </a:r>
            <a:r>
              <a:rPr lang="lv-LV" sz="1600" dirty="0"/>
              <a:t> metodes, vielas, piederumus un iekārtas, izstrādāt eksperimenta darba gaitu un apstrādāt dotos pētījuma datus, izvērtēt pētījum</a:t>
            </a:r>
            <a:r>
              <a:rPr lang="en-GB" sz="1600" dirty="0"/>
              <a:t>u.</a:t>
            </a:r>
            <a:endParaRPr lang="lv-LV" sz="1600" dirty="0"/>
          </a:p>
          <a:p>
            <a:pPr marL="228600" lvl="0" indent="0" algn="just" defTabSz="914400" eaLnBrk="1" fontAlgn="auto" hangingPunct="1">
              <a:defRPr/>
            </a:pPr>
            <a:endParaRPr lang="lv-LV" sz="1800" b="1" kern="0" dirty="0"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F3495-8DF8-C420-E0AE-AB3BA27BB0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0859" y="1614143"/>
            <a:ext cx="8019666" cy="121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78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00E83-24A2-8E22-14D6-5146D0804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85" y="1702835"/>
            <a:ext cx="7538936" cy="4513634"/>
          </a:xfrm>
        </p:spPr>
        <p:txBody>
          <a:bodyPr>
            <a:normAutofit/>
          </a:bodyPr>
          <a:lstStyle/>
          <a:p>
            <a:pPr marL="0" marR="0" lvl="0" indent="0" algn="just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srgbClr val="664790"/>
              </a:solidFill>
              <a:effectLst/>
              <a:uLnTx/>
              <a:uFillTx/>
              <a:latin typeface="Verdana"/>
              <a:ea typeface="Verdana"/>
            </a:endParaRPr>
          </a:p>
          <a:p>
            <a:pPr marL="0" marR="0" lvl="0" indent="0" algn="just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b="0" i="0" u="none" strike="noStrike" kern="120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</a:rPr>
              <a:t>2. un 3. daļas uzdevumu atbildes skolēni </a:t>
            </a:r>
            <a:r>
              <a:rPr kumimoji="0" lang="lv-LV" b="1" i="0" u="none" strike="noStrike" kern="120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</a:rPr>
              <a:t>raksta darba lapās</a:t>
            </a:r>
            <a:r>
              <a:rPr kumimoji="0" lang="lv-LV" b="0" i="0" u="none" strike="noStrike" kern="120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</a:rPr>
              <a:t>, kuras tiks skenētas. </a:t>
            </a:r>
          </a:p>
          <a:p>
            <a:pPr marL="0" marR="0" lvl="0" indent="0" algn="just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lv-LV" dirty="0">
              <a:solidFill>
                <a:srgbClr val="664790"/>
              </a:solidFill>
              <a:latin typeface="Verdana"/>
              <a:ea typeface="Verdana"/>
            </a:endParaRPr>
          </a:p>
          <a:p>
            <a:pPr marL="0" marR="0" lvl="0" indent="0" algn="just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b="0" i="0" u="none" strike="noStrike" kern="120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</a:rPr>
              <a:t>Atgādinājums – censties rakstīt salasāmā rokrakstā atbildei atvēlētā vietā ar zilu vai melnu pildspalvu.</a:t>
            </a:r>
            <a:endParaRPr kumimoji="0" lang="lv-LV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v-LV" b="0" i="0" u="none" strike="noStrike" kern="1200" cap="none" spc="0" normalizeH="0" baseline="0" noProof="0" dirty="0">
              <a:ln>
                <a:noFill/>
              </a:ln>
              <a:solidFill>
                <a:srgbClr val="664790"/>
              </a:solidFill>
              <a:effectLst/>
              <a:uLnTx/>
              <a:uFillTx/>
              <a:latin typeface="Verdana"/>
              <a:ea typeface="Verdana"/>
            </a:endParaRP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b="0" i="0" u="none" strike="noStrike" kern="120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</a:rPr>
              <a:t>2. un 3. daļas uzdevumus skolēni var pildīt </a:t>
            </a:r>
            <a:r>
              <a:rPr kumimoji="0" lang="lv-LV" b="1" i="0" u="none" strike="noStrike" kern="120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</a:rPr>
              <a:t>sev ērtākā secībā</a:t>
            </a:r>
            <a:r>
              <a:rPr kumimoji="0" lang="lv-LV" b="0" i="0" u="none" strike="noStrike" kern="120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</a:rPr>
              <a:t>. </a:t>
            </a:r>
            <a:endParaRPr kumimoji="0" lang="lv-LV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just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srgbClr val="664790"/>
              </a:solidFill>
              <a:effectLst/>
              <a:uLnTx/>
              <a:uFillTx/>
              <a:latin typeface="Verdana"/>
              <a:ea typeface="Verdana"/>
            </a:endParaRPr>
          </a:p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788AC-532B-A3A1-CFC5-C166B1B23E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492868" cy="304800"/>
          </a:xfrm>
        </p:spPr>
        <p:txBody>
          <a:bodyPr/>
          <a:lstStyle/>
          <a:p>
            <a:pPr>
              <a:defRPr/>
            </a:pPr>
            <a:fld id="{FFEC9D47-AF45-414F-A11D-840A1954ECF2}" type="slidenum">
              <a:rPr lang="en-US" altLang="lv-LV" smtClean="0"/>
              <a:pPr>
                <a:defRPr/>
              </a:pPr>
              <a:t>29</a:t>
            </a:fld>
            <a:endParaRPr lang="en-US" altLang="lv-LV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975C25-2D0F-153C-4098-2829CEBC8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706" y="558067"/>
            <a:ext cx="6096000" cy="1036638"/>
          </a:xfrm>
        </p:spPr>
        <p:txBody>
          <a:bodyPr>
            <a:normAutofit/>
          </a:bodyPr>
          <a:lstStyle/>
          <a:p>
            <a:r>
              <a:rPr lang="lv-LV" kern="0" dirty="0">
                <a:latin typeface="Verdana"/>
                <a:ea typeface="Verdana"/>
                <a:cs typeface="Times New Roman"/>
                <a:sym typeface="Verdana"/>
              </a:rPr>
              <a:t>AL CE uzbūve un norise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3965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7047C-75E0-525C-C848-6FE440E2CC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FEC9D47-AF45-414F-A11D-840A1954ECF2}" type="slidenum">
              <a:rPr lang="en-US" altLang="lv-LV" smtClean="0"/>
              <a:pPr>
                <a:defRPr/>
              </a:pPr>
              <a:t>3</a:t>
            </a:fld>
            <a:endParaRPr lang="en-US" altLang="lv-LV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168DDC-BE92-834D-000B-B69F2C5DF67B}"/>
              </a:ext>
            </a:extLst>
          </p:cNvPr>
          <p:cNvSpPr/>
          <p:nvPr/>
        </p:nvSpPr>
        <p:spPr>
          <a:xfrm>
            <a:off x="564204" y="2104563"/>
            <a:ext cx="8203660" cy="261411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66469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664690"/>
              </a:solidFill>
              <a:effectLst/>
              <a:uLnTx/>
              <a:uFillTx/>
              <a:latin typeface="Verdana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955158-4D5B-B0FA-248F-A01BFB517A82}"/>
              </a:ext>
            </a:extLst>
          </p:cNvPr>
          <p:cNvSpPr txBox="1"/>
          <p:nvPr/>
        </p:nvSpPr>
        <p:spPr>
          <a:xfrm>
            <a:off x="812999" y="2158519"/>
            <a:ext cx="7706070" cy="2506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lv-LV" sz="1800" dirty="0">
                <a:solidFill>
                  <a:srgbClr val="664690"/>
                </a:solidFill>
                <a:latin typeface="Verdana"/>
                <a:ea typeface="Verdana"/>
                <a:cs typeface="Arial"/>
                <a:sym typeface="Arial"/>
              </a:rPr>
              <a:t>No 2025./2026.mācību gada </a:t>
            </a:r>
            <a:r>
              <a:rPr lang="lv-LV" sz="1800" b="1" dirty="0">
                <a:solidFill>
                  <a:srgbClr val="664690"/>
                </a:solidFill>
                <a:latin typeface="Verdana"/>
                <a:ea typeface="Verdana"/>
                <a:cs typeface="Arial"/>
                <a:sym typeface="Arial"/>
              </a:rPr>
              <a:t>mainās</a:t>
            </a:r>
            <a:r>
              <a:rPr lang="lv-LV" sz="1800" dirty="0">
                <a:solidFill>
                  <a:srgbClr val="664690"/>
                </a:solidFill>
                <a:latin typeface="Verdana"/>
                <a:ea typeface="Verdana"/>
                <a:cs typeface="Arial"/>
                <a:sym typeface="Arial"/>
              </a:rPr>
              <a:t> šī valsts pārbaudes darba </a:t>
            </a:r>
            <a:r>
              <a:rPr lang="lv-LV" sz="1800" b="1" dirty="0">
                <a:solidFill>
                  <a:srgbClr val="664690"/>
                </a:solidFill>
                <a:latin typeface="Verdana"/>
                <a:ea typeface="Verdana"/>
                <a:cs typeface="Arial"/>
                <a:sym typeface="Arial"/>
              </a:rPr>
              <a:t>forma</a:t>
            </a:r>
            <a:r>
              <a:rPr lang="lv-LV" sz="1800" dirty="0">
                <a:solidFill>
                  <a:srgbClr val="664690"/>
                </a:solidFill>
                <a:latin typeface="Verdana"/>
                <a:ea typeface="Verdana"/>
                <a:cs typeface="Arial"/>
                <a:sym typeface="Arial"/>
              </a:rPr>
              <a:t>: </a:t>
            </a:r>
            <a:endParaRPr lang="lv-LV" sz="1800" dirty="0">
              <a:solidFill>
                <a:srgbClr val="664690"/>
              </a:solidFill>
              <a:latin typeface="Verdana"/>
              <a:ea typeface="Verdana"/>
              <a:cs typeface="Calibri"/>
              <a:sym typeface="Arial"/>
            </a:endParaRPr>
          </a:p>
          <a:p>
            <a:pPr marL="557213" indent="-214313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lv-LV" sz="1800" b="1" dirty="0">
                <a:solidFill>
                  <a:srgbClr val="664690"/>
                </a:solidFill>
                <a:latin typeface="Verdana"/>
                <a:ea typeface="Verdana"/>
                <a:cs typeface="Arial"/>
                <a:sym typeface="Arial"/>
              </a:rPr>
              <a:t>2023./2024. un 2024./2025</a:t>
            </a:r>
            <a:r>
              <a:rPr lang="lv-LV" sz="1800" dirty="0">
                <a:solidFill>
                  <a:srgbClr val="664690"/>
                </a:solidFill>
                <a:latin typeface="Verdana"/>
                <a:ea typeface="Verdana"/>
                <a:cs typeface="Arial"/>
                <a:sym typeface="Arial"/>
              </a:rPr>
              <a:t>. mācību gadā tika īstenots kā </a:t>
            </a:r>
            <a:r>
              <a:rPr lang="lv-LV" sz="1800" b="1" dirty="0">
                <a:solidFill>
                  <a:srgbClr val="664690"/>
                </a:solidFill>
                <a:latin typeface="Verdana"/>
                <a:ea typeface="Verdana"/>
                <a:cs typeface="Arial"/>
                <a:sym typeface="Arial"/>
              </a:rPr>
              <a:t>monitoringa darbs</a:t>
            </a:r>
            <a:r>
              <a:rPr lang="lv-LV" sz="1800" dirty="0">
                <a:solidFill>
                  <a:srgbClr val="664690"/>
                </a:solidFill>
                <a:latin typeface="Verdana"/>
                <a:ea typeface="Verdana"/>
                <a:cs typeface="Arial"/>
                <a:sym typeface="Arial"/>
              </a:rPr>
              <a:t>;</a:t>
            </a:r>
            <a:endParaRPr lang="lv-LV" sz="1800" dirty="0">
              <a:solidFill>
                <a:srgbClr val="664690"/>
              </a:solidFill>
              <a:latin typeface="Verdana"/>
              <a:ea typeface="Verdana"/>
              <a:cs typeface="Calibri"/>
              <a:sym typeface="Arial"/>
            </a:endParaRPr>
          </a:p>
          <a:p>
            <a:pPr marL="557213" indent="-214313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lv-LV" sz="1800" dirty="0">
                <a:solidFill>
                  <a:srgbClr val="664690"/>
                </a:solidFill>
                <a:latin typeface="Verdana"/>
                <a:ea typeface="Verdana"/>
                <a:cs typeface="Arial"/>
                <a:sym typeface="Arial"/>
              </a:rPr>
              <a:t>no </a:t>
            </a:r>
            <a:r>
              <a:rPr lang="lv-LV" sz="1800" b="1" dirty="0">
                <a:solidFill>
                  <a:srgbClr val="664690"/>
                </a:solidFill>
                <a:latin typeface="Verdana"/>
                <a:ea typeface="Verdana"/>
                <a:cs typeface="Arial"/>
                <a:sym typeface="Arial"/>
              </a:rPr>
              <a:t>2025./2026</a:t>
            </a:r>
            <a:r>
              <a:rPr lang="lv-LV" sz="1800" dirty="0">
                <a:solidFill>
                  <a:srgbClr val="664690"/>
                </a:solidFill>
                <a:latin typeface="Verdana"/>
                <a:ea typeface="Verdana"/>
                <a:cs typeface="Arial"/>
                <a:sym typeface="Arial"/>
              </a:rPr>
              <a:t>. mācību gada kā </a:t>
            </a:r>
            <a:r>
              <a:rPr lang="lv-LV" sz="1800" b="1" dirty="0">
                <a:solidFill>
                  <a:srgbClr val="664690"/>
                </a:solidFill>
                <a:latin typeface="Verdana"/>
                <a:ea typeface="Verdana"/>
                <a:cs typeface="Arial"/>
                <a:sym typeface="Arial"/>
              </a:rPr>
              <a:t>centralizētais eksāmens</a:t>
            </a:r>
            <a:r>
              <a:rPr lang="lv-LV" sz="1800" dirty="0">
                <a:solidFill>
                  <a:srgbClr val="664690"/>
                </a:solidFill>
                <a:latin typeface="Verdana"/>
                <a:ea typeface="Verdana"/>
                <a:cs typeface="Arial"/>
                <a:sym typeface="Arial"/>
              </a:rPr>
              <a:t>. </a:t>
            </a:r>
            <a:endParaRPr lang="lv-LV" sz="1800" dirty="0">
              <a:solidFill>
                <a:srgbClr val="664690"/>
              </a:solidFill>
              <a:latin typeface="Verdana"/>
              <a:ea typeface="Verdana"/>
              <a:cs typeface="Calibri"/>
              <a:sym typeface="Arial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83BF855-0448-1A3A-C121-F03249FFAB60}"/>
              </a:ext>
            </a:extLst>
          </p:cNvPr>
          <p:cNvSpPr txBox="1">
            <a:spLocks/>
          </p:cNvSpPr>
          <p:nvPr/>
        </p:nvSpPr>
        <p:spPr>
          <a:xfrm>
            <a:off x="2324329" y="587499"/>
            <a:ext cx="6109552" cy="114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200"/>
              <a:buFont typeface="Verdana"/>
              <a:buNone/>
              <a:defRPr sz="2200" b="1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200"/>
              <a:buFont typeface="Verdana"/>
              <a:buNone/>
              <a:tabLst/>
              <a:defRPr/>
            </a:pPr>
            <a:r>
              <a:rPr kumimoji="0" lang="lv-LV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Centralizētais eksāmens</a:t>
            </a: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 bioloģijā </a:t>
            </a:r>
            <a:r>
              <a:rPr kumimoji="0" lang="lv-LV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optimālajā </a:t>
            </a: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mācību satura apguves līmenī 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</a:b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FCD3F3-C96A-1F6A-6973-0F27C25CE018}"/>
              </a:ext>
            </a:extLst>
          </p:cNvPr>
          <p:cNvSpPr txBox="1"/>
          <p:nvPr/>
        </p:nvSpPr>
        <p:spPr>
          <a:xfrm>
            <a:off x="327119" y="5226039"/>
            <a:ext cx="8677830" cy="6232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lv-LV" sz="1200" i="1" dirty="0">
                <a:solidFill>
                  <a:srgbClr val="664690"/>
                </a:solidFill>
                <a:latin typeface="Verdana"/>
                <a:ea typeface="Verdana"/>
                <a:cs typeface="Arial"/>
                <a:sym typeface="Arial"/>
              </a:rPr>
              <a:t>Šāds valsts pārbaudes darbs noteikts ar 2022. gada 27. septembrī Ministru kabinetā pieņemtiem grozījumiem </a:t>
            </a:r>
            <a:br>
              <a:rPr lang="lv-LV" sz="1200" i="1" dirty="0">
                <a:solidFill>
                  <a:srgbClr val="000000"/>
                </a:solidFill>
                <a:latin typeface="Verdana"/>
                <a:cs typeface="Arial"/>
                <a:sym typeface="Arial"/>
              </a:rPr>
            </a:br>
            <a:r>
              <a:rPr lang="lv-LV" sz="1200" i="1" dirty="0">
                <a:solidFill>
                  <a:srgbClr val="664690"/>
                </a:solidFill>
                <a:latin typeface="Verdana"/>
                <a:ea typeface="Verdana"/>
                <a:cs typeface="Arial"/>
                <a:sym typeface="Arial"/>
              </a:rPr>
              <a:t>2019. gada 3. septembra noteikumos Nr. 416 "Noteikumi par valsts vispārējās vidējās izglītības standartu un vispārējās vidējās izglītības programmu paraugiem", papildinot tos ar 21.4. apakšpunktu un 25.2 punktu.</a:t>
            </a:r>
            <a:endParaRPr lang="lv-LV" sz="1200" i="1" dirty="0">
              <a:solidFill>
                <a:srgbClr val="664690"/>
              </a:solidFill>
              <a:latin typeface="Verdana"/>
              <a:ea typeface="Verdana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3176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669D0-84C5-EE16-2379-7F8E791B1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FD8E4D3-505D-6A9E-ADC7-88264689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639" y="647996"/>
            <a:ext cx="7117080" cy="1036642"/>
          </a:xfrm>
        </p:spPr>
        <p:txBody>
          <a:bodyPr>
            <a:normAutofit fontScale="90000"/>
          </a:bodyPr>
          <a:lstStyle/>
          <a:p>
            <a:r>
              <a:rPr lang="lv-LV" dirty="0"/>
              <a:t>Datu buklets.</a:t>
            </a:r>
            <a:br>
              <a:rPr lang="lv-LV" dirty="0"/>
            </a:br>
            <a:r>
              <a:rPr lang="lv-LV" dirty="0"/>
              <a:t>Augstākais mācību satura apguves līmenis </a:t>
            </a:r>
            <a:br>
              <a:rPr lang="lv-LV" dirty="0"/>
            </a:b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DE1BEA89-9CAE-FC5C-18DD-9FD9E2DF34D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399" y="6324600"/>
            <a:ext cx="405319" cy="304800"/>
          </a:xfrm>
        </p:spPr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C9D47-AF45-414F-A11D-840A1954ECF2}" type="slidenum">
              <a:rPr kumimoji="0" lang="en-US" altLang="lv-LV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lv-LV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Satura vietturis 2">
            <a:extLst>
              <a:ext uri="{FF2B5EF4-FFF2-40B4-BE49-F238E27FC236}">
                <a16:creationId xmlns:a16="http://schemas.microsoft.com/office/drawing/2014/main" id="{A2E631B3-E290-E39C-C007-9F746CF05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75" y="1992779"/>
            <a:ext cx="8406809" cy="3117702"/>
          </a:xfrm>
        </p:spPr>
        <p:txBody>
          <a:bodyPr>
            <a:normAutofit fontScale="92500"/>
          </a:bodyPr>
          <a:lstStyle/>
          <a:p>
            <a:pPr marL="514350" marR="0" lvl="0" indent="-28575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Char char="•"/>
              <a:tabLst/>
              <a:defRPr/>
            </a:pP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cs typeface="Times New Roman"/>
                <a:sym typeface="Verdana"/>
              </a:rPr>
              <a:t>Visa CE laikā skolēni var izmantot Datu bukletu.</a:t>
            </a:r>
          </a:p>
          <a:p>
            <a:pPr marL="514350" marR="0" lvl="0" indent="-28575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Char char="•"/>
              <a:tabLst/>
              <a:defRPr/>
            </a:pPr>
            <a:r>
              <a:rPr lang="lv-LV" sz="2400" kern="0" dirty="0">
                <a:solidFill>
                  <a:srgbClr val="664790"/>
                </a:solidFill>
                <a:cs typeface="Times New Roman"/>
                <a:sym typeface="Verdana"/>
              </a:rPr>
              <a:t>Datu buklets pilnveidots un satur papildu informāciju.</a:t>
            </a:r>
            <a:endParaRPr kumimoji="0" lang="lv-LV" sz="2400" b="0" i="0" u="none" strike="noStrike" kern="0" cap="none" spc="0" normalizeH="0" baseline="0" noProof="0" dirty="0">
              <a:ln>
                <a:noFill/>
              </a:ln>
              <a:solidFill>
                <a:srgbClr val="664790"/>
              </a:solidFill>
              <a:effectLst/>
              <a:uLnTx/>
              <a:uFillTx/>
              <a:cs typeface="Times New Roman"/>
              <a:sym typeface="Verdana"/>
            </a:endParaRPr>
          </a:p>
          <a:p>
            <a:pPr marL="514350" marR="0" lvl="0" indent="-28575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Char char="•"/>
              <a:tabLst/>
              <a:defRPr/>
            </a:pP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cs typeface="Times New Roman"/>
                <a:sym typeface="Verdana"/>
              </a:rPr>
              <a:t>Datu bukletu ieteicams izmantot arī mācību procesā. </a:t>
            </a:r>
          </a:p>
          <a:p>
            <a:pPr marL="514350" marR="0" lvl="0" indent="-28575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Char char="•"/>
              <a:tabLst/>
              <a:defRPr/>
            </a:pP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cs typeface="Times New Roman"/>
                <a:sym typeface="Verdana"/>
              </a:rPr>
              <a:t>Datu buklets – izdrukājams no VIAA mājaslapas līdz CE sākumam</a:t>
            </a:r>
            <a:r>
              <a:rPr lang="lv-LV" sz="2400" dirty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231F6-756B-52DC-C2C0-A17338DAD2B1}"/>
              </a:ext>
            </a:extLst>
          </p:cNvPr>
          <p:cNvSpPr txBox="1"/>
          <p:nvPr/>
        </p:nvSpPr>
        <p:spPr>
          <a:xfrm>
            <a:off x="744279" y="5578439"/>
            <a:ext cx="80949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000" dirty="0">
                <a:latin typeface="Verdana Pro Light"/>
                <a:hlinkClick r:id="rId3"/>
              </a:rPr>
              <a:t>https://www.viaa.gov.lv/lv/media/47768/download?attachment</a:t>
            </a:r>
            <a:r>
              <a:rPr lang="lv-LV" sz="2000" dirty="0">
                <a:latin typeface="Verdana Pro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036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E1733-EBA9-E7C0-125D-A2F35C9A0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40122-FCF6-753C-4CE2-254D6B78D4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399" y="6324600"/>
            <a:ext cx="415047" cy="304800"/>
          </a:xfrm>
        </p:spPr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C9D47-AF45-414F-A11D-840A1954ECF2}" type="slidenum">
              <a:rPr kumimoji="0" lang="en-US" altLang="lv-LV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lv-LV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Google Shape;192;p9">
            <a:extLst>
              <a:ext uri="{FF2B5EF4-FFF2-40B4-BE49-F238E27FC236}">
                <a16:creationId xmlns:a16="http://schemas.microsoft.com/office/drawing/2014/main" id="{D83A4211-8602-2198-2E2D-7AF646F2CB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48940" y="307093"/>
            <a:ext cx="6091298" cy="130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br>
              <a:rPr lang="lv-LV" sz="2400" noProof="0" dirty="0">
                <a:solidFill>
                  <a:srgbClr val="604A7B"/>
                </a:solidFill>
                <a:latin typeface="Verdana" panose="020B0604030504040204" pitchFamily="34" charset="0"/>
              </a:rPr>
            </a:br>
            <a:r>
              <a:rPr lang="lv-LV" sz="2400" noProof="0" dirty="0">
                <a:latin typeface="Verdana" panose="020B0604030504040204" pitchFamily="34" charset="0"/>
              </a:rPr>
              <a:t>Cik % jāsasniedz AL CE, lai darbs būtu sekmīgi nokārtots?</a:t>
            </a:r>
            <a:br>
              <a:rPr lang="lv-LV" sz="2400" noProof="0" dirty="0">
                <a:latin typeface="Verdana" panose="020B0604030504040204" pitchFamily="34" charset="0"/>
              </a:rPr>
            </a:br>
            <a:br>
              <a:rPr lang="lv-LV" sz="2400" noProof="0" dirty="0">
                <a:solidFill>
                  <a:srgbClr val="604A7B"/>
                </a:solidFill>
                <a:latin typeface="Verdana" panose="020B0604030504040204" pitchFamily="34" charset="0"/>
              </a:rPr>
            </a:br>
            <a:endParaRPr lang="en-US" altLang="lv-LV" sz="2400" dirty="0">
              <a:solidFill>
                <a:srgbClr val="604A7B"/>
              </a:solidFill>
              <a:latin typeface="Verdana" panose="020B0604030504040204" pitchFamily="34" charset="0"/>
            </a:endParaRPr>
          </a:p>
        </p:txBody>
      </p:sp>
      <p:sp>
        <p:nvSpPr>
          <p:cNvPr id="5" name="Google Shape;193;p9">
            <a:extLst>
              <a:ext uri="{FF2B5EF4-FFF2-40B4-BE49-F238E27FC236}">
                <a16:creationId xmlns:a16="http://schemas.microsoft.com/office/drawing/2014/main" id="{DB990AC2-EC49-5F77-5F87-C9894887874C}"/>
              </a:ext>
            </a:extLst>
          </p:cNvPr>
          <p:cNvSpPr txBox="1">
            <a:spLocks/>
          </p:cNvSpPr>
          <p:nvPr/>
        </p:nvSpPr>
        <p:spPr>
          <a:xfrm>
            <a:off x="487946" y="1540717"/>
            <a:ext cx="8046454" cy="2381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22860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None/>
              <a:tabLst/>
              <a:defRPr/>
            </a:pPr>
            <a:r>
              <a:rPr kumimoji="0" lang="lv-LV" altLang="lv-LV" sz="1800" b="0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  <a:cs typeface="Times New Roman"/>
                <a:sym typeface="Verdana"/>
              </a:rPr>
              <a:t>Atbilstoši Ministru kabineta 2019. gada 3. septembra noteikumiem Nr. 416 “Noteikumi par valsts vispārējās vidējās izglītības standartu un vispārējās vidējās izglītības programmu paraugiem” 21.1 punktam </a:t>
            </a:r>
            <a:r>
              <a:rPr kumimoji="0" lang="lv-LV" altLang="lv-LV" sz="1800" b="1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  <a:cs typeface="Times New Roman"/>
                <a:sym typeface="Verdana"/>
              </a:rPr>
              <a:t>eksāmenā vērtējums nav iegūts, ja darba kopvērtējums ir mazāks nekā 20 %.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0572DA1-499F-EF49-7A36-4209D3AEA6A6}"/>
              </a:ext>
            </a:extLst>
          </p:cNvPr>
          <p:cNvSpPr/>
          <p:nvPr/>
        </p:nvSpPr>
        <p:spPr>
          <a:xfrm>
            <a:off x="5845929" y="3771497"/>
            <a:ext cx="2328728" cy="2207663"/>
          </a:xfrm>
          <a:prstGeom prst="ellipse">
            <a:avLst/>
          </a:prstGeom>
          <a:solidFill>
            <a:srgbClr val="66469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Verdana"/>
              <a:cs typeface="+mn-cs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F16957-68B7-0606-E55D-29D8C82D41C0}"/>
              </a:ext>
            </a:extLst>
          </p:cNvPr>
          <p:cNvSpPr txBox="1"/>
          <p:nvPr/>
        </p:nvSpPr>
        <p:spPr>
          <a:xfrm>
            <a:off x="5845929" y="4136713"/>
            <a:ext cx="2328728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lv-LV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Arial"/>
                <a:sym typeface="Arial"/>
              </a:rPr>
              <a:t>Centralizētais </a:t>
            </a:r>
            <a:endParaRPr kumimoji="0" lang="lv-LV" sz="1400" b="0" i="0" u="none" strike="noStrike" kern="0" cap="none" spc="0" normalizeH="0" baseline="0" noProof="0" dirty="0">
              <a:ln>
                <a:noFill/>
              </a:ln>
              <a:solidFill>
                <a:srgbClr val="664690"/>
              </a:solidFill>
              <a:effectLst/>
              <a:uLnTx/>
              <a:uFillTx/>
              <a:latin typeface="Verdana"/>
              <a:ea typeface="Verdan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lv-LV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Arial"/>
                <a:sym typeface="Arial"/>
              </a:rPr>
              <a:t>eksāmens nokārtots, </a:t>
            </a:r>
            <a:endParaRPr kumimoji="0" lang="lv-LV" sz="1400" b="0" i="0" u="none" strike="noStrike" kern="0" cap="none" spc="0" normalizeH="0" baseline="0" noProof="0" dirty="0">
              <a:ln>
                <a:noFill/>
              </a:ln>
              <a:solidFill>
                <a:srgbClr val="664690"/>
              </a:solidFill>
              <a:effectLst/>
              <a:uLnTx/>
              <a:uFillTx/>
              <a:latin typeface="Verdana"/>
              <a:ea typeface="Verdan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lv-LV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Arial"/>
                <a:sym typeface="Arial"/>
              </a:rPr>
              <a:t>ja iegūts vērtējums</a:t>
            </a:r>
            <a:endParaRPr kumimoji="0" lang="lv-LV" sz="1400" b="0" i="0" u="none" strike="noStrike" kern="0" cap="none" spc="0" normalizeH="0" baseline="0" noProof="0" dirty="0">
              <a:ln>
                <a:noFill/>
              </a:ln>
              <a:solidFill>
                <a:srgbClr val="664690"/>
              </a:solidFill>
              <a:effectLst/>
              <a:uLnTx/>
              <a:uFillTx/>
              <a:latin typeface="Verdana"/>
              <a:ea typeface="Verdan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lv-LV" sz="2000" b="1" i="0" u="none" strike="noStrike" kern="0" cap="none" spc="0" normalizeH="0" baseline="0" noProof="0" dirty="0">
              <a:ln>
                <a:noFill/>
              </a:ln>
              <a:solidFill>
                <a:srgbClr val="00B2BB"/>
              </a:solidFill>
              <a:effectLst/>
              <a:uLnTx/>
              <a:uFillTx/>
              <a:latin typeface="Verdana"/>
              <a:ea typeface="Verdan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lv-LV" sz="2000" b="1" i="0" u="none" strike="noStrike" kern="0" cap="none" spc="0" normalizeH="0" baseline="0" noProof="0" dirty="0">
                <a:ln>
                  <a:noFill/>
                </a:ln>
                <a:solidFill>
                  <a:srgbClr val="00B2BB"/>
                </a:solidFill>
                <a:effectLst/>
                <a:highlight>
                  <a:srgbClr val="FFFF00"/>
                </a:highlight>
                <a:uLnTx/>
                <a:uFillTx/>
                <a:latin typeface="Verdana"/>
                <a:ea typeface="Verdana"/>
                <a:cs typeface="Arial"/>
                <a:sym typeface="Arial"/>
              </a:rPr>
              <a:t>vismaz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2BB"/>
                </a:solidFill>
                <a:effectLst/>
                <a:highlight>
                  <a:srgbClr val="FFFF00"/>
                </a:highlight>
                <a:uLnTx/>
                <a:uFillTx/>
                <a:latin typeface="Verdana"/>
                <a:ea typeface="Verdana"/>
                <a:cs typeface="Arial"/>
                <a:sym typeface="Arial"/>
              </a:rPr>
              <a:t>20</a:t>
            </a:r>
            <a:r>
              <a:rPr kumimoji="0" lang="lv-LV" sz="2000" b="1" i="0" u="none" strike="noStrike" kern="0" cap="none" spc="0" normalizeH="0" baseline="0" noProof="0" dirty="0">
                <a:ln>
                  <a:noFill/>
                </a:ln>
                <a:solidFill>
                  <a:srgbClr val="00B2BB"/>
                </a:solidFill>
                <a:effectLst/>
                <a:highlight>
                  <a:srgbClr val="FFFF00"/>
                </a:highlight>
                <a:uLnTx/>
                <a:uFillTx/>
                <a:latin typeface="Verdana"/>
                <a:ea typeface="Verdana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2BB"/>
                </a:solidFill>
                <a:effectLst/>
                <a:highlight>
                  <a:srgbClr val="FFFF00"/>
                </a:highlight>
                <a:uLnTx/>
                <a:uFillTx/>
                <a:latin typeface="Verdana"/>
                <a:ea typeface="Verdana"/>
                <a:cs typeface="Arial"/>
                <a:sym typeface="Arial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044682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78F15-B61F-7DFD-0FD5-22FC3307F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0F64578-A729-C951-6F56-008AF368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r>
              <a:rPr lang="lv-LV" noProof="0" dirty="0">
                <a:latin typeface="Verdana"/>
                <a:ea typeface="MS PGothic"/>
              </a:rPr>
              <a:t>AL CE darba</a:t>
            </a:r>
            <a:r>
              <a:rPr lang="en-GB" noProof="0" dirty="0">
                <a:latin typeface="Verdana"/>
                <a:ea typeface="MS PGothic"/>
              </a:rPr>
              <a:t> </a:t>
            </a:r>
            <a:r>
              <a:rPr lang="lv-LV" noProof="0" dirty="0">
                <a:latin typeface="Verdana"/>
                <a:ea typeface="MS PGothic"/>
              </a:rPr>
              <a:t>uzbūve</a:t>
            </a:r>
            <a:endParaRPr lang="lv-LV" b="0" noProof="0" dirty="0">
              <a:ea typeface="MS PGothic" panose="020B0600070205080204" pitchFamily="34" charset="-128"/>
            </a:endParaRPr>
          </a:p>
        </p:txBody>
      </p:sp>
      <p:sp>
        <p:nvSpPr>
          <p:cNvPr id="15364" name="Text Placeholder 3">
            <a:extLst>
              <a:ext uri="{FF2B5EF4-FFF2-40B4-BE49-F238E27FC236}">
                <a16:creationId xmlns:a16="http://schemas.microsoft.com/office/drawing/2014/main" id="{9A99750A-E000-4375-B43C-FB6CBA9706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5248" y="2663899"/>
            <a:ext cx="1981200" cy="304800"/>
          </a:xfrm>
        </p:spPr>
        <p:txBody>
          <a:bodyPr/>
          <a:lstStyle/>
          <a:p>
            <a:r>
              <a:rPr lang="lv-LV" altLang="lv-LV" dirty="0">
                <a:latin typeface="Verdana"/>
                <a:ea typeface="MS PGothic"/>
              </a:rPr>
              <a:t>Piemērs, CE</a:t>
            </a:r>
            <a:r>
              <a:rPr lang="en-GB" altLang="lv-LV" dirty="0">
                <a:latin typeface="Verdana"/>
                <a:ea typeface="MS PGothic"/>
              </a:rPr>
              <a:t> </a:t>
            </a:r>
            <a:r>
              <a:rPr lang="en-GB" altLang="lv-LV" dirty="0" err="1">
                <a:latin typeface="Verdana"/>
                <a:ea typeface="MS PGothic"/>
              </a:rPr>
              <a:t>bioloģijā</a:t>
            </a:r>
            <a:r>
              <a:rPr lang="lv-LV" altLang="lv-LV" dirty="0">
                <a:latin typeface="Verdana"/>
                <a:ea typeface="MS PGothic"/>
              </a:rPr>
              <a:t> 2025</a:t>
            </a:r>
            <a:endParaRPr lang="lv-LV" altLang="lv-LV" dirty="0">
              <a:ea typeface="MS PGothic" panose="020B0600070205080204" pitchFamily="34" charset="-128"/>
            </a:endParaRPr>
          </a:p>
        </p:txBody>
      </p:sp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id="{97254763-1C73-AA63-14D1-EDD00323707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534399" y="6324600"/>
            <a:ext cx="41504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E374F8-0662-46B5-95E5-947E53F097E0}" type="slidenum">
              <a:rPr lang="en-US" altLang="lv-LV" sz="10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lv-LV" sz="10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423F63F-18E6-D922-69D6-BD8C40892E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218001"/>
              </p:ext>
            </p:extLst>
          </p:nvPr>
        </p:nvGraphicFramePr>
        <p:xfrm>
          <a:off x="694764" y="1565237"/>
          <a:ext cx="8046636" cy="10058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92661">
                  <a:extLst>
                    <a:ext uri="{9D8B030D-6E8A-4147-A177-3AD203B41FA5}">
                      <a16:colId xmlns:a16="http://schemas.microsoft.com/office/drawing/2014/main" val="3172797690"/>
                    </a:ext>
                  </a:extLst>
                </a:gridCol>
                <a:gridCol w="2093578">
                  <a:extLst>
                    <a:ext uri="{9D8B030D-6E8A-4147-A177-3AD203B41FA5}">
                      <a16:colId xmlns:a16="http://schemas.microsoft.com/office/drawing/2014/main" val="3764263209"/>
                    </a:ext>
                  </a:extLst>
                </a:gridCol>
                <a:gridCol w="2364170">
                  <a:extLst>
                    <a:ext uri="{9D8B030D-6E8A-4147-A177-3AD203B41FA5}">
                      <a16:colId xmlns:a16="http://schemas.microsoft.com/office/drawing/2014/main" val="1545674314"/>
                    </a:ext>
                  </a:extLst>
                </a:gridCol>
                <a:gridCol w="1196227">
                  <a:extLst>
                    <a:ext uri="{9D8B030D-6E8A-4147-A177-3AD203B41FA5}">
                      <a16:colId xmlns:a16="http://schemas.microsoft.com/office/drawing/2014/main" val="2785473343"/>
                    </a:ext>
                  </a:extLst>
                </a:gridCol>
              </a:tblGrid>
              <a:tr h="96104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lv-LV" sz="2000" b="1" i="0" u="none" strike="noStrike" noProof="0" dirty="0">
                          <a:latin typeface="Verdana"/>
                        </a:rPr>
                        <a:t>1. daļa. </a:t>
                      </a:r>
                      <a:endParaRPr lang="lv-LV" sz="2000" b="1" dirty="0">
                        <a:latin typeface="Verdana"/>
                      </a:endParaRPr>
                    </a:p>
                    <a:p>
                      <a:pPr lvl="0">
                        <a:buNone/>
                      </a:pPr>
                      <a:r>
                        <a:rPr lang="lv-LV" sz="2000" b="1" i="0" u="none" strike="noStrike" noProof="0" dirty="0">
                          <a:latin typeface="Verdana"/>
                        </a:rPr>
                        <a:t>Zināšanas </a:t>
                      </a:r>
                      <a:endParaRPr lang="lv-LV" sz="2000" b="1" dirty="0">
                        <a:latin typeface="Verdana"/>
                      </a:endParaRPr>
                    </a:p>
                    <a:p>
                      <a:pPr lvl="0">
                        <a:buNone/>
                      </a:pPr>
                      <a:r>
                        <a:rPr lang="lv-LV" sz="2000" b="1" i="0" u="none" strike="noStrike" noProof="0" dirty="0">
                          <a:latin typeface="Verdana"/>
                        </a:rPr>
                        <a:t>un izpratne</a:t>
                      </a:r>
                      <a:endParaRPr lang="lv-LV" sz="2000" b="1" dirty="0"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600" b="0" i="0" u="none" strike="noStrike" noProof="0" dirty="0">
                          <a:latin typeface="Verdana"/>
                        </a:rPr>
                        <a:t>20 uzdevumi</a:t>
                      </a:r>
                      <a:endParaRPr lang="lv-LV" sz="1600" dirty="0">
                        <a:latin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600" b="0" i="0" u="none" strike="noStrike" noProof="0" dirty="0">
                          <a:latin typeface="Verdana"/>
                        </a:rPr>
                        <a:t>Atbilžu izvēles</a:t>
                      </a:r>
                      <a:endParaRPr lang="lv-LV" sz="1600" dirty="0">
                        <a:latin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600" b="0" i="0" u="none" strike="noStrike" noProof="0" dirty="0">
                          <a:latin typeface="Verdana"/>
                        </a:rPr>
                        <a:t>20 punkti</a:t>
                      </a:r>
                      <a:endParaRPr lang="lv-LV" sz="1600" dirty="0">
                        <a:latin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1385164"/>
                  </a:ext>
                </a:extLst>
              </a:tr>
            </a:tbl>
          </a:graphicData>
        </a:graphic>
      </p:graphicFrame>
      <p:pic>
        <p:nvPicPr>
          <p:cNvPr id="3" name="Picture 2" descr="A diagram of a human body&#10;&#10;AI-generated content may be incorrect.">
            <a:extLst>
              <a:ext uri="{FF2B5EF4-FFF2-40B4-BE49-F238E27FC236}">
                <a16:creationId xmlns:a16="http://schemas.microsoft.com/office/drawing/2014/main" id="{4DB5EEB6-64F8-75DD-08D2-F59A3FB01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74" y="3057290"/>
            <a:ext cx="4197266" cy="2725695"/>
          </a:xfrm>
          <a:prstGeom prst="rect">
            <a:avLst/>
          </a:prstGeom>
        </p:spPr>
      </p:pic>
      <p:pic>
        <p:nvPicPr>
          <p:cNvPr id="5" name="Picture 4" descr="A diagram of a wire&#10;&#10;AI-generated content may be incorrect.">
            <a:extLst>
              <a:ext uri="{FF2B5EF4-FFF2-40B4-BE49-F238E27FC236}">
                <a16:creationId xmlns:a16="http://schemas.microsoft.com/office/drawing/2014/main" id="{4ADFFB2C-D7CB-00D4-3604-CF69B9895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020" y="2993133"/>
            <a:ext cx="4508346" cy="231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89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3391B-98B1-56AD-7E42-FA31E87E2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9BEFAFB-5649-9314-39DA-B9A367BDE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r>
              <a:rPr lang="lv-LV" noProof="0" dirty="0">
                <a:latin typeface="Verdana"/>
                <a:ea typeface="Verdana"/>
              </a:rPr>
              <a:t>AL CE </a:t>
            </a:r>
            <a:r>
              <a:rPr lang="en-GB" noProof="0" dirty="0" err="1">
                <a:latin typeface="Verdana"/>
                <a:ea typeface="Verdana"/>
              </a:rPr>
              <a:t>darba</a:t>
            </a:r>
            <a:r>
              <a:rPr lang="en-GB" noProof="0" dirty="0">
                <a:latin typeface="Verdana"/>
                <a:ea typeface="Verdana"/>
              </a:rPr>
              <a:t> </a:t>
            </a:r>
            <a:r>
              <a:rPr lang="lv-LV" noProof="0" dirty="0">
                <a:latin typeface="Verdana"/>
                <a:ea typeface="MS PGothic"/>
              </a:rPr>
              <a:t>uzbūve</a:t>
            </a:r>
            <a:endParaRPr lang="lv-LV" b="0" noProof="0" dirty="0">
              <a:ea typeface="MS PGothic" panose="020B0600070205080204" pitchFamily="34" charset="-128"/>
            </a:endParaRPr>
          </a:p>
        </p:txBody>
      </p:sp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id="{CF538D4A-A716-5899-7D4B-2C04E1A9495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417367" y="6345677"/>
            <a:ext cx="538865" cy="4069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E374F8-0662-46B5-95E5-947E53F097E0}" type="slidenum">
              <a:rPr lang="en-US" altLang="lv-LV" sz="10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lv-LV" sz="10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C53682C-FBCE-CED9-E002-1081F80158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063789"/>
              </p:ext>
            </p:extLst>
          </p:nvPr>
        </p:nvGraphicFramePr>
        <p:xfrm>
          <a:off x="694764" y="1594350"/>
          <a:ext cx="8072245" cy="8229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870829">
                  <a:extLst>
                    <a:ext uri="{9D8B030D-6E8A-4147-A177-3AD203B41FA5}">
                      <a16:colId xmlns:a16="http://schemas.microsoft.com/office/drawing/2014/main" val="3172797690"/>
                    </a:ext>
                  </a:extLst>
                </a:gridCol>
                <a:gridCol w="1793945">
                  <a:extLst>
                    <a:ext uri="{9D8B030D-6E8A-4147-A177-3AD203B41FA5}">
                      <a16:colId xmlns:a16="http://schemas.microsoft.com/office/drawing/2014/main" val="3764263209"/>
                    </a:ext>
                  </a:extLst>
                </a:gridCol>
                <a:gridCol w="2998452">
                  <a:extLst>
                    <a:ext uri="{9D8B030D-6E8A-4147-A177-3AD203B41FA5}">
                      <a16:colId xmlns:a16="http://schemas.microsoft.com/office/drawing/2014/main" val="1545674314"/>
                    </a:ext>
                  </a:extLst>
                </a:gridCol>
                <a:gridCol w="1409019">
                  <a:extLst>
                    <a:ext uri="{9D8B030D-6E8A-4147-A177-3AD203B41FA5}">
                      <a16:colId xmlns:a16="http://schemas.microsoft.com/office/drawing/2014/main" val="2785473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v-LV" sz="2000" b="1" i="0" u="none" strike="noStrike" noProof="0" dirty="0">
                          <a:solidFill>
                            <a:srgbClr val="000000"/>
                          </a:solidFill>
                          <a:latin typeface="Verdana"/>
                        </a:rPr>
                        <a:t>2. daļa. </a:t>
                      </a:r>
                    </a:p>
                    <a:p>
                      <a:pPr lvl="0" algn="l">
                        <a:buNone/>
                      </a:pPr>
                      <a:r>
                        <a:rPr lang="lv-LV" sz="2000" b="1" i="0" u="none" strike="noStrike" noProof="0" dirty="0">
                          <a:solidFill>
                            <a:srgbClr val="000000"/>
                          </a:solidFill>
                          <a:latin typeface="Verdana"/>
                        </a:rPr>
                        <a:t>Prasmes</a:t>
                      </a:r>
                      <a:endParaRPr lang="lv-LV" sz="2000" dirty="0">
                        <a:latin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600" b="0" i="0" u="none" strike="noStrike" noProof="0" dirty="0">
                          <a:solidFill>
                            <a:srgbClr val="000000"/>
                          </a:solidFill>
                          <a:latin typeface="Verdana"/>
                        </a:rPr>
                        <a:t>4 uzdevumi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600" b="0" i="0" u="none" strike="noStrike" noProof="0" dirty="0">
                          <a:latin typeface="Verdana"/>
                        </a:rPr>
                        <a:t>strukturētie uzdevumi</a:t>
                      </a:r>
                      <a:endParaRPr lang="lv-LV" sz="1600" dirty="0">
                        <a:latin typeface="Verdana"/>
                      </a:endParaRPr>
                    </a:p>
                    <a:p>
                      <a:pPr lvl="0" algn="ctr">
                        <a:buNone/>
                      </a:pPr>
                      <a:r>
                        <a:rPr lang="lv-LV" sz="1600" b="0" i="0" u="none" strike="noStrike" noProof="0" dirty="0">
                          <a:latin typeface="Verdana"/>
                        </a:rPr>
                        <a:t>(īso atbilžu un izvērsto atbilžu uzdevumi)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Verdana"/>
                        </a:rPr>
                        <a:t>40 punkti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4445794"/>
                  </a:ext>
                </a:extLst>
              </a:tr>
            </a:tbl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3164102-62E4-BE33-05FB-F30285040409}"/>
              </a:ext>
            </a:extLst>
          </p:cNvPr>
          <p:cNvSpPr txBox="1">
            <a:spLocks/>
          </p:cNvSpPr>
          <p:nvPr/>
        </p:nvSpPr>
        <p:spPr bwMode="auto">
          <a:xfrm>
            <a:off x="638112" y="2565655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altLang="lv-LV" dirty="0">
                <a:latin typeface="Verdana"/>
                <a:ea typeface="MS PGothic"/>
              </a:rPr>
              <a:t>Piemērs, CE 2025</a:t>
            </a:r>
            <a:endParaRPr lang="lv-LV" altLang="lv-LV" dirty="0">
              <a:ea typeface="MS PGothic" panose="020B0600070205080204" pitchFamily="34" charset="-128"/>
            </a:endParaRPr>
          </a:p>
        </p:txBody>
      </p:sp>
      <p:pic>
        <p:nvPicPr>
          <p:cNvPr id="9" name="Picture 8" descr="A diagram of a graph and chart&#10;&#10;AI-generated content may be incorrect.">
            <a:extLst>
              <a:ext uri="{FF2B5EF4-FFF2-40B4-BE49-F238E27FC236}">
                <a16:creationId xmlns:a16="http://schemas.microsoft.com/office/drawing/2014/main" id="{499E0079-F22F-4379-F107-642EED278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996" y="2610991"/>
            <a:ext cx="5626403" cy="356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54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492B3-7F3B-1EDB-5949-6869998D9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CDDB523-EC3D-D2B3-CDE9-CE259B39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r>
              <a:rPr lang="lv-LV" noProof="0" dirty="0">
                <a:latin typeface="Verdana"/>
                <a:ea typeface="Verdana"/>
              </a:rPr>
              <a:t>AL CE </a:t>
            </a:r>
            <a:r>
              <a:rPr lang="lv-LV" noProof="0" dirty="0">
                <a:latin typeface="Verdana"/>
                <a:ea typeface="MS PGothic"/>
              </a:rPr>
              <a:t>uzbūve</a:t>
            </a:r>
            <a:endParaRPr lang="lv-LV" b="0" noProof="0" dirty="0">
              <a:ea typeface="MS PGothic" panose="020B0600070205080204" pitchFamily="34" charset="-128"/>
            </a:endParaRPr>
          </a:p>
        </p:txBody>
      </p:sp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id="{E3324925-D452-B972-850B-C5DDA72D8BA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422342" y="6324600"/>
            <a:ext cx="360829" cy="3608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E374F8-0662-46B5-95E5-947E53F097E0}" type="slidenum">
              <a:rPr lang="en-US" altLang="lv-LV" sz="10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lv-LV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F45B7E8-AF19-F16D-A980-D4A4DC22F4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72346"/>
              </p:ext>
            </p:extLst>
          </p:nvPr>
        </p:nvGraphicFramePr>
        <p:xfrm>
          <a:off x="710926" y="1487562"/>
          <a:ext cx="8072245" cy="10058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870829">
                  <a:extLst>
                    <a:ext uri="{9D8B030D-6E8A-4147-A177-3AD203B41FA5}">
                      <a16:colId xmlns:a16="http://schemas.microsoft.com/office/drawing/2014/main" val="3172797690"/>
                    </a:ext>
                  </a:extLst>
                </a:gridCol>
                <a:gridCol w="1793945">
                  <a:extLst>
                    <a:ext uri="{9D8B030D-6E8A-4147-A177-3AD203B41FA5}">
                      <a16:colId xmlns:a16="http://schemas.microsoft.com/office/drawing/2014/main" val="3764263209"/>
                    </a:ext>
                  </a:extLst>
                </a:gridCol>
                <a:gridCol w="2998452">
                  <a:extLst>
                    <a:ext uri="{9D8B030D-6E8A-4147-A177-3AD203B41FA5}">
                      <a16:colId xmlns:a16="http://schemas.microsoft.com/office/drawing/2014/main" val="1545674314"/>
                    </a:ext>
                  </a:extLst>
                </a:gridCol>
                <a:gridCol w="1409019">
                  <a:extLst>
                    <a:ext uri="{9D8B030D-6E8A-4147-A177-3AD203B41FA5}">
                      <a16:colId xmlns:a16="http://schemas.microsoft.com/office/drawing/2014/main" val="2785473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v-LV" sz="2000" b="1" i="0" u="none" strike="noStrike" noProof="0" dirty="0">
                          <a:solidFill>
                            <a:srgbClr val="000000"/>
                          </a:solidFill>
                          <a:latin typeface="Verdana"/>
                        </a:rPr>
                        <a:t>3. daļa. </a:t>
                      </a:r>
                    </a:p>
                    <a:p>
                      <a:pPr lvl="0" algn="l">
                        <a:buNone/>
                      </a:pPr>
                      <a:r>
                        <a:rPr lang="lv-LV" sz="2000" b="1" i="0" u="none" strike="noStrike" noProof="0" dirty="0">
                          <a:solidFill>
                            <a:srgbClr val="000000"/>
                          </a:solidFill>
                          <a:latin typeface="Verdana"/>
                        </a:rPr>
                        <a:t>Komplekss pētījums.</a:t>
                      </a:r>
                      <a:endParaRPr lang="lv-LV" sz="2000" dirty="0">
                        <a:latin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600" b="0" i="0" u="none" strike="noStrike" noProof="0" dirty="0">
                          <a:solidFill>
                            <a:srgbClr val="000000"/>
                          </a:solidFill>
                          <a:latin typeface="Verdana"/>
                        </a:rPr>
                        <a:t>2 uzdevumi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600" b="0" i="0" u="none" strike="noStrike" noProof="0" dirty="0">
                          <a:latin typeface="Verdana"/>
                        </a:rPr>
                        <a:t>strukturētie uzdevumi</a:t>
                      </a:r>
                      <a:endParaRPr lang="lv-LV" sz="1600" dirty="0">
                        <a:latin typeface="Verdana"/>
                      </a:endParaRPr>
                    </a:p>
                    <a:p>
                      <a:pPr lvl="0" algn="ctr">
                        <a:buNone/>
                      </a:pPr>
                      <a:r>
                        <a:rPr lang="lv-LV" sz="1600" b="0" i="0" u="none" strike="noStrike" noProof="0" dirty="0">
                          <a:latin typeface="Verdana"/>
                        </a:rPr>
                        <a:t>(īso atbilžu un izvērsto atbilžu uzdevumi)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Verdana"/>
                        </a:rPr>
                        <a:t>20 punkti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4445794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1BDCB-8321-080E-50F5-6BAA16501069}"/>
              </a:ext>
            </a:extLst>
          </p:cNvPr>
          <p:cNvSpPr txBox="1">
            <a:spLocks/>
          </p:cNvSpPr>
          <p:nvPr/>
        </p:nvSpPr>
        <p:spPr bwMode="auto">
          <a:xfrm>
            <a:off x="4139120" y="2517012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altLang="lv-LV" dirty="0">
                <a:latin typeface="Verdana"/>
                <a:ea typeface="MS PGothic"/>
              </a:rPr>
              <a:t>Piemērs, CE</a:t>
            </a:r>
            <a:r>
              <a:rPr lang="en-GB" altLang="lv-LV" dirty="0">
                <a:latin typeface="Verdana"/>
                <a:ea typeface="MS PGothic"/>
              </a:rPr>
              <a:t> </a:t>
            </a:r>
            <a:r>
              <a:rPr lang="en-GB" altLang="lv-LV" dirty="0" err="1">
                <a:latin typeface="Verdana"/>
                <a:ea typeface="MS PGothic"/>
              </a:rPr>
              <a:t>Bioloģijā</a:t>
            </a:r>
            <a:r>
              <a:rPr lang="lv-LV" altLang="lv-LV" dirty="0">
                <a:latin typeface="Verdana"/>
                <a:ea typeface="MS PGothic"/>
              </a:rPr>
              <a:t> 2025</a:t>
            </a:r>
            <a:endParaRPr lang="lv-LV" altLang="lv-LV" dirty="0">
              <a:ea typeface="MS PGothic" panose="020B0600070205080204" pitchFamily="34" charset="-128"/>
            </a:endParaRPr>
          </a:p>
        </p:txBody>
      </p:sp>
      <p:pic>
        <p:nvPicPr>
          <p:cNvPr id="6" name="Picture 5" descr="A white text with black text&#10;&#10;AI-generated content may be incorrect.">
            <a:extLst>
              <a:ext uri="{FF2B5EF4-FFF2-40B4-BE49-F238E27FC236}">
                <a16:creationId xmlns:a16="http://schemas.microsoft.com/office/drawing/2014/main" id="{DE4D1351-9C89-ED0D-0380-A0C49C58F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69" y="3037840"/>
            <a:ext cx="4584108" cy="2991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C372CA-CC76-5138-3478-5B12F9F60EFA}"/>
              </a:ext>
            </a:extLst>
          </p:cNvPr>
          <p:cNvSpPr txBox="1"/>
          <p:nvPr/>
        </p:nvSpPr>
        <p:spPr>
          <a:xfrm>
            <a:off x="5059680" y="3037840"/>
            <a:ext cx="381925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100" dirty="0">
                <a:latin typeface="Verdana" panose="020B0604030504040204" pitchFamily="34" charset="0"/>
                <a:ea typeface="Verdana" panose="020B0604030504040204" pitchFamily="34" charset="0"/>
              </a:rPr>
              <a:t>Uzraksti pētījuma lielumus!</a:t>
            </a:r>
            <a:endParaRPr lang="en-GB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100" dirty="0">
                <a:latin typeface="Verdana" panose="020B0604030504040204" pitchFamily="34" charset="0"/>
                <a:ea typeface="Verdana" panose="020B0604030504040204" pitchFamily="34" charset="0"/>
              </a:rPr>
              <a:t>Formulē plānotā pētījuma hipotēzi, iekļaujot tajā konkrētus lielumus un tās teorētisko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1100" dirty="0">
                <a:latin typeface="Verdana" panose="020B0604030504040204" pitchFamily="34" charset="0"/>
                <a:ea typeface="Verdana" panose="020B0604030504040204" pitchFamily="34" charset="0"/>
              </a:rPr>
              <a:t>pamatojumu!</a:t>
            </a:r>
            <a:endParaRPr lang="en-GB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100" dirty="0">
                <a:latin typeface="Verdana" panose="020B0604030504040204" pitchFamily="34" charset="0"/>
                <a:ea typeface="Verdana" panose="020B0604030504040204" pitchFamily="34" charset="0"/>
              </a:rPr>
              <a:t>Izplāno un uzraksti, kādi piederumi būs nepieciešami pētījuma veikšanai, izmantojot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1100" dirty="0">
                <a:latin typeface="Verdana" panose="020B0604030504040204" pitchFamily="34" charset="0"/>
                <a:ea typeface="Verdana" panose="020B0604030504040204" pitchFamily="34" charset="0"/>
              </a:rPr>
              <a:t>parauglaukuma metodi!</a:t>
            </a:r>
            <a:endParaRPr lang="en-GB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1100" noProof="0" dirty="0">
                <a:latin typeface="Verdana" panose="020B0604030504040204" pitchFamily="34" charset="0"/>
                <a:ea typeface="Verdana" panose="020B0604030504040204" pitchFamily="34" charset="0"/>
              </a:rPr>
              <a:t>Izplāno un uzraksti pētījuma darba gaitu!</a:t>
            </a:r>
            <a:endParaRPr lang="en-GB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</a:rPr>
              <a:t>______________________________________</a:t>
            </a:r>
          </a:p>
          <a:p>
            <a:endParaRPr lang="en-GB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100" noProof="0" dirty="0">
                <a:latin typeface="Verdana" panose="020B0604030504040204" pitchFamily="34" charset="0"/>
                <a:ea typeface="Verdana" panose="020B0604030504040204" pitchFamily="34" charset="0"/>
              </a:rPr>
              <a:t>Reģistrē un apstrādā datus!</a:t>
            </a:r>
            <a:endParaRPr lang="en-GB" sz="11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100" noProof="0" dirty="0">
                <a:latin typeface="Verdana" panose="020B0604030504040204" pitchFamily="34" charset="0"/>
                <a:ea typeface="Verdana" panose="020B0604030504040204" pitchFamily="34" charset="0"/>
              </a:rPr>
              <a:t>Analizē pētījuma rezultātus! </a:t>
            </a:r>
            <a:endParaRPr lang="en-GB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100" noProof="0" dirty="0">
                <a:latin typeface="Verdana" panose="020B0604030504040204" pitchFamily="34" charset="0"/>
                <a:ea typeface="Verdana" panose="020B0604030504040204" pitchFamily="34" charset="0"/>
              </a:rPr>
              <a:t>Izvērtē skolēnu veikto pētījumu</a:t>
            </a:r>
            <a:r>
              <a:rPr lang="en-GB" sz="1100" noProof="0" dirty="0"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100" noProof="0" dirty="0">
                <a:latin typeface="Verdana" panose="020B0604030504040204" pitchFamily="34" charset="0"/>
                <a:ea typeface="Verdana" panose="020B0604030504040204" pitchFamily="34" charset="0"/>
              </a:rPr>
              <a:t>Uzraksti secinājumus</a:t>
            </a:r>
            <a:r>
              <a:rPr lang="en-GB" sz="1100" noProof="0" dirty="0">
                <a:latin typeface="Verdana" panose="020B0604030504040204" pitchFamily="34" charset="0"/>
                <a:ea typeface="Verdana" panose="020B0604030504040204" pitchFamily="34" charset="0"/>
              </a:rPr>
              <a:t>! </a:t>
            </a:r>
            <a:r>
              <a:rPr lang="lv-LV" sz="1100" noProof="0" dirty="0">
                <a:latin typeface="Verdana" panose="020B0604030504040204" pitchFamily="34" charset="0"/>
                <a:ea typeface="Verdana" panose="020B0604030504040204" pitchFamily="34" charset="0"/>
              </a:rPr>
              <a:t>Pamato savu spriedumu ar pētījuma datiem! </a:t>
            </a:r>
          </a:p>
        </p:txBody>
      </p:sp>
    </p:spTree>
    <p:extLst>
      <p:ext uri="{BB962C8B-B14F-4D97-AF65-F5344CB8AC3E}">
        <p14:creationId xmlns:p14="http://schemas.microsoft.com/office/powerpoint/2010/main" val="3791386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ADD2-E5D3-2DA0-5372-FD384F2F09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399" y="6324600"/>
            <a:ext cx="405319" cy="304800"/>
          </a:xfrm>
        </p:spPr>
        <p:txBody>
          <a:bodyPr/>
          <a:lstStyle/>
          <a:p>
            <a:pPr>
              <a:defRPr/>
            </a:pPr>
            <a:fld id="{FFEC9D47-AF45-414F-A11D-840A1954ECF2}" type="slidenum">
              <a:rPr lang="en-US" altLang="lv-LV" smtClean="0"/>
              <a:pPr>
                <a:defRPr/>
              </a:pPr>
              <a:t>35</a:t>
            </a:fld>
            <a:endParaRPr lang="en-US" altLang="lv-LV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00B66F-6EF2-1E4B-D1FD-EA27220C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r>
              <a:rPr lang="lv-LV" noProof="0" dirty="0">
                <a:latin typeface="Verdana"/>
                <a:ea typeface="Verdana"/>
              </a:rPr>
              <a:t>Vērtēšanas kritēriji</a:t>
            </a:r>
            <a:endParaRPr lang="lv-LV" b="0" noProof="0" dirty="0">
              <a:ea typeface="MS PGothic" panose="020B0600070205080204" pitchFamily="34" charset="-128"/>
            </a:endParaRPr>
          </a:p>
        </p:txBody>
      </p:sp>
      <p:pic>
        <p:nvPicPr>
          <p:cNvPr id="3" name="Picture 2" descr="A diagram of a graph and a test tube&#10;&#10;AI-generated content may be incorrect.">
            <a:extLst>
              <a:ext uri="{FF2B5EF4-FFF2-40B4-BE49-F238E27FC236}">
                <a16:creationId xmlns:a16="http://schemas.microsoft.com/office/drawing/2014/main" id="{47C93C62-2F5F-6BF1-C8F6-F69F225A0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480" y="1175399"/>
            <a:ext cx="5473850" cy="286436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ED780-EEA3-8E12-CF82-138629707FD6}"/>
              </a:ext>
            </a:extLst>
          </p:cNvPr>
          <p:cNvSpPr txBox="1">
            <a:spLocks/>
          </p:cNvSpPr>
          <p:nvPr/>
        </p:nvSpPr>
        <p:spPr bwMode="auto">
          <a:xfrm>
            <a:off x="609600" y="1553053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altLang="lv-LV" dirty="0">
                <a:latin typeface="Verdana"/>
                <a:ea typeface="MS PGothic"/>
              </a:rPr>
              <a:t>Piemērs, CE</a:t>
            </a:r>
            <a:r>
              <a:rPr lang="en-GB" altLang="lv-LV" dirty="0">
                <a:latin typeface="Verdana"/>
                <a:ea typeface="MS PGothic"/>
              </a:rPr>
              <a:t> </a:t>
            </a:r>
            <a:r>
              <a:rPr lang="en-GB" altLang="lv-LV" dirty="0" err="1">
                <a:latin typeface="Verdana"/>
                <a:ea typeface="MS PGothic"/>
              </a:rPr>
              <a:t>Bioloģijā</a:t>
            </a:r>
            <a:r>
              <a:rPr lang="lv-LV" altLang="lv-LV" dirty="0">
                <a:latin typeface="Verdana"/>
                <a:ea typeface="MS PGothic"/>
              </a:rPr>
              <a:t> 2025</a:t>
            </a:r>
            <a:endParaRPr lang="lv-LV" altLang="lv-LV" dirty="0">
              <a:ea typeface="MS PGothic" panose="020B0600070205080204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7F132-8C05-0F09-1080-12F9FC05F495}"/>
              </a:ext>
            </a:extLst>
          </p:cNvPr>
          <p:cNvSpPr txBox="1"/>
          <p:nvPr/>
        </p:nvSpPr>
        <p:spPr>
          <a:xfrm>
            <a:off x="503572" y="4136721"/>
            <a:ext cx="7953976" cy="567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Sasniedzamais rezultāts: </a:t>
            </a:r>
            <a:b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lv-LV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analizē doto informāciju par augu atlieku pūšanu un skaidro procesa norisi.</a:t>
            </a:r>
            <a:endParaRPr lang="lv-LV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978A41A-231E-551C-69A5-9185CA4BB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892378"/>
              </p:ext>
            </p:extLst>
          </p:nvPr>
        </p:nvGraphicFramePr>
        <p:xfrm>
          <a:off x="568960" y="4800441"/>
          <a:ext cx="7886532" cy="1493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94080">
                  <a:extLst>
                    <a:ext uri="{9D8B030D-6E8A-4147-A177-3AD203B41FA5}">
                      <a16:colId xmlns:a16="http://schemas.microsoft.com/office/drawing/2014/main" val="1128454211"/>
                    </a:ext>
                  </a:extLst>
                </a:gridCol>
                <a:gridCol w="6992452">
                  <a:extLst>
                    <a:ext uri="{9D8B030D-6E8A-4147-A177-3AD203B41FA5}">
                      <a16:colId xmlns:a16="http://schemas.microsoft.com/office/drawing/2014/main" val="2646313123"/>
                    </a:ext>
                  </a:extLst>
                </a:gridCol>
              </a:tblGrid>
              <a:tr h="17907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lv-LV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Vērtē pa līmeņiem:  </a:t>
                      </a:r>
                      <a:endParaRPr lang="lv-LV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460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</a:t>
                      </a:r>
                      <a:r>
                        <a:rPr lang="en-GB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punkti</a:t>
                      </a:r>
                      <a:endParaRPr lang="lv-LV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lv-LV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Korekti apraksta CO₂ pieaugumu laika gaitā un saista to ar pūšanas procesa intensitāti dažādos laika posmos (lēni → intensīvi → apstājas).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4233845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</a:t>
                      </a:r>
                      <a:r>
                        <a:rPr lang="en-GB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punkts</a:t>
                      </a:r>
                      <a:endParaRPr lang="lv-LV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lv-LV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Skaidro, ka CO₂ koncentrācija pieaug, bez norādes uz pūšanas procesu un tā dinamiku.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3069075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 </a:t>
                      </a:r>
                      <a:r>
                        <a:rPr lang="en-GB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punktu</a:t>
                      </a:r>
                      <a:endParaRPr lang="lv-LV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lv-LV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Tikai apraksta datus, nepieminot pūšanu vai interpretāciju.</a:t>
                      </a:r>
                    </a:p>
                    <a:p>
                      <a:pPr>
                        <a:buNone/>
                      </a:pPr>
                      <a:r>
                        <a:rPr lang="lv-LV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Sniedz neatbilstošu, kļūdainu atbildi.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8125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2008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880CA386-9D10-94C4-B026-DCC75B6891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424774" cy="304800"/>
          </a:xfrm>
        </p:spPr>
        <p:txBody>
          <a:bodyPr/>
          <a:lstStyle/>
          <a:p>
            <a:pPr>
              <a:defRPr/>
            </a:pPr>
            <a:fld id="{FFEC9D47-AF45-414F-A11D-840A1954ECF2}" type="slidenum">
              <a:rPr lang="en-US" altLang="lv-LV" smtClean="0"/>
              <a:pPr>
                <a:defRPr/>
              </a:pPr>
              <a:t>36</a:t>
            </a:fld>
            <a:endParaRPr lang="en-US" altLang="lv-LV" dirty="0"/>
          </a:p>
        </p:txBody>
      </p:sp>
      <p:sp>
        <p:nvSpPr>
          <p:cNvPr id="13" name="Virsraksts 1">
            <a:extLst>
              <a:ext uri="{FF2B5EF4-FFF2-40B4-BE49-F238E27FC236}">
                <a16:creationId xmlns:a16="http://schemas.microsoft.com/office/drawing/2014/main" id="{44ACB0DD-46A8-6B27-F643-8C5DDF52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349" y="433502"/>
            <a:ext cx="7052553" cy="1036642"/>
          </a:xfrm>
        </p:spPr>
        <p:txBody>
          <a:bodyPr>
            <a:normAutofit/>
          </a:bodyPr>
          <a:lstStyle/>
          <a:p>
            <a:r>
              <a:rPr lang="lv-LV" sz="2300" dirty="0"/>
              <a:t>Mācību satura apguves prasību indikatori </a:t>
            </a:r>
            <a:r>
              <a:rPr lang="en-GB" sz="2300" dirty="0" err="1"/>
              <a:t>Bioloģija</a:t>
            </a:r>
            <a:r>
              <a:rPr lang="lv-LV" sz="2300" dirty="0"/>
              <a:t>, 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087AFED-1F8A-07D7-F9E6-B977531EB9D1}"/>
                  </a:ext>
                </a:extLst>
              </p14:cNvPr>
              <p14:cNvContentPartPr/>
              <p14:nvPr/>
            </p14:nvContentPartPr>
            <p14:xfrm>
              <a:off x="7227375" y="875405"/>
              <a:ext cx="162360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3087AFED-1F8A-07D7-F9E6-B977531EB9D1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191735" y="803405"/>
                <a:ext cx="1695240" cy="144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78A8B06-4EBA-4762-8DD5-BFB08E1285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714" y="2003420"/>
            <a:ext cx="4107685" cy="2664590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B1BA0C7-9B3F-988A-01C9-43EA80AF33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3705" y="2399828"/>
            <a:ext cx="4395470" cy="333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741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51888-EF38-6AD4-88E7-4B8BFDBEC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7FAA797-D603-0EF4-78AC-9C2A95D1D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836" y="445265"/>
            <a:ext cx="6398963" cy="1036638"/>
          </a:xfrm>
        </p:spPr>
        <p:txBody>
          <a:bodyPr>
            <a:normAutofit/>
          </a:bodyPr>
          <a:lstStyle/>
          <a:p>
            <a:r>
              <a:rPr lang="lv-LV" altLang="lv-LV" dirty="0">
                <a:ea typeface="MS PGothic" panose="020B0600070205080204" pitchFamily="34" charset="-128"/>
              </a:rPr>
              <a:t>AL CE satura moduļi</a:t>
            </a:r>
          </a:p>
        </p:txBody>
      </p:sp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id="{5D6AA880-1AFE-E80F-C1FD-F4419237309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534399" y="6324600"/>
            <a:ext cx="40531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E374F8-0662-46B5-95E5-947E53F097E0}" type="slidenum">
              <a:rPr kumimoji="0" lang="en-US" altLang="lv-LV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lv-LV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8" name="Picture 7" descr="A list of words on a white background&#10;&#10;AI-generated content may be incorrect.">
            <a:extLst>
              <a:ext uri="{FF2B5EF4-FFF2-40B4-BE49-F238E27FC236}">
                <a16:creationId xmlns:a16="http://schemas.microsoft.com/office/drawing/2014/main" id="{5DF5A0D0-C0E8-E13C-F02B-7B89D45B6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62" y="1966708"/>
            <a:ext cx="8059275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37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F6E59-C1E0-9BA6-4BE5-FFAEFF084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8B0E-835D-49E0-1B31-B30F5E0A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350" y="988332"/>
            <a:ext cx="6863640" cy="1036642"/>
          </a:xfrm>
        </p:spPr>
        <p:txBody>
          <a:bodyPr/>
          <a:lstStyle/>
          <a:p>
            <a:r>
              <a:rPr lang="lv-LV" sz="2400" i="0" u="none" strike="noStrike" baseline="0" dirty="0">
                <a:solidFill>
                  <a:srgbClr val="000000"/>
                </a:solidFill>
              </a:rPr>
              <a:t>Izziņas darbības līmeņu raksturojums 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10348-6BE5-A35B-3054-9B36B69A11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399" y="6324600"/>
            <a:ext cx="395591" cy="304800"/>
          </a:xfrm>
        </p:spPr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C9D47-AF45-414F-A11D-840A1954ECF2}" type="slidenum">
              <a:rPr kumimoji="0" lang="en-US" altLang="lv-LV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lv-LV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702671-CC77-A45E-5CA1-C588170809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865" y="3107987"/>
            <a:ext cx="8620125" cy="213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BE5829-EED3-EC76-390B-B1242C762E3E}"/>
              </a:ext>
            </a:extLst>
          </p:cNvPr>
          <p:cNvSpPr txBox="1"/>
          <p:nvPr/>
        </p:nvSpPr>
        <p:spPr>
          <a:xfrm>
            <a:off x="508323" y="1858594"/>
            <a:ext cx="78939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0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Eksāmena darbā iekļautie uzdevumi grupēti četros izziņas darbības līmeņos</a:t>
            </a:r>
          </a:p>
        </p:txBody>
      </p:sp>
    </p:spTree>
    <p:extLst>
      <p:ext uri="{BB962C8B-B14F-4D97-AF65-F5344CB8AC3E}">
        <p14:creationId xmlns:p14="http://schemas.microsoft.com/office/powerpoint/2010/main" val="485020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A9FC2-FBA7-2D9E-9801-E41824000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460B2E9-31B1-9E7B-3A5B-D639DECFA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>
            <a:normAutofit fontScale="90000"/>
          </a:bodyPr>
          <a:lstStyle/>
          <a:p>
            <a:r>
              <a:rPr lang="lv-LV" altLang="lv-LV" dirty="0">
                <a:latin typeface="Verdana"/>
                <a:ea typeface="MS PGothic"/>
              </a:rPr>
              <a:t>VPD programmas, mācību satura apguves prasību indikatori un snieguma līmeņu apraksti</a:t>
            </a:r>
            <a:endParaRPr lang="lv-LV" altLang="lv-LV" dirty="0">
              <a:ea typeface="MS PGothic" panose="020B0600070205080204" pitchFamily="34" charset="-128"/>
            </a:endParaRPr>
          </a:p>
        </p:txBody>
      </p:sp>
      <p:sp>
        <p:nvSpPr>
          <p:cNvPr id="13318" name="Slide Number Placeholder 5">
            <a:extLst>
              <a:ext uri="{FF2B5EF4-FFF2-40B4-BE49-F238E27FC236}">
                <a16:creationId xmlns:a16="http://schemas.microsoft.com/office/drawing/2014/main" id="{2CB56A33-77AA-43B2-A81C-AD9405B0C9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163339" y="6324600"/>
            <a:ext cx="523461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5BB39D-C244-42A7-8CAE-F1176BB065C4}" type="slidenum">
              <a:rPr lang="en-US" altLang="lv-LV" sz="10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lv-LV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728E5F-A000-F5AE-CF2B-58B66E2D3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80" y="1752600"/>
            <a:ext cx="8168640" cy="4373573"/>
          </a:xfrm>
        </p:spPr>
        <p:txBody>
          <a:bodyPr/>
          <a:lstStyle/>
          <a:p>
            <a:r>
              <a:rPr lang="en-GB" dirty="0"/>
              <a:t>BIOLOĢIJA</a:t>
            </a:r>
            <a:r>
              <a:rPr lang="lv-LV" dirty="0"/>
              <a:t> </a:t>
            </a:r>
          </a:p>
          <a:p>
            <a:r>
              <a:rPr lang="lv-LV" dirty="0"/>
              <a:t>Augstākais mācību satura apguves līmenis</a:t>
            </a:r>
          </a:p>
          <a:p>
            <a:r>
              <a:rPr lang="lv-LV" dirty="0"/>
              <a:t>Centralizētā eksāmena programma</a:t>
            </a:r>
          </a:p>
          <a:p>
            <a:endParaRPr lang="lv-LV" dirty="0"/>
          </a:p>
          <a:p>
            <a:r>
              <a:rPr lang="en-GB" dirty="0"/>
              <a:t>BIOLOĢIJA</a:t>
            </a:r>
            <a:endParaRPr lang="lv-LV" dirty="0"/>
          </a:p>
          <a:p>
            <a:r>
              <a:rPr lang="lv-LV" dirty="0"/>
              <a:t>Optimālais mācību satura apguves līmenis</a:t>
            </a:r>
          </a:p>
          <a:p>
            <a:r>
              <a:rPr lang="lv-LV" dirty="0"/>
              <a:t>Centralizētā eksāmena programma</a:t>
            </a:r>
          </a:p>
          <a:p>
            <a:endParaRPr lang="en-GB" dirty="0"/>
          </a:p>
          <a:p>
            <a:r>
              <a:rPr lang="lv-LV" sz="1900" dirty="0">
                <a:hlinkClick r:id="rId2"/>
              </a:rPr>
              <a:t>https://www.viaa.gov.lv/lv/valsts-parbaudes-darbu-programmas</a:t>
            </a:r>
            <a:r>
              <a:rPr lang="en-GB" sz="1900" dirty="0"/>
              <a:t> </a:t>
            </a:r>
            <a:endParaRPr lang="lv-LV" sz="1900" dirty="0"/>
          </a:p>
        </p:txBody>
      </p:sp>
    </p:spTree>
    <p:extLst>
      <p:ext uri="{BB962C8B-B14F-4D97-AF65-F5344CB8AC3E}">
        <p14:creationId xmlns:p14="http://schemas.microsoft.com/office/powerpoint/2010/main" val="1871769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D6CF1-67C2-1BDF-32BF-D703EDC26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lv-LV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  <a:sym typeface="Verdana"/>
              </a:rPr>
              <a:t>Centralizētais eksāmens</a:t>
            </a: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  <a:sym typeface="Verdana"/>
              </a:rPr>
              <a:t> bioloģijā </a:t>
            </a:r>
            <a:r>
              <a:rPr kumimoji="0" lang="lv-LV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  <a:sym typeface="Verdana"/>
              </a:rPr>
              <a:t>optimālajā </a:t>
            </a: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  <a:sym typeface="Verdana"/>
              </a:rPr>
              <a:t>mācību satura apguves līmenī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D5958-39CE-33A7-BB79-D48A765CC80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FEC9D47-AF45-414F-A11D-840A1954ECF2}" type="slidenum">
              <a:rPr lang="en-US" altLang="lv-LV" smtClean="0"/>
              <a:pPr>
                <a:defRPr/>
              </a:pPr>
              <a:t>4</a:t>
            </a:fld>
            <a:endParaRPr lang="en-US" altLang="lv-LV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0DF9FC-196D-F469-6A4D-B8ED55A0EFFD}"/>
              </a:ext>
            </a:extLst>
          </p:cNvPr>
          <p:cNvSpPr txBox="1"/>
          <p:nvPr/>
        </p:nvSpPr>
        <p:spPr>
          <a:xfrm>
            <a:off x="232639" y="1684481"/>
            <a:ext cx="8911361" cy="3724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lv-LV" sz="1800" dirty="0">
                <a:solidFill>
                  <a:srgbClr val="664690"/>
                </a:solidFill>
                <a:latin typeface="Verdana"/>
                <a:ea typeface="Verdana"/>
                <a:cs typeface="Arial"/>
                <a:sym typeface="Arial"/>
              </a:rPr>
              <a:t>Skolēniem, kuri ir </a:t>
            </a:r>
            <a:r>
              <a:rPr lang="lv-LV" sz="1800" b="1" dirty="0">
                <a:solidFill>
                  <a:srgbClr val="664690"/>
                </a:solidFill>
                <a:latin typeface="Verdana"/>
                <a:ea typeface="Verdana"/>
                <a:cs typeface="Arial"/>
                <a:sym typeface="Arial"/>
              </a:rPr>
              <a:t>saņēmuši vērtējumu monitoringa </a:t>
            </a:r>
            <a:r>
              <a:rPr lang="lv-LV" sz="1800" dirty="0">
                <a:solidFill>
                  <a:srgbClr val="664690"/>
                </a:solidFill>
                <a:latin typeface="Verdana"/>
                <a:ea typeface="Verdana"/>
                <a:cs typeface="Arial"/>
                <a:sym typeface="Arial"/>
              </a:rPr>
              <a:t>darbā pārejas posmā, tiek dota </a:t>
            </a:r>
            <a:r>
              <a:rPr lang="lv-LV" sz="1800" b="1" dirty="0">
                <a:solidFill>
                  <a:srgbClr val="664690"/>
                </a:solidFill>
                <a:latin typeface="Verdana"/>
                <a:ea typeface="Verdana"/>
                <a:cs typeface="Arial"/>
                <a:sym typeface="Arial"/>
              </a:rPr>
              <a:t>izvēle</a:t>
            </a:r>
            <a:r>
              <a:rPr lang="lv-LV" sz="1800" dirty="0">
                <a:solidFill>
                  <a:srgbClr val="664690"/>
                </a:solidFill>
                <a:latin typeface="Verdana"/>
                <a:ea typeface="Verdana"/>
                <a:cs typeface="Arial"/>
                <a:sym typeface="Arial"/>
              </a:rPr>
              <a:t> – kārtot vai nekārtot centralizēto eksāmenu minētajos mācību priekšmetos.</a:t>
            </a:r>
            <a:endParaRPr lang="lv-LV" sz="1800" dirty="0">
              <a:solidFill>
                <a:srgbClr val="664690"/>
              </a:solidFill>
              <a:latin typeface="Verdana"/>
              <a:ea typeface="Verdana"/>
              <a:cs typeface="Calibri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lv-LV" sz="1800" kern="0" dirty="0">
              <a:solidFill>
                <a:srgbClr val="664690"/>
              </a:solidFill>
              <a:latin typeface="Verdana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lv-LV" sz="1800" dirty="0">
                <a:solidFill>
                  <a:srgbClr val="664690"/>
                </a:solidFill>
                <a:latin typeface="Verdana"/>
                <a:ea typeface="Verdana"/>
                <a:cs typeface="Arial"/>
                <a:sym typeface="Arial"/>
              </a:rPr>
              <a:t>12. klases skolēni 2025./2026.mācību gadā </a:t>
            </a:r>
            <a:r>
              <a:rPr lang="lv-LV" sz="1800" b="1" dirty="0">
                <a:solidFill>
                  <a:srgbClr val="C00000"/>
                </a:solidFill>
                <a:latin typeface="Verdana"/>
                <a:ea typeface="Verdana"/>
                <a:cs typeface="Arial"/>
                <a:sym typeface="Arial"/>
              </a:rPr>
              <a:t>var nekārtot</a:t>
            </a:r>
            <a:r>
              <a:rPr lang="lv-LV" sz="1800" b="1" dirty="0">
                <a:solidFill>
                  <a:srgbClr val="664690"/>
                </a:solidFill>
                <a:latin typeface="Verdana"/>
                <a:ea typeface="Verdana"/>
                <a:cs typeface="Arial"/>
                <a:sym typeface="Arial"/>
              </a:rPr>
              <a:t> </a:t>
            </a:r>
            <a:r>
              <a:rPr lang="lv-LV" sz="1800" dirty="0">
                <a:solidFill>
                  <a:srgbClr val="664690"/>
                </a:solidFill>
                <a:latin typeface="Verdana"/>
                <a:ea typeface="Verdana"/>
                <a:cs typeface="Arial"/>
                <a:sym typeface="Arial"/>
              </a:rPr>
              <a:t>šo centralizēto eksāmenu, ja:</a:t>
            </a:r>
            <a:endParaRPr lang="lv-LV" sz="1800" dirty="0">
              <a:solidFill>
                <a:srgbClr val="664690"/>
              </a:solidFill>
              <a:latin typeface="Verdana"/>
              <a:ea typeface="Verdana"/>
              <a:cs typeface="Calibri"/>
              <a:sym typeface="Arial"/>
            </a:endParaRPr>
          </a:p>
          <a:p>
            <a:pPr marL="7429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lv-LV" sz="1800" dirty="0">
                <a:solidFill>
                  <a:srgbClr val="664690"/>
                </a:solidFill>
                <a:latin typeface="Verdana"/>
                <a:ea typeface="Verdana"/>
                <a:cs typeface="Arial"/>
                <a:sym typeface="Arial"/>
              </a:rPr>
              <a:t>2023./2024. vai 2024./2025. mācību gadā ir nokārtots monitoringa darbs;</a:t>
            </a:r>
            <a:endParaRPr lang="lv-LV" sz="1800" dirty="0">
              <a:solidFill>
                <a:srgbClr val="664690"/>
              </a:solidFill>
              <a:latin typeface="Verdana"/>
              <a:ea typeface="Verdana"/>
              <a:cs typeface="Calibri"/>
              <a:sym typeface="Arial"/>
            </a:endParaRPr>
          </a:p>
          <a:p>
            <a:pPr marL="7429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lv-LV" sz="1800" dirty="0">
                <a:solidFill>
                  <a:srgbClr val="664690"/>
                </a:solidFill>
                <a:latin typeface="Verdana"/>
                <a:ea typeface="Verdana"/>
                <a:cs typeface="Arial"/>
                <a:sym typeface="Arial"/>
              </a:rPr>
              <a:t>skolēns ir izvēlējies kārtot augstākā mācību satura apguves līmeņa centralizēto eksāmenu bioloģijā vai fizikā, vai ķīmijā.</a:t>
            </a:r>
          </a:p>
          <a:p>
            <a:pPr marL="7429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endParaRPr lang="lv-LV" sz="1800" dirty="0">
              <a:solidFill>
                <a:srgbClr val="664690"/>
              </a:solidFill>
              <a:latin typeface="Verdana"/>
              <a:ea typeface="Verdana"/>
              <a:cs typeface="Arial"/>
              <a:sym typeface="Arial"/>
            </a:endParaRPr>
          </a:p>
          <a:p>
            <a:pPr marL="7429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endParaRPr lang="lv-LV" sz="1800" dirty="0">
              <a:solidFill>
                <a:srgbClr val="664690"/>
              </a:solidFill>
              <a:latin typeface="Verdana"/>
              <a:ea typeface="Verdana"/>
              <a:cs typeface="Arial"/>
              <a:sym typeface="Arial"/>
            </a:endParaRPr>
          </a:p>
          <a:p>
            <a:pPr marL="7429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endParaRPr lang="lv-LV" sz="2000" dirty="0">
              <a:solidFill>
                <a:srgbClr val="664690"/>
              </a:solidFill>
              <a:latin typeface="Verdana"/>
              <a:ea typeface="Verdana"/>
              <a:cs typeface="Calibri"/>
              <a:sym typeface="Arial"/>
            </a:endParaRP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EDA06311-0930-3DB4-9AFB-6DFF831247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051" y="4665814"/>
            <a:ext cx="8346147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762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D2C59D8-2ECE-D2B8-CC91-256929538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950" y="3429000"/>
            <a:ext cx="8028970" cy="936510"/>
          </a:xfrm>
        </p:spPr>
        <p:txBody>
          <a:bodyPr>
            <a:normAutofit/>
          </a:bodyPr>
          <a:lstStyle/>
          <a:p>
            <a:r>
              <a:rPr lang="lv-LV" sz="3800" dirty="0">
                <a:solidFill>
                  <a:srgbClr val="7030A0"/>
                </a:solidFill>
                <a:latin typeface="Arial"/>
                <a:ea typeface="Verdana"/>
                <a:cs typeface="Arial"/>
              </a:rPr>
              <a:t>Ieteikumi, ko atgādināt skolēniem</a:t>
            </a:r>
            <a:endParaRPr lang="lv-LV" sz="3800" dirty="0">
              <a:solidFill>
                <a:srgbClr val="7030A0"/>
              </a:solidFill>
              <a:ea typeface="Verdana"/>
            </a:endParaRP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44120D-7987-DB99-2184-A266C6617B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15130" y="6324600"/>
            <a:ext cx="424070" cy="304800"/>
          </a:xfrm>
        </p:spPr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C9D47-AF45-414F-A11D-840A1954ECF2}" type="slidenum">
              <a:rPr kumimoji="0" lang="en-US" altLang="lv-LV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lv-LV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9996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4F8B617-3F22-BB3B-E453-25365B774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828472"/>
            <a:ext cx="6096000" cy="1036642"/>
          </a:xfrm>
        </p:spPr>
        <p:txBody>
          <a:bodyPr/>
          <a:lstStyle/>
          <a:p>
            <a:r>
              <a:rPr lang="lv-LV" sz="2800" dirty="0">
                <a:solidFill>
                  <a:srgbClr val="7030A0"/>
                </a:solidFill>
                <a:latin typeface="Arial"/>
                <a:cs typeface="Arial"/>
              </a:rPr>
              <a:t>Raksti atbildes salasāmi, lai nav pārpratumu!</a:t>
            </a:r>
            <a:endParaRPr lang="lv-LV" dirty="0">
              <a:solidFill>
                <a:srgbClr val="7030A0"/>
              </a:solidFill>
            </a:endParaRP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D8AE7EF-6618-2199-CDAD-3AADAD79F2A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80400" y="6324600"/>
            <a:ext cx="558800" cy="304800"/>
          </a:xfrm>
        </p:spPr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C9D47-AF45-414F-A11D-840A1954ECF2}" type="slidenum">
              <a:rPr kumimoji="0" lang="en-US" altLang="lv-LV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lv-LV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" name="Attēls 6" descr="Attēls, kurā ir teksts, fonts, ekrānuzņēmums&#10;&#10;AI ģenerētais saturs var būt nepareizs.">
            <a:extLst>
              <a:ext uri="{FF2B5EF4-FFF2-40B4-BE49-F238E27FC236}">
                <a16:creationId xmlns:a16="http://schemas.microsoft.com/office/drawing/2014/main" id="{C0AA191F-A448-CBEB-21B8-51C9F89E4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21" y="2100257"/>
            <a:ext cx="7803615" cy="422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106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3CF2A-796E-76BC-9F73-EE645A960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74E276E-F489-474A-D82A-061DB55C5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837" y="381000"/>
            <a:ext cx="6551363" cy="1036642"/>
          </a:xfrm>
        </p:spPr>
        <p:txBody>
          <a:bodyPr>
            <a:normAutofit/>
          </a:bodyPr>
          <a:lstStyle/>
          <a:p>
            <a:r>
              <a:rPr lang="lv-LV" sz="2800" dirty="0">
                <a:solidFill>
                  <a:srgbClr val="7030A0"/>
                </a:solidFill>
                <a:latin typeface="Verdana"/>
                <a:ea typeface="Verdana"/>
                <a:cs typeface="Arial"/>
              </a:rPr>
              <a:t>Precīzi lieto jēdzienus, nosaukumus!</a:t>
            </a:r>
            <a:endParaRPr lang="lv-LV" dirty="0">
              <a:latin typeface="Verdana"/>
              <a:ea typeface="Verdana"/>
            </a:endParaRP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B9C42DB-C58F-3432-A8B7-6F2E628BED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48870" y="6324600"/>
            <a:ext cx="490330" cy="304800"/>
          </a:xfrm>
        </p:spPr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C9D47-AF45-414F-A11D-840A1954ECF2}" type="slidenum">
              <a:rPr kumimoji="0" lang="en-US" altLang="lv-LV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lv-LV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242624F-E1A4-50EF-0862-DF9CBB243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09" y="1616164"/>
            <a:ext cx="8354591" cy="28007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C8AA37-75F3-E477-4E7B-527D1B12E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08" y="4789646"/>
            <a:ext cx="8179641" cy="82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706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96242-25DE-4F6E-CF11-708C850B7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BED7805-F3FA-48EB-1754-2E61C2A5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837" y="381000"/>
            <a:ext cx="6398963" cy="1036642"/>
          </a:xfrm>
        </p:spPr>
        <p:txBody>
          <a:bodyPr>
            <a:normAutofit fontScale="90000"/>
          </a:bodyPr>
          <a:lstStyle/>
          <a:p>
            <a:r>
              <a:rPr lang="lv-LV" sz="3100" dirty="0">
                <a:solidFill>
                  <a:srgbClr val="7030A0"/>
                </a:solidFill>
                <a:latin typeface="Arial"/>
                <a:ea typeface="Verdana"/>
                <a:cs typeface="Arial"/>
              </a:rPr>
              <a:t>Precīzi izlasi uzdevumā prasīto, </a:t>
            </a:r>
            <a:br>
              <a:rPr lang="lv-LV" sz="3100" dirty="0">
                <a:solidFill>
                  <a:srgbClr val="7030A0"/>
                </a:solidFill>
                <a:latin typeface="Arial"/>
                <a:ea typeface="Verdana"/>
                <a:cs typeface="Arial"/>
              </a:rPr>
            </a:br>
            <a:r>
              <a:rPr lang="lv-LV" sz="3100" dirty="0">
                <a:solidFill>
                  <a:srgbClr val="7030A0"/>
                </a:solidFill>
                <a:latin typeface="Arial"/>
                <a:ea typeface="Verdana"/>
                <a:cs typeface="Arial"/>
              </a:rPr>
              <a:t>raksti tikai to, kas ir prasīts!</a:t>
            </a:r>
            <a:endParaRPr lang="lv-LV" sz="3100" dirty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57B366A-5F32-19B9-6B46-327A6C46B03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62122" y="6324600"/>
            <a:ext cx="477078" cy="304800"/>
          </a:xfrm>
        </p:spPr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C9D47-AF45-414F-A11D-840A1954ECF2}" type="slidenum">
              <a:rPr kumimoji="0" lang="en-US" altLang="lv-LV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lv-LV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" name="Attēls 3" descr="Attēls, kurā ir teksts, fonts, ekrānuzņēmums, rinda&#10;&#10;AI ģenerētais saturs var būt nepareizs.">
            <a:extLst>
              <a:ext uri="{FF2B5EF4-FFF2-40B4-BE49-F238E27FC236}">
                <a16:creationId xmlns:a16="http://schemas.microsoft.com/office/drawing/2014/main" id="{78AAE1D0-9B40-2C23-16A6-E57BF3FDD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1" y="2635555"/>
            <a:ext cx="8492169" cy="11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678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D9D51-4333-16E3-269C-A62D8863B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8BCC88E-1327-9E5D-3B0D-BECD61842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837" y="381000"/>
            <a:ext cx="6398963" cy="1413051"/>
          </a:xfrm>
        </p:spPr>
        <p:txBody>
          <a:bodyPr>
            <a:normAutofit fontScale="90000"/>
          </a:bodyPr>
          <a:lstStyle/>
          <a:p>
            <a:r>
              <a:rPr lang="lv-LV" sz="3100" dirty="0">
                <a:solidFill>
                  <a:srgbClr val="7030A0"/>
                </a:solidFill>
                <a:latin typeface="Arial"/>
                <a:ea typeface="Verdana"/>
                <a:cs typeface="Arial"/>
              </a:rPr>
              <a:t>Raksti pilnu atbildi paredzētajā vietā, neliec vērtētājam izdomāt atbildi tavā vietā! </a:t>
            </a:r>
            <a:endParaRPr lang="lv-LV" dirty="0">
              <a:solidFill>
                <a:srgbClr val="7030A0"/>
              </a:solidFill>
            </a:endParaRP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9D49AEE-ED4E-47CF-B60B-9630D28EDD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09113" y="6324600"/>
            <a:ext cx="530087" cy="304800"/>
          </a:xfrm>
        </p:spPr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C9D47-AF45-414F-A11D-840A1954ECF2}" type="slidenum">
              <a:rPr kumimoji="0" lang="en-US" altLang="lv-LV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lv-LV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" name="Attēls 2" descr="Attēls, kurā ir teksts, fonts, rokraksts, ekrānuzņēmums&#10;&#10;AI ģenerētais saturs var būt nepareizs.">
            <a:extLst>
              <a:ext uri="{FF2B5EF4-FFF2-40B4-BE49-F238E27FC236}">
                <a16:creationId xmlns:a16="http://schemas.microsoft.com/office/drawing/2014/main" id="{68523A1A-9F9B-1816-50BC-BA95E083D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121" y="1976632"/>
            <a:ext cx="6839639" cy="410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594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A83DC-0481-98F2-7616-CB29D56C3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0BF9598-EC59-B565-8BF0-74FA9CE5D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081" y="381001"/>
            <a:ext cx="7023370" cy="2331720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rgbClr val="7030A0"/>
                </a:solidFill>
                <a:latin typeface="Arial"/>
                <a:ea typeface="Verdana"/>
                <a:cs typeface="Arial"/>
              </a:rPr>
              <a:t>PĒTNIECĪBA. </a:t>
            </a:r>
            <a:br>
              <a:rPr lang="lv-LV" dirty="0">
                <a:solidFill>
                  <a:srgbClr val="7030A0"/>
                </a:solidFill>
                <a:latin typeface="Arial"/>
                <a:ea typeface="Verdana"/>
                <a:cs typeface="Arial"/>
              </a:rPr>
            </a:br>
            <a:r>
              <a:rPr lang="lv-LV" dirty="0">
                <a:solidFill>
                  <a:srgbClr val="7030A0"/>
                </a:solidFill>
                <a:latin typeface="Arial"/>
                <a:ea typeface="Verdana"/>
                <a:cs typeface="Arial"/>
              </a:rPr>
              <a:t>Raksti lielumus un to mērvienības! </a:t>
            </a:r>
            <a:endParaRPr lang="lv-LV" dirty="0">
              <a:solidFill>
                <a:srgbClr val="7030A0"/>
              </a:solidFill>
            </a:endParaRP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C81ED849-2D6A-E312-E6DF-2B786C976B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76773" y="6324600"/>
            <a:ext cx="362427" cy="304800"/>
          </a:xfrm>
        </p:spPr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C9D47-AF45-414F-A11D-840A1954ECF2}" type="slidenum">
              <a:rPr kumimoji="0" lang="en-US" altLang="lv-LV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lv-LV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1" name="image61.png">
            <a:extLst>
              <a:ext uri="{FF2B5EF4-FFF2-40B4-BE49-F238E27FC236}">
                <a16:creationId xmlns:a16="http://schemas.microsoft.com/office/drawing/2014/main" id="{252F3F48-91ED-D50E-E297-9EDD60F6190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62054" y="2189479"/>
            <a:ext cx="8019891" cy="223519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36525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D260E-E1FF-DE5F-2157-C72934DA5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DCDB1C5-B9A1-41BB-543C-8527F79C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081" y="381001"/>
            <a:ext cx="7023370" cy="2331720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rgbClr val="7030A0"/>
                </a:solidFill>
                <a:latin typeface="Arial"/>
                <a:ea typeface="Verdana"/>
                <a:cs typeface="Arial"/>
              </a:rPr>
              <a:t>PĒTNIECĪBA. </a:t>
            </a:r>
            <a:br>
              <a:rPr lang="lv-LV" dirty="0">
                <a:solidFill>
                  <a:srgbClr val="7030A0"/>
                </a:solidFill>
                <a:latin typeface="Arial"/>
                <a:ea typeface="Verdana"/>
                <a:cs typeface="Arial"/>
              </a:rPr>
            </a:br>
            <a:r>
              <a:rPr lang="lv-LV" dirty="0">
                <a:solidFill>
                  <a:srgbClr val="7030A0"/>
                </a:solidFill>
                <a:latin typeface="Arial"/>
                <a:ea typeface="Verdana"/>
                <a:cs typeface="Arial"/>
              </a:rPr>
              <a:t>Formulējot hipotēzi, norādi lielumus, sagaidāmo likumsakarību starp tiem</a:t>
            </a:r>
            <a:br>
              <a:rPr lang="lv-LV" dirty="0">
                <a:solidFill>
                  <a:srgbClr val="7030A0"/>
                </a:solidFill>
                <a:latin typeface="Arial"/>
                <a:ea typeface="Verdana"/>
                <a:cs typeface="Arial"/>
              </a:rPr>
            </a:br>
            <a:r>
              <a:rPr lang="lv-LV" dirty="0">
                <a:solidFill>
                  <a:srgbClr val="7030A0"/>
                </a:solidFill>
                <a:latin typeface="Arial"/>
                <a:ea typeface="Verdana"/>
                <a:cs typeface="Arial"/>
              </a:rPr>
              <a:t>un pamatojumu, kāpēc tas tā var notikt!</a:t>
            </a:r>
            <a:endParaRPr lang="lv-LV" dirty="0">
              <a:solidFill>
                <a:srgbClr val="7030A0"/>
              </a:solidFill>
            </a:endParaRP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2D80299-4CBE-679B-C03F-0B1E9CC49E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76773" y="6324600"/>
            <a:ext cx="362427" cy="304800"/>
          </a:xfrm>
        </p:spPr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C9D47-AF45-414F-A11D-840A1954ECF2}" type="slidenum">
              <a:rPr kumimoji="0" lang="en-US" altLang="lv-LV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lv-LV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Attēls 2094672099">
            <a:extLst>
              <a:ext uri="{FF2B5EF4-FFF2-40B4-BE49-F238E27FC236}">
                <a16:creationId xmlns:a16="http://schemas.microsoft.com/office/drawing/2014/main" id="{191BB3AC-657F-1EFA-BA27-EB570CD3F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94" y="2927974"/>
            <a:ext cx="8204479" cy="925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5943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F377A-8759-C033-2FDE-06AB25A0B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0C1BCFA-8905-D1CA-8ABA-0F35403BC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546" y="381000"/>
            <a:ext cx="6353254" cy="2340303"/>
          </a:xfrm>
        </p:spPr>
        <p:txBody>
          <a:bodyPr>
            <a:normAutofit fontScale="90000"/>
          </a:bodyPr>
          <a:lstStyle/>
          <a:p>
            <a:r>
              <a:rPr lang="lv-LV" dirty="0">
                <a:solidFill>
                  <a:srgbClr val="7030A0"/>
                </a:solidFill>
                <a:latin typeface="Arial"/>
                <a:ea typeface="Verdana"/>
                <a:cs typeface="Arial"/>
              </a:rPr>
              <a:t>PĒTNIECĪBA. </a:t>
            </a:r>
            <a:br>
              <a:rPr lang="lv-LV" dirty="0">
                <a:latin typeface="Arial"/>
                <a:ea typeface="Verdana"/>
                <a:cs typeface="Arial"/>
              </a:rPr>
            </a:br>
            <a:r>
              <a:rPr lang="lv-LV" dirty="0">
                <a:solidFill>
                  <a:srgbClr val="7030A0"/>
                </a:solidFill>
                <a:latin typeface="Arial"/>
                <a:ea typeface="Verdana"/>
                <a:cs typeface="Arial"/>
              </a:rPr>
              <a:t>Eksperimenta darba gaitā norādi lielumus          (kā mainīsi neatkarīgo, kā mērīsi atkarīgo un kā nodrošināsi nemainīgus fiksētos lielumus). </a:t>
            </a:r>
            <a:br>
              <a:rPr lang="lv-LV" dirty="0">
                <a:latin typeface="Arial"/>
                <a:ea typeface="Verdana"/>
                <a:cs typeface="Arial"/>
              </a:rPr>
            </a:br>
            <a:r>
              <a:rPr lang="lv-LV" dirty="0">
                <a:solidFill>
                  <a:srgbClr val="7030A0"/>
                </a:solidFill>
                <a:latin typeface="Arial"/>
                <a:ea typeface="Verdana"/>
                <a:cs typeface="Arial"/>
              </a:rPr>
              <a:t>Neaizmirsi par darba drošības ievērošanu konkrētajā eksperimentā!</a:t>
            </a:r>
            <a:endParaRPr lang="lv-LV" dirty="0">
              <a:solidFill>
                <a:srgbClr val="7030A0"/>
              </a:solidFill>
            </a:endParaRP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9F043DC-6356-3A7C-C5F7-C64484D6E8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32800" y="6324600"/>
            <a:ext cx="406400" cy="304800"/>
          </a:xfrm>
        </p:spPr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C9D47-AF45-414F-A11D-840A1954ECF2}" type="slidenum">
              <a:rPr kumimoji="0" lang="en-US" altLang="lv-LV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lv-LV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image45.png">
            <a:extLst>
              <a:ext uri="{FF2B5EF4-FFF2-40B4-BE49-F238E27FC236}">
                <a16:creationId xmlns:a16="http://schemas.microsoft.com/office/drawing/2014/main" id="{E25EC179-CABF-1F03-3E7F-0864DC4B9A2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68960" y="2876550"/>
            <a:ext cx="7863840" cy="30670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200289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CDA25-C8AF-0A92-1F4A-C8BFC964B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E2317BC-CB19-E0BA-7699-6E6FFE8B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163" y="381000"/>
            <a:ext cx="6839637" cy="981557"/>
          </a:xfrm>
        </p:spPr>
        <p:txBody>
          <a:bodyPr>
            <a:normAutofit/>
          </a:bodyPr>
          <a:lstStyle/>
          <a:p>
            <a:r>
              <a:rPr lang="lv-LV" sz="2800" dirty="0">
                <a:solidFill>
                  <a:srgbClr val="7030A0"/>
                </a:solidFill>
                <a:latin typeface="Arial"/>
                <a:ea typeface="Verdana"/>
                <a:cs typeface="Arial"/>
              </a:rPr>
              <a:t>Raksti atbildi tai paredzētajā vietā (rāmītī)! </a:t>
            </a:r>
            <a:endParaRPr lang="lv-LV" dirty="0">
              <a:solidFill>
                <a:srgbClr val="7030A0"/>
              </a:solidFill>
            </a:endParaRP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3A946B2-CD5D-E921-83DC-1543F9B531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399" y="6324600"/>
            <a:ext cx="503583" cy="304800"/>
          </a:xfrm>
        </p:spPr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C9D47-AF45-414F-A11D-840A1954ECF2}" type="slidenum">
              <a:rPr kumimoji="0" lang="en-US" altLang="lv-LV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lv-LV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" name="Attēls 2" descr="Attēls, kurā ir teksts, melnbalts, dokuments&#10;&#10;AI ģenerētais saturs var būt nepareizs.">
            <a:extLst>
              <a:ext uri="{FF2B5EF4-FFF2-40B4-BE49-F238E27FC236}">
                <a16:creationId xmlns:a16="http://schemas.microsoft.com/office/drawing/2014/main" id="{9672CD09-8298-9DF6-B94F-BAF24A77FD2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2285" y="1450553"/>
            <a:ext cx="6303405" cy="513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21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062B-21EF-F866-785A-EB214C72F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475" y="282327"/>
            <a:ext cx="6556240" cy="1066799"/>
          </a:xfrm>
        </p:spPr>
        <p:txBody>
          <a:bodyPr>
            <a:normAutofit/>
          </a:bodyPr>
          <a:lstStyle/>
          <a:p>
            <a:r>
              <a:rPr lang="lv-LV" sz="2800" dirty="0">
                <a:solidFill>
                  <a:srgbClr val="7030A0"/>
                </a:solidFill>
              </a:rPr>
              <a:t>Kā gatavoties OL CE un AL CE?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71E71C-62F8-DD89-952D-88BBC2F9AD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399" y="6324599"/>
            <a:ext cx="375321" cy="387485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AF5EF-FC92-457C-9422-4C0DFFB8F87F}" type="slidenum">
              <a:rPr kumimoji="0" lang="en-US" altLang="lv-LV" sz="75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lv-LV" sz="7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D26316-C0F4-ADEB-8BC2-575A1650C280}"/>
              </a:ext>
            </a:extLst>
          </p:cNvPr>
          <p:cNvSpPr txBox="1"/>
          <p:nvPr/>
        </p:nvSpPr>
        <p:spPr>
          <a:xfrm>
            <a:off x="731520" y="1460340"/>
            <a:ext cx="771143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Valsts pārbaudes darbu programmas (indikatori)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https://www.viaa.gov.lv/lv/valsts-parbaudes-darbu-programmas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Iepriekšējo gadu VPD uzdevumi</a:t>
            </a:r>
          </a:p>
          <a:p>
            <a:pPr lvl="0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https://www.viaa.gov.lv/lv/valsts-parbaudes-darbu-uzdevumi</a:t>
            </a:r>
            <a:endParaRPr lang="en-GB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lv-LV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DML </a:t>
            </a:r>
            <a:r>
              <a:rPr lang="en-GB" sz="16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optimālā</a:t>
            </a:r>
            <a:r>
              <a:rPr lang="en-GB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 </a:t>
            </a:r>
            <a:r>
              <a:rPr lang="lv-LV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padziļinātā kursa īstenošanai</a:t>
            </a:r>
          </a:p>
          <a:p>
            <a:pPr lvl="1" indent="0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BIOLOĢIJA I</a:t>
            </a:r>
          </a:p>
          <a:p>
            <a:pPr lvl="1" indent="0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https://skolo.lv/course/view.php?id=755363</a:t>
            </a:r>
            <a:endParaRPr lang="en-GB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indent="0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BIOLOĢIJA II</a:t>
            </a:r>
          </a:p>
          <a:p>
            <a:pPr lvl="1" indent="0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https://skolo.lv/course/view.php?id=18737</a:t>
            </a:r>
            <a:r>
              <a:rPr lang="en-GB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lvl="1" indent="0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v-LV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MONITORINGA DARBS OPTIMĀLAJĀ MĀCĪBU SATURA APGUVES LĪMENĪ ĶĪMIJĀ VIDUSSKOLAI </a:t>
            </a: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2023./2024. </a:t>
            </a: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MĀCĪBU GADĀ: REZULTĀTU ANALĪZE UN IETEIKUMI </a:t>
            </a: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https://www.viaa.gov.lv/lv/valsts-parbaudes-darbi</a:t>
            </a: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lv-LV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MONITORINGA DARBS OPTIMĀLAJĀ MĀCĪBU SATURA APGUVES LĪMENĪ ĶĪMIJĀ VIDUSSKOLAI </a:t>
            </a: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2024./2025. </a:t>
            </a: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MĀCĪBU GADĀ: REZULTĀTU ANALĪZE UN IETEIKUMI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57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7DB71-7F8B-E24B-B0CC-F0A4407BC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27B2-99B2-D70D-54F0-461FDE6AE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651" y="583187"/>
            <a:ext cx="3677055" cy="691136"/>
          </a:xfrm>
        </p:spPr>
        <p:txBody>
          <a:bodyPr>
            <a:noAutofit/>
          </a:bodyPr>
          <a:lstStyle/>
          <a:p>
            <a:r>
              <a:rPr lang="lv-LV" altLang="lv-LV" kern="0" dirty="0">
                <a:solidFill>
                  <a:srgbClr val="664790"/>
                </a:solidFill>
                <a:latin typeface="Verdana"/>
                <a:ea typeface="Verdana"/>
                <a:sym typeface="Verdana"/>
              </a:rPr>
              <a:t>Jūsu jautājumi</a:t>
            </a:r>
            <a:br>
              <a:rPr lang="lv-LV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A3B12-0A75-5B3E-B6FD-3F71C9DC26D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C9D47-AF45-414F-A11D-840A1954ECF2}" type="slidenum">
              <a:rPr kumimoji="0" lang="en-US" altLang="lv-LV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lv-LV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1BD84B-170C-0026-BBE7-B365F07431DA}"/>
              </a:ext>
            </a:extLst>
          </p:cNvPr>
          <p:cNvSpPr/>
          <p:nvPr/>
        </p:nvSpPr>
        <p:spPr>
          <a:xfrm>
            <a:off x="304800" y="2028972"/>
            <a:ext cx="8673830" cy="3970318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+mn-cs"/>
              </a:rPr>
              <a:t>Skolēni, kuri izvēlās kārtot eksāmenu padziļinātā kursā bioloģijā, vai viņi drīkst izvelēties kārtot </a:t>
            </a:r>
            <a:r>
              <a:rPr kumimoji="0" lang="lv-LV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+mn-cs"/>
              </a:rPr>
              <a:t>optimāla līmeņa </a:t>
            </a: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+mn-cs"/>
              </a:rPr>
              <a:t>eksāmenu bioloģijā11.klasē </a:t>
            </a:r>
            <a:r>
              <a:rPr kumimoji="0" lang="lv-LV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+mn-cs"/>
              </a:rPr>
              <a:t>un</a:t>
            </a: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+mn-cs"/>
              </a:rPr>
              <a:t> tad 12.klasē kārtot vēl </a:t>
            </a:r>
            <a:r>
              <a:rPr kumimoji="0" lang="lv-LV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+mn-cs"/>
              </a:rPr>
              <a:t>padziļināta</a:t>
            </a: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+mn-cs"/>
              </a:rPr>
              <a:t> kursa eksāmenu?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lv-LV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lv-LV" altLang="lv-LV" sz="2400" b="1" i="0" u="none" strike="noStrike" kern="0" cap="none" spc="0" normalizeH="0" baseline="0" noProof="0" dirty="0">
              <a:ln>
                <a:noFill/>
              </a:ln>
              <a:solidFill>
                <a:srgbClr val="664790"/>
              </a:solidFill>
              <a:effectLst/>
              <a:uLnTx/>
              <a:uFillTx/>
              <a:latin typeface="Times New Roman"/>
              <a:ea typeface="Verdana"/>
              <a:cs typeface="+mn-cs"/>
              <a:sym typeface="Verdana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+mn-cs"/>
              </a:rPr>
              <a:t>Vai </a:t>
            </a:r>
            <a:r>
              <a:rPr kumimoji="0" lang="lv-LV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+mn-cs"/>
              </a:rPr>
              <a:t>nākamajā mācību gadā </a:t>
            </a: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+mn-cs"/>
              </a:rPr>
              <a:t>obligāti visiem skolēniem būs jākārto eksāmens optimālajā līmenī vismaz vienā dabaszinātņu priekšmetā, vai būs kā šajā mācību gadā, ka, </a:t>
            </a:r>
            <a:r>
              <a:rPr kumimoji="0" lang="lv-LV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+mn-cs"/>
              </a:rPr>
              <a:t>ja skolēns ir kārtojis monitoringa darbu, tad eksāmens nav jākārto</a:t>
            </a:r>
            <a:r>
              <a:rPr kumimoji="0" lang="lv-LV" altLang="lv-LV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Verdana"/>
                <a:cs typeface="+mn-cs"/>
                <a:sym typeface="Verdana"/>
              </a:rPr>
              <a:t>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lv-LV" sz="13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 Pro Light" panose="020F0502020204030204" pitchFamily="34" charset="0"/>
              <a:ea typeface="MS PGothic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52153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1">
            <a:extLst>
              <a:ext uri="{FF2B5EF4-FFF2-40B4-BE49-F238E27FC236}">
                <a16:creationId xmlns:a16="http://schemas.microsoft.com/office/drawing/2014/main" id="{83041CB1-BECF-913F-0416-0BC9171BD8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4225" y="3195638"/>
            <a:ext cx="7772400" cy="963612"/>
          </a:xfrm>
        </p:spPr>
        <p:txBody>
          <a:bodyPr/>
          <a:lstStyle/>
          <a:p>
            <a:r>
              <a:rPr lang="en-GB" altLang="lv-LV" sz="3600">
                <a:ea typeface="MS PGothic" panose="020B0600070205080204" pitchFamily="34" charset="-128"/>
              </a:rPr>
              <a:t>PALDIES!</a:t>
            </a:r>
            <a:endParaRPr lang="lv-LV" altLang="lv-LV" sz="3600">
              <a:ea typeface="MS PGothic" panose="020B0600070205080204" pitchFamily="34" charset="-128"/>
            </a:endParaRPr>
          </a:p>
        </p:txBody>
      </p:sp>
      <p:sp>
        <p:nvSpPr>
          <p:cNvPr id="20483" name="Text Placeholder 2">
            <a:extLst>
              <a:ext uri="{FF2B5EF4-FFF2-40B4-BE49-F238E27FC236}">
                <a16:creationId xmlns:a16="http://schemas.microsoft.com/office/drawing/2014/main" id="{9785BD90-BFD9-F60B-A343-3649A3829B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5113338"/>
            <a:ext cx="7772400" cy="12874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altLang="lv-LV" sz="2400" dirty="0">
                <a:solidFill>
                  <a:srgbClr val="7030A0"/>
                </a:solidFill>
                <a:latin typeface="Verdana"/>
                <a:ea typeface="MS PGothic"/>
              </a:rPr>
              <a:t>Mihails Basmanovs</a:t>
            </a:r>
          </a:p>
          <a:p>
            <a:pPr>
              <a:defRPr/>
            </a:pPr>
            <a:r>
              <a:rPr lang="en-GB" altLang="lv-LV" sz="2400" dirty="0">
                <a:latin typeface="Verdana"/>
                <a:ea typeface="MS PGothic"/>
                <a:hlinkClick r:id="rId2"/>
              </a:rPr>
              <a:t>mihails.basmanovs@viaa.gov.lv</a:t>
            </a:r>
            <a:r>
              <a:rPr lang="en-GB" altLang="lv-LV" sz="2400" dirty="0">
                <a:latin typeface="Verdana"/>
                <a:ea typeface="MS PGothic"/>
              </a:rPr>
              <a:t>   </a:t>
            </a:r>
          </a:p>
          <a:p>
            <a:pPr>
              <a:defRPr/>
            </a:pPr>
            <a:r>
              <a:rPr lang="en-GB" altLang="lv-LV" sz="2400" dirty="0" err="1">
                <a:solidFill>
                  <a:srgbClr val="7030A0"/>
                </a:solidFill>
                <a:latin typeface="Verdana"/>
                <a:ea typeface="MS PGothic"/>
              </a:rPr>
              <a:t>tālr</a:t>
            </a:r>
            <a:r>
              <a:rPr lang="en-GB" altLang="lv-LV" sz="2400" dirty="0">
                <a:solidFill>
                  <a:srgbClr val="7030A0"/>
                </a:solidFill>
                <a:latin typeface="Verdana"/>
                <a:ea typeface="MS PGothic"/>
              </a:rPr>
              <a:t>. 60001609</a:t>
            </a:r>
            <a:endParaRPr lang="lv-LV" altLang="lv-LV" sz="2400" dirty="0">
              <a:solidFill>
                <a:srgbClr val="000000"/>
              </a:solidFill>
              <a:latin typeface="Verdana"/>
              <a:ea typeface="MS P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5076179-271D-DEF1-ED98-593DABB6D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447" y="616744"/>
            <a:ext cx="3595991" cy="1036638"/>
          </a:xfrm>
        </p:spPr>
        <p:txBody>
          <a:bodyPr/>
          <a:lstStyle/>
          <a:p>
            <a:r>
              <a:rPr lang="lv-LV" altLang="lv-LV" dirty="0">
                <a:solidFill>
                  <a:srgbClr val="7030A0"/>
                </a:solidFill>
                <a:ea typeface="MS PGothic" panose="020B0600070205080204" pitchFamily="34" charset="-128"/>
              </a:rPr>
              <a:t>Saturs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F8936F4F-1DAE-4491-2D98-BA0B2104C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6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en-US" dirty="0">
                <a:solidFill>
                  <a:srgbClr val="7030A0"/>
                </a:solidFill>
                <a:ea typeface="MS PGothic" panose="020B0600070205080204" pitchFamily="34" charset="-128"/>
              </a:rPr>
              <a:t>O</a:t>
            </a:r>
            <a:r>
              <a:rPr lang="en-GB" altLang="en-US" dirty="0">
                <a:solidFill>
                  <a:srgbClr val="7030A0"/>
                </a:solidFill>
                <a:ea typeface="MS PGothic" panose="020B0600070205080204" pitchFamily="34" charset="-128"/>
              </a:rPr>
              <a:t>L </a:t>
            </a:r>
            <a:r>
              <a:rPr lang="lv-LV" altLang="en-US" dirty="0">
                <a:solidFill>
                  <a:srgbClr val="7030A0"/>
                </a:solidFill>
                <a:ea typeface="MS PGothic" panose="020B0600070205080204" pitchFamily="34" charset="-128"/>
              </a:rPr>
              <a:t>CE darba</a:t>
            </a:r>
            <a:r>
              <a:rPr lang="en-GB" altLang="en-US" dirty="0">
                <a:solidFill>
                  <a:srgbClr val="7030A0"/>
                </a:solidFill>
                <a:ea typeface="MS PGothic" panose="020B0600070205080204" pitchFamily="34" charset="-128"/>
              </a:rPr>
              <a:t> </a:t>
            </a:r>
            <a:r>
              <a:rPr lang="lv-LV" altLang="en-US" dirty="0">
                <a:solidFill>
                  <a:srgbClr val="7030A0"/>
                </a:solidFill>
                <a:ea typeface="MS PGothic" panose="020B0600070205080204" pitchFamily="34" charset="-128"/>
              </a:rPr>
              <a:t>uzbūve un norise</a:t>
            </a:r>
          </a:p>
          <a:p>
            <a:pPr marL="342900" marR="0" lvl="0" indent="-342900" algn="l" defTabSz="938213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</a:rPr>
              <a:t>A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</a:rPr>
              <a:t>L </a:t>
            </a:r>
            <a:r>
              <a:rPr kumimoji="0" lang="lv-LV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</a:rPr>
              <a:t>CE darba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</a:rPr>
              <a:t> </a:t>
            </a:r>
            <a:r>
              <a:rPr kumimoji="0" lang="lv-LV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</a:rPr>
              <a:t>uzbūve un norise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7030A0"/>
                </a:solidFill>
                <a:ea typeface="MS PGothic" panose="020B0600070205080204" pitchFamily="34" charset="-128"/>
              </a:rPr>
              <a:t>VPD </a:t>
            </a:r>
            <a:r>
              <a:rPr lang="lv-LV" altLang="en-US" dirty="0">
                <a:solidFill>
                  <a:srgbClr val="7030A0"/>
                </a:solidFill>
                <a:ea typeface="MS PGothic" panose="020B0600070205080204" pitchFamily="34" charset="-128"/>
              </a:rPr>
              <a:t>vērtēšana un kritēriji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7030A0"/>
                </a:solidFill>
                <a:ea typeface="MS PGothic" panose="020B0600070205080204" pitchFamily="34" charset="-128"/>
              </a:rPr>
              <a:t>Kam </a:t>
            </a:r>
            <a:r>
              <a:rPr lang="lv-LV" altLang="en-US" dirty="0">
                <a:solidFill>
                  <a:srgbClr val="7030A0"/>
                </a:solidFill>
                <a:ea typeface="MS PGothic" panose="020B0600070205080204" pitchFamily="34" charset="-128"/>
              </a:rPr>
              <a:t>pievērst</a:t>
            </a:r>
            <a:r>
              <a:rPr lang="en-GB" altLang="en-US" dirty="0">
                <a:solidFill>
                  <a:srgbClr val="7030A0"/>
                </a:solidFill>
                <a:ea typeface="MS PGothic" panose="020B0600070205080204" pitchFamily="34" charset="-128"/>
              </a:rPr>
              <a:t> </a:t>
            </a:r>
            <a:r>
              <a:rPr lang="lv-LV" altLang="en-US" dirty="0">
                <a:solidFill>
                  <a:srgbClr val="7030A0"/>
                </a:solidFill>
                <a:ea typeface="MS PGothic" panose="020B0600070205080204" pitchFamily="34" charset="-128"/>
              </a:rPr>
              <a:t>uzmanību</a:t>
            </a:r>
            <a:r>
              <a:rPr lang="en-GB" altLang="en-US" dirty="0">
                <a:solidFill>
                  <a:srgbClr val="7030A0"/>
                </a:solidFill>
                <a:ea typeface="MS PGothic" panose="020B0600070205080204" pitchFamily="34" charset="-128"/>
              </a:rPr>
              <a:t>, </a:t>
            </a:r>
            <a:r>
              <a:rPr lang="lv-LV" altLang="en-US" dirty="0">
                <a:solidFill>
                  <a:srgbClr val="7030A0"/>
                </a:solidFill>
                <a:ea typeface="MS PGothic" panose="020B0600070205080204" pitchFamily="34" charset="-128"/>
              </a:rPr>
              <a:t>veicot</a:t>
            </a:r>
            <a:r>
              <a:rPr lang="en-GB" altLang="en-US" dirty="0">
                <a:solidFill>
                  <a:srgbClr val="7030A0"/>
                </a:solidFill>
                <a:ea typeface="MS PGothic" panose="020B0600070205080204" pitchFamily="34" charset="-128"/>
              </a:rPr>
              <a:t> VPD?</a:t>
            </a:r>
            <a:endParaRPr lang="lv-LV" altLang="en-US" dirty="0">
              <a:solidFill>
                <a:srgbClr val="7030A0"/>
              </a:solidFill>
              <a:ea typeface="MS PGothic" panose="020B0600070205080204" pitchFamily="34" charset="-128"/>
            </a:endParaRPr>
          </a:p>
          <a:p>
            <a:pPr marL="342900" marR="0" lvl="0" indent="-342900" algn="l" defTabSz="938213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</a:rPr>
              <a:t>Kā gatavoties VP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</a:rPr>
              <a:t>D?</a:t>
            </a:r>
          </a:p>
          <a:p>
            <a:pPr marL="342900" indent="-342900"/>
            <a:endParaRPr lang="lv-LV" altLang="lv-LV" dirty="0">
              <a:solidFill>
                <a:srgbClr val="7030A0"/>
              </a:solidFill>
              <a:ea typeface="MS PGothic" panose="020B0600070205080204" pitchFamily="34" charset="-128"/>
            </a:endParaRPr>
          </a:p>
        </p:txBody>
      </p:sp>
      <p:sp>
        <p:nvSpPr>
          <p:cNvPr id="13318" name="Slide Number Placeholder 5">
            <a:extLst>
              <a:ext uri="{FF2B5EF4-FFF2-40B4-BE49-F238E27FC236}">
                <a16:creationId xmlns:a16="http://schemas.microsoft.com/office/drawing/2014/main" id="{4AC34DE3-5E90-C9C7-3BB7-6A16BDA693F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5BB39D-C244-42A7-8CAE-F1176BB065C4}" type="slidenum">
              <a:rPr kumimoji="0" lang="en-US" altLang="lv-LV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lv-LV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807962B-A2B5-3F89-687C-1C1EDD44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89" y="392349"/>
            <a:ext cx="6974731" cy="1036638"/>
          </a:xfrm>
        </p:spPr>
        <p:txBody>
          <a:bodyPr>
            <a:normAutofit fontScale="90000"/>
          </a:bodyPr>
          <a:lstStyle/>
          <a:p>
            <a:r>
              <a:rPr lang="lv-LV" noProof="0" dirty="0">
                <a:ea typeface="MS PGothic" panose="020B0600070205080204" pitchFamily="34" charset="-128"/>
              </a:rPr>
              <a:t>Centralizētais eksāmens bioloģijā.</a:t>
            </a:r>
            <a:br>
              <a:rPr lang="lv-LV" noProof="0" dirty="0">
                <a:ea typeface="MS PGothic" panose="020B0600070205080204" pitchFamily="34" charset="-128"/>
              </a:rPr>
            </a:br>
            <a:r>
              <a:rPr lang="lv-LV" noProof="0" dirty="0">
                <a:ea typeface="MS PGothic" panose="020B0600070205080204" pitchFamily="34" charset="-128"/>
              </a:rPr>
              <a:t>Optimālais mācību satura apguves līmenis 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77397BE-DAB0-43A0-FA28-DF5A4081E0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748762"/>
              </p:ext>
            </p:extLst>
          </p:nvPr>
        </p:nvGraphicFramePr>
        <p:xfrm>
          <a:off x="1917289" y="1752600"/>
          <a:ext cx="6769511" cy="4382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42" name="Slide Number Placeholder 5">
            <a:extLst>
              <a:ext uri="{FF2B5EF4-FFF2-40B4-BE49-F238E27FC236}">
                <a16:creationId xmlns:a16="http://schemas.microsoft.com/office/drawing/2014/main" id="{42BF813D-3340-D543-213B-C5C602D946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5A2E25-EC32-4D3D-B213-29A463FCAAD8}" type="slidenum">
              <a:rPr lang="en-US" altLang="lv-LV" sz="10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lv-LV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FF2A1A-2AA1-199A-E734-D70AC24386E0}"/>
                  </a:ext>
                </a:extLst>
              </p14:cNvPr>
              <p14:cNvContentPartPr/>
              <p14:nvPr/>
            </p14:nvContentPartPr>
            <p14:xfrm>
              <a:off x="1857807" y="1259732"/>
              <a:ext cx="7034213" cy="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4BFF2A1A-2AA1-199A-E734-D70AC24386E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3811" y="1259732"/>
                <a:ext cx="7141845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AD9FB4DA-F209-83F3-5932-8A574CC7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587710"/>
            <a:ext cx="6096000" cy="1036638"/>
          </a:xfrm>
        </p:spPr>
        <p:txBody>
          <a:bodyPr/>
          <a:lstStyle/>
          <a:p>
            <a:r>
              <a:rPr lang="lv-LV" altLang="lv-LV" dirty="0">
                <a:ea typeface="MS PGothic" panose="020B0600070205080204" pitchFamily="34" charset="-128"/>
              </a:rPr>
              <a:t>    </a:t>
            </a:r>
            <a:r>
              <a:rPr lang="lv-LV" altLang="lv-LV" sz="2800" dirty="0">
                <a:ea typeface="MS PGothic" panose="020B0600070205080204" pitchFamily="34" charset="-128"/>
              </a:rPr>
              <a:t>OL CE </a:t>
            </a:r>
            <a:r>
              <a:rPr lang="lv-LV" sz="2800" noProof="0" dirty="0">
                <a:ea typeface="MS PGothic" panose="020B0600070205080204" pitchFamily="34" charset="-128"/>
              </a:rPr>
              <a:t>norise</a:t>
            </a:r>
            <a:endParaRPr lang="lv-LV" altLang="lv-LV" sz="2800" b="0" dirty="0">
              <a:ea typeface="MS PGothic" panose="020B0600070205080204" pitchFamily="34" charset="-128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2460CFCA-F9FF-CF07-7EC8-49F2E5E61D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441629"/>
              </p:ext>
            </p:extLst>
          </p:nvPr>
        </p:nvGraphicFramePr>
        <p:xfrm>
          <a:off x="722238" y="1718983"/>
          <a:ext cx="8105757" cy="441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id="{B6359B6F-4558-862E-5EFC-847CEFDC1CA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E374F8-0662-46B5-95E5-947E53F097E0}" type="slidenum">
              <a:rPr lang="en-US" altLang="lv-LV" sz="10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lv-LV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629F-58DD-BEAA-6ADB-0BC8F238B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897" y="585280"/>
            <a:ext cx="5311303" cy="815503"/>
          </a:xfrm>
        </p:spPr>
        <p:txBody>
          <a:bodyPr>
            <a:normAutofit/>
          </a:bodyPr>
          <a:lstStyle/>
          <a:p>
            <a:r>
              <a:rPr lang="lv-LV" kern="0" dirty="0">
                <a:latin typeface="Verdana"/>
                <a:ea typeface="Verdana"/>
                <a:cs typeface="Times New Roman"/>
                <a:sym typeface="Verdana"/>
              </a:rPr>
              <a:t>OL CE </a:t>
            </a:r>
            <a:r>
              <a:rPr lang="en-GB" kern="0" dirty="0" err="1">
                <a:latin typeface="Verdana"/>
                <a:ea typeface="Verdana"/>
                <a:cs typeface="Times New Roman"/>
                <a:sym typeface="Verdana"/>
              </a:rPr>
              <a:t>darba</a:t>
            </a:r>
            <a:r>
              <a:rPr lang="en-GB" kern="0" dirty="0">
                <a:latin typeface="Verdana"/>
                <a:ea typeface="Verdana"/>
                <a:cs typeface="Times New Roman"/>
                <a:sym typeface="Verdana"/>
              </a:rPr>
              <a:t> </a:t>
            </a:r>
            <a:r>
              <a:rPr lang="lv-LV" kern="0" dirty="0">
                <a:latin typeface="Verdana"/>
                <a:ea typeface="Verdana"/>
                <a:cs typeface="Times New Roman"/>
                <a:sym typeface="Verdana"/>
              </a:rPr>
              <a:t>uzbūve</a:t>
            </a:r>
            <a:r>
              <a:rPr lang="en-GB" kern="0" dirty="0">
                <a:latin typeface="Verdana"/>
                <a:ea typeface="Verdana"/>
                <a:cs typeface="Times New Roman"/>
                <a:sym typeface="Verdana"/>
              </a:rPr>
              <a:t> un </a:t>
            </a:r>
            <a:r>
              <a:rPr lang="en-GB" kern="0" dirty="0" err="1">
                <a:latin typeface="Verdana"/>
                <a:ea typeface="Verdana"/>
                <a:cs typeface="Times New Roman"/>
                <a:sym typeface="Verdana"/>
              </a:rPr>
              <a:t>norise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C2E75-6893-A837-0B87-2FF7431CB69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C9D47-AF45-414F-A11D-840A1954ECF2}" type="slidenum">
              <a:rPr kumimoji="0" lang="en-US" altLang="lv-LV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lv-LV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Google Shape;193;p9">
            <a:extLst>
              <a:ext uri="{FF2B5EF4-FFF2-40B4-BE49-F238E27FC236}">
                <a16:creationId xmlns:a16="http://schemas.microsoft.com/office/drawing/2014/main" id="{4EA4905C-5CB9-A7C4-9957-733C19265109}"/>
              </a:ext>
            </a:extLst>
          </p:cNvPr>
          <p:cNvSpPr txBox="1">
            <a:spLocks/>
          </p:cNvSpPr>
          <p:nvPr/>
        </p:nvSpPr>
        <p:spPr>
          <a:xfrm>
            <a:off x="544748" y="1475019"/>
            <a:ext cx="8229600" cy="515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228600" lvl="0" indent="0" defTabSz="914400" eaLnBrk="1" fontAlgn="auto" hangingPunct="1">
              <a:defRPr/>
            </a:pPr>
            <a:r>
              <a:rPr kumimoji="0" lang="lv-LV" sz="1800" b="1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  <a:cs typeface="Times New Roman"/>
                <a:sym typeface="Verdana"/>
              </a:rPr>
              <a:t>1.daļa </a:t>
            </a:r>
            <a:r>
              <a:rPr lang="lv-LV" sz="1800" kern="0" dirty="0">
                <a:cs typeface="Times New Roman"/>
              </a:rPr>
              <a:t>“Zināšanas un izpratne” </a:t>
            </a:r>
            <a:r>
              <a:rPr kumimoji="0" lang="lv-LV" sz="1800" b="0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  <a:cs typeface="Times New Roman"/>
                <a:sym typeface="Verdana"/>
              </a:rPr>
              <a:t>notiek tiešsaistē. </a:t>
            </a:r>
          </a:p>
          <a:p>
            <a:pPr lvl="0" algn="just" defTabSz="914400" eaLnBrk="1" fontAlgn="auto" hangingPunct="1">
              <a:defRPr/>
            </a:pPr>
            <a:r>
              <a:rPr kumimoji="0" lang="lv-LV" sz="1800" b="0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  <a:cs typeface="Times New Roman"/>
                <a:sym typeface="Verdana"/>
              </a:rPr>
              <a:t>1.daļā </a:t>
            </a:r>
            <a:r>
              <a:rPr lang="en-GB" sz="1800" kern="0" dirty="0" err="1">
                <a:cs typeface="Times New Roman"/>
              </a:rPr>
              <a:t>iekļ</a:t>
            </a:r>
            <a:r>
              <a:rPr lang="lv-LV" sz="1800" kern="0" dirty="0">
                <a:cs typeface="Times New Roman"/>
              </a:rPr>
              <a:t>auti 24 atbilžu izvēles uzdevumi ar vienu pareizo atbildi no piedāvātiem četriem variantiem. </a:t>
            </a:r>
          </a:p>
          <a:p>
            <a:pPr marL="228600" indent="0" algn="just" defTabSz="914400" eaLnBrk="1" fontAlgn="auto" hangingPunct="1">
              <a:defRPr/>
            </a:pPr>
            <a:endParaRPr lang="lv-LV" sz="1800" b="1" kern="0" dirty="0">
              <a:cs typeface="Times New Roman"/>
            </a:endParaRPr>
          </a:p>
          <a:p>
            <a:pPr marL="228600" indent="0" algn="just" defTabSz="914400" eaLnBrk="1" fontAlgn="auto" hangingPunct="1">
              <a:defRPr/>
            </a:pPr>
            <a:r>
              <a:rPr lang="lv-LV" sz="1800" b="1" kern="0" dirty="0">
                <a:cs typeface="Times New Roman"/>
              </a:rPr>
              <a:t>2.daļas  </a:t>
            </a:r>
            <a:r>
              <a:rPr lang="lv-LV" sz="1800" kern="0" dirty="0">
                <a:cs typeface="Times New Roman"/>
              </a:rPr>
              <a:t>“Prasmes” uzdevumu atbildes skolēni raksta darba lapās, kuras tiks skenētas.</a:t>
            </a:r>
          </a:p>
          <a:p>
            <a:pPr marL="228600" indent="0" algn="just" defTabSz="914400" eaLnBrk="1" fontAlgn="auto" hangingPunct="1">
              <a:defRPr/>
            </a:pPr>
            <a:r>
              <a:rPr kumimoji="0" lang="lv-LV" sz="1800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  <a:cs typeface="Times New Roman"/>
                <a:sym typeface="Verdana"/>
              </a:rPr>
              <a:t>2.daļā </a:t>
            </a:r>
            <a:r>
              <a:rPr lang="lv-LV" sz="1800" kern="0" dirty="0">
                <a:cs typeface="Times New Roman"/>
              </a:rPr>
              <a:t>iekļauti:</a:t>
            </a:r>
          </a:p>
          <a:p>
            <a:pPr marL="514350" indent="-285750" algn="just" defTabSz="914400" eaLnBrk="1" fontAlgn="auto" hangingPunct="1">
              <a:buFontTx/>
              <a:buChar char="-"/>
              <a:defRPr/>
            </a:pPr>
            <a:r>
              <a:rPr lang="lv-LV" sz="1800" kern="0" dirty="0">
                <a:cs typeface="Times New Roman"/>
              </a:rPr>
              <a:t>2 īso atbilžu uzdevumi (15 </a:t>
            </a:r>
            <a:r>
              <a:rPr lang="lv-LV" sz="1800" kern="0" dirty="0" err="1">
                <a:cs typeface="Times New Roman"/>
              </a:rPr>
              <a:t>testelementi</a:t>
            </a:r>
            <a:r>
              <a:rPr lang="lv-LV" sz="1800" kern="0" dirty="0">
                <a:cs typeface="Times New Roman"/>
              </a:rPr>
              <a:t>);</a:t>
            </a:r>
          </a:p>
          <a:p>
            <a:pPr marL="514350" indent="-285750" algn="just" defTabSz="914400" eaLnBrk="1" fontAlgn="auto" hangingPunct="1">
              <a:buFontTx/>
              <a:buChar char="-"/>
              <a:defRPr/>
            </a:pPr>
            <a:r>
              <a:rPr kumimoji="0" lang="lv-LV" sz="1800" b="0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  <a:cs typeface="Times New Roman"/>
                <a:sym typeface="Verdana"/>
              </a:rPr>
              <a:t>4 izvērsto atbilžu uzdevumi;</a:t>
            </a:r>
          </a:p>
          <a:p>
            <a:pPr marL="514350" indent="-285750" algn="just" defTabSz="914400" eaLnBrk="1" fontAlgn="auto" hangingPunct="1">
              <a:buFontTx/>
              <a:buChar char="-"/>
              <a:defRPr/>
            </a:pPr>
            <a:r>
              <a:rPr kumimoji="0" lang="lv-LV" sz="1800" b="0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  <a:cs typeface="Times New Roman"/>
                <a:sym typeface="Verdana"/>
              </a:rPr>
              <a:t>viens strukturētais uzdevums pētniecisko prasmju pārbaudei. </a:t>
            </a:r>
          </a:p>
          <a:p>
            <a:pPr marL="514350" indent="-285750" algn="just" defTabSz="914400" eaLnBrk="1" fontAlgn="auto" hangingPunct="1">
              <a:buFont typeface="Arial"/>
              <a:buChar char="•"/>
              <a:defRPr/>
            </a:pPr>
            <a:r>
              <a:rPr lang="lv-LV" sz="1800" kern="0" dirty="0">
                <a:cs typeface="Times New Roman"/>
              </a:rPr>
              <a:t>2.daļas uzdevumus skolēni var pildīt sev ērtākā secībā. </a:t>
            </a:r>
          </a:p>
        </p:txBody>
      </p:sp>
    </p:spTree>
    <p:extLst>
      <p:ext uri="{BB962C8B-B14F-4D97-AF65-F5344CB8AC3E}">
        <p14:creationId xmlns:p14="http://schemas.microsoft.com/office/powerpoint/2010/main" val="1782586857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0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3821</TotalTime>
  <Words>2168</Words>
  <Application>Microsoft Office PowerPoint</Application>
  <PresentationFormat>On-screen Show (4:3)</PresentationFormat>
  <Paragraphs>327</Paragraphs>
  <Slides>50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MS PGothic</vt:lpstr>
      <vt:lpstr>Arial</vt:lpstr>
      <vt:lpstr>Calibri</vt:lpstr>
      <vt:lpstr>Times New Roman</vt:lpstr>
      <vt:lpstr>Verdana</vt:lpstr>
      <vt:lpstr>Verdana Pro Light</vt:lpstr>
      <vt:lpstr>Wingdings</vt:lpstr>
      <vt:lpstr>89_Prezentacija_templateLV</vt:lpstr>
      <vt:lpstr>90_Prezentacija_templateLV</vt:lpstr>
      <vt:lpstr>Bioloģijas valsts pārbaudes darbi 2025./2026. mācību gadā</vt:lpstr>
      <vt:lpstr>PowerPoint Presentation</vt:lpstr>
      <vt:lpstr>PowerPoint Presentation</vt:lpstr>
      <vt:lpstr>Centralizētais eksāmens bioloģijā optimālajā mācību satura apguves līmenī</vt:lpstr>
      <vt:lpstr>Jūsu jautājumi </vt:lpstr>
      <vt:lpstr>Saturs</vt:lpstr>
      <vt:lpstr>Centralizētais eksāmens bioloģijā. Optimālais mācību satura apguves līmenis </vt:lpstr>
      <vt:lpstr>    OL CE norise</vt:lpstr>
      <vt:lpstr>OL CE darba uzbūve un norise</vt:lpstr>
      <vt:lpstr>Datu buklets. Optimālais un augstākais mācību satura apguves līmenis </vt:lpstr>
      <vt:lpstr>Datu buklets. Optimālais un augstākais mācību satura apguves līmenis </vt:lpstr>
      <vt:lpstr>OL CE darba uzbūve</vt:lpstr>
      <vt:lpstr>OL CE darba uzbūve</vt:lpstr>
      <vt:lpstr>OL CE darba uzbūve</vt:lpstr>
      <vt:lpstr>Kā skaidrot, pamatot, argumentēt?</vt:lpstr>
      <vt:lpstr>OL CE darba uzbūve</vt:lpstr>
      <vt:lpstr>OL CE darba uzbūve</vt:lpstr>
      <vt:lpstr>OL CE darba uzbūve</vt:lpstr>
      <vt:lpstr>OL CE satura moduļi</vt:lpstr>
      <vt:lpstr>SR veidi, grupas un to īpatsvars eksāmena darbā</vt:lpstr>
      <vt:lpstr>Izziņas darbības līmeņu raksturojums </vt:lpstr>
      <vt:lpstr>Mācību satura apguves prasību indikatori Bioloģija, OL</vt:lpstr>
      <vt:lpstr> Cik % jāsasniedz OL CE, lai darbs būtu sekmīgi nokārtots?  </vt:lpstr>
      <vt:lpstr>MONITORINGA DARBS OPTIMĀLAJĀ MĀCĪBU SATURA APGUVES LĪMENĪ BIOLOĢIJĀ VIDUSSKOLAI CENTRALIZĒTAIS EKSĀMENS AUGSTĀKAJĀ MĀCĪBU SATURA APGUVES LĪMENĪ BIOLOĢIJĀ VIDUSSKOLAI 2023./2024. MĀCĪBU GADĀ: REZULTĀTU ANALĪZE UN IETEIKUMI   </vt:lpstr>
      <vt:lpstr>Centralizētais eksāmens bioloģijā. Augstākais mācību satura apguves līmenis  </vt:lpstr>
      <vt:lpstr>Valsts pārbaudes darbi par vispārējo vidējo izglītību</vt:lpstr>
      <vt:lpstr>AL CE norise</vt:lpstr>
      <vt:lpstr>AL CE darba uzbūve un norise </vt:lpstr>
      <vt:lpstr>AL CE uzbūve un norise</vt:lpstr>
      <vt:lpstr>Datu buklets. Augstākais mācību satura apguves līmenis  </vt:lpstr>
      <vt:lpstr> Cik % jāsasniedz AL CE, lai darbs būtu sekmīgi nokārtots?  </vt:lpstr>
      <vt:lpstr>AL CE darba uzbūve</vt:lpstr>
      <vt:lpstr>AL CE darba uzbūve</vt:lpstr>
      <vt:lpstr>AL CE uzbūve</vt:lpstr>
      <vt:lpstr>Vērtēšanas kritēriji</vt:lpstr>
      <vt:lpstr>Mācību satura apguves prasību indikatori Bioloģija, AL</vt:lpstr>
      <vt:lpstr>AL CE satura moduļi</vt:lpstr>
      <vt:lpstr>Izziņas darbības līmeņu raksturojums </vt:lpstr>
      <vt:lpstr>VPD programmas, mācību satura apguves prasību indikatori un snieguma līmeņu apraksti</vt:lpstr>
      <vt:lpstr>Ieteikumi, ko atgādināt skolēniem</vt:lpstr>
      <vt:lpstr>Raksti atbildes salasāmi, lai nav pārpratumu!</vt:lpstr>
      <vt:lpstr>Precīzi lieto jēdzienus, nosaukumus!</vt:lpstr>
      <vt:lpstr>Precīzi izlasi uzdevumā prasīto,  raksti tikai to, kas ir prasīts!</vt:lpstr>
      <vt:lpstr>Raksti pilnu atbildi paredzētajā vietā, neliec vērtētājam izdomāt atbildi tavā vietā! </vt:lpstr>
      <vt:lpstr>PĒTNIECĪBA.  Raksti lielumus un to mērvienības! </vt:lpstr>
      <vt:lpstr>PĒTNIECĪBA.  Formulējot hipotēzi, norādi lielumus, sagaidāmo likumsakarību starp tiem un pamatojumu, kāpēc tas tā var notikt!</vt:lpstr>
      <vt:lpstr>PĒTNIECĪBA.  Eksperimenta darba gaitā norādi lielumus          (kā mainīsi neatkarīgo, kā mērīsi atkarīgo un kā nodrošināsi nemainīgus fiksētos lielumus).  Neaizmirsi par darba drošības ievērošanu konkrētajā eksperimentā!</vt:lpstr>
      <vt:lpstr>Raksti atbildi tai paredzētajā vietā (rāmītī)! </vt:lpstr>
      <vt:lpstr>Kā gatavoties OL CE un AL CE?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Mihails Basmanovs</dc:creator>
  <cp:lastModifiedBy>Mihails Basmanovs</cp:lastModifiedBy>
  <cp:revision>425</cp:revision>
  <dcterms:created xsi:type="dcterms:W3CDTF">2014-11-20T14:46:47Z</dcterms:created>
  <dcterms:modified xsi:type="dcterms:W3CDTF">2026-01-22T15:31:47Z</dcterms:modified>
</cp:coreProperties>
</file>